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96" r:id="rId4"/>
    <p:sldId id="290" r:id="rId5"/>
    <p:sldId id="303" r:id="rId6"/>
    <p:sldId id="305" r:id="rId7"/>
    <p:sldId id="291" r:id="rId8"/>
    <p:sldId id="292" r:id="rId9"/>
    <p:sldId id="295" r:id="rId10"/>
    <p:sldId id="306" r:id="rId11"/>
    <p:sldId id="281" r:id="rId12"/>
    <p:sldId id="268" r:id="rId13"/>
    <p:sldId id="261" r:id="rId14"/>
    <p:sldId id="272" r:id="rId15"/>
    <p:sldId id="262" r:id="rId16"/>
    <p:sldId id="282" r:id="rId17"/>
    <p:sldId id="263" r:id="rId18"/>
    <p:sldId id="283" r:id="rId19"/>
    <p:sldId id="285" r:id="rId20"/>
    <p:sldId id="286" r:id="rId21"/>
    <p:sldId id="287" r:id="rId22"/>
    <p:sldId id="288" r:id="rId23"/>
    <p:sldId id="265" r:id="rId24"/>
    <p:sldId id="273" r:id="rId25"/>
    <p:sldId id="274" r:id="rId26"/>
    <p:sldId id="275" r:id="rId27"/>
    <p:sldId id="312" r:id="rId28"/>
    <p:sldId id="313" r:id="rId29"/>
    <p:sldId id="315" r:id="rId30"/>
    <p:sldId id="298" r:id="rId31"/>
    <p:sldId id="316" r:id="rId32"/>
    <p:sldId id="31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DEFCA-D0F6-4E6B-883D-252BBC406132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B3D49-F102-4D49-BF51-B4F6F645B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03A12-31F6-4E0A-A533-F04A79B2BA14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D27A3-9236-4A03-93EE-6FD0F4F75C81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3E7D-9CB9-451B-BA9C-8F76C655D05C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504D-3D87-4ECB-B4F0-878F15E42E5A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1591-360A-465F-AE58-B667D71D5143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568F3-58EC-4318-9294-3C2919E65751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A56-3950-4590-B7E2-A05482C1415F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A834-A7A9-4A83-A5AC-5C382C73772A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31C8-8472-48D3-8FCD-651DA75B75F4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4335-95A4-4C4D-844A-C38A1C18C897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ABB2-B96A-4523-BCB3-AE1D48166A3A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BF56D-7437-44E1-AFAB-62A05B72F009}" type="datetime1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84F34-6D70-459F-83E9-B1879B91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RDF-3X: a RISC style Engine for RDF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Ref: Thomas Neumann and  		Gerhard Weikum [PVLDB’08 ]</a:t>
            </a:r>
          </a:p>
          <a:p>
            <a:pPr algn="l"/>
            <a:r>
              <a:rPr lang="en-US" dirty="0" smtClean="0"/>
              <a:t>Presented by: Pankaj Vanwari</a:t>
            </a:r>
          </a:p>
          <a:p>
            <a:pPr algn="l"/>
            <a:r>
              <a:rPr lang="en-US" dirty="0" smtClean="0"/>
              <a:t>Course: Advanced Databases (CS 632)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SPARQL: Query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FROM clause to select a data set</a:t>
            </a:r>
          </a:p>
          <a:p>
            <a:r>
              <a:rPr lang="en-US" dirty="0" smtClean="0"/>
              <a:t>PREFIX clause for Namespace Prefixes</a:t>
            </a:r>
          </a:p>
          <a:p>
            <a:r>
              <a:rPr lang="en-US" dirty="0" smtClean="0"/>
              <a:t>WHERE clause supports</a:t>
            </a:r>
          </a:p>
          <a:p>
            <a:pPr lvl="1"/>
            <a:r>
              <a:rPr lang="en-US" dirty="0" smtClean="0"/>
              <a:t>Star-shaped query </a:t>
            </a:r>
          </a:p>
          <a:p>
            <a:pPr lvl="1"/>
            <a:r>
              <a:rPr lang="en-US" dirty="0" smtClean="0"/>
              <a:t>Long join path query</a:t>
            </a:r>
          </a:p>
          <a:p>
            <a:pPr lvl="1"/>
            <a:r>
              <a:rPr lang="en-US" dirty="0" smtClean="0"/>
              <a:t>FILTER to restrict values by patterns/conditions</a:t>
            </a:r>
          </a:p>
          <a:p>
            <a:pPr lvl="1"/>
            <a:r>
              <a:rPr lang="en-US" dirty="0" smtClean="0"/>
              <a:t>Union query</a:t>
            </a:r>
          </a:p>
          <a:p>
            <a:pPr lvl="1"/>
            <a:r>
              <a:rPr lang="en-US" dirty="0" smtClean="0"/>
              <a:t>Optional query </a:t>
            </a:r>
          </a:p>
          <a:p>
            <a:r>
              <a:rPr lang="en-US" dirty="0" smtClean="0"/>
              <a:t>For Result: ORDER BY, DISTINCT, CONSTRUCT, DESCRIBE and ASK clause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in querying over RDF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RDF data storing, indexing and query processing is non-trivial:</a:t>
            </a:r>
          </a:p>
          <a:p>
            <a:pPr lvl="1"/>
            <a:r>
              <a:rPr lang="en-US" dirty="0" smtClean="0"/>
              <a:t>Absence of global schema.</a:t>
            </a:r>
          </a:p>
          <a:p>
            <a:pPr lvl="1"/>
            <a:r>
              <a:rPr lang="en-US" dirty="0" smtClean="0"/>
              <a:t>Very fine grained  data items. instead of records or entities.</a:t>
            </a:r>
          </a:p>
          <a:p>
            <a:pPr lvl="1"/>
            <a:r>
              <a:rPr lang="en-US" dirty="0" smtClean="0"/>
              <a:t>Execution plan optimization require statistics which is unsuitable for RDF due to no schema.</a:t>
            </a:r>
          </a:p>
          <a:p>
            <a:pPr lvl="1"/>
            <a:r>
              <a:rPr lang="en-US" dirty="0" smtClean="0"/>
              <a:t>Physical design difficult as RDF triples form graph rather than a tree as in XML.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RDF-3X (RDF Triple </a:t>
            </a:r>
            <a:r>
              <a:rPr lang="en-US" dirty="0" err="1" smtClean="0"/>
              <a:t>eXpress</a:t>
            </a:r>
            <a:r>
              <a:rPr lang="en-US" dirty="0" smtClean="0"/>
              <a:t>), a RISC style execution engine based on three principles:</a:t>
            </a:r>
          </a:p>
          <a:p>
            <a:pPr lvl="1"/>
            <a:r>
              <a:rPr lang="en-US" dirty="0" smtClean="0"/>
              <a:t>Physical design is workload independent. With exhaustive compressed indexes it eliminates need for physical-design tuning.</a:t>
            </a:r>
          </a:p>
          <a:p>
            <a:pPr lvl="1"/>
            <a:r>
              <a:rPr lang="en-US" dirty="0" smtClean="0"/>
              <a:t>Query processor rely mostly on merge joins over sorted index lists.  </a:t>
            </a:r>
          </a:p>
          <a:p>
            <a:pPr lvl="1"/>
            <a:r>
              <a:rPr lang="en-US" dirty="0" smtClean="0"/>
              <a:t>Query optimizer focuses on join order in the execution plan.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of RDF data- Raw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Raw RDF facts </a:t>
            </a:r>
            <a:r>
              <a:rPr lang="en-US" dirty="0" err="1" smtClean="0"/>
              <a:t>i.e</a:t>
            </a:r>
            <a:r>
              <a:rPr lang="en-US" dirty="0" smtClean="0"/>
              <a:t> set of triples are as shown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Literals can be very large and contains lot of redundancy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2133600"/>
          <a:ext cx="6781800" cy="25146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2260600"/>
                <a:gridCol w="2260600"/>
                <a:gridCol w="2260600"/>
              </a:tblGrid>
              <a:tr h="50292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Facts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Predicate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Object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Object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214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hasColor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Blue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Object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214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belongsTo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Object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352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Storage of RDF data- Dictionary 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First step to reduce data is to provide ID to literals :Dictionary Compression</a:t>
            </a:r>
          </a:p>
          <a:p>
            <a:pPr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2743200"/>
          <a:ext cx="4343400" cy="2971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1447800"/>
                <a:gridCol w="1447800"/>
                <a:gridCol w="1447800"/>
              </a:tblGrid>
              <a:tr h="59436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Facts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Predicate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Object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15000" y="2743200"/>
          <a:ext cx="2438400" cy="2971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1219200"/>
                <a:gridCol w="1219200"/>
              </a:tblGrid>
              <a:tr h="56388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Strings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Object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214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hasColor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Storage of RDF data- RDF3X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Store everything in a clustered B</a:t>
            </a:r>
            <a:r>
              <a:rPr lang="en-US" baseline="30000" dirty="0" smtClean="0"/>
              <a:t>+</a:t>
            </a:r>
            <a:r>
              <a:rPr lang="en-US" dirty="0" smtClean="0"/>
              <a:t>-Tree </a:t>
            </a:r>
          </a:p>
          <a:p>
            <a:pPr lvl="1"/>
            <a:r>
              <a:rPr lang="en-US" dirty="0" smtClean="0"/>
              <a:t>Triples sorted in lexicographical order which allows SPARQL pattern into range scans.</a:t>
            </a:r>
          </a:p>
          <a:p>
            <a:pPr lvl="1"/>
            <a:r>
              <a:rPr lang="en-US" dirty="0" smtClean="0"/>
              <a:t>Can be compressed well (delta encoding).</a:t>
            </a:r>
          </a:p>
          <a:p>
            <a:pPr lvl="1"/>
            <a:r>
              <a:rPr lang="en-US" dirty="0" smtClean="0"/>
              <a:t>Efficient scan, fast lookup if prefix is known.</a:t>
            </a:r>
          </a:p>
          <a:p>
            <a:pPr lvl="1"/>
            <a:r>
              <a:rPr lang="en-US" dirty="0" smtClean="0"/>
              <a:t>Structure of byte-level compressed triple is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Header		   value</a:t>
            </a:r>
            <a:r>
              <a:rPr lang="en-US" baseline="-25000" dirty="0" smtClean="0"/>
              <a:t>1</a:t>
            </a:r>
            <a:r>
              <a:rPr lang="en-US" dirty="0" smtClean="0"/>
              <a:t>	   value</a:t>
            </a:r>
            <a:r>
              <a:rPr lang="en-US" baseline="-25000" dirty="0" smtClean="0"/>
              <a:t>2</a:t>
            </a:r>
            <a:r>
              <a:rPr lang="en-US" dirty="0" smtClean="0"/>
              <a:t>	value</a:t>
            </a:r>
            <a:r>
              <a:rPr lang="en-US" baseline="-25000" dirty="0" smtClean="0"/>
              <a:t>3</a:t>
            </a:r>
            <a:r>
              <a:rPr lang="en-US" dirty="0" smtClean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4343400"/>
          <a:ext cx="2438400" cy="97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</a:tblGrid>
              <a:tr h="485140">
                <a:tc>
                  <a:txBody>
                    <a:bodyPr/>
                    <a:lstStyle/>
                    <a:p>
                      <a:r>
                        <a:rPr lang="en-US" dirty="0" smtClean="0"/>
                        <a:t>Gap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Payload</a:t>
                      </a:r>
                      <a:endParaRPr lang="en-US" dirty="0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r>
                        <a:rPr lang="en-US" dirty="0" smtClean="0"/>
                        <a:t>1 Bit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Bits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0" y="4419600"/>
          <a:ext cx="1447800" cy="89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</a:tblGrid>
              <a:tr h="447040">
                <a:tc>
                  <a:txBody>
                    <a:bodyPr/>
                    <a:lstStyle/>
                    <a:p>
                      <a:r>
                        <a:rPr lang="en-US" dirty="0" smtClean="0"/>
                        <a:t>Delta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r>
                        <a:rPr lang="en-US" dirty="0" smtClean="0"/>
                        <a:t>0-4 Bytes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181600" y="4343400"/>
          <a:ext cx="1447800" cy="97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</a:tblGrid>
              <a:tr h="485140">
                <a:tc>
                  <a:txBody>
                    <a:bodyPr/>
                    <a:lstStyle/>
                    <a:p>
                      <a:r>
                        <a:rPr lang="en-US" dirty="0" smtClean="0"/>
                        <a:t>Delta</a:t>
                      </a:r>
                      <a:endParaRPr lang="en-US" dirty="0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r>
                        <a:rPr lang="en-US" dirty="0" smtClean="0"/>
                        <a:t>0-4 Bytes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05200" y="4343400"/>
          <a:ext cx="1447800" cy="97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</a:tblGrid>
              <a:tr h="485140">
                <a:tc>
                  <a:txBody>
                    <a:bodyPr/>
                    <a:lstStyle/>
                    <a:p>
                      <a:r>
                        <a:rPr lang="en-US" dirty="0" smtClean="0"/>
                        <a:t>Delta</a:t>
                      </a:r>
                      <a:endParaRPr lang="en-US" dirty="0"/>
                    </a:p>
                  </a:txBody>
                  <a:tcPr/>
                </a:tc>
              </a:tr>
              <a:tr h="485140">
                <a:tc>
                  <a:txBody>
                    <a:bodyPr/>
                    <a:lstStyle/>
                    <a:p>
                      <a:r>
                        <a:rPr lang="en-US" dirty="0" smtClean="0"/>
                        <a:t>0-4 Bytes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Storage of RDF data- RDF3X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Header byte denotes number of bytes used by the three values. (5*5*5=125 size combinations) </a:t>
            </a:r>
          </a:p>
          <a:p>
            <a:r>
              <a:rPr lang="en-US" dirty="0" smtClean="0"/>
              <a:t>Gap bit is used when only value</a:t>
            </a:r>
            <a:r>
              <a:rPr lang="en-US" baseline="-25000" dirty="0" smtClean="0"/>
              <a:t>3</a:t>
            </a:r>
            <a:r>
              <a:rPr lang="en-US" dirty="0" smtClean="0"/>
              <a:t> changes and delta is less than 128 (that fits in in header)</a:t>
            </a:r>
          </a:p>
          <a:p>
            <a:r>
              <a:rPr lang="en-US" dirty="0" smtClean="0"/>
              <a:t>Which sort order to choose?</a:t>
            </a:r>
          </a:p>
          <a:p>
            <a:pPr lvl="1"/>
            <a:r>
              <a:rPr lang="en-US" dirty="0" smtClean="0"/>
              <a:t>6 possible orderings, store all of them (SPO, SOP, OSP, OPS, PSO, POS)</a:t>
            </a:r>
          </a:p>
          <a:p>
            <a:pPr lvl="1"/>
            <a:r>
              <a:rPr lang="en-US" dirty="0" smtClean="0"/>
              <a:t>Will make merge joins very convenient</a:t>
            </a:r>
          </a:p>
          <a:p>
            <a:r>
              <a:rPr lang="en-US" dirty="0" smtClean="0"/>
              <a:t>Each SPARQL triple pattern can be answered by a single range scan.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Storage of RDF data- Aggregated Indices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Sometimes we do not need the full triple:</a:t>
            </a:r>
          </a:p>
          <a:p>
            <a:pPr lvl="1"/>
            <a:r>
              <a:rPr lang="en-US" dirty="0" smtClean="0"/>
              <a:t>Are object</a:t>
            </a:r>
            <a:r>
              <a:rPr lang="en-US" baseline="-25000" dirty="0" smtClean="0"/>
              <a:t>4</a:t>
            </a:r>
            <a:r>
              <a:rPr lang="en-US" dirty="0" smtClean="0"/>
              <a:t> and object</a:t>
            </a:r>
            <a:r>
              <a:rPr lang="en-US" baseline="-25000" dirty="0" smtClean="0"/>
              <a:t>13</a:t>
            </a:r>
            <a:r>
              <a:rPr lang="en-US" dirty="0" smtClean="0"/>
              <a:t> related? (by any predicate). </a:t>
            </a:r>
          </a:p>
          <a:p>
            <a:r>
              <a:rPr lang="en-US" dirty="0" smtClean="0"/>
              <a:t>Maintain aggregated indexes with 2 out of the three columns in triple. </a:t>
            </a:r>
          </a:p>
          <a:p>
            <a:r>
              <a:rPr lang="en-US" dirty="0" smtClean="0"/>
              <a:t>Six additional indexes  (SP, PS, SO, OS, PO, OP) </a:t>
            </a:r>
          </a:p>
          <a:p>
            <a:pPr lvl="1"/>
            <a:r>
              <a:rPr lang="en-US" dirty="0" smtClean="0"/>
              <a:t>Count is necessary for the third. Example: How many author annotations does object</a:t>
            </a:r>
            <a:r>
              <a:rPr lang="en-US" baseline="-25000" dirty="0" smtClean="0"/>
              <a:t>14</a:t>
            </a:r>
            <a:r>
              <a:rPr lang="en-US" dirty="0" smtClean="0"/>
              <a:t> have? </a:t>
            </a:r>
          </a:p>
          <a:p>
            <a:pPr lvl="1"/>
            <a:r>
              <a:rPr lang="en-US" dirty="0" smtClean="0"/>
              <a:t>Aggregated index stores (value</a:t>
            </a:r>
            <a:r>
              <a:rPr lang="en-US" baseline="-25000" dirty="0" smtClean="0"/>
              <a:t>1</a:t>
            </a:r>
            <a:r>
              <a:rPr lang="en-US" dirty="0" smtClean="0"/>
              <a:t>, value</a:t>
            </a:r>
            <a:r>
              <a:rPr lang="en-US" baseline="-25000" dirty="0" smtClean="0"/>
              <a:t>2</a:t>
            </a:r>
            <a:r>
              <a:rPr lang="en-US" dirty="0" smtClean="0"/>
              <a:t>, count)</a:t>
            </a:r>
          </a:p>
          <a:p>
            <a:pPr lvl="1"/>
            <a:r>
              <a:rPr lang="en-US" dirty="0" smtClean="0"/>
              <a:t>Much smaller than full index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Storage of RDF data- Aggregated Indices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Finally three one-value indexes (S, P, O)</a:t>
            </a:r>
          </a:p>
          <a:p>
            <a:pPr lvl="1"/>
            <a:r>
              <a:rPr lang="en-US" dirty="0" smtClean="0"/>
              <a:t>Store (value</a:t>
            </a:r>
            <a:r>
              <a:rPr lang="en-US" baseline="-25000" dirty="0" smtClean="0"/>
              <a:t>1</a:t>
            </a:r>
            <a:r>
              <a:rPr lang="en-US" dirty="0" smtClean="0"/>
              <a:t>, count) entries. Rare but size is very small.</a:t>
            </a:r>
          </a:p>
          <a:p>
            <a:r>
              <a:rPr lang="en-US" dirty="0" smtClean="0"/>
              <a:t>Can afford another 6 two-value indexes and 3 one-value indexes  as the full triple index is compressed.</a:t>
            </a:r>
          </a:p>
          <a:p>
            <a:r>
              <a:rPr lang="en-US" dirty="0" smtClean="0"/>
              <a:t>Experimentally total size of all indexes is less than original data.</a:t>
            </a:r>
          </a:p>
          <a:p>
            <a:r>
              <a:rPr lang="en-US" dirty="0" smtClean="0"/>
              <a:t>Smaller index  provides  faster scan and improves query performance significantly.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Translation and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SPARQL query is transformed into calculus.</a:t>
            </a:r>
          </a:p>
          <a:p>
            <a:r>
              <a:rPr lang="en-US" dirty="0" smtClean="0"/>
              <a:t>Each conjunctive query can be parsed into a set of triple patterns with each component either a literal (mapped to ids) or a variable.</a:t>
            </a:r>
          </a:p>
          <a:p>
            <a:r>
              <a:rPr lang="en-US" dirty="0" smtClean="0"/>
              <a:t>Each triple pattern becomes an index scan.</a:t>
            </a:r>
          </a:p>
          <a:p>
            <a:r>
              <a:rPr lang="en-US" dirty="0" smtClean="0"/>
              <a:t>With multiple triple patterns. Patterns with common variable induces joins.</a:t>
            </a:r>
          </a:p>
          <a:p>
            <a:r>
              <a:rPr lang="en-US" dirty="0" smtClean="0"/>
              <a:t>All order indexes sorted in lexicographical order makes merge joins very attractive.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RDF(Resource Description Framework ) is schema-free structured information.</a:t>
            </a:r>
          </a:p>
          <a:p>
            <a:r>
              <a:rPr lang="en-US" dirty="0" smtClean="0"/>
              <a:t>Increasingly popular in context of </a:t>
            </a:r>
          </a:p>
          <a:p>
            <a:pPr lvl="1"/>
            <a:r>
              <a:rPr lang="en-US" dirty="0" smtClean="0"/>
              <a:t>Knowledge bases</a:t>
            </a:r>
          </a:p>
          <a:p>
            <a:pPr lvl="1"/>
            <a:r>
              <a:rPr lang="en-US" dirty="0" smtClean="0"/>
              <a:t>Semantic Web </a:t>
            </a:r>
          </a:p>
          <a:p>
            <a:pPr lvl="1"/>
            <a:r>
              <a:rPr lang="en-US" dirty="0" smtClean="0"/>
              <a:t>Life-Sciences  and Online communities. </a:t>
            </a:r>
          </a:p>
          <a:p>
            <a:r>
              <a:rPr lang="en-US" dirty="0" smtClean="0"/>
              <a:t>Managing large-scale RDF data includes challenges for </a:t>
            </a:r>
          </a:p>
          <a:p>
            <a:pPr lvl="1"/>
            <a:r>
              <a:rPr lang="en-US" dirty="0" smtClean="0"/>
              <a:t>Storage layout, indexing and querying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Query Translation and Processing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triple corresponds to a node in query graph. Employ join ordering on query graph.</a:t>
            </a:r>
          </a:p>
          <a:p>
            <a:r>
              <a:rPr lang="en-US" dirty="0" smtClean="0"/>
              <a:t>Cardinality of result is preserved (as per standard SPARQL semantics) using multiplicity as reported in aggregated index.  Count=1 for </a:t>
            </a:r>
            <a:r>
              <a:rPr lang="en-US" dirty="0" err="1" smtClean="0"/>
              <a:t>unaggregated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Disjunctive queries (UNION and OPTIONAL) are treated as nested subqueries and the results as base relation with special cost.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Properties of SPARQL queries:</a:t>
            </a:r>
          </a:p>
          <a:p>
            <a:pPr lvl="1"/>
            <a:r>
              <a:rPr lang="en-US" dirty="0" smtClean="0"/>
              <a:t>Star-shaped subqueries. (Star joins for an entity)</a:t>
            </a:r>
          </a:p>
          <a:p>
            <a:pPr lvl="1"/>
            <a:r>
              <a:rPr lang="en-US" dirty="0" smtClean="0"/>
              <a:t>Star often occur at start and end of long join paths.</a:t>
            </a:r>
          </a:p>
          <a:p>
            <a:r>
              <a:rPr lang="en-US" dirty="0" smtClean="0"/>
              <a:t>Key Issue : Join ordering. Two step process:</a:t>
            </a:r>
          </a:p>
          <a:p>
            <a:pPr lvl="1"/>
            <a:r>
              <a:rPr lang="en-US" dirty="0" smtClean="0"/>
              <a:t>First,  if a variable is unused, it can be projected away by using an aggregated index (preserving cardinality through count information). </a:t>
            </a:r>
          </a:p>
          <a:p>
            <a:pPr lvl="1"/>
            <a:r>
              <a:rPr lang="en-US" dirty="0" smtClean="0"/>
              <a:t>In the second step the optimizer decides which of the applicable indexes to use. It focuses on optimizing join order in its query execution plans.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Query Optimization – Selectivity Estimates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Decision cost based, dynamic programming strategy.</a:t>
            </a:r>
          </a:p>
          <a:p>
            <a:r>
              <a:rPr lang="en-US" dirty="0" smtClean="0"/>
              <a:t>A bit different from standard join ordering:</a:t>
            </a:r>
          </a:p>
          <a:p>
            <a:pPr lvl="1"/>
            <a:r>
              <a:rPr lang="en-US" dirty="0" smtClean="0"/>
              <a:t> one big "relation", no schema</a:t>
            </a:r>
          </a:p>
          <a:p>
            <a:pPr lvl="1"/>
            <a:r>
              <a:rPr lang="en-US" dirty="0" smtClean="0"/>
              <a:t> selectivity estimates are hard</a:t>
            </a:r>
          </a:p>
          <a:p>
            <a:r>
              <a:rPr lang="en-US" dirty="0" smtClean="0"/>
              <a:t>Standard single attribute synopses are not very useful:</a:t>
            </a:r>
          </a:p>
          <a:p>
            <a:pPr lvl="1"/>
            <a:r>
              <a:rPr lang="en-US" dirty="0" smtClean="0"/>
              <a:t>Only three attributes and one big relation</a:t>
            </a:r>
          </a:p>
          <a:p>
            <a:pPr lvl="1"/>
            <a:r>
              <a:rPr lang="en-US" dirty="0" smtClean="0"/>
              <a:t>But (?a, ?b, ”Mumbai”) and (?a, ?b, ”1974-05-30”) produces vastly different values for ?a and ?b</a:t>
            </a:r>
          </a:p>
          <a:p>
            <a:r>
              <a:rPr lang="en-US" dirty="0" smtClean="0"/>
              <a:t>Estimated cardinalities have huge impact on performance.</a:t>
            </a:r>
          </a:p>
          <a:p>
            <a:r>
              <a:rPr lang="en-US" dirty="0" smtClean="0"/>
              <a:t>Two strategies proposed for selectivity estimation:  Selectivity Histogram and Frequent Paths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Selectivity Estimates- Selectivity Histogram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Selectivity histogram (uses aggregated indexes): Generic but assumes predicates are independent.  </a:t>
            </a:r>
            <a:endParaRPr lang="en-US" dirty="0" smtClean="0"/>
          </a:p>
          <a:p>
            <a:r>
              <a:rPr lang="en-US" dirty="0" smtClean="0"/>
              <a:t>Aggregate indexes until they fit into one page</a:t>
            </a:r>
          </a:p>
          <a:p>
            <a:r>
              <a:rPr lang="en-US" dirty="0" smtClean="0"/>
              <a:t>Merge smallest buckets ( </a:t>
            </a:r>
            <a:r>
              <a:rPr lang="en-US" dirty="0" err="1" smtClean="0"/>
              <a:t>equi</a:t>
            </a:r>
            <a:r>
              <a:rPr lang="en-US" dirty="0" smtClean="0"/>
              <a:t>-depth) </a:t>
            </a:r>
          </a:p>
          <a:p>
            <a:r>
              <a:rPr lang="en-US" dirty="0" smtClean="0"/>
              <a:t>For each bucket (i.e. triple range) compute statistics</a:t>
            </a:r>
          </a:p>
          <a:p>
            <a:r>
              <a:rPr lang="en-US" dirty="0" smtClean="0"/>
              <a:t>6 indexes, pick the best for each triple pattern</a:t>
            </a:r>
          </a:p>
          <a:p>
            <a:r>
              <a:rPr lang="en-US" dirty="0" smtClean="0"/>
              <a:t>Assumes uniformity and independence, but works quite well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Selectivity Estimates- Selectivity Histogram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Example: bucket with (subject, predicate, object) statistics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Estimations:</a:t>
            </a:r>
          </a:p>
          <a:p>
            <a:r>
              <a:rPr lang="en-US" dirty="0" smtClean="0"/>
              <a:t>(10,4,?a) =&gt; 1000 triples</a:t>
            </a:r>
          </a:p>
          <a:p>
            <a:r>
              <a:rPr lang="en-US" dirty="0" smtClean="0"/>
              <a:t>(10,4,?a), (?</a:t>
            </a:r>
            <a:r>
              <a:rPr lang="en-US" dirty="0" err="1" smtClean="0"/>
              <a:t>a,?b,?c</a:t>
            </a:r>
            <a:r>
              <a:rPr lang="en-US" dirty="0" smtClean="0"/>
              <a:t>) =&gt; 2000 triples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1981200"/>
          <a:ext cx="6781800" cy="2895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900"/>
                <a:gridCol w="1130300"/>
                <a:gridCol w="1130300"/>
                <a:gridCol w="1130300"/>
              </a:tblGrid>
              <a:tr h="413657">
                <a:tc>
                  <a:txBody>
                    <a:bodyPr/>
                    <a:lstStyle/>
                    <a:p>
                      <a:r>
                        <a:rPr lang="en-US" dirty="0" smtClean="0"/>
                        <a:t>range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(10,2,30) - (10,5,12000)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3657">
                <a:tc>
                  <a:txBody>
                    <a:bodyPr/>
                    <a:lstStyle/>
                    <a:p>
                      <a:r>
                        <a:rPr lang="en-US" dirty="0" smtClean="0"/>
                        <a:t>Length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3657">
                <a:tc>
                  <a:txBody>
                    <a:bodyPr/>
                    <a:lstStyle/>
                    <a:p>
                      <a:r>
                        <a:rPr lang="en-US" dirty="0" smtClean="0"/>
                        <a:t>#prefixes of length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36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Predicat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Object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3657">
                <a:tc>
                  <a:txBody>
                    <a:bodyPr/>
                    <a:lstStyle/>
                    <a:p>
                      <a:r>
                        <a:rPr lang="en-US" dirty="0" smtClean="0"/>
                        <a:t>#subject joins with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3657">
                <a:tc>
                  <a:txBody>
                    <a:bodyPr/>
                    <a:lstStyle/>
                    <a:p>
                      <a:r>
                        <a:rPr lang="en-US" dirty="0" smtClean="0"/>
                        <a:t>#predicate</a:t>
                      </a:r>
                      <a:r>
                        <a:rPr lang="en-US" baseline="0" dirty="0" smtClean="0"/>
                        <a:t> joins with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400000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365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#object joins with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6000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Selectivity Estimates- Frequent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Still issues with (common) large correlated join patterns:</a:t>
            </a:r>
          </a:p>
          <a:p>
            <a:pPr lvl="1"/>
            <a:r>
              <a:rPr lang="en-US" sz="2400" dirty="0"/>
              <a:t> navigation: </a:t>
            </a:r>
            <a:r>
              <a:rPr lang="en-US" sz="2400" dirty="0" smtClean="0"/>
              <a:t> {(?</a:t>
            </a:r>
            <a:r>
              <a:rPr lang="en-US" sz="2400" dirty="0"/>
              <a:t>a,[],?b),(?b,[],?c),(?c,[],?d</a:t>
            </a:r>
            <a:r>
              <a:rPr lang="en-US" sz="2400" dirty="0" smtClean="0"/>
              <a:t>)} </a:t>
            </a:r>
            <a:r>
              <a:rPr lang="en-US" sz="2400" dirty="0"/>
              <a:t>(chain)</a:t>
            </a:r>
          </a:p>
          <a:p>
            <a:pPr lvl="1"/>
            <a:r>
              <a:rPr lang="en-US" sz="2400" dirty="0"/>
              <a:t> selection: </a:t>
            </a:r>
            <a:r>
              <a:rPr lang="en-US" sz="2400" dirty="0" smtClean="0"/>
              <a:t>{(?</a:t>
            </a:r>
            <a:r>
              <a:rPr lang="en-US" sz="2400" dirty="0"/>
              <a:t>a,[],?b),(?a,[],?c),(?a,[],?d</a:t>
            </a:r>
            <a:r>
              <a:rPr lang="en-US" sz="2400" dirty="0" smtClean="0"/>
              <a:t>)} </a:t>
            </a:r>
            <a:r>
              <a:rPr lang="en-US" sz="2400" dirty="0"/>
              <a:t>(star)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Frequent paths (pre-processed): Computes frequent join paths and gives accurate predictions for these long frequent joins.</a:t>
            </a:r>
          </a:p>
          <a:p>
            <a:r>
              <a:rPr lang="en-US" sz="2800" dirty="0" smtClean="0"/>
              <a:t>Capture </a:t>
            </a:r>
            <a:r>
              <a:rPr lang="en-US" sz="2800" dirty="0"/>
              <a:t>common correlations:</a:t>
            </a:r>
          </a:p>
          <a:p>
            <a:pPr lvl="1"/>
            <a:r>
              <a:rPr lang="en-US" sz="2400" dirty="0"/>
              <a:t> mine the most frequent paths (chains and stars) and count</a:t>
            </a:r>
          </a:p>
          <a:p>
            <a:pPr lvl="1"/>
            <a:r>
              <a:rPr lang="en-US" sz="2400" dirty="0"/>
              <a:t> exact prediction </a:t>
            </a:r>
            <a:r>
              <a:rPr lang="en-US" sz="2400" dirty="0" smtClean="0"/>
              <a:t>or an upper bound for </a:t>
            </a:r>
            <a:r>
              <a:rPr lang="en-US" sz="2400" dirty="0"/>
              <a:t>these </a:t>
            </a:r>
            <a:r>
              <a:rPr lang="en-US" sz="2400" dirty="0" smtClean="0"/>
              <a:t>paths.</a:t>
            </a:r>
            <a:endParaRPr lang="en-US" sz="2400" dirty="0"/>
          </a:p>
          <a:p>
            <a:r>
              <a:rPr lang="en-US" sz="2800" dirty="0"/>
              <a:t>Not as </a:t>
            </a:r>
            <a:r>
              <a:rPr lang="en-US" sz="2800" dirty="0" smtClean="0"/>
              <a:t>easily applicable </a:t>
            </a:r>
            <a:r>
              <a:rPr lang="en-US" sz="2800" dirty="0"/>
              <a:t>as histograms, but very accurate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RDF-3X is compared with:</a:t>
            </a:r>
            <a:endParaRPr lang="en-US" dirty="0"/>
          </a:p>
          <a:p>
            <a:pPr lvl="1"/>
            <a:r>
              <a:rPr lang="en-US" dirty="0" err="1" smtClean="0"/>
              <a:t>MonetDB</a:t>
            </a:r>
            <a:r>
              <a:rPr lang="en-US" dirty="0" smtClean="0"/>
              <a:t>  (column </a:t>
            </a:r>
            <a:r>
              <a:rPr lang="en-US" dirty="0"/>
              <a:t>store </a:t>
            </a:r>
            <a:r>
              <a:rPr lang="en-US" dirty="0" smtClean="0"/>
              <a:t>approach)</a:t>
            </a:r>
            <a:endParaRPr lang="en-US" dirty="0"/>
          </a:p>
          <a:p>
            <a:pPr lvl="1"/>
            <a:r>
              <a:rPr lang="en-US" dirty="0" err="1" smtClean="0"/>
              <a:t>PostgreSQL</a:t>
            </a:r>
            <a:r>
              <a:rPr lang="en-US" dirty="0" smtClean="0"/>
              <a:t> </a:t>
            </a:r>
            <a:r>
              <a:rPr lang="en-US" dirty="0"/>
              <a:t>(triple store </a:t>
            </a:r>
            <a:r>
              <a:rPr lang="en-US" dirty="0" smtClean="0"/>
              <a:t>approach)</a:t>
            </a:r>
            <a:endParaRPr lang="en-US" dirty="0"/>
          </a:p>
          <a:p>
            <a:r>
              <a:rPr lang="en-US" dirty="0"/>
              <a:t>Three </a:t>
            </a:r>
            <a:r>
              <a:rPr lang="en-US" dirty="0" smtClean="0"/>
              <a:t>different </a:t>
            </a:r>
            <a:r>
              <a:rPr lang="en-US" dirty="0"/>
              <a:t>data sets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err="1" smtClean="0"/>
              <a:t>Yago</a:t>
            </a:r>
            <a:r>
              <a:rPr lang="en-US" dirty="0"/>
              <a:t>, </a:t>
            </a:r>
            <a:r>
              <a:rPr lang="en-US"/>
              <a:t>Wikipedia-based </a:t>
            </a:r>
            <a:r>
              <a:rPr lang="en-US" smtClean="0"/>
              <a:t>ontology: 1.8GB</a:t>
            </a:r>
            <a:endParaRPr lang="en-US" dirty="0"/>
          </a:p>
          <a:p>
            <a:pPr lvl="1"/>
            <a:r>
              <a:rPr lang="en-US" dirty="0" err="1" smtClean="0"/>
              <a:t>LibraryThing</a:t>
            </a:r>
            <a:r>
              <a:rPr lang="en-US" dirty="0" smtClean="0"/>
              <a:t> : 3.1</a:t>
            </a:r>
          </a:p>
          <a:p>
            <a:pPr lvl="1"/>
            <a:r>
              <a:rPr lang="en-US" dirty="0" smtClean="0"/>
              <a:t>Barton library data : 4.1GB</a:t>
            </a:r>
            <a:endParaRPr lang="en-US" dirty="0"/>
          </a:p>
          <a:p>
            <a:r>
              <a:rPr lang="en-US" dirty="0"/>
              <a:t>Same setup for all 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Same preprocessing</a:t>
            </a:r>
          </a:p>
          <a:p>
            <a:pPr lvl="1"/>
            <a:r>
              <a:rPr lang="en-US" dirty="0" smtClean="0"/>
              <a:t>Same </a:t>
            </a:r>
            <a:r>
              <a:rPr lang="en-US" dirty="0"/>
              <a:t>dictionary</a:t>
            </a:r>
          </a:p>
          <a:p>
            <a:pPr lvl="1"/>
            <a:r>
              <a:rPr lang="en-US" dirty="0" smtClean="0"/>
              <a:t>Equivalent </a:t>
            </a:r>
            <a:r>
              <a:rPr lang="en-US" dirty="0"/>
              <a:t>queries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idx="1"/>
          </p:nvPr>
        </p:nvSpPr>
        <p:spPr>
          <a:xfrm>
            <a:off x="1752600" y="685800"/>
            <a:ext cx="5486400" cy="4114800"/>
          </a:xfrm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- </a:t>
            </a:r>
            <a:r>
              <a:rPr lang="en-US" dirty="0" err="1" smtClean="0"/>
              <a:t>Yago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sample query(B2) : select ?n1 ?n2 where { ?p1 &lt;</a:t>
            </a:r>
            <a:r>
              <a:rPr lang="en-US" sz="1600" dirty="0" err="1" smtClean="0"/>
              <a:t>isCalled</a:t>
            </a:r>
            <a:r>
              <a:rPr lang="en-US" sz="1600" dirty="0" smtClean="0"/>
              <a:t>&gt; ?n1.</a:t>
            </a:r>
          </a:p>
          <a:p>
            <a:r>
              <a:rPr lang="en-US" sz="1600" dirty="0" smtClean="0"/>
              <a:t> ?p1 &lt;</a:t>
            </a:r>
            <a:r>
              <a:rPr lang="en-US" sz="1600" dirty="0" err="1" smtClean="0"/>
              <a:t>bornInLocation</a:t>
            </a:r>
            <a:r>
              <a:rPr lang="en-US" sz="1600" dirty="0" smtClean="0"/>
              <a:t>&gt; ?city. ?p1 &lt;</a:t>
            </a:r>
            <a:r>
              <a:rPr lang="en-US" sz="1600" dirty="0" err="1" smtClean="0"/>
              <a:t>isMarriedTo</a:t>
            </a:r>
            <a:r>
              <a:rPr lang="en-US" sz="1600" dirty="0" smtClean="0"/>
              <a:t>&gt; ?p2. </a:t>
            </a:r>
          </a:p>
          <a:p>
            <a:r>
              <a:rPr lang="en-US" sz="1600" dirty="0" smtClean="0"/>
              <a:t>?p2 &lt;</a:t>
            </a:r>
            <a:r>
              <a:rPr lang="en-US" sz="1600" dirty="0" err="1" smtClean="0"/>
              <a:t>isCalled</a:t>
            </a:r>
            <a:r>
              <a:rPr lang="en-US" sz="1600" dirty="0" smtClean="0"/>
              <a:t>&gt; ?n2. ?p2  &lt;</a:t>
            </a:r>
            <a:r>
              <a:rPr lang="en-US" sz="1600" dirty="0" err="1" smtClean="0"/>
              <a:t>bornInLocation</a:t>
            </a:r>
            <a:r>
              <a:rPr lang="en-US" sz="1600" dirty="0" smtClean="0"/>
              <a:t>&gt; ?city }</a:t>
            </a: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526213"/>
            <a:ext cx="5562600" cy="419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idx="1"/>
          </p:nvPr>
        </p:nvSpPr>
        <p:spPr>
          <a:xfrm>
            <a:off x="1752600" y="685800"/>
            <a:ext cx="5486400" cy="4114800"/>
          </a:xfrm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76800"/>
            <a:ext cx="5486400" cy="566738"/>
          </a:xfrm>
        </p:spPr>
        <p:txBody>
          <a:bodyPr/>
          <a:lstStyle/>
          <a:p>
            <a:r>
              <a:rPr lang="en-US" dirty="0" smtClean="0"/>
              <a:t>Evaluation – Library Thing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s-ES" sz="1600" dirty="0" err="1" smtClean="0"/>
              <a:t>sample</a:t>
            </a:r>
            <a:r>
              <a:rPr lang="es-ES" sz="1600" dirty="0" smtClean="0"/>
              <a:t> </a:t>
            </a:r>
            <a:r>
              <a:rPr lang="es-ES" sz="1600" dirty="0" err="1" smtClean="0"/>
              <a:t>query</a:t>
            </a:r>
            <a:r>
              <a:rPr lang="es-ES" sz="1600" dirty="0" smtClean="0"/>
              <a:t>(B3): </a:t>
            </a:r>
            <a:r>
              <a:rPr lang="es-ES" sz="1600" dirty="0" err="1" smtClean="0"/>
              <a:t>select</a:t>
            </a:r>
            <a:r>
              <a:rPr lang="es-ES" sz="1600" dirty="0" smtClean="0"/>
              <a:t> </a:t>
            </a:r>
            <a:r>
              <a:rPr lang="es-ES" sz="1600" dirty="0" err="1" smtClean="0"/>
              <a:t>distinct</a:t>
            </a:r>
            <a:r>
              <a:rPr lang="es-ES" sz="1600" dirty="0" smtClean="0"/>
              <a:t> ?u </a:t>
            </a:r>
            <a:r>
              <a:rPr lang="es-ES" sz="1600" dirty="0" err="1" smtClean="0"/>
              <a:t>where</a:t>
            </a:r>
            <a:r>
              <a:rPr lang="es-ES" sz="1600" dirty="0" smtClean="0"/>
              <a:t> { ?u [] ?b1. </a:t>
            </a:r>
          </a:p>
          <a:p>
            <a:r>
              <a:rPr lang="es-ES" sz="1600" dirty="0" smtClean="0"/>
              <a:t>?u [] ?b2.?u [] ?b3.</a:t>
            </a:r>
            <a:r>
              <a:rPr lang="en-US" sz="1600" dirty="0" smtClean="0"/>
              <a:t>?b1 [] &lt;</a:t>
            </a:r>
            <a:r>
              <a:rPr lang="en-US" sz="1600" dirty="0" err="1" smtClean="0"/>
              <a:t>german</a:t>
            </a:r>
            <a:r>
              <a:rPr lang="en-US" sz="1600" dirty="0" smtClean="0"/>
              <a:t>&gt; .?b2 [] &lt;</a:t>
            </a:r>
            <a:r>
              <a:rPr lang="en-US" sz="1600" dirty="0" err="1" smtClean="0"/>
              <a:t>french</a:t>
            </a:r>
            <a:r>
              <a:rPr lang="en-US" sz="1600" dirty="0" smtClean="0"/>
              <a:t>&gt; .</a:t>
            </a:r>
          </a:p>
          <a:p>
            <a:r>
              <a:rPr lang="en-US" sz="1600" dirty="0" smtClean="0"/>
              <a:t>?b3 [] &lt;</a:t>
            </a:r>
            <a:r>
              <a:rPr lang="en-US" sz="1600" dirty="0" err="1" smtClean="0"/>
              <a:t>english</a:t>
            </a:r>
            <a:r>
              <a:rPr lang="en-US" sz="1600" dirty="0" smtClean="0"/>
              <a:t>&gt;}</a:t>
            </a:r>
            <a:endParaRPr lang="en-US" sz="16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658907"/>
            <a:ext cx="5486400" cy="4141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idx="1"/>
          </p:nvPr>
        </p:nvSpPr>
        <p:spPr>
          <a:xfrm>
            <a:off x="1752600" y="685800"/>
            <a:ext cx="5486400" cy="4114800"/>
          </a:xfrm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Barton Data Set [VLDB07]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sample query </a:t>
            </a:r>
            <a:r>
              <a:rPr lang="en-US" sz="1600" dirty="0" smtClean="0">
                <a:sym typeface="Wingdings" pitchFamily="2" charset="2"/>
              </a:rPr>
              <a:t>(Q5)</a:t>
            </a:r>
            <a:r>
              <a:rPr lang="en-US" sz="1600" dirty="0" smtClean="0"/>
              <a:t> select ?a ?c where </a:t>
            </a:r>
          </a:p>
          <a:p>
            <a:r>
              <a:rPr lang="en-US" sz="1600" dirty="0" smtClean="0"/>
              <a:t>{ ?a &lt;origin&gt; &lt;</a:t>
            </a:r>
            <a:r>
              <a:rPr lang="en-US" sz="1600" dirty="0" err="1" smtClean="0"/>
              <a:t>marcorg</a:t>
            </a:r>
            <a:r>
              <a:rPr lang="en-US" sz="1600" dirty="0" smtClean="0"/>
              <a:t>/DLC&gt;. ?a &lt;records&gt; ?b. </a:t>
            </a:r>
          </a:p>
          <a:p>
            <a:r>
              <a:rPr lang="en-US" sz="1600" dirty="0" smtClean="0"/>
              <a:t>?b &lt;type &gt;?c. filter (?c != &lt;Text&gt;) }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6813" y="762001"/>
            <a:ext cx="5442187" cy="406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RDF and SPARQL</a:t>
            </a:r>
          </a:p>
          <a:p>
            <a:r>
              <a:rPr lang="en-US" dirty="0" smtClean="0"/>
              <a:t>Storage of RDF data</a:t>
            </a:r>
          </a:p>
          <a:p>
            <a:r>
              <a:rPr lang="en-US" dirty="0" smtClean="0"/>
              <a:t>Query Translation and Processing</a:t>
            </a:r>
          </a:p>
          <a:p>
            <a:r>
              <a:rPr lang="en-US" dirty="0" smtClean="0"/>
              <a:t>Query Optimization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Conclusion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Avoids physical design tuning, generic storage of all orders and aggregated indexes.</a:t>
            </a:r>
          </a:p>
          <a:p>
            <a:r>
              <a:rPr lang="en-US" dirty="0" smtClean="0"/>
              <a:t>Exhaustive triple indexes but due to compression overall cost is same as original database.</a:t>
            </a:r>
            <a:endParaRPr lang="en-US" dirty="0"/>
          </a:p>
          <a:p>
            <a:r>
              <a:rPr lang="en-US" dirty="0" smtClean="0"/>
              <a:t>Estimation of cardinalities has </a:t>
            </a:r>
            <a:r>
              <a:rPr lang="en-US" dirty="0"/>
              <a:t>a huge </a:t>
            </a:r>
            <a:r>
              <a:rPr lang="en-US" dirty="0" smtClean="0"/>
              <a:t>impact on query optimization.</a:t>
            </a:r>
          </a:p>
          <a:p>
            <a:r>
              <a:rPr lang="en-US" dirty="0" smtClean="0"/>
              <a:t>Full paper includes managing updates: RDF and SPARQL standards do not include updates so far.</a:t>
            </a:r>
          </a:p>
          <a:p>
            <a:r>
              <a:rPr lang="en-US" dirty="0" smtClean="0"/>
              <a:t>Optimization using SIP(Sideways Information Passing) and improved selectivity estimates in </a:t>
            </a:r>
            <a:r>
              <a:rPr lang="en-US" dirty="0" err="1" smtClean="0"/>
              <a:t>Newmann</a:t>
            </a:r>
            <a:r>
              <a:rPr lang="en-US" dirty="0" smtClean="0"/>
              <a:t> and </a:t>
            </a:r>
            <a:r>
              <a:rPr lang="en-US" dirty="0" err="1" smtClean="0"/>
              <a:t>Weikum</a:t>
            </a:r>
            <a:r>
              <a:rPr lang="en-US" dirty="0" smtClean="0"/>
              <a:t>[SIGMOD’09] “Scalable Join Processing on Very Large RDF Graphs”.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00347" y="2967335"/>
            <a:ext cx="33973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Questions?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3200400"/>
            <a:ext cx="564288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You</a:t>
            </a:r>
            <a:endParaRPr lang="en-US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to RDF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Standard model for data interchange on the Web.</a:t>
            </a:r>
          </a:p>
          <a:p>
            <a:r>
              <a:rPr lang="en-US" dirty="0" smtClean="0"/>
              <a:t>Allows structured and semi-structured data to be mixed, exposed, and shared.</a:t>
            </a:r>
          </a:p>
          <a:p>
            <a:r>
              <a:rPr lang="en-US" dirty="0" smtClean="0"/>
              <a:t>Conceptually a  labeled graph</a:t>
            </a:r>
          </a:p>
          <a:p>
            <a:pPr lvl="1"/>
            <a:r>
              <a:rPr lang="en-US" dirty="0" smtClean="0"/>
              <a:t>Linking structure forms a directed labeled graph where the edges represent the named link between two resources that are represented by the graph nodes. </a:t>
            </a:r>
          </a:p>
          <a:p>
            <a:r>
              <a:rPr lang="en-US" dirty="0" smtClean="0"/>
              <a:t>Graph is stored as collection of facts. Each edge represents a fact (triple in RDF notation)</a:t>
            </a:r>
          </a:p>
          <a:p>
            <a:pPr lvl="1"/>
            <a:r>
              <a:rPr lang="en-US" dirty="0" smtClean="0"/>
              <a:t>Triples have the form (subject; predicate; object)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as labeled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514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Extends the linking structure of the Web by using URIs for relationship.</a:t>
            </a:r>
          </a:p>
          <a:p>
            <a:r>
              <a:rPr lang="en-US" dirty="0" smtClean="0"/>
              <a:t>Subjects and predicates are identified by URI values.</a:t>
            </a:r>
          </a:p>
          <a:p>
            <a:r>
              <a:rPr lang="en-US" dirty="0" smtClean="0"/>
              <a:t>Object can be another URI or a value (literal).</a:t>
            </a:r>
          </a:p>
          <a:p>
            <a:endParaRPr lang="en-US" dirty="0"/>
          </a:p>
        </p:txBody>
      </p:sp>
      <p:pic>
        <p:nvPicPr>
          <p:cNvPr id="5" name="Content Placeholder 4" descr="Rdf_graph_for_Eric_Miller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962473" y="1600200"/>
            <a:ext cx="5657453" cy="4525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1066800"/>
          </a:xfrm>
        </p:spPr>
        <p:txBody>
          <a:bodyPr/>
          <a:lstStyle/>
          <a:p>
            <a:r>
              <a:rPr lang="en-US" dirty="0" smtClean="0"/>
              <a:t>RDF Example: Conceptual View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3" name="Picture Placeholder 2"/>
          <p:cNvGrpSpPr>
            <a:grpSpLocks noGrp="1"/>
          </p:cNvGrpSpPr>
          <p:nvPr>
            <p:ph type="pic" idx="1"/>
          </p:nvPr>
        </p:nvGrpSpPr>
        <p:grpSpPr bwMode="auto">
          <a:xfrm>
            <a:off x="1752600" y="914400"/>
            <a:ext cx="5486400" cy="4114800"/>
            <a:chOff x="3353" y="1325"/>
            <a:chExt cx="5916" cy="6132"/>
          </a:xfrm>
        </p:grpSpPr>
        <p:sp>
          <p:nvSpPr>
            <p:cNvPr id="1027" name="Oval 3"/>
            <p:cNvSpPr>
              <a:spLocks noChangeArrowheads="1"/>
            </p:cNvSpPr>
            <p:nvPr/>
          </p:nvSpPr>
          <p:spPr bwMode="auto">
            <a:xfrm>
              <a:off x="4350" y="3389"/>
              <a:ext cx="855" cy="6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id1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8" name="Oval 4"/>
            <p:cNvSpPr>
              <a:spLocks noChangeArrowheads="1"/>
            </p:cNvSpPr>
            <p:nvPr/>
          </p:nvSpPr>
          <p:spPr bwMode="auto">
            <a:xfrm>
              <a:off x="5148" y="6812"/>
              <a:ext cx="855" cy="6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id11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Oval 5"/>
            <p:cNvSpPr>
              <a:spLocks noChangeArrowheads="1"/>
            </p:cNvSpPr>
            <p:nvPr/>
          </p:nvSpPr>
          <p:spPr bwMode="auto">
            <a:xfrm>
              <a:off x="4278" y="5332"/>
              <a:ext cx="855" cy="6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id2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0" name="Oval 6"/>
            <p:cNvSpPr>
              <a:spLocks noChangeArrowheads="1"/>
            </p:cNvSpPr>
            <p:nvPr/>
          </p:nvSpPr>
          <p:spPr bwMode="auto">
            <a:xfrm>
              <a:off x="5686" y="2150"/>
              <a:ext cx="993" cy="971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releaseYear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Oval 7"/>
            <p:cNvSpPr>
              <a:spLocks noChangeArrowheads="1"/>
            </p:cNvSpPr>
            <p:nvPr/>
          </p:nvSpPr>
          <p:spPr bwMode="auto">
            <a:xfrm>
              <a:off x="5208" y="3736"/>
              <a:ext cx="1722" cy="645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directedBy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2" name="Oval 8"/>
            <p:cNvSpPr>
              <a:spLocks noChangeArrowheads="1"/>
            </p:cNvSpPr>
            <p:nvPr/>
          </p:nvSpPr>
          <p:spPr bwMode="auto">
            <a:xfrm>
              <a:off x="3353" y="2437"/>
              <a:ext cx="1373" cy="473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err="1" smtClean="0">
                  <a:ln>
                    <a:noFill/>
                  </a:ln>
                  <a:effectLst/>
                  <a:latin typeface="Calibri" pitchFamily="34" charset="0"/>
                </a:rPr>
                <a:t>hasTitle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6114" y="4703"/>
              <a:ext cx="1529" cy="645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   </a:t>
              </a:r>
              <a:r>
                <a:rPr kumimoji="0" lang="en-US" sz="11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roleName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3370" y="4261"/>
              <a:ext cx="1202" cy="883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hasCasting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002" y="6029"/>
              <a:ext cx="1112" cy="645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actor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6158" y="6437"/>
              <a:ext cx="1529" cy="645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hasName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6024" y="1425"/>
              <a:ext cx="763" cy="369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2008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714" y="1325"/>
              <a:ext cx="1959" cy="517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Slumdog</a:t>
              </a: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Millionaire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7862" y="1682"/>
              <a:ext cx="1407" cy="432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Danny Boyle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040" name="AutoShape 16"/>
            <p:cNvCxnSpPr>
              <a:cxnSpLocks noChangeShapeType="1"/>
            </p:cNvCxnSpPr>
            <p:nvPr/>
          </p:nvCxnSpPr>
          <p:spPr bwMode="auto">
            <a:xfrm flipV="1">
              <a:off x="4822" y="1891"/>
              <a:ext cx="1" cy="149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1" name="AutoShape 17"/>
            <p:cNvCxnSpPr>
              <a:cxnSpLocks noChangeShapeType="1"/>
            </p:cNvCxnSpPr>
            <p:nvPr/>
          </p:nvCxnSpPr>
          <p:spPr bwMode="auto">
            <a:xfrm flipV="1">
              <a:off x="4994" y="1794"/>
              <a:ext cx="1134" cy="161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7847" y="6934"/>
              <a:ext cx="1407" cy="432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Freida Pinto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043" name="AutoShape 19"/>
            <p:cNvCxnSpPr>
              <a:cxnSpLocks noChangeShapeType="1"/>
            </p:cNvCxnSpPr>
            <p:nvPr/>
          </p:nvCxnSpPr>
          <p:spPr bwMode="auto">
            <a:xfrm>
              <a:off x="6054" y="7160"/>
              <a:ext cx="174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6816" y="3261"/>
              <a:ext cx="855" cy="6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id7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7673" y="2580"/>
              <a:ext cx="1529" cy="645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err="1" smtClean="0">
                  <a:ln>
                    <a:noFill/>
                  </a:ln>
                  <a:effectLst/>
                  <a:latin typeface="Calibri" pitchFamily="34" charset="0"/>
                </a:rPr>
                <a:t>hasName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cxnSp>
          <p:nvCxnSpPr>
            <p:cNvPr id="1046" name="AutoShape 22"/>
            <p:cNvCxnSpPr>
              <a:cxnSpLocks noChangeShapeType="1"/>
            </p:cNvCxnSpPr>
            <p:nvPr/>
          </p:nvCxnSpPr>
          <p:spPr bwMode="auto">
            <a:xfrm flipV="1">
              <a:off x="7346" y="2114"/>
              <a:ext cx="722" cy="114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7" name="AutoShape 23"/>
            <p:cNvCxnSpPr>
              <a:cxnSpLocks noChangeShapeType="1"/>
            </p:cNvCxnSpPr>
            <p:nvPr/>
          </p:nvCxnSpPr>
          <p:spPr bwMode="auto">
            <a:xfrm>
              <a:off x="5217" y="3662"/>
              <a:ext cx="157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8" name="AutoShape 24"/>
            <p:cNvCxnSpPr>
              <a:cxnSpLocks noChangeShapeType="1"/>
            </p:cNvCxnSpPr>
            <p:nvPr/>
          </p:nvCxnSpPr>
          <p:spPr bwMode="auto">
            <a:xfrm>
              <a:off x="4709" y="4038"/>
              <a:ext cx="1" cy="12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8068" y="4999"/>
              <a:ext cx="907" cy="432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Latika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050" name="AutoShape 26"/>
            <p:cNvCxnSpPr>
              <a:cxnSpLocks noChangeShapeType="1"/>
            </p:cNvCxnSpPr>
            <p:nvPr/>
          </p:nvCxnSpPr>
          <p:spPr bwMode="auto">
            <a:xfrm flipV="1">
              <a:off x="5133" y="5297"/>
              <a:ext cx="2897" cy="3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51" name="AutoShape 27"/>
            <p:cNvCxnSpPr>
              <a:cxnSpLocks noChangeShapeType="1"/>
            </p:cNvCxnSpPr>
            <p:nvPr/>
          </p:nvCxnSpPr>
          <p:spPr bwMode="auto">
            <a:xfrm>
              <a:off x="4709" y="5978"/>
              <a:ext cx="508" cy="95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RDF </a:t>
            </a:r>
            <a:r>
              <a:rPr lang="en-US" dirty="0" err="1" smtClean="0"/>
              <a:t>Eample</a:t>
            </a:r>
            <a:r>
              <a:rPr lang="en-US" dirty="0" smtClean="0"/>
              <a:t>: Facts in triple form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(id1, </a:t>
            </a:r>
            <a:r>
              <a:rPr lang="en-US" dirty="0" err="1" smtClean="0"/>
              <a:t>hasTitle</a:t>
            </a:r>
            <a:r>
              <a:rPr lang="en-US" dirty="0" smtClean="0"/>
              <a:t>, " </a:t>
            </a:r>
            <a:r>
              <a:rPr lang="en-US" dirty="0" err="1" smtClean="0"/>
              <a:t>Slumdog</a:t>
            </a:r>
            <a:r>
              <a:rPr lang="en-US" dirty="0" smtClean="0"/>
              <a:t> Millionaire "),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(id1, </a:t>
            </a:r>
            <a:r>
              <a:rPr lang="en-US" dirty="0" err="1" smtClean="0"/>
              <a:t>releaseYear</a:t>
            </a:r>
            <a:r>
              <a:rPr lang="en-US" dirty="0" smtClean="0"/>
              <a:t>, "2009"),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(id1, directedBy,id7)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(id7,hasName,“Danny Boyle"),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(id1, </a:t>
            </a:r>
            <a:r>
              <a:rPr lang="en-US" dirty="0" err="1" smtClean="0"/>
              <a:t>hasCasting</a:t>
            </a:r>
            <a:r>
              <a:rPr lang="en-US" dirty="0" smtClean="0"/>
              <a:t>, id2),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(id2, </a:t>
            </a:r>
            <a:r>
              <a:rPr lang="en-US" dirty="0" err="1" smtClean="0"/>
              <a:t>roleName</a:t>
            </a:r>
            <a:r>
              <a:rPr lang="en-US" dirty="0" smtClean="0"/>
              <a:t>, “</a:t>
            </a:r>
            <a:r>
              <a:rPr lang="en-US" dirty="0" err="1" smtClean="0"/>
              <a:t>Latika</a:t>
            </a:r>
            <a:r>
              <a:rPr lang="en-US" dirty="0" smtClean="0"/>
              <a:t>"),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(id2, actor, id11),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(id11, </a:t>
            </a:r>
            <a:r>
              <a:rPr lang="en-US" dirty="0" err="1" smtClean="0"/>
              <a:t>hasName</a:t>
            </a:r>
            <a:r>
              <a:rPr lang="en-US" dirty="0" smtClean="0"/>
              <a:t>, " </a:t>
            </a:r>
            <a:r>
              <a:rPr lang="en-US" dirty="0" err="1" smtClean="0"/>
              <a:t>Freida</a:t>
            </a:r>
            <a:r>
              <a:rPr lang="en-US" dirty="0" smtClean="0"/>
              <a:t> Pinto"),and so on…</a:t>
            </a:r>
          </a:p>
          <a:p>
            <a:r>
              <a:rPr lang="en-US" dirty="0" smtClean="0"/>
              <a:t>RDF data is a (potentially huge) set of triples</a:t>
            </a:r>
          </a:p>
          <a:p>
            <a:pPr lvl="1"/>
            <a:r>
              <a:rPr lang="en-US" dirty="0" smtClean="0"/>
              <a:t>585 million triples – Size of data in Freebase</a:t>
            </a:r>
          </a:p>
          <a:p>
            <a:pPr lvl="1"/>
            <a:r>
              <a:rPr lang="en-US" dirty="0" smtClean="0"/>
              <a:t>120 million facts of 10 million entities in YAGO2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to SPARQL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SPARQL is used to query over RDF data.</a:t>
            </a:r>
          </a:p>
          <a:p>
            <a:r>
              <a:rPr lang="en-US" dirty="0" smtClean="0"/>
              <a:t>Result can be result sets or RDF graphs.</a:t>
            </a:r>
          </a:p>
          <a:p>
            <a:r>
              <a:rPr lang="en-US" dirty="0" smtClean="0"/>
              <a:t>SPARQL query for “The titles of all movies having  </a:t>
            </a:r>
            <a:r>
              <a:rPr lang="en-US" dirty="0" err="1" smtClean="0"/>
              <a:t>Freida</a:t>
            </a:r>
            <a:r>
              <a:rPr lang="en-US" dirty="0" smtClean="0"/>
              <a:t> Pinto“ can be:</a:t>
            </a:r>
          </a:p>
          <a:p>
            <a:pPr>
              <a:buNone/>
            </a:pPr>
            <a:r>
              <a:rPr lang="en-US" dirty="0" smtClean="0"/>
              <a:t>   Select </a:t>
            </a:r>
            <a:r>
              <a:rPr lang="en-US" b="1" dirty="0" smtClean="0"/>
              <a:t>?title</a:t>
            </a:r>
            <a:r>
              <a:rPr lang="en-US" dirty="0" smtClean="0"/>
              <a:t> Where</a:t>
            </a:r>
          </a:p>
          <a:p>
            <a:pPr>
              <a:buNone/>
            </a:pPr>
            <a:r>
              <a:rPr lang="en-US" dirty="0" smtClean="0"/>
              <a:t>	{ </a:t>
            </a:r>
            <a:r>
              <a:rPr lang="en-US" b="1" dirty="0" smtClean="0"/>
              <a:t>?p</a:t>
            </a:r>
            <a:r>
              <a:rPr lang="en-US" dirty="0" smtClean="0"/>
              <a:t> &lt;</a:t>
            </a:r>
            <a:r>
              <a:rPr lang="en-US" dirty="0" err="1" smtClean="0"/>
              <a:t>hasTitle</a:t>
            </a:r>
            <a:r>
              <a:rPr lang="en-US" dirty="0" smtClean="0"/>
              <a:t>&gt; </a:t>
            </a:r>
            <a:r>
              <a:rPr lang="en-US" b="1" dirty="0" smtClean="0"/>
              <a:t>?title. ?p</a:t>
            </a:r>
            <a:r>
              <a:rPr lang="en-US" dirty="0" smtClean="0"/>
              <a:t> &lt;</a:t>
            </a:r>
            <a:r>
              <a:rPr lang="en-US" dirty="0" err="1" smtClean="0"/>
              <a:t>hasCasting</a:t>
            </a:r>
            <a:r>
              <a:rPr lang="en-US" dirty="0" smtClean="0"/>
              <a:t>&gt; </a:t>
            </a:r>
            <a:r>
              <a:rPr lang="en-US" b="1" dirty="0" smtClean="0"/>
              <a:t>?s.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b="1" dirty="0" smtClean="0"/>
              <a:t>?s</a:t>
            </a:r>
            <a:r>
              <a:rPr lang="en-US" dirty="0" smtClean="0"/>
              <a:t> &lt;actor&gt; </a:t>
            </a:r>
            <a:r>
              <a:rPr lang="en-US" b="1" dirty="0" smtClean="0"/>
              <a:t>?c. ?c</a:t>
            </a:r>
            <a:r>
              <a:rPr lang="en-US" dirty="0" smtClean="0"/>
              <a:t>&lt;</a:t>
            </a:r>
            <a:r>
              <a:rPr lang="en-US" dirty="0" err="1" smtClean="0"/>
              <a:t>hasName</a:t>
            </a:r>
            <a:r>
              <a:rPr lang="en-US" dirty="0" smtClean="0"/>
              <a:t>&gt;“</a:t>
            </a:r>
            <a:r>
              <a:rPr lang="en-US" dirty="0" err="1" smtClean="0"/>
              <a:t>Freida</a:t>
            </a:r>
            <a:r>
              <a:rPr lang="en-US" dirty="0" smtClean="0"/>
              <a:t> Pinto“ }</a:t>
            </a:r>
          </a:p>
          <a:p>
            <a:r>
              <a:rPr lang="en-US" dirty="0" smtClean="0"/>
              <a:t>From the </a:t>
            </a:r>
            <a:r>
              <a:rPr lang="en-US" dirty="0" err="1" smtClean="0"/>
              <a:t>prevous</a:t>
            </a:r>
            <a:r>
              <a:rPr lang="en-US" dirty="0" smtClean="0"/>
              <a:t> example triples: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?c</a:t>
            </a:r>
            <a:r>
              <a:rPr lang="en-US" dirty="0" smtClean="0"/>
              <a:t>  : id11 , </a:t>
            </a:r>
            <a:r>
              <a:rPr lang="en-US" b="1" dirty="0" smtClean="0"/>
              <a:t>?s</a:t>
            </a:r>
            <a:r>
              <a:rPr lang="en-US" dirty="0" smtClean="0"/>
              <a:t>  : id2, </a:t>
            </a:r>
            <a:r>
              <a:rPr lang="en-US" b="1" dirty="0" smtClean="0"/>
              <a:t>?p</a:t>
            </a:r>
            <a:r>
              <a:rPr lang="en-US" dirty="0" smtClean="0"/>
              <a:t> :  id1 and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?title</a:t>
            </a:r>
            <a:r>
              <a:rPr lang="en-US" dirty="0" smtClean="0"/>
              <a:t> :  " </a:t>
            </a:r>
            <a:r>
              <a:rPr lang="en-US" dirty="0" err="1" smtClean="0"/>
              <a:t>Slumdog</a:t>
            </a:r>
            <a:r>
              <a:rPr lang="en-US" dirty="0" smtClean="0"/>
              <a:t> Millionaire "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SPARQL- Join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Each SPARQL query can be represented by a join graph. A possible join tree for the previous query: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Where P</a:t>
            </a:r>
            <a:r>
              <a:rPr lang="en-US" baseline="-25000" dirty="0" smtClean="0"/>
              <a:t>1</a:t>
            </a:r>
            <a:r>
              <a:rPr lang="en-US" dirty="0" smtClean="0"/>
              <a:t> = (</a:t>
            </a:r>
            <a:r>
              <a:rPr lang="en-US" b="1" dirty="0" smtClean="0"/>
              <a:t>?p</a:t>
            </a:r>
            <a:r>
              <a:rPr lang="en-US" dirty="0" smtClean="0"/>
              <a:t> &lt;</a:t>
            </a:r>
            <a:r>
              <a:rPr lang="en-US" dirty="0" err="1" smtClean="0"/>
              <a:t>hasTitle</a:t>
            </a:r>
            <a:r>
              <a:rPr lang="en-US" dirty="0" smtClean="0"/>
              <a:t>&gt; </a:t>
            </a:r>
            <a:r>
              <a:rPr lang="en-US" b="1" dirty="0" smtClean="0"/>
              <a:t>?title</a:t>
            </a:r>
            <a:r>
              <a:rPr lang="en-US" dirty="0" smtClean="0"/>
              <a:t>),</a:t>
            </a:r>
            <a:br>
              <a:rPr lang="en-US" dirty="0" smtClean="0"/>
            </a:br>
            <a:r>
              <a:rPr lang="en-US" dirty="0" smtClean="0"/>
              <a:t>           P</a:t>
            </a:r>
            <a:r>
              <a:rPr lang="en-US" baseline="-25000" dirty="0" smtClean="0"/>
              <a:t>2</a:t>
            </a:r>
            <a:r>
              <a:rPr lang="en-US" dirty="0" smtClean="0"/>
              <a:t> = (</a:t>
            </a:r>
            <a:r>
              <a:rPr lang="en-US" b="1" dirty="0" smtClean="0"/>
              <a:t>?p </a:t>
            </a:r>
            <a:r>
              <a:rPr lang="en-US" dirty="0" smtClean="0"/>
              <a:t>&lt;</a:t>
            </a:r>
            <a:r>
              <a:rPr lang="en-US" dirty="0" err="1" smtClean="0"/>
              <a:t>hasCasting</a:t>
            </a:r>
            <a:r>
              <a:rPr lang="en-US" dirty="0" smtClean="0"/>
              <a:t>&gt; </a:t>
            </a:r>
            <a:r>
              <a:rPr lang="en-US" b="1" dirty="0" smtClean="0"/>
              <a:t>?s</a:t>
            </a:r>
            <a:r>
              <a:rPr lang="en-US" dirty="0" smtClean="0"/>
              <a:t>), </a:t>
            </a:r>
            <a:br>
              <a:rPr lang="en-US" dirty="0" smtClean="0"/>
            </a:br>
            <a:r>
              <a:rPr lang="en-US" dirty="0" smtClean="0"/>
              <a:t>            P</a:t>
            </a:r>
            <a:r>
              <a:rPr lang="en-US" baseline="-25000" dirty="0" smtClean="0"/>
              <a:t>3</a:t>
            </a:r>
            <a:r>
              <a:rPr lang="en-US" dirty="0" smtClean="0"/>
              <a:t> = (</a:t>
            </a:r>
            <a:r>
              <a:rPr lang="en-US" b="1" dirty="0" smtClean="0"/>
              <a:t>?s</a:t>
            </a:r>
            <a:r>
              <a:rPr lang="en-US" dirty="0" smtClean="0"/>
              <a:t> &lt;actor&gt; </a:t>
            </a:r>
            <a:r>
              <a:rPr lang="en-US" b="1" dirty="0" smtClean="0"/>
              <a:t>?c</a:t>
            </a:r>
            <a:r>
              <a:rPr lang="en-US" dirty="0" smtClean="0"/>
              <a:t>) and </a:t>
            </a:r>
            <a:br>
              <a:rPr lang="en-US" dirty="0" smtClean="0"/>
            </a:br>
            <a:r>
              <a:rPr lang="en-US" dirty="0" smtClean="0"/>
              <a:t>           P</a:t>
            </a:r>
            <a:r>
              <a:rPr lang="en-US" baseline="-25000" dirty="0" smtClean="0"/>
              <a:t>4</a:t>
            </a:r>
            <a:r>
              <a:rPr lang="en-US" dirty="0" smtClean="0"/>
              <a:t> =(</a:t>
            </a:r>
            <a:r>
              <a:rPr lang="en-US" b="1" dirty="0" smtClean="0"/>
              <a:t>?c </a:t>
            </a:r>
            <a:r>
              <a:rPr lang="en-US" dirty="0" smtClean="0"/>
              <a:t>&lt;</a:t>
            </a:r>
            <a:r>
              <a:rPr lang="en-US" dirty="0" err="1" smtClean="0"/>
              <a:t>hasName</a:t>
            </a:r>
            <a:r>
              <a:rPr lang="en-US" dirty="0" smtClean="0"/>
              <a:t>&gt; “</a:t>
            </a:r>
            <a:r>
              <a:rPr lang="en-US" dirty="0" err="1" smtClean="0"/>
              <a:t>Freida</a:t>
            </a:r>
            <a:r>
              <a:rPr lang="en-US" dirty="0" smtClean="0"/>
              <a:t> Pinto“ ) are triple patterns.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362200"/>
            <a:ext cx="4419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1837</Words>
  <Application>Microsoft Office PowerPoint</Application>
  <PresentationFormat>On-screen Show (4:3)</PresentationFormat>
  <Paragraphs>310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RDF-3X: a RISC style Engine for RDF</vt:lpstr>
      <vt:lpstr>Motivation</vt:lpstr>
      <vt:lpstr>Overview</vt:lpstr>
      <vt:lpstr>Introduction to RDF</vt:lpstr>
      <vt:lpstr>RDF as labeled graph</vt:lpstr>
      <vt:lpstr>RDF Example: Conceptual View</vt:lpstr>
      <vt:lpstr>RDF Eample: Facts in triple form </vt:lpstr>
      <vt:lpstr>Introduction to SPARQL</vt:lpstr>
      <vt:lpstr>SPARQL- Join graph</vt:lpstr>
      <vt:lpstr>SPARQL: Query features</vt:lpstr>
      <vt:lpstr>Problems in querying over RDF</vt:lpstr>
      <vt:lpstr>Solution Proposed</vt:lpstr>
      <vt:lpstr>Storage of RDF data- Raw</vt:lpstr>
      <vt:lpstr>Storage of RDF data- Dictionary Compression</vt:lpstr>
      <vt:lpstr>Storage of RDF data- RDF3X approach</vt:lpstr>
      <vt:lpstr>Storage of RDF data- RDF3X approach</vt:lpstr>
      <vt:lpstr>Storage of RDF data- Aggregated Indices</vt:lpstr>
      <vt:lpstr>Storage of RDF data- Aggregated Indices (2)</vt:lpstr>
      <vt:lpstr>Query Translation and Processing</vt:lpstr>
      <vt:lpstr>Query Translation and Processing (2)</vt:lpstr>
      <vt:lpstr>Query Optimization</vt:lpstr>
      <vt:lpstr>Query Optimization – Selectivity Estimates</vt:lpstr>
      <vt:lpstr>Selectivity Estimates- Selectivity Histogram</vt:lpstr>
      <vt:lpstr>Selectivity Estimates- Selectivity Histogram (2)</vt:lpstr>
      <vt:lpstr>Selectivity Estimates- Frequent Paths</vt:lpstr>
      <vt:lpstr>Evaluation</vt:lpstr>
      <vt:lpstr>Evaluation - Yago</vt:lpstr>
      <vt:lpstr>Evaluation – Library Thing</vt:lpstr>
      <vt:lpstr>Evaluation – Barton Data Set [VLDB07]</vt:lpstr>
      <vt:lpstr>Conclusion</vt:lpstr>
      <vt:lpstr>Slide 31</vt:lpstr>
      <vt:lpstr>Slide 32</vt:lpstr>
    </vt:vector>
  </TitlesOfParts>
  <Company>VIDYALANKAR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RDF-3X: a RISC style Engine for RDF</dc:title>
  <dc:creator>VIT</dc:creator>
  <cp:lastModifiedBy>VIT</cp:lastModifiedBy>
  <cp:revision>184</cp:revision>
  <dcterms:created xsi:type="dcterms:W3CDTF">2013-04-08T08:43:33Z</dcterms:created>
  <dcterms:modified xsi:type="dcterms:W3CDTF">2013-04-15T06:08:18Z</dcterms:modified>
</cp:coreProperties>
</file>