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81"/>
  </p:notesMasterIdLst>
  <p:handoutMasterIdLst>
    <p:handoutMasterId r:id="rId82"/>
  </p:handout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271" r:id="rId17"/>
    <p:sldId id="272" r:id="rId18"/>
    <p:sldId id="275" r:id="rId19"/>
    <p:sldId id="276" r:id="rId20"/>
    <p:sldId id="277" r:id="rId21"/>
    <p:sldId id="278" r:id="rId22"/>
    <p:sldId id="273" r:id="rId23"/>
    <p:sldId id="27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31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27" r:id="rId45"/>
    <p:sldId id="328" r:id="rId46"/>
    <p:sldId id="329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32" r:id="rId59"/>
    <p:sldId id="309" r:id="rId60"/>
    <p:sldId id="310" r:id="rId61"/>
    <p:sldId id="312" r:id="rId62"/>
    <p:sldId id="313" r:id="rId63"/>
    <p:sldId id="314" r:id="rId64"/>
    <p:sldId id="315" r:id="rId65"/>
    <p:sldId id="316" r:id="rId66"/>
    <p:sldId id="339" r:id="rId67"/>
    <p:sldId id="340" r:id="rId68"/>
    <p:sldId id="342" r:id="rId69"/>
    <p:sldId id="333" r:id="rId70"/>
    <p:sldId id="344" r:id="rId71"/>
    <p:sldId id="345" r:id="rId72"/>
    <p:sldId id="338" r:id="rId73"/>
    <p:sldId id="363" r:id="rId74"/>
    <p:sldId id="322" r:id="rId75"/>
    <p:sldId id="323" r:id="rId76"/>
    <p:sldId id="362" r:id="rId77"/>
    <p:sldId id="341" r:id="rId78"/>
    <p:sldId id="326" r:id="rId79"/>
    <p:sldId id="34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nis" initials="Y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4" autoAdjust="0"/>
  </p:normalViewPr>
  <p:slideViewPr>
    <p:cSldViewPr>
      <p:cViewPr>
        <p:scale>
          <a:sx n="66" d="100"/>
          <a:sy n="66" d="100"/>
        </p:scale>
        <p:origin x="-151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1-07T05:11:35.881" idx="5">
    <p:pos x="5475" y="-942"/>
    <p:text>Please fix the image.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1-07T05:11:35.881" idx="6">
    <p:pos x="5475" y="-942"/>
    <p:text>Please fix the image.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20239-512D-4294-8003-FA1EA279BE1D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B035A-C62E-4353-B84A-9B0E8645F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C75DA-5430-4770-A6FF-46279A2D5EEF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B4099-AB4F-4AE5-AA0A-F4ED6AAF9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Pure server</a:t>
            </a:r>
            <a:r>
              <a:rPr lang="en-US" baseline="0" dirty="0" smtClean="0"/>
              <a:t> side suffer from long refresh time, browser blanking out. Ajax  solves these problems but complicates web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design time PSC decomposes nested page schema into flat relational</a:t>
            </a:r>
            <a:r>
              <a:rPr lang="en-US" baseline="0" dirty="0" smtClean="0"/>
              <a:t> views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4099-AB4F-4AE5-AA0A-F4ED6AAF95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941DFB-2785-4011-B0BF-2881B4D11272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5C69BD-B67F-413B-A621-2419FF1A6C5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Ajax-based Report Pages as Incrementally Rendered</a:t>
            </a:r>
            <a:br>
              <a:rPr lang="en-US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Views </a:t>
            </a:r>
            <a:br>
              <a:rPr lang="en-US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</a:t>
            </a:r>
            <a:r>
              <a:rPr lang="en-US" sz="40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Sigmod</a:t>
            </a:r>
            <a:r>
              <a:rPr lang="en-US" sz="4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2010</a:t>
            </a:r>
            <a:r>
              <a:rPr lang="en-US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54696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Anjali</a:t>
            </a:r>
            <a:r>
              <a:rPr lang="en-US" dirty="0" smtClean="0"/>
              <a:t> </a:t>
            </a:r>
            <a:r>
              <a:rPr lang="en-US" dirty="0" err="1" smtClean="0"/>
              <a:t>Singhal</a:t>
            </a:r>
            <a:r>
              <a:rPr lang="en-US" dirty="0" smtClean="0"/>
              <a:t> (10305919)</a:t>
            </a:r>
          </a:p>
          <a:p>
            <a:r>
              <a:rPr lang="en-US" dirty="0" err="1" smtClean="0"/>
              <a:t>Manisha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Gaonkar</a:t>
            </a:r>
            <a:r>
              <a:rPr lang="en-US" dirty="0" smtClean="0"/>
              <a:t> (10305302)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AJAX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08120"/>
          </a:xfrm>
        </p:spPr>
        <p:txBody>
          <a:bodyPr/>
          <a:lstStyle/>
          <a:p>
            <a:r>
              <a:rPr lang="en-US" dirty="0" smtClean="0"/>
              <a:t>Partial Update Speed</a:t>
            </a:r>
          </a:p>
          <a:p>
            <a:endParaRPr lang="en-US" dirty="0" smtClean="0"/>
          </a:p>
          <a:p>
            <a:r>
              <a:rPr lang="en-US" dirty="0" smtClean="0"/>
              <a:t>Continuous action on browser</a:t>
            </a:r>
          </a:p>
          <a:p>
            <a:endParaRPr lang="en-US" dirty="0" smtClean="0"/>
          </a:p>
          <a:p>
            <a:r>
              <a:rPr lang="en-US" dirty="0" err="1" smtClean="0"/>
              <a:t>Javascript</a:t>
            </a:r>
            <a:r>
              <a:rPr lang="en-US" dirty="0" smtClean="0"/>
              <a:t> and AJAX libraries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81242" y="3945598"/>
            <a:ext cx="2051633" cy="914400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Request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Parameters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rmAutofit/>
          </a:bodyPr>
          <a:lstStyle/>
          <a:p>
            <a:pPr marL="514350" lvl="1" indent="-514350"/>
            <a:r>
              <a:rPr lang="en-US" sz="3100" b="1" dirty="0" smtClean="0">
                <a:latin typeface="+mj-lt"/>
                <a:cs typeface="Calibri"/>
              </a:rPr>
              <a:t>Ajax:</a:t>
            </a:r>
            <a:r>
              <a:rPr lang="en-US" sz="3100" dirty="0" smtClean="0">
                <a:latin typeface="+mj-lt"/>
                <a:cs typeface="Calibri"/>
              </a:rPr>
              <a:t> Mundane </a:t>
            </a:r>
            <a:r>
              <a:rPr lang="en-US" sz="3100" b="1" dirty="0" smtClean="0">
                <a:latin typeface="+mj-lt"/>
                <a:cs typeface="Calibri"/>
              </a:rPr>
              <a:t>data coordination</a:t>
            </a:r>
            <a:r>
              <a:rPr lang="en-US" sz="3100" dirty="0" smtClean="0">
                <a:latin typeface="+mj-lt"/>
                <a:cs typeface="Calibri"/>
              </a:rPr>
              <a:t> between</a:t>
            </a:r>
            <a:br>
              <a:rPr lang="en-US" sz="3100" dirty="0" smtClean="0">
                <a:latin typeface="+mj-lt"/>
                <a:cs typeface="Calibri"/>
              </a:rPr>
            </a:br>
            <a:r>
              <a:rPr lang="en-US" sz="3100" b="1" dirty="0" smtClean="0">
                <a:latin typeface="+mj-lt"/>
                <a:cs typeface="Calibri"/>
              </a:rPr>
              <a:t>page state</a:t>
            </a:r>
            <a:r>
              <a:rPr lang="en-US" sz="3100" dirty="0" smtClean="0">
                <a:latin typeface="+mj-lt"/>
                <a:cs typeface="Calibri"/>
              </a:rPr>
              <a:t> and </a:t>
            </a:r>
            <a:r>
              <a:rPr lang="en-US" sz="3100" b="1" dirty="0" smtClean="0">
                <a:latin typeface="+mj-lt"/>
                <a:cs typeface="Calibri"/>
              </a:rPr>
              <a:t>server state</a:t>
            </a:r>
            <a:r>
              <a:rPr lang="en-US" sz="3100" dirty="0" smtClean="0">
                <a:latin typeface="+mj-lt"/>
                <a:cs typeface="Calibri"/>
              </a:rPr>
              <a:t> (app server + database)</a:t>
            </a:r>
            <a:endParaRPr lang="en-US" sz="2000" dirty="0">
              <a:latin typeface="+mj-lt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1578" y="1801280"/>
            <a:ext cx="5760618" cy="14932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JavaScript</a:t>
            </a:r>
            <a:endParaRPr lang="en-US" sz="2400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9709" y="3530954"/>
            <a:ext cx="2343992" cy="2468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0478" y="4660529"/>
            <a:ext cx="2002521" cy="746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INSERT INTO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reviews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0479" y="4065349"/>
            <a:ext cx="2002520" cy="38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Java</a:t>
            </a:r>
            <a:endParaRPr lang="en-US" sz="2400" dirty="0">
              <a:solidFill>
                <a:srgbClr val="000000"/>
              </a:solidFill>
              <a:cs typeface="Courier New"/>
            </a:endParaRPr>
          </a:p>
        </p:txBody>
      </p:sp>
      <p:cxnSp>
        <p:nvCxnSpPr>
          <p:cNvPr id="10" name="Straight Arrow Connector 18"/>
          <p:cNvCxnSpPr/>
          <p:nvPr/>
        </p:nvCxnSpPr>
        <p:spPr>
          <a:xfrm>
            <a:off x="3918093" y="6233273"/>
            <a:ext cx="512064" cy="329184"/>
          </a:xfrm>
          <a:prstGeom prst="bentConnector3">
            <a:avLst>
              <a:gd name="adj1" fmla="val 547"/>
            </a:avLst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24741" y="2189504"/>
            <a:ext cx="4418705" cy="10698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collect_args();</a:t>
            </a:r>
          </a:p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response_handler = function(){ </a:t>
            </a:r>
          </a:p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partial_renderer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();        }</a:t>
            </a:r>
          </a:p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send_request();</a:t>
            </a:r>
          </a:p>
          <a:p>
            <a:pPr>
              <a:lnSpc>
                <a:spcPts val="1960"/>
              </a:lnSpc>
            </a:pPr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71991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962" y="3349594"/>
            <a:ext cx="252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Application Server</a:t>
            </a:r>
            <a:endParaRPr lang="en-US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409889"/>
            <a:ext cx="91440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14419"/>
            <a:ext cx="91440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3278" y="6123154"/>
            <a:ext cx="227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Database Server</a:t>
            </a:r>
            <a:endParaRPr lang="en-US" sz="2400" b="1" dirty="0"/>
          </a:p>
        </p:txBody>
      </p:sp>
      <p:sp>
        <p:nvSpPr>
          <p:cNvPr id="17" name="Can 16"/>
          <p:cNvSpPr/>
          <p:nvPr/>
        </p:nvSpPr>
        <p:spPr>
          <a:xfrm>
            <a:off x="4472868" y="6189994"/>
            <a:ext cx="1355673" cy="640394"/>
          </a:xfrm>
          <a:prstGeom prst="ca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Database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endCxn id="9" idx="0"/>
          </p:cNvCxnSpPr>
          <p:nvPr/>
        </p:nvCxnSpPr>
        <p:spPr>
          <a:xfrm rot="16200000" flipH="1">
            <a:off x="3564710" y="3678319"/>
            <a:ext cx="768096" cy="5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8"/>
          <p:cNvGrpSpPr/>
          <p:nvPr/>
        </p:nvGrpSpPr>
        <p:grpSpPr>
          <a:xfrm>
            <a:off x="5432518" y="2410029"/>
            <a:ext cx="3578010" cy="4141481"/>
            <a:chOff x="5432518" y="2410029"/>
            <a:chExt cx="3578010" cy="4141481"/>
          </a:xfrm>
        </p:grpSpPr>
        <p:cxnSp>
          <p:nvCxnSpPr>
            <p:cNvPr id="20" name="Straight Arrow Connector 18"/>
            <p:cNvCxnSpPr/>
            <p:nvPr/>
          </p:nvCxnSpPr>
          <p:spPr>
            <a:xfrm rot="5400000" flipH="1" flipV="1">
              <a:off x="5985140" y="6130886"/>
              <a:ext cx="329184" cy="512064"/>
            </a:xfrm>
            <a:prstGeom prst="bentConnector3">
              <a:avLst>
                <a:gd name="adj1" fmla="val 1015"/>
              </a:avLst>
            </a:prstGeom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432518" y="3530954"/>
              <a:ext cx="3189678" cy="2468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Page Computation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11192" y="4610679"/>
              <a:ext cx="2859212" cy="13096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SELECT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*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FROM  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proposals…</a:t>
              </a:r>
              <a:endParaRPr lang="en-US" sz="2000" b="1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SELECT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* 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FROM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reviews …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27552" y="4040899"/>
              <a:ext cx="2842851" cy="3887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cs typeface="Courier New"/>
                </a:rPr>
                <a:t>Java</a:t>
              </a:r>
              <a:endParaRPr lang="en-US" sz="2400" dirty="0">
                <a:solidFill>
                  <a:srgbClr val="000000"/>
                </a:solidFill>
                <a:cs typeface="Courier New"/>
              </a:endParaRPr>
            </a:p>
          </p:txBody>
        </p:sp>
        <p:cxnSp>
          <p:nvCxnSpPr>
            <p:cNvPr id="24" name="Straight Arrow Connector 18"/>
            <p:cNvCxnSpPr/>
            <p:nvPr/>
          </p:nvCxnSpPr>
          <p:spPr>
            <a:xfrm rot="16200000" flipV="1">
              <a:off x="7331444" y="3313366"/>
              <a:ext cx="798118" cy="574112"/>
            </a:xfrm>
            <a:prstGeom prst="bentConnector3">
              <a:avLst>
                <a:gd name="adj1" fmla="val 99101"/>
              </a:avLst>
            </a:prstGeom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ular Callout 25"/>
            <p:cNvSpPr/>
            <p:nvPr/>
          </p:nvSpPr>
          <p:spPr>
            <a:xfrm>
              <a:off x="8103909" y="2410029"/>
              <a:ext cx="906619" cy="503380"/>
            </a:xfrm>
            <a:prstGeom prst="wedgeRoundRectCallout">
              <a:avLst>
                <a:gd name="adj1" fmla="val -57909"/>
                <a:gd name="adj2" fmla="val 93755"/>
                <a:gd name="adj3" fmla="val 16667"/>
              </a:avLst>
            </a:prstGeom>
            <a:solidFill>
              <a:srgbClr val="F79646"/>
            </a:solidFill>
            <a:ln>
              <a:solidFill>
                <a:srgbClr val="E46C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Diffs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Hexagon 26"/>
          <p:cNvSpPr/>
          <p:nvPr/>
        </p:nvSpPr>
        <p:spPr>
          <a:xfrm>
            <a:off x="548260" y="5111306"/>
            <a:ext cx="1513375" cy="776798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Objects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00506" y="1042148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>
            <a:spLocks/>
          </p:cNvSpPr>
          <p:nvPr/>
        </p:nvSpPr>
        <p:spPr>
          <a:xfrm>
            <a:off x="4736886" y="1037116"/>
            <a:ext cx="1920239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Components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235688" y="1646976"/>
            <a:ext cx="3051348" cy="3353249"/>
            <a:chOff x="-26607" y="1394627"/>
            <a:chExt cx="3051348" cy="3061877"/>
          </a:xfrm>
        </p:grpSpPr>
        <p:sp>
          <p:nvSpPr>
            <p:cNvPr id="32" name="Rounded Rectangle 31"/>
            <p:cNvSpPr/>
            <p:nvPr/>
          </p:nvSpPr>
          <p:spPr>
            <a:xfrm>
              <a:off x="21008" y="3378064"/>
              <a:ext cx="2246208" cy="1078440"/>
            </a:xfrm>
            <a:prstGeom prst="round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ular Callout 32"/>
            <p:cNvSpPr/>
            <p:nvPr/>
          </p:nvSpPr>
          <p:spPr>
            <a:xfrm>
              <a:off x="-26607" y="1394627"/>
              <a:ext cx="3051348" cy="1416905"/>
            </a:xfrm>
            <a:prstGeom prst="wedgeRoundRectCallout">
              <a:avLst>
                <a:gd name="adj1" fmla="val -11534"/>
                <a:gd name="adj2" fmla="val 89769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r>
                <a:rPr lang="en-US" sz="2000" dirty="0" smtClean="0"/>
                <a:t> JavaScript/Java code reflects page data &amp; request parameters to the server</a:t>
              </a: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7028276" y="1037116"/>
            <a:ext cx="2115724" cy="1917788"/>
          </a:xfrm>
          <a:prstGeom prst="wedgeRoundRectCallout">
            <a:avLst>
              <a:gd name="adj1" fmla="val -66121"/>
              <a:gd name="adj2" fmla="val -27125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000" dirty="0" smtClean="0"/>
              <a:t>JavaScript components have different programmatic interfaces</a:t>
            </a:r>
            <a:endParaRPr lang="en-US" sz="20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14809" y="1042148"/>
            <a:ext cx="3167993" cy="1551607"/>
          </a:xfrm>
          <a:prstGeom prst="wedgeRoundRectCallout">
            <a:avLst>
              <a:gd name="adj1" fmla="val 45974"/>
              <a:gd name="adj2" fmla="val 79098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JavaScript/Java code </a:t>
            </a:r>
          </a:p>
          <a:p>
            <a:r>
              <a:rPr lang="en-US" sz="2000" dirty="0" smtClean="0"/>
              <a:t>tuned to incrementally update HTML DOM &amp; JavaScript components</a:t>
            </a:r>
          </a:p>
        </p:txBody>
      </p:sp>
      <p:sp>
        <p:nvSpPr>
          <p:cNvPr id="36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 animBg="1"/>
      <p:bldP spid="3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For each action</a:t>
            </a:r>
            <a:r>
              <a:rPr lang="en-US" sz="3200" dirty="0" smtClean="0"/>
              <a:t>, yet another incremental page computation code and partial renderer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44172" y="3184336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32210" y="3595903"/>
            <a:ext cx="252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Application Server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91390" y="1094533"/>
            <a:ext cx="3234468" cy="4576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Pure Server-side Model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581586" y="3920250"/>
            <a:ext cx="5873916" cy="158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178647" y="1094533"/>
            <a:ext cx="3223526" cy="457617"/>
          </a:xfrm>
          <a:prstGeom prst="roundRect">
            <a:avLst/>
          </a:prstGeom>
          <a:solidFill>
            <a:srgbClr val="F79646"/>
          </a:solidFill>
          <a:ln>
            <a:solidFill>
              <a:srgbClr val="E46C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Ajax Model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4610" y="4096551"/>
            <a:ext cx="2269522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Page Computation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2" y="3659807"/>
            <a:ext cx="9144002" cy="8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64650" y="4096551"/>
            <a:ext cx="2368913" cy="7118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Page Computation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4056" y="4928446"/>
            <a:ext cx="2379508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Page Computation 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4651" y="5743735"/>
            <a:ext cx="2368912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Page Computation 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4651" y="1786530"/>
            <a:ext cx="2269522" cy="4206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Partial Renderer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4651" y="2366784"/>
            <a:ext cx="2269522" cy="4206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Partial Renderer 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4651" y="2947038"/>
            <a:ext cx="2269522" cy="4206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Partial Renderer 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987545" y="1648747"/>
            <a:ext cx="2922357" cy="1919686"/>
          </a:xfrm>
          <a:prstGeom prst="wedgeRoundRectCallout">
            <a:avLst>
              <a:gd name="adj1" fmla="val 71879"/>
              <a:gd name="adj2" fmla="val 9997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Partial update requires different logic and imperative programming for </a:t>
            </a:r>
            <a:r>
              <a:rPr lang="en-US" sz="2400" b="1" i="1" dirty="0" smtClean="0"/>
              <a:t>each user action</a:t>
            </a:r>
            <a:endParaRPr lang="en-US" sz="2400" b="1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6540486" y="1667796"/>
            <a:ext cx="2515671" cy="1820862"/>
          </a:xfrm>
          <a:prstGeom prst="roundRect">
            <a:avLst>
              <a:gd name="adj" fmla="val 9714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79668" y="4096552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9668" y="4928446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9668" y="5743736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71287" y="4434991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INSERT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76319" y="6067241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DELETE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6319" y="5282403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UPDATE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6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0592" y="4095120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0592" y="4927014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0592" y="5742304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2211" y="4433559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INSERT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243" y="6065809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DELETE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7243" y="5280971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UPDATE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AJAX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leads to following programming challenges:</a:t>
            </a:r>
          </a:p>
          <a:p>
            <a:endParaRPr lang="en-US" dirty="0" smtClean="0"/>
          </a:p>
          <a:p>
            <a:r>
              <a:rPr lang="en-US" dirty="0" smtClean="0"/>
              <a:t>Developer has to program custom logic for each action that partially updates the page.</a:t>
            </a:r>
          </a:p>
          <a:p>
            <a:endParaRPr lang="en-US" dirty="0" smtClean="0"/>
          </a:p>
          <a:p>
            <a:r>
              <a:rPr lang="en-US" dirty="0" smtClean="0"/>
              <a:t>Developing AJAX pages requires distributed programming between browser and server, involves multiple languages and data models.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AJAX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developer of AJAX also needs to understand DOM and component interfaces to write the code to refresh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FORWARD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simplifies the programming of data driven application pages by treating them as rendered views.</a:t>
            </a:r>
          </a:p>
          <a:p>
            <a:r>
              <a:rPr lang="en-US" dirty="0" smtClean="0"/>
              <a:t>Its data  is declared by developer using syntactical minor extension of SQL.</a:t>
            </a:r>
          </a:p>
          <a:p>
            <a:r>
              <a:rPr lang="en-US" dirty="0" smtClean="0"/>
              <a:t>Rendering is delivered in page units.</a:t>
            </a:r>
          </a:p>
          <a:p>
            <a:r>
              <a:rPr lang="en-US" dirty="0" smtClean="0"/>
              <a:t>These units maps to views by API.</a:t>
            </a:r>
          </a:p>
          <a:p>
            <a:r>
              <a:rPr lang="en-US" dirty="0" smtClean="0"/>
              <a:t>It relieves the AJAX developer from having to write mundane data synchronization code.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page data tree</a:t>
            </a:r>
          </a:p>
          <a:p>
            <a:r>
              <a:rPr lang="en-US" dirty="0" smtClean="0"/>
              <a:t>Visual layer ( mapping of page unit tree to page data tree and includes </a:t>
            </a:r>
            <a:r>
              <a:rPr lang="en-US" dirty="0" err="1" smtClean="0"/>
              <a:t>javascript</a:t>
            </a:r>
            <a:r>
              <a:rPr lang="en-US" dirty="0" smtClean="0"/>
              <a:t> components )</a:t>
            </a:r>
          </a:p>
          <a:p>
            <a:r>
              <a:rPr lang="en-US" dirty="0" smtClean="0"/>
              <a:t>Page data tree is populated by SQL statement, </a:t>
            </a:r>
            <a:r>
              <a:rPr lang="en-US" i="1" dirty="0" smtClean="0"/>
              <a:t>page query.</a:t>
            </a:r>
          </a:p>
          <a:p>
            <a:r>
              <a:rPr lang="en-US" dirty="0" smtClean="0"/>
              <a:t>SQL is extended with SELECT clause nesting and variability of schemas.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Combination of page data tree and page unit tree enables developer to avoid multiple language programming.</a:t>
            </a:r>
          </a:p>
          <a:p>
            <a:pPr lvl="1"/>
            <a:r>
              <a:rPr lang="en-US" dirty="0" smtClean="0"/>
              <a:t>We choose SQL because:</a:t>
            </a:r>
          </a:p>
          <a:p>
            <a:pPr lvl="2"/>
            <a:r>
              <a:rPr lang="en-US" dirty="0" smtClean="0"/>
              <a:t>It has much larger programmer audience</a:t>
            </a:r>
          </a:p>
          <a:p>
            <a:pPr lvl="2"/>
            <a:r>
              <a:rPr lang="en-US" dirty="0" smtClean="0"/>
              <a:t>Smaller feature set</a:t>
            </a:r>
          </a:p>
          <a:p>
            <a:r>
              <a:rPr lang="en-US" dirty="0" smtClean="0"/>
              <a:t>FORWARD developer specifies unit state using page data tree (in terms of SQL) and thus avoids hassle of programming AJAX &amp; </a:t>
            </a:r>
            <a:r>
              <a:rPr lang="en-US" dirty="0" err="1" smtClean="0"/>
              <a:t>Javascript</a:t>
            </a:r>
            <a:r>
              <a:rPr lang="en-US" dirty="0" smtClean="0"/>
              <a:t> components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FORWARD achieves performance &amp; interface quality problems such as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Instead of literally creating page data tree, unit tree and </a:t>
            </a:r>
            <a:r>
              <a:rPr lang="en-US" dirty="0" err="1" smtClean="0"/>
              <a:t>Javascript</a:t>
            </a:r>
            <a:r>
              <a:rPr lang="en-US" dirty="0" smtClean="0"/>
              <a:t> page from scratch, FORWARD incrementally </a:t>
            </a:r>
            <a:r>
              <a:rPr lang="en-US" dirty="0" err="1" smtClean="0"/>
              <a:t>recomputes</a:t>
            </a:r>
            <a:r>
              <a:rPr lang="en-US" dirty="0" smtClean="0"/>
              <a:t> them using their prior versions.</a:t>
            </a:r>
          </a:p>
          <a:p>
            <a:endParaRPr lang="en-US" dirty="0" smtClean="0"/>
          </a:p>
          <a:p>
            <a:r>
              <a:rPr lang="en-US" dirty="0" smtClean="0"/>
              <a:t>Enables the use of massive </a:t>
            </a:r>
            <a:r>
              <a:rPr lang="en-US" dirty="0" err="1" smtClean="0"/>
              <a:t>Javascript</a:t>
            </a:r>
            <a:r>
              <a:rPr lang="en-US" dirty="0" smtClean="0"/>
              <a:t> component libraries as page units into FORWARD’s 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Server-Side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798320"/>
          </a:xfrm>
        </p:spPr>
        <p:txBody>
          <a:bodyPr/>
          <a:lstStyle/>
          <a:p>
            <a:r>
              <a:rPr lang="en-US" dirty="0" smtClean="0"/>
              <a:t>In this when a user action leads to an http request to a server and server responds back.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FORWARD Architecture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Data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Captures page state at logical level with minimal extension of SQL’s data model with features that will facilitate mapping to the page’s data from unit tree.</a:t>
            </a:r>
          </a:p>
          <a:p>
            <a:r>
              <a:rPr lang="en-US" dirty="0" smtClean="0"/>
              <a:t>Data tree has both sets and lists to indicate if the ordering of </a:t>
            </a:r>
            <a:r>
              <a:rPr lang="en-US" dirty="0" err="1" smtClean="0"/>
              <a:t>tuples</a:t>
            </a:r>
            <a:r>
              <a:rPr lang="en-US" dirty="0" smtClean="0"/>
              <a:t> matters.</a:t>
            </a:r>
          </a:p>
          <a:p>
            <a:r>
              <a:rPr lang="en-US" dirty="0" smtClean="0"/>
              <a:t>Also has nested relations.</a:t>
            </a:r>
          </a:p>
          <a:p>
            <a:r>
              <a:rPr lang="en-US" dirty="0" smtClean="0"/>
              <a:t>Heterogeneous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		Page data tree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033463"/>
            <a:ext cx="4495800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			Page schema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19200"/>
            <a:ext cx="4191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data node is mapped to schema and it may be 1 of the following:</a:t>
            </a:r>
          </a:p>
          <a:p>
            <a:pPr lvl="1"/>
            <a:r>
              <a:rPr lang="en-US" dirty="0" smtClean="0"/>
              <a:t>Atomic value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tuple</a:t>
            </a:r>
            <a:endParaRPr lang="en-US" dirty="0" smtClean="0"/>
          </a:p>
          <a:p>
            <a:pPr lvl="1"/>
            <a:r>
              <a:rPr lang="en-US" dirty="0" smtClean="0"/>
              <a:t>A collection</a:t>
            </a:r>
          </a:p>
          <a:p>
            <a:pPr lvl="1"/>
            <a:r>
              <a:rPr lang="en-US" dirty="0" smtClean="0"/>
              <a:t>A switch value</a:t>
            </a:r>
          </a:p>
          <a:p>
            <a:pPr lvl="1"/>
            <a:r>
              <a:rPr lang="en-US" dirty="0" smtClean="0"/>
              <a:t>A null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077200" cy="533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1295401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		Page query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077200" cy="533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		Page query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08888"/>
          </a:xfrm>
        </p:spPr>
        <p:txBody>
          <a:bodyPr>
            <a:normAutofit/>
          </a:bodyPr>
          <a:lstStyle/>
          <a:p>
            <a:r>
              <a:rPr lang="en-US" sz="4500" dirty="0" smtClean="0"/>
              <a:t>			Visual Layer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dirty="0" smtClean="0"/>
              <a:t>Units capture logical structure of page and enable incorporation of components from </a:t>
            </a:r>
            <a:r>
              <a:rPr lang="en-US" dirty="0" err="1" smtClean="0"/>
              <a:t>javascript</a:t>
            </a:r>
            <a:r>
              <a:rPr lang="en-US" dirty="0" smtClean="0"/>
              <a:t> libraries.</a:t>
            </a:r>
          </a:p>
          <a:p>
            <a:r>
              <a:rPr lang="en-US" dirty="0" smtClean="0"/>
              <a:t>Each page has a unit tree and each instance of a page has a corresponding unit instance tree.</a:t>
            </a:r>
          </a:p>
          <a:p>
            <a:r>
              <a:rPr lang="en-US" dirty="0" smtClean="0"/>
              <a:t>Each unit has unit schema and mapping from unit schema attributes to nodes in page schema tree.</a:t>
            </a:r>
          </a:p>
          <a:p>
            <a:r>
              <a:rPr lang="en-US" dirty="0" smtClean="0"/>
              <a:t>Provides a textual template syntax for configuring a unit tree.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229600" cy="5562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		Page unit tree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62063"/>
            <a:ext cx="6248400" cy="525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077200" cy="533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		Page unit tree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8580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010" y="991637"/>
            <a:ext cx="61008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Low-level code addressing frictions</a:t>
            </a:r>
          </a:p>
          <a:p>
            <a:r>
              <a:rPr lang="en-US" sz="2800" b="1" dirty="0" smtClean="0"/>
              <a:t>	of the web application architectures</a:t>
            </a:r>
          </a:p>
          <a:p>
            <a:pPr marL="514350" indent="-514350"/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4710" y="3149600"/>
            <a:ext cx="808128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800" b="1" dirty="0" smtClean="0"/>
              <a:t>pre-2005:</a:t>
            </a:r>
            <a:r>
              <a:rPr lang="en-US" sz="2800" dirty="0" smtClean="0"/>
              <a:t> Pure server-side programming</a:t>
            </a:r>
          </a:p>
          <a:p>
            <a:pPr marL="514350" indent="-514350"/>
            <a:r>
              <a:rPr lang="en-US" sz="2800" dirty="0" smtClean="0"/>
              <a:t>    Plumbing code addressing language heterogeneities</a:t>
            </a:r>
          </a:p>
          <a:p>
            <a:pPr marL="514350" indent="-514350"/>
            <a:endParaRPr lang="en-US" sz="2800" dirty="0" smtClean="0"/>
          </a:p>
          <a:p>
            <a:pPr marL="514350" lvl="1" indent="-514350"/>
            <a:r>
              <a:rPr lang="en-US" sz="2800" b="1" dirty="0" smtClean="0"/>
              <a:t>post-2005</a:t>
            </a:r>
            <a:r>
              <a:rPr lang="en-US" sz="2800" dirty="0" smtClean="0"/>
              <a:t>: Ajax </a:t>
            </a:r>
            <a:r>
              <a:rPr lang="en-US" sz="2800" dirty="0" smtClean="0">
                <a:solidFill>
                  <a:srgbClr val="404040"/>
                </a:solidFill>
              </a:rPr>
              <a:t>(also Flash, </a:t>
            </a:r>
            <a:r>
              <a:rPr lang="en-US" sz="2800" dirty="0" err="1" smtClean="0">
                <a:solidFill>
                  <a:srgbClr val="404040"/>
                </a:solidFill>
              </a:rPr>
              <a:t>Silverlight</a:t>
            </a:r>
            <a:r>
              <a:rPr lang="en-US" sz="2800" dirty="0" smtClean="0">
                <a:solidFill>
                  <a:srgbClr val="404040"/>
                </a:solidFill>
              </a:rPr>
              <a:t>)</a:t>
            </a:r>
          </a:p>
          <a:p>
            <a:pPr marL="514350" lvl="1" indent="-514350"/>
            <a:r>
              <a:rPr lang="en-US" sz="2800" dirty="0" smtClean="0"/>
              <a:t>    Data coordination code between Ajax page</a:t>
            </a:r>
          </a:p>
          <a:p>
            <a:pPr marL="514350" indent="-514350"/>
            <a:r>
              <a:rPr lang="en-US" sz="2800" dirty="0" smtClean="0"/>
              <a:t>	 and server state (main memory + database)</a:t>
            </a:r>
          </a:p>
          <a:p>
            <a:endParaRPr lang="en-US" dirty="0"/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XML element encloses a unit configuration and contains:</a:t>
            </a:r>
          </a:p>
          <a:p>
            <a:pPr lvl="1"/>
            <a:r>
              <a:rPr lang="en-US" dirty="0" smtClean="0"/>
              <a:t>XML elements for unit schema attributes</a:t>
            </a:r>
          </a:p>
          <a:p>
            <a:pPr lvl="1"/>
            <a:r>
              <a:rPr lang="en-US" dirty="0" smtClean="0"/>
              <a:t>Nested unit configurations for children units</a:t>
            </a:r>
          </a:p>
          <a:p>
            <a:r>
              <a:rPr lang="en-US" dirty="0" smtClean="0"/>
              <a:t>Template also allows HTML elements hence we can configure all visual aspects of a page</a:t>
            </a:r>
          </a:p>
          <a:p>
            <a:r>
              <a:rPr lang="en-US" i="1" dirty="0" smtClean="0"/>
              <a:t>Bind </a:t>
            </a:r>
            <a:r>
              <a:rPr lang="en-US" dirty="0" smtClean="0"/>
              <a:t>attribute maps unit schema attributes to schema nodes.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</a:t>
            </a:r>
            <a:r>
              <a:rPr lang="en-US" smtClean="0"/>
              <a:t>access to</a:t>
            </a:r>
            <a:endParaRPr lang="en-US" dirty="0" smtClean="0"/>
          </a:p>
          <a:p>
            <a:pPr lvl="1"/>
            <a:r>
              <a:rPr lang="en-US" dirty="0" smtClean="0"/>
              <a:t>Data from text boxes and dropdowns</a:t>
            </a:r>
          </a:p>
          <a:p>
            <a:pPr lvl="1"/>
            <a:r>
              <a:rPr lang="en-US" dirty="0" smtClean="0"/>
              <a:t>SQL database</a:t>
            </a:r>
          </a:p>
          <a:p>
            <a:r>
              <a:rPr lang="en-US" dirty="0" smtClean="0"/>
              <a:t>Then issues UPDATE,DELETE &amp; INSERT commands on database and are captured by modification log</a:t>
            </a:r>
          </a:p>
          <a:p>
            <a:r>
              <a:rPr lang="en-US" dirty="0" smtClean="0"/>
              <a:t>After program invocation, the page is incrementally refreshed in an efficient manner.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			Continued..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828800"/>
            <a:ext cx="75438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05200"/>
            <a:ext cx="26670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INCREMENTAL  PAGE  REFRESH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Approach: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Uses Ajax  to avoid blanking out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During refresh, makes asynchronous XHR JavaScript call that fetches the new page in its entirety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Response Handler  replaces the old page DOM with the new one.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Browser needs to re-render the entire page.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of focus, cursor position and data entered.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en-US" b="1" dirty="0" smtClean="0"/>
              <a:t>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combines the best of both Ajax model and the pure server-side model</a:t>
            </a:r>
          </a:p>
          <a:p>
            <a:endParaRPr lang="en-US" dirty="0" smtClean="0"/>
          </a:p>
          <a:p>
            <a:r>
              <a:rPr lang="en-US" dirty="0" smtClean="0"/>
              <a:t>Like pure server side model developers need not specify any extra update logic.</a:t>
            </a:r>
          </a:p>
          <a:p>
            <a:endParaRPr lang="en-US" dirty="0" smtClean="0"/>
          </a:p>
          <a:p>
            <a:r>
              <a:rPr lang="en-US" dirty="0" smtClean="0"/>
              <a:t>Preservation of focus, scroll, cursor positions and form data.</a:t>
            </a:r>
          </a:p>
          <a:p>
            <a:endParaRPr lang="en-US" dirty="0" smtClean="0"/>
          </a:p>
          <a:p>
            <a:r>
              <a:rPr lang="en-US" dirty="0" smtClean="0"/>
              <a:t>Automates the incremental page refresh in both the data layer and the visual layer.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Page  state computation  module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09800" y="1934878"/>
            <a:ext cx="6934200" cy="492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86201" cy="269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1676400" y="25908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en-US" dirty="0" smtClean="0"/>
              <a:t>PSC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treats the page data tree as a view.</a:t>
            </a:r>
          </a:p>
          <a:p>
            <a:endParaRPr lang="en-US" dirty="0" smtClean="0"/>
          </a:p>
          <a:p>
            <a:r>
              <a:rPr lang="en-US" dirty="0" smtClean="0"/>
              <a:t>Uses modification log and the database for incremental maintenance</a:t>
            </a:r>
          </a:p>
          <a:p>
            <a:endParaRPr lang="en-US" dirty="0" smtClean="0"/>
          </a:p>
          <a:p>
            <a:r>
              <a:rPr lang="en-US" dirty="0" smtClean="0"/>
              <a:t>Design time: Decomposes the nested page schema into flat relational views and rewrites the page query into standalone SQL  queries that define the flat views.</a:t>
            </a:r>
          </a:p>
          <a:p>
            <a:endParaRPr lang="en-US" dirty="0" smtClean="0"/>
          </a:p>
          <a:p>
            <a:r>
              <a:rPr lang="en-US" dirty="0" smtClean="0"/>
              <a:t>Run time: Old page data tree transformed to instances of  the flat relational views.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Contd.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65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Uses Relational Incremental View Maintenance Algorithm(RIVM)  on flat views.</a:t>
            </a:r>
          </a:p>
          <a:p>
            <a:endParaRPr lang="en-US" dirty="0" smtClean="0"/>
          </a:p>
          <a:p>
            <a:r>
              <a:rPr lang="en-US" dirty="0" smtClean="0"/>
              <a:t>RIVM in PSC –built on top of an off the shelf relational database.</a:t>
            </a:r>
          </a:p>
          <a:p>
            <a:endParaRPr lang="en-US" dirty="0" smtClean="0"/>
          </a:p>
          <a:p>
            <a:r>
              <a:rPr lang="en-US" dirty="0" smtClean="0"/>
              <a:t>All modifications in modification log.</a:t>
            </a:r>
          </a:p>
          <a:p>
            <a:endParaRPr lang="en-US" dirty="0" smtClean="0"/>
          </a:p>
          <a:p>
            <a:r>
              <a:rPr lang="en-US" dirty="0" smtClean="0"/>
              <a:t>Diff </a:t>
            </a:r>
            <a:r>
              <a:rPr lang="en-US" baseline="-25000" dirty="0" smtClean="0"/>
              <a:t>d2-d1</a:t>
            </a:r>
            <a:r>
              <a:rPr lang="en-US" dirty="0" smtClean="0"/>
              <a:t> encoded as series of data modification commands(insert, remove and update).</a:t>
            </a:r>
          </a:p>
          <a:p>
            <a:r>
              <a:rPr lang="en-US" dirty="0" smtClean="0"/>
              <a:t>Remove(t), update(</a:t>
            </a:r>
            <a:r>
              <a:rPr lang="en-US" dirty="0" err="1" smtClean="0"/>
              <a:t>t,N</a:t>
            </a:r>
            <a:r>
              <a:rPr lang="en-US" dirty="0" smtClean="0"/>
              <a:t>), insert</a:t>
            </a:r>
            <a:r>
              <a:rPr lang="en-US" baseline="-25000" dirty="0" smtClean="0"/>
              <a:t>s</a:t>
            </a:r>
            <a:r>
              <a:rPr lang="en-US" dirty="0" smtClean="0"/>
              <a:t>(</a:t>
            </a:r>
            <a:r>
              <a:rPr lang="en-US" dirty="0" err="1" smtClean="0"/>
              <a:t>r,N</a:t>
            </a:r>
            <a:r>
              <a:rPr lang="en-US" dirty="0" smtClean="0"/>
              <a:t>), insert</a:t>
            </a:r>
            <a:r>
              <a:rPr lang="en-US" baseline="-25000" dirty="0" smtClean="0"/>
              <a:t>l</a:t>
            </a:r>
            <a:r>
              <a:rPr lang="en-US" dirty="0" smtClean="0"/>
              <a:t>(r,N,t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PSC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Non-modification</a:t>
            </a:r>
          </a:p>
          <a:p>
            <a:endParaRPr lang="en-US" dirty="0" smtClean="0"/>
          </a:p>
          <a:p>
            <a:r>
              <a:rPr lang="en-US" dirty="0" smtClean="0"/>
              <a:t>Page state self sufficiency(fast computation)</a:t>
            </a:r>
          </a:p>
          <a:p>
            <a:endParaRPr lang="en-US" dirty="0" smtClean="0"/>
          </a:p>
          <a:p>
            <a:r>
              <a:rPr lang="en-US" dirty="0" smtClean="0"/>
              <a:t>Incremental maintenance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Incremental Maintenance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Consider  V = q(R1,R2,…..,</a:t>
            </a:r>
            <a:r>
              <a:rPr lang="en-US" dirty="0" err="1" smtClean="0"/>
              <a:t>Rn</a:t>
            </a:r>
            <a:r>
              <a:rPr lang="en-US" dirty="0" smtClean="0"/>
              <a:t>) Where</a:t>
            </a:r>
          </a:p>
          <a:p>
            <a:pPr>
              <a:buNone/>
            </a:pPr>
            <a:r>
              <a:rPr lang="en-US" dirty="0" smtClean="0"/>
              <a:t>			V ---- materialized SQL view</a:t>
            </a:r>
          </a:p>
          <a:p>
            <a:pPr>
              <a:buNone/>
            </a:pPr>
            <a:r>
              <a:rPr lang="en-US" dirty="0" smtClean="0"/>
              <a:t>			q  ---- SQL query</a:t>
            </a:r>
          </a:p>
          <a:p>
            <a:pPr>
              <a:buNone/>
            </a:pPr>
            <a:r>
              <a:rPr lang="en-US" dirty="0" smtClean="0"/>
              <a:t>			R1,R2,……</a:t>
            </a:r>
            <a:r>
              <a:rPr lang="en-US" dirty="0" err="1" smtClean="0"/>
              <a:t>Rn</a:t>
            </a:r>
            <a:r>
              <a:rPr lang="en-US" dirty="0" smtClean="0"/>
              <a:t> ---- base tables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PSC models data changes as differential tables.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, differential tables are ∆</a:t>
            </a:r>
            <a:r>
              <a:rPr lang="en-US" baseline="30000" dirty="0" smtClean="0"/>
              <a:t>+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(</a:t>
            </a:r>
            <a:r>
              <a:rPr lang="en-US" dirty="0" err="1" smtClean="0"/>
              <a:t>tuples</a:t>
            </a:r>
            <a:r>
              <a:rPr lang="en-US" dirty="0" smtClean="0"/>
              <a:t> inserted into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 </a:t>
            </a:r>
            <a:r>
              <a:rPr lang="en-US" dirty="0" smtClean="0"/>
              <a:t>) and   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tuples</a:t>
            </a:r>
            <a:r>
              <a:rPr lang="en-US" dirty="0" smtClean="0"/>
              <a:t> deleted from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 </a:t>
            </a:r>
            <a:r>
              <a:rPr lang="en-US" dirty="0" smtClean="0"/>
              <a:t> ) </a:t>
            </a:r>
          </a:p>
          <a:p>
            <a:pPr>
              <a:buNone/>
            </a:pPr>
            <a:r>
              <a:rPr lang="en-US" dirty="0" smtClean="0"/>
              <a:t>	Ex. V is join of R1 and R2</a:t>
            </a:r>
          </a:p>
          <a:p>
            <a:pPr>
              <a:buNone/>
            </a:pPr>
            <a:r>
              <a:rPr lang="en-US" dirty="0" smtClean="0"/>
              <a:t>	There is insert in R1 </a:t>
            </a:r>
            <a:r>
              <a:rPr lang="en-US" dirty="0" err="1" smtClean="0"/>
              <a:t>ie</a:t>
            </a:r>
            <a:r>
              <a:rPr lang="en-US" dirty="0" smtClean="0"/>
              <a:t> ∆</a:t>
            </a:r>
            <a:r>
              <a:rPr lang="en-US" baseline="30000" dirty="0" smtClean="0"/>
              <a:t>+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not empty</a:t>
            </a:r>
          </a:p>
          <a:p>
            <a:pPr>
              <a:buNone/>
            </a:pPr>
            <a:r>
              <a:rPr lang="en-US" dirty="0" smtClean="0"/>
              <a:t>	Then  V=V U (∆</a:t>
            </a:r>
            <a:r>
              <a:rPr lang="en-US" baseline="30000" dirty="0" smtClean="0"/>
              <a:t>+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join R2)</a:t>
            </a:r>
          </a:p>
          <a:p>
            <a:endParaRPr lang="en-US" dirty="0" smtClean="0"/>
          </a:p>
          <a:p>
            <a:r>
              <a:rPr lang="en-US" dirty="0" err="1" smtClean="0"/>
              <a:t>Tuple</a:t>
            </a:r>
            <a:r>
              <a:rPr lang="en-US" dirty="0" smtClean="0"/>
              <a:t> update   -  	insertion + deletion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058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Pre-2005: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Pure server-side programming: Tedious code to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integrate across three languages and computation hosts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05" y="1627391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</a:t>
            </a:r>
            <a:endParaRPr lang="en-US" sz="2400" b="1" dirty="0"/>
          </a:p>
        </p:txBody>
      </p:sp>
      <p:sp>
        <p:nvSpPr>
          <p:cNvPr id="7" name="Can 6"/>
          <p:cNvSpPr/>
          <p:nvPr/>
        </p:nvSpPr>
        <p:spPr>
          <a:xfrm>
            <a:off x="3784528" y="5849306"/>
            <a:ext cx="1355673" cy="968938"/>
          </a:xfrm>
          <a:prstGeom prst="ca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Database</a:t>
            </a:r>
          </a:p>
        </p:txBody>
      </p:sp>
      <p:cxnSp>
        <p:nvCxnSpPr>
          <p:cNvPr id="8" name="Straight Arrow Connector 18"/>
          <p:cNvCxnSpPr/>
          <p:nvPr/>
        </p:nvCxnSpPr>
        <p:spPr>
          <a:xfrm rot="5400000">
            <a:off x="3977271" y="2296843"/>
            <a:ext cx="777240" cy="1"/>
          </a:xfrm>
          <a:prstGeom prst="straightConnector1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039246" y="1111178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2042" y="2746300"/>
            <a:ext cx="2278497" cy="2650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5512" y="3881249"/>
            <a:ext cx="2016000" cy="746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INSERT INTO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reviews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5511" y="3286725"/>
            <a:ext cx="2016001" cy="38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cs typeface="Courier New"/>
              </a:rPr>
              <a:t>Java</a:t>
            </a:r>
            <a:endParaRPr lang="en-US" sz="2000" dirty="0">
              <a:solidFill>
                <a:srgbClr val="000000"/>
              </a:solidFill>
              <a:cs typeface="Courier Ne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129401"/>
            <a:ext cx="91440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3"/>
          <p:cNvGrpSpPr/>
          <p:nvPr/>
        </p:nvGrpSpPr>
        <p:grpSpPr>
          <a:xfrm>
            <a:off x="5013418" y="1917368"/>
            <a:ext cx="3189678" cy="4412630"/>
            <a:chOff x="5013418" y="1917368"/>
            <a:chExt cx="3189678" cy="4412630"/>
          </a:xfrm>
        </p:grpSpPr>
        <p:cxnSp>
          <p:nvCxnSpPr>
            <p:cNvPr id="15" name="Straight Arrow Connector 18"/>
            <p:cNvCxnSpPr/>
            <p:nvPr/>
          </p:nvCxnSpPr>
          <p:spPr>
            <a:xfrm rot="5400000" flipH="1" flipV="1">
              <a:off x="4963592" y="2300622"/>
              <a:ext cx="768096" cy="1588"/>
            </a:xfrm>
            <a:prstGeom prst="straightConnector1">
              <a:avLst/>
            </a:prstGeom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013418" y="2746300"/>
              <a:ext cx="3189678" cy="265047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Page Computation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92092" y="3881249"/>
              <a:ext cx="2859212" cy="13096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SELECT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*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FROM  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proposals…</a:t>
              </a:r>
              <a:endParaRPr lang="en-US" sz="2000" b="1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SELECT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* 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FROM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reviews …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8452" y="3256245"/>
              <a:ext cx="2842851" cy="3887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cs typeface="Courier New"/>
                </a:rPr>
                <a:t>Java</a:t>
              </a:r>
              <a:endParaRPr lang="en-US" sz="2000" dirty="0">
                <a:solidFill>
                  <a:srgbClr val="000000"/>
                </a:solidFill>
                <a:cs typeface="Courier New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032909" y="5691800"/>
              <a:ext cx="850392" cy="426004"/>
            </a:xfrm>
            <a:prstGeom prst="bentConnector3">
              <a:avLst>
                <a:gd name="adj1" fmla="val -1141"/>
              </a:avLst>
            </a:prstGeom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8"/>
          <p:cNvCxnSpPr/>
          <p:nvPr/>
        </p:nvCxnSpPr>
        <p:spPr>
          <a:xfrm rot="16200000" flipH="1">
            <a:off x="3018429" y="5719237"/>
            <a:ext cx="850392" cy="365760"/>
          </a:xfrm>
          <a:prstGeom prst="bentConnector3">
            <a:avLst>
              <a:gd name="adj1" fmla="val 99506"/>
            </a:avLst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133424" y="1059785"/>
            <a:ext cx="3809187" cy="1371600"/>
          </a:xfrm>
          <a:prstGeom prst="wedgeRoundRectCallout">
            <a:avLst>
              <a:gd name="adj1" fmla="val 43107"/>
              <a:gd name="adj2" fmla="val 99352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/>
              <a:t>Code with JDBC/SQL calls to combine database and server state</a:t>
            </a:r>
            <a:endParaRPr lang="en-US" sz="24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5706704" y="1059785"/>
            <a:ext cx="3437295" cy="1371600"/>
          </a:xfrm>
          <a:prstGeom prst="wedgeRoundRectCallout">
            <a:avLst>
              <a:gd name="adj1" fmla="val 5046"/>
              <a:gd name="adj2" fmla="val 9551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Code to combine database and server state into HTML</a:t>
            </a:r>
            <a:endParaRPr lang="en-US" sz="2000" dirty="0"/>
          </a:p>
        </p:txBody>
      </p:sp>
      <p:sp>
        <p:nvSpPr>
          <p:cNvPr id="23" name="Hexagon 22"/>
          <p:cNvSpPr/>
          <p:nvPr/>
        </p:nvSpPr>
        <p:spPr>
          <a:xfrm>
            <a:off x="132752" y="3025464"/>
            <a:ext cx="2051633" cy="914399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Request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Parameters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2362200"/>
            <a:ext cx="110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</a:t>
            </a:r>
            <a:endParaRPr lang="en-US" sz="2400" b="1" dirty="0"/>
          </a:p>
        </p:txBody>
      </p:sp>
      <p:cxnSp>
        <p:nvCxnSpPr>
          <p:cNvPr id="26" name="Straight Arrow Connector 25"/>
          <p:cNvCxnSpPr>
            <a:stCxn id="23" idx="0"/>
            <a:endCxn id="12" idx="1"/>
          </p:cNvCxnSpPr>
          <p:nvPr/>
        </p:nvCxnSpPr>
        <p:spPr>
          <a:xfrm flipV="1">
            <a:off x="2184385" y="3481076"/>
            <a:ext cx="451126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Hexagon 28"/>
          <p:cNvSpPr/>
          <p:nvPr/>
        </p:nvSpPr>
        <p:spPr>
          <a:xfrm>
            <a:off x="228600" y="4038600"/>
            <a:ext cx="1513375" cy="776798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</a:p>
        </p:txBody>
      </p:sp>
      <p:cxnSp>
        <p:nvCxnSpPr>
          <p:cNvPr id="30" name="Straight Arrow Connector 29"/>
          <p:cNvCxnSpPr>
            <a:stCxn id="29" idx="0"/>
            <a:endCxn id="12" idx="1"/>
          </p:cNvCxnSpPr>
          <p:nvPr/>
        </p:nvCxnSpPr>
        <p:spPr>
          <a:xfrm flipV="1">
            <a:off x="1741975" y="3481076"/>
            <a:ext cx="893536" cy="94592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Incremental Maintenance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RIVM runs two queries q</a:t>
            </a:r>
            <a:r>
              <a:rPr lang="el-GR" dirty="0" smtClean="0"/>
              <a:t>Δ</a:t>
            </a:r>
            <a:r>
              <a:rPr lang="en-US" dirty="0" smtClean="0"/>
              <a:t>+ and q</a:t>
            </a:r>
            <a:r>
              <a:rPr lang="el-GR" dirty="0" smtClean="0"/>
              <a:t>Δ</a:t>
            </a:r>
            <a:r>
              <a:rPr lang="en-US" dirty="0" smtClean="0"/>
              <a:t>- over {R</a:t>
            </a:r>
            <a:r>
              <a:rPr lang="en-US" baseline="-25000" dirty="0" smtClean="0"/>
              <a:t>1</a:t>
            </a:r>
            <a:r>
              <a:rPr lang="en-US" dirty="0" smtClean="0"/>
              <a:t>,…..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dirty="0" smtClean="0"/>
              <a:t>,</a:t>
            </a:r>
            <a:r>
              <a:rPr lang="el-GR" dirty="0" smtClean="0"/>
              <a:t> Δ</a:t>
            </a:r>
            <a:r>
              <a:rPr lang="en-US" baseline="30000" dirty="0" smtClean="0"/>
              <a:t>-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dirty="0" smtClean="0"/>
              <a:t>} to produce 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V and </a:t>
            </a:r>
            <a:r>
              <a:rPr lang="el-GR" dirty="0" smtClean="0"/>
              <a:t>Δ</a:t>
            </a:r>
            <a:r>
              <a:rPr lang="en-US" dirty="0" smtClean="0"/>
              <a:t>-V resp.</a:t>
            </a:r>
          </a:p>
          <a:p>
            <a:endParaRPr lang="en-US" dirty="0" smtClean="0"/>
          </a:p>
          <a:p>
            <a:r>
              <a:rPr lang="en-US" dirty="0" smtClean="0"/>
              <a:t>PSC uses deferred view maintenance.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Page view maintenance can be deferred for a user until the user requests for the page again.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/>
              <a:t>Reduction of nested queries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PSC transforms nested page schema into flat relational viewsT</a:t>
            </a:r>
            <a:r>
              <a:rPr lang="en-US" baseline="-25000" dirty="0" smtClean="0"/>
              <a:t>1</a:t>
            </a:r>
            <a:r>
              <a:rPr lang="en-US" dirty="0" smtClean="0"/>
              <a:t> , ......,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 and page query into SQL queries q</a:t>
            </a:r>
            <a:r>
              <a:rPr lang="en-US" baseline="-25000" dirty="0" smtClean="0"/>
              <a:t>1</a:t>
            </a:r>
            <a:r>
              <a:rPr lang="en-US" dirty="0" smtClean="0"/>
              <a:t>,…..,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n</a:t>
            </a:r>
            <a:r>
              <a:rPr lang="en-US" dirty="0" smtClean="0"/>
              <a:t> such that each T</a:t>
            </a:r>
            <a:r>
              <a:rPr lang="en-US" baseline="-25000" dirty="0" smtClean="0"/>
              <a:t>i</a:t>
            </a:r>
            <a:r>
              <a:rPr lang="en-US" dirty="0" smtClean="0"/>
              <a:t> is defined by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r>
              <a:rPr lang="en-US" dirty="0" smtClean="0"/>
              <a:t> .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Outermost collection of Page schema is represented as a new relation(s1).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</a:t>
            </a:r>
            <a:r>
              <a:rPr lang="en-US" dirty="0" err="1" smtClean="0"/>
              <a:t>subquery</a:t>
            </a:r>
            <a:r>
              <a:rPr lang="en-US" dirty="0" smtClean="0"/>
              <a:t> in the SELECT clause mapped to a new relation.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case sub-query in CASE WHEN  conditional statements  mapped to a new relation.</a:t>
            </a:r>
          </a:p>
          <a:p>
            <a:pPr marL="457200" indent="-45720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Contd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/>
              <a:t>4.	If P</a:t>
            </a:r>
            <a:r>
              <a:rPr lang="en-US" baseline="-25000" dirty="0" smtClean="0"/>
              <a:t>a</a:t>
            </a:r>
            <a:r>
              <a:rPr lang="en-US" dirty="0" smtClean="0"/>
              <a:t> is parent (sub)query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b</a:t>
            </a:r>
            <a:r>
              <a:rPr lang="en-US" dirty="0" smtClean="0"/>
              <a:t>, then expand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to contain the foreign key attributes referencing </a:t>
            </a:r>
            <a:r>
              <a:rPr lang="en-US" dirty="0" err="1" smtClean="0"/>
              <a:t>tuples</a:t>
            </a:r>
            <a:r>
              <a:rPr lang="en-US" dirty="0" smtClean="0"/>
              <a:t> in S</a:t>
            </a:r>
            <a:r>
              <a:rPr lang="en-US" baseline="-25000" dirty="0" smtClean="0"/>
              <a:t>a </a:t>
            </a:r>
            <a:r>
              <a:rPr lang="en-US" dirty="0" smtClean="0"/>
              <a:t>and call S</a:t>
            </a:r>
            <a:r>
              <a:rPr lang="en-US" baseline="-25000" dirty="0" smtClean="0"/>
              <a:t>a</a:t>
            </a:r>
            <a:r>
              <a:rPr lang="en-US" dirty="0" smtClean="0"/>
              <a:t> parent of S</a:t>
            </a:r>
            <a:r>
              <a:rPr lang="en-US" baseline="-25000" dirty="0" smtClean="0"/>
              <a:t>b</a:t>
            </a:r>
            <a:r>
              <a:rPr lang="en-US" dirty="0" smtClean="0"/>
              <a:t>.</a:t>
            </a:r>
          </a:p>
          <a:p>
            <a:pPr marL="457200" indent="-457200">
              <a:buNone/>
            </a:pPr>
            <a:r>
              <a:rPr lang="en-US" dirty="0" smtClean="0"/>
              <a:t>5.	Primary key of S</a:t>
            </a:r>
            <a:r>
              <a:rPr lang="en-US" baseline="-25000" dirty="0" smtClean="0"/>
              <a:t>i</a:t>
            </a:r>
            <a:r>
              <a:rPr lang="en-US" dirty="0" smtClean="0"/>
              <a:t>= foreign key to its parent relation + primary key attributes of S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162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Incremetal</a:t>
            </a:r>
            <a:r>
              <a:rPr lang="en-US" sz="4000" dirty="0" smtClean="0"/>
              <a:t> Maintenance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PSC </a:t>
            </a:r>
            <a:r>
              <a:rPr lang="en-US" dirty="0" err="1" smtClean="0"/>
              <a:t>modifes</a:t>
            </a:r>
            <a:r>
              <a:rPr lang="en-US" dirty="0" smtClean="0"/>
              <a:t> S</a:t>
            </a:r>
            <a:r>
              <a:rPr lang="en-US" baseline="-25000" dirty="0" smtClean="0"/>
              <a:t>i</a:t>
            </a:r>
            <a:r>
              <a:rPr lang="en-US" dirty="0" smtClean="0"/>
              <a:t> to get flat view T</a:t>
            </a:r>
            <a:r>
              <a:rPr lang="en-US" baseline="-25000" dirty="0" smtClean="0"/>
              <a:t>i</a:t>
            </a:r>
            <a:r>
              <a:rPr lang="en-US" dirty="0" smtClean="0"/>
              <a:t> and creates p</a:t>
            </a:r>
            <a:r>
              <a:rPr lang="en-US" baseline="-25000" dirty="0" smtClean="0"/>
              <a:t>i</a:t>
            </a:r>
            <a:r>
              <a:rPr lang="en-US" dirty="0" smtClean="0"/>
              <a:t> from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dirty="0" smtClean="0"/>
              <a:t>Each T</a:t>
            </a:r>
            <a:r>
              <a:rPr lang="en-US" baseline="-25000" dirty="0" smtClean="0"/>
              <a:t>i</a:t>
            </a:r>
            <a:r>
              <a:rPr lang="en-US" dirty="0" smtClean="0"/>
              <a:t> will have S</a:t>
            </a:r>
            <a:r>
              <a:rPr lang="en-US" baseline="-25000" dirty="0" smtClean="0"/>
              <a:t>i</a:t>
            </a:r>
            <a:r>
              <a:rPr lang="en-US" dirty="0" smtClean="0"/>
              <a:t> ’s schema and also attributes referred by any descendent of p</a:t>
            </a:r>
            <a:r>
              <a:rPr lang="en-US" baseline="-25000" dirty="0" smtClean="0"/>
              <a:t>i</a:t>
            </a:r>
            <a:endParaRPr lang="en-US" dirty="0" smtClean="0"/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r>
              <a:rPr lang="en-US" dirty="0" smtClean="0"/>
              <a:t> is modified from p</a:t>
            </a:r>
            <a:r>
              <a:rPr lang="en-US" baseline="-25000" dirty="0" smtClean="0"/>
              <a:t>i</a:t>
            </a:r>
            <a:r>
              <a:rPr lang="en-US" dirty="0" smtClean="0"/>
              <a:t> by adding T</a:t>
            </a:r>
            <a:r>
              <a:rPr lang="en-US" baseline="-25000" dirty="0" smtClean="0"/>
              <a:t>i</a:t>
            </a:r>
            <a:r>
              <a:rPr lang="en-US" dirty="0" smtClean="0"/>
              <a:t> as additional input table in p</a:t>
            </a:r>
            <a:r>
              <a:rPr lang="en-US" baseline="-25000" dirty="0" smtClean="0"/>
              <a:t>i</a:t>
            </a:r>
            <a:r>
              <a:rPr lang="en-US" dirty="0" smtClean="0"/>
              <a:t>’s where clause where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r>
              <a:rPr lang="en-US" dirty="0" smtClean="0"/>
              <a:t> is parent of pi </a:t>
            </a:r>
          </a:p>
          <a:p>
            <a:r>
              <a:rPr lang="en-US" dirty="0" smtClean="0"/>
              <a:t>Original references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r>
              <a:rPr lang="en-US" dirty="0" smtClean="0"/>
              <a:t> are then changed to joined attributes from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endParaRPr lang="en-US" dirty="0" smtClean="0"/>
          </a:p>
          <a:p>
            <a:r>
              <a:rPr lang="en-US" dirty="0" smtClean="0"/>
              <a:t>PSC traverses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r>
              <a:rPr lang="en-US" dirty="0" smtClean="0"/>
              <a:t> from top down to incrementally maintain each T</a:t>
            </a:r>
            <a:r>
              <a:rPr lang="en-US" baseline="-25000" dirty="0" smtClean="0"/>
              <a:t>i</a:t>
            </a:r>
            <a:endParaRPr lang="en-US" dirty="0" smtClean="0"/>
          </a:p>
          <a:p>
            <a:r>
              <a:rPr lang="en-US" dirty="0" smtClean="0"/>
              <a:t>Using RIVM PSC runs 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T</a:t>
            </a:r>
            <a:r>
              <a:rPr lang="en-US" baseline="-25000" dirty="0" smtClean="0"/>
              <a:t>1 and 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T</a:t>
            </a:r>
            <a:r>
              <a:rPr lang="en-US" baseline="-25000" dirty="0" smtClean="0"/>
              <a:t>1 </a:t>
            </a:r>
            <a:r>
              <a:rPr lang="en-US" dirty="0" smtClean="0"/>
              <a:t> for top level view T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aseline="-25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Ex.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dirty="0" smtClean="0"/>
              <a:t>Suppose there exists a form which displays the course info , the roll no and grade of students enrolled for that course and also the average grade for the course.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Course Grades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3429000"/>
          <a:ext cx="6400800" cy="311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066800"/>
                <a:gridCol w="1219200"/>
                <a:gridCol w="1524000"/>
              </a:tblGrid>
              <a:tr h="460353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Course_id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Course_name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Students_enrolled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Avg_grade</a:t>
                      </a:r>
                      <a:endParaRPr lang="en-US" dirty="0"/>
                    </a:p>
                  </a:txBody>
                  <a:tcPr/>
                </a:tc>
              </a:tr>
              <a:tr h="460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Roll_No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582">
                <a:tc rowSpan="3">
                  <a:txBody>
                    <a:bodyPr/>
                    <a:lstStyle/>
                    <a:p>
                      <a:r>
                        <a:rPr lang="en-US" sz="2000" baseline="0" dirty="0" smtClean="0"/>
                        <a:t>CS632</a:t>
                      </a:r>
                      <a:endParaRPr lang="en-US" sz="2000" baseline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Advanced</a:t>
                      </a:r>
                      <a:r>
                        <a:rPr lang="en-US" baseline="0" dirty="0" smtClean="0"/>
                        <a:t> Database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10305001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210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10305021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10305901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582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CS635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RDBMS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10305012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210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10305045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10305061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2743200"/>
            <a:ext cx="7848600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Ex. Contd.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Corresponding page data tree</a:t>
            </a:r>
          </a:p>
          <a:p>
            <a:pPr lvl="1">
              <a:buNone/>
            </a:pPr>
            <a:r>
              <a:rPr lang="en-US" dirty="0" smtClean="0"/>
              <a:t>List(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tuple</a:t>
            </a:r>
            <a:r>
              <a:rPr lang="en-US" dirty="0" smtClean="0"/>
              <a:t>(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err="1" smtClean="0"/>
              <a:t>Course_id</a:t>
            </a:r>
            <a:r>
              <a:rPr lang="en-US" dirty="0" smtClean="0"/>
              <a:t>	:  CS632,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err="1" smtClean="0"/>
              <a:t>Course_name</a:t>
            </a:r>
            <a:r>
              <a:rPr lang="en-US" dirty="0" smtClean="0"/>
              <a:t>:  Advanced Database Systems ,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err="1" smtClean="0"/>
              <a:t>students_enrolled:list</a:t>
            </a:r>
            <a:r>
              <a:rPr lang="en-US" dirty="0" smtClean="0"/>
              <a:t>(</a:t>
            </a:r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n-US" dirty="0" err="1" smtClean="0"/>
              <a:t>tuple</a:t>
            </a:r>
            <a:r>
              <a:rPr lang="en-US" dirty="0" smtClean="0"/>
              <a:t>(</a:t>
            </a:r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dirty="0" err="1" smtClean="0"/>
              <a:t>roll_no</a:t>
            </a:r>
            <a:r>
              <a:rPr lang="en-US" dirty="0" smtClean="0"/>
              <a:t>:  10305001,</a:t>
            </a:r>
          </a:p>
          <a:p>
            <a:pPr lvl="1">
              <a:buNone/>
            </a:pPr>
            <a:r>
              <a:rPr lang="en-US" dirty="0" smtClean="0"/>
              <a:t>				grade	:   10</a:t>
            </a:r>
          </a:p>
          <a:p>
            <a:pPr lvl="1">
              <a:buNone/>
            </a:pPr>
            <a:r>
              <a:rPr lang="en-US" dirty="0" smtClean="0"/>
              <a:t>			         ),</a:t>
            </a:r>
          </a:p>
          <a:p>
            <a:pPr lvl="1">
              <a:buNone/>
            </a:pPr>
            <a:r>
              <a:rPr lang="en-US" dirty="0" smtClean="0"/>
              <a:t>			 </a:t>
            </a:r>
            <a:r>
              <a:rPr lang="en-US" dirty="0" err="1" smtClean="0"/>
              <a:t>tuple</a:t>
            </a:r>
            <a:r>
              <a:rPr lang="en-US" dirty="0" smtClean="0"/>
              <a:t>(</a:t>
            </a:r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dirty="0" err="1" smtClean="0"/>
              <a:t>roll_no</a:t>
            </a:r>
            <a:r>
              <a:rPr lang="en-US" dirty="0" smtClean="0"/>
              <a:t>:  10305021,</a:t>
            </a:r>
          </a:p>
          <a:p>
            <a:pPr lvl="1">
              <a:buNone/>
            </a:pPr>
            <a:r>
              <a:rPr lang="en-US" dirty="0" smtClean="0"/>
              <a:t>				grade	:   9</a:t>
            </a:r>
          </a:p>
          <a:p>
            <a:pPr lvl="1">
              <a:buNone/>
            </a:pPr>
            <a:r>
              <a:rPr lang="en-US" dirty="0" smtClean="0"/>
              <a:t>			         )</a:t>
            </a:r>
          </a:p>
          <a:p>
            <a:pPr lvl="1">
              <a:buNone/>
            </a:pPr>
            <a:r>
              <a:rPr lang="en-US" dirty="0" smtClean="0"/>
              <a:t>			….     ),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err="1" smtClean="0"/>
              <a:t>avg_grade</a:t>
            </a:r>
            <a:r>
              <a:rPr lang="en-US" dirty="0" smtClean="0"/>
              <a:t>	:  9</a:t>
            </a:r>
          </a:p>
          <a:p>
            <a:pPr lvl="1">
              <a:buNone/>
            </a:pPr>
            <a:r>
              <a:rPr lang="en-US" dirty="0" smtClean="0"/>
              <a:t>		 ))</a:t>
            </a:r>
          </a:p>
          <a:p>
            <a:pPr lvl="1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676400"/>
            <a:ext cx="8001000" cy="4724400"/>
          </a:xfrm>
          <a:prstGeom prst="roundRect">
            <a:avLst>
              <a:gd name="adj" fmla="val 7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480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Ex. Contd.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5486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Page Query: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SELECT  </a:t>
            </a:r>
            <a:r>
              <a:rPr lang="en-US" dirty="0" err="1" smtClean="0"/>
              <a:t>C.course_id</a:t>
            </a:r>
            <a:r>
              <a:rPr lang="en-US" dirty="0" smtClean="0"/>
              <a:t>, </a:t>
            </a:r>
            <a:r>
              <a:rPr lang="en-US" dirty="0" err="1" smtClean="0"/>
              <a:t>C.course_name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	SELECT </a:t>
            </a:r>
            <a:r>
              <a:rPr lang="en-US" dirty="0" err="1" smtClean="0"/>
              <a:t>S.roll_no</a:t>
            </a:r>
            <a:r>
              <a:rPr lang="en-US" dirty="0" smtClean="0"/>
              <a:t>, </a:t>
            </a:r>
            <a:r>
              <a:rPr lang="en-US" dirty="0" err="1" smtClean="0"/>
              <a:t>S.grade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FROM </a:t>
            </a:r>
            <a:r>
              <a:rPr lang="en-US" dirty="0" err="1" smtClean="0"/>
              <a:t>students_enrolled</a:t>
            </a:r>
            <a:r>
              <a:rPr lang="en-US" dirty="0" smtClean="0"/>
              <a:t> S</a:t>
            </a:r>
          </a:p>
          <a:p>
            <a:pPr>
              <a:buNone/>
            </a:pPr>
            <a:r>
              <a:rPr lang="en-US" dirty="0" smtClean="0"/>
              <a:t>		WHERE 			</a:t>
            </a:r>
            <a:r>
              <a:rPr lang="en-US" dirty="0" err="1" smtClean="0"/>
              <a:t>S.course_id</a:t>
            </a:r>
            <a:r>
              <a:rPr lang="en-US" dirty="0" smtClean="0"/>
              <a:t>=</a:t>
            </a:r>
            <a:r>
              <a:rPr lang="en-US" dirty="0" err="1" smtClean="0"/>
              <a:t>C.course_id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ORDER BY  </a:t>
            </a:r>
            <a:r>
              <a:rPr lang="en-US" dirty="0" err="1" smtClean="0"/>
              <a:t>S.roll_no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) as </a:t>
            </a:r>
            <a:r>
              <a:rPr lang="en-US" dirty="0" err="1" smtClean="0"/>
              <a:t>students_enrolled</a:t>
            </a:r>
            <a:r>
              <a:rPr lang="en-US" dirty="0" smtClean="0"/>
              <a:t> ,</a:t>
            </a:r>
          </a:p>
          <a:p>
            <a:pPr>
              <a:buNone/>
            </a:pPr>
            <a:r>
              <a:rPr lang="en-US" dirty="0" smtClean="0"/>
              <a:t>	(	SELECT AVG(</a:t>
            </a:r>
            <a:r>
              <a:rPr lang="en-US" dirty="0" err="1" smtClean="0"/>
              <a:t>S.grade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	 	 FROM </a:t>
            </a:r>
            <a:r>
              <a:rPr lang="en-US" dirty="0" err="1" smtClean="0"/>
              <a:t>students_enrolled</a:t>
            </a:r>
            <a:r>
              <a:rPr lang="en-US" dirty="0" smtClean="0"/>
              <a:t> S</a:t>
            </a:r>
          </a:p>
          <a:p>
            <a:pPr lvl="1">
              <a:buNone/>
            </a:pPr>
            <a:r>
              <a:rPr lang="en-US" dirty="0" smtClean="0"/>
              <a:t>		 WHERE 		</a:t>
            </a:r>
            <a:r>
              <a:rPr lang="en-US" dirty="0" err="1" smtClean="0"/>
              <a:t>S.course_id</a:t>
            </a:r>
            <a:r>
              <a:rPr lang="en-US" dirty="0" smtClean="0"/>
              <a:t>=</a:t>
            </a:r>
            <a:r>
              <a:rPr lang="en-US" dirty="0" err="1" smtClean="0"/>
              <a:t>C.course_id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) as </a:t>
            </a:r>
            <a:r>
              <a:rPr lang="en-US" dirty="0" err="1" smtClean="0"/>
              <a:t>Avg_grade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FROM courses C</a:t>
            </a:r>
          </a:p>
          <a:p>
            <a:pPr>
              <a:buNone/>
            </a:pPr>
            <a:r>
              <a:rPr lang="en-US" dirty="0" smtClean="0"/>
              <a:t>	ORDER BY </a:t>
            </a:r>
            <a:r>
              <a:rPr lang="en-US" dirty="0" err="1" smtClean="0"/>
              <a:t>C.course_id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6172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Relation 1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C.course_id</a:t>
            </a:r>
            <a:r>
              <a:rPr lang="en-US" dirty="0" smtClean="0"/>
              <a:t>, </a:t>
            </a:r>
            <a:r>
              <a:rPr lang="en-US" dirty="0" err="1" smtClean="0"/>
              <a:t>C.course_name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FROM courses C</a:t>
            </a:r>
          </a:p>
          <a:p>
            <a:pPr>
              <a:buNone/>
            </a:pPr>
            <a:r>
              <a:rPr lang="en-US" dirty="0" smtClean="0"/>
              <a:t>ORDER BY </a:t>
            </a:r>
            <a:r>
              <a:rPr lang="en-US" dirty="0" err="1" smtClean="0"/>
              <a:t>C.course_id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Relation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SELECT </a:t>
            </a:r>
            <a:r>
              <a:rPr lang="en-US" dirty="0" err="1" smtClean="0"/>
              <a:t>S.roll_no</a:t>
            </a:r>
            <a:r>
              <a:rPr lang="en-US" dirty="0" smtClean="0"/>
              <a:t>, </a:t>
            </a:r>
            <a:r>
              <a:rPr lang="en-US" dirty="0" err="1" smtClean="0"/>
              <a:t>S.grade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students_enrolled</a:t>
            </a:r>
            <a:r>
              <a:rPr lang="en-US" dirty="0" smtClean="0"/>
              <a:t> S </a:t>
            </a:r>
          </a:p>
          <a:p>
            <a:pPr>
              <a:buNone/>
            </a:pPr>
            <a:r>
              <a:rPr lang="en-US" dirty="0" smtClean="0"/>
              <a:t>WHERE 	</a:t>
            </a:r>
          </a:p>
          <a:p>
            <a:pPr>
              <a:buNone/>
            </a:pPr>
            <a:r>
              <a:rPr lang="en-US" dirty="0" err="1" smtClean="0"/>
              <a:t>S.course_id</a:t>
            </a:r>
            <a:r>
              <a:rPr lang="en-US" dirty="0" smtClean="0"/>
              <a:t>=</a:t>
            </a:r>
            <a:r>
              <a:rPr lang="en-US" dirty="0" err="1" smtClean="0"/>
              <a:t>C.course_id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ORDER BY  </a:t>
            </a:r>
            <a:r>
              <a:rPr lang="en-US" dirty="0" err="1" smtClean="0"/>
              <a:t>S.roll_no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Relation 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SELECT AVG(</a:t>
            </a:r>
            <a:r>
              <a:rPr lang="en-US" dirty="0" err="1" smtClean="0"/>
              <a:t>S.grade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students_enrolled</a:t>
            </a:r>
            <a:r>
              <a:rPr lang="en-US" dirty="0" smtClean="0"/>
              <a:t>  S	</a:t>
            </a:r>
          </a:p>
          <a:p>
            <a:pPr>
              <a:buNone/>
            </a:pPr>
            <a:r>
              <a:rPr lang="en-US" dirty="0" smtClean="0"/>
              <a:t>WHERE </a:t>
            </a:r>
          </a:p>
          <a:p>
            <a:pPr>
              <a:buNone/>
            </a:pPr>
            <a:r>
              <a:rPr lang="en-US" dirty="0" err="1" smtClean="0"/>
              <a:t>S.course_id</a:t>
            </a:r>
            <a:r>
              <a:rPr lang="en-US" dirty="0" smtClean="0"/>
              <a:t>=</a:t>
            </a:r>
            <a:r>
              <a:rPr lang="en-US" dirty="0" err="1" smtClean="0"/>
              <a:t>C.course_id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Group by </a:t>
            </a:r>
            <a:r>
              <a:rPr lang="en-US" dirty="0" err="1" smtClean="0"/>
              <a:t>C.course_id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29200" y="609600"/>
            <a:ext cx="3048000" cy="762000"/>
            <a:chOff x="5029200" y="762000"/>
            <a:chExt cx="3048000" cy="762000"/>
          </a:xfrm>
        </p:grpSpPr>
        <p:sp>
          <p:nvSpPr>
            <p:cNvPr id="11" name="Rounded Rectangle 10"/>
            <p:cNvSpPr/>
            <p:nvPr/>
          </p:nvSpPr>
          <p:spPr>
            <a:xfrm>
              <a:off x="5029200" y="762000"/>
              <a:ext cx="3048000" cy="762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8382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Include Foreign keys from parent sub query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914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, </a:t>
            </a:r>
            <a:r>
              <a:rPr lang="en-US" b="1" dirty="0" err="1" smtClean="0"/>
              <a:t>C.course_id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541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, </a:t>
            </a:r>
            <a:r>
              <a:rPr lang="en-US" b="1" dirty="0" err="1" smtClean="0"/>
              <a:t>C.course_id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160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VIEW T1_courses AS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3200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VIEW T2_students AS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, T1_courses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7467600" y="35052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7696200" y="2667000"/>
            <a:ext cx="1447800" cy="457200"/>
          </a:xfrm>
          <a:prstGeom prst="wedgeRectCallout">
            <a:avLst>
              <a:gd name="adj1" fmla="val -43731"/>
              <a:gd name="adj2" fmla="val 1418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,T1_courses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3600" y="4267200"/>
            <a:ext cx="304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7467600" y="4191000"/>
            <a:ext cx="1447800" cy="457200"/>
          </a:xfrm>
          <a:prstGeom prst="wedgeRectCallout">
            <a:avLst>
              <a:gd name="adj1" fmla="val -134095"/>
              <a:gd name="adj2" fmla="val -89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,T1_courses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39000" y="5181600"/>
            <a:ext cx="304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7467600" y="4191000"/>
            <a:ext cx="1447800" cy="457200"/>
          </a:xfrm>
          <a:prstGeom prst="wedgeRectCallout">
            <a:avLst>
              <a:gd name="adj1" fmla="val -46646"/>
              <a:gd name="adj2" fmla="val 1787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,T1_courses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3800" y="57150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,T1_courses</a:t>
            </a:r>
          </a:p>
          <a:p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6019800" y="6324600"/>
            <a:ext cx="228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7467600" y="4191000"/>
            <a:ext cx="1447800" cy="457200"/>
          </a:xfrm>
          <a:prstGeom prst="wedgeRectCallout">
            <a:avLst>
              <a:gd name="adj1" fmla="val -141869"/>
              <a:gd name="adj2" fmla="val 4126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,T1_courses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518160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VIEW T3_avg_grade  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  <p:bldP spid="16" grpId="0" build="p"/>
      <p:bldP spid="17" grpId="0" build="p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build="p"/>
      <p:bldP spid="26" grpId="0" uiExpand="1" animBg="1"/>
      <p:bldP spid="27" grpId="0" uiExpand="1" build="p" animBg="1"/>
      <p:bldP spid="2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762000"/>
            <a:ext cx="7848600" cy="563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010400" cy="476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914400" y="990600"/>
            <a:ext cx="4724400" cy="4572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1600200"/>
            <a:ext cx="5105400" cy="990600"/>
          </a:xfrm>
          <a:prstGeom prst="roundRect">
            <a:avLst>
              <a:gd name="adj" fmla="val 455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2895600"/>
            <a:ext cx="6705600" cy="1219200"/>
          </a:xfrm>
          <a:prstGeom prst="roundRect">
            <a:avLst>
              <a:gd name="adj" fmla="val 3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76400" y="4800600"/>
            <a:ext cx="5638800" cy="990600"/>
          </a:xfrm>
          <a:prstGeom prst="roundRect">
            <a:avLst>
              <a:gd name="adj" fmla="val 302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29000" y="5410200"/>
            <a:ext cx="32004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685800"/>
            <a:ext cx="7848600" cy="563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858000" cy="522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762000" y="4343400"/>
            <a:ext cx="65532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14600" y="1143000"/>
            <a:ext cx="52578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0" y="3352800"/>
            <a:ext cx="5334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 in the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698"/>
            <a:ext cx="7467600" cy="5330952"/>
          </a:xfrm>
        </p:spPr>
        <p:txBody>
          <a:bodyPr/>
          <a:lstStyle/>
          <a:p>
            <a:r>
              <a:rPr lang="en-US" dirty="0" smtClean="0"/>
              <a:t>Outer Relation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SELECT  </a:t>
            </a:r>
            <a:r>
              <a:rPr lang="en-US" dirty="0" err="1" smtClean="0"/>
              <a:t>P.proposal_id</a:t>
            </a:r>
            <a:r>
              <a:rPr lang="en-US" dirty="0" smtClean="0"/>
              <a:t>, </a:t>
            </a:r>
            <a:r>
              <a:rPr lang="en-US" dirty="0" err="1" smtClean="0"/>
              <a:t>P.title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FROM  Proposals </a:t>
            </a:r>
            <a:r>
              <a:rPr lang="en-US" dirty="0" err="1" smtClean="0"/>
              <a:t>P,current_session</a:t>
            </a:r>
            <a:r>
              <a:rPr lang="en-US" dirty="0" smtClean="0"/>
              <a:t> S</a:t>
            </a:r>
          </a:p>
          <a:p>
            <a:pPr>
              <a:buNone/>
            </a:pPr>
            <a:r>
              <a:rPr lang="en-US" dirty="0" smtClean="0"/>
              <a:t>	WHERE EXISTS(</a:t>
            </a:r>
          </a:p>
          <a:p>
            <a:pPr>
              <a:buNone/>
            </a:pPr>
            <a:r>
              <a:rPr lang="en-US" dirty="0" smtClean="0"/>
              <a:t>		SELECT  *</a:t>
            </a:r>
          </a:p>
          <a:p>
            <a:pPr>
              <a:buNone/>
            </a:pPr>
            <a:r>
              <a:rPr lang="en-US" dirty="0" smtClean="0"/>
              <a:t>		FROM assignments A</a:t>
            </a:r>
          </a:p>
          <a:p>
            <a:pPr>
              <a:buNone/>
            </a:pPr>
            <a:r>
              <a:rPr lang="en-US" dirty="0" smtClean="0"/>
              <a:t>		 WHERE  </a:t>
            </a:r>
            <a:r>
              <a:rPr lang="en-US" dirty="0" err="1" smtClean="0"/>
              <a:t>A.proposal_ref</a:t>
            </a:r>
            <a:r>
              <a:rPr lang="en-US" dirty="0" smtClean="0"/>
              <a:t>=</a:t>
            </a:r>
            <a:r>
              <a:rPr lang="en-US" dirty="0" err="1" smtClean="0"/>
              <a:t>P.proposal_id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		 AND  </a:t>
            </a:r>
            <a:r>
              <a:rPr lang="en-US" dirty="0" err="1" smtClean="0"/>
              <a:t>A.reviewer</a:t>
            </a:r>
            <a:r>
              <a:rPr lang="en-US" dirty="0" smtClean="0"/>
              <a:t>=</a:t>
            </a:r>
            <a:r>
              <a:rPr lang="en-US" dirty="0" err="1" smtClean="0"/>
              <a:t>S.user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)</a:t>
            </a:r>
          </a:p>
          <a:p>
            <a:pPr>
              <a:buNone/>
            </a:pPr>
            <a:r>
              <a:rPr lang="en-US" dirty="0" smtClean="0"/>
              <a:t>    ORDER BY  </a:t>
            </a:r>
            <a:r>
              <a:rPr lang="en-US" dirty="0" err="1" smtClean="0"/>
              <a:t>P.proposal_id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352800" y="1066800"/>
            <a:ext cx="3048000" cy="838200"/>
          </a:xfrm>
          <a:prstGeom prst="wedgeRectCallout">
            <a:avLst>
              <a:gd name="adj1" fmla="val -65318"/>
              <a:gd name="adj2" fmla="val 661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CREATE VIEW T1_proposals AS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248400" y="1676400"/>
            <a:ext cx="1981200" cy="762000"/>
          </a:xfrm>
          <a:prstGeom prst="wedgeRectCallout">
            <a:avLst>
              <a:gd name="adj1" fmla="val -96201"/>
              <a:gd name="adj2" fmla="val 326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,</a:t>
            </a:r>
            <a:r>
              <a:rPr lang="en-US" sz="2400" dirty="0" err="1" smtClean="0">
                <a:solidFill>
                  <a:schemeClr val="tx1"/>
                </a:solidFill>
              </a:rPr>
              <a:t>S.user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Server-Side Programming</a:t>
            </a:r>
            <a:endParaRPr lang="en-US" dirty="0"/>
          </a:p>
        </p:txBody>
      </p:sp>
      <p:pic>
        <p:nvPicPr>
          <p:cNvPr id="4" name="Picture 3" descr="User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52800"/>
            <a:ext cx="807720" cy="883920"/>
          </a:xfrm>
          <a:prstGeom prst="rect">
            <a:avLst/>
          </a:prstGeom>
        </p:spPr>
      </p:pic>
      <p:pic>
        <p:nvPicPr>
          <p:cNvPr id="5" name="Picture 4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286000"/>
            <a:ext cx="2209800" cy="2209800"/>
          </a:xfrm>
          <a:prstGeom prst="rect">
            <a:avLst/>
          </a:prstGeom>
        </p:spPr>
      </p:pic>
      <p:pic>
        <p:nvPicPr>
          <p:cNvPr id="6" name="Picture 5" descr="brows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2590800"/>
            <a:ext cx="2057400" cy="1581150"/>
          </a:xfrm>
          <a:prstGeom prst="rect">
            <a:avLst/>
          </a:prstGeom>
        </p:spPr>
      </p:pic>
      <p:pic>
        <p:nvPicPr>
          <p:cNvPr id="7" name="Picture 6" descr="brows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800600"/>
            <a:ext cx="2057400" cy="16573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143000" y="3200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2819400"/>
            <a:ext cx="2209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2514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 request</a:t>
            </a:r>
            <a:endParaRPr lang="en-US" sz="1600" dirty="0"/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3505200" y="3505200"/>
            <a:ext cx="1447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733800" y="48006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5800" y="4343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Browser blanks out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114800" y="6172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User waiting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858000" y="4572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Server processing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1600200"/>
            <a:ext cx="5029200" cy="609600"/>
          </a:xfrm>
          <a:prstGeom prst="wedgeRectCallout">
            <a:avLst>
              <a:gd name="adj1" fmla="val -823"/>
              <a:gd name="adj2" fmla="val 1127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CREATE VIEW T2_other_reviews AS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SELECT  </a:t>
            </a:r>
            <a:r>
              <a:rPr lang="en-US" sz="2000" dirty="0" err="1" smtClean="0"/>
              <a:t>R.comment,R.grade,R.review_id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FROM  Reviews R</a:t>
            </a:r>
          </a:p>
          <a:p>
            <a:pPr>
              <a:buNone/>
            </a:pPr>
            <a:r>
              <a:rPr lang="en-US" sz="2000" dirty="0" smtClean="0"/>
              <a:t>	WHERE  </a:t>
            </a:r>
            <a:r>
              <a:rPr lang="en-US" sz="2000" dirty="0" err="1" smtClean="0"/>
              <a:t>R.proposal_ref</a:t>
            </a:r>
            <a:r>
              <a:rPr lang="en-US" sz="2000" dirty="0" smtClean="0"/>
              <a:t>=</a:t>
            </a:r>
            <a:r>
              <a:rPr lang="en-US" sz="2000" dirty="0" err="1" smtClean="0"/>
              <a:t>P.proposal_id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AND  </a:t>
            </a:r>
            <a:r>
              <a:rPr lang="en-US" sz="2000" dirty="0" err="1" smtClean="0"/>
              <a:t>R.reviewer</a:t>
            </a:r>
            <a:r>
              <a:rPr lang="en-US" sz="2000" dirty="0" smtClean="0"/>
              <a:t> &lt;&gt; </a:t>
            </a:r>
            <a:r>
              <a:rPr lang="en-US" sz="2000" dirty="0" err="1" smtClean="0"/>
              <a:t>S.user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SELECT  </a:t>
            </a:r>
            <a:r>
              <a:rPr lang="en-US" sz="2000" dirty="0" err="1" smtClean="0"/>
              <a:t>R.review_id</a:t>
            </a:r>
            <a:r>
              <a:rPr lang="en-US" sz="2000" dirty="0" smtClean="0"/>
              <a:t>  AS </a:t>
            </a:r>
            <a:r>
              <a:rPr lang="en-US" sz="2000" dirty="0" err="1" smtClean="0"/>
              <a:t>bar_id</a:t>
            </a:r>
            <a:r>
              <a:rPr lang="en-US" sz="2000" dirty="0" smtClean="0"/>
              <a:t>, </a:t>
            </a:r>
            <a:r>
              <a:rPr lang="en-US" sz="2000" dirty="0" err="1" smtClean="0"/>
              <a:t>R.grade</a:t>
            </a:r>
            <a:r>
              <a:rPr lang="en-US" sz="2000" dirty="0" smtClean="0"/>
              <a:t> AS value</a:t>
            </a:r>
          </a:p>
          <a:p>
            <a:pPr>
              <a:buNone/>
            </a:pPr>
            <a:r>
              <a:rPr lang="en-US" sz="2000" dirty="0" smtClean="0"/>
              <a:t>	FROM  Reviews R</a:t>
            </a:r>
          </a:p>
          <a:p>
            <a:pPr>
              <a:buNone/>
            </a:pPr>
            <a:r>
              <a:rPr lang="en-US" sz="2000" dirty="0" smtClean="0"/>
              <a:t>	WHERE  </a:t>
            </a:r>
            <a:r>
              <a:rPr lang="en-US" sz="2000" dirty="0" err="1" smtClean="0"/>
              <a:t>R.proposal_ref</a:t>
            </a:r>
            <a:r>
              <a:rPr lang="en-US" sz="2000" dirty="0" smtClean="0"/>
              <a:t>=</a:t>
            </a:r>
            <a:r>
              <a:rPr lang="en-US" sz="2000" dirty="0" err="1" smtClean="0"/>
              <a:t>P.proposal_id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ORDER BY </a:t>
            </a:r>
            <a:r>
              <a:rPr lang="en-US" sz="2000" dirty="0" err="1" smtClean="0"/>
              <a:t>R.grade</a:t>
            </a:r>
            <a:r>
              <a:rPr lang="en-US" sz="2000" dirty="0" smtClean="0"/>
              <a:t> DESC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Rectangular Callout 9"/>
          <p:cNvSpPr/>
          <p:nvPr/>
        </p:nvSpPr>
        <p:spPr>
          <a:xfrm>
            <a:off x="5791200" y="1676400"/>
            <a:ext cx="2514600" cy="533400"/>
          </a:xfrm>
          <a:prstGeom prst="wedgeRectCallout">
            <a:avLst>
              <a:gd name="adj1" fmla="val -62126"/>
              <a:gd name="adj2" fmla="val 1626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,T1.proposal_id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3352800" y="2895600"/>
            <a:ext cx="3733800" cy="304800"/>
          </a:xfrm>
          <a:prstGeom prst="wedgeRectCallout">
            <a:avLst>
              <a:gd name="adj1" fmla="val -61361"/>
              <a:gd name="adj2" fmla="val 403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,T1_</a:t>
            </a:r>
            <a:r>
              <a:rPr kumimoji="0" lang="en-US" sz="20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proposal</a:t>
            </a:r>
            <a:r>
              <a:rPr lang="en-US" sz="2000" cap="small" dirty="0" smtClean="0">
                <a:solidFill>
                  <a:schemeClr val="tx1"/>
                </a:solidFill>
              </a:rPr>
              <a:t>s</a:t>
            </a:r>
            <a:r>
              <a:rPr kumimoji="0" lang="en-US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t1</a:t>
            </a:r>
            <a:endParaRPr kumimoji="0" lang="en-US" sz="2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>
            <a:off x="5867400" y="3810000"/>
            <a:ext cx="914400" cy="609600"/>
          </a:xfrm>
          <a:prstGeom prst="wedgeRectCallout">
            <a:avLst>
              <a:gd name="adj1" fmla="val -263360"/>
              <a:gd name="adj2" fmla="val -801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small" dirty="0" smtClean="0">
                <a:solidFill>
                  <a:schemeClr val="tx1"/>
                </a:solidFill>
              </a:rPr>
              <a:t>T1</a:t>
            </a:r>
            <a:endParaRPr kumimoji="0" lang="en-US" sz="2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8"/>
          <p:cNvSpPr txBox="1">
            <a:spLocks/>
          </p:cNvSpPr>
          <p:nvPr/>
        </p:nvSpPr>
        <p:spPr>
          <a:xfrm>
            <a:off x="5867400" y="3810000"/>
            <a:ext cx="914400" cy="609600"/>
          </a:xfrm>
          <a:prstGeom prst="wedgeRectCallout">
            <a:avLst>
              <a:gd name="adj1" fmla="val -333057"/>
              <a:gd name="adj2" fmla="val -187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small" dirty="0" smtClean="0">
                <a:solidFill>
                  <a:schemeClr val="tx1"/>
                </a:solidFill>
              </a:rPr>
              <a:t>T1</a:t>
            </a:r>
            <a:endParaRPr kumimoji="0" lang="en-US" sz="2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5200" y="3276600"/>
            <a:ext cx="304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3581400"/>
            <a:ext cx="304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6" grpId="0" animBg="1"/>
      <p:bldP spid="13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SELECT  </a:t>
            </a:r>
            <a:r>
              <a:rPr lang="en-US" sz="2400" dirty="0" err="1" smtClean="0"/>
              <a:t>R.comment</a:t>
            </a:r>
            <a:r>
              <a:rPr lang="en-US" sz="2400" dirty="0" smtClean="0"/>
              <a:t>, </a:t>
            </a:r>
            <a:r>
              <a:rPr lang="en-US" sz="2400" dirty="0" err="1" smtClean="0"/>
              <a:t>R.grade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FROM Reviews R</a:t>
            </a:r>
          </a:p>
          <a:p>
            <a:pPr>
              <a:buNone/>
            </a:pPr>
            <a:r>
              <a:rPr lang="en-US" sz="2400" dirty="0" smtClean="0"/>
              <a:t>	WHERE </a:t>
            </a:r>
            <a:r>
              <a:rPr lang="en-US" sz="2400" dirty="0" err="1" smtClean="0"/>
              <a:t>R.proposal_ref</a:t>
            </a:r>
            <a:r>
              <a:rPr lang="en-US" sz="2400" dirty="0" smtClean="0"/>
              <a:t>=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P.proposal_id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AND </a:t>
            </a:r>
            <a:r>
              <a:rPr lang="en-US" sz="2400" dirty="0" err="1" smtClean="0"/>
              <a:t>R.reviewer</a:t>
            </a:r>
            <a:r>
              <a:rPr lang="en-US" sz="2400" dirty="0" smtClean="0"/>
              <a:t> = </a:t>
            </a:r>
            <a:r>
              <a:rPr lang="en-US" sz="2400" dirty="0" err="1" smtClean="0"/>
              <a:t>S.user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  AVG(</a:t>
            </a:r>
            <a:r>
              <a:rPr lang="en-US" dirty="0" err="1" smtClean="0"/>
              <a:t>R.grade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FROM Reviews r</a:t>
            </a:r>
          </a:p>
          <a:p>
            <a:pPr>
              <a:buNone/>
            </a:pPr>
            <a:r>
              <a:rPr lang="en-US" dirty="0" smtClean="0"/>
              <a:t>	WHERE </a:t>
            </a:r>
            <a:r>
              <a:rPr lang="en-US" dirty="0" err="1" smtClean="0"/>
              <a:t>R.proposal_ref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/>
              <a:t>	P .</a:t>
            </a:r>
            <a:r>
              <a:rPr lang="en-US" dirty="0" err="1" smtClean="0"/>
              <a:t>proposal_id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GROUP BY </a:t>
            </a:r>
            <a:r>
              <a:rPr lang="en-US" dirty="0" err="1" smtClean="0"/>
              <a:t>P.proposal_id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457200" y="3276600"/>
            <a:ext cx="4953000" cy="609600"/>
          </a:xfrm>
          <a:prstGeom prst="wedgeRectCallout">
            <a:avLst>
              <a:gd name="adj1" fmla="val -4339"/>
              <a:gd name="adj2" fmla="val 95682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VIEW T3_average_grade  AS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6096000" y="3505200"/>
            <a:ext cx="2514600" cy="609600"/>
          </a:xfrm>
          <a:prstGeom prst="wedgeRectCallout">
            <a:avLst>
              <a:gd name="adj1" fmla="val -129012"/>
              <a:gd name="adj2" fmla="val 843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,T1.proposal_id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334000" y="4267200"/>
            <a:ext cx="2514600" cy="609600"/>
          </a:xfrm>
          <a:prstGeom prst="wedgeRectCallout">
            <a:avLst>
              <a:gd name="adj1" fmla="val -132869"/>
              <a:gd name="adj2" fmla="val 434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T1_proposals T1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54864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5562600" y="5867400"/>
            <a:ext cx="609600" cy="609600"/>
          </a:xfrm>
          <a:prstGeom prst="wedgeRectCallout">
            <a:avLst>
              <a:gd name="adj1" fmla="val -790721"/>
              <a:gd name="adj2" fmla="val -452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2200" y="60198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5562600" y="5867400"/>
            <a:ext cx="609600" cy="609600"/>
          </a:xfrm>
          <a:prstGeom prst="wedgeRectCallout">
            <a:avLst>
              <a:gd name="adj1" fmla="val -519888"/>
              <a:gd name="adj2" fmla="val -35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Example: reviews proposals page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438400" cy="4876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Update  grade and comment of review #2 of proposal 509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Modification log will include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Update comment &amp; rating of (509,#2) </a:t>
            </a:r>
            <a:r>
              <a:rPr lang="en-US" dirty="0" err="1" smtClean="0"/>
              <a:t>tuple</a:t>
            </a:r>
            <a:r>
              <a:rPr lang="en-US" dirty="0" smtClean="0"/>
              <a:t> in the reviews table.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7793" y="1371600"/>
            <a:ext cx="630620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Ex. Contd..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5600" cy="4572000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sz="1800" dirty="0" smtClean="0"/>
              <a:t>b)	An insertion of </a:t>
            </a:r>
            <a:br>
              <a:rPr lang="en-US" sz="1800" dirty="0" smtClean="0"/>
            </a:br>
            <a:r>
              <a:rPr lang="en-US" sz="1800" dirty="0" smtClean="0"/>
              <a:t>new review #4 for proposal 509.</a:t>
            </a:r>
          </a:p>
          <a:p>
            <a:pPr marL="342900" indent="-342900">
              <a:buAutoNum type="alphaLcParenR"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c) An update of a </a:t>
            </a:r>
            <a:br>
              <a:rPr lang="en-US" sz="1800" dirty="0" smtClean="0"/>
            </a:br>
            <a:r>
              <a:rPr lang="en-US" sz="1800" dirty="0" smtClean="0"/>
              <a:t>review of another proposal 456.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d) An insertion of a recommendation </a:t>
            </a:r>
            <a:br>
              <a:rPr lang="en-US" sz="1800" dirty="0" smtClean="0"/>
            </a:br>
            <a:r>
              <a:rPr lang="en-US" sz="1800" dirty="0" smtClean="0"/>
              <a:t>on another page</a:t>
            </a:r>
            <a:endParaRPr lang="en-US" sz="1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1" y="1447800"/>
            <a:ext cx="5791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Ex. Contd..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752600"/>
            <a:ext cx="8153400" cy="47213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Given above modification PSC determines</a:t>
            </a:r>
          </a:p>
          <a:p>
            <a:endParaRPr lang="en-US" dirty="0" smtClean="0"/>
          </a:p>
          <a:p>
            <a:r>
              <a:rPr lang="en-US" dirty="0" smtClean="0"/>
              <a:t>Change (c) and (d) does not affect reviews(Non-modification).</a:t>
            </a:r>
          </a:p>
          <a:p>
            <a:endParaRPr lang="en-US" dirty="0" smtClean="0"/>
          </a:p>
          <a:p>
            <a:r>
              <a:rPr lang="en-US" dirty="0" smtClean="0"/>
              <a:t>Case (a) and (c ) corresponds to self sufficiency or incremental case.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Ex.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 in proposals or </a:t>
            </a:r>
            <a:r>
              <a:rPr lang="en-US" dirty="0" err="1" smtClean="0"/>
              <a:t>current_session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No change in T1 No change in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T1 and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T1.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Change  (c)  non-empty 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30000" dirty="0" err="1" smtClean="0">
                <a:sym typeface="Wingdings" pitchFamily="2" charset="2"/>
              </a:rPr>
              <a:t>reviews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As new review#4 for proposal 509 is inserted into the Reviews table.</a:t>
            </a:r>
          </a:p>
          <a:p>
            <a:endParaRPr lang="en-US" baseline="-30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RIVM computes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T2 by joining 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30000" dirty="0" err="1" smtClean="0">
                <a:sym typeface="Wingdings" pitchFamily="2" charset="2"/>
              </a:rPr>
              <a:t>reviews</a:t>
            </a:r>
            <a:r>
              <a:rPr lang="en-US" baseline="-300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and T1 followed by selection.(All the new reviews inserted for the corresponding proposal)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baseline="-30000" dirty="0" smtClean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Lists and reordering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PSC supports ordered lists. </a:t>
            </a:r>
          </a:p>
          <a:p>
            <a:endParaRPr lang="en-US" dirty="0" smtClean="0"/>
          </a:p>
          <a:p>
            <a:r>
              <a:rPr lang="en-US" dirty="0" smtClean="0"/>
              <a:t>For view maintenance, can embed order information as data inside order specifying attributes.</a:t>
            </a:r>
          </a:p>
          <a:p>
            <a:pPr lvl="1"/>
            <a:r>
              <a:rPr lang="en-US" dirty="0" smtClean="0"/>
              <a:t>ex: {(1,tom),(2,ken)}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ORDER BY operator is handled by statically marking the order by attributes as the order specifying attributes.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Updating page data tree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/>
          <a:lstStyle/>
          <a:p>
            <a:r>
              <a:rPr lang="en-US" dirty="0" smtClean="0"/>
              <a:t>After computing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Ti and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Ti for each Ti , Diff</a:t>
            </a:r>
            <a:r>
              <a:rPr lang="en-US" baseline="-25000" dirty="0" smtClean="0">
                <a:sym typeface="Wingdings" pitchFamily="2" charset="2"/>
              </a:rPr>
              <a:t> d2-d1 </a:t>
            </a:r>
            <a:r>
              <a:rPr lang="en-US" dirty="0" smtClean="0">
                <a:sym typeface="Wingdings" pitchFamily="2" charset="2"/>
              </a:rPr>
              <a:t>is computed as a series of data modification commands  and then applied to d1 to obtain d2,new page data tree.</a:t>
            </a:r>
          </a:p>
          <a:p>
            <a:r>
              <a:rPr lang="en-US" dirty="0" smtClean="0">
                <a:sym typeface="Wingdings" pitchFamily="2" charset="2"/>
              </a:rPr>
              <a:t>Changes to each Ti are applied in top-down order.</a:t>
            </a:r>
          </a:p>
          <a:p>
            <a:r>
              <a:rPr lang="en-US" dirty="0" smtClean="0">
                <a:sym typeface="Wingdings" pitchFamily="2" charset="2"/>
              </a:rPr>
              <a:t>Easy to navigate the data tree to locate targets of each change in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Ti and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Ti .</a:t>
            </a:r>
          </a:p>
          <a:p>
            <a:r>
              <a:rPr lang="en-US" dirty="0" smtClean="0">
                <a:sym typeface="Wingdings" pitchFamily="2" charset="2"/>
              </a:rPr>
              <a:t>Relation in data tree can be a list or set.</a:t>
            </a:r>
          </a:p>
          <a:p>
            <a:r>
              <a:rPr lang="en-US" dirty="0" smtClean="0">
                <a:sym typeface="Wingdings" pitchFamily="2" charset="2"/>
              </a:rPr>
              <a:t>For a list ,</a:t>
            </a:r>
            <a:r>
              <a:rPr lang="en-US" dirty="0" err="1" smtClean="0">
                <a:sym typeface="Wingdings" pitchFamily="2" charset="2"/>
              </a:rPr>
              <a:t>tuples</a:t>
            </a:r>
            <a:r>
              <a:rPr lang="en-US" dirty="0" smtClean="0">
                <a:sym typeface="Wingdings" pitchFamily="2" charset="2"/>
              </a:rPr>
              <a:t> from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Ti need to be translated into list version insert commands ,which requires adjacent </a:t>
            </a:r>
            <a:r>
              <a:rPr lang="en-US" dirty="0" err="1" smtClean="0">
                <a:sym typeface="Wingdings" pitchFamily="2" charset="2"/>
              </a:rPr>
              <a:t>tuples</a:t>
            </a:r>
            <a:r>
              <a:rPr lang="en-US" dirty="0" smtClean="0">
                <a:sym typeface="Wingdings" pitchFamily="2" charset="2"/>
              </a:rPr>
              <a:t> to be specified.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Contd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same example of students enrolled for  a particular course.</a:t>
            </a:r>
          </a:p>
          <a:p>
            <a:r>
              <a:rPr lang="en-US" dirty="0" smtClean="0"/>
              <a:t>Suppose a new student and its grade gets inserted.</a:t>
            </a:r>
          </a:p>
          <a:p>
            <a:r>
              <a:rPr lang="en-US" dirty="0" smtClean="0"/>
              <a:t>T1 is the top level view defined over courses and thus 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T1 will be empty.</a:t>
            </a:r>
          </a:p>
          <a:p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R </a:t>
            </a:r>
            <a:r>
              <a:rPr lang="en-US" baseline="-25000" dirty="0" smtClean="0"/>
              <a:t>students _enrolled </a:t>
            </a:r>
            <a:r>
              <a:rPr lang="en-US" dirty="0" smtClean="0"/>
              <a:t>will include the new </a:t>
            </a:r>
            <a:r>
              <a:rPr lang="en-US" dirty="0" err="1" smtClean="0"/>
              <a:t>tuple</a:t>
            </a:r>
            <a:r>
              <a:rPr lang="en-US" dirty="0" smtClean="0"/>
              <a:t> inserted say (10305098,8).</a:t>
            </a:r>
          </a:p>
          <a:p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T2 is computed by joining 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R </a:t>
            </a:r>
            <a:r>
              <a:rPr lang="en-US" baseline="-25000" dirty="0" smtClean="0"/>
              <a:t>students _enrolled   </a:t>
            </a:r>
            <a:r>
              <a:rPr lang="en-US" dirty="0" smtClean="0"/>
              <a:t>and T1.</a:t>
            </a:r>
          </a:p>
          <a:p>
            <a:r>
              <a:rPr lang="en-US" dirty="0" smtClean="0"/>
              <a:t>Diff d2-d1 will include the insert(CS632,(10305098,8) ,(105021,8))</a:t>
            </a:r>
          </a:p>
          <a:p>
            <a:r>
              <a:rPr lang="en-US" dirty="0" smtClean="0"/>
              <a:t>This is then applied to d1 to obtain d2,which will place this </a:t>
            </a:r>
            <a:r>
              <a:rPr lang="en-US" dirty="0" err="1" smtClean="0"/>
              <a:t>tuple</a:t>
            </a:r>
            <a:r>
              <a:rPr lang="en-US" dirty="0" smtClean="0"/>
              <a:t> adjacent to 105021 </a:t>
            </a:r>
            <a:r>
              <a:rPr lang="en-US" dirty="0" err="1" smtClean="0"/>
              <a:t>tuple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maintenance of the visual layer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IMVL (Incremental Maintenance Visual  Layer) refreshes the page through unit instances which translates data layer differences into updates of DOM elements and </a:t>
            </a:r>
            <a:r>
              <a:rPr lang="en-US" dirty="0" err="1" smtClean="0"/>
              <a:t>javascript</a:t>
            </a:r>
            <a:r>
              <a:rPr lang="en-US" dirty="0" smtClean="0"/>
              <a:t> components.</a:t>
            </a:r>
          </a:p>
          <a:p>
            <a:endParaRPr lang="en-US" dirty="0" smtClean="0"/>
          </a:p>
          <a:p>
            <a:r>
              <a:rPr lang="en-US" dirty="0" smtClean="0"/>
              <a:t>Browser page state can be divided into fragments where each fragment corresponds to rendering of a unit instance.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Continued..</a:t>
            </a:r>
            <a:endParaRPr lang="en-US" dirty="0"/>
          </a:p>
        </p:txBody>
      </p:sp>
      <p:pic>
        <p:nvPicPr>
          <p:cNvPr id="15" name="Picture 14" descr="User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124200"/>
            <a:ext cx="807720" cy="883920"/>
          </a:xfrm>
          <a:prstGeom prst="rect">
            <a:avLst/>
          </a:prstGeom>
        </p:spPr>
      </p:pic>
      <p:pic>
        <p:nvPicPr>
          <p:cNvPr id="16" name="Picture 15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286000"/>
            <a:ext cx="2209800" cy="22098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10800000">
            <a:off x="4038600" y="2895600"/>
            <a:ext cx="2362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2514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results</a:t>
            </a:r>
            <a:endParaRPr lang="en-US" sz="1600" dirty="0"/>
          </a:p>
        </p:txBody>
      </p:sp>
      <p:pic>
        <p:nvPicPr>
          <p:cNvPr id="30" name="Picture 29" descr="brows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2514600"/>
            <a:ext cx="1981200" cy="15811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05000" y="4343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Cursor &amp; scroll position lost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Incremental maintenance of unit instance tree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unit instance maintains pointers to its underlying DOM elements and JavaScript components.</a:t>
            </a:r>
          </a:p>
          <a:p>
            <a:endParaRPr lang="en-US" dirty="0" smtClean="0"/>
          </a:p>
          <a:p>
            <a:r>
              <a:rPr lang="en-US" dirty="0" smtClean="0"/>
              <a:t>From data layer difference ,IMVL uses the unit tree to produce unit instance differences.</a:t>
            </a:r>
          </a:p>
          <a:p>
            <a:endParaRPr lang="en-US" dirty="0" smtClean="0"/>
          </a:p>
          <a:p>
            <a:r>
              <a:rPr lang="en-US" dirty="0" smtClean="0"/>
              <a:t>Each insert command spanning multiple units will be fragmented into insert commands for the respective unit instances.(same for delete)</a:t>
            </a:r>
          </a:p>
          <a:p>
            <a:endParaRPr lang="en-US" dirty="0" smtClean="0"/>
          </a:p>
          <a:p>
            <a:r>
              <a:rPr lang="en-US" dirty="0" smtClean="0"/>
              <a:t>Unit instance differences are incrementally rendered.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Mediating between unit differences and</a:t>
            </a:r>
            <a:br>
              <a:rPr lang="en-US" sz="3200" dirty="0" smtClean="0"/>
            </a:br>
            <a:r>
              <a:rPr lang="en-US" sz="3200" dirty="0" smtClean="0"/>
              <a:t> JavaScript components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 the no of possible combinations  for  a unit instance difference</a:t>
            </a:r>
          </a:p>
          <a:p>
            <a:pPr lvl="1"/>
            <a:r>
              <a:rPr lang="en-US" dirty="0" smtClean="0"/>
              <a:t>Any of the unit schema’s attributes can be the root of the data difference</a:t>
            </a:r>
          </a:p>
          <a:p>
            <a:pPr lvl="1"/>
            <a:r>
              <a:rPr lang="en-US" dirty="0" smtClean="0"/>
              <a:t>Data diff can be encoded as any of the three insert , update or delete commands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each (attribute, command) pair, a unit can be associated with a renderer.</a:t>
            </a:r>
          </a:p>
          <a:p>
            <a:pPr lvl="1"/>
            <a:r>
              <a:rPr lang="en-US" dirty="0" smtClean="0"/>
              <a:t>Ex. (</a:t>
            </a:r>
            <a:r>
              <a:rPr lang="en-US" dirty="0" err="1" smtClean="0"/>
              <a:t>barchart</a:t>
            </a:r>
            <a:r>
              <a:rPr lang="en-US" dirty="0" smtClean="0"/>
              <a:t> id, update)</a:t>
            </a:r>
          </a:p>
          <a:p>
            <a:endParaRPr lang="en-US" dirty="0" smtClean="0"/>
          </a:p>
          <a:p>
            <a:r>
              <a:rPr lang="en-US" dirty="0" smtClean="0"/>
              <a:t>Given a unit difference ,if the most specific renderer for the (attribute , command)pair  is not implemented framework will try to simulate it on a best effort basis with other available renderers.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Implementation and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Implemented as a Java </a:t>
            </a:r>
            <a:r>
              <a:rPr lang="en-US" dirty="0" err="1" smtClean="0"/>
              <a:t>Servlet</a:t>
            </a:r>
            <a:r>
              <a:rPr lang="en-US" dirty="0" smtClean="0"/>
              <a:t> running in a Jetty </a:t>
            </a:r>
            <a:r>
              <a:rPr lang="en-US" dirty="0" err="1" smtClean="0"/>
              <a:t>servlet</a:t>
            </a:r>
            <a:r>
              <a:rPr lang="en-US" dirty="0" smtClean="0"/>
              <a:t> container.</a:t>
            </a:r>
          </a:p>
          <a:p>
            <a:r>
              <a:rPr lang="en-US" dirty="0" err="1" smtClean="0"/>
              <a:t>PostgreSQL</a:t>
            </a:r>
            <a:r>
              <a:rPr lang="en-US" dirty="0" smtClean="0"/>
              <a:t> relational database</a:t>
            </a:r>
          </a:p>
          <a:p>
            <a:r>
              <a:rPr lang="en-US" dirty="0" smtClean="0"/>
              <a:t>Database stores 20,000 </a:t>
            </a:r>
            <a:r>
              <a:rPr lang="en-US" dirty="0" err="1" smtClean="0"/>
              <a:t>proposals,each</a:t>
            </a:r>
            <a:r>
              <a:rPr lang="en-US" dirty="0" smtClean="0"/>
              <a:t> proposal has 6 reviews ,page displays 20 proposals and reviewer submits revision to his review for one displayed proposal.</a:t>
            </a:r>
          </a:p>
          <a:p>
            <a:r>
              <a:rPr lang="en-US" dirty="0" smtClean="0"/>
              <a:t>Only 2 other db modifications, since last refresh</a:t>
            </a:r>
          </a:p>
          <a:p>
            <a:pPr lvl="1"/>
            <a:r>
              <a:rPr lang="en-US" dirty="0" smtClean="0"/>
              <a:t>Review update(by other reviewer) for same proposal</a:t>
            </a:r>
          </a:p>
          <a:p>
            <a:pPr lvl="1"/>
            <a:r>
              <a:rPr lang="en-US" dirty="0" smtClean="0"/>
              <a:t>Review update for a proposal not displayed on the current page</a:t>
            </a:r>
          </a:p>
          <a:p>
            <a:r>
              <a:rPr lang="en-US" dirty="0" smtClean="0"/>
              <a:t>Measurements on Intel Core 2 Quad 2.7 </a:t>
            </a:r>
            <a:r>
              <a:rPr lang="en-US" dirty="0" err="1" smtClean="0"/>
              <a:t>Ghz</a:t>
            </a:r>
            <a:r>
              <a:rPr lang="en-US" dirty="0" smtClean="0"/>
              <a:t> desktop running Windows Vista 64-bit.</a:t>
            </a:r>
          </a:p>
          <a:p>
            <a:r>
              <a:rPr lang="en-US" dirty="0" smtClean="0"/>
              <a:t>Server runs under Java VM 1.6 under server mode</a:t>
            </a:r>
          </a:p>
          <a:p>
            <a:r>
              <a:rPr lang="en-US" dirty="0" smtClean="0"/>
              <a:t>Firefox 3.5 browser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Implementation and Evaluation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76400"/>
            <a:ext cx="449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Assumption: data driven page</a:t>
            </a:r>
          </a:p>
          <a:p>
            <a:endParaRPr lang="en-US" dirty="0" smtClean="0"/>
          </a:p>
          <a:p>
            <a:r>
              <a:rPr lang="en-US" dirty="0" smtClean="0"/>
              <a:t>Pages treated  as incrementally rendered views</a:t>
            </a:r>
          </a:p>
          <a:p>
            <a:endParaRPr lang="en-US" dirty="0" smtClean="0"/>
          </a:p>
          <a:p>
            <a:r>
              <a:rPr lang="en-US" dirty="0" smtClean="0"/>
              <a:t>Increases productivity  since the pages can be expressed with the combination of SQL and page unit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5878" y="3691179"/>
            <a:ext cx="3864019" cy="160514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Yupeng</a:t>
            </a:r>
            <a:r>
              <a:rPr lang="en-US" sz="2400" dirty="0" smtClean="0">
                <a:solidFill>
                  <a:schemeClr val="tx1"/>
                </a:solidFill>
              </a:rPr>
              <a:t> Fu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Kian Win Ong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Kevin Zhao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YannisPapakonstantinou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Michalis</a:t>
            </a:r>
            <a:r>
              <a:rPr lang="en-US" sz="2400" dirty="0" smtClean="0">
                <a:solidFill>
                  <a:schemeClr val="tx1"/>
                </a:solidFill>
              </a:rPr>
              <a:t> Petropoulos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524000"/>
            <a:ext cx="64257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dirty="0" smtClean="0"/>
              <a:t>FORWARD </a:t>
            </a:r>
          </a:p>
          <a:p>
            <a:pPr algn="ctr"/>
            <a:r>
              <a:rPr lang="en-US" sz="3200" dirty="0" smtClean="0"/>
              <a:t>SQL-Based Declarative Framework </a:t>
            </a:r>
          </a:p>
          <a:p>
            <a:pPr algn="ctr"/>
            <a:r>
              <a:rPr lang="en-US" sz="3200" dirty="0" smtClean="0"/>
              <a:t>for Ajax Applications</a:t>
            </a:r>
          </a:p>
          <a:p>
            <a:pPr algn="ctr"/>
            <a:r>
              <a:rPr lang="en-US" sz="3200" dirty="0" smtClean="0"/>
              <a:t>CIDR,2011</a:t>
            </a:r>
            <a:endParaRPr lang="en-US" sz="3200" dirty="0"/>
          </a:p>
        </p:txBody>
      </p:sp>
    </p:spTree>
  </p:cSld>
  <p:clrMapOvr>
    <a:masterClrMapping/>
  </p:clrMapOvr>
  <p:transition advTm="10633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FORWARD INTERPRETER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Applications run in a continuous </a:t>
            </a:r>
            <a:r>
              <a:rPr lang="en-US" b="1" dirty="0" smtClean="0"/>
              <a:t>program/page cycle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HTTP request triggers the FORWARD interpreter to execute a program specification.</a:t>
            </a:r>
          </a:p>
          <a:p>
            <a:r>
              <a:rPr lang="en-US" dirty="0" smtClean="0"/>
              <a:t>Programs reads/writes the applications unified state and invokes services.</a:t>
            </a:r>
          </a:p>
          <a:p>
            <a:r>
              <a:rPr lang="en-US" dirty="0" smtClean="0"/>
              <a:t>Program determines which page will be displayed next</a:t>
            </a:r>
          </a:p>
          <a:p>
            <a:r>
              <a:rPr lang="en-US" dirty="0" smtClean="0"/>
              <a:t>Interpreter  creates new page according to  the respective page configuration.</a:t>
            </a:r>
          </a:p>
          <a:p>
            <a:r>
              <a:rPr lang="en-US" dirty="0" smtClean="0"/>
              <a:t>Page specification specifies programs invoked upon specified user events.</a:t>
            </a:r>
          </a:p>
          <a:p>
            <a:r>
              <a:rPr lang="en-US" dirty="0" smtClean="0"/>
              <a:t>Invocation of program restarts the program/page cycle.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600" dirty="0" smtClean="0"/>
              <a:t>FORWARD Application:</a:t>
            </a:r>
            <a:br>
              <a:rPr lang="en-US" sz="3600" dirty="0" smtClean="0"/>
            </a:br>
            <a:r>
              <a:rPr lang="en-US" sz="3600" b="1" dirty="0" smtClean="0"/>
              <a:t>Operation</a:t>
            </a:r>
            <a:endParaRPr lang="en-US" sz="3600" b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66800" y="3124199"/>
            <a:ext cx="7209312" cy="3631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FORWARD Interpreter (e.g., http://forward.ucsd.edu )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3312" y="2941453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56872" y="3076708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FORWARD Application</a:t>
            </a:r>
            <a:r>
              <a:rPr lang="en-US" sz="2400" b="1" dirty="0" err="1" smtClean="0">
                <a:solidFill>
                  <a:srgbClr val="000000"/>
                </a:solidFill>
                <a:cs typeface="Courier New"/>
              </a:rPr>
              <a:t>nsf_reviewing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90600" y="1524000"/>
            <a:ext cx="7315200" cy="1289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Browser-side FORWARD JavaScript libraries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62059" y="1569744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>
            <a:spLocks/>
          </p:cNvSpPr>
          <p:nvPr/>
        </p:nvSpPr>
        <p:spPr>
          <a:xfrm>
            <a:off x="4753659" y="1564712"/>
            <a:ext cx="1920239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Components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3382177" y="0"/>
            <a:ext cx="6133389" cy="2643146"/>
            <a:chOff x="3010611" y="0"/>
            <a:chExt cx="6133389" cy="264314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rcRect l="6873" t="18000" r="14727" b="38329"/>
            <a:stretch>
              <a:fillRect/>
            </a:stretch>
          </p:blipFill>
          <p:spPr>
            <a:xfrm>
              <a:off x="3010611" y="0"/>
              <a:ext cx="6133389" cy="263997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rcRect l="9242" t="30600" r="14727" b="51035"/>
            <a:stretch>
              <a:fillRect/>
            </a:stretch>
          </p:blipFill>
          <p:spPr>
            <a:xfrm>
              <a:off x="3192245" y="1532925"/>
              <a:ext cx="5948058" cy="1110221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618572" y="311150"/>
              <a:ext cx="521731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 flipV="1">
            <a:off x="7769838" y="2345064"/>
            <a:ext cx="696879" cy="3302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53085" y="3536475"/>
            <a:ext cx="287895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68185" y="3657760"/>
            <a:ext cx="287429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dirty="0" smtClean="0">
                <a:solidFill>
                  <a:srgbClr val="000000"/>
                </a:solidFill>
              </a:rPr>
              <a:t>Action Configuration</a:t>
            </a:r>
            <a:r>
              <a:rPr lang="en-US" b="1" dirty="0" err="1" smtClean="0">
                <a:solidFill>
                  <a:srgbClr val="000000"/>
                </a:solidFill>
              </a:rPr>
              <a:t>save_review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57687" y="3547312"/>
            <a:ext cx="277063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066012" y="3646923"/>
            <a:ext cx="2772747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review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449818" y="4736738"/>
            <a:ext cx="6477313" cy="493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Source Configurations &amp; SQL++ Schema Definitions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439629" y="5518820"/>
            <a:ext cx="6487501" cy="8229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Unified SQL++ Application State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flipV="1">
            <a:off x="1612655" y="3703749"/>
            <a:ext cx="2691771" cy="7410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2" name="Elbow Connector 21"/>
          <p:cNvCxnSpPr>
            <a:stCxn id="20" idx="1"/>
            <a:endCxn id="21" idx="2"/>
          </p:cNvCxnSpPr>
          <p:nvPr/>
        </p:nvCxnSpPr>
        <p:spPr>
          <a:xfrm rot="10800000" flipV="1">
            <a:off x="2958542" y="2510163"/>
            <a:ext cx="4811297" cy="1193585"/>
          </a:xfrm>
          <a:prstGeom prst="bentConnector2">
            <a:avLst/>
          </a:prstGeom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Program configuration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Composition of synchronous services in a acyclic structure with a single starting service</a:t>
            </a:r>
          </a:p>
          <a:p>
            <a:endParaRPr lang="en-US" dirty="0" smtClean="0"/>
          </a:p>
          <a:p>
            <a:r>
              <a:rPr lang="en-US" dirty="0" smtClean="0"/>
              <a:t>Services input data from the unified application state</a:t>
            </a:r>
          </a:p>
          <a:p>
            <a:endParaRPr lang="en-US" dirty="0" smtClean="0"/>
          </a:p>
          <a:p>
            <a:r>
              <a:rPr lang="en-US" dirty="0" smtClean="0"/>
              <a:t>Outcome of service invocation</a:t>
            </a:r>
          </a:p>
          <a:p>
            <a:pPr lvl="1"/>
            <a:r>
              <a:rPr lang="en-US" dirty="0" smtClean="0"/>
              <a:t>Generates a corresponding service output</a:t>
            </a:r>
          </a:p>
          <a:p>
            <a:pPr lvl="1"/>
            <a:r>
              <a:rPr lang="en-US" dirty="0" smtClean="0"/>
              <a:t>Calls a consequent service or the end of the program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Special service called page to instruct interpreter which page to display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FORWARD INTERPRETER</a:t>
            </a:r>
            <a:endParaRPr 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1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AJAX</a:t>
            </a:r>
            <a:br>
              <a:rPr lang="en-US" dirty="0" smtClean="0"/>
            </a:br>
            <a:r>
              <a:rPr lang="en-US" dirty="0" smtClean="0"/>
              <a:t>(Asynchronous </a:t>
            </a:r>
            <a:r>
              <a:rPr lang="en-US" dirty="0" err="1" smtClean="0"/>
              <a:t>Javascript</a:t>
            </a:r>
            <a:r>
              <a:rPr lang="en-US" dirty="0" smtClean="0"/>
              <a:t> and XML)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conglomerate of technologies and programming techniques for highly interactive web pages (Web 2.0)</a:t>
            </a:r>
          </a:p>
          <a:p>
            <a:r>
              <a:rPr lang="en-US" dirty="0" smtClean="0"/>
              <a:t>Its programming model for producing web pages differs from Web 1.0 (purely sever side)</a:t>
            </a:r>
          </a:p>
          <a:p>
            <a:r>
              <a:rPr lang="en-US" dirty="0" smtClean="0"/>
              <a:t>Relies on browser-side </a:t>
            </a:r>
            <a:r>
              <a:rPr lang="en-US" dirty="0" err="1" smtClean="0"/>
              <a:t>Javascript</a:t>
            </a:r>
            <a:r>
              <a:rPr lang="en-US" dirty="0" smtClean="0"/>
              <a:t> code and extensive use of Ajax library components (maps, calendars, etc)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Autofit/>
          </a:bodyPr>
          <a:lstStyle/>
          <a:p>
            <a:r>
              <a:rPr lang="en-US" sz="3600" dirty="0" smtClean="0"/>
              <a:t>Save Review program configuration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3058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Pages as Rendered SQL++ Views,</a:t>
            </a:r>
            <a:br>
              <a:rPr lang="en-US" sz="2800" dirty="0" smtClean="0"/>
            </a:br>
            <a:r>
              <a:rPr lang="en-US" sz="2800" dirty="0" smtClean="0"/>
              <a:t>	with User Input Attributes</a:t>
            </a:r>
            <a:endParaRPr lang="en-US" sz="2800" dirty="0"/>
          </a:p>
        </p:txBody>
      </p:sp>
      <p:sp>
        <p:nvSpPr>
          <p:cNvPr id="20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90600" y="2590799"/>
            <a:ext cx="7285512" cy="4165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FORWARD Interpreter (e.g., http://forward.ucsd.edu )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3312" y="2941453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56872" y="3076708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FORWARD Application</a:t>
            </a:r>
            <a:r>
              <a:rPr lang="en-US" sz="2400" b="1" dirty="0" err="1" smtClean="0">
                <a:solidFill>
                  <a:srgbClr val="000000"/>
                </a:solidFill>
                <a:cs typeface="Courier New"/>
              </a:rPr>
              <a:t>nsf_reviewing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90600" y="1447800"/>
            <a:ext cx="7315200" cy="10916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Browser-side FORWARD JavaScript libraries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43200" y="1905000"/>
            <a:ext cx="1886131" cy="5791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>
            <a:spLocks/>
          </p:cNvSpPr>
          <p:nvPr/>
        </p:nvSpPr>
        <p:spPr>
          <a:xfrm>
            <a:off x="4800600" y="1905000"/>
            <a:ext cx="1920239" cy="5791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Components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53085" y="3536475"/>
            <a:ext cx="287895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68185" y="3657760"/>
            <a:ext cx="287429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dirty="0" smtClean="0">
                <a:solidFill>
                  <a:srgbClr val="000000"/>
                </a:solidFill>
              </a:rPr>
              <a:t>Action Configuration</a:t>
            </a:r>
            <a:r>
              <a:rPr lang="en-US" b="1" dirty="0" err="1" smtClean="0">
                <a:solidFill>
                  <a:srgbClr val="000000"/>
                </a:solidFill>
              </a:rPr>
              <a:t>save_review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57687" y="3547312"/>
            <a:ext cx="277063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66012" y="3646923"/>
            <a:ext cx="2772747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review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49818" y="4736738"/>
            <a:ext cx="6477313" cy="597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Source Configurations &amp; SQL++ Schema Definitions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39629" y="5518820"/>
            <a:ext cx="6487501" cy="8229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Unified SQL++ Application State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flipV="1">
            <a:off x="5095737" y="3703749"/>
            <a:ext cx="2691771" cy="7410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Page configuration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Is an XHTML file with</a:t>
            </a:r>
          </a:p>
          <a:p>
            <a:pPr lvl="1"/>
            <a:r>
              <a:rPr lang="en-US" dirty="0" smtClean="0"/>
              <a:t>FORWARD units specified as XML elements and rendered as maps ,calendars  etc( JavaScript components).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SQL++ inline expressions and for and switch statements which are responsible for dynamic data generation.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Actions Access Unified Application State via SQL++</a:t>
            </a:r>
            <a:endParaRPr lang="en-US" sz="3200" dirty="0"/>
          </a:p>
        </p:txBody>
      </p:sp>
      <p:sp>
        <p:nvSpPr>
          <p:cNvPr id="33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54246" y="2506036"/>
            <a:ext cx="7315200" cy="4251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FORWARD Interpreter (e.g., http://forward.ucsd.edu )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06646" y="2943380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50206" y="3078635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FORWARD Application</a:t>
            </a:r>
            <a:r>
              <a:rPr lang="en-US" sz="2400" b="1" dirty="0" err="1" smtClean="0">
                <a:solidFill>
                  <a:srgbClr val="000000"/>
                </a:solidFill>
                <a:cs typeface="Courier New"/>
              </a:rPr>
              <a:t>nsf_reviewing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54246" y="1099715"/>
            <a:ext cx="7315200" cy="1289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Browser-side FORWARD JavaScript libraries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055393" y="1571671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>
            <a:spLocks/>
          </p:cNvSpPr>
          <p:nvPr/>
        </p:nvSpPr>
        <p:spPr>
          <a:xfrm>
            <a:off x="4746993" y="1566639"/>
            <a:ext cx="1920239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Components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446419" y="5241220"/>
            <a:ext cx="6487501" cy="1325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Unified SQL++ Application State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637673" y="5741017"/>
            <a:ext cx="1337252" cy="633294"/>
          </a:xfrm>
          <a:prstGeom prst="round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Action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Outputs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140140" y="5352670"/>
            <a:ext cx="1642274" cy="1123344"/>
          </a:xfrm>
          <a:prstGeom prst="round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Core Page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251025" y="5744632"/>
            <a:ext cx="1425186" cy="640077"/>
          </a:xfrm>
          <a:prstGeom prst="round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Request Parameters</a:t>
            </a:r>
          </a:p>
        </p:txBody>
      </p:sp>
      <p:sp>
        <p:nvSpPr>
          <p:cNvPr id="65" name="Can 64"/>
          <p:cNvSpPr/>
          <p:nvPr/>
        </p:nvSpPr>
        <p:spPr>
          <a:xfrm>
            <a:off x="1622785" y="5744632"/>
            <a:ext cx="1295348" cy="633294"/>
          </a:xfrm>
          <a:prstGeom prst="ca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Database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6" name="Hexagon 65"/>
          <p:cNvSpPr/>
          <p:nvPr/>
        </p:nvSpPr>
        <p:spPr>
          <a:xfrm>
            <a:off x="3047904" y="5740360"/>
            <a:ext cx="1465524" cy="635071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Objects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467196" y="3536475"/>
            <a:ext cx="287895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82296" y="3657760"/>
            <a:ext cx="287429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r>
              <a:rPr lang="en-US" sz="2000" b="1" dirty="0" err="1" smtClean="0">
                <a:solidFill>
                  <a:srgbClr val="000000"/>
                </a:solidFill>
              </a:rPr>
              <a:t>save_review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71798" y="3547312"/>
            <a:ext cx="277063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80123" y="3646923"/>
            <a:ext cx="2772747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review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463929" y="4667708"/>
            <a:ext cx="6477313" cy="493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400" dirty="0" smtClean="0">
                <a:solidFill>
                  <a:srgbClr val="000000"/>
                </a:solidFill>
              </a:rPr>
              <a:t>Source Configurations &amp; SQL++ Schema Definitions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 flipV="1">
            <a:off x="1626766" y="3703749"/>
            <a:ext cx="2691771" cy="7410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4235825" y="1932399"/>
            <a:ext cx="3532478" cy="3981943"/>
            <a:chOff x="4238734" y="1551423"/>
            <a:chExt cx="3532478" cy="3981943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4238734" y="2399652"/>
              <a:ext cx="3378201" cy="1754264"/>
            </a:xfrm>
            <a:prstGeom prst="wedgeRoundRectCallout">
              <a:avLst>
                <a:gd name="adj1" fmla="val 24195"/>
                <a:gd name="adj2" fmla="val 101463"/>
                <a:gd name="adj3" fmla="val 16667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Core page &amp;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request  parameters: Abstraction of relevant part of browser state</a:t>
              </a:r>
            </a:p>
          </p:txBody>
        </p:sp>
        <p:cxnSp>
          <p:nvCxnSpPr>
            <p:cNvPr id="37" name="Elbow Connector 36"/>
            <p:cNvCxnSpPr>
              <a:stCxn id="55" idx="3"/>
              <a:endCxn id="60" idx="3"/>
            </p:cNvCxnSpPr>
            <p:nvPr/>
          </p:nvCxnSpPr>
          <p:spPr>
            <a:xfrm>
              <a:off x="6656030" y="1551423"/>
              <a:ext cx="1115182" cy="3981943"/>
            </a:xfrm>
            <a:prstGeom prst="bentConnector3">
              <a:avLst>
                <a:gd name="adj1" fmla="val 171114"/>
              </a:avLst>
            </a:prstGeom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ular Callout 28"/>
          <p:cNvSpPr/>
          <p:nvPr/>
        </p:nvSpPr>
        <p:spPr>
          <a:xfrm>
            <a:off x="608810" y="2359439"/>
            <a:ext cx="2446583" cy="2175453"/>
          </a:xfrm>
          <a:prstGeom prst="wedgeRoundRectCallout">
            <a:avLst>
              <a:gd name="adj1" fmla="val 75733"/>
              <a:gd name="adj2" fmla="val 58810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FF"/>
                </a:solidFill>
              </a:rPr>
              <a:t>SQL++ includes: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Nesting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Variability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Identity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Ordering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143000"/>
            <a:ext cx="5115147" cy="5715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query="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  //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 New"/>
              </a:rPr>
              <a:t>proposals assigned to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ourier New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  //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 New"/>
              </a:rPr>
              <a:t>currently logged-in reviewer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ourier New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p.id AS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p.title</a:t>
            </a: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FROM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hosted.proposals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AS p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EXISTS(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SELECT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*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FROM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hosted.assignments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AS a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a.proposal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= p.id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AND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a.reviewer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session.user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"&gt;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		</a:t>
            </a: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&lt;tr&gt;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&lt;td&gt;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&lt;/td&gt;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tr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 rIns="0">
            <a:noAutofit/>
          </a:bodyPr>
          <a:lstStyle/>
          <a:p>
            <a:r>
              <a:rPr lang="en-US" sz="3000" b="1" dirty="0" smtClean="0"/>
              <a:t>Page Configuration</a:t>
            </a:r>
            <a:r>
              <a:rPr lang="en-US" sz="3000" dirty="0" smtClean="0"/>
              <a:t> Follows Popular Frameworks:</a:t>
            </a:r>
            <a:br>
              <a:rPr lang="en-US" sz="3000" dirty="0" smtClean="0"/>
            </a:br>
            <a:r>
              <a:rPr lang="en-US" sz="3000" dirty="0" smtClean="0"/>
              <a:t>HTML + FORWARD statements &amp; expressions, using SQL++</a:t>
            </a:r>
            <a:endParaRPr lang="en-US" sz="3000" dirty="0"/>
          </a:p>
        </p:txBody>
      </p:sp>
      <p:pic>
        <p:nvPicPr>
          <p:cNvPr id="9" name="Picture 8" descr="review-proposals-2-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57" y="1172516"/>
            <a:ext cx="3707384" cy="279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ular Callout 13"/>
          <p:cNvSpPr/>
          <p:nvPr/>
        </p:nvSpPr>
        <p:spPr>
          <a:xfrm>
            <a:off x="5532640" y="4855605"/>
            <a:ext cx="3193590" cy="1397000"/>
          </a:xfrm>
          <a:prstGeom prst="wedgeRoundRectCallout">
            <a:avLst>
              <a:gd name="adj1" fmla="val -57956"/>
              <a:gd name="adj2" fmla="val -9756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FFFFFF"/>
                </a:solidFill>
              </a:rPr>
              <a:t>Overall structure reminiscent of  </a:t>
            </a:r>
            <a:r>
              <a:rPr lang="en-US" sz="2000" dirty="0" err="1" smtClean="0">
                <a:solidFill>
                  <a:srgbClr val="FFFFFF"/>
                </a:solidFill>
              </a:rPr>
              <a:t>XQuery</a:t>
            </a:r>
            <a:r>
              <a:rPr lang="en-US" sz="2000" dirty="0" smtClean="0">
                <a:solidFill>
                  <a:srgbClr val="FFFFFF"/>
                </a:solidFill>
              </a:rPr>
              <a:t> and SQL/XML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5257800"/>
            <a:ext cx="838200" cy="44463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9193" y="2192883"/>
            <a:ext cx="417406" cy="3155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4724400"/>
            <a:ext cx="4787643" cy="1525925"/>
          </a:xfrm>
          <a:prstGeom prst="roundRect">
            <a:avLst>
              <a:gd name="adj" fmla="val 12115"/>
            </a:avLst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3556" y="2267063"/>
            <a:ext cx="3533283" cy="964950"/>
          </a:xfrm>
          <a:prstGeom prst="roundRect">
            <a:avLst>
              <a:gd name="adj" fmla="val 8083"/>
            </a:avLst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73578" y="3257893"/>
            <a:ext cx="3553719" cy="674776"/>
          </a:xfrm>
          <a:prstGeom prst="roundRect">
            <a:avLst>
              <a:gd name="adj" fmla="val 9937"/>
            </a:avLst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2" grpId="0" animBg="1"/>
      <p:bldP spid="12" grpId="1" animBg="1"/>
      <p:bldP spid="16" grpId="0" animBg="1"/>
      <p:bldP spid="16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92" y="1371599"/>
            <a:ext cx="4832085" cy="52509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query="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SELECT ..."&gt;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&lt;tr&gt;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&lt;td&gt;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funit:bar_chart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&lt;bars&gt;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query="SELECT …"&gt;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&lt;bar&gt;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&lt;id&gt;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gid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&lt;/id&gt;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&lt;value&gt;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{score}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&lt;/value&gt;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&lt;/bar&gt;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&lt;/bars&gt;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funit:bar_chart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&lt;/td&gt;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Page Configuration: Ajax/JavaScript Components Simply by </a:t>
            </a:r>
            <a:r>
              <a:rPr lang="en-US" sz="3200" b="1" dirty="0" smtClean="0"/>
              <a:t>FORWARD Unit Tags </a:t>
            </a:r>
            <a:endParaRPr lang="en-US" sz="3200" b="1" dirty="0"/>
          </a:p>
        </p:txBody>
      </p:sp>
      <p:pic>
        <p:nvPicPr>
          <p:cNvPr id="11" name="Picture 10" descr="review-proposals-2-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980" y="1371600"/>
            <a:ext cx="3843020" cy="2893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ounded Rectangle 11"/>
          <p:cNvSpPr/>
          <p:nvPr/>
        </p:nvSpPr>
        <p:spPr>
          <a:xfrm flipV="1">
            <a:off x="6689445" y="2364449"/>
            <a:ext cx="621030" cy="98577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895600"/>
            <a:ext cx="4470270" cy="3124200"/>
          </a:xfrm>
          <a:prstGeom prst="roundRect">
            <a:avLst>
              <a:gd name="adj" fmla="val 8053"/>
            </a:avLst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334000" y="4394708"/>
            <a:ext cx="3553719" cy="2463292"/>
          </a:xfrm>
          <a:prstGeom prst="wedgeRoundRectCallout">
            <a:avLst>
              <a:gd name="adj1" fmla="val -89146"/>
              <a:gd name="adj2" fmla="val -7087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After each action, the FORWARD interpreter automatically  &amp; incrementally updates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HTML and JavaScript components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9" grpId="1" animBg="1"/>
      <p:bldP spid="14" grpId="0" build="allAtOnce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Core Page and Request Parameters:</a:t>
            </a:r>
            <a:br>
              <a:rPr lang="en-US" sz="3200" b="1" dirty="0" smtClean="0"/>
            </a:br>
            <a:r>
              <a:rPr lang="en-US" sz="3200" dirty="0" smtClean="0"/>
              <a:t>	Mirror of named page data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36292" y="1120603"/>
            <a:ext cx="5720008" cy="5665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name="proposals"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query="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p.id AS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p.title</a:t>
            </a: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FROM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hosted.proposals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AS p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..."&gt;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&lt;tr&gt;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funit:editor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name="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myReview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funit:editor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funit:select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name="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myRating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funit:select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funit:button</a:t>
            </a: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onclick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="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save_review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"/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&lt;/tr&gt;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44260" y="1504567"/>
            <a:ext cx="618750" cy="3108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74846" y="3045509"/>
            <a:ext cx="2395728" cy="3108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94381" y="4259105"/>
            <a:ext cx="2359152" cy="3108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59034" y="1832452"/>
            <a:ext cx="3008376" cy="2172471"/>
          </a:xfrm>
          <a:prstGeom prst="roundRect">
            <a:avLst>
              <a:gd name="adj" fmla="val 9848"/>
            </a:avLst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Core Page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16839" y="2328525"/>
            <a:ext cx="1261251" cy="392552"/>
          </a:xfrm>
          <a:prstGeom prst="rect">
            <a:avLst/>
          </a:prstGeom>
          <a:solidFill>
            <a:schemeClr val="bg1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proposals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24695" y="4635501"/>
            <a:ext cx="2167178" cy="1054099"/>
          </a:xfrm>
          <a:prstGeom prst="wedgeRoundRectCallout">
            <a:avLst>
              <a:gd name="adj1" fmla="val -16255"/>
              <a:gd name="adj2" fmla="val -99956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bg1"/>
                </a:solidFill>
              </a:rPr>
              <a:t>Automatically inferred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205880" y="2728436"/>
          <a:ext cx="269455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05"/>
                <a:gridCol w="1295654"/>
                <a:gridCol w="863600"/>
              </a:tblGrid>
              <a:tr h="2243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my_review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2243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3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943725" y="1203435"/>
            <a:ext cx="2560320" cy="3108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7" grpId="0" build="allAtOnce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INTERNAL FORWARD ARCHITECTURE</a:t>
            </a:r>
            <a:endParaRPr 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5438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3340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Ajax-based Report Pages as Incrementally Rendered Views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400" dirty="0" err="1" smtClean="0"/>
              <a:t>Yupeng</a:t>
            </a:r>
            <a:r>
              <a:rPr lang="en-US" sz="2400" dirty="0" smtClean="0"/>
              <a:t> Fu, Keith </a:t>
            </a:r>
            <a:r>
              <a:rPr lang="en-US" sz="2400" dirty="0" err="1" smtClean="0"/>
              <a:t>Kowalczykowski</a:t>
            </a:r>
            <a:r>
              <a:rPr lang="en-US" sz="2400" dirty="0" smtClean="0"/>
              <a:t> , </a:t>
            </a:r>
            <a:r>
              <a:rPr lang="en-US" sz="2400" dirty="0" err="1" smtClean="0"/>
              <a:t>Kian</a:t>
            </a:r>
            <a:r>
              <a:rPr lang="en-US" sz="2400" dirty="0" smtClean="0"/>
              <a:t> Win </a:t>
            </a:r>
            <a:r>
              <a:rPr lang="en-US" sz="2400" dirty="0" err="1" smtClean="0"/>
              <a:t>Ong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Yannis</a:t>
            </a:r>
            <a:r>
              <a:rPr lang="en-US" sz="2400" dirty="0" smtClean="0"/>
              <a:t> </a:t>
            </a:r>
            <a:r>
              <a:rPr lang="en-US" sz="2400" dirty="0" err="1" smtClean="0"/>
              <a:t>Papakonstantinou</a:t>
            </a:r>
            <a:r>
              <a:rPr lang="en-US" sz="2400" dirty="0" smtClean="0"/>
              <a:t>, Kevin </a:t>
            </a:r>
            <a:r>
              <a:rPr lang="en-US" sz="2400" dirty="0" err="1" smtClean="0"/>
              <a:t>Keliang</a:t>
            </a:r>
            <a:r>
              <a:rPr lang="en-US" sz="2400" dirty="0" smtClean="0"/>
              <a:t> Zhao, </a:t>
            </a:r>
            <a:r>
              <a:rPr lang="en-US" sz="2400" b="1" dirty="0" smtClean="0"/>
              <a:t>SIGMOD,</a:t>
            </a:r>
            <a:r>
              <a:rPr lang="en-US" sz="2700" b="1" dirty="0" smtClean="0"/>
              <a:t>2010</a:t>
            </a:r>
          </a:p>
          <a:p>
            <a:r>
              <a:rPr lang="en-US" sz="2800" b="1" dirty="0" smtClean="0"/>
              <a:t>The SQL based  All Declarative FORWARD Web Application Development Framework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Yupeng</a:t>
            </a:r>
            <a:r>
              <a:rPr lang="en-US" sz="2400" dirty="0" smtClean="0"/>
              <a:t> Fu, </a:t>
            </a:r>
            <a:r>
              <a:rPr lang="en-US" sz="2400" dirty="0" err="1" smtClean="0"/>
              <a:t>Kian</a:t>
            </a:r>
            <a:r>
              <a:rPr lang="en-US" sz="2400" dirty="0" smtClean="0"/>
              <a:t> Win </a:t>
            </a:r>
            <a:r>
              <a:rPr lang="en-US" sz="2400" dirty="0" err="1" smtClean="0"/>
              <a:t>Ong</a:t>
            </a:r>
            <a:r>
              <a:rPr lang="en-US" sz="2400" dirty="0" smtClean="0"/>
              <a:t>, </a:t>
            </a:r>
            <a:r>
              <a:rPr lang="en-US" sz="2400" dirty="0" err="1" smtClean="0"/>
              <a:t>Yannis</a:t>
            </a:r>
            <a:r>
              <a:rPr lang="en-US" sz="2400" dirty="0" smtClean="0"/>
              <a:t> </a:t>
            </a:r>
            <a:r>
              <a:rPr lang="en-US" sz="2400" dirty="0" err="1" smtClean="0"/>
              <a:t>Papakonstantinou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Michalis</a:t>
            </a:r>
            <a:r>
              <a:rPr lang="en-US" sz="2400" dirty="0" smtClean="0"/>
              <a:t> Petropoulos, </a:t>
            </a:r>
            <a:r>
              <a:rPr lang="en-US" sz="2400" b="1" dirty="0" smtClean="0"/>
              <a:t>CIDR 2011</a:t>
            </a:r>
          </a:p>
          <a:p>
            <a:r>
              <a:rPr lang="en-US" sz="2800" b="1" dirty="0" smtClean="0"/>
              <a:t>Do-It-Yourself Database-Driven Web Applications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2400" dirty="0" smtClean="0"/>
              <a:t>Keith </a:t>
            </a:r>
            <a:r>
              <a:rPr lang="en-US" sz="2400" dirty="0" err="1" smtClean="0"/>
              <a:t>Kowalzcykowski</a:t>
            </a:r>
            <a:r>
              <a:rPr lang="en-US" sz="2400" dirty="0" smtClean="0"/>
              <a:t>, </a:t>
            </a:r>
            <a:r>
              <a:rPr lang="en-US" sz="2400" dirty="0" err="1" smtClean="0"/>
              <a:t>Kian</a:t>
            </a:r>
            <a:r>
              <a:rPr lang="en-US" sz="2400" dirty="0" smtClean="0"/>
              <a:t> Win </a:t>
            </a:r>
            <a:r>
              <a:rPr lang="en-US" sz="2400" dirty="0" err="1" smtClean="0"/>
              <a:t>Ong</a:t>
            </a:r>
            <a:r>
              <a:rPr lang="en-US" sz="2400" dirty="0" smtClean="0"/>
              <a:t>, Kevin </a:t>
            </a:r>
            <a:r>
              <a:rPr lang="en-US" sz="2400" dirty="0" err="1" smtClean="0"/>
              <a:t>Keliang</a:t>
            </a:r>
            <a:r>
              <a:rPr lang="en-US" sz="2400" dirty="0" smtClean="0"/>
              <a:t> Zhao, </a:t>
            </a:r>
            <a:r>
              <a:rPr lang="en-US" sz="2400" dirty="0" err="1" smtClean="0"/>
              <a:t>Alin</a:t>
            </a:r>
            <a:r>
              <a:rPr lang="en-US" sz="2400" dirty="0" smtClean="0"/>
              <a:t> Deutsch, </a:t>
            </a:r>
            <a:r>
              <a:rPr lang="en-US" sz="2400" dirty="0" err="1" smtClean="0"/>
              <a:t>Yannis</a:t>
            </a:r>
            <a:r>
              <a:rPr lang="en-US" sz="2400" dirty="0" smtClean="0"/>
              <a:t> </a:t>
            </a:r>
            <a:r>
              <a:rPr lang="en-US" sz="2400" dirty="0" err="1" smtClean="0"/>
              <a:t>Papakonstantinou</a:t>
            </a:r>
            <a:r>
              <a:rPr lang="en-US" sz="2400" dirty="0" smtClean="0"/>
              <a:t>, </a:t>
            </a:r>
            <a:r>
              <a:rPr lang="en-US" sz="2400" dirty="0" err="1" smtClean="0"/>
              <a:t>Michalis</a:t>
            </a:r>
            <a:r>
              <a:rPr lang="en-US" sz="2400" dirty="0" smtClean="0"/>
              <a:t> Petropoulos</a:t>
            </a:r>
            <a:r>
              <a:rPr lang="en-US" sz="2400" b="1" dirty="0" smtClean="0"/>
              <a:t>, CIDR 2009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:\software lab\individual_project\ipdata\Thankyo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90800"/>
            <a:ext cx="2804160" cy="244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2005:</a:t>
            </a:r>
            <a:r>
              <a:rPr lang="en-US" sz="3200" dirty="0" smtClean="0"/>
              <a:t> Enter Ajax:</a:t>
            </a:r>
            <a:br>
              <a:rPr lang="en-US" sz="3200" dirty="0" smtClean="0"/>
            </a:br>
            <a:r>
              <a:rPr lang="en-US" sz="3200" dirty="0" smtClean="0"/>
              <a:t>	A desktop feel to cloud-based applications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52" y="3522133"/>
            <a:ext cx="7289748" cy="29022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Asynchronous partial update of the page</a:t>
            </a:r>
          </a:p>
          <a:p>
            <a:endParaRPr lang="en-US" sz="2800" dirty="0" smtClean="0"/>
          </a:p>
          <a:p>
            <a:r>
              <a:rPr lang="en-US" sz="2800" dirty="0" smtClean="0"/>
              <a:t>Fancy JavaScript/Ajax components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maps, calendars, tabbed windows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545497" y="1305072"/>
            <a:ext cx="7970811" cy="2464499"/>
            <a:chOff x="1145707" y="1912237"/>
            <a:chExt cx="6669555" cy="2062163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529137" y="1929372"/>
              <a:ext cx="3286125" cy="1835150"/>
              <a:chOff x="4419600" y="4876800"/>
              <a:chExt cx="3286125" cy="183453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19600" y="4876800"/>
                <a:ext cx="3286125" cy="1834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 descr="http://www.clker.com/cliparts/c/9/8/d/11949837852006954576mouse_pointer_wolfram_es_03.svg.hi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86400" y="6477000"/>
                <a:ext cx="81575" cy="142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5707" y="1912237"/>
              <a:ext cx="3157476" cy="206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AJAX</a:t>
            </a:r>
            <a:endParaRPr lang="en-US" dirty="0"/>
          </a:p>
        </p:txBody>
      </p:sp>
      <p:pic>
        <p:nvPicPr>
          <p:cNvPr id="4" name="Picture 3" descr="AJAX-in-GOOGLE-a-GLAMOROUS-approach-to-Web-Applic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438400"/>
            <a:ext cx="7259064" cy="3429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2237</TotalTime>
  <Words>2935</Words>
  <Application>Microsoft Office PowerPoint</Application>
  <PresentationFormat>On-screen Show (4:3)</PresentationFormat>
  <Paragraphs>727</Paragraphs>
  <Slides>79</Slides>
  <Notes>42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Flow</vt:lpstr>
      <vt:lpstr>Ajax-based Report Pages as Incrementally Rendered Views  (Sigmod 2010)</vt:lpstr>
      <vt:lpstr>Pure Server-Side Application</vt:lpstr>
      <vt:lpstr>Slide 3</vt:lpstr>
      <vt:lpstr>Slide 4</vt:lpstr>
      <vt:lpstr>Pure Server-Side Programming</vt:lpstr>
      <vt:lpstr>Continued..</vt:lpstr>
      <vt:lpstr>    AJAX (Asynchronous Javascript and XML)</vt:lpstr>
      <vt:lpstr>2005: Enter Ajax:  A desktop feel to cloud-based applications</vt:lpstr>
      <vt:lpstr>    AJAX</vt:lpstr>
      <vt:lpstr>  AJAX Advantage</vt:lpstr>
      <vt:lpstr>Slide 11</vt:lpstr>
      <vt:lpstr>Ajax: Mundane data coordination between page state and server state (app server + database)</vt:lpstr>
      <vt:lpstr>For each action, yet another incremental page computation code and partial renderer</vt:lpstr>
      <vt:lpstr>  AJAX Challenges</vt:lpstr>
      <vt:lpstr>  AJAX Challenges</vt:lpstr>
      <vt:lpstr> FORWARD Framework</vt:lpstr>
      <vt:lpstr>    Page</vt:lpstr>
      <vt:lpstr>FORWARD Contribution</vt:lpstr>
      <vt:lpstr>FORWARD achieves performance &amp; interface quality problems such as :</vt:lpstr>
      <vt:lpstr> FORWARD Architecture</vt:lpstr>
      <vt:lpstr>   Data Layer</vt:lpstr>
      <vt:lpstr>  Page data tree</vt:lpstr>
      <vt:lpstr>   Page schema</vt:lpstr>
      <vt:lpstr>Continued..</vt:lpstr>
      <vt:lpstr>  Page query</vt:lpstr>
      <vt:lpstr>  Page query</vt:lpstr>
      <vt:lpstr>   Visual Layer</vt:lpstr>
      <vt:lpstr>  Page unit tree</vt:lpstr>
      <vt:lpstr>  Page unit tree</vt:lpstr>
      <vt:lpstr>Continued..</vt:lpstr>
      <vt:lpstr>Program invocation</vt:lpstr>
      <vt:lpstr>   Continued..</vt:lpstr>
      <vt:lpstr>INCREMENTAL  PAGE  REFRESH</vt:lpstr>
      <vt:lpstr>FORWARD</vt:lpstr>
      <vt:lpstr>Page  state computation  module</vt:lpstr>
      <vt:lpstr>PSC</vt:lpstr>
      <vt:lpstr>Contd..</vt:lpstr>
      <vt:lpstr>PSC benefits</vt:lpstr>
      <vt:lpstr>Incremental Maintenance</vt:lpstr>
      <vt:lpstr>Incremental Maintenance</vt:lpstr>
      <vt:lpstr>Reduction of nested queries</vt:lpstr>
      <vt:lpstr>Contd…</vt:lpstr>
      <vt:lpstr>Incremetal Maintenance</vt:lpstr>
      <vt:lpstr>Ex. </vt:lpstr>
      <vt:lpstr>Ex. Contd.</vt:lpstr>
      <vt:lpstr>    Ex. Contd.</vt:lpstr>
      <vt:lpstr>Slide 47</vt:lpstr>
      <vt:lpstr>Slide 48</vt:lpstr>
      <vt:lpstr>Relations in the view</vt:lpstr>
      <vt:lpstr>CREATE VIEW T2_other_reviews AS </vt:lpstr>
      <vt:lpstr>Slide 51</vt:lpstr>
      <vt:lpstr>Example: reviews proposals page </vt:lpstr>
      <vt:lpstr>Ex. Contd..</vt:lpstr>
      <vt:lpstr>Ex. Contd..</vt:lpstr>
      <vt:lpstr>Ex. Contd…</vt:lpstr>
      <vt:lpstr>Lists and reordering</vt:lpstr>
      <vt:lpstr>Updating page data tree</vt:lpstr>
      <vt:lpstr>Contd…</vt:lpstr>
      <vt:lpstr>Incremental maintenance of the visual layer</vt:lpstr>
      <vt:lpstr>Incremental maintenance of unit instance tree</vt:lpstr>
      <vt:lpstr>Mediating between unit differences and  JavaScript components</vt:lpstr>
      <vt:lpstr>Implementation and Evaluation</vt:lpstr>
      <vt:lpstr>Implementation and Evaluation</vt:lpstr>
      <vt:lpstr>Conclusions</vt:lpstr>
      <vt:lpstr>Slide 65</vt:lpstr>
      <vt:lpstr>FORWARD INTERPRETER</vt:lpstr>
      <vt:lpstr>FORWARD Application: Operation</vt:lpstr>
      <vt:lpstr>Program configuration</vt:lpstr>
      <vt:lpstr>FORWARD INTERPRETER</vt:lpstr>
      <vt:lpstr>Save Review program configuration</vt:lpstr>
      <vt:lpstr>Pages as Rendered SQL++ Views,  with User Input Attributes</vt:lpstr>
      <vt:lpstr>Page configuration</vt:lpstr>
      <vt:lpstr>Actions Access Unified Application State via SQL++</vt:lpstr>
      <vt:lpstr>Page Configuration Follows Popular Frameworks: HTML + FORWARD statements &amp; expressions, using SQL++</vt:lpstr>
      <vt:lpstr>Page Configuration: Ajax/JavaScript Components Simply by FORWARD Unit Tags </vt:lpstr>
      <vt:lpstr>Core Page and Request Parameters:  Mirror of named page data</vt:lpstr>
      <vt:lpstr>INTERNAL FORWARD ARCHITECTURE</vt:lpstr>
      <vt:lpstr> REFERENCES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Ajax-based Report Pages as Incrementally Rendered Views</dc:title>
  <dc:creator>Admin</dc:creator>
  <cp:lastModifiedBy>user</cp:lastModifiedBy>
  <cp:revision>35</cp:revision>
  <dcterms:created xsi:type="dcterms:W3CDTF">2011-03-17T17:01:08Z</dcterms:created>
  <dcterms:modified xsi:type="dcterms:W3CDTF">2011-03-26T14:58:36Z</dcterms:modified>
</cp:coreProperties>
</file>