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8"/>
  </p:notesMasterIdLst>
  <p:sldIdLst>
    <p:sldId id="256" r:id="rId2"/>
    <p:sldId id="257" r:id="rId3"/>
    <p:sldId id="259" r:id="rId4"/>
    <p:sldId id="258" r:id="rId5"/>
    <p:sldId id="318" r:id="rId6"/>
    <p:sldId id="317" r:id="rId7"/>
    <p:sldId id="338" r:id="rId8"/>
    <p:sldId id="314" r:id="rId9"/>
    <p:sldId id="315" r:id="rId10"/>
    <p:sldId id="263" r:id="rId11"/>
    <p:sldId id="339" r:id="rId12"/>
    <p:sldId id="264" r:id="rId13"/>
    <p:sldId id="265" r:id="rId14"/>
    <p:sldId id="266" r:id="rId15"/>
    <p:sldId id="272" r:id="rId16"/>
    <p:sldId id="273" r:id="rId17"/>
    <p:sldId id="274" r:id="rId18"/>
    <p:sldId id="337" r:id="rId19"/>
    <p:sldId id="275" r:id="rId20"/>
    <p:sldId id="319" r:id="rId21"/>
    <p:sldId id="350" r:id="rId22"/>
    <p:sldId id="277" r:id="rId23"/>
    <p:sldId id="320" r:id="rId24"/>
    <p:sldId id="278" r:id="rId25"/>
    <p:sldId id="279" r:id="rId26"/>
    <p:sldId id="280" r:id="rId27"/>
    <p:sldId id="281" r:id="rId28"/>
    <p:sldId id="282" r:id="rId29"/>
    <p:sldId id="340" r:id="rId30"/>
    <p:sldId id="283" r:id="rId31"/>
    <p:sldId id="284" r:id="rId32"/>
    <p:sldId id="341" r:id="rId33"/>
    <p:sldId id="349" r:id="rId34"/>
    <p:sldId id="285" r:id="rId35"/>
    <p:sldId id="286" r:id="rId36"/>
    <p:sldId id="287" r:id="rId37"/>
    <p:sldId id="288" r:id="rId38"/>
    <p:sldId id="289" r:id="rId39"/>
    <p:sldId id="290" r:id="rId40"/>
    <p:sldId id="344" r:id="rId41"/>
    <p:sldId id="293" r:id="rId42"/>
    <p:sldId id="347" r:id="rId43"/>
    <p:sldId id="348" r:id="rId44"/>
    <p:sldId id="321" r:id="rId45"/>
    <p:sldId id="296" r:id="rId46"/>
    <p:sldId id="297" r:id="rId47"/>
    <p:sldId id="299" r:id="rId48"/>
    <p:sldId id="300" r:id="rId49"/>
    <p:sldId id="322" r:id="rId50"/>
    <p:sldId id="301" r:id="rId51"/>
    <p:sldId id="302" r:id="rId52"/>
    <p:sldId id="333" r:id="rId53"/>
    <p:sldId id="332" r:id="rId54"/>
    <p:sldId id="334" r:id="rId55"/>
    <p:sldId id="335" r:id="rId56"/>
    <p:sldId id="303" r:id="rId57"/>
    <p:sldId id="304" r:id="rId58"/>
    <p:sldId id="323" r:id="rId59"/>
    <p:sldId id="324" r:id="rId60"/>
    <p:sldId id="305" r:id="rId61"/>
    <p:sldId id="306" r:id="rId62"/>
    <p:sldId id="336" r:id="rId63"/>
    <p:sldId id="313" r:id="rId64"/>
    <p:sldId id="260" r:id="rId65"/>
    <p:sldId id="261" r:id="rId66"/>
    <p:sldId id="325" r:id="rId67"/>
    <p:sldId id="331" r:id="rId68"/>
    <p:sldId id="326" r:id="rId69"/>
    <p:sldId id="327" r:id="rId70"/>
    <p:sldId id="328" r:id="rId71"/>
    <p:sldId id="329" r:id="rId72"/>
    <p:sldId id="330" r:id="rId73"/>
    <p:sldId id="342" r:id="rId74"/>
    <p:sldId id="343" r:id="rId75"/>
    <p:sldId id="345" r:id="rId76"/>
    <p:sldId id="34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613" autoAdjust="0"/>
  </p:normalViewPr>
  <p:slideViewPr>
    <p:cSldViewPr>
      <p:cViewPr>
        <p:scale>
          <a:sx n="65" d="100"/>
          <a:sy n="65" d="100"/>
        </p:scale>
        <p:origin x="-153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518151-B572-4349-B06A-1C2404C5F508}" type="datetimeFigureOut">
              <a:rPr lang="en-US" smtClean="0"/>
              <a:pPr/>
              <a:t>2/18/2011</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9B2E7-F45A-4790-96F9-51C1BA686479}" type="slidenum">
              <a:rPr lang="en-IN" smtClean="0"/>
              <a:pPr/>
              <a:t>‹#›</a:t>
            </a:fld>
            <a:endParaRPr lang="en-IN" dirty="0"/>
          </a:p>
        </p:txBody>
      </p:sp>
    </p:spTree>
    <p:extLst>
      <p:ext uri="{BB962C8B-B14F-4D97-AF65-F5344CB8AC3E}">
        <p14:creationId xmlns="" xmlns:p14="http://schemas.microsoft.com/office/powerpoint/2010/main" val="3367456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name Pregel honors</a:t>
            </a:r>
            <a:r>
              <a:rPr lang="en-US" baseline="0" dirty="0" smtClean="0"/>
              <a:t> Leonard Euler. The Bridges of </a:t>
            </a:r>
            <a:r>
              <a:rPr lang="en-IN" sz="1200" kern="1200" baseline="0" dirty="0" smtClean="0">
                <a:solidFill>
                  <a:schemeClr val="tx1"/>
                </a:solidFill>
                <a:latin typeface="+mn-lt"/>
                <a:ea typeface="+mn-ea"/>
                <a:cs typeface="+mn-cs"/>
              </a:rPr>
              <a:t>of Konigsberg,  which inspired his famous theorem, spanned the Pregel</a:t>
            </a:r>
            <a:r>
              <a:rPr lang="en-US" baseline="0" dirty="0" smtClean="0"/>
              <a:t> river.</a:t>
            </a: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5</a:t>
            </a:fld>
            <a:endParaRPr lang="en-I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active vertices </a:t>
            </a: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14</a:t>
            </a:fld>
            <a:endParaRPr lang="en-I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15</a:t>
            </a:fld>
            <a:endParaRPr lang="en-I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status updates are visible immediately. But since the visibility is confined</a:t>
            </a:r>
            <a:r>
              <a:rPr lang="en-US" baseline="0" dirty="0" smtClean="0"/>
              <a:t> to the modified vertex therefore there is no conflict.</a:t>
            </a:r>
          </a:p>
        </p:txBody>
      </p:sp>
      <p:sp>
        <p:nvSpPr>
          <p:cNvPr id="4" name="Slide Number Placeholder 3"/>
          <p:cNvSpPr>
            <a:spLocks noGrp="1"/>
          </p:cNvSpPr>
          <p:nvPr>
            <p:ph type="sldNum" sz="quarter" idx="10"/>
          </p:nvPr>
        </p:nvSpPr>
        <p:spPr/>
        <p:txBody>
          <a:bodyPr/>
          <a:lstStyle/>
          <a:p>
            <a:fld id="{2B39B2E7-F45A-4790-96F9-51C1BA686479}" type="slidenum">
              <a:rPr lang="en-IN" smtClean="0"/>
              <a:pPr/>
              <a:t>16</a:t>
            </a:fld>
            <a:endParaRPr lang="en-I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User can specify handler for the case when destination vertex of the message doesn’t exist; it can create the vertex, destroy the dangling edge or dump the message.</a:t>
            </a:r>
          </a:p>
          <a:p>
            <a:endParaRPr lang="en-US" baseline="0" dirty="0" smtClean="0"/>
          </a:p>
        </p:txBody>
      </p:sp>
      <p:sp>
        <p:nvSpPr>
          <p:cNvPr id="4" name="Slide Number Placeholder 3"/>
          <p:cNvSpPr>
            <a:spLocks noGrp="1"/>
          </p:cNvSpPr>
          <p:nvPr>
            <p:ph type="sldNum" sz="quarter" idx="10"/>
          </p:nvPr>
        </p:nvSpPr>
        <p:spPr/>
        <p:txBody>
          <a:bodyPr/>
          <a:lstStyle/>
          <a:p>
            <a:fld id="{2B39B2E7-F45A-4790-96F9-51C1BA686479}" type="slidenum">
              <a:rPr lang="en-IN" smtClean="0"/>
              <a:pPr/>
              <a:t>17</a:t>
            </a:fld>
            <a:endParaRPr lang="en-I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combiner</a:t>
            </a:r>
            <a:r>
              <a:rPr lang="en-US" baseline="0" dirty="0" smtClean="0"/>
              <a:t> results in single message to the destination vertex that combines all the messages that were sent to that vertex in the previous superstep.</a:t>
            </a:r>
          </a:p>
        </p:txBody>
      </p:sp>
      <p:sp>
        <p:nvSpPr>
          <p:cNvPr id="4" name="Slide Number Placeholder 3"/>
          <p:cNvSpPr>
            <a:spLocks noGrp="1"/>
          </p:cNvSpPr>
          <p:nvPr>
            <p:ph type="sldNum" sz="quarter" idx="10"/>
          </p:nvPr>
        </p:nvSpPr>
        <p:spPr/>
        <p:txBody>
          <a:bodyPr/>
          <a:lstStyle/>
          <a:p>
            <a:fld id="{2B39B2E7-F45A-4790-96F9-51C1BA686479}" type="slidenum">
              <a:rPr lang="en-IN" smtClean="0"/>
              <a:pPr/>
              <a:t>19</a:t>
            </a:fld>
            <a:endParaRPr lang="en-I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combiner</a:t>
            </a:r>
            <a:r>
              <a:rPr lang="en-US" baseline="0" dirty="0" smtClean="0"/>
              <a:t> results in single message to the destination vertex that combines all the messages that were sent to that vertex in the previous superstep.</a:t>
            </a:r>
          </a:p>
        </p:txBody>
      </p:sp>
      <p:sp>
        <p:nvSpPr>
          <p:cNvPr id="4" name="Slide Number Placeholder 3"/>
          <p:cNvSpPr>
            <a:spLocks noGrp="1"/>
          </p:cNvSpPr>
          <p:nvPr>
            <p:ph type="sldNum" sz="quarter" idx="10"/>
          </p:nvPr>
        </p:nvSpPr>
        <p:spPr/>
        <p:txBody>
          <a:bodyPr/>
          <a:lstStyle/>
          <a:p>
            <a:fld id="{2B39B2E7-F45A-4790-96F9-51C1BA686479}" type="slidenum">
              <a:rPr lang="en-IN" smtClean="0"/>
              <a:pPr/>
              <a:t>20</a:t>
            </a:fld>
            <a:endParaRPr lang="en-I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combiner</a:t>
            </a:r>
            <a:r>
              <a:rPr lang="en-US" baseline="0" dirty="0" smtClean="0"/>
              <a:t> results in single message to the destination vertex that combines all the messages that were sent to that vertex in the previous superstep.</a:t>
            </a:r>
          </a:p>
        </p:txBody>
      </p:sp>
      <p:sp>
        <p:nvSpPr>
          <p:cNvPr id="4" name="Slide Number Placeholder 3"/>
          <p:cNvSpPr>
            <a:spLocks noGrp="1"/>
          </p:cNvSpPr>
          <p:nvPr>
            <p:ph type="sldNum" sz="quarter" idx="10"/>
          </p:nvPr>
        </p:nvSpPr>
        <p:spPr/>
        <p:txBody>
          <a:bodyPr/>
          <a:lstStyle/>
          <a:p>
            <a:fld id="{2B39B2E7-F45A-4790-96F9-51C1BA686479}" type="slidenum">
              <a:rPr lang="en-IN" smtClean="0"/>
              <a:pPr/>
              <a:t>21</a:t>
            </a:fld>
            <a:endParaRPr lang="en-I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Pregel provides</a:t>
            </a:r>
            <a:r>
              <a:rPr lang="en-US" baseline="0" dirty="0" smtClean="0"/>
              <a:t> a predefined set of aggregators like min, max or sum.</a:t>
            </a:r>
          </a:p>
          <a:p>
            <a:endParaRPr lang="en-US" baseline="0" dirty="0" smtClean="0"/>
          </a:p>
          <a:p>
            <a:r>
              <a:rPr lang="en-US" b="1" baseline="0" dirty="0" smtClean="0"/>
              <a:t>Statistics Example:</a:t>
            </a:r>
          </a:p>
          <a:p>
            <a:r>
              <a:rPr lang="en-US" baseline="0" dirty="0" smtClean="0"/>
              <a:t>Sum operator applied to out-edge count of each vertex can be used to generate the total number of edges in the graph.</a:t>
            </a:r>
          </a:p>
          <a:p>
            <a:r>
              <a:rPr lang="en-US" baseline="0" dirty="0" smtClean="0"/>
              <a:t>More complex reduction operators can even generate histograms.</a:t>
            </a:r>
          </a:p>
          <a:p>
            <a:endParaRPr lang="en-US" baseline="0" dirty="0" smtClean="0"/>
          </a:p>
          <a:p>
            <a:r>
              <a:rPr lang="en-US" b="1" baseline="0" dirty="0" smtClean="0"/>
              <a:t>Communication Example:</a:t>
            </a:r>
          </a:p>
          <a:p>
            <a:r>
              <a:rPr lang="en-US" baseline="0" dirty="0" smtClean="0"/>
              <a:t>One branch of Compute() can be executed till an AND operator determines that all vertices satisfy a definite condition. </a:t>
            </a:r>
          </a:p>
          <a:p>
            <a:r>
              <a:rPr lang="en-US" baseline="0" dirty="0" smtClean="0"/>
              <a:t>A min/max aggregator to a value concatenated to the vertex ID can also be used to select a vertex to play a distinguished role in an algorithm.</a:t>
            </a:r>
          </a:p>
          <a:p>
            <a:endParaRPr lang="en-US" baseline="0" dirty="0" smtClean="0"/>
          </a:p>
          <a:p>
            <a:r>
              <a:rPr lang="en-US" b="1" baseline="0" dirty="0" smtClean="0"/>
              <a:t>Sticky Aggregators:</a:t>
            </a:r>
          </a:p>
          <a:p>
            <a:r>
              <a:rPr lang="en-US" b="0" baseline="0" dirty="0" smtClean="0"/>
              <a:t>Aggregators can also reduce values from multiple supersteps and not just the current superstep.</a:t>
            </a:r>
          </a:p>
        </p:txBody>
      </p:sp>
      <p:sp>
        <p:nvSpPr>
          <p:cNvPr id="4" name="Slide Number Placeholder 3"/>
          <p:cNvSpPr>
            <a:spLocks noGrp="1"/>
          </p:cNvSpPr>
          <p:nvPr>
            <p:ph type="sldNum" sz="quarter" idx="10"/>
          </p:nvPr>
        </p:nvSpPr>
        <p:spPr/>
        <p:txBody>
          <a:bodyPr/>
          <a:lstStyle/>
          <a:p>
            <a:fld id="{2B39B2E7-F45A-4790-96F9-51C1BA686479}" type="slidenum">
              <a:rPr lang="en-IN" smtClean="0"/>
              <a:pPr/>
              <a:t>22</a:t>
            </a:fld>
            <a:endParaRPr lang="en-I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Pregel provides</a:t>
            </a:r>
            <a:r>
              <a:rPr lang="en-US" baseline="0" dirty="0" smtClean="0"/>
              <a:t> a predefined set of aggregators like min, max or sum.</a:t>
            </a:r>
          </a:p>
          <a:p>
            <a:endParaRPr lang="en-US" baseline="0" dirty="0" smtClean="0"/>
          </a:p>
          <a:p>
            <a:r>
              <a:rPr lang="en-US" b="1" baseline="0" dirty="0" smtClean="0"/>
              <a:t>Statistics Example:</a:t>
            </a:r>
          </a:p>
          <a:p>
            <a:r>
              <a:rPr lang="en-US" baseline="0" dirty="0" smtClean="0"/>
              <a:t>Sum operator applied to out-edge count of each vertex can be used to generate the total number of edges in the graph.</a:t>
            </a:r>
          </a:p>
          <a:p>
            <a:r>
              <a:rPr lang="en-US" baseline="0" dirty="0" smtClean="0"/>
              <a:t>More complex reduction operators can even generate histograms.</a:t>
            </a:r>
          </a:p>
          <a:p>
            <a:endParaRPr lang="en-US" baseline="0" dirty="0" smtClean="0"/>
          </a:p>
          <a:p>
            <a:r>
              <a:rPr lang="en-US" b="1" baseline="0" dirty="0" smtClean="0"/>
              <a:t>Communication Example:</a:t>
            </a:r>
          </a:p>
          <a:p>
            <a:r>
              <a:rPr lang="en-US" baseline="0" dirty="0" smtClean="0"/>
              <a:t>One branch of Compute() can be executed till an AND operator determines that all vertices satisfy a definite condition. </a:t>
            </a:r>
          </a:p>
          <a:p>
            <a:r>
              <a:rPr lang="en-US" baseline="0" dirty="0" smtClean="0"/>
              <a:t>A min/max aggregator to a value concatenated to the vertex ID can also be used to select a vertex to play a distinguished role in an algorithm.</a:t>
            </a:r>
          </a:p>
          <a:p>
            <a:endParaRPr lang="en-US" baseline="0" dirty="0" smtClean="0"/>
          </a:p>
          <a:p>
            <a:r>
              <a:rPr lang="en-US" b="1" baseline="0" dirty="0" smtClean="0"/>
              <a:t>Sticky Aggregators:</a:t>
            </a:r>
          </a:p>
          <a:p>
            <a:r>
              <a:rPr lang="en-US" b="0" baseline="0" dirty="0" smtClean="0"/>
              <a:t>Aggregators can also reduce values from multiple supersteps and not just the current superstep.</a:t>
            </a:r>
          </a:p>
        </p:txBody>
      </p:sp>
      <p:sp>
        <p:nvSpPr>
          <p:cNvPr id="4" name="Slide Number Placeholder 3"/>
          <p:cNvSpPr>
            <a:spLocks noGrp="1"/>
          </p:cNvSpPr>
          <p:nvPr>
            <p:ph type="sldNum" sz="quarter" idx="10"/>
          </p:nvPr>
        </p:nvSpPr>
        <p:spPr/>
        <p:txBody>
          <a:bodyPr/>
          <a:lstStyle/>
          <a:p>
            <a:fld id="{2B39B2E7-F45A-4790-96F9-51C1BA686479}" type="slidenum">
              <a:rPr lang="en-IN" smtClean="0"/>
              <a:pPr/>
              <a:t>23</a:t>
            </a:fld>
            <a:endParaRPr lang="en-I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endParaRPr lang="en-US" baseline="0" dirty="0" smtClean="0"/>
          </a:p>
          <a:p>
            <a:r>
              <a:rPr lang="en-US" baseline="0" dirty="0" smtClean="0"/>
              <a:t>Clusters can be reduced to a single node</a:t>
            </a:r>
          </a:p>
          <a:p>
            <a:r>
              <a:rPr lang="en-US" baseline="0" dirty="0" smtClean="0"/>
              <a:t>In a minimum spanning tree algorithm, edges can be removed.</a:t>
            </a:r>
          </a:p>
          <a:p>
            <a:r>
              <a:rPr lang="en-US" baseline="0" dirty="0" smtClean="0"/>
              <a:t>Requests for adding vertices and edges can also be made.</a:t>
            </a:r>
          </a:p>
          <a:p>
            <a:endParaRPr lang="en-US" baseline="0" dirty="0" smtClean="0"/>
          </a:p>
        </p:txBody>
      </p:sp>
      <p:sp>
        <p:nvSpPr>
          <p:cNvPr id="4" name="Slide Number Placeholder 3"/>
          <p:cNvSpPr>
            <a:spLocks noGrp="1"/>
          </p:cNvSpPr>
          <p:nvPr>
            <p:ph type="sldNum" sz="quarter" idx="10"/>
          </p:nvPr>
        </p:nvSpPr>
        <p:spPr/>
        <p:txBody>
          <a:bodyPr/>
          <a:lstStyle/>
          <a:p>
            <a:fld id="{2B39B2E7-F45A-4790-96F9-51C1BA686479}" type="slidenum">
              <a:rPr lang="en-IN" smtClean="0"/>
              <a:pPr/>
              <a:t>24</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6</a:t>
            </a:fld>
            <a:endParaRPr lang="en-I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 cluster</a:t>
            </a:r>
            <a:r>
              <a:rPr lang="en-US" baseline="0" dirty="0" smtClean="0"/>
              <a:t> architecture consists of thousands of commodity PCs organized into racks with high intra-rack bandwidth. Clusters are interconnected but distributed geographically.</a:t>
            </a:r>
          </a:p>
          <a:p>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25</a:t>
            </a:fld>
            <a:endParaRPr lang="en-I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Some applications work well with the default assignment, whereas some applications like a Web graph, benefit from defining custom assignment functions like colocating vertices representing pages of the same site.</a:t>
            </a: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26</a:t>
            </a:fld>
            <a:endParaRPr lang="en-I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more than one partition per worker allows parallelism among the partitions and better load balancing, and will usually improve performance.</a:t>
            </a: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28</a:t>
            </a:fld>
            <a:endParaRPr lang="en-I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more than one partition per worker allows parallelism among the partitions and better load balancing, and will usually improve performance.</a:t>
            </a: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29</a:t>
            </a:fld>
            <a:endParaRPr lang="en-I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division</a:t>
            </a:r>
            <a:r>
              <a:rPr lang="en-US" baseline="0" dirty="0" smtClean="0"/>
              <a:t> of inputs is orthogonal to the partitioning of the graph itself and is typically based on file boundaries.</a:t>
            </a: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30</a:t>
            </a:fld>
            <a:endParaRPr lang="en-I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Messages are sent asynchronously, to enable overlapping of computation, communication and batching.</a:t>
            </a:r>
          </a:p>
          <a:p>
            <a:endParaRPr lang="en-US" dirty="0" smtClean="0"/>
          </a:p>
          <a:p>
            <a:r>
              <a:rPr lang="en-US" dirty="0" smtClean="0"/>
              <a:t>This</a:t>
            </a:r>
            <a:r>
              <a:rPr lang="en-US" baseline="0" dirty="0" smtClean="0"/>
              <a:t> step is repeated as long as any vertices are active or any messages are in transit.</a:t>
            </a:r>
          </a:p>
          <a:p>
            <a:endParaRPr lang="en-US" baseline="0" dirty="0" smtClean="0"/>
          </a:p>
          <a:p>
            <a:r>
              <a:rPr lang="en-US" baseline="0" dirty="0" smtClean="0"/>
              <a:t>After the computation halts, the master may instruct each worker to save its portion of the graph.</a:t>
            </a:r>
          </a:p>
        </p:txBody>
      </p:sp>
      <p:sp>
        <p:nvSpPr>
          <p:cNvPr id="4" name="Slide Number Placeholder 3"/>
          <p:cNvSpPr>
            <a:spLocks noGrp="1"/>
          </p:cNvSpPr>
          <p:nvPr>
            <p:ph type="sldNum" sz="quarter" idx="10"/>
          </p:nvPr>
        </p:nvSpPr>
        <p:spPr/>
        <p:txBody>
          <a:bodyPr/>
          <a:lstStyle/>
          <a:p>
            <a:fld id="{2B39B2E7-F45A-4790-96F9-51C1BA686479}" type="slidenum">
              <a:rPr lang="en-IN" smtClean="0"/>
              <a:pPr/>
              <a:t>31</a:t>
            </a:fld>
            <a:endParaRPr lang="en-I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Messages are sent asynchronously, to enable overlapping of computation, communication and batching.</a:t>
            </a:r>
          </a:p>
          <a:p>
            <a:endParaRPr lang="en-US" dirty="0" smtClean="0"/>
          </a:p>
          <a:p>
            <a:r>
              <a:rPr lang="en-US" dirty="0" smtClean="0"/>
              <a:t>This</a:t>
            </a:r>
            <a:r>
              <a:rPr lang="en-US" baseline="0" dirty="0" smtClean="0"/>
              <a:t> step is repeated as long as any vertices are active or any messages are in transit.</a:t>
            </a:r>
          </a:p>
          <a:p>
            <a:endParaRPr lang="en-US" baseline="0" dirty="0" smtClean="0"/>
          </a:p>
          <a:p>
            <a:r>
              <a:rPr lang="en-US" baseline="0" dirty="0" smtClean="0"/>
              <a:t>After the computation halts, the master may instruct each worker to save its portion of the graph.</a:t>
            </a:r>
          </a:p>
        </p:txBody>
      </p:sp>
      <p:sp>
        <p:nvSpPr>
          <p:cNvPr id="4" name="Slide Number Placeholder 3"/>
          <p:cNvSpPr>
            <a:spLocks noGrp="1"/>
          </p:cNvSpPr>
          <p:nvPr>
            <p:ph type="sldNum" sz="quarter" idx="10"/>
          </p:nvPr>
        </p:nvSpPr>
        <p:spPr/>
        <p:txBody>
          <a:bodyPr/>
          <a:lstStyle/>
          <a:p>
            <a:fld id="{2B39B2E7-F45A-4790-96F9-51C1BA686479}" type="slidenum">
              <a:rPr lang="en-IN" smtClean="0"/>
              <a:pPr/>
              <a:t>32</a:t>
            </a:fld>
            <a:endParaRPr lang="en-I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Messages are sent asynchronously, to enable overlapping of computation, communication and batching.</a:t>
            </a:r>
          </a:p>
          <a:p>
            <a:endParaRPr lang="en-US" dirty="0" smtClean="0"/>
          </a:p>
          <a:p>
            <a:r>
              <a:rPr lang="en-US" dirty="0" smtClean="0"/>
              <a:t>This</a:t>
            </a:r>
            <a:r>
              <a:rPr lang="en-US" baseline="0" dirty="0" smtClean="0"/>
              <a:t> step is repeated as long as any vertices are active or any messages are in transit.</a:t>
            </a:r>
          </a:p>
          <a:p>
            <a:endParaRPr lang="en-US" baseline="0" dirty="0" smtClean="0"/>
          </a:p>
          <a:p>
            <a:r>
              <a:rPr lang="en-US" baseline="0" dirty="0" smtClean="0"/>
              <a:t>After the computation halts, the master may instruct each worker to save its portion of the graph.</a:t>
            </a:r>
          </a:p>
        </p:txBody>
      </p:sp>
      <p:sp>
        <p:nvSpPr>
          <p:cNvPr id="4" name="Slide Number Placeholder 3"/>
          <p:cNvSpPr>
            <a:spLocks noGrp="1"/>
          </p:cNvSpPr>
          <p:nvPr>
            <p:ph type="sldNum" sz="quarter" idx="10"/>
          </p:nvPr>
        </p:nvSpPr>
        <p:spPr/>
        <p:txBody>
          <a:bodyPr/>
          <a:lstStyle/>
          <a:p>
            <a:fld id="{2B39B2E7-F45A-4790-96F9-51C1BA686479}" type="slidenum">
              <a:rPr lang="en-IN" smtClean="0"/>
              <a:pPr/>
              <a:t>33</a:t>
            </a:fld>
            <a:endParaRPr lang="en-I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 of</a:t>
            </a:r>
            <a:r>
              <a:rPr lang="en-US" baseline="0" dirty="0" smtClean="0"/>
              <a:t> all PageRanks = Number of pages</a:t>
            </a:r>
          </a:p>
        </p:txBody>
      </p:sp>
      <p:sp>
        <p:nvSpPr>
          <p:cNvPr id="4" name="Slide Number Placeholder 3"/>
          <p:cNvSpPr>
            <a:spLocks noGrp="1"/>
          </p:cNvSpPr>
          <p:nvPr>
            <p:ph type="sldNum" sz="quarter" idx="10"/>
          </p:nvPr>
        </p:nvSpPr>
        <p:spPr/>
        <p:txBody>
          <a:bodyPr/>
          <a:lstStyle/>
          <a:p>
            <a:fld id="{2B39B2E7-F45A-4790-96F9-51C1BA686479}" type="slidenum">
              <a:rPr lang="en-IN" smtClean="0"/>
              <a:pPr/>
              <a:t>38</a:t>
            </a:fld>
            <a:endParaRPr lang="en-I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 of</a:t>
            </a:r>
            <a:r>
              <a:rPr lang="en-US" baseline="0" dirty="0" smtClean="0"/>
              <a:t> all PageRanks = 1</a:t>
            </a:r>
          </a:p>
        </p:txBody>
      </p:sp>
      <p:sp>
        <p:nvSpPr>
          <p:cNvPr id="4" name="Slide Number Placeholder 3"/>
          <p:cNvSpPr>
            <a:spLocks noGrp="1"/>
          </p:cNvSpPr>
          <p:nvPr>
            <p:ph type="sldNum" sz="quarter" idx="10"/>
          </p:nvPr>
        </p:nvSpPr>
        <p:spPr/>
        <p:txBody>
          <a:bodyPr/>
          <a:lstStyle/>
          <a:p>
            <a:fld id="{2B39B2E7-F45A-4790-96F9-51C1BA686479}" type="slidenum">
              <a:rPr lang="en-IN" smtClean="0"/>
              <a:pPr/>
              <a:t>39</a:t>
            </a:fld>
            <a:endParaRPr lang="en-I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7</a:t>
            </a:fld>
            <a:endParaRPr lang="en-I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 of</a:t>
            </a:r>
            <a:r>
              <a:rPr lang="en-US" baseline="0" dirty="0" smtClean="0"/>
              <a:t> all PageRanks = 1</a:t>
            </a:r>
          </a:p>
        </p:txBody>
      </p:sp>
      <p:sp>
        <p:nvSpPr>
          <p:cNvPr id="4" name="Slide Number Placeholder 3"/>
          <p:cNvSpPr>
            <a:spLocks noGrp="1"/>
          </p:cNvSpPr>
          <p:nvPr>
            <p:ph type="sldNum" sz="quarter" idx="10"/>
          </p:nvPr>
        </p:nvSpPr>
        <p:spPr/>
        <p:txBody>
          <a:bodyPr/>
          <a:lstStyle/>
          <a:p>
            <a:fld id="{2B39B2E7-F45A-4790-96F9-51C1BA686479}" type="slidenum">
              <a:rPr lang="en-IN" smtClean="0"/>
              <a:pPr/>
              <a:t>40</a:t>
            </a:fld>
            <a:endParaRPr lang="en-I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41</a:t>
            </a:fld>
            <a:endParaRPr lang="en-I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42</a:t>
            </a:fld>
            <a:endParaRPr lang="en-I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43</a:t>
            </a:fld>
            <a:endParaRPr lang="en-I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59</a:t>
            </a:fld>
            <a:endParaRPr lang="en-I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62</a:t>
            </a:fld>
            <a:endParaRPr lang="en-I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p>
          <a:p>
            <a:pPr marL="228600" indent="-228600">
              <a:buAutoNum type="arabicParenBoth"/>
            </a:pPr>
            <a:r>
              <a:rPr lang="en-US" baseline="0" dirty="0" smtClean="0"/>
              <a:t>Clustering algorithm will generate a small set of disconnected vertices selected from a large graph</a:t>
            </a:r>
          </a:p>
          <a:p>
            <a:pPr marL="228600" indent="-228600">
              <a:buAutoNum type="arabicParenBoth"/>
            </a:pPr>
            <a:r>
              <a:rPr lang="en-US" baseline="0" dirty="0" smtClean="0"/>
              <a:t>Graph mining algorithm might simply output aggregated statistics.</a:t>
            </a:r>
          </a:p>
          <a:p>
            <a:pPr marL="228600" indent="-228600">
              <a:buNone/>
            </a:pP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73</a:t>
            </a:fld>
            <a:endParaRPr lang="en-I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75</a:t>
            </a:fld>
            <a:endParaRPr lang="en-IN"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76</a:t>
            </a:fld>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8</a:t>
            </a:fld>
            <a:endParaRPr lang="en-I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9</a:t>
            </a:fld>
            <a:endParaRPr lang="en-I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Vertex centric approach is inspired</a:t>
            </a:r>
            <a:r>
              <a:rPr lang="en-US" baseline="0" dirty="0" smtClean="0"/>
              <a:t> from MapReduce framework where the users focus on the local action, processing each item independently and the system composes these actions to lift computations to a large dataset.</a:t>
            </a:r>
          </a:p>
          <a:p>
            <a:endParaRPr lang="en-US" baseline="0" dirty="0" smtClean="0"/>
          </a:p>
          <a:p>
            <a:r>
              <a:rPr lang="en-US" baseline="0" dirty="0" smtClean="0"/>
              <a:t>The inherent synchronicity makes it easier to understand and implement algorithms. It also prevents deadlocks situations from occurring.</a:t>
            </a:r>
          </a:p>
          <a:p>
            <a:endParaRPr lang="en-US" baseline="0" dirty="0" smtClean="0"/>
          </a:p>
          <a:p>
            <a:r>
              <a:rPr lang="en-US" baseline="0" dirty="0" smtClean="0"/>
              <a:t>Since the typical numbers of vertices is far higher than the number of machines therefore load balancing is possible by redistribution, thus preventing latency.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edges are not first class objects in Pregel; they have no associated computation.</a:t>
            </a:r>
            <a:endParaRPr lang="en-IN" dirty="0" smtClean="0"/>
          </a:p>
          <a:p>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10</a:t>
            </a:fld>
            <a:endParaRPr lang="en-I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Vertex centric approach is inspired</a:t>
            </a:r>
            <a:r>
              <a:rPr lang="en-US" baseline="0" dirty="0" smtClean="0"/>
              <a:t> from MapReduce framework where the users focus on the local action, processing each item independently and the system composes these actions to lift computations to a large dataset.</a:t>
            </a:r>
          </a:p>
          <a:p>
            <a:endParaRPr lang="en-US" baseline="0" dirty="0" smtClean="0"/>
          </a:p>
          <a:p>
            <a:r>
              <a:rPr lang="en-US" baseline="0" dirty="0" smtClean="0"/>
              <a:t>The inherent synchronicity makes it easier to understand and implement algorithms. It also prevents deadlocks situations from occurring.</a:t>
            </a:r>
          </a:p>
          <a:p>
            <a:endParaRPr lang="en-US" baseline="0" dirty="0" smtClean="0"/>
          </a:p>
          <a:p>
            <a:r>
              <a:rPr lang="en-US" baseline="0" dirty="0" smtClean="0"/>
              <a:t>Since the typical numbers of vertices is far higher than the number of machines therefore load balancing is possible by redistribution, thus preventing latency.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edges are not first class objects in Pregel; they have no associated computation.</a:t>
            </a:r>
            <a:endParaRPr lang="en-IN" dirty="0" smtClean="0"/>
          </a:p>
          <a:p>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11</a:t>
            </a:fld>
            <a:endParaRPr lang="en-I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Identifier</a:t>
            </a:r>
            <a:r>
              <a:rPr lang="en-US" baseline="0" dirty="0" smtClean="0"/>
              <a:t> is a simple string.</a:t>
            </a:r>
          </a:p>
          <a:p>
            <a:endParaRPr lang="en-US" baseline="0" dirty="0" smtClean="0"/>
          </a:p>
          <a:p>
            <a:r>
              <a:rPr lang="en-US" baseline="0" dirty="0" smtClean="0"/>
              <a:t>Protocol Buffers</a:t>
            </a:r>
          </a:p>
          <a:p>
            <a:endParaRPr lang="en-US" baseline="0" dirty="0" smtClean="0"/>
          </a:p>
          <a:p>
            <a:r>
              <a:rPr lang="en-US" dirty="0" smtClean="0"/>
              <a:t>Typical Phases</a:t>
            </a:r>
            <a:r>
              <a:rPr lang="en-US" baseline="0" dirty="0" smtClean="0"/>
              <a:t> in Pregel Computation:</a:t>
            </a:r>
          </a:p>
          <a:p>
            <a:pPr marL="228600" indent="-228600">
              <a:buAutoNum type="arabicParenR"/>
            </a:pPr>
            <a:r>
              <a:rPr lang="en-US" baseline="0" dirty="0" smtClean="0"/>
              <a:t>Input</a:t>
            </a:r>
          </a:p>
          <a:p>
            <a:pPr marL="228600" indent="-228600">
              <a:buAutoNum type="arabicParenR"/>
            </a:pPr>
            <a:r>
              <a:rPr lang="en-US" baseline="0" dirty="0" smtClean="0"/>
              <a:t>Sequence of Supersteps</a:t>
            </a:r>
          </a:p>
          <a:p>
            <a:pPr marL="228600" indent="-228600">
              <a:buAutoNum type="arabicParenR"/>
            </a:pPr>
            <a:r>
              <a:rPr lang="en-US" baseline="0" dirty="0" smtClean="0"/>
              <a:t>Termination and finishing with output.</a:t>
            </a:r>
          </a:p>
        </p:txBody>
      </p:sp>
      <p:sp>
        <p:nvSpPr>
          <p:cNvPr id="4" name="Slide Number Placeholder 3"/>
          <p:cNvSpPr>
            <a:spLocks noGrp="1"/>
          </p:cNvSpPr>
          <p:nvPr>
            <p:ph type="sldNum" sz="quarter" idx="10"/>
          </p:nvPr>
        </p:nvSpPr>
        <p:spPr/>
        <p:txBody>
          <a:bodyPr/>
          <a:lstStyle/>
          <a:p>
            <a:fld id="{2B39B2E7-F45A-4790-96F9-51C1BA686479}" type="slidenum">
              <a:rPr lang="en-IN" smtClean="0"/>
              <a:pPr/>
              <a:t>12</a:t>
            </a:fld>
            <a:endParaRPr lang="en-I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active vertices </a:t>
            </a:r>
            <a:endParaRPr lang="en-IN" dirty="0"/>
          </a:p>
        </p:txBody>
      </p:sp>
      <p:sp>
        <p:nvSpPr>
          <p:cNvPr id="4" name="Slide Number Placeholder 3"/>
          <p:cNvSpPr>
            <a:spLocks noGrp="1"/>
          </p:cNvSpPr>
          <p:nvPr>
            <p:ph type="sldNum" sz="quarter" idx="10"/>
          </p:nvPr>
        </p:nvSpPr>
        <p:spPr/>
        <p:txBody>
          <a:bodyPr/>
          <a:lstStyle/>
          <a:p>
            <a:fld id="{2B39B2E7-F45A-4790-96F9-51C1BA686479}" type="slidenum">
              <a:rPr lang="en-IN" smtClean="0"/>
              <a:pPr/>
              <a:t>13</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523941F-359E-445A-84C5-26964FFF2FF2}" type="datetime1">
              <a:rPr lang="en-US" smtClean="0"/>
              <a:pPr/>
              <a:t>2/18/2011</a:t>
            </a:fld>
            <a:endParaRPr lang="en-IN" dirty="0"/>
          </a:p>
        </p:txBody>
      </p:sp>
      <p:sp>
        <p:nvSpPr>
          <p:cNvPr id="5" name="Footer Placeholder 4"/>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902C3C55-B527-4B6E-8D0F-849F381885D4}"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3099EE2-D1C6-4494-BEDE-2F311D0F8B43}" type="datetime1">
              <a:rPr lang="en-US" smtClean="0"/>
              <a:pPr/>
              <a:t>2/18/2011</a:t>
            </a:fld>
            <a:endParaRPr lang="en-IN" dirty="0"/>
          </a:p>
        </p:txBody>
      </p:sp>
      <p:sp>
        <p:nvSpPr>
          <p:cNvPr id="5" name="Footer Placeholder 4"/>
          <p:cNvSpPr>
            <a:spLocks noGrp="1"/>
          </p:cNvSpPr>
          <p:nvPr>
            <p:ph type="ftr" sz="quarter" idx="11"/>
          </p:nvPr>
        </p:nvSpPr>
        <p:spPr/>
        <p:txBody>
          <a:bodyPr/>
          <a:lstStyle/>
          <a:p>
            <a:r>
              <a:rPr lang="en-IN" dirty="0" smtClean="0"/>
              <a:t>Pregel</a:t>
            </a:r>
            <a:endParaRPr lang="en-IN" dirty="0"/>
          </a:p>
        </p:txBody>
      </p:sp>
      <p:sp>
        <p:nvSpPr>
          <p:cNvPr id="6" name="Slide Number Placeholder 5"/>
          <p:cNvSpPr>
            <a:spLocks noGrp="1"/>
          </p:cNvSpPr>
          <p:nvPr>
            <p:ph type="sldNum" sz="quarter" idx="12"/>
          </p:nvPr>
        </p:nvSpPr>
        <p:spPr/>
        <p:txBody>
          <a:bodyPr/>
          <a:lstStyle/>
          <a:p>
            <a:fld id="{902C3C55-B527-4B6E-8D0F-849F381885D4}"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8EE7D85-BBC9-4668-97BC-0335367A4BB6}" type="datetime1">
              <a:rPr lang="en-US" smtClean="0"/>
              <a:pPr/>
              <a:t>2/18/2011</a:t>
            </a:fld>
            <a:endParaRPr lang="en-IN" dirty="0"/>
          </a:p>
        </p:txBody>
      </p:sp>
      <p:sp>
        <p:nvSpPr>
          <p:cNvPr id="5" name="Footer Placeholder 4"/>
          <p:cNvSpPr>
            <a:spLocks noGrp="1"/>
          </p:cNvSpPr>
          <p:nvPr>
            <p:ph type="ftr" sz="quarter" idx="11"/>
          </p:nvPr>
        </p:nvSpPr>
        <p:spPr/>
        <p:txBody>
          <a:bodyPr/>
          <a:lstStyle/>
          <a:p>
            <a:r>
              <a:rPr lang="en-IN" dirty="0" smtClean="0"/>
              <a:t>Pregel</a:t>
            </a:r>
            <a:endParaRPr lang="en-IN" dirty="0"/>
          </a:p>
        </p:txBody>
      </p:sp>
      <p:sp>
        <p:nvSpPr>
          <p:cNvPr id="6" name="Slide Number Placeholder 5"/>
          <p:cNvSpPr>
            <a:spLocks noGrp="1"/>
          </p:cNvSpPr>
          <p:nvPr>
            <p:ph type="sldNum" sz="quarter" idx="12"/>
          </p:nvPr>
        </p:nvSpPr>
        <p:spPr/>
        <p:txBody>
          <a:bodyPr/>
          <a:lstStyle/>
          <a:p>
            <a:fld id="{902C3C55-B527-4B6E-8D0F-849F381885D4}"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15EDBA1-A42B-413A-A797-E105F07E5DCF}" type="datetime1">
              <a:rPr lang="en-US" smtClean="0"/>
              <a:pPr/>
              <a:t>2/18/2011</a:t>
            </a:fld>
            <a:endParaRPr lang="en-IN" dirty="0"/>
          </a:p>
        </p:txBody>
      </p:sp>
      <p:sp>
        <p:nvSpPr>
          <p:cNvPr id="5" name="Footer Placeholder 4"/>
          <p:cNvSpPr>
            <a:spLocks noGrp="1"/>
          </p:cNvSpPr>
          <p:nvPr>
            <p:ph type="ftr" sz="quarter" idx="11"/>
          </p:nvPr>
        </p:nvSpPr>
        <p:spPr/>
        <p:txBody>
          <a:bodyPr/>
          <a:lstStyle/>
          <a:p>
            <a:r>
              <a:rPr lang="en-IN" dirty="0" smtClean="0"/>
              <a:t>Pregel</a:t>
            </a:r>
            <a:endParaRPr lang="en-IN" dirty="0"/>
          </a:p>
        </p:txBody>
      </p:sp>
      <p:sp>
        <p:nvSpPr>
          <p:cNvPr id="6" name="Slide Number Placeholder 5"/>
          <p:cNvSpPr>
            <a:spLocks noGrp="1"/>
          </p:cNvSpPr>
          <p:nvPr>
            <p:ph type="sldNum" sz="quarter" idx="12"/>
          </p:nvPr>
        </p:nvSpPr>
        <p:spPr/>
        <p:txBody>
          <a:bodyPr/>
          <a:lstStyle/>
          <a:p>
            <a:fld id="{902C3C55-B527-4B6E-8D0F-849F381885D4}"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A8EDF-B612-4CA8-BD02-2B051F9D62BA}" type="datetime1">
              <a:rPr lang="en-US" smtClean="0"/>
              <a:pPr/>
              <a:t>2/18/2011</a:t>
            </a:fld>
            <a:endParaRPr lang="en-IN" dirty="0"/>
          </a:p>
        </p:txBody>
      </p:sp>
      <p:sp>
        <p:nvSpPr>
          <p:cNvPr id="5" name="Footer Placeholder 4"/>
          <p:cNvSpPr>
            <a:spLocks noGrp="1"/>
          </p:cNvSpPr>
          <p:nvPr>
            <p:ph type="ftr" sz="quarter" idx="11"/>
          </p:nvPr>
        </p:nvSpPr>
        <p:spPr/>
        <p:txBody>
          <a:bodyPr/>
          <a:lstStyle/>
          <a:p>
            <a:r>
              <a:rPr lang="en-IN" dirty="0" smtClean="0"/>
              <a:t>Pregel</a:t>
            </a:r>
            <a:endParaRPr lang="en-IN" dirty="0"/>
          </a:p>
        </p:txBody>
      </p:sp>
      <p:sp>
        <p:nvSpPr>
          <p:cNvPr id="6" name="Slide Number Placeholder 5"/>
          <p:cNvSpPr>
            <a:spLocks noGrp="1"/>
          </p:cNvSpPr>
          <p:nvPr>
            <p:ph type="sldNum" sz="quarter" idx="12"/>
          </p:nvPr>
        </p:nvSpPr>
        <p:spPr/>
        <p:txBody>
          <a:bodyPr/>
          <a:lstStyle/>
          <a:p>
            <a:fld id="{902C3C55-B527-4B6E-8D0F-849F381885D4}"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38054CF-E161-44AC-9723-672A039EC39F}" type="datetime1">
              <a:rPr lang="en-US" smtClean="0"/>
              <a:pPr/>
              <a:t>2/18/2011</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
        <p:nvSpPr>
          <p:cNvPr id="7" name="Slide Number Placeholder 6"/>
          <p:cNvSpPr>
            <a:spLocks noGrp="1"/>
          </p:cNvSpPr>
          <p:nvPr>
            <p:ph type="sldNum" sz="quarter" idx="12"/>
          </p:nvPr>
        </p:nvSpPr>
        <p:spPr/>
        <p:txBody>
          <a:bodyPr/>
          <a:lstStyle/>
          <a:p>
            <a:fld id="{902C3C55-B527-4B6E-8D0F-849F381885D4}"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E228C69-1565-4FAD-A16B-C40EBEE5B3E3}" type="datetime1">
              <a:rPr lang="en-US" smtClean="0"/>
              <a:pPr/>
              <a:t>2/18/2011</a:t>
            </a:fld>
            <a:endParaRPr lang="en-IN" dirty="0"/>
          </a:p>
        </p:txBody>
      </p:sp>
      <p:sp>
        <p:nvSpPr>
          <p:cNvPr id="8" name="Footer Placeholder 7"/>
          <p:cNvSpPr>
            <a:spLocks noGrp="1"/>
          </p:cNvSpPr>
          <p:nvPr>
            <p:ph type="ftr" sz="quarter" idx="11"/>
          </p:nvPr>
        </p:nvSpPr>
        <p:spPr/>
        <p:txBody>
          <a:bodyPr/>
          <a:lstStyle/>
          <a:p>
            <a:r>
              <a:rPr lang="en-IN" dirty="0" smtClean="0"/>
              <a:t>Pregel</a:t>
            </a:r>
            <a:endParaRPr lang="en-IN" dirty="0"/>
          </a:p>
        </p:txBody>
      </p:sp>
      <p:sp>
        <p:nvSpPr>
          <p:cNvPr id="9" name="Slide Number Placeholder 8"/>
          <p:cNvSpPr>
            <a:spLocks noGrp="1"/>
          </p:cNvSpPr>
          <p:nvPr>
            <p:ph type="sldNum" sz="quarter" idx="12"/>
          </p:nvPr>
        </p:nvSpPr>
        <p:spPr/>
        <p:txBody>
          <a:bodyPr/>
          <a:lstStyle/>
          <a:p>
            <a:fld id="{902C3C55-B527-4B6E-8D0F-849F381885D4}"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87B2278-A43C-4152-907B-E76061D686F1}" type="datetime1">
              <a:rPr lang="en-US" smtClean="0"/>
              <a:pPr/>
              <a:t>2/18/2011</a:t>
            </a:fld>
            <a:endParaRPr lang="en-IN" dirty="0"/>
          </a:p>
        </p:txBody>
      </p:sp>
      <p:sp>
        <p:nvSpPr>
          <p:cNvPr id="4" name="Footer Placeholder 3"/>
          <p:cNvSpPr>
            <a:spLocks noGrp="1"/>
          </p:cNvSpPr>
          <p:nvPr>
            <p:ph type="ftr" sz="quarter" idx="11"/>
          </p:nvPr>
        </p:nvSpPr>
        <p:spPr/>
        <p:txBody>
          <a:bodyPr/>
          <a:lstStyle/>
          <a:p>
            <a:r>
              <a:rPr lang="en-IN" dirty="0" smtClean="0"/>
              <a:t>Pregel</a:t>
            </a: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6DAC2-89DF-443A-B224-104AF864A58F}" type="datetime1">
              <a:rPr lang="en-US" smtClean="0"/>
              <a:pPr/>
              <a:t>2/18/2011</a:t>
            </a:fld>
            <a:endParaRPr lang="en-IN" dirty="0"/>
          </a:p>
        </p:txBody>
      </p:sp>
      <p:sp>
        <p:nvSpPr>
          <p:cNvPr id="3" name="Footer Placeholder 2"/>
          <p:cNvSpPr>
            <a:spLocks noGrp="1"/>
          </p:cNvSpPr>
          <p:nvPr>
            <p:ph type="ftr" sz="quarter" idx="11"/>
          </p:nvPr>
        </p:nvSpPr>
        <p:spPr/>
        <p:txBody>
          <a:bodyPr/>
          <a:lstStyle/>
          <a:p>
            <a:r>
              <a:rPr lang="en-IN" dirty="0" smtClean="0"/>
              <a:t>Pregel</a:t>
            </a:r>
            <a:endParaRPr lang="en-IN" dirty="0"/>
          </a:p>
        </p:txBody>
      </p:sp>
      <p:sp>
        <p:nvSpPr>
          <p:cNvPr id="4" name="Slide Number Placeholder 3"/>
          <p:cNvSpPr>
            <a:spLocks noGrp="1"/>
          </p:cNvSpPr>
          <p:nvPr>
            <p:ph type="sldNum" sz="quarter" idx="12"/>
          </p:nvPr>
        </p:nvSpPr>
        <p:spPr/>
        <p:txBody>
          <a:bodyPr/>
          <a:lstStyle/>
          <a:p>
            <a:fld id="{902C3C55-B527-4B6E-8D0F-849F381885D4}"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975FE-A637-4A7D-A24C-02389FA6C6F7}" type="datetime1">
              <a:rPr lang="en-US" smtClean="0"/>
              <a:pPr/>
              <a:t>2/18/2011</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
        <p:nvSpPr>
          <p:cNvPr id="7" name="Slide Number Placeholder 6"/>
          <p:cNvSpPr>
            <a:spLocks noGrp="1"/>
          </p:cNvSpPr>
          <p:nvPr>
            <p:ph type="sldNum" sz="quarter" idx="12"/>
          </p:nvPr>
        </p:nvSpPr>
        <p:spPr/>
        <p:txBody>
          <a:bodyPr/>
          <a:lstStyle/>
          <a:p>
            <a:fld id="{902C3C55-B527-4B6E-8D0F-849F381885D4}"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78ACC-FF38-403F-9DED-591D7666B97F}" type="datetime1">
              <a:rPr lang="en-US" smtClean="0"/>
              <a:pPr/>
              <a:t>2/18/2011</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
        <p:nvSpPr>
          <p:cNvPr id="7" name="Slide Number Placeholder 6"/>
          <p:cNvSpPr>
            <a:spLocks noGrp="1"/>
          </p:cNvSpPr>
          <p:nvPr>
            <p:ph type="sldNum" sz="quarter" idx="12"/>
          </p:nvPr>
        </p:nvSpPr>
        <p:spPr/>
        <p:txBody>
          <a:bodyPr/>
          <a:lstStyle/>
          <a:p>
            <a:fld id="{902C3C55-B527-4B6E-8D0F-849F381885D4}"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34C19-40DD-4EA9-A76B-47DE9302EF6F}" type="datetime1">
              <a:rPr lang="en-US" smtClean="0"/>
              <a:pPr/>
              <a:t>2/18/2011</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902C3C55-B527-4B6E-8D0F-849F381885D4}"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000240"/>
            <a:ext cx="7772400" cy="1470025"/>
          </a:xfrm>
        </p:spPr>
        <p:txBody>
          <a:bodyPr>
            <a:noAutofit/>
          </a:bodyPr>
          <a:lstStyle/>
          <a:p>
            <a:pPr algn="l"/>
            <a:r>
              <a:rPr lang="en-US" sz="12000" dirty="0" smtClean="0">
                <a:ln w="28575" cmpd="sng">
                  <a:noFill/>
                  <a:prstDash val="solid"/>
                </a:ln>
                <a:solidFill>
                  <a:srgbClr val="FF0000"/>
                </a:solidFill>
                <a:effectLst>
                  <a:outerShdw blurRad="63500" dir="3600000" algn="tl" rotWithShape="0">
                    <a:srgbClr val="000000">
                      <a:alpha val="70000"/>
                    </a:srgbClr>
                  </a:outerShdw>
                </a:effectLst>
                <a:latin typeface="Impact" pitchFamily="34" charset="0"/>
              </a:rPr>
              <a:t>PREGEL</a:t>
            </a:r>
            <a:endParaRPr lang="en-IN" sz="12000" dirty="0">
              <a:ln w="28575" cmpd="sng">
                <a:noFill/>
                <a:prstDash val="solid"/>
              </a:ln>
              <a:solidFill>
                <a:srgbClr val="FF0000"/>
              </a:solidFill>
              <a:latin typeface="Impact" pitchFamily="34" charset="0"/>
            </a:endParaRPr>
          </a:p>
        </p:txBody>
      </p:sp>
      <p:sp>
        <p:nvSpPr>
          <p:cNvPr id="3" name="Subtitle 2"/>
          <p:cNvSpPr>
            <a:spLocks noGrp="1"/>
          </p:cNvSpPr>
          <p:nvPr>
            <p:ph type="subTitle" idx="1"/>
          </p:nvPr>
        </p:nvSpPr>
        <p:spPr>
          <a:xfrm>
            <a:off x="642910" y="3571876"/>
            <a:ext cx="7429552" cy="1752600"/>
          </a:xfrm>
        </p:spPr>
        <p:txBody>
          <a:bodyPr/>
          <a:lstStyle/>
          <a:p>
            <a:pPr algn="l"/>
            <a:r>
              <a:rPr lang="en-US" b="1" dirty="0" smtClean="0">
                <a:solidFill>
                  <a:schemeClr val="tx1"/>
                </a:solidFill>
              </a:rPr>
              <a:t>A System for Large-Scale Graph Processing</a:t>
            </a:r>
            <a:endParaRPr lang="en-IN"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Basic Organization</a:t>
            </a:r>
            <a:endParaRPr lang="en-IN" dirty="0">
              <a:latin typeface="Impact" pitchFamily="34" charset="0"/>
            </a:endParaRPr>
          </a:p>
        </p:txBody>
      </p:sp>
      <p:sp>
        <p:nvSpPr>
          <p:cNvPr id="3" name="Content Placeholder 2"/>
          <p:cNvSpPr>
            <a:spLocks noGrp="1"/>
          </p:cNvSpPr>
          <p:nvPr>
            <p:ph idx="1"/>
          </p:nvPr>
        </p:nvSpPr>
        <p:spPr>
          <a:xfrm>
            <a:off x="457200" y="1600200"/>
            <a:ext cx="8229600" cy="4757758"/>
          </a:xfrm>
        </p:spPr>
        <p:txBody>
          <a:bodyPr>
            <a:normAutofit fontScale="92500" lnSpcReduction="20000"/>
          </a:bodyPr>
          <a:lstStyle/>
          <a:p>
            <a:pPr marL="342000" indent="-324000"/>
            <a:r>
              <a:rPr lang="en-US" dirty="0" smtClean="0"/>
              <a:t>Computations consist of a sequence of iterations called </a:t>
            </a:r>
            <a:r>
              <a:rPr lang="en-US" b="1" dirty="0" smtClean="0"/>
              <a:t>supersteps.</a:t>
            </a:r>
          </a:p>
          <a:p>
            <a:pPr marL="342000" indent="-342000"/>
            <a:r>
              <a:rPr lang="en-US" dirty="0" smtClean="0"/>
              <a:t>During a superstep, the framework invokes a </a:t>
            </a:r>
            <a:r>
              <a:rPr lang="en-US" b="1" dirty="0" smtClean="0"/>
              <a:t>user defined function for</a:t>
            </a:r>
            <a:r>
              <a:rPr lang="en-US" dirty="0" smtClean="0"/>
              <a:t> </a:t>
            </a:r>
            <a:r>
              <a:rPr lang="en-US" b="1" dirty="0" smtClean="0"/>
              <a:t>each</a:t>
            </a:r>
            <a:r>
              <a:rPr lang="en-US" dirty="0" smtClean="0"/>
              <a:t> </a:t>
            </a:r>
            <a:r>
              <a:rPr lang="en-US" b="1" dirty="0" smtClean="0"/>
              <a:t>vertex</a:t>
            </a:r>
            <a:r>
              <a:rPr lang="en-US" dirty="0" smtClean="0"/>
              <a:t> which specifies the behavior at a single vertex V and a single Superstep S. The function can:</a:t>
            </a:r>
            <a:endParaRPr lang="en-US" dirty="0"/>
          </a:p>
          <a:p>
            <a:pPr marL="742050" lvl="1" indent="-342000"/>
            <a:r>
              <a:rPr lang="en-US" dirty="0" smtClean="0"/>
              <a:t>Read messages sent to V in superstep S-1</a:t>
            </a:r>
          </a:p>
          <a:p>
            <a:pPr marL="742050" lvl="1" indent="-342000"/>
            <a:r>
              <a:rPr lang="en-US" dirty="0" smtClean="0"/>
              <a:t>Send messages to other vertices that will be received in superstep S+1</a:t>
            </a:r>
          </a:p>
          <a:p>
            <a:pPr marL="742050" lvl="1" indent="-342000"/>
            <a:r>
              <a:rPr lang="en-US" dirty="0" smtClean="0"/>
              <a:t>Modify the state of V and of the outgoing </a:t>
            </a:r>
            <a:r>
              <a:rPr lang="en-US" dirty="0" smtClean="0"/>
              <a:t>edges</a:t>
            </a:r>
            <a:endParaRPr lang="en-US" dirty="0" smtClean="0"/>
          </a:p>
          <a:p>
            <a:pPr marL="742050" lvl="1" indent="-342000"/>
            <a:r>
              <a:rPr lang="en-US" dirty="0" smtClean="0"/>
              <a:t>Make topology changes (Introduce/Delete/Modify edges/vertices)</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10</a:t>
            </a:fld>
            <a:endParaRPr lang="en-IN" dirty="0"/>
          </a:p>
        </p:txBody>
      </p:sp>
      <p:sp>
        <p:nvSpPr>
          <p:cNvPr id="6" name="Footer Placeholder 5"/>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Basic Organization - Superstep</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11</a:t>
            </a:fld>
            <a:endParaRPr lang="en-IN" dirty="0"/>
          </a:p>
        </p:txBody>
      </p:sp>
      <p:sp>
        <p:nvSpPr>
          <p:cNvPr id="6" name="Footer Placeholder 5"/>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pic>
        <p:nvPicPr>
          <p:cNvPr id="8" name="Content Placeholder 7" descr="supestep.jpg"/>
          <p:cNvPicPr>
            <a:picLocks noGrp="1" noChangeAspect="1"/>
          </p:cNvPicPr>
          <p:nvPr>
            <p:ph idx="1"/>
          </p:nvPr>
        </p:nvPicPr>
        <p:blipFill>
          <a:blip r:embed="rId3"/>
          <a:stretch>
            <a:fillRect/>
          </a:stretch>
        </p:blipFill>
        <p:spPr>
          <a:xfrm>
            <a:off x="2000231" y="1291413"/>
            <a:ext cx="5143538" cy="514353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Model Of Computation: Entities</a:t>
            </a:r>
            <a:endParaRPr lang="en-IN" dirty="0">
              <a:latin typeface="Impact" pitchFamily="34" charset="0"/>
            </a:endParaRPr>
          </a:p>
        </p:txBody>
      </p:sp>
      <p:sp>
        <p:nvSpPr>
          <p:cNvPr id="3" name="Content Placeholder 2"/>
          <p:cNvSpPr>
            <a:spLocks noGrp="1"/>
          </p:cNvSpPr>
          <p:nvPr>
            <p:ph idx="1"/>
          </p:nvPr>
        </p:nvSpPr>
        <p:spPr>
          <a:xfrm>
            <a:off x="457200" y="1600200"/>
            <a:ext cx="8229600" cy="4757758"/>
          </a:xfrm>
        </p:spPr>
        <p:txBody>
          <a:bodyPr>
            <a:normAutofit/>
          </a:bodyPr>
          <a:lstStyle/>
          <a:p>
            <a:pPr marL="342000" indent="-324000">
              <a:buNone/>
            </a:pPr>
            <a:r>
              <a:rPr lang="en-US" dirty="0" smtClean="0"/>
              <a:t>VERTEX</a:t>
            </a:r>
          </a:p>
          <a:p>
            <a:pPr marL="342000" indent="-324000"/>
            <a:r>
              <a:rPr lang="en-US" dirty="0" smtClean="0"/>
              <a:t>Identified by a unique identifier.</a:t>
            </a:r>
          </a:p>
          <a:p>
            <a:pPr marL="342000" indent="-324000"/>
            <a:r>
              <a:rPr lang="en-US" dirty="0" smtClean="0"/>
              <a:t>Has a modifiable, user defined value.</a:t>
            </a:r>
          </a:p>
          <a:p>
            <a:pPr marL="342000" indent="-324000"/>
            <a:endParaRPr lang="en-US" dirty="0" smtClean="0"/>
          </a:p>
          <a:p>
            <a:pPr marL="342000" indent="-324000">
              <a:buNone/>
            </a:pPr>
            <a:r>
              <a:rPr lang="en-US" dirty="0" smtClean="0"/>
              <a:t>EDGE</a:t>
            </a:r>
          </a:p>
          <a:p>
            <a:pPr marL="342000" indent="-324000"/>
            <a:r>
              <a:rPr lang="en-US" dirty="0" smtClean="0"/>
              <a:t>Source vertex and Target vertex </a:t>
            </a:r>
            <a:r>
              <a:rPr lang="en-US" dirty="0" smtClean="0"/>
              <a:t>identifiers.</a:t>
            </a:r>
            <a:endParaRPr lang="en-US" dirty="0" smtClean="0"/>
          </a:p>
          <a:p>
            <a:pPr marL="342000" indent="-324000"/>
            <a:r>
              <a:rPr lang="en-US" dirty="0" smtClean="0"/>
              <a:t>Has a </a:t>
            </a:r>
            <a:r>
              <a:rPr lang="en-US" dirty="0" smtClean="0"/>
              <a:t>modifiable, </a:t>
            </a:r>
            <a:r>
              <a:rPr lang="en-US" dirty="0" smtClean="0"/>
              <a:t>user defined value.</a:t>
            </a:r>
          </a:p>
          <a:p>
            <a:pPr marL="342000" indent="-324000">
              <a:buNone/>
            </a:pPr>
            <a:endParaRPr lang="en-US" dirty="0" smtClean="0"/>
          </a:p>
        </p:txBody>
      </p:sp>
      <p:sp>
        <p:nvSpPr>
          <p:cNvPr id="6" name="Footer Placeholder 5"/>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902C3C55-B527-4B6E-8D0F-849F381885D4}" type="slidenum">
              <a:rPr lang="en-IN" smtClean="0"/>
              <a:pPr/>
              <a:t>12</a:t>
            </a:fld>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Model Of Computation: Progress</a:t>
            </a:r>
            <a:endParaRPr lang="en-IN" dirty="0">
              <a:latin typeface="Impact" pitchFamily="34" charset="0"/>
            </a:endParaRPr>
          </a:p>
        </p:txBody>
      </p:sp>
      <p:sp>
        <p:nvSpPr>
          <p:cNvPr id="3" name="Content Placeholder 2"/>
          <p:cNvSpPr>
            <a:spLocks noGrp="1"/>
          </p:cNvSpPr>
          <p:nvPr>
            <p:ph idx="1"/>
          </p:nvPr>
        </p:nvSpPr>
        <p:spPr>
          <a:xfrm>
            <a:off x="457200" y="1600200"/>
            <a:ext cx="8229600" cy="4757758"/>
          </a:xfrm>
        </p:spPr>
        <p:txBody>
          <a:bodyPr>
            <a:normAutofit/>
          </a:bodyPr>
          <a:lstStyle/>
          <a:p>
            <a:pPr marL="342000" indent="-324000"/>
            <a:r>
              <a:rPr lang="en-US" dirty="0" smtClean="0"/>
              <a:t>In superstep 0, all vertices are active.</a:t>
            </a:r>
          </a:p>
          <a:p>
            <a:pPr marL="342000" indent="-324000"/>
            <a:r>
              <a:rPr lang="en-US" dirty="0" smtClean="0"/>
              <a:t>Only active vertices participate in a superstep.</a:t>
            </a:r>
          </a:p>
          <a:p>
            <a:pPr marL="742050" lvl="1" indent="-324000"/>
            <a:r>
              <a:rPr lang="en-US" dirty="0" smtClean="0"/>
              <a:t>They can go inactive by voting for halt. </a:t>
            </a:r>
          </a:p>
          <a:p>
            <a:pPr marL="742050" lvl="1" indent="-324000"/>
            <a:r>
              <a:rPr lang="en-US" dirty="0" smtClean="0"/>
              <a:t>They can be reactivated by an external message from another vertex.</a:t>
            </a:r>
          </a:p>
          <a:p>
            <a:pPr marL="342000" indent="-324000"/>
            <a:r>
              <a:rPr lang="en-US" dirty="0" smtClean="0"/>
              <a:t>The algorithm terminates when all vertices have voted for halt and there are no messages in transit.</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13</a:t>
            </a:fld>
            <a:endParaRPr lang="en-IN" dirty="0"/>
          </a:p>
        </p:txBody>
      </p:sp>
      <p:sp>
        <p:nvSpPr>
          <p:cNvPr id="6" name="Footer Placeholder 5"/>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642910" y="1857364"/>
            <a:ext cx="8024867" cy="3500461"/>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l"/>
            <a:r>
              <a:rPr lang="en-US" dirty="0" smtClean="0">
                <a:latin typeface="Impact" pitchFamily="34" charset="0"/>
              </a:rPr>
              <a:t>Model Of Computation: Vertex</a:t>
            </a:r>
            <a:endParaRPr lang="en-IN" dirty="0">
              <a:latin typeface="Impact" pitchFamily="34" charset="0"/>
            </a:endParaRPr>
          </a:p>
        </p:txBody>
      </p:sp>
      <p:sp>
        <p:nvSpPr>
          <p:cNvPr id="3" name="Content Placeholder 2"/>
          <p:cNvSpPr>
            <a:spLocks noGrp="1"/>
          </p:cNvSpPr>
          <p:nvPr>
            <p:ph idx="1"/>
          </p:nvPr>
        </p:nvSpPr>
        <p:spPr>
          <a:xfrm>
            <a:off x="628680" y="4786322"/>
            <a:ext cx="8229600" cy="928694"/>
          </a:xfrm>
        </p:spPr>
        <p:txBody>
          <a:bodyPr>
            <a:normAutofit/>
          </a:bodyPr>
          <a:lstStyle/>
          <a:p>
            <a:pPr marL="342000" indent="-324000" algn="ctr">
              <a:buNone/>
            </a:pPr>
            <a:r>
              <a:rPr lang="en-US" b="1" dirty="0" smtClean="0"/>
              <a:t>State machine for a vertex</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p:cNvSpPr>
            <a:spLocks noGrp="1"/>
          </p:cNvSpPr>
          <p:nvPr>
            <p:ph type="sldNum" sz="quarter" idx="12"/>
          </p:nvPr>
        </p:nvSpPr>
        <p:spPr/>
        <p:txBody>
          <a:bodyPr/>
          <a:lstStyle/>
          <a:p>
            <a:fld id="{902C3C55-B527-4B6E-8D0F-849F381885D4}" type="slidenum">
              <a:rPr lang="en-IN" smtClean="0"/>
              <a:pPr/>
              <a:t>14</a:t>
            </a:fld>
            <a:endParaRPr lang="en-IN" dirty="0"/>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Comparison with MapReduce</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Content Placeholder 4"/>
          <p:cNvSpPr>
            <a:spLocks noGrp="1"/>
          </p:cNvSpPr>
          <p:nvPr>
            <p:ph idx="1"/>
          </p:nvPr>
        </p:nvSpPr>
        <p:spPr>
          <a:xfrm>
            <a:off x="714348" y="1643050"/>
            <a:ext cx="8143900" cy="4714908"/>
          </a:xfrm>
        </p:spPr>
        <p:txBody>
          <a:bodyPr>
            <a:normAutofit/>
          </a:bodyPr>
          <a:lstStyle/>
          <a:p>
            <a:pPr>
              <a:buNone/>
            </a:pPr>
            <a:r>
              <a:rPr lang="en-US" dirty="0" smtClean="0"/>
              <a:t>Graph algorithms can be implemented as a series of MapReduce invocations but it requires passing of entire state of graph from one stage to the next, which is not the case with Pregel.</a:t>
            </a:r>
          </a:p>
          <a:p>
            <a:pPr>
              <a:buNone/>
            </a:pPr>
            <a:r>
              <a:rPr lang="en-US" dirty="0" smtClean="0"/>
              <a:t>Also Pregel framework simplifies the programming complexity by using supersteps.</a:t>
            </a:r>
          </a:p>
        </p:txBody>
      </p:sp>
      <p:sp>
        <p:nvSpPr>
          <p:cNvPr id="6" name="Slide Number Placeholder 5"/>
          <p:cNvSpPr>
            <a:spLocks noGrp="1"/>
          </p:cNvSpPr>
          <p:nvPr>
            <p:ph type="sldNum" sz="quarter" idx="12"/>
          </p:nvPr>
        </p:nvSpPr>
        <p:spPr/>
        <p:txBody>
          <a:bodyPr/>
          <a:lstStyle/>
          <a:p>
            <a:fld id="{902C3C55-B527-4B6E-8D0F-849F381885D4}" type="slidenum">
              <a:rPr lang="en-IN" smtClean="0"/>
              <a:pPr/>
              <a:t>15</a:t>
            </a:fld>
            <a:endParaRPr lang="en-IN" dirty="0"/>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The C++ API</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Content Placeholder 4"/>
          <p:cNvSpPr>
            <a:spLocks noGrp="1"/>
          </p:cNvSpPr>
          <p:nvPr>
            <p:ph idx="1"/>
          </p:nvPr>
        </p:nvSpPr>
        <p:spPr>
          <a:xfrm>
            <a:off x="714348" y="1643050"/>
            <a:ext cx="8143900" cy="4714908"/>
          </a:xfrm>
        </p:spPr>
        <p:txBody>
          <a:bodyPr>
            <a:normAutofit fontScale="92500"/>
          </a:bodyPr>
          <a:lstStyle/>
          <a:p>
            <a:pPr marL="0" indent="0">
              <a:buNone/>
            </a:pPr>
            <a:r>
              <a:rPr lang="en-US" dirty="0" smtClean="0"/>
              <a:t>Creating a Pregel program typically involves subclassing the predefined </a:t>
            </a:r>
            <a:r>
              <a:rPr lang="en-US" b="1" dirty="0" smtClean="0"/>
              <a:t>Vertex</a:t>
            </a:r>
            <a:r>
              <a:rPr lang="en-US" b="1" i="1" dirty="0" smtClean="0"/>
              <a:t> </a:t>
            </a:r>
            <a:r>
              <a:rPr lang="en-US" dirty="0" smtClean="0"/>
              <a:t>class.</a:t>
            </a:r>
          </a:p>
          <a:p>
            <a:pPr marL="324000" indent="-324000"/>
            <a:r>
              <a:rPr lang="en-US" dirty="0" smtClean="0"/>
              <a:t>The user overrides the virtual </a:t>
            </a:r>
            <a:r>
              <a:rPr lang="en-US" b="1" dirty="0" smtClean="0"/>
              <a:t>Compute() </a:t>
            </a:r>
            <a:r>
              <a:rPr lang="en-US" dirty="0" smtClean="0"/>
              <a:t>method. This method is the function that is computed for every active vertex in supersteps.</a:t>
            </a:r>
          </a:p>
          <a:p>
            <a:pPr marL="324000" indent="-324000"/>
            <a:r>
              <a:rPr lang="en-US" b="1" dirty="0" smtClean="0"/>
              <a:t>Compute() </a:t>
            </a:r>
            <a:r>
              <a:rPr lang="en-US" dirty="0" smtClean="0"/>
              <a:t>can get the vertex’s associated value by </a:t>
            </a:r>
            <a:r>
              <a:rPr lang="en-US" b="1" dirty="0" smtClean="0"/>
              <a:t>GetValue()</a:t>
            </a:r>
            <a:r>
              <a:rPr lang="en-US" dirty="0" smtClean="0"/>
              <a:t> or modify it using </a:t>
            </a:r>
            <a:r>
              <a:rPr lang="en-US" b="1" dirty="0" smtClean="0"/>
              <a:t>MutableValue()</a:t>
            </a:r>
          </a:p>
          <a:p>
            <a:pPr marL="324000" indent="-324000"/>
            <a:r>
              <a:rPr lang="en-US" dirty="0" smtClean="0"/>
              <a:t>Values of edges can be inspected and modified using the out-edge iterator.</a:t>
            </a:r>
          </a:p>
          <a:p>
            <a:pPr marL="324000" indent="-324000"/>
            <a:endParaRPr lang="en-US" dirty="0" smtClean="0"/>
          </a:p>
        </p:txBody>
      </p:sp>
      <p:sp>
        <p:nvSpPr>
          <p:cNvPr id="6" name="Slide Number Placeholder 5"/>
          <p:cNvSpPr>
            <a:spLocks noGrp="1"/>
          </p:cNvSpPr>
          <p:nvPr>
            <p:ph type="sldNum" sz="quarter" idx="12"/>
          </p:nvPr>
        </p:nvSpPr>
        <p:spPr/>
        <p:txBody>
          <a:bodyPr/>
          <a:lstStyle/>
          <a:p>
            <a:fld id="{902C3C55-B527-4B6E-8D0F-849F381885D4}" type="slidenum">
              <a:rPr lang="en-IN" smtClean="0"/>
              <a:pPr/>
              <a:t>16</a:t>
            </a:fld>
            <a:endParaRPr lang="en-IN" dirty="0"/>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The C++ API – Message Passing</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Content Placeholder 4"/>
          <p:cNvSpPr>
            <a:spLocks noGrp="1"/>
          </p:cNvSpPr>
          <p:nvPr>
            <p:ph idx="1"/>
          </p:nvPr>
        </p:nvSpPr>
        <p:spPr>
          <a:xfrm>
            <a:off x="714348" y="1643050"/>
            <a:ext cx="8143900" cy="4929222"/>
          </a:xfrm>
        </p:spPr>
        <p:txBody>
          <a:bodyPr>
            <a:normAutofit lnSpcReduction="10000"/>
          </a:bodyPr>
          <a:lstStyle/>
          <a:p>
            <a:pPr marL="0" indent="0">
              <a:buNone/>
            </a:pPr>
            <a:r>
              <a:rPr lang="en-US" dirty="0" smtClean="0"/>
              <a:t>Each message consists of a value and the name of the destination vertex.</a:t>
            </a:r>
          </a:p>
          <a:p>
            <a:pPr marL="400050" lvl="1" indent="0"/>
            <a:r>
              <a:rPr lang="en-US" dirty="0" smtClean="0"/>
              <a:t>The type of value is specified in the template parameter of the Vertex class.</a:t>
            </a:r>
          </a:p>
          <a:p>
            <a:pPr marL="0" indent="0">
              <a:buNone/>
            </a:pPr>
            <a:r>
              <a:rPr lang="en-US" dirty="0" smtClean="0"/>
              <a:t>Any number of messages can be sent in a superstep.</a:t>
            </a:r>
          </a:p>
          <a:p>
            <a:pPr marL="400050" lvl="1" indent="0"/>
            <a:r>
              <a:rPr lang="en-US" dirty="0" smtClean="0"/>
              <a:t>The framework guarantees delivery and non-duplication but not in-order delivery.</a:t>
            </a:r>
          </a:p>
          <a:p>
            <a:pPr marL="0" indent="0">
              <a:buNone/>
            </a:pPr>
            <a:r>
              <a:rPr lang="en-US" dirty="0" smtClean="0"/>
              <a:t>A message can be sent to any vertex if it’s identifier is known.</a:t>
            </a:r>
          </a:p>
        </p:txBody>
      </p:sp>
      <p:sp>
        <p:nvSpPr>
          <p:cNvPr id="6" name="Slide Number Placeholder 5"/>
          <p:cNvSpPr>
            <a:spLocks noGrp="1"/>
          </p:cNvSpPr>
          <p:nvPr>
            <p:ph type="sldNum" sz="quarter" idx="12"/>
          </p:nvPr>
        </p:nvSpPr>
        <p:spPr/>
        <p:txBody>
          <a:bodyPr/>
          <a:lstStyle/>
          <a:p>
            <a:fld id="{902C3C55-B527-4B6E-8D0F-849F381885D4}" type="slidenum">
              <a:rPr lang="en-IN" smtClean="0"/>
              <a:pPr/>
              <a:t>17</a:t>
            </a:fld>
            <a:endParaRPr lang="en-IN" dirty="0"/>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The C++ API – Pregel Code </a:t>
            </a:r>
            <a:endParaRPr lang="en-IN" dirty="0">
              <a:latin typeface="Impact" pitchFamily="34" charset="0"/>
            </a:endParaRPr>
          </a:p>
        </p:txBody>
      </p:sp>
      <p:sp>
        <p:nvSpPr>
          <p:cNvPr id="6" name="Content Placeholder 5"/>
          <p:cNvSpPr>
            <a:spLocks noGrp="1"/>
          </p:cNvSpPr>
          <p:nvPr>
            <p:ph idx="1"/>
          </p:nvPr>
        </p:nvSpPr>
        <p:spPr>
          <a:xfrm>
            <a:off x="457200" y="1484784"/>
            <a:ext cx="8229600" cy="5069160"/>
          </a:xfrm>
        </p:spPr>
        <p:txBody>
          <a:bodyPr>
            <a:noAutofit/>
          </a:bodyPr>
          <a:lstStyle/>
          <a:p>
            <a:pPr marL="180000">
              <a:buNone/>
            </a:pPr>
            <a:r>
              <a:rPr lang="en-US" sz="1600" b="1" dirty="0" smtClean="0">
                <a:latin typeface="Consolas" pitchFamily="49" charset="0"/>
                <a:cs typeface="Consolas" pitchFamily="49" charset="0"/>
              </a:rPr>
              <a:t>Pregel Code for finding the max value</a:t>
            </a:r>
            <a:r>
              <a:rPr lang="en-US" sz="1600" dirty="0" smtClean="0">
                <a:latin typeface="Consolas" pitchFamily="49" charset="0"/>
                <a:cs typeface="Consolas" pitchFamily="49" charset="0"/>
              </a:rPr>
              <a:t> </a:t>
            </a:r>
          </a:p>
          <a:p>
            <a:pPr marL="180000">
              <a:buNone/>
            </a:pPr>
            <a:endParaRPr lang="en-US" sz="1600" dirty="0" smtClean="0">
              <a:latin typeface="Consolas" pitchFamily="49" charset="0"/>
              <a:cs typeface="Consolas" pitchFamily="49" charset="0"/>
            </a:endParaRPr>
          </a:p>
          <a:p>
            <a:pPr marL="180000">
              <a:buNone/>
            </a:pPr>
            <a:r>
              <a:rPr lang="en-US" sz="1600" dirty="0" smtClean="0">
                <a:latin typeface="Consolas" pitchFamily="49" charset="0"/>
                <a:cs typeface="Consolas" pitchFamily="49" charset="0"/>
              </a:rPr>
              <a:t>Class MaxFindVertex</a:t>
            </a:r>
          </a:p>
          <a:p>
            <a:pPr marL="180000">
              <a:buNone/>
            </a:pPr>
            <a:r>
              <a:rPr lang="en-US" sz="1600" dirty="0" smtClean="0">
                <a:latin typeface="Consolas" pitchFamily="49" charset="0"/>
                <a:cs typeface="Consolas" pitchFamily="49" charset="0"/>
              </a:rPr>
              <a:t>		: public Vertex&lt;double, void, double&gt; {</a:t>
            </a:r>
          </a:p>
          <a:p>
            <a:pPr marL="180000">
              <a:buNone/>
            </a:pPr>
            <a:r>
              <a:rPr lang="en-US" sz="1600" dirty="0" smtClean="0">
                <a:latin typeface="Consolas" pitchFamily="49" charset="0"/>
                <a:cs typeface="Consolas" pitchFamily="49" charset="0"/>
              </a:rPr>
              <a:t>	public:</a:t>
            </a:r>
          </a:p>
          <a:p>
            <a:pPr marL="180000">
              <a:buNone/>
            </a:pPr>
            <a:r>
              <a:rPr lang="en-US" sz="1600" dirty="0" smtClean="0">
                <a:latin typeface="Consolas" pitchFamily="49" charset="0"/>
                <a:cs typeface="Consolas" pitchFamily="49" charset="0"/>
              </a:rPr>
              <a:t>		virtual void Compute(MessageIterator* msgs) {</a:t>
            </a:r>
          </a:p>
          <a:p>
            <a:pPr marL="180000">
              <a:buNone/>
            </a:pPr>
            <a:r>
              <a:rPr lang="en-US" sz="1600" dirty="0" smtClean="0">
                <a:latin typeface="Consolas" pitchFamily="49" charset="0"/>
                <a:cs typeface="Consolas" pitchFamily="49" charset="0"/>
              </a:rPr>
              <a:t>			int currMax = GetValue();</a:t>
            </a:r>
          </a:p>
          <a:p>
            <a:pPr marL="180000">
              <a:buNone/>
            </a:pPr>
            <a:r>
              <a:rPr lang="en-US" sz="1600" dirty="0" smtClean="0">
                <a:latin typeface="Consolas" pitchFamily="49" charset="0"/>
                <a:cs typeface="Consolas" pitchFamily="49" charset="0"/>
              </a:rPr>
              <a:t>			SendMessageToAllNeighbors(currMax);</a:t>
            </a:r>
          </a:p>
          <a:p>
            <a:pPr marL="180000">
              <a:buNone/>
            </a:pPr>
            <a:r>
              <a:rPr lang="en-US" sz="1600" dirty="0" smtClean="0">
                <a:latin typeface="Consolas" pitchFamily="49" charset="0"/>
                <a:cs typeface="Consolas" pitchFamily="49" charset="0"/>
              </a:rPr>
              <a:t>			for ( ; !msgs-&gt;Done(); msgs-&gt;Next()) {</a:t>
            </a:r>
          </a:p>
          <a:p>
            <a:pPr marL="180000">
              <a:buNone/>
            </a:pPr>
            <a:r>
              <a:rPr lang="en-US" sz="1600" dirty="0" smtClean="0">
                <a:latin typeface="Consolas" pitchFamily="49" charset="0"/>
                <a:cs typeface="Consolas" pitchFamily="49" charset="0"/>
              </a:rPr>
              <a:t>				if (msgs-&gt;Value() &gt; currMax)</a:t>
            </a:r>
          </a:p>
          <a:p>
            <a:pPr marL="180000">
              <a:buNone/>
            </a:pPr>
            <a:r>
              <a:rPr lang="en-US" sz="1600" dirty="0" smtClean="0">
                <a:latin typeface="Consolas" pitchFamily="49" charset="0"/>
                <a:cs typeface="Consolas" pitchFamily="49" charset="0"/>
              </a:rPr>
              <a:t>					currMax = msgs-&gt;Value();</a:t>
            </a:r>
          </a:p>
          <a:p>
            <a:pPr marL="180000">
              <a:buNone/>
            </a:pPr>
            <a:r>
              <a:rPr lang="en-US" sz="1600" dirty="0" smtClean="0">
                <a:latin typeface="Consolas" pitchFamily="49" charset="0"/>
                <a:cs typeface="Consolas" pitchFamily="49" charset="0"/>
              </a:rPr>
              <a:t>			}</a:t>
            </a:r>
          </a:p>
          <a:p>
            <a:pPr marL="180000">
              <a:buNone/>
            </a:pPr>
            <a:r>
              <a:rPr lang="en-US" sz="1600" dirty="0" smtClean="0">
                <a:latin typeface="Consolas" pitchFamily="49" charset="0"/>
                <a:cs typeface="Consolas" pitchFamily="49" charset="0"/>
              </a:rPr>
              <a:t>			if (currMax &gt; GetValue())</a:t>
            </a:r>
          </a:p>
          <a:p>
            <a:pPr marL="180000">
              <a:buNone/>
            </a:pPr>
            <a:r>
              <a:rPr lang="en-US" sz="1600" dirty="0" smtClean="0">
                <a:latin typeface="Consolas" pitchFamily="49" charset="0"/>
                <a:cs typeface="Consolas" pitchFamily="49" charset="0"/>
              </a:rPr>
              <a:t>				*MutableValue() = currMax;</a:t>
            </a:r>
          </a:p>
          <a:p>
            <a:pPr marL="180000">
              <a:buNone/>
            </a:pPr>
            <a:r>
              <a:rPr lang="en-US" sz="1600" dirty="0" smtClean="0">
                <a:latin typeface="Consolas" pitchFamily="49" charset="0"/>
                <a:cs typeface="Consolas" pitchFamily="49" charset="0"/>
              </a:rPr>
              <a:t>			else VoteToHalt();</a:t>
            </a:r>
          </a:p>
          <a:p>
            <a:pPr marL="180000">
              <a:buNone/>
            </a:pPr>
            <a:r>
              <a:rPr lang="en-US" sz="1600" dirty="0" smtClean="0">
                <a:latin typeface="Consolas" pitchFamily="49" charset="0"/>
                <a:cs typeface="Consolas" pitchFamily="49" charset="0"/>
              </a:rPr>
              <a:t>		}</a:t>
            </a:r>
          </a:p>
          <a:p>
            <a:pPr marL="180000">
              <a:buNone/>
            </a:pPr>
            <a:r>
              <a:rPr lang="en-US" sz="1600" dirty="0" smtClean="0">
                <a:latin typeface="Consolas" pitchFamily="49" charset="0"/>
                <a:cs typeface="Consolas" pitchFamily="49" charset="0"/>
              </a:rPr>
              <a:t>};</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18</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extLst>
      <p:ext uri="{BB962C8B-B14F-4D97-AF65-F5344CB8AC3E}">
        <p14:creationId xmlns="" xmlns:p14="http://schemas.microsoft.com/office/powerpoint/2010/main" val="793328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The C++ API – Combiners</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Content Placeholder 4"/>
          <p:cNvSpPr>
            <a:spLocks noGrp="1"/>
          </p:cNvSpPr>
          <p:nvPr>
            <p:ph idx="1"/>
          </p:nvPr>
        </p:nvSpPr>
        <p:spPr>
          <a:xfrm>
            <a:off x="714348" y="1357298"/>
            <a:ext cx="8143900" cy="4929222"/>
          </a:xfrm>
        </p:spPr>
        <p:txBody>
          <a:bodyPr>
            <a:normAutofit/>
          </a:bodyPr>
          <a:lstStyle/>
          <a:p>
            <a:pPr marL="0" indent="0">
              <a:buNone/>
            </a:pPr>
            <a:r>
              <a:rPr lang="en-US" dirty="0" smtClean="0"/>
              <a:t>Sending a message to another vertex that exists on a different machine has some overhead. However if the algorithm doesn’t require each message explicitly but a function of it (example sum) then combiners can be used. </a:t>
            </a:r>
          </a:p>
          <a:p>
            <a:pPr marL="0" indent="0">
              <a:buNone/>
            </a:pPr>
            <a:r>
              <a:rPr lang="en-US" dirty="0" smtClean="0"/>
              <a:t>This can be done by overriding the </a:t>
            </a:r>
            <a:r>
              <a:rPr lang="en-US" b="1" dirty="0" smtClean="0"/>
              <a:t>Combine() </a:t>
            </a:r>
            <a:r>
              <a:rPr lang="en-US" dirty="0" smtClean="0"/>
              <a:t>method.</a:t>
            </a:r>
          </a:p>
          <a:p>
            <a:pPr marL="400050" lvl="1" indent="0">
              <a:buNone/>
            </a:pPr>
            <a:r>
              <a:rPr lang="en-US" dirty="0" smtClean="0"/>
              <a:t>-It can be used only for associative and commutative operations.</a:t>
            </a:r>
          </a:p>
          <a:p>
            <a:pPr marL="0" indent="0">
              <a:buNone/>
            </a:pPr>
            <a:endParaRPr lang="en-US" dirty="0" smtClean="0"/>
          </a:p>
          <a:p>
            <a:pPr marL="0" indent="0">
              <a:buNone/>
            </a:pPr>
            <a:endParaRPr lang="en-US" dirty="0" smtClean="0"/>
          </a:p>
        </p:txBody>
      </p:sp>
      <p:sp>
        <p:nvSpPr>
          <p:cNvPr id="6" name="Slide Number Placeholder 5"/>
          <p:cNvSpPr>
            <a:spLocks noGrp="1"/>
          </p:cNvSpPr>
          <p:nvPr>
            <p:ph type="sldNum" sz="quarter" idx="12"/>
          </p:nvPr>
        </p:nvSpPr>
        <p:spPr/>
        <p:txBody>
          <a:bodyPr/>
          <a:lstStyle/>
          <a:p>
            <a:fld id="{902C3C55-B527-4B6E-8D0F-849F381885D4}" type="slidenum">
              <a:rPr lang="en-IN" smtClean="0"/>
              <a:pPr/>
              <a:t>19</a:t>
            </a:fld>
            <a:endParaRPr lang="en-IN" dirty="0"/>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latin typeface="Impact" pitchFamily="34" charset="0"/>
              </a:rPr>
              <a:t>The Problem </a:t>
            </a:r>
            <a:endParaRPr lang="en-IN" dirty="0">
              <a:latin typeface="Impact" pitchFamily="34" charset="0"/>
            </a:endParaRPr>
          </a:p>
        </p:txBody>
      </p:sp>
      <p:sp>
        <p:nvSpPr>
          <p:cNvPr id="3" name="Content Placeholder 2"/>
          <p:cNvSpPr>
            <a:spLocks noGrp="1"/>
          </p:cNvSpPr>
          <p:nvPr>
            <p:ph idx="1"/>
          </p:nvPr>
        </p:nvSpPr>
        <p:spPr/>
        <p:txBody>
          <a:bodyPr>
            <a:normAutofit/>
          </a:bodyPr>
          <a:lstStyle/>
          <a:p>
            <a:r>
              <a:rPr lang="en-US" dirty="0"/>
              <a:t>Large Graphs are often part of computations required in modern systems (Social networks and Web graphs etc.)</a:t>
            </a:r>
          </a:p>
          <a:p>
            <a:r>
              <a:rPr lang="en-US" dirty="0" smtClean="0"/>
              <a:t>There are many </a:t>
            </a:r>
            <a:r>
              <a:rPr lang="en-US" dirty="0" smtClean="0"/>
              <a:t>graph </a:t>
            </a:r>
            <a:r>
              <a:rPr lang="en-US" dirty="0" smtClean="0"/>
              <a:t>computing problems like shortest path, clustering, page rank, minimum cut, connected components </a:t>
            </a:r>
            <a:r>
              <a:rPr lang="en-US" dirty="0" smtClean="0"/>
              <a:t>etc. </a:t>
            </a:r>
            <a:r>
              <a:rPr lang="en-US" dirty="0" smtClean="0"/>
              <a:t>but there exists no scalable general purpose system for implementing them.</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solidFill>
                  <a:schemeClr val="tx1">
                    <a:lumMod val="75000"/>
                    <a:lumOff val="25000"/>
                  </a:schemeClr>
                </a:solidFill>
              </a:rPr>
              <a:pPr/>
              <a:t>2</a:t>
            </a:fld>
            <a:endParaRPr lang="en-IN" dirty="0">
              <a:solidFill>
                <a:schemeClr val="tx1">
                  <a:lumMod val="75000"/>
                  <a:lumOff val="25000"/>
                </a:schemeClr>
              </a:solidFill>
            </a:endParaRPr>
          </a:p>
        </p:txBody>
      </p:sp>
      <p:sp>
        <p:nvSpPr>
          <p:cNvPr id="6" name="Footer Placeholder 5"/>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The C++ API – Combiners</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Content Placeholder 4"/>
          <p:cNvSpPr>
            <a:spLocks noGrp="1"/>
          </p:cNvSpPr>
          <p:nvPr>
            <p:ph idx="1"/>
          </p:nvPr>
        </p:nvSpPr>
        <p:spPr>
          <a:xfrm>
            <a:off x="714348" y="1643050"/>
            <a:ext cx="8143900" cy="4929222"/>
          </a:xfrm>
        </p:spPr>
        <p:txBody>
          <a:bodyPr>
            <a:normAutofit lnSpcReduction="10000"/>
          </a:bodyPr>
          <a:lstStyle/>
          <a:p>
            <a:pPr marL="0" indent="0">
              <a:buNone/>
            </a:pPr>
            <a:r>
              <a:rPr lang="en-US" sz="4400" dirty="0" smtClean="0"/>
              <a:t>Example:</a:t>
            </a:r>
          </a:p>
          <a:p>
            <a:pPr marL="0" indent="0">
              <a:buNone/>
            </a:pPr>
            <a:r>
              <a:rPr lang="en-US" sz="2800" dirty="0" smtClean="0"/>
              <a:t>Say we want to count the number of incoming links to all the pages in a set of interconnected pages.</a:t>
            </a:r>
          </a:p>
          <a:p>
            <a:pPr marL="0" indent="0">
              <a:buNone/>
            </a:pPr>
            <a:r>
              <a:rPr lang="en-US" sz="2800" dirty="0" smtClean="0"/>
              <a:t>In the first iteration, for each link from a vertex(page) we will send a message to the destination page.</a:t>
            </a:r>
          </a:p>
          <a:p>
            <a:pPr marL="0" indent="0">
              <a:buNone/>
            </a:pPr>
            <a:r>
              <a:rPr lang="en-US" sz="2800" dirty="0" smtClean="0"/>
              <a:t>Here, </a:t>
            </a:r>
            <a:r>
              <a:rPr lang="en-US" sz="2800" b="1" dirty="0" smtClean="0"/>
              <a:t>count</a:t>
            </a:r>
            <a:r>
              <a:rPr lang="en-US" sz="2800" dirty="0" smtClean="0"/>
              <a:t> function over the incoming messages can be used a combiner to optimize performance.</a:t>
            </a:r>
          </a:p>
          <a:p>
            <a:pPr marL="0" indent="0">
              <a:buNone/>
            </a:pPr>
            <a:endParaRPr lang="en-US" sz="2800" dirty="0" smtClean="0"/>
          </a:p>
          <a:p>
            <a:pPr marL="0" lvl="1" indent="0">
              <a:buNone/>
            </a:pPr>
            <a:r>
              <a:rPr lang="en-US" dirty="0" smtClean="0"/>
              <a:t>In the MaxValue Example, a </a:t>
            </a:r>
            <a:r>
              <a:rPr lang="en-US" b="1" dirty="0" smtClean="0"/>
              <a:t>Max </a:t>
            </a:r>
            <a:r>
              <a:rPr lang="en-US" dirty="0" smtClean="0"/>
              <a:t>combiner </a:t>
            </a:r>
            <a:r>
              <a:rPr lang="en-US" dirty="0" smtClean="0"/>
              <a:t>would reduce the communication load.</a:t>
            </a:r>
          </a:p>
          <a:p>
            <a:pPr marL="0" indent="0">
              <a:buNone/>
            </a:pPr>
            <a:endParaRPr lang="en-US" sz="2800" dirty="0" smtClean="0"/>
          </a:p>
        </p:txBody>
      </p:sp>
      <p:sp>
        <p:nvSpPr>
          <p:cNvPr id="6" name="Slide Number Placeholder 5"/>
          <p:cNvSpPr>
            <a:spLocks noGrp="1"/>
          </p:cNvSpPr>
          <p:nvPr>
            <p:ph type="sldNum" sz="quarter" idx="12"/>
          </p:nvPr>
        </p:nvSpPr>
        <p:spPr/>
        <p:txBody>
          <a:bodyPr/>
          <a:lstStyle/>
          <a:p>
            <a:fld id="{902C3C55-B527-4B6E-8D0F-849F381885D4}" type="slidenum">
              <a:rPr lang="en-IN" smtClean="0"/>
              <a:pPr/>
              <a:t>20</a:t>
            </a:fld>
            <a:endParaRPr lang="en-IN" dirty="0"/>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The C++ API – Combiners</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Content Placeholder 7" descr="combiner.jpg"/>
          <p:cNvPicPr>
            <a:picLocks noGrp="1" noChangeAspect="1"/>
          </p:cNvPicPr>
          <p:nvPr>
            <p:ph idx="1"/>
          </p:nvPr>
        </p:nvPicPr>
        <p:blipFill>
          <a:blip r:embed="rId3"/>
          <a:stretch>
            <a:fillRect/>
          </a:stretch>
        </p:blipFill>
        <p:spPr>
          <a:xfrm>
            <a:off x="1285852" y="1428736"/>
            <a:ext cx="6286544" cy="4903790"/>
          </a:xfrm>
        </p:spPr>
      </p:pic>
      <p:sp>
        <p:nvSpPr>
          <p:cNvPr id="6" name="Slide Number Placeholder 5"/>
          <p:cNvSpPr>
            <a:spLocks noGrp="1"/>
          </p:cNvSpPr>
          <p:nvPr>
            <p:ph type="sldNum" sz="quarter" idx="12"/>
          </p:nvPr>
        </p:nvSpPr>
        <p:spPr/>
        <p:txBody>
          <a:bodyPr/>
          <a:lstStyle/>
          <a:p>
            <a:fld id="{902C3C55-B527-4B6E-8D0F-849F381885D4}" type="slidenum">
              <a:rPr lang="en-IN" smtClean="0"/>
              <a:pPr/>
              <a:t>21</a:t>
            </a:fld>
            <a:endParaRPr lang="en-IN" dirty="0"/>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The C++ API – Aggregators</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Content Placeholder 4"/>
          <p:cNvSpPr>
            <a:spLocks noGrp="1"/>
          </p:cNvSpPr>
          <p:nvPr>
            <p:ph idx="1"/>
          </p:nvPr>
        </p:nvSpPr>
        <p:spPr>
          <a:xfrm>
            <a:off x="714348" y="1643050"/>
            <a:ext cx="8143900" cy="4929222"/>
          </a:xfrm>
        </p:spPr>
        <p:txBody>
          <a:bodyPr>
            <a:normAutofit lnSpcReduction="10000"/>
          </a:bodyPr>
          <a:lstStyle/>
          <a:p>
            <a:pPr marL="0" indent="0">
              <a:buNone/>
            </a:pPr>
            <a:r>
              <a:rPr lang="en-US" dirty="0" smtClean="0"/>
              <a:t>They are used for Global communication, monitoring and data.</a:t>
            </a:r>
          </a:p>
          <a:p>
            <a:pPr marL="400050" lvl="1" indent="0">
              <a:buNone/>
            </a:pPr>
            <a:r>
              <a:rPr lang="en-US" dirty="0" smtClean="0"/>
              <a:t>Each vertex can produce a value in a superstep S for the Aggregator to use. The Aggregated value is available to all the vertices in superstep S+1. </a:t>
            </a:r>
          </a:p>
          <a:p>
            <a:pPr marL="0" indent="0">
              <a:buNone/>
            </a:pPr>
            <a:r>
              <a:rPr lang="en-US" dirty="0" smtClean="0"/>
              <a:t>Aggregators can be used for statistics and for global communication.</a:t>
            </a:r>
          </a:p>
          <a:p>
            <a:pPr marL="0" indent="0">
              <a:buNone/>
            </a:pPr>
            <a:r>
              <a:rPr lang="en-US" dirty="0" smtClean="0"/>
              <a:t>Can be implemented by subclassing the </a:t>
            </a:r>
            <a:r>
              <a:rPr lang="en-US" b="1" dirty="0" smtClean="0"/>
              <a:t>Aggregator</a:t>
            </a:r>
            <a:r>
              <a:rPr lang="en-US" dirty="0" smtClean="0"/>
              <a:t> Class</a:t>
            </a:r>
          </a:p>
          <a:p>
            <a:pPr marL="400050" lvl="1" indent="0">
              <a:buNone/>
            </a:pPr>
            <a:r>
              <a:rPr lang="en-US" dirty="0" smtClean="0"/>
              <a:t>Commutativity and Assosiativity required</a:t>
            </a:r>
          </a:p>
          <a:p>
            <a:pPr marL="0" indent="0">
              <a:buNone/>
            </a:pPr>
            <a:endParaRPr lang="en-US" dirty="0" smtClean="0"/>
          </a:p>
        </p:txBody>
      </p:sp>
      <p:sp>
        <p:nvSpPr>
          <p:cNvPr id="6" name="Slide Number Placeholder 5"/>
          <p:cNvSpPr>
            <a:spLocks noGrp="1"/>
          </p:cNvSpPr>
          <p:nvPr>
            <p:ph type="sldNum" sz="quarter" idx="12"/>
          </p:nvPr>
        </p:nvSpPr>
        <p:spPr/>
        <p:txBody>
          <a:bodyPr/>
          <a:lstStyle/>
          <a:p>
            <a:fld id="{902C3C55-B527-4B6E-8D0F-849F381885D4}" type="slidenum">
              <a:rPr lang="en-IN" smtClean="0"/>
              <a:pPr/>
              <a:t>22</a:t>
            </a:fld>
            <a:endParaRPr lang="en-IN" dirty="0"/>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The C++ API – Aggregators</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Content Placeholder 4"/>
          <p:cNvSpPr>
            <a:spLocks noGrp="1"/>
          </p:cNvSpPr>
          <p:nvPr>
            <p:ph idx="1"/>
          </p:nvPr>
        </p:nvSpPr>
        <p:spPr>
          <a:xfrm>
            <a:off x="714348" y="1643050"/>
            <a:ext cx="8143900" cy="4929222"/>
          </a:xfrm>
        </p:spPr>
        <p:txBody>
          <a:bodyPr>
            <a:normAutofit fontScale="85000" lnSpcReduction="20000"/>
          </a:bodyPr>
          <a:lstStyle/>
          <a:p>
            <a:pPr marL="0" indent="0">
              <a:buNone/>
            </a:pPr>
            <a:r>
              <a:rPr lang="en-US" sz="4000" dirty="0" smtClean="0"/>
              <a:t>Example:</a:t>
            </a:r>
          </a:p>
          <a:p>
            <a:pPr marL="0" indent="0">
              <a:buNone/>
            </a:pPr>
            <a:r>
              <a:rPr lang="en-US" sz="3600" dirty="0" smtClean="0"/>
              <a:t>Sum operator applied to out-edge count of each vertex can be used to generate the total number of edges in the graph and communicate it to all the vertices.</a:t>
            </a:r>
          </a:p>
          <a:p>
            <a:pPr marL="0" indent="0">
              <a:buNone/>
            </a:pPr>
            <a:r>
              <a:rPr lang="en-US" sz="3600" dirty="0" smtClean="0"/>
              <a:t> - More complex reduction operators can even generate histograms.</a:t>
            </a:r>
          </a:p>
          <a:p>
            <a:pPr marL="0" indent="0">
              <a:buNone/>
            </a:pPr>
            <a:endParaRPr lang="en-US" sz="3600" dirty="0" smtClean="0"/>
          </a:p>
          <a:p>
            <a:pPr marL="0" indent="0">
              <a:buNone/>
            </a:pPr>
            <a:r>
              <a:rPr lang="en-US" sz="3600" dirty="0" smtClean="0"/>
              <a:t>In the MaxValue example, we can finish the entire program in a single superstep by using a </a:t>
            </a:r>
            <a:r>
              <a:rPr lang="en-US" sz="3600" b="1" dirty="0" smtClean="0"/>
              <a:t>Max </a:t>
            </a:r>
            <a:r>
              <a:rPr lang="en-US" sz="3600" dirty="0" smtClean="0"/>
              <a:t>aggregator</a:t>
            </a:r>
            <a:r>
              <a:rPr lang="en-US" sz="3600" dirty="0" smtClean="0"/>
              <a:t>.</a:t>
            </a:r>
            <a:endParaRPr lang="en-US" sz="3600" b="1" dirty="0" smtClean="0"/>
          </a:p>
          <a:p>
            <a:pPr marL="0" indent="0">
              <a:buNone/>
            </a:pPr>
            <a:endParaRPr lang="en-US" sz="3600" dirty="0" smtClean="0"/>
          </a:p>
        </p:txBody>
      </p:sp>
      <p:sp>
        <p:nvSpPr>
          <p:cNvPr id="6" name="Slide Number Placeholder 5"/>
          <p:cNvSpPr>
            <a:spLocks noGrp="1"/>
          </p:cNvSpPr>
          <p:nvPr>
            <p:ph type="sldNum" sz="quarter" idx="12"/>
          </p:nvPr>
        </p:nvSpPr>
        <p:spPr/>
        <p:txBody>
          <a:bodyPr/>
          <a:lstStyle/>
          <a:p>
            <a:fld id="{902C3C55-B527-4B6E-8D0F-849F381885D4}" type="slidenum">
              <a:rPr lang="en-IN" smtClean="0"/>
              <a:pPr/>
              <a:t>23</a:t>
            </a:fld>
            <a:endParaRPr lang="en-IN" dirty="0"/>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The C++ API – Topology Mutations</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Content Placeholder 4"/>
          <p:cNvSpPr>
            <a:spLocks noGrp="1"/>
          </p:cNvSpPr>
          <p:nvPr>
            <p:ph idx="1"/>
          </p:nvPr>
        </p:nvSpPr>
        <p:spPr>
          <a:xfrm>
            <a:off x="714348" y="1643050"/>
            <a:ext cx="8143900" cy="4929222"/>
          </a:xfrm>
        </p:spPr>
        <p:txBody>
          <a:bodyPr>
            <a:normAutofit fontScale="92500" lnSpcReduction="20000"/>
          </a:bodyPr>
          <a:lstStyle/>
          <a:p>
            <a:pPr marL="0" indent="0">
              <a:buNone/>
            </a:pPr>
            <a:r>
              <a:rPr lang="en-US" dirty="0" smtClean="0"/>
              <a:t>The </a:t>
            </a:r>
            <a:r>
              <a:rPr lang="en-US" b="1" dirty="0" smtClean="0"/>
              <a:t>Compute()</a:t>
            </a:r>
            <a:r>
              <a:rPr lang="en-US" dirty="0" smtClean="0"/>
              <a:t> function can also be used to modify the structure of the graph.</a:t>
            </a:r>
          </a:p>
          <a:p>
            <a:pPr marL="400050" lvl="1" indent="0">
              <a:buNone/>
            </a:pPr>
            <a:r>
              <a:rPr lang="en-US" b="1" dirty="0" smtClean="0"/>
              <a:t>Example: Hierarchical </a:t>
            </a:r>
            <a:r>
              <a:rPr lang="en-US" b="1" dirty="0" smtClean="0"/>
              <a:t>Clustering</a:t>
            </a:r>
            <a:endParaRPr lang="en-US" dirty="0" smtClean="0"/>
          </a:p>
          <a:p>
            <a:pPr marL="0" indent="0">
              <a:buNone/>
            </a:pPr>
            <a:r>
              <a:rPr lang="en-US" dirty="0" smtClean="0"/>
              <a:t>Mutations take effect in the superstep after the requests were issued.</a:t>
            </a:r>
          </a:p>
          <a:p>
            <a:pPr marL="0" indent="0">
              <a:buNone/>
            </a:pPr>
            <a:r>
              <a:rPr lang="en-US" dirty="0" smtClean="0"/>
              <a:t>Ordering of mutations, with</a:t>
            </a:r>
          </a:p>
          <a:p>
            <a:pPr marL="400050" lvl="1" indent="0"/>
            <a:r>
              <a:rPr lang="en-US" dirty="0" smtClean="0"/>
              <a:t> deletions taking place before additions,</a:t>
            </a:r>
          </a:p>
          <a:p>
            <a:pPr marL="400050" lvl="1" indent="0"/>
            <a:r>
              <a:rPr lang="en-US" dirty="0" smtClean="0"/>
              <a:t> deletion of edges before vertices and</a:t>
            </a:r>
          </a:p>
          <a:p>
            <a:pPr marL="400050" lvl="1" indent="0"/>
            <a:r>
              <a:rPr lang="en-US" dirty="0" smtClean="0"/>
              <a:t> addition of vertices before edges</a:t>
            </a:r>
          </a:p>
          <a:p>
            <a:pPr marL="0" indent="0">
              <a:buNone/>
            </a:pPr>
            <a:r>
              <a:rPr lang="en-US" dirty="0" smtClean="0"/>
              <a:t>resolves most of the conflicts. Rest are handled by user-defined handlers.</a:t>
            </a:r>
          </a:p>
        </p:txBody>
      </p:sp>
      <p:sp>
        <p:nvSpPr>
          <p:cNvPr id="6" name="Slide Number Placeholder 5"/>
          <p:cNvSpPr>
            <a:spLocks noGrp="1"/>
          </p:cNvSpPr>
          <p:nvPr>
            <p:ph type="sldNum" sz="quarter" idx="12"/>
          </p:nvPr>
        </p:nvSpPr>
        <p:spPr/>
        <p:txBody>
          <a:bodyPr/>
          <a:lstStyle/>
          <a:p>
            <a:fld id="{902C3C55-B527-4B6E-8D0F-849F381885D4}" type="slidenum">
              <a:rPr lang="en-IN" smtClean="0"/>
              <a:pPr/>
              <a:t>24</a:t>
            </a:fld>
            <a:endParaRPr lang="en-IN" dirty="0"/>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Implementation</a:t>
            </a:r>
            <a:endParaRPr lang="en-IN" dirty="0">
              <a:latin typeface="Impact" pitchFamily="34" charset="0"/>
            </a:endParaRPr>
          </a:p>
        </p:txBody>
      </p:sp>
      <p:sp>
        <p:nvSpPr>
          <p:cNvPr id="3" name="Content Placeholder 2"/>
          <p:cNvSpPr>
            <a:spLocks noGrp="1"/>
          </p:cNvSpPr>
          <p:nvPr>
            <p:ph idx="1"/>
          </p:nvPr>
        </p:nvSpPr>
        <p:spPr/>
        <p:txBody>
          <a:bodyPr/>
          <a:lstStyle/>
          <a:p>
            <a:pPr marL="0">
              <a:buNone/>
            </a:pPr>
            <a:r>
              <a:rPr lang="en-US" dirty="0" smtClean="0"/>
              <a:t>Pregel is designed for the Google cluster architecture. </a:t>
            </a:r>
          </a:p>
          <a:p>
            <a:pPr marL="0">
              <a:buNone/>
            </a:pPr>
            <a:r>
              <a:rPr lang="en-US" dirty="0" smtClean="0"/>
              <a:t>The architecture schedules jobs to optimize resource allocation, involving killing instances or moving them to different locations.</a:t>
            </a:r>
          </a:p>
          <a:p>
            <a:pPr marL="0">
              <a:buNone/>
            </a:pPr>
            <a:r>
              <a:rPr lang="en-US" dirty="0" smtClean="0"/>
              <a:t>Persistent data is stored as files on a distributed storage system like GFS</a:t>
            </a:r>
            <a:r>
              <a:rPr lang="en-US" baseline="30000" dirty="0" smtClean="0"/>
              <a:t>[8]</a:t>
            </a:r>
            <a:r>
              <a:rPr lang="en-US" dirty="0" smtClean="0"/>
              <a:t> or BigTable.</a:t>
            </a:r>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25</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Basic Architecture</a:t>
            </a:r>
            <a:endParaRPr lang="en-IN" dirty="0">
              <a:latin typeface="Impact" pitchFamily="34" charset="0"/>
            </a:endParaRPr>
          </a:p>
        </p:txBody>
      </p:sp>
      <p:sp>
        <p:nvSpPr>
          <p:cNvPr id="3" name="Content Placeholder 2"/>
          <p:cNvSpPr>
            <a:spLocks noGrp="1"/>
          </p:cNvSpPr>
          <p:nvPr>
            <p:ph idx="1"/>
          </p:nvPr>
        </p:nvSpPr>
        <p:spPr/>
        <p:txBody>
          <a:bodyPr/>
          <a:lstStyle/>
          <a:p>
            <a:pPr marL="0">
              <a:buNone/>
            </a:pPr>
            <a:r>
              <a:rPr lang="en-US" dirty="0" smtClean="0"/>
              <a:t>The Pregel library divides a graph into partitions, based on the vertex ID, each consisting of a set of vertices and all of those vertices’ out-going edges.</a:t>
            </a:r>
          </a:p>
          <a:p>
            <a:pPr marL="0">
              <a:buNone/>
            </a:pPr>
            <a:r>
              <a:rPr lang="en-US" dirty="0" smtClean="0"/>
              <a:t>The default function is </a:t>
            </a:r>
            <a:r>
              <a:rPr lang="en-US" i="1" dirty="0" smtClean="0"/>
              <a:t>hash(ID) </a:t>
            </a:r>
            <a:r>
              <a:rPr lang="en-US" dirty="0" smtClean="0"/>
              <a:t>mod </a:t>
            </a:r>
            <a:r>
              <a:rPr lang="en-US" i="1" dirty="0" smtClean="0"/>
              <a:t>N</a:t>
            </a:r>
            <a:r>
              <a:rPr lang="en-US" dirty="0" smtClean="0"/>
              <a:t>, where </a:t>
            </a:r>
            <a:r>
              <a:rPr lang="en-US" i="1" dirty="0" smtClean="0"/>
              <a:t>N</a:t>
            </a:r>
            <a:r>
              <a:rPr lang="en-US" dirty="0" smtClean="0"/>
              <a:t> is the number of partitions.</a:t>
            </a:r>
          </a:p>
          <a:p>
            <a:pPr marL="0">
              <a:buNone/>
            </a:pPr>
            <a:r>
              <a:rPr lang="en-US" dirty="0" smtClean="0"/>
              <a:t>The next few slides describe the several stages of the execution of a Pregel program.</a:t>
            </a:r>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26</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Pregel Execution</a:t>
            </a:r>
            <a:endParaRPr lang="en-IN" dirty="0">
              <a:latin typeface="Impact" pitchFamily="34" charset="0"/>
            </a:endParaRPr>
          </a:p>
        </p:txBody>
      </p:sp>
      <p:sp>
        <p:nvSpPr>
          <p:cNvPr id="3" name="Content Placeholder 2"/>
          <p:cNvSpPr>
            <a:spLocks noGrp="1"/>
          </p:cNvSpPr>
          <p:nvPr>
            <p:ph idx="1"/>
          </p:nvPr>
        </p:nvSpPr>
        <p:spPr/>
        <p:txBody>
          <a:bodyPr/>
          <a:lstStyle/>
          <a:p>
            <a:pPr marL="0" indent="-514350">
              <a:buAutoNum type="arabicPeriod"/>
            </a:pPr>
            <a:r>
              <a:rPr lang="en-US" dirty="0" smtClean="0"/>
              <a:t>Many copies of the user program begin executing on a cluster of machines. One of these copies acts as the master.</a:t>
            </a:r>
          </a:p>
          <a:p>
            <a:pPr marL="0" indent="-514350">
              <a:buNone/>
            </a:pPr>
            <a:endParaRPr lang="en-US" dirty="0" smtClean="0"/>
          </a:p>
          <a:p>
            <a:pPr marL="0" indent="-514350">
              <a:buNone/>
            </a:pPr>
            <a:r>
              <a:rPr lang="en-US" dirty="0" smtClean="0"/>
              <a:t>The master is not assigned any portion of the graph, but is responsible for coordinating worker activity.</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27</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Pregel Execution</a:t>
            </a:r>
            <a:endParaRPr lang="en-IN" dirty="0">
              <a:latin typeface="Impact" pitchFamily="34" charset="0"/>
            </a:endParaRPr>
          </a:p>
        </p:txBody>
      </p:sp>
      <p:sp>
        <p:nvSpPr>
          <p:cNvPr id="3" name="Content Placeholder 2"/>
          <p:cNvSpPr>
            <a:spLocks noGrp="1"/>
          </p:cNvSpPr>
          <p:nvPr>
            <p:ph idx="1"/>
          </p:nvPr>
        </p:nvSpPr>
        <p:spPr/>
        <p:txBody>
          <a:bodyPr/>
          <a:lstStyle/>
          <a:p>
            <a:pPr marL="0">
              <a:buNone/>
            </a:pPr>
            <a:r>
              <a:rPr lang="en-US" dirty="0" smtClean="0"/>
              <a:t>2. The master determines how many partitions the graph will have and assigns one or more partitions to each worker machine.</a:t>
            </a:r>
          </a:p>
          <a:p>
            <a:pPr marL="0">
              <a:buNone/>
            </a:pPr>
            <a:endParaRPr lang="en-US" dirty="0" smtClean="0"/>
          </a:p>
          <a:p>
            <a:pPr marL="0">
              <a:buNone/>
            </a:pPr>
            <a:r>
              <a:rPr lang="en-US" dirty="0" smtClean="0"/>
              <a:t>Each worker is responsible for maintaining the state of its section of the graph, executing the user’s </a:t>
            </a:r>
            <a:r>
              <a:rPr lang="en-US" b="1" dirty="0" smtClean="0"/>
              <a:t>Compute()</a:t>
            </a:r>
            <a:r>
              <a:rPr lang="en-US" dirty="0" smtClean="0"/>
              <a:t> method on its vertices, and managing messages to and from other workers.</a:t>
            </a:r>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28</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Pregel Execution</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29</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pic>
        <p:nvPicPr>
          <p:cNvPr id="8" name="Content Placeholder 7" descr="graph.jpg"/>
          <p:cNvPicPr>
            <a:picLocks noGrp="1" noChangeAspect="1"/>
          </p:cNvPicPr>
          <p:nvPr>
            <p:ph idx="1"/>
          </p:nvPr>
        </p:nvPicPr>
        <p:blipFill>
          <a:blip r:embed="rId3"/>
          <a:stretch>
            <a:fillRect/>
          </a:stretch>
        </p:blipFill>
        <p:spPr>
          <a:xfrm>
            <a:off x="1000100" y="1358212"/>
            <a:ext cx="7143800" cy="5009938"/>
          </a:xfrm>
        </p:spPr>
      </p:pic>
      <p:sp>
        <p:nvSpPr>
          <p:cNvPr id="9" name="TextBox 8"/>
          <p:cNvSpPr txBox="1"/>
          <p:nvPr/>
        </p:nvSpPr>
        <p:spPr>
          <a:xfrm>
            <a:off x="2214546" y="2059536"/>
            <a:ext cx="214314" cy="369332"/>
          </a:xfrm>
          <a:prstGeom prst="rect">
            <a:avLst/>
          </a:prstGeom>
          <a:noFill/>
        </p:spPr>
        <p:txBody>
          <a:bodyPr wrap="square" rtlCol="0">
            <a:spAutoFit/>
          </a:bodyPr>
          <a:lstStyle/>
          <a:p>
            <a:r>
              <a:rPr lang="en-US" dirty="0" smtClean="0"/>
              <a:t>1</a:t>
            </a:r>
            <a:endParaRPr lang="en-IN" dirty="0"/>
          </a:p>
        </p:txBody>
      </p:sp>
      <p:sp>
        <p:nvSpPr>
          <p:cNvPr id="10" name="TextBox 9"/>
          <p:cNvSpPr txBox="1"/>
          <p:nvPr/>
        </p:nvSpPr>
        <p:spPr>
          <a:xfrm>
            <a:off x="2857488" y="2143116"/>
            <a:ext cx="214314" cy="369332"/>
          </a:xfrm>
          <a:prstGeom prst="rect">
            <a:avLst/>
          </a:prstGeom>
          <a:noFill/>
        </p:spPr>
        <p:txBody>
          <a:bodyPr wrap="square" rtlCol="0">
            <a:spAutoFit/>
          </a:bodyPr>
          <a:lstStyle/>
          <a:p>
            <a:r>
              <a:rPr lang="en-US" dirty="0" smtClean="0"/>
              <a:t>4</a:t>
            </a:r>
            <a:endParaRPr lang="en-IN" dirty="0"/>
          </a:p>
        </p:txBody>
      </p:sp>
      <p:sp>
        <p:nvSpPr>
          <p:cNvPr id="11" name="TextBox 10"/>
          <p:cNvSpPr txBox="1"/>
          <p:nvPr/>
        </p:nvSpPr>
        <p:spPr>
          <a:xfrm>
            <a:off x="5357818" y="2000240"/>
            <a:ext cx="214314" cy="369332"/>
          </a:xfrm>
          <a:prstGeom prst="rect">
            <a:avLst/>
          </a:prstGeom>
          <a:noFill/>
        </p:spPr>
        <p:txBody>
          <a:bodyPr wrap="square" rtlCol="0">
            <a:spAutoFit/>
          </a:bodyPr>
          <a:lstStyle/>
          <a:p>
            <a:r>
              <a:rPr lang="en-US" dirty="0" smtClean="0"/>
              <a:t>2</a:t>
            </a:r>
            <a:endParaRPr lang="en-IN" dirty="0"/>
          </a:p>
        </p:txBody>
      </p:sp>
      <p:sp>
        <p:nvSpPr>
          <p:cNvPr id="12" name="TextBox 11"/>
          <p:cNvSpPr txBox="1"/>
          <p:nvPr/>
        </p:nvSpPr>
        <p:spPr>
          <a:xfrm>
            <a:off x="4643438" y="4572008"/>
            <a:ext cx="214314" cy="369332"/>
          </a:xfrm>
          <a:prstGeom prst="rect">
            <a:avLst/>
          </a:prstGeom>
          <a:noFill/>
        </p:spPr>
        <p:txBody>
          <a:bodyPr wrap="square" rtlCol="0">
            <a:spAutoFit/>
          </a:bodyPr>
          <a:lstStyle/>
          <a:p>
            <a:r>
              <a:rPr lang="en-US" dirty="0" smtClean="0"/>
              <a:t>6</a:t>
            </a:r>
            <a:endParaRPr lang="en-IN" dirty="0"/>
          </a:p>
        </p:txBody>
      </p:sp>
      <p:sp>
        <p:nvSpPr>
          <p:cNvPr id="13" name="TextBox 12"/>
          <p:cNvSpPr txBox="1"/>
          <p:nvPr/>
        </p:nvSpPr>
        <p:spPr>
          <a:xfrm>
            <a:off x="6143636" y="2928934"/>
            <a:ext cx="214314" cy="369332"/>
          </a:xfrm>
          <a:prstGeom prst="rect">
            <a:avLst/>
          </a:prstGeom>
          <a:noFill/>
        </p:spPr>
        <p:txBody>
          <a:bodyPr wrap="square" rtlCol="0">
            <a:spAutoFit/>
          </a:bodyPr>
          <a:lstStyle/>
          <a:p>
            <a:r>
              <a:rPr lang="en-US" dirty="0" smtClean="0"/>
              <a:t>8</a:t>
            </a:r>
            <a:endParaRPr lang="en-IN" dirty="0"/>
          </a:p>
        </p:txBody>
      </p:sp>
      <p:sp>
        <p:nvSpPr>
          <p:cNvPr id="14" name="TextBox 13"/>
          <p:cNvSpPr txBox="1"/>
          <p:nvPr/>
        </p:nvSpPr>
        <p:spPr>
          <a:xfrm>
            <a:off x="3714744" y="5214950"/>
            <a:ext cx="214314" cy="369332"/>
          </a:xfrm>
          <a:prstGeom prst="rect">
            <a:avLst/>
          </a:prstGeom>
          <a:noFill/>
        </p:spPr>
        <p:txBody>
          <a:bodyPr wrap="square" rtlCol="0">
            <a:spAutoFit/>
          </a:bodyPr>
          <a:lstStyle/>
          <a:p>
            <a:r>
              <a:rPr lang="en-US" dirty="0" smtClean="0"/>
              <a:t>9</a:t>
            </a:r>
            <a:endParaRPr lang="en-IN" dirty="0"/>
          </a:p>
        </p:txBody>
      </p:sp>
      <p:sp>
        <p:nvSpPr>
          <p:cNvPr id="15" name="TextBox 14"/>
          <p:cNvSpPr txBox="1"/>
          <p:nvPr/>
        </p:nvSpPr>
        <p:spPr>
          <a:xfrm>
            <a:off x="3000364" y="2702478"/>
            <a:ext cx="428628" cy="369332"/>
          </a:xfrm>
          <a:prstGeom prst="rect">
            <a:avLst/>
          </a:prstGeom>
          <a:noFill/>
        </p:spPr>
        <p:txBody>
          <a:bodyPr wrap="square" rtlCol="0">
            <a:spAutoFit/>
          </a:bodyPr>
          <a:lstStyle/>
          <a:p>
            <a:r>
              <a:rPr lang="en-US" dirty="0" smtClean="0"/>
              <a:t>10</a:t>
            </a:r>
            <a:endParaRPr lang="en-IN" dirty="0"/>
          </a:p>
        </p:txBody>
      </p:sp>
      <p:sp>
        <p:nvSpPr>
          <p:cNvPr id="16" name="TextBox 15"/>
          <p:cNvSpPr txBox="1"/>
          <p:nvPr/>
        </p:nvSpPr>
        <p:spPr>
          <a:xfrm>
            <a:off x="3786182" y="4572008"/>
            <a:ext cx="214314" cy="369332"/>
          </a:xfrm>
          <a:prstGeom prst="rect">
            <a:avLst/>
          </a:prstGeom>
          <a:noFill/>
        </p:spPr>
        <p:txBody>
          <a:bodyPr wrap="square" rtlCol="0">
            <a:spAutoFit/>
          </a:bodyPr>
          <a:lstStyle/>
          <a:p>
            <a:r>
              <a:rPr lang="en-US" dirty="0" smtClean="0"/>
              <a:t>3</a:t>
            </a:r>
            <a:endParaRPr lang="en-IN" dirty="0"/>
          </a:p>
        </p:txBody>
      </p:sp>
      <p:sp>
        <p:nvSpPr>
          <p:cNvPr id="17" name="TextBox 16"/>
          <p:cNvSpPr txBox="1"/>
          <p:nvPr/>
        </p:nvSpPr>
        <p:spPr>
          <a:xfrm>
            <a:off x="5500694" y="2643182"/>
            <a:ext cx="214314" cy="369332"/>
          </a:xfrm>
          <a:prstGeom prst="rect">
            <a:avLst/>
          </a:prstGeom>
          <a:noFill/>
        </p:spPr>
        <p:txBody>
          <a:bodyPr wrap="square" rtlCol="0">
            <a:spAutoFit/>
          </a:bodyPr>
          <a:lstStyle/>
          <a:p>
            <a:r>
              <a:rPr lang="en-US" dirty="0" smtClean="0"/>
              <a:t>5</a:t>
            </a:r>
            <a:endParaRPr lang="en-IN" dirty="0"/>
          </a:p>
        </p:txBody>
      </p:sp>
      <p:sp>
        <p:nvSpPr>
          <p:cNvPr id="18" name="TextBox 17"/>
          <p:cNvSpPr txBox="1"/>
          <p:nvPr/>
        </p:nvSpPr>
        <p:spPr>
          <a:xfrm>
            <a:off x="2071670" y="2928934"/>
            <a:ext cx="214314" cy="369332"/>
          </a:xfrm>
          <a:prstGeom prst="rect">
            <a:avLst/>
          </a:prstGeom>
          <a:noFill/>
        </p:spPr>
        <p:txBody>
          <a:bodyPr wrap="square" rtlCol="0">
            <a:spAutoFit/>
          </a:bodyPr>
          <a:lstStyle/>
          <a:p>
            <a:r>
              <a:rPr lang="en-US" dirty="0" smtClean="0"/>
              <a:t>7</a:t>
            </a:r>
            <a:endParaRPr lang="en-IN" dirty="0"/>
          </a:p>
        </p:txBody>
      </p:sp>
      <p:sp>
        <p:nvSpPr>
          <p:cNvPr id="19" name="TextBox 18"/>
          <p:cNvSpPr txBox="1"/>
          <p:nvPr/>
        </p:nvSpPr>
        <p:spPr>
          <a:xfrm>
            <a:off x="4143372" y="5429264"/>
            <a:ext cx="419104" cy="369332"/>
          </a:xfrm>
          <a:prstGeom prst="rect">
            <a:avLst/>
          </a:prstGeom>
          <a:noFill/>
        </p:spPr>
        <p:txBody>
          <a:bodyPr wrap="square" rtlCol="0">
            <a:spAutoFit/>
          </a:bodyPr>
          <a:lstStyle/>
          <a:p>
            <a:r>
              <a:rPr lang="en-US" dirty="0" smtClean="0"/>
              <a:t>11</a:t>
            </a:r>
            <a:endParaRPr lang="en-IN" dirty="0"/>
          </a:p>
        </p:txBody>
      </p:sp>
      <p:sp>
        <p:nvSpPr>
          <p:cNvPr id="20" name="TextBox 19"/>
          <p:cNvSpPr txBox="1"/>
          <p:nvPr/>
        </p:nvSpPr>
        <p:spPr>
          <a:xfrm>
            <a:off x="4714908" y="5214950"/>
            <a:ext cx="500034" cy="369332"/>
          </a:xfrm>
          <a:prstGeom prst="rect">
            <a:avLst/>
          </a:prstGeom>
          <a:noFill/>
        </p:spPr>
        <p:txBody>
          <a:bodyPr wrap="square" rtlCol="0">
            <a:spAutoFit/>
          </a:bodyPr>
          <a:lstStyle/>
          <a:p>
            <a:r>
              <a:rPr lang="en-US" dirty="0" smtClean="0"/>
              <a:t>12</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Characteristics of the algorithms</a:t>
            </a:r>
            <a:endParaRPr lang="en-IN" dirty="0">
              <a:latin typeface="Impact" pitchFamily="34" charset="0"/>
            </a:endParaRPr>
          </a:p>
        </p:txBody>
      </p:sp>
      <p:sp>
        <p:nvSpPr>
          <p:cNvPr id="3" name="Content Placeholder 2"/>
          <p:cNvSpPr>
            <a:spLocks noGrp="1"/>
          </p:cNvSpPr>
          <p:nvPr>
            <p:ph idx="1"/>
          </p:nvPr>
        </p:nvSpPr>
        <p:spPr/>
        <p:txBody>
          <a:bodyPr>
            <a:normAutofit/>
          </a:bodyPr>
          <a:lstStyle/>
          <a:p>
            <a:r>
              <a:rPr lang="en-US" dirty="0" smtClean="0"/>
              <a:t>They often exhibit poor locality of memory access.</a:t>
            </a:r>
          </a:p>
          <a:p>
            <a:r>
              <a:rPr lang="en-US" dirty="0" smtClean="0"/>
              <a:t>Very little computation work required </a:t>
            </a:r>
            <a:r>
              <a:rPr lang="en-US" dirty="0" smtClean="0"/>
              <a:t>per </a:t>
            </a:r>
            <a:r>
              <a:rPr lang="en-US" dirty="0" smtClean="0"/>
              <a:t>vertex.</a:t>
            </a:r>
          </a:p>
          <a:p>
            <a:r>
              <a:rPr lang="en-US" dirty="0" smtClean="0"/>
              <a:t>Changing degree of parallelism over the course of </a:t>
            </a:r>
            <a:r>
              <a:rPr lang="en-US" dirty="0" smtClean="0"/>
              <a:t>execution.</a:t>
            </a:r>
            <a:endParaRPr lang="en-US" dirty="0" smtClean="0"/>
          </a:p>
          <a:p>
            <a:pPr>
              <a:buNone/>
            </a:pPr>
            <a:endParaRPr lang="en-US" dirty="0"/>
          </a:p>
        </p:txBody>
      </p:sp>
      <p:sp>
        <p:nvSpPr>
          <p:cNvPr id="4" name="TextBox 3"/>
          <p:cNvSpPr txBox="1"/>
          <p:nvPr/>
        </p:nvSpPr>
        <p:spPr>
          <a:xfrm>
            <a:off x="5429256" y="6143644"/>
            <a:ext cx="3286148" cy="369332"/>
          </a:xfrm>
          <a:prstGeom prst="rect">
            <a:avLst/>
          </a:prstGeom>
          <a:noFill/>
        </p:spPr>
        <p:txBody>
          <a:bodyPr wrap="square" rtlCol="0">
            <a:spAutoFit/>
          </a:bodyPr>
          <a:lstStyle/>
          <a:p>
            <a:pPr algn="r"/>
            <a:r>
              <a:rPr lang="en-US" dirty="0" smtClean="0"/>
              <a:t>Refer [1, 2]</a:t>
            </a:r>
            <a:endParaRPr lang="en-IN" dirty="0"/>
          </a:p>
        </p:txBody>
      </p:sp>
      <p:sp>
        <p:nvSpPr>
          <p:cNvPr id="5" name="Rectangle 4"/>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p:cNvSpPr>
            <a:spLocks noGrp="1"/>
          </p:cNvSpPr>
          <p:nvPr>
            <p:ph type="sldNum" sz="quarter" idx="12"/>
          </p:nvPr>
        </p:nvSpPr>
        <p:spPr/>
        <p:txBody>
          <a:bodyPr/>
          <a:lstStyle/>
          <a:p>
            <a:fld id="{902C3C55-B527-4B6E-8D0F-849F381885D4}" type="slidenum">
              <a:rPr lang="en-IN" smtClean="0">
                <a:solidFill>
                  <a:schemeClr val="tx1">
                    <a:lumMod val="75000"/>
                    <a:lumOff val="25000"/>
                  </a:schemeClr>
                </a:solidFill>
              </a:rPr>
              <a:pPr/>
              <a:t>3</a:t>
            </a:fld>
            <a:endParaRPr lang="en-IN" dirty="0">
              <a:solidFill>
                <a:schemeClr val="tx1">
                  <a:lumMod val="75000"/>
                  <a:lumOff val="25000"/>
                </a:schemeClr>
              </a:solidFill>
            </a:endParaRPr>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Pregel Execution</a:t>
            </a:r>
            <a:endParaRPr lang="en-IN" dirty="0">
              <a:latin typeface="Impact" pitchFamily="34" charset="0"/>
            </a:endParaRPr>
          </a:p>
        </p:txBody>
      </p:sp>
      <p:sp>
        <p:nvSpPr>
          <p:cNvPr id="3" name="Content Placeholder 2"/>
          <p:cNvSpPr>
            <a:spLocks noGrp="1"/>
          </p:cNvSpPr>
          <p:nvPr>
            <p:ph idx="1"/>
          </p:nvPr>
        </p:nvSpPr>
        <p:spPr/>
        <p:txBody>
          <a:bodyPr/>
          <a:lstStyle/>
          <a:p>
            <a:pPr marL="0">
              <a:buNone/>
            </a:pPr>
            <a:r>
              <a:rPr lang="en-US" dirty="0" smtClean="0"/>
              <a:t>3. The master assigns a portion of the user’s input to each worker.</a:t>
            </a:r>
          </a:p>
          <a:p>
            <a:pPr marL="0">
              <a:buNone/>
            </a:pPr>
            <a:r>
              <a:rPr lang="en-US" dirty="0" smtClean="0"/>
              <a:t>The input is treated as a set of records, each of which contains an arbitrary number of vertices and edges.</a:t>
            </a:r>
          </a:p>
          <a:p>
            <a:pPr marL="0">
              <a:buNone/>
            </a:pPr>
            <a:r>
              <a:rPr lang="en-US" dirty="0" smtClean="0"/>
              <a:t>After the input has finished loading, all vertices are marked are active.</a:t>
            </a:r>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30</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Pregel Execution</a:t>
            </a:r>
          </a:p>
        </p:txBody>
      </p:sp>
      <p:sp>
        <p:nvSpPr>
          <p:cNvPr id="3" name="Content Placeholder 2"/>
          <p:cNvSpPr>
            <a:spLocks noGrp="1"/>
          </p:cNvSpPr>
          <p:nvPr>
            <p:ph idx="1"/>
          </p:nvPr>
        </p:nvSpPr>
        <p:spPr/>
        <p:txBody>
          <a:bodyPr>
            <a:normAutofit/>
          </a:bodyPr>
          <a:lstStyle/>
          <a:p>
            <a:pPr marL="0">
              <a:buNone/>
            </a:pPr>
            <a:r>
              <a:rPr lang="en-US" dirty="0" smtClean="0"/>
              <a:t>4. The master instructs each worker to perform a superstep. The worker loops through its active vertices, and call </a:t>
            </a:r>
            <a:r>
              <a:rPr lang="en-US" b="1" dirty="0" smtClean="0"/>
              <a:t>Compute()</a:t>
            </a:r>
            <a:r>
              <a:rPr lang="en-US" dirty="0" smtClean="0"/>
              <a:t> for each active vertex. It also delivers messages that were sent in the previous superstep.</a:t>
            </a:r>
          </a:p>
          <a:p>
            <a:pPr marL="0">
              <a:buNone/>
            </a:pPr>
            <a:r>
              <a:rPr lang="en-US" dirty="0" smtClean="0"/>
              <a:t>When the worker finishes it responds to the master with the number of vertices that will be active in the next superstep.</a:t>
            </a:r>
          </a:p>
        </p:txBody>
      </p:sp>
      <p:sp>
        <p:nvSpPr>
          <p:cNvPr id="4" name="Rectangle 3"/>
          <p:cNvSpPr/>
          <p:nvPr/>
        </p:nvSpPr>
        <p:spPr>
          <a:xfrm>
            <a:off x="0" y="-24"/>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31</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Pregel Execution</a:t>
            </a:r>
          </a:p>
        </p:txBody>
      </p:sp>
      <p:sp>
        <p:nvSpPr>
          <p:cNvPr id="4" name="Rectangle 3"/>
          <p:cNvSpPr/>
          <p:nvPr/>
        </p:nvSpPr>
        <p:spPr>
          <a:xfrm>
            <a:off x="0" y="-24"/>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32</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pic>
        <p:nvPicPr>
          <p:cNvPr id="10" name="Content Placeholder 9" descr="P4.jpg"/>
          <p:cNvPicPr>
            <a:picLocks noGrp="1" noChangeAspect="1"/>
          </p:cNvPicPr>
          <p:nvPr>
            <p:ph idx="1"/>
          </p:nvPr>
        </p:nvPicPr>
        <p:blipFill>
          <a:blip r:embed="rId3"/>
          <a:stretch>
            <a:fillRect/>
          </a:stretch>
        </p:blipFill>
        <p:spPr>
          <a:xfrm>
            <a:off x="571473" y="1426698"/>
            <a:ext cx="8214064" cy="500269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Pregel Execution</a:t>
            </a:r>
          </a:p>
        </p:txBody>
      </p:sp>
      <p:sp>
        <p:nvSpPr>
          <p:cNvPr id="4" name="Rectangle 3"/>
          <p:cNvSpPr/>
          <p:nvPr/>
        </p:nvSpPr>
        <p:spPr>
          <a:xfrm>
            <a:off x="0" y="-24"/>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33</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pic>
        <p:nvPicPr>
          <p:cNvPr id="8" name="Content Placeholder 7" descr="P3.png"/>
          <p:cNvPicPr>
            <a:picLocks noGrp="1" noChangeAspect="1"/>
          </p:cNvPicPr>
          <p:nvPr>
            <p:ph idx="1"/>
          </p:nvPr>
        </p:nvPicPr>
        <p:blipFill>
          <a:blip r:embed="rId3"/>
          <a:stretch>
            <a:fillRect/>
          </a:stretch>
        </p:blipFill>
        <p:spPr>
          <a:xfrm>
            <a:off x="728565" y="1600200"/>
            <a:ext cx="7686870" cy="45259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Fault Tolerance</a:t>
            </a:r>
            <a:endParaRPr lang="en-IN" dirty="0">
              <a:latin typeface="Impact" pitchFamily="34" charset="0"/>
            </a:endParaRPr>
          </a:p>
        </p:txBody>
      </p:sp>
      <p:sp>
        <p:nvSpPr>
          <p:cNvPr id="3" name="Content Placeholder 2"/>
          <p:cNvSpPr>
            <a:spLocks noGrp="1"/>
          </p:cNvSpPr>
          <p:nvPr>
            <p:ph idx="1"/>
          </p:nvPr>
        </p:nvSpPr>
        <p:spPr/>
        <p:txBody>
          <a:bodyPr/>
          <a:lstStyle/>
          <a:p>
            <a:pPr marL="342000"/>
            <a:r>
              <a:rPr lang="en-US" dirty="0" smtClean="0"/>
              <a:t>Checkpointing is used to implement fault tolerance.</a:t>
            </a:r>
          </a:p>
          <a:p>
            <a:pPr marL="742050" lvl="1"/>
            <a:r>
              <a:rPr lang="en-US" dirty="0" smtClean="0"/>
              <a:t>At the start of every superstep the master may instruct the workers to save the state of their partitions in stable storage.</a:t>
            </a:r>
          </a:p>
          <a:p>
            <a:pPr marL="742050" lvl="1"/>
            <a:r>
              <a:rPr lang="en-US" dirty="0" smtClean="0"/>
              <a:t>This includes vertex values, edge values and incoming messages.</a:t>
            </a:r>
          </a:p>
          <a:p>
            <a:pPr marL="342000"/>
            <a:r>
              <a:rPr lang="en-US" dirty="0" smtClean="0"/>
              <a:t>Master uses “ping“ messages to detect worker failures.</a:t>
            </a:r>
          </a:p>
          <a:p>
            <a:pPr marL="342000"/>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34</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Fault Tolerance</a:t>
            </a:r>
            <a:endParaRPr lang="en-IN" dirty="0">
              <a:latin typeface="Impact" pitchFamily="34" charset="0"/>
            </a:endParaRPr>
          </a:p>
        </p:txBody>
      </p:sp>
      <p:sp>
        <p:nvSpPr>
          <p:cNvPr id="3" name="Content Placeholder 2"/>
          <p:cNvSpPr>
            <a:spLocks noGrp="1"/>
          </p:cNvSpPr>
          <p:nvPr>
            <p:ph idx="1"/>
          </p:nvPr>
        </p:nvSpPr>
        <p:spPr>
          <a:xfrm>
            <a:off x="457200" y="1600200"/>
            <a:ext cx="8229600" cy="4757758"/>
          </a:xfrm>
        </p:spPr>
        <p:txBody>
          <a:bodyPr>
            <a:normAutofit lnSpcReduction="10000"/>
          </a:bodyPr>
          <a:lstStyle/>
          <a:p>
            <a:pPr marL="342000"/>
            <a:r>
              <a:rPr lang="en-US" dirty="0" smtClean="0"/>
              <a:t>When one or more workers fail, their associated partitions’ current state is lost.</a:t>
            </a:r>
          </a:p>
          <a:p>
            <a:pPr marL="342000"/>
            <a:r>
              <a:rPr lang="en-US" dirty="0" smtClean="0"/>
              <a:t>Master reassigns these partitions to available set of workers.</a:t>
            </a:r>
          </a:p>
          <a:p>
            <a:pPr marL="742050" lvl="1"/>
            <a:r>
              <a:rPr lang="en-US" dirty="0" smtClean="0"/>
              <a:t>They reload their partition state from the most recent available checkpoint. This can be many steps old.</a:t>
            </a:r>
          </a:p>
          <a:p>
            <a:pPr marL="742050" lvl="1"/>
            <a:r>
              <a:rPr lang="en-US" dirty="0" smtClean="0"/>
              <a:t>The entire system is restarted from this superstep.</a:t>
            </a:r>
          </a:p>
          <a:p>
            <a:pPr marL="342000"/>
            <a:r>
              <a:rPr lang="en-US" i="1" dirty="0" smtClean="0"/>
              <a:t>Confined recovery </a:t>
            </a:r>
            <a:r>
              <a:rPr lang="en-US" dirty="0" smtClean="0"/>
              <a:t>can be used to reduce this load</a:t>
            </a:r>
            <a:endParaRPr lang="en-US" i="1" dirty="0" smtClean="0"/>
          </a:p>
          <a:p>
            <a:pPr marL="342000"/>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35</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071678"/>
            <a:ext cx="8229600" cy="1143000"/>
          </a:xfrm>
        </p:spPr>
        <p:txBody>
          <a:bodyPr>
            <a:normAutofit/>
          </a:bodyPr>
          <a:lstStyle/>
          <a:p>
            <a:r>
              <a:rPr lang="en-US" dirty="0" smtClean="0">
                <a:latin typeface="Impact" pitchFamily="34" charset="0"/>
              </a:rPr>
              <a:t>Applications</a:t>
            </a:r>
            <a:endParaRPr lang="en-IN" dirty="0">
              <a:latin typeface="Impact" pitchFamily="34" charset="0"/>
            </a:endParaRPr>
          </a:p>
        </p:txBody>
      </p:sp>
      <p:sp>
        <p:nvSpPr>
          <p:cNvPr id="3" name="Content Placeholder 2"/>
          <p:cNvSpPr>
            <a:spLocks noGrp="1"/>
          </p:cNvSpPr>
          <p:nvPr>
            <p:ph idx="1"/>
          </p:nvPr>
        </p:nvSpPr>
        <p:spPr>
          <a:xfrm>
            <a:off x="457200" y="3071810"/>
            <a:ext cx="8229600" cy="3286148"/>
          </a:xfrm>
        </p:spPr>
        <p:txBody>
          <a:bodyPr>
            <a:normAutofit/>
          </a:bodyPr>
          <a:lstStyle/>
          <a:p>
            <a:pPr marL="342000" algn="ctr">
              <a:buNone/>
            </a:pPr>
            <a:r>
              <a:rPr lang="en-US" sz="8800" dirty="0" smtClean="0"/>
              <a:t>PageRank</a:t>
            </a:r>
            <a:endParaRPr lang="en-IN" sz="8800"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36</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PageRank</a:t>
            </a:r>
            <a:endParaRPr lang="en-IN" dirty="0">
              <a:latin typeface="Impact" pitchFamily="34" charset="0"/>
            </a:endParaRPr>
          </a:p>
        </p:txBody>
      </p:sp>
      <p:sp>
        <p:nvSpPr>
          <p:cNvPr id="3" name="Content Placeholder 2"/>
          <p:cNvSpPr>
            <a:spLocks noGrp="1"/>
          </p:cNvSpPr>
          <p:nvPr>
            <p:ph idx="1"/>
          </p:nvPr>
        </p:nvSpPr>
        <p:spPr/>
        <p:txBody>
          <a:bodyPr/>
          <a:lstStyle/>
          <a:p>
            <a:pPr marL="0">
              <a:buNone/>
            </a:pPr>
            <a:r>
              <a:rPr lang="en-US" dirty="0" smtClean="0"/>
              <a:t>PageRank is a link analysis algorithm that is used to determine the importance of a document based on the number of references to it and the importance of the source documents themselves.</a:t>
            </a:r>
          </a:p>
          <a:p>
            <a:pPr marL="0">
              <a:buNone/>
            </a:pPr>
            <a:endParaRPr lang="en-US" dirty="0" smtClean="0"/>
          </a:p>
          <a:p>
            <a:pPr marL="0">
              <a:buNone/>
            </a:pPr>
            <a:r>
              <a:rPr lang="en-US" dirty="0" smtClean="0"/>
              <a:t>[This was named after Larry Page (and not after rank of a webpage)]</a:t>
            </a:r>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37</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PageRank</a:t>
            </a:r>
            <a:endParaRPr lang="en-IN" dirty="0">
              <a:latin typeface="Impact" pitchFamily="34" charset="0"/>
            </a:endParaRPr>
          </a:p>
        </p:txBody>
      </p:sp>
      <p:sp>
        <p:nvSpPr>
          <p:cNvPr id="3" name="Content Placeholder 2"/>
          <p:cNvSpPr>
            <a:spLocks noGrp="1"/>
          </p:cNvSpPr>
          <p:nvPr>
            <p:ph idx="1"/>
          </p:nvPr>
        </p:nvSpPr>
        <p:spPr>
          <a:xfrm>
            <a:off x="457200" y="1600201"/>
            <a:ext cx="8229600" cy="2686056"/>
          </a:xfrm>
        </p:spPr>
        <p:txBody>
          <a:bodyPr>
            <a:noAutofit/>
          </a:bodyPr>
          <a:lstStyle/>
          <a:p>
            <a:pPr marL="0">
              <a:buNone/>
            </a:pPr>
            <a:r>
              <a:rPr lang="en-US" sz="2800" dirty="0" smtClean="0"/>
              <a:t>A = A given page</a:t>
            </a:r>
          </a:p>
          <a:p>
            <a:pPr marL="0">
              <a:buNone/>
            </a:pPr>
            <a:r>
              <a:rPr lang="en-US" sz="2800" dirty="0" smtClean="0"/>
              <a:t>T</a:t>
            </a:r>
            <a:r>
              <a:rPr lang="en-US" sz="2800" baseline="-25000" dirty="0" smtClean="0"/>
              <a:t>1</a:t>
            </a:r>
            <a:r>
              <a:rPr lang="en-US" sz="2800" dirty="0" smtClean="0"/>
              <a:t> …. T</a:t>
            </a:r>
            <a:r>
              <a:rPr lang="en-US" sz="2800" baseline="-25000" dirty="0" smtClean="0"/>
              <a:t>n </a:t>
            </a:r>
            <a:r>
              <a:rPr lang="en-US" sz="2800" dirty="0" smtClean="0"/>
              <a:t>= Pages that point to page A (citations)</a:t>
            </a:r>
          </a:p>
          <a:p>
            <a:pPr marL="0">
              <a:buNone/>
            </a:pPr>
            <a:r>
              <a:rPr lang="en-US" sz="2800" dirty="0" smtClean="0"/>
              <a:t>d = Damping factor</a:t>
            </a:r>
            <a:r>
              <a:rPr lang="en-IN" sz="2800" dirty="0" smtClean="0"/>
              <a:t> between 0 and 1</a:t>
            </a:r>
            <a:r>
              <a:rPr lang="en-US" sz="2800" dirty="0" smtClean="0"/>
              <a:t> (usually kept as 0.85)</a:t>
            </a:r>
          </a:p>
          <a:p>
            <a:pPr marL="0">
              <a:buNone/>
            </a:pPr>
            <a:r>
              <a:rPr lang="en-US" sz="2800" dirty="0" smtClean="0"/>
              <a:t>C(T) = number of links going out of T</a:t>
            </a:r>
          </a:p>
          <a:p>
            <a:pPr marL="0">
              <a:buNone/>
            </a:pPr>
            <a:r>
              <a:rPr lang="en-US" sz="2800" dirty="0" smtClean="0"/>
              <a:t>PR(A</a:t>
            </a:r>
            <a:r>
              <a:rPr lang="en-US" sz="2800" dirty="0" smtClean="0"/>
              <a:t>) = the PageRank of page A</a:t>
            </a:r>
            <a:endParaRPr lang="en-IN" sz="2800" dirty="0" smtClean="0"/>
          </a:p>
          <a:p>
            <a:pPr marL="0">
              <a:buNone/>
            </a:pPr>
            <a:endParaRPr lang="en-US" sz="2800" dirty="0" smtClean="0"/>
          </a:p>
          <a:p>
            <a:pPr marL="0">
              <a:buNone/>
            </a:pPr>
            <a:endParaRPr lang="en-US" sz="2800" dirty="0" smtClean="0"/>
          </a:p>
        </p:txBody>
      </p:sp>
      <p:graphicFrame>
        <p:nvGraphicFramePr>
          <p:cNvPr id="4" name="Object 3"/>
          <p:cNvGraphicFramePr>
            <a:graphicFrameLocks noChangeAspect="1"/>
          </p:cNvGraphicFramePr>
          <p:nvPr>
            <p:extLst>
              <p:ext uri="{D42A27DB-BD31-4B8C-83A1-F6EECF244321}">
                <p14:modId xmlns="" xmlns:p14="http://schemas.microsoft.com/office/powerpoint/2010/main" val="4117929869"/>
              </p:ext>
            </p:extLst>
          </p:nvPr>
        </p:nvGraphicFramePr>
        <p:xfrm>
          <a:off x="303213" y="5000625"/>
          <a:ext cx="8636000" cy="1071563"/>
        </p:xfrm>
        <a:graphic>
          <a:graphicData uri="http://schemas.openxmlformats.org/presentationml/2006/ole">
            <p:oleObj spid="_x0000_s1043" name="Equation" r:id="rId4" imgW="3479760" imgH="431640" progId="Equation.3">
              <p:embed/>
            </p:oleObj>
          </a:graphicData>
        </a:graphic>
      </p:graphicFrame>
      <p:sp>
        <p:nvSpPr>
          <p:cNvPr id="5" name="Rectangle 4"/>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p:cNvSpPr>
            <a:spLocks noGrp="1"/>
          </p:cNvSpPr>
          <p:nvPr>
            <p:ph type="sldNum" sz="quarter" idx="12"/>
          </p:nvPr>
        </p:nvSpPr>
        <p:spPr/>
        <p:txBody>
          <a:bodyPr/>
          <a:lstStyle/>
          <a:p>
            <a:fld id="{902C3C55-B527-4B6E-8D0F-849F381885D4}" type="slidenum">
              <a:rPr lang="en-IN" smtClean="0"/>
              <a:pPr/>
              <a:t>38</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PageRank</a:t>
            </a:r>
            <a:endParaRPr lang="en-IN" dirty="0">
              <a:latin typeface="Impact" pitchFamily="34" charset="0"/>
            </a:endParaRPr>
          </a:p>
        </p:txBody>
      </p:sp>
      <p:pic>
        <p:nvPicPr>
          <p:cNvPr id="2052" name="Picture 4" descr="File:PageRanks-Example.svg"/>
          <p:cNvPicPr>
            <a:picLocks noChangeAspect="1" noChangeArrowheads="1"/>
          </p:cNvPicPr>
          <p:nvPr/>
        </p:nvPicPr>
        <p:blipFill>
          <a:blip r:embed="rId3"/>
          <a:srcRect/>
          <a:stretch>
            <a:fillRect/>
          </a:stretch>
        </p:blipFill>
        <p:spPr bwMode="auto">
          <a:xfrm>
            <a:off x="1571604" y="1500174"/>
            <a:ext cx="5929354" cy="4781737"/>
          </a:xfrm>
          <a:prstGeom prst="rect">
            <a:avLst/>
          </a:prstGeom>
          <a:noFill/>
        </p:spPr>
      </p:pic>
      <p:sp>
        <p:nvSpPr>
          <p:cNvPr id="8" name="TextBox 7"/>
          <p:cNvSpPr txBox="1"/>
          <p:nvPr/>
        </p:nvSpPr>
        <p:spPr>
          <a:xfrm>
            <a:off x="7079268" y="6000768"/>
            <a:ext cx="2064732" cy="369332"/>
          </a:xfrm>
          <a:prstGeom prst="rect">
            <a:avLst/>
          </a:prstGeom>
          <a:noFill/>
        </p:spPr>
        <p:txBody>
          <a:bodyPr wrap="none" rtlCol="0">
            <a:spAutoFit/>
          </a:bodyPr>
          <a:lstStyle/>
          <a:p>
            <a:r>
              <a:rPr lang="en-US" dirty="0" smtClean="0"/>
              <a:t>Courtesy: Wikipedia</a:t>
            </a:r>
            <a:endParaRPr lang="en-IN" dirty="0"/>
          </a:p>
        </p:txBody>
      </p:sp>
      <p:sp>
        <p:nvSpPr>
          <p:cNvPr id="5" name="Rectangle 4"/>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p:cNvSpPr>
            <a:spLocks noGrp="1"/>
          </p:cNvSpPr>
          <p:nvPr>
            <p:ph type="sldNum" sz="quarter" idx="12"/>
          </p:nvPr>
        </p:nvSpPr>
        <p:spPr/>
        <p:txBody>
          <a:bodyPr/>
          <a:lstStyle/>
          <a:p>
            <a:fld id="{902C3C55-B527-4B6E-8D0F-849F381885D4}" type="slidenum">
              <a:rPr lang="en-IN" smtClean="0"/>
              <a:pPr/>
              <a:t>39</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Possible solutions</a:t>
            </a:r>
            <a:endParaRPr lang="en-IN" dirty="0">
              <a:latin typeface="Impact" pitchFamily="34" charset="0"/>
            </a:endParaRPr>
          </a:p>
        </p:txBody>
      </p:sp>
      <p:sp>
        <p:nvSpPr>
          <p:cNvPr id="3" name="Content Placeholder 2"/>
          <p:cNvSpPr>
            <a:spLocks noGrp="1"/>
          </p:cNvSpPr>
          <p:nvPr>
            <p:ph idx="1"/>
          </p:nvPr>
        </p:nvSpPr>
        <p:spPr>
          <a:xfrm>
            <a:off x="457200" y="1600200"/>
            <a:ext cx="8229600" cy="4757758"/>
          </a:xfrm>
        </p:spPr>
        <p:txBody>
          <a:bodyPr>
            <a:normAutofit fontScale="85000" lnSpcReduction="20000"/>
          </a:bodyPr>
          <a:lstStyle/>
          <a:p>
            <a:r>
              <a:rPr lang="en-US" dirty="0" smtClean="0"/>
              <a:t>Crafting a custom distributed framework for every new algorithm.</a:t>
            </a:r>
          </a:p>
          <a:p>
            <a:r>
              <a:rPr lang="en-US" dirty="0" smtClean="0"/>
              <a:t>Existing distributed computing platforms like MapReduce. </a:t>
            </a:r>
          </a:p>
          <a:p>
            <a:pPr lvl="1"/>
            <a:r>
              <a:rPr lang="en-US" dirty="0" smtClean="0"/>
              <a:t>These are sometimes used to mine large graphs</a:t>
            </a:r>
            <a:r>
              <a:rPr lang="en-US" baseline="30000" dirty="0" smtClean="0"/>
              <a:t>[3, 4]</a:t>
            </a:r>
            <a:r>
              <a:rPr lang="en-US" dirty="0" smtClean="0"/>
              <a:t>, but often give sub-optimal performance and have usability issues. </a:t>
            </a:r>
          </a:p>
          <a:p>
            <a:r>
              <a:rPr lang="en-US" dirty="0" smtClean="0"/>
              <a:t>Single-computer graph algorithm libraries</a:t>
            </a:r>
          </a:p>
          <a:p>
            <a:pPr lvl="1"/>
            <a:r>
              <a:rPr lang="en-US" dirty="0" smtClean="0"/>
              <a:t>Limiting the scale of the graph is necessary</a:t>
            </a:r>
          </a:p>
          <a:p>
            <a:pPr lvl="1"/>
            <a:r>
              <a:rPr lang="en-US" dirty="0" smtClean="0"/>
              <a:t>BGL, LEDA, NetworkX, JDSL, Standford GraphBase</a:t>
            </a:r>
            <a:r>
              <a:rPr lang="en-US" dirty="0"/>
              <a:t> </a:t>
            </a:r>
            <a:r>
              <a:rPr lang="en-US" dirty="0" smtClean="0"/>
              <a:t>or FGL</a:t>
            </a:r>
          </a:p>
          <a:p>
            <a:r>
              <a:rPr lang="en-US" dirty="0" smtClean="0"/>
              <a:t>Existing parallel graph systems which do not handle fault tolerance and other issues</a:t>
            </a:r>
          </a:p>
          <a:p>
            <a:pPr lvl="1"/>
            <a:r>
              <a:rPr lang="en-US" dirty="0" smtClean="0"/>
              <a:t>The Parallel BGL</a:t>
            </a:r>
            <a:r>
              <a:rPr lang="en-US" baseline="30000" dirty="0" smtClean="0"/>
              <a:t>[5]</a:t>
            </a:r>
            <a:r>
              <a:rPr lang="en-US" dirty="0" smtClean="0"/>
              <a:t> and CGMgraph</a:t>
            </a:r>
            <a:r>
              <a:rPr lang="en-US" baseline="30000" dirty="0" smtClean="0"/>
              <a:t>[6]</a:t>
            </a:r>
            <a:endParaRPr lang="en-US" baseline="30000" dirty="0"/>
          </a:p>
        </p:txBody>
      </p:sp>
      <p:sp>
        <p:nvSpPr>
          <p:cNvPr id="6" name="Footer Placeholder 5"/>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902C3C55-B527-4B6E-8D0F-849F381885D4}" type="slidenum">
              <a:rPr lang="en-IN" smtClean="0"/>
              <a:pPr/>
              <a:t>4</a:t>
            </a:fld>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itchFamily="34" charset="0"/>
              </a:rPr>
              <a:t>PageRank</a:t>
            </a:r>
            <a:endParaRPr lang="en-IN" dirty="0">
              <a:latin typeface="Impact" pitchFamily="34" charset="0"/>
            </a:endParaRPr>
          </a:p>
        </p:txBody>
      </p:sp>
      <p:sp>
        <p:nvSpPr>
          <p:cNvPr id="5" name="Rectangle 4"/>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p:cNvSpPr>
            <a:spLocks noGrp="1"/>
          </p:cNvSpPr>
          <p:nvPr>
            <p:ph type="sldNum" sz="quarter" idx="12"/>
          </p:nvPr>
        </p:nvSpPr>
        <p:spPr/>
        <p:txBody>
          <a:bodyPr/>
          <a:lstStyle/>
          <a:p>
            <a:fld id="{902C3C55-B527-4B6E-8D0F-849F381885D4}" type="slidenum">
              <a:rPr lang="en-IN" smtClean="0"/>
              <a:pPr/>
              <a:t>40</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
        <p:nvSpPr>
          <p:cNvPr id="9" name="TextBox 8"/>
          <p:cNvSpPr txBox="1"/>
          <p:nvPr/>
        </p:nvSpPr>
        <p:spPr>
          <a:xfrm>
            <a:off x="571472" y="1194911"/>
            <a:ext cx="8143932" cy="5663089"/>
          </a:xfrm>
          <a:prstGeom prst="rect">
            <a:avLst/>
          </a:prstGeom>
          <a:noFill/>
        </p:spPr>
        <p:txBody>
          <a:bodyPr wrap="square" rtlCol="0">
            <a:spAutoFit/>
          </a:bodyPr>
          <a:lstStyle/>
          <a:p>
            <a:r>
              <a:rPr lang="en-US" sz="2800" dirty="0" smtClean="0"/>
              <a:t>PageRank can be solved in 2 ways:</a:t>
            </a:r>
          </a:p>
          <a:p>
            <a:pPr lvl="1">
              <a:buFont typeface="Arial" pitchFamily="34" charset="0"/>
              <a:buChar char="•"/>
            </a:pPr>
            <a:r>
              <a:rPr lang="en-US" sz="2800" dirty="0" smtClean="0"/>
              <a:t> A system of linear equations</a:t>
            </a:r>
          </a:p>
          <a:p>
            <a:pPr lvl="1">
              <a:buFont typeface="Arial" pitchFamily="34" charset="0"/>
              <a:buChar char="•"/>
            </a:pPr>
            <a:r>
              <a:rPr lang="en-US" sz="2800" dirty="0" smtClean="0"/>
              <a:t> An iterative loop till convergence</a:t>
            </a:r>
          </a:p>
          <a:p>
            <a:endParaRPr lang="en-US" sz="2800" dirty="0" smtClean="0"/>
          </a:p>
          <a:p>
            <a:r>
              <a:rPr lang="en-US" sz="2800" dirty="0" smtClean="0"/>
              <a:t>We look at the pseudo code of iterative version</a:t>
            </a:r>
          </a:p>
          <a:p>
            <a:endParaRPr lang="en-US" sz="2400" dirty="0" smtClean="0"/>
          </a:p>
          <a:p>
            <a:r>
              <a:rPr lang="en-US" dirty="0" smtClean="0">
                <a:latin typeface="Consolas" pitchFamily="49" charset="0"/>
                <a:cs typeface="Consolas" pitchFamily="49" charset="0"/>
              </a:rPr>
              <a:t>Initial value of PageRank of all pages = 1.0;</a:t>
            </a:r>
          </a:p>
          <a:p>
            <a:r>
              <a:rPr lang="en-US" dirty="0" smtClean="0">
                <a:latin typeface="Consolas" pitchFamily="49" charset="0"/>
                <a:cs typeface="Consolas" pitchFamily="49" charset="0"/>
              </a:rPr>
              <a:t>While ( sum of PageRank of all pages – numPages &gt; epsilon) {</a:t>
            </a:r>
          </a:p>
          <a:p>
            <a:r>
              <a:rPr lang="en-US" dirty="0" smtClean="0">
                <a:latin typeface="Consolas" pitchFamily="49" charset="0"/>
                <a:cs typeface="Consolas" pitchFamily="49" charset="0"/>
              </a:rPr>
              <a:t>	for each Page P</a:t>
            </a:r>
            <a:r>
              <a:rPr lang="en-US" baseline="-25000" dirty="0" smtClean="0">
                <a:latin typeface="Consolas" pitchFamily="49" charset="0"/>
                <a:cs typeface="Consolas" pitchFamily="49" charset="0"/>
              </a:rPr>
              <a:t>i</a:t>
            </a:r>
            <a:r>
              <a:rPr lang="en-US" dirty="0" smtClean="0">
                <a:latin typeface="Consolas" pitchFamily="49" charset="0"/>
                <a:cs typeface="Consolas" pitchFamily="49" charset="0"/>
              </a:rPr>
              <a:t> in list {</a:t>
            </a:r>
          </a:p>
          <a:p>
            <a:r>
              <a:rPr lang="en-US" dirty="0" smtClean="0">
                <a:latin typeface="Consolas" pitchFamily="49" charset="0"/>
                <a:cs typeface="Consolas" pitchFamily="49" charset="0"/>
              </a:rPr>
              <a:t>		PageRank(P</a:t>
            </a:r>
            <a:r>
              <a:rPr lang="en-US" baseline="-25000" dirty="0" smtClean="0">
                <a:latin typeface="Consolas" pitchFamily="49" charset="0"/>
                <a:cs typeface="Consolas" pitchFamily="49" charset="0"/>
              </a:rPr>
              <a:t>i</a:t>
            </a:r>
            <a:r>
              <a:rPr lang="en-US" dirty="0" smtClean="0">
                <a:latin typeface="Consolas" pitchFamily="49" charset="0"/>
                <a:cs typeface="Consolas" pitchFamily="49" charset="0"/>
              </a:rPr>
              <a:t>) = (1-d);</a:t>
            </a:r>
          </a:p>
          <a:p>
            <a:r>
              <a:rPr lang="en-US" dirty="0" smtClean="0">
                <a:latin typeface="Consolas" pitchFamily="49" charset="0"/>
                <a:cs typeface="Consolas" pitchFamily="49" charset="0"/>
              </a:rPr>
              <a:t>		for each page P</a:t>
            </a:r>
            <a:r>
              <a:rPr lang="en-US" baseline="-25000" dirty="0" smtClean="0">
                <a:latin typeface="Consolas" pitchFamily="49" charset="0"/>
                <a:cs typeface="Consolas" pitchFamily="49" charset="0"/>
              </a:rPr>
              <a:t>j</a:t>
            </a:r>
            <a:r>
              <a:rPr lang="en-US" dirty="0" smtClean="0">
                <a:latin typeface="Consolas" pitchFamily="49" charset="0"/>
                <a:cs typeface="Consolas" pitchFamily="49" charset="0"/>
              </a:rPr>
              <a:t> linking to page P</a:t>
            </a:r>
            <a:r>
              <a:rPr lang="en-US" baseline="-25000" dirty="0" smtClean="0">
                <a:latin typeface="Consolas" pitchFamily="49" charset="0"/>
                <a:cs typeface="Consolas" pitchFamily="49" charset="0"/>
              </a:rPr>
              <a:t>i</a:t>
            </a:r>
            <a:r>
              <a:rPr lang="en-US" dirty="0" smtClean="0">
                <a:latin typeface="Consolas" pitchFamily="49" charset="0"/>
                <a:cs typeface="Consolas" pitchFamily="49" charset="0"/>
              </a:rPr>
              <a:t> {</a:t>
            </a:r>
          </a:p>
          <a:p>
            <a:r>
              <a:rPr lang="en-US" dirty="0" smtClean="0">
                <a:latin typeface="Consolas" pitchFamily="49" charset="0"/>
                <a:cs typeface="Consolas" pitchFamily="49" charset="0"/>
              </a:rPr>
              <a:t>			PageRank(P</a:t>
            </a:r>
            <a:r>
              <a:rPr lang="en-US" baseline="-25000" dirty="0" smtClean="0">
                <a:latin typeface="Consolas" pitchFamily="49" charset="0"/>
                <a:cs typeface="Consolas" pitchFamily="49" charset="0"/>
              </a:rPr>
              <a:t>i</a:t>
            </a:r>
            <a:r>
              <a:rPr lang="en-US" dirty="0" smtClean="0">
                <a:latin typeface="Consolas" pitchFamily="49" charset="0"/>
                <a:cs typeface="Consolas" pitchFamily="49" charset="0"/>
              </a:rPr>
              <a:t>) += d × 							(PageRank(P</a:t>
            </a:r>
            <a:r>
              <a:rPr lang="en-US" baseline="-25000" dirty="0" smtClean="0">
                <a:latin typeface="Consolas" pitchFamily="49" charset="0"/>
                <a:cs typeface="Consolas" pitchFamily="49" charset="0"/>
              </a:rPr>
              <a:t>j</a:t>
            </a:r>
            <a:r>
              <a:rPr lang="en-US" dirty="0" smtClean="0">
                <a:latin typeface="Consolas" pitchFamily="49" charset="0"/>
                <a:cs typeface="Consolas" pitchFamily="49" charset="0"/>
              </a:rPr>
              <a:t>)/numOutLinks(P</a:t>
            </a:r>
            <a:r>
              <a:rPr lang="en-US" baseline="-25000" dirty="0" smtClean="0">
                <a:latin typeface="Consolas" pitchFamily="49" charset="0"/>
                <a:cs typeface="Consolas" pitchFamily="49" charset="0"/>
              </a:rPr>
              <a:t>j</a:t>
            </a:r>
            <a:r>
              <a:rPr lang="en-US" dirty="0" smtClean="0">
                <a:latin typeface="Consolas" pitchFamily="49" charset="0"/>
                <a:cs typeface="Consolas" pitchFamily="49" charset="0"/>
              </a:rPr>
              <a:t>));	</a:t>
            </a:r>
          </a:p>
          <a:p>
            <a:r>
              <a:rPr lang="en-US" dirty="0" smtClean="0">
                <a:latin typeface="Consolas" pitchFamily="49" charset="0"/>
                <a:cs typeface="Consolas" pitchFamily="49" charset="0"/>
              </a:rPr>
              <a:t>		}</a:t>
            </a:r>
          </a:p>
          <a:p>
            <a:r>
              <a:rPr lang="en-US" dirty="0" smtClean="0">
                <a:latin typeface="Consolas" pitchFamily="49" charset="0"/>
                <a:cs typeface="Consolas" pitchFamily="49" charset="0"/>
              </a:rPr>
              <a:t>	}</a:t>
            </a:r>
          </a:p>
          <a:p>
            <a:r>
              <a:rPr lang="en-US"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PageRank in MapReduce – Phase I</a:t>
            </a:r>
            <a:endParaRPr lang="en-IN" dirty="0">
              <a:latin typeface="Impact" pitchFamily="34" charset="0"/>
            </a:endParaRPr>
          </a:p>
        </p:txBody>
      </p:sp>
      <p:sp>
        <p:nvSpPr>
          <p:cNvPr id="4" name="Content Placeholder 3"/>
          <p:cNvSpPr txBox="1">
            <a:spLocks noGrp="1"/>
          </p:cNvSpPr>
          <p:nvPr>
            <p:ph idx="1"/>
          </p:nvPr>
        </p:nvSpPr>
        <p:spPr>
          <a:xfrm>
            <a:off x="571472" y="1928802"/>
            <a:ext cx="8229600" cy="3821367"/>
          </a:xfrm>
          <a:prstGeom prst="rect">
            <a:avLst/>
          </a:prstGeom>
          <a:noFill/>
        </p:spPr>
        <p:txBody>
          <a:bodyPr wrap="square" rtlCol="0">
            <a:spAutoFit/>
          </a:bodyPr>
          <a:lstStyle/>
          <a:p>
            <a:pPr>
              <a:lnSpc>
                <a:spcPct val="81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800" b="1" dirty="0" smtClean="0"/>
              <a:t>Parsing HTML</a:t>
            </a:r>
          </a:p>
          <a:p>
            <a:pPr>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Map task takes (URL, page content) pairs and maps them to (URL, (PR</a:t>
            </a:r>
            <a:r>
              <a:rPr lang="en-GB" baseline="-33000" dirty="0" smtClean="0"/>
              <a:t>init</a:t>
            </a:r>
            <a:r>
              <a:rPr lang="en-GB" dirty="0" smtClean="0"/>
              <a:t>, list-of-urls))</a:t>
            </a:r>
          </a:p>
          <a:p>
            <a:pPr lvl="1">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PR</a:t>
            </a:r>
            <a:r>
              <a:rPr lang="en-GB" baseline="-33000" dirty="0" smtClean="0"/>
              <a:t>init</a:t>
            </a:r>
            <a:r>
              <a:rPr lang="en-GB" dirty="0" smtClean="0"/>
              <a:t> is the “seed” PageRank for URL</a:t>
            </a:r>
          </a:p>
          <a:p>
            <a:pPr lvl="1">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list-of-urls contains all pages pointed to by URL</a:t>
            </a:r>
          </a:p>
          <a:p>
            <a:pPr>
              <a:lnSpc>
                <a:spcPct val="81000"/>
              </a:lnSpc>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smtClean="0"/>
          </a:p>
          <a:p>
            <a:pPr>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Reduce task is just the identity function</a:t>
            </a:r>
          </a:p>
          <a:p>
            <a:pPr>
              <a:buNone/>
            </a:pPr>
            <a:endParaRPr lang="en-US" sz="2000" dirty="0" smtClean="0">
              <a:latin typeface="Consolas" pitchFamily="49" charset="0"/>
              <a:cs typeface="Consolas" pitchFamily="49" charset="0"/>
            </a:endParaRPr>
          </a:p>
        </p:txBody>
      </p:sp>
      <p:sp>
        <p:nvSpPr>
          <p:cNvPr id="6" name="Rectangle 5"/>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Slide Number Placeholder 6"/>
          <p:cNvSpPr>
            <a:spLocks noGrp="1"/>
          </p:cNvSpPr>
          <p:nvPr>
            <p:ph type="sldNum" sz="quarter" idx="12"/>
          </p:nvPr>
        </p:nvSpPr>
        <p:spPr/>
        <p:txBody>
          <a:bodyPr/>
          <a:lstStyle/>
          <a:p>
            <a:fld id="{902C3C55-B527-4B6E-8D0F-849F381885D4}" type="slidenum">
              <a:rPr lang="en-IN" smtClean="0"/>
              <a:pPr/>
              <a:t>41</a:t>
            </a:fld>
            <a:endParaRPr lang="en-IN" dirty="0"/>
          </a:p>
        </p:txBody>
      </p:sp>
      <p:sp>
        <p:nvSpPr>
          <p:cNvPr id="8" name="Footer Placeholder 7"/>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PageRank in MapReduce – Phase 2</a:t>
            </a:r>
            <a:endParaRPr lang="en-IN" dirty="0">
              <a:latin typeface="Impact" pitchFamily="34" charset="0"/>
            </a:endParaRPr>
          </a:p>
        </p:txBody>
      </p:sp>
      <p:sp>
        <p:nvSpPr>
          <p:cNvPr id="4" name="Content Placeholder 3"/>
          <p:cNvSpPr txBox="1">
            <a:spLocks noGrp="1"/>
          </p:cNvSpPr>
          <p:nvPr>
            <p:ph idx="1"/>
          </p:nvPr>
        </p:nvSpPr>
        <p:spPr>
          <a:xfrm>
            <a:off x="571472" y="1643050"/>
            <a:ext cx="8229600" cy="5256182"/>
          </a:xfrm>
          <a:prstGeom prst="rect">
            <a:avLst/>
          </a:prstGeom>
          <a:noFill/>
        </p:spPr>
        <p:txBody>
          <a:bodyPr wrap="square" rtlCol="0">
            <a:spAutoFit/>
          </a:bodyPr>
          <a:lstStyle/>
          <a:p>
            <a:pPr>
              <a:lnSpc>
                <a:spcPct val="81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800" b="1" dirty="0" smtClean="0"/>
              <a:t>PageRank Distribution</a:t>
            </a:r>
          </a:p>
          <a:p>
            <a:pPr>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Map task takes (URL, (cur_rank, url_list))</a:t>
            </a:r>
          </a:p>
          <a:p>
            <a:pPr lvl="1">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For each </a:t>
            </a:r>
            <a:r>
              <a:rPr lang="en-GB" i="1" dirty="0" smtClean="0"/>
              <a:t>u</a:t>
            </a:r>
            <a:r>
              <a:rPr lang="en-GB" dirty="0" smtClean="0"/>
              <a:t> in url_list, emit </a:t>
            </a:r>
            <a:r>
              <a:rPr lang="en-GB" sz="2400" dirty="0" smtClean="0"/>
              <a:t>(</a:t>
            </a:r>
            <a:r>
              <a:rPr lang="en-GB" sz="2400" i="1" dirty="0" smtClean="0"/>
              <a:t>u</a:t>
            </a:r>
            <a:r>
              <a:rPr lang="en-GB" sz="2400" dirty="0" smtClean="0"/>
              <a:t>, cur_rank/|url_list|)</a:t>
            </a:r>
          </a:p>
          <a:p>
            <a:pPr lvl="1">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Emit (URL, url_list) to carry the points-to list along through iterations</a:t>
            </a:r>
          </a:p>
          <a:p>
            <a:pPr lvl="1">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smtClean="0"/>
          </a:p>
          <a:p>
            <a:pPr>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Reduce task gets (URL, url_list) and many (URL, </a:t>
            </a:r>
            <a:r>
              <a:rPr lang="en-GB" i="1" dirty="0" smtClean="0"/>
              <a:t>val</a:t>
            </a:r>
            <a:r>
              <a:rPr lang="en-GB" dirty="0" smtClean="0"/>
              <a:t>) values</a:t>
            </a:r>
          </a:p>
          <a:p>
            <a:pPr lvl="1">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Sum </a:t>
            </a:r>
            <a:r>
              <a:rPr lang="en-GB" i="1" dirty="0" smtClean="0"/>
              <a:t>val</a:t>
            </a:r>
            <a:r>
              <a:rPr lang="en-GB" dirty="0" smtClean="0"/>
              <a:t>s and fix up with </a:t>
            </a:r>
            <a:r>
              <a:rPr lang="en-GB" i="1" dirty="0" smtClean="0"/>
              <a:t>d</a:t>
            </a:r>
          </a:p>
          <a:p>
            <a:pPr lvl="1">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Emit (URL, (new_rank, url_list))</a:t>
            </a:r>
          </a:p>
          <a:p>
            <a:pPr>
              <a:lnSpc>
                <a:spcPct val="81000"/>
              </a:lnSpc>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p>
        </p:txBody>
      </p:sp>
      <p:sp>
        <p:nvSpPr>
          <p:cNvPr id="6" name="Rectangle 5"/>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Slide Number Placeholder 6"/>
          <p:cNvSpPr>
            <a:spLocks noGrp="1"/>
          </p:cNvSpPr>
          <p:nvPr>
            <p:ph type="sldNum" sz="quarter" idx="12"/>
          </p:nvPr>
        </p:nvSpPr>
        <p:spPr/>
        <p:txBody>
          <a:bodyPr/>
          <a:lstStyle/>
          <a:p>
            <a:fld id="{902C3C55-B527-4B6E-8D0F-849F381885D4}" type="slidenum">
              <a:rPr lang="en-IN" smtClean="0"/>
              <a:pPr/>
              <a:t>42</a:t>
            </a:fld>
            <a:endParaRPr lang="en-IN" dirty="0"/>
          </a:p>
        </p:txBody>
      </p:sp>
      <p:sp>
        <p:nvSpPr>
          <p:cNvPr id="8" name="Footer Placeholder 7"/>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PageRank in MapReduce - Finalize</a:t>
            </a:r>
            <a:endParaRPr lang="en-IN" dirty="0">
              <a:latin typeface="Impact" pitchFamily="34" charset="0"/>
            </a:endParaRPr>
          </a:p>
        </p:txBody>
      </p:sp>
      <p:sp>
        <p:nvSpPr>
          <p:cNvPr id="4" name="Content Placeholder 3"/>
          <p:cNvSpPr txBox="1">
            <a:spLocks noGrp="1"/>
          </p:cNvSpPr>
          <p:nvPr>
            <p:ph idx="1"/>
          </p:nvPr>
        </p:nvSpPr>
        <p:spPr>
          <a:xfrm>
            <a:off x="571472" y="1643050"/>
            <a:ext cx="8229600" cy="3828740"/>
          </a:xfrm>
          <a:prstGeom prst="rect">
            <a:avLst/>
          </a:prstGeom>
          <a:noFill/>
        </p:spPr>
        <p:txBody>
          <a:bodyPr wrap="square" rtlCol="0">
            <a:spAutoFit/>
          </a:bodyPr>
          <a:lstStyle/>
          <a:p>
            <a:pPr>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000" dirty="0" smtClean="0"/>
              <a:t>A non-parallelizable component determines whether convergence has been achieved</a:t>
            </a:r>
          </a:p>
          <a:p>
            <a:pPr>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000" dirty="0" smtClean="0"/>
              <a:t>If so, write out the PageRank lists - done</a:t>
            </a:r>
          </a:p>
          <a:p>
            <a:pPr>
              <a:lnSpc>
                <a:spcPct val="81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4000" dirty="0" smtClean="0"/>
              <a:t>Otherwise, feed output of Phase 2 into another Phase 2 iteration</a:t>
            </a:r>
            <a:endParaRPr lang="en-GB" sz="4000" dirty="0"/>
          </a:p>
        </p:txBody>
      </p:sp>
      <p:sp>
        <p:nvSpPr>
          <p:cNvPr id="6" name="Rectangle 5"/>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Slide Number Placeholder 6"/>
          <p:cNvSpPr>
            <a:spLocks noGrp="1"/>
          </p:cNvSpPr>
          <p:nvPr>
            <p:ph type="sldNum" sz="quarter" idx="12"/>
          </p:nvPr>
        </p:nvSpPr>
        <p:spPr/>
        <p:txBody>
          <a:bodyPr/>
          <a:lstStyle/>
          <a:p>
            <a:fld id="{902C3C55-B527-4B6E-8D0F-849F381885D4}" type="slidenum">
              <a:rPr lang="en-IN" smtClean="0"/>
              <a:pPr/>
              <a:t>43</a:t>
            </a:fld>
            <a:endParaRPr lang="en-IN" dirty="0"/>
          </a:p>
        </p:txBody>
      </p:sp>
      <p:sp>
        <p:nvSpPr>
          <p:cNvPr id="8" name="Footer Placeholder 7"/>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PageRank in Pregel</a:t>
            </a:r>
            <a:endParaRPr lang="en-IN" dirty="0">
              <a:latin typeface="Impact" pitchFamily="34" charset="0"/>
            </a:endParaRPr>
          </a:p>
        </p:txBody>
      </p:sp>
      <p:sp>
        <p:nvSpPr>
          <p:cNvPr id="6" name="Content Placeholder 5"/>
          <p:cNvSpPr>
            <a:spLocks noGrp="1"/>
          </p:cNvSpPr>
          <p:nvPr>
            <p:ph idx="1"/>
          </p:nvPr>
        </p:nvSpPr>
        <p:spPr>
          <a:xfrm>
            <a:off x="457200" y="1484784"/>
            <a:ext cx="8229600" cy="5069160"/>
          </a:xfrm>
        </p:spPr>
        <p:txBody>
          <a:bodyPr>
            <a:noAutofit/>
          </a:bodyPr>
          <a:lstStyle/>
          <a:p>
            <a:pPr marL="180000">
              <a:buNone/>
            </a:pPr>
            <a:r>
              <a:rPr lang="en-US" sz="1600" dirty="0" smtClean="0">
                <a:latin typeface="Consolas" pitchFamily="49" charset="0"/>
                <a:cs typeface="Consolas" pitchFamily="49" charset="0"/>
              </a:rPr>
              <a:t>Class PageRankVertex</a:t>
            </a:r>
          </a:p>
          <a:p>
            <a:pPr marL="180000">
              <a:buNone/>
            </a:pPr>
            <a:r>
              <a:rPr lang="en-US" sz="1600" dirty="0" smtClean="0">
                <a:latin typeface="Consolas" pitchFamily="49" charset="0"/>
                <a:cs typeface="Consolas" pitchFamily="49" charset="0"/>
              </a:rPr>
              <a:t>		: public Vertex&lt;double, void, double&gt; {</a:t>
            </a:r>
          </a:p>
          <a:p>
            <a:pPr marL="180000">
              <a:buNone/>
            </a:pPr>
            <a:r>
              <a:rPr lang="en-US" sz="1600" dirty="0" smtClean="0">
                <a:latin typeface="Consolas" pitchFamily="49" charset="0"/>
                <a:cs typeface="Consolas" pitchFamily="49" charset="0"/>
              </a:rPr>
              <a:t>	public:</a:t>
            </a:r>
          </a:p>
          <a:p>
            <a:pPr marL="180000">
              <a:buNone/>
            </a:pPr>
            <a:r>
              <a:rPr lang="en-US" sz="1600" dirty="0" smtClean="0">
                <a:latin typeface="Consolas" pitchFamily="49" charset="0"/>
                <a:cs typeface="Consolas" pitchFamily="49" charset="0"/>
              </a:rPr>
              <a:t>		virtual void Compute(MessageIterator* msgs) {</a:t>
            </a:r>
          </a:p>
          <a:p>
            <a:pPr marL="180000">
              <a:buNone/>
            </a:pPr>
            <a:r>
              <a:rPr lang="en-US" sz="1600" dirty="0" smtClean="0">
                <a:latin typeface="Consolas" pitchFamily="49" charset="0"/>
                <a:cs typeface="Consolas" pitchFamily="49" charset="0"/>
              </a:rPr>
              <a:t>			if (superstep() &gt;= 1) {</a:t>
            </a:r>
          </a:p>
          <a:p>
            <a:pPr marL="180000">
              <a:buNone/>
            </a:pPr>
            <a:r>
              <a:rPr lang="en-US" sz="1600" dirty="0" smtClean="0">
                <a:latin typeface="Consolas" pitchFamily="49" charset="0"/>
                <a:cs typeface="Consolas" pitchFamily="49" charset="0"/>
              </a:rPr>
              <a:t>				double sum = 0;</a:t>
            </a:r>
          </a:p>
          <a:p>
            <a:pPr marL="180000">
              <a:buNone/>
            </a:pPr>
            <a:r>
              <a:rPr lang="en-US" sz="1600" dirty="0" smtClean="0">
                <a:latin typeface="Consolas" pitchFamily="49" charset="0"/>
                <a:cs typeface="Consolas" pitchFamily="49" charset="0"/>
              </a:rPr>
              <a:t>				for (; !msgs-&gt;done(); msgs-&gt;Next())</a:t>
            </a:r>
          </a:p>
          <a:p>
            <a:pPr marL="180000">
              <a:buNone/>
            </a:pPr>
            <a:r>
              <a:rPr lang="en-US" sz="1600" dirty="0" smtClean="0">
                <a:latin typeface="Consolas" pitchFamily="49" charset="0"/>
                <a:cs typeface="Consolas" pitchFamily="49" charset="0"/>
              </a:rPr>
              <a:t>					sum += msgs-&gt;Value();</a:t>
            </a:r>
          </a:p>
          <a:p>
            <a:pPr marL="180000">
              <a:buNone/>
            </a:pPr>
            <a:r>
              <a:rPr lang="en-US" sz="1600" dirty="0" smtClean="0">
                <a:latin typeface="Consolas" pitchFamily="49" charset="0"/>
                <a:cs typeface="Consolas" pitchFamily="49" charset="0"/>
              </a:rPr>
              <a:t>				*MutableValue() = 0.15 + 0.85 * sum;</a:t>
            </a:r>
          </a:p>
          <a:p>
            <a:pPr marL="180000" indent="-198000">
              <a:buNone/>
            </a:pPr>
            <a:r>
              <a:rPr lang="en-US" sz="1600" dirty="0" smtClean="0">
                <a:latin typeface="Consolas" pitchFamily="49" charset="0"/>
                <a:cs typeface="Consolas" pitchFamily="49" charset="0"/>
              </a:rPr>
              <a:t>			}</a:t>
            </a:r>
          </a:p>
          <a:p>
            <a:pPr marL="180000">
              <a:buNone/>
            </a:pPr>
            <a:r>
              <a:rPr lang="en-US" sz="1600" dirty="0" smtClean="0">
                <a:latin typeface="Consolas" pitchFamily="49" charset="0"/>
                <a:cs typeface="Consolas" pitchFamily="49" charset="0"/>
              </a:rPr>
              <a:t>			if (supersteps() &lt; 30) {</a:t>
            </a:r>
          </a:p>
          <a:p>
            <a:pPr marL="180000">
              <a:buNone/>
            </a:pPr>
            <a:r>
              <a:rPr lang="en-US" sz="1600" dirty="0" smtClean="0">
                <a:latin typeface="Consolas" pitchFamily="49" charset="0"/>
                <a:cs typeface="Consolas" pitchFamily="49" charset="0"/>
              </a:rPr>
              <a:t>				const int64 n = GetOutEdgeIterator().size();</a:t>
            </a:r>
          </a:p>
          <a:p>
            <a:pPr marL="180000">
              <a:buNone/>
            </a:pPr>
            <a:r>
              <a:rPr lang="en-US" sz="1600" dirty="0" smtClean="0">
                <a:latin typeface="Consolas" pitchFamily="49" charset="0"/>
                <a:cs typeface="Consolas" pitchFamily="49" charset="0"/>
              </a:rPr>
              <a:t>				</a:t>
            </a:r>
            <a:r>
              <a:rPr lang="en-US" sz="1600" dirty="0" smtClean="0">
                <a:latin typeface="Consolas" pitchFamily="49" charset="0"/>
                <a:cs typeface="Consolas" pitchFamily="49" charset="0"/>
              </a:rPr>
              <a:t>SendMessageToAllNeighbors(GetValue() </a:t>
            </a:r>
            <a:r>
              <a:rPr lang="en-US" sz="1600" dirty="0" smtClean="0">
                <a:latin typeface="Consolas" pitchFamily="49" charset="0"/>
                <a:cs typeface="Consolas" pitchFamily="49" charset="0"/>
              </a:rPr>
              <a:t>/ n);</a:t>
            </a:r>
          </a:p>
          <a:p>
            <a:pPr marL="180000">
              <a:buNone/>
            </a:pPr>
            <a:r>
              <a:rPr lang="en-US" sz="1600" dirty="0" smtClean="0">
                <a:latin typeface="Consolas" pitchFamily="49" charset="0"/>
                <a:cs typeface="Consolas" pitchFamily="49" charset="0"/>
              </a:rPr>
              <a:t>			} else {</a:t>
            </a:r>
          </a:p>
          <a:p>
            <a:pPr marL="180000">
              <a:buNone/>
            </a:pPr>
            <a:r>
              <a:rPr lang="en-US" sz="1600" dirty="0" smtClean="0">
                <a:latin typeface="Consolas" pitchFamily="49" charset="0"/>
                <a:cs typeface="Consolas" pitchFamily="49" charset="0"/>
              </a:rPr>
              <a:t>				VoteToHalt();</a:t>
            </a:r>
          </a:p>
          <a:p>
            <a:pPr marL="180000">
              <a:buNone/>
            </a:pPr>
            <a:r>
              <a:rPr lang="en-US" sz="1600" dirty="0" smtClean="0">
                <a:latin typeface="Consolas" pitchFamily="49" charset="0"/>
                <a:cs typeface="Consolas" pitchFamily="49" charset="0"/>
              </a:rPr>
              <a:t>			}}};</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44</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extLst>
      <p:ext uri="{BB962C8B-B14F-4D97-AF65-F5344CB8AC3E}">
        <p14:creationId xmlns="" xmlns:p14="http://schemas.microsoft.com/office/powerpoint/2010/main" val="793328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PageRank in Pregel</a:t>
            </a:r>
            <a:endParaRPr lang="en-IN" dirty="0">
              <a:latin typeface="Impact" pitchFamily="34" charset="0"/>
            </a:endParaRPr>
          </a:p>
        </p:txBody>
      </p:sp>
      <p:sp>
        <p:nvSpPr>
          <p:cNvPr id="6" name="Content Placeholder 5"/>
          <p:cNvSpPr>
            <a:spLocks noGrp="1"/>
          </p:cNvSpPr>
          <p:nvPr>
            <p:ph idx="1"/>
          </p:nvPr>
        </p:nvSpPr>
        <p:spPr/>
        <p:txBody>
          <a:bodyPr/>
          <a:lstStyle/>
          <a:p>
            <a:pPr>
              <a:buNone/>
            </a:pPr>
            <a:r>
              <a:rPr lang="en-US" dirty="0" smtClean="0"/>
              <a:t>The pregel implementation contains the PageRankVertex, which inherits from the Vertex class.</a:t>
            </a:r>
          </a:p>
          <a:p>
            <a:pPr>
              <a:buNone/>
            </a:pPr>
            <a:r>
              <a:rPr lang="en-US" dirty="0" smtClean="0"/>
              <a:t>The class has the vertex value type </a:t>
            </a:r>
            <a:r>
              <a:rPr lang="en-US" b="1" dirty="0" smtClean="0"/>
              <a:t>double</a:t>
            </a:r>
            <a:r>
              <a:rPr lang="en-US" dirty="0" smtClean="0"/>
              <a:t> to store tentative PageRank and message type </a:t>
            </a:r>
            <a:r>
              <a:rPr lang="en-US" b="1" dirty="0" smtClean="0"/>
              <a:t>double</a:t>
            </a:r>
            <a:r>
              <a:rPr lang="en-US" dirty="0" smtClean="0"/>
              <a:t> to carry PageRank fractions.</a:t>
            </a:r>
          </a:p>
          <a:p>
            <a:pPr>
              <a:buNone/>
            </a:pPr>
            <a:r>
              <a:rPr lang="en-US" dirty="0" smtClean="0"/>
              <a:t>The graph is initialized so that in superstep 0, value of each vertex is </a:t>
            </a:r>
            <a:r>
              <a:rPr lang="en-US" b="1" dirty="0" smtClean="0"/>
              <a:t>1.0 </a:t>
            </a:r>
            <a:r>
              <a:rPr lang="en-US" dirty="0" smtClean="0"/>
              <a:t>.</a:t>
            </a:r>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45</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PageRank in Pregel</a:t>
            </a:r>
            <a:endParaRPr lang="en-IN" dirty="0">
              <a:latin typeface="Impact" pitchFamily="34" charset="0"/>
            </a:endParaRPr>
          </a:p>
        </p:txBody>
      </p:sp>
      <p:sp>
        <p:nvSpPr>
          <p:cNvPr id="6" name="Content Placeholder 5"/>
          <p:cNvSpPr>
            <a:spLocks noGrp="1"/>
          </p:cNvSpPr>
          <p:nvPr>
            <p:ph idx="1"/>
          </p:nvPr>
        </p:nvSpPr>
        <p:spPr/>
        <p:txBody>
          <a:bodyPr>
            <a:normAutofit lnSpcReduction="10000"/>
          </a:bodyPr>
          <a:lstStyle/>
          <a:p>
            <a:pPr>
              <a:buNone/>
            </a:pPr>
            <a:r>
              <a:rPr lang="en-US" dirty="0" smtClean="0"/>
              <a:t>In each superstep, each vertex sends out along each outgoing edge its tentative PageRank divided by the number of outgoing edges.</a:t>
            </a:r>
          </a:p>
          <a:p>
            <a:pPr>
              <a:buNone/>
            </a:pPr>
            <a:r>
              <a:rPr lang="en-US" dirty="0" smtClean="0"/>
              <a:t>Also, each vertex sums up the values arriving on messages into </a:t>
            </a:r>
            <a:r>
              <a:rPr lang="en-US" i="1" dirty="0" smtClean="0"/>
              <a:t>sum</a:t>
            </a:r>
            <a:r>
              <a:rPr lang="en-US" dirty="0" smtClean="0"/>
              <a:t> and sets its own tentative PageRank to</a:t>
            </a:r>
          </a:p>
          <a:p>
            <a:pPr>
              <a:buNone/>
            </a:pPr>
            <a:r>
              <a:rPr lang="en-US" dirty="0" smtClean="0"/>
              <a:t>For convergence, either there is a limit on the number of supersteps or </a:t>
            </a:r>
            <a:r>
              <a:rPr lang="en-US" i="1" dirty="0" smtClean="0"/>
              <a:t>aggregators</a:t>
            </a:r>
            <a:r>
              <a:rPr lang="en-US" dirty="0" smtClean="0"/>
              <a:t> are </a:t>
            </a:r>
            <a:r>
              <a:rPr lang="en-US" dirty="0" smtClean="0"/>
              <a:t>used to detect convergence.</a:t>
            </a:r>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46</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graphicFrame>
        <p:nvGraphicFramePr>
          <p:cNvPr id="8" name="Object 7"/>
          <p:cNvGraphicFramePr>
            <a:graphicFrameLocks noChangeAspect="1"/>
          </p:cNvGraphicFramePr>
          <p:nvPr/>
        </p:nvGraphicFramePr>
        <p:xfrm>
          <a:off x="2928926" y="3985756"/>
          <a:ext cx="2390346" cy="393704"/>
        </p:xfrm>
        <a:graphic>
          <a:graphicData uri="http://schemas.openxmlformats.org/presentationml/2006/ole">
            <p:oleObj spid="_x0000_s108545" name="Equation" r:id="rId3" imgW="1079280" imgH="17748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071678"/>
            <a:ext cx="8229600" cy="1143000"/>
          </a:xfrm>
        </p:spPr>
        <p:txBody>
          <a:bodyPr>
            <a:normAutofit/>
          </a:bodyPr>
          <a:lstStyle/>
          <a:p>
            <a:r>
              <a:rPr lang="en-US" dirty="0" smtClean="0">
                <a:latin typeface="Impact" pitchFamily="34" charset="0"/>
              </a:rPr>
              <a:t>Applications</a:t>
            </a:r>
            <a:endParaRPr lang="en-IN" dirty="0">
              <a:latin typeface="Impact" pitchFamily="34" charset="0"/>
            </a:endParaRPr>
          </a:p>
        </p:txBody>
      </p:sp>
      <p:sp>
        <p:nvSpPr>
          <p:cNvPr id="3" name="Content Placeholder 2"/>
          <p:cNvSpPr>
            <a:spLocks noGrp="1"/>
          </p:cNvSpPr>
          <p:nvPr>
            <p:ph idx="1"/>
          </p:nvPr>
        </p:nvSpPr>
        <p:spPr>
          <a:xfrm>
            <a:off x="457200" y="3071810"/>
            <a:ext cx="8229600" cy="3286148"/>
          </a:xfrm>
        </p:spPr>
        <p:txBody>
          <a:bodyPr>
            <a:normAutofit/>
          </a:bodyPr>
          <a:lstStyle/>
          <a:p>
            <a:pPr marL="342000" algn="ctr">
              <a:buNone/>
            </a:pPr>
            <a:r>
              <a:rPr lang="en-US" sz="8800" dirty="0" smtClean="0"/>
              <a:t>Shortest Paths</a:t>
            </a:r>
            <a:endParaRPr lang="en-IN" sz="8800"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47</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Shortest Path</a:t>
            </a:r>
            <a:endParaRPr lang="en-IN" dirty="0">
              <a:latin typeface="Impact" pitchFamily="34" charset="0"/>
            </a:endParaRPr>
          </a:p>
        </p:txBody>
      </p:sp>
      <p:sp>
        <p:nvSpPr>
          <p:cNvPr id="6" name="Content Placeholder 5"/>
          <p:cNvSpPr>
            <a:spLocks noGrp="1"/>
          </p:cNvSpPr>
          <p:nvPr>
            <p:ph idx="1"/>
          </p:nvPr>
        </p:nvSpPr>
        <p:spPr/>
        <p:txBody>
          <a:bodyPr>
            <a:normAutofit/>
          </a:bodyPr>
          <a:lstStyle/>
          <a:p>
            <a:pPr>
              <a:buNone/>
            </a:pPr>
            <a:r>
              <a:rPr lang="en-US" dirty="0" smtClean="0"/>
              <a:t>There are several important variants of shortest paths like </a:t>
            </a:r>
            <a:r>
              <a:rPr lang="en-US" i="1" dirty="0" smtClean="0"/>
              <a:t>single-source</a:t>
            </a:r>
            <a:r>
              <a:rPr lang="en-US" dirty="0" smtClean="0"/>
              <a:t> shortest path, </a:t>
            </a:r>
            <a:r>
              <a:rPr lang="en-US" i="1" dirty="0" smtClean="0"/>
              <a:t>s-t</a:t>
            </a:r>
            <a:r>
              <a:rPr lang="en-US" dirty="0" smtClean="0"/>
              <a:t> shortest path and </a:t>
            </a:r>
            <a:r>
              <a:rPr lang="en-US" i="1" dirty="0" smtClean="0"/>
              <a:t>all-pairs</a:t>
            </a:r>
            <a:r>
              <a:rPr lang="en-US" dirty="0" smtClean="0"/>
              <a:t> shortest path.</a:t>
            </a:r>
          </a:p>
          <a:p>
            <a:pPr>
              <a:buNone/>
            </a:pPr>
            <a:r>
              <a:rPr lang="en-US" dirty="0" smtClean="0"/>
              <a:t>We shall focus on </a:t>
            </a:r>
            <a:r>
              <a:rPr lang="en-US" i="1" dirty="0" smtClean="0"/>
              <a:t>single-source</a:t>
            </a:r>
            <a:r>
              <a:rPr lang="en-US" dirty="0" smtClean="0"/>
              <a:t> shortest path problem, which requires finding a shortest path between a single source vertex and every other vertex in the graph.</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48</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Shortest Path</a:t>
            </a:r>
            <a:endParaRPr lang="en-IN" dirty="0">
              <a:latin typeface="Impact" pitchFamily="34" charset="0"/>
            </a:endParaRPr>
          </a:p>
        </p:txBody>
      </p:sp>
      <p:sp>
        <p:nvSpPr>
          <p:cNvPr id="6" name="Content Placeholder 5"/>
          <p:cNvSpPr>
            <a:spLocks noGrp="1"/>
          </p:cNvSpPr>
          <p:nvPr>
            <p:ph idx="1"/>
          </p:nvPr>
        </p:nvSpPr>
        <p:spPr>
          <a:xfrm>
            <a:off x="457200" y="1600200"/>
            <a:ext cx="8229600" cy="5069160"/>
          </a:xfrm>
        </p:spPr>
        <p:txBody>
          <a:bodyPr>
            <a:noAutofit/>
          </a:bodyPr>
          <a:lstStyle/>
          <a:p>
            <a:pPr marL="180000">
              <a:buNone/>
            </a:pPr>
            <a:r>
              <a:rPr lang="en-US" sz="1600" dirty="0" smtClean="0">
                <a:latin typeface="Consolas" pitchFamily="49" charset="0"/>
                <a:cs typeface="Consolas" pitchFamily="49" charset="0"/>
              </a:rPr>
              <a:t>Class ShortestPathVertex</a:t>
            </a:r>
          </a:p>
          <a:p>
            <a:pPr marL="180000">
              <a:buNone/>
            </a:pPr>
            <a:r>
              <a:rPr lang="en-US" sz="1600" dirty="0" smtClean="0">
                <a:latin typeface="Consolas" pitchFamily="49" charset="0"/>
                <a:cs typeface="Consolas" pitchFamily="49" charset="0"/>
              </a:rPr>
              <a:t>		: public Vertex&lt;int, int, int&gt; {</a:t>
            </a:r>
          </a:p>
          <a:p>
            <a:pPr marL="180000">
              <a:buNone/>
            </a:pPr>
            <a:r>
              <a:rPr lang="en-US" sz="1600" dirty="0" smtClean="0">
                <a:latin typeface="Consolas" pitchFamily="49" charset="0"/>
                <a:cs typeface="Consolas" pitchFamily="49" charset="0"/>
              </a:rPr>
              <a:t>	public:</a:t>
            </a:r>
          </a:p>
          <a:p>
            <a:pPr marL="180000">
              <a:buNone/>
            </a:pPr>
            <a:r>
              <a:rPr lang="en-US" sz="1600" dirty="0" smtClean="0">
                <a:latin typeface="Consolas" pitchFamily="49" charset="0"/>
                <a:cs typeface="Consolas" pitchFamily="49" charset="0"/>
              </a:rPr>
              <a:t>		virtual void Compute(MessageIterator* msgs) {</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int minDist = IsSource((vertex_id()) ? 0 : INF;</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for ( ; !msgs-&gt;Done(); msgs-&gt;Next())</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minDist = min(minDist, msgs-&gt;Value());</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if (minDist &lt; GetValue()) {</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*MutableValue() = minDist;</a:t>
            </a:r>
          </a:p>
          <a:p>
            <a:pPr marL="180000">
              <a:buNone/>
            </a:pPr>
            <a:r>
              <a:rPr lang="en-US" sz="1600" dirty="0" smtClean="0">
                <a:latin typeface="Consolas" pitchFamily="49" charset="0"/>
                <a:cs typeface="Consolas" pitchFamily="49" charset="0"/>
              </a:rPr>
              <a:t>				OutEdgeIterator iter = GetOutEdgeIterator();</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for ( ; !iter.Done(); iter.Next())</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r>
              <a:rPr lang="en-US" sz="1600" dirty="0">
                <a:latin typeface="Consolas" pitchFamily="49" charset="0"/>
                <a:cs typeface="Consolas" pitchFamily="49" charset="0"/>
              </a:rPr>
              <a:t>S</a:t>
            </a:r>
            <a:r>
              <a:rPr lang="en-US" sz="1600" dirty="0" smtClean="0">
                <a:latin typeface="Consolas" pitchFamily="49" charset="0"/>
                <a:cs typeface="Consolas" pitchFamily="49" charset="0"/>
              </a:rPr>
              <a:t>endMessageTo(iter.target(),</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minDist + iter.GetValue());</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VoteToHalt();</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marL="180000">
              <a:buNone/>
            </a:pPr>
            <a:r>
              <a:rPr lang="en-US" sz="1600" dirty="0" smtClean="0">
                <a:latin typeface="Consolas" pitchFamily="49" charset="0"/>
                <a:cs typeface="Consolas" pitchFamily="49" charset="0"/>
              </a:rPr>
              <a:t>}; </a:t>
            </a:r>
            <a:endParaRPr lang="en-IN" sz="1600" dirty="0">
              <a:latin typeface="Consolas" pitchFamily="49" charset="0"/>
              <a:cs typeface="Consolas" pitchFamily="49"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49</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extLst>
      <p:ext uri="{BB962C8B-B14F-4D97-AF65-F5344CB8AC3E}">
        <p14:creationId xmlns="" xmlns:p14="http://schemas.microsoft.com/office/powerpoint/2010/main" val="793328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Pregel</a:t>
            </a:r>
            <a:endParaRPr lang="en-IN" dirty="0">
              <a:latin typeface="Impact" pitchFamily="34" charset="0"/>
            </a:endParaRPr>
          </a:p>
        </p:txBody>
      </p:sp>
      <p:sp>
        <p:nvSpPr>
          <p:cNvPr id="3" name="Content Placeholder 2"/>
          <p:cNvSpPr>
            <a:spLocks noGrp="1"/>
          </p:cNvSpPr>
          <p:nvPr>
            <p:ph idx="1"/>
          </p:nvPr>
        </p:nvSpPr>
        <p:spPr>
          <a:xfrm>
            <a:off x="457200" y="1600200"/>
            <a:ext cx="8229600" cy="4757758"/>
          </a:xfrm>
        </p:spPr>
        <p:txBody>
          <a:bodyPr>
            <a:normAutofit/>
          </a:bodyPr>
          <a:lstStyle/>
          <a:p>
            <a:pPr marL="342000" indent="0">
              <a:buNone/>
            </a:pPr>
            <a:r>
              <a:rPr lang="en-US" dirty="0" smtClean="0"/>
              <a:t>Google, to overcome, these challenges came up with Pregel.</a:t>
            </a:r>
            <a:endParaRPr lang="en-US" baseline="30000" dirty="0" smtClean="0"/>
          </a:p>
          <a:p>
            <a:pPr lvl="1">
              <a:buFont typeface="Arial" pitchFamily="34" charset="0"/>
              <a:buChar char="•"/>
            </a:pPr>
            <a:r>
              <a:rPr lang="en-US" dirty="0" smtClean="0"/>
              <a:t>Provides scalability</a:t>
            </a:r>
          </a:p>
          <a:p>
            <a:pPr lvl="1">
              <a:buFont typeface="Arial" pitchFamily="34" charset="0"/>
              <a:buChar char="•"/>
            </a:pPr>
            <a:r>
              <a:rPr lang="en-US" dirty="0" smtClean="0"/>
              <a:t>Fault-tolerance</a:t>
            </a:r>
          </a:p>
          <a:p>
            <a:pPr lvl="1">
              <a:buFont typeface="Arial" pitchFamily="34" charset="0"/>
              <a:buChar char="•"/>
            </a:pPr>
            <a:r>
              <a:rPr lang="en-US" dirty="0" smtClean="0"/>
              <a:t>Flexibility to express arbitrary algorithms</a:t>
            </a:r>
          </a:p>
          <a:p>
            <a:pPr lvl="1">
              <a:buNone/>
            </a:pPr>
            <a:endParaRPr lang="en-US" dirty="0" smtClean="0"/>
          </a:p>
          <a:p>
            <a:pPr indent="0">
              <a:buNone/>
            </a:pPr>
            <a:r>
              <a:rPr lang="en-US" dirty="0" smtClean="0"/>
              <a:t>The high level organization of Pregel programs is inspired by Valiant’s Bulk Synchronous Parallel model</a:t>
            </a:r>
            <a:r>
              <a:rPr lang="en-US" baseline="30000" dirty="0" smtClean="0"/>
              <a:t>[7]</a:t>
            </a:r>
            <a:r>
              <a:rPr lang="en-US" dirty="0" smtClean="0"/>
              <a:t>.</a:t>
            </a:r>
          </a:p>
          <a:p>
            <a:pPr lvl="1">
              <a:buNone/>
            </a:pPr>
            <a:endParaRPr lang="en-US" dirty="0"/>
          </a:p>
        </p:txBody>
      </p:sp>
      <p:sp>
        <p:nvSpPr>
          <p:cNvPr id="6" name="Footer Placeholder 5"/>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902C3C55-B527-4B6E-8D0F-849F381885D4}" type="slidenum">
              <a:rPr lang="en-IN" smtClean="0"/>
              <a:pPr/>
              <a:t>5</a:t>
            </a:fld>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Shortest Path</a:t>
            </a:r>
            <a:endParaRPr lang="en-IN" dirty="0">
              <a:latin typeface="Impact" pitchFamily="34" charset="0"/>
            </a:endParaRPr>
          </a:p>
        </p:txBody>
      </p:sp>
      <p:sp>
        <p:nvSpPr>
          <p:cNvPr id="6" name="Content Placeholder 5"/>
          <p:cNvSpPr>
            <a:spLocks noGrp="1"/>
          </p:cNvSpPr>
          <p:nvPr>
            <p:ph idx="1"/>
          </p:nvPr>
        </p:nvSpPr>
        <p:spPr/>
        <p:txBody>
          <a:bodyPr>
            <a:normAutofit fontScale="85000" lnSpcReduction="10000"/>
          </a:bodyPr>
          <a:lstStyle/>
          <a:p>
            <a:pPr>
              <a:buNone/>
            </a:pPr>
            <a:r>
              <a:rPr lang="en-US" dirty="0" smtClean="0"/>
              <a:t>In this algorithm, we assume the value associated with every vertex to be INF (a constant larger than any feasible distance).</a:t>
            </a:r>
          </a:p>
          <a:p>
            <a:pPr>
              <a:buNone/>
            </a:pPr>
            <a:r>
              <a:rPr lang="en-US" dirty="0" smtClean="0"/>
              <a:t>In each superstep, each vertex first receives, as messages from its neighbors, updated potential minimum distances from the source vertex.</a:t>
            </a:r>
          </a:p>
          <a:p>
            <a:pPr>
              <a:buNone/>
            </a:pPr>
            <a:r>
              <a:rPr lang="en-US" dirty="0" smtClean="0"/>
              <a:t>If the minimum of these updates is less than the value currently associated with the vertex, then this vertex updates its value and sends out potential updates to its neighbors, consisting of the weight of each outgoing edge added to the newly found minimum distance.</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50</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Shortest Path</a:t>
            </a:r>
            <a:endParaRPr lang="en-IN" dirty="0">
              <a:latin typeface="Impact" pitchFamily="34" charset="0"/>
            </a:endParaRPr>
          </a:p>
        </p:txBody>
      </p:sp>
      <p:sp>
        <p:nvSpPr>
          <p:cNvPr id="6" name="Content Placeholder 5"/>
          <p:cNvSpPr>
            <a:spLocks noGrp="1"/>
          </p:cNvSpPr>
          <p:nvPr>
            <p:ph idx="1"/>
          </p:nvPr>
        </p:nvSpPr>
        <p:spPr/>
        <p:txBody>
          <a:bodyPr>
            <a:normAutofit fontScale="85000" lnSpcReduction="10000"/>
          </a:bodyPr>
          <a:lstStyle/>
          <a:p>
            <a:pPr>
              <a:buNone/>
            </a:pPr>
            <a:r>
              <a:rPr lang="en-US" dirty="0" smtClean="0"/>
              <a:t>In the 1</a:t>
            </a:r>
            <a:r>
              <a:rPr lang="en-US" baseline="30000" dirty="0" smtClean="0"/>
              <a:t>st</a:t>
            </a:r>
            <a:r>
              <a:rPr lang="en-US" dirty="0" smtClean="0"/>
              <a:t> superstep, only the source vertex will update its value (from INF to zero) and send updates to its immediate neighbors.</a:t>
            </a:r>
          </a:p>
          <a:p>
            <a:pPr>
              <a:buNone/>
            </a:pPr>
            <a:r>
              <a:rPr lang="en-US" dirty="0" smtClean="0"/>
              <a:t>These neighbors in turn will update their values and send messages, resulting in a wave front of updates through the graph.</a:t>
            </a:r>
          </a:p>
          <a:p>
            <a:pPr>
              <a:buNone/>
            </a:pPr>
            <a:r>
              <a:rPr lang="en-US" dirty="0" smtClean="0"/>
              <a:t>The algorithm terminates when no more updates occur, after which the value associated with each vertex denotes the minimum distance from the source vertex to that vertex. The algorithm is guaranteed to terminate if there are no negative edges. </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51</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Shortest Path</a:t>
            </a:r>
            <a:endParaRPr lang="en-IN" dirty="0">
              <a:latin typeface="Impact" pitchFamily="34" charset="0"/>
            </a:endParaRPr>
          </a:p>
        </p:txBody>
      </p:sp>
      <p:sp>
        <p:nvSpPr>
          <p:cNvPr id="6" name="Content Placeholder 5"/>
          <p:cNvSpPr>
            <a:spLocks noGrp="1"/>
          </p:cNvSpPr>
          <p:nvPr>
            <p:ph idx="1"/>
          </p:nvPr>
        </p:nvSpPr>
        <p:spPr/>
        <p:txBody>
          <a:bodyPr>
            <a:normAutofit fontScale="92500" lnSpcReduction="10000"/>
          </a:bodyPr>
          <a:lstStyle/>
          <a:p>
            <a:pPr>
              <a:buNone/>
            </a:pPr>
            <a:r>
              <a:rPr lang="en-US" dirty="0" smtClean="0"/>
              <a:t>Experiments:</a:t>
            </a:r>
          </a:p>
          <a:p>
            <a:pPr>
              <a:buNone/>
            </a:pPr>
            <a:r>
              <a:rPr lang="en-IN" dirty="0" smtClean="0"/>
              <a:t>Various experiments were conducted with the single-source shortest paths implementation on a cluster of 300 multicore commodity PCs. Runtimes are reported for</a:t>
            </a:r>
          </a:p>
          <a:p>
            <a:pPr lvl="1"/>
            <a:r>
              <a:rPr lang="en-IN" dirty="0" smtClean="0"/>
              <a:t>binary trees (to study scaling properties) and </a:t>
            </a:r>
          </a:p>
          <a:p>
            <a:pPr lvl="1"/>
            <a:r>
              <a:rPr lang="en-IN" dirty="0" smtClean="0"/>
              <a:t>lognormal random graphs (to study the performance in a more realistic setting)</a:t>
            </a:r>
          </a:p>
          <a:p>
            <a:pPr>
              <a:buNone/>
            </a:pPr>
            <a:r>
              <a:rPr lang="en-IN" dirty="0" smtClean="0"/>
              <a:t>	using various graph sizes with the weights of all edges implicitly set to 1.</a:t>
            </a:r>
            <a:endParaRPr lang="en-US" dirty="0" smtClean="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52</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Shortest Path</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53</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pic>
        <p:nvPicPr>
          <p:cNvPr id="96257" name="Picture 1"/>
          <p:cNvPicPr>
            <a:picLocks noChangeAspect="1" noChangeArrowheads="1"/>
          </p:cNvPicPr>
          <p:nvPr/>
        </p:nvPicPr>
        <p:blipFill>
          <a:blip r:embed="rId2"/>
          <a:srcRect/>
          <a:stretch>
            <a:fillRect/>
          </a:stretch>
        </p:blipFill>
        <p:spPr bwMode="auto">
          <a:xfrm>
            <a:off x="1352825" y="1323766"/>
            <a:ext cx="6724102" cy="4391250"/>
          </a:xfrm>
          <a:prstGeom prst="rect">
            <a:avLst/>
          </a:prstGeom>
          <a:noFill/>
          <a:ln w="9525">
            <a:noFill/>
            <a:miter lim="800000"/>
            <a:headEnd/>
            <a:tailEnd/>
          </a:ln>
          <a:effectLst/>
        </p:spPr>
      </p:pic>
      <p:sp>
        <p:nvSpPr>
          <p:cNvPr id="9" name="TextBox 8"/>
          <p:cNvSpPr txBox="1"/>
          <p:nvPr/>
        </p:nvSpPr>
        <p:spPr>
          <a:xfrm>
            <a:off x="571472" y="5792948"/>
            <a:ext cx="8215370" cy="461665"/>
          </a:xfrm>
          <a:prstGeom prst="rect">
            <a:avLst/>
          </a:prstGeom>
          <a:noFill/>
        </p:spPr>
        <p:txBody>
          <a:bodyPr wrap="square" rtlCol="0">
            <a:spAutoFit/>
          </a:bodyPr>
          <a:lstStyle/>
          <a:p>
            <a:pPr algn="ctr"/>
            <a:r>
              <a:rPr lang="en-IN" sz="2400" dirty="0" smtClean="0"/>
              <a:t>1 billion vertex binary tree: varying number of worker tasks</a:t>
            </a:r>
            <a:endParaRPr lang="en-IN"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Shortest Path</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54</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
        <p:nvSpPr>
          <p:cNvPr id="9" name="TextBox 8"/>
          <p:cNvSpPr txBox="1"/>
          <p:nvPr/>
        </p:nvSpPr>
        <p:spPr>
          <a:xfrm>
            <a:off x="571472" y="5792948"/>
            <a:ext cx="8215370" cy="461665"/>
          </a:xfrm>
          <a:prstGeom prst="rect">
            <a:avLst/>
          </a:prstGeom>
          <a:noFill/>
        </p:spPr>
        <p:txBody>
          <a:bodyPr wrap="square" rtlCol="0">
            <a:spAutoFit/>
          </a:bodyPr>
          <a:lstStyle/>
          <a:p>
            <a:pPr algn="ctr"/>
            <a:r>
              <a:rPr lang="en-IN" sz="2400" dirty="0" smtClean="0"/>
              <a:t>binary trees: varying graph sizes on 800 worker tasks</a:t>
            </a:r>
            <a:endParaRPr lang="en-IN" sz="2000" dirty="0"/>
          </a:p>
        </p:txBody>
      </p:sp>
      <p:pic>
        <p:nvPicPr>
          <p:cNvPr id="105474" name="Picture 2"/>
          <p:cNvPicPr>
            <a:picLocks noChangeAspect="1" noChangeArrowheads="1"/>
          </p:cNvPicPr>
          <p:nvPr/>
        </p:nvPicPr>
        <p:blipFill>
          <a:blip r:embed="rId2"/>
          <a:srcRect/>
          <a:stretch>
            <a:fillRect/>
          </a:stretch>
        </p:blipFill>
        <p:spPr bwMode="auto">
          <a:xfrm>
            <a:off x="1194658" y="1285860"/>
            <a:ext cx="7063164"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Shortest Path</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55</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
        <p:nvSpPr>
          <p:cNvPr id="9" name="TextBox 8"/>
          <p:cNvSpPr txBox="1"/>
          <p:nvPr/>
        </p:nvSpPr>
        <p:spPr>
          <a:xfrm>
            <a:off x="571472" y="5643578"/>
            <a:ext cx="8215370" cy="707886"/>
          </a:xfrm>
          <a:prstGeom prst="rect">
            <a:avLst/>
          </a:prstGeom>
          <a:noFill/>
        </p:spPr>
        <p:txBody>
          <a:bodyPr wrap="square" rtlCol="0">
            <a:spAutoFit/>
          </a:bodyPr>
          <a:lstStyle/>
          <a:p>
            <a:pPr algn="ctr"/>
            <a:r>
              <a:rPr lang="en-IN" sz="2000" dirty="0" smtClean="0"/>
              <a:t>log-normal random graphs, mean out-degree 127.1 (thus over 127 billion edges in the largest case): varying graph sizes on 800 worker tasks</a:t>
            </a:r>
            <a:endParaRPr lang="en-IN" sz="2000" dirty="0"/>
          </a:p>
        </p:txBody>
      </p:sp>
      <p:pic>
        <p:nvPicPr>
          <p:cNvPr id="106498" name="Picture 2"/>
          <p:cNvPicPr>
            <a:picLocks noChangeAspect="1" noChangeArrowheads="1"/>
          </p:cNvPicPr>
          <p:nvPr/>
        </p:nvPicPr>
        <p:blipFill>
          <a:blip r:embed="rId2"/>
          <a:srcRect/>
          <a:stretch>
            <a:fillRect/>
          </a:stretch>
        </p:blipFill>
        <p:spPr bwMode="auto">
          <a:xfrm>
            <a:off x="1020192" y="1357298"/>
            <a:ext cx="7266584"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071678"/>
            <a:ext cx="8229600" cy="1143000"/>
          </a:xfrm>
        </p:spPr>
        <p:txBody>
          <a:bodyPr>
            <a:normAutofit/>
          </a:bodyPr>
          <a:lstStyle/>
          <a:p>
            <a:r>
              <a:rPr lang="en-US" dirty="0" smtClean="0">
                <a:latin typeface="Impact" pitchFamily="34" charset="0"/>
              </a:rPr>
              <a:t>Applications</a:t>
            </a:r>
            <a:endParaRPr lang="en-IN" dirty="0">
              <a:latin typeface="Impact" pitchFamily="34" charset="0"/>
            </a:endParaRPr>
          </a:p>
        </p:txBody>
      </p:sp>
      <p:sp>
        <p:nvSpPr>
          <p:cNvPr id="3" name="Content Placeholder 2"/>
          <p:cNvSpPr>
            <a:spLocks noGrp="1"/>
          </p:cNvSpPr>
          <p:nvPr>
            <p:ph idx="1"/>
          </p:nvPr>
        </p:nvSpPr>
        <p:spPr>
          <a:xfrm>
            <a:off x="457200" y="3071810"/>
            <a:ext cx="8229600" cy="3286148"/>
          </a:xfrm>
        </p:spPr>
        <p:txBody>
          <a:bodyPr>
            <a:normAutofit/>
          </a:bodyPr>
          <a:lstStyle/>
          <a:p>
            <a:pPr marL="342000" algn="ctr">
              <a:buNone/>
            </a:pPr>
            <a:r>
              <a:rPr lang="en-US" sz="8800" dirty="0" smtClean="0"/>
              <a:t>Bipartite Matching</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56</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Bipartite Matching</a:t>
            </a:r>
            <a:endParaRPr lang="en-IN" dirty="0">
              <a:latin typeface="Impact" pitchFamily="34" charset="0"/>
            </a:endParaRPr>
          </a:p>
        </p:txBody>
      </p:sp>
      <p:sp>
        <p:nvSpPr>
          <p:cNvPr id="6" name="Content Placeholder 5"/>
          <p:cNvSpPr>
            <a:spLocks noGrp="1"/>
          </p:cNvSpPr>
          <p:nvPr>
            <p:ph idx="1"/>
          </p:nvPr>
        </p:nvSpPr>
        <p:spPr/>
        <p:txBody>
          <a:bodyPr>
            <a:normAutofit fontScale="92500"/>
          </a:bodyPr>
          <a:lstStyle/>
          <a:p>
            <a:pPr>
              <a:buNone/>
            </a:pPr>
            <a:r>
              <a:rPr lang="en-US" dirty="0" smtClean="0"/>
              <a:t>The input to a bipartite matching algorithm consists of 2 distinct sets of vertices with edges only between the sets, and the output is a subset of edges with no common endpoints.</a:t>
            </a:r>
          </a:p>
          <a:p>
            <a:pPr>
              <a:buNone/>
            </a:pPr>
            <a:r>
              <a:rPr lang="en-US" dirty="0" smtClean="0"/>
              <a:t>In the Pregel implementation, the algorithm is a </a:t>
            </a:r>
            <a:r>
              <a:rPr lang="en-US" dirty="0" smtClean="0"/>
              <a:t>randomized matching </a:t>
            </a:r>
            <a:r>
              <a:rPr lang="en-US" dirty="0" smtClean="0"/>
              <a:t>algorithm.</a:t>
            </a:r>
          </a:p>
          <a:p>
            <a:pPr>
              <a:buNone/>
            </a:pPr>
            <a:r>
              <a:rPr lang="en-US" dirty="0" smtClean="0"/>
              <a:t>The vertex value is a tuple of 2 values: a flag indicating which set the vertex is in (L or R), and the name of its matched vertex once it is known.</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57</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Bipartite Matching</a:t>
            </a:r>
            <a:endParaRPr lang="en-IN" dirty="0">
              <a:latin typeface="Impact" pitchFamily="34" charset="0"/>
            </a:endParaRPr>
          </a:p>
        </p:txBody>
      </p:sp>
      <p:sp>
        <p:nvSpPr>
          <p:cNvPr id="6" name="Content Placeholder 5"/>
          <p:cNvSpPr>
            <a:spLocks noGrp="1"/>
          </p:cNvSpPr>
          <p:nvPr>
            <p:ph idx="1"/>
          </p:nvPr>
        </p:nvSpPr>
        <p:spPr>
          <a:xfrm>
            <a:off x="457200" y="1411560"/>
            <a:ext cx="8229600" cy="5257800"/>
          </a:xfrm>
        </p:spPr>
        <p:txBody>
          <a:bodyPr>
            <a:noAutofit/>
          </a:bodyPr>
          <a:lstStyle/>
          <a:p>
            <a:pPr marL="180000">
              <a:buNone/>
            </a:pPr>
            <a:r>
              <a:rPr lang="en-US" sz="1600" dirty="0">
                <a:latin typeface="Consolas" pitchFamily="49" charset="0"/>
                <a:cs typeface="Consolas" pitchFamily="49" charset="0"/>
              </a:rPr>
              <a:t>Class BipartiteMatchingVertex</a:t>
            </a:r>
          </a:p>
          <a:p>
            <a:pPr marL="180000">
              <a:buNone/>
            </a:pPr>
            <a:r>
              <a:rPr lang="en-US" sz="1600" dirty="0">
                <a:latin typeface="Consolas" pitchFamily="49" charset="0"/>
                <a:cs typeface="Consolas" pitchFamily="49" charset="0"/>
              </a:rPr>
              <a:t>    : public Vertex&lt;tuple&lt;position, int&gt;, void, boolean&gt; {</a:t>
            </a:r>
          </a:p>
          <a:p>
            <a:pPr marL="180000">
              <a:buNone/>
            </a:pPr>
            <a:r>
              <a:rPr lang="en-US" sz="1600" dirty="0">
                <a:latin typeface="Consolas" pitchFamily="49" charset="0"/>
                <a:cs typeface="Consolas" pitchFamily="49" charset="0"/>
              </a:rPr>
              <a:t>  public:</a:t>
            </a:r>
          </a:p>
          <a:p>
            <a:pPr marL="180000">
              <a:buNone/>
            </a:pPr>
            <a:r>
              <a:rPr lang="en-US" sz="1600" dirty="0">
                <a:latin typeface="Consolas" pitchFamily="49" charset="0"/>
                <a:cs typeface="Consolas" pitchFamily="49" charset="0"/>
              </a:rPr>
              <a:t>    virtual void Compute(MessageIterator* msgs) {</a:t>
            </a:r>
          </a:p>
          <a:p>
            <a:pPr marL="180000">
              <a:buNone/>
            </a:pPr>
            <a:r>
              <a:rPr lang="en-US" sz="1600" dirty="0">
                <a:latin typeface="Consolas" pitchFamily="49" charset="0"/>
                <a:cs typeface="Consolas" pitchFamily="49" charset="0"/>
              </a:rPr>
              <a:t>      switch (superstep() % 4) {</a:t>
            </a:r>
          </a:p>
          <a:p>
            <a:pPr marL="180000">
              <a:buNone/>
            </a:pPr>
            <a:r>
              <a:rPr lang="en-US" sz="1600" dirty="0">
                <a:latin typeface="Consolas" pitchFamily="49" charset="0"/>
                <a:cs typeface="Consolas" pitchFamily="49" charset="0"/>
              </a:rPr>
              <a:t>        case 0: if (GetValue().first == ‘L’) {</a:t>
            </a:r>
          </a:p>
          <a:p>
            <a:pPr marL="180000">
              <a:buNone/>
            </a:pPr>
            <a:r>
              <a:rPr lang="en-US" sz="1600" dirty="0">
                <a:latin typeface="Consolas" pitchFamily="49" charset="0"/>
                <a:cs typeface="Consolas" pitchFamily="49" charset="0"/>
              </a:rPr>
              <a:t>            SendMessageToAllNeighbors(1);</a:t>
            </a:r>
          </a:p>
          <a:p>
            <a:pPr marL="180000">
              <a:buNone/>
            </a:pPr>
            <a:r>
              <a:rPr lang="en-US" sz="1600" dirty="0">
                <a:latin typeface="Consolas" pitchFamily="49" charset="0"/>
                <a:cs typeface="Consolas" pitchFamily="49" charset="0"/>
              </a:rPr>
              <a:t>            VoteToHalt();</a:t>
            </a:r>
          </a:p>
          <a:p>
            <a:pPr marL="180000">
              <a:buNone/>
            </a:pPr>
            <a:r>
              <a:rPr lang="en-US" sz="1600" dirty="0">
                <a:latin typeface="Consolas" pitchFamily="49" charset="0"/>
                <a:cs typeface="Consolas" pitchFamily="49" charset="0"/>
              </a:rPr>
              <a:t>          }</a:t>
            </a:r>
          </a:p>
          <a:p>
            <a:pPr marL="180000">
              <a:buNone/>
            </a:pPr>
            <a:r>
              <a:rPr lang="en-US" sz="1600" dirty="0">
                <a:latin typeface="Consolas" pitchFamily="49" charset="0"/>
                <a:cs typeface="Consolas" pitchFamily="49" charset="0"/>
              </a:rPr>
              <a:t>        case 1: if (GetValue().first == ‘R’) {</a:t>
            </a:r>
          </a:p>
          <a:p>
            <a:pPr marL="180000">
              <a:buNone/>
            </a:pPr>
            <a:r>
              <a:rPr lang="en-US" sz="1600" dirty="0">
                <a:latin typeface="Consolas" pitchFamily="49" charset="0"/>
                <a:cs typeface="Consolas" pitchFamily="49" charset="0"/>
              </a:rPr>
              <a:t>          Rand myRand = new </a:t>
            </a:r>
            <a:r>
              <a:rPr lang="en-US" sz="1600" dirty="0" smtClean="0">
                <a:latin typeface="Consolas" pitchFamily="49" charset="0"/>
                <a:cs typeface="Consolas" pitchFamily="49" charset="0"/>
              </a:rPr>
              <a:t>Rand(Time</a:t>
            </a:r>
            <a:r>
              <a:rPr lang="en-US" sz="1600" dirty="0">
                <a:latin typeface="Consolas" pitchFamily="49" charset="0"/>
                <a:cs typeface="Consolas" pitchFamily="49" charset="0"/>
              </a:rPr>
              <a:t>());</a:t>
            </a:r>
          </a:p>
          <a:p>
            <a:pPr marL="180000">
              <a:buNone/>
            </a:pPr>
            <a:r>
              <a:rPr lang="en-US" sz="1600" dirty="0">
                <a:latin typeface="Consolas" pitchFamily="49" charset="0"/>
                <a:cs typeface="Consolas" pitchFamily="49" charset="0"/>
              </a:rPr>
              <a:t>          for ( ; !msgs-&gt;Done(); msgs-&gt;Next()) {</a:t>
            </a:r>
          </a:p>
          <a:p>
            <a:pPr marL="180000">
              <a:buNone/>
            </a:pPr>
            <a:r>
              <a:rPr lang="en-US" sz="1600" dirty="0">
                <a:latin typeface="Consolas" pitchFamily="49" charset="0"/>
                <a:cs typeface="Consolas" pitchFamily="49" charset="0"/>
              </a:rPr>
              <a:t>            if (myRand.nextBoolean()) {</a:t>
            </a:r>
          </a:p>
          <a:p>
            <a:pPr marL="180000">
              <a:buNone/>
            </a:pPr>
            <a:r>
              <a:rPr lang="en-US" sz="1600" dirty="0">
                <a:latin typeface="Consolas" pitchFamily="49" charset="0"/>
                <a:cs typeface="Consolas" pitchFamily="49" charset="0"/>
              </a:rPr>
              <a:t>              SendMessageTo(msgs-&gt;</a:t>
            </a:r>
            <a:r>
              <a:rPr lang="en-US" sz="1600" dirty="0" smtClean="0">
                <a:latin typeface="Consolas" pitchFamily="49" charset="0"/>
                <a:cs typeface="Consolas" pitchFamily="49" charset="0"/>
              </a:rPr>
              <a:t>Source, 1);</a:t>
            </a:r>
          </a:p>
          <a:p>
            <a:pPr marL="180000">
              <a:buNone/>
            </a:pPr>
            <a:r>
              <a:rPr lang="en-US" sz="1600" dirty="0" smtClean="0">
                <a:latin typeface="Consolas" pitchFamily="49" charset="0"/>
                <a:cs typeface="Consolas" pitchFamily="49" charset="0"/>
              </a:rPr>
              <a:t>              break;</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marL="180000">
              <a:buNone/>
            </a:pPr>
            <a:r>
              <a:rPr lang="en-US" sz="1600" dirty="0" smtClean="0">
                <a:latin typeface="Consolas" pitchFamily="49" charset="0"/>
                <a:cs typeface="Consolas" pitchFamily="49" charset="0"/>
              </a:rPr>
              <a:t>          VoteToHalt(); }</a:t>
            </a:r>
            <a:endParaRPr lang="en-US" sz="1600" dirty="0">
              <a:latin typeface="Consolas" pitchFamily="49" charset="0"/>
              <a:cs typeface="Consolas" pitchFamily="49"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58</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extLst>
      <p:ext uri="{BB962C8B-B14F-4D97-AF65-F5344CB8AC3E}">
        <p14:creationId xmlns="" xmlns:p14="http://schemas.microsoft.com/office/powerpoint/2010/main" val="5419788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Bipartite Matching</a:t>
            </a:r>
            <a:endParaRPr lang="en-IN" dirty="0">
              <a:latin typeface="Impact" pitchFamily="34" charset="0"/>
            </a:endParaRPr>
          </a:p>
        </p:txBody>
      </p:sp>
      <p:sp>
        <p:nvSpPr>
          <p:cNvPr id="6" name="Content Placeholder 5"/>
          <p:cNvSpPr>
            <a:spLocks noGrp="1"/>
          </p:cNvSpPr>
          <p:nvPr>
            <p:ph idx="1"/>
          </p:nvPr>
        </p:nvSpPr>
        <p:spPr>
          <a:xfrm>
            <a:off x="457200" y="1196752"/>
            <a:ext cx="8229600" cy="5304082"/>
          </a:xfrm>
        </p:spPr>
        <p:txBody>
          <a:bodyPr>
            <a:noAutofit/>
          </a:bodyPr>
          <a:lstStyle/>
          <a:p>
            <a:pPr marL="180000">
              <a:buNone/>
            </a:pPr>
            <a:r>
              <a:rPr lang="en-US" sz="1600" dirty="0" smtClean="0">
                <a:latin typeface="Consolas" pitchFamily="49" charset="0"/>
                <a:cs typeface="Consolas" pitchFamily="49" charset="0"/>
              </a:rPr>
              <a:t>        case 2:</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if (GetValue().first == ‘L’) {</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Rand myRand = new Rand(Time());</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for ( ; !msgs-&gt;Done(); msgs-&gt;Next) {</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if (myRand.nextBoolean()) {</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*MutableValue().second = msgs-&gt;Source());</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SendMessageTo(msgs-&gt;Source(), 1);</a:t>
            </a:r>
          </a:p>
          <a:p>
            <a:pPr marL="180000">
              <a:buNone/>
            </a:pPr>
            <a:r>
              <a:rPr lang="en-US" sz="1600" dirty="0" smtClean="0">
                <a:latin typeface="Consolas" pitchFamily="49" charset="0"/>
                <a:cs typeface="Consolas" pitchFamily="49" charset="0"/>
              </a:rPr>
              <a:t>                break;</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VoteToHalt(); }</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case 3:</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if (GetValue().first == ‘R’) {</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msgs-&gt;Next();</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*MutableValue().second = msgs-&gt;Source();</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VoteToHalt();</a:t>
            </a:r>
          </a:p>
          <a:p>
            <a:pPr marL="180000">
              <a:buNone/>
            </a:pPr>
            <a:r>
              <a:rPr lang="en-US" sz="1600" dirty="0">
                <a:latin typeface="Consolas" pitchFamily="49" charset="0"/>
                <a:cs typeface="Consolas" pitchFamily="49" charset="0"/>
              </a:rPr>
              <a:t> </a:t>
            </a:r>
            <a:r>
              <a:rPr lang="en-US" sz="1600" dirty="0" smtClean="0">
                <a:latin typeface="Consolas" pitchFamily="49" charset="0"/>
                <a:cs typeface="Consolas" pitchFamily="49" charset="0"/>
              </a:rPr>
              <a:t>     }}};</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59</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extLst>
      <p:ext uri="{BB962C8B-B14F-4D97-AF65-F5344CB8AC3E}">
        <p14:creationId xmlns="" xmlns:p14="http://schemas.microsoft.com/office/powerpoint/2010/main" val="3983332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Message passing model</a:t>
            </a:r>
            <a:endParaRPr lang="en-IN" dirty="0">
              <a:latin typeface="Impact" pitchFamily="34" charset="0"/>
            </a:endParaRPr>
          </a:p>
        </p:txBody>
      </p:sp>
      <p:sp>
        <p:nvSpPr>
          <p:cNvPr id="5" name="Content Placeholder 4"/>
          <p:cNvSpPr>
            <a:spLocks noGrp="1"/>
          </p:cNvSpPr>
          <p:nvPr>
            <p:ph idx="1"/>
          </p:nvPr>
        </p:nvSpPr>
        <p:spPr>
          <a:xfrm>
            <a:off x="714348" y="1643050"/>
            <a:ext cx="7929586" cy="4500594"/>
          </a:xfrm>
        </p:spPr>
        <p:txBody>
          <a:bodyPr>
            <a:normAutofit lnSpcReduction="10000"/>
          </a:bodyPr>
          <a:lstStyle/>
          <a:p>
            <a:pPr>
              <a:buNone/>
            </a:pPr>
            <a:r>
              <a:rPr lang="en-US" dirty="0" smtClean="0"/>
              <a:t>A pure message passing model has been used, omitting remote reads and ways to emulate shared memory because:</a:t>
            </a:r>
          </a:p>
          <a:p>
            <a:pPr marL="514350" indent="-514350">
              <a:buFont typeface="+mj-lt"/>
              <a:buAutoNum type="arabicPeriod"/>
            </a:pPr>
            <a:r>
              <a:rPr lang="en-US" dirty="0" smtClean="0"/>
              <a:t>Message passing model was found sufficient for all graph algorithms</a:t>
            </a:r>
          </a:p>
          <a:p>
            <a:pPr marL="514350" indent="-514350">
              <a:buFont typeface="+mj-lt"/>
              <a:buAutoNum type="arabicPeriod"/>
            </a:pPr>
            <a:r>
              <a:rPr lang="en-US" dirty="0" smtClean="0"/>
              <a:t>Message passing model performs better than reading remote values because latency can be amortized by delivering larges batches of messages asynchronously.</a:t>
            </a:r>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902C3C55-B527-4B6E-8D0F-849F381885D4}" type="slidenum">
              <a:rPr lang="en-IN" smtClean="0"/>
              <a:pPr/>
              <a:t>6</a:t>
            </a:fld>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Bipartite Matching</a:t>
            </a:r>
            <a:endParaRPr lang="en-IN" dirty="0">
              <a:latin typeface="Impact" pitchFamily="34" charset="0"/>
            </a:endParaRPr>
          </a:p>
        </p:txBody>
      </p:sp>
      <p:sp>
        <p:nvSpPr>
          <p:cNvPr id="6" name="Content Placeholder 5"/>
          <p:cNvSpPr>
            <a:spLocks noGrp="1"/>
          </p:cNvSpPr>
          <p:nvPr>
            <p:ph idx="1"/>
          </p:nvPr>
        </p:nvSpPr>
        <p:spPr/>
        <p:txBody>
          <a:bodyPr>
            <a:normAutofit fontScale="92500"/>
          </a:bodyPr>
          <a:lstStyle/>
          <a:p>
            <a:pPr>
              <a:buNone/>
            </a:pPr>
            <a:r>
              <a:rPr lang="en-US" dirty="0" smtClean="0"/>
              <a:t>The algorithm proceeds in cycles of 4 phases.</a:t>
            </a:r>
          </a:p>
          <a:p>
            <a:pPr>
              <a:buNone/>
            </a:pPr>
            <a:r>
              <a:rPr lang="en-US" dirty="0" smtClean="0"/>
              <a:t>In phase 1, each left vertex not yet matched sends a message to each of its neighbors to request a match, and then unconditionally votes to halt.</a:t>
            </a:r>
          </a:p>
          <a:p>
            <a:pPr>
              <a:buNone/>
            </a:pPr>
            <a:r>
              <a:rPr lang="en-US" dirty="0" smtClean="0"/>
              <a:t>In phase 2, each right vertex not yet matched randomly chooses one of the messages it receives, sends a message granting that request and sends messages to other requestors denying it. Then it unconditionally votes to halt.</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60</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Bipartite Matching</a:t>
            </a:r>
            <a:endParaRPr lang="en-IN" dirty="0">
              <a:latin typeface="Impact" pitchFamily="34" charset="0"/>
            </a:endParaRPr>
          </a:p>
        </p:txBody>
      </p:sp>
      <p:sp>
        <p:nvSpPr>
          <p:cNvPr id="6" name="Content Placeholder 5"/>
          <p:cNvSpPr>
            <a:spLocks noGrp="1"/>
          </p:cNvSpPr>
          <p:nvPr>
            <p:ph idx="1"/>
          </p:nvPr>
        </p:nvSpPr>
        <p:spPr/>
        <p:txBody>
          <a:bodyPr>
            <a:normAutofit fontScale="92500"/>
          </a:bodyPr>
          <a:lstStyle/>
          <a:p>
            <a:pPr>
              <a:buNone/>
            </a:pPr>
            <a:r>
              <a:rPr lang="en-US" dirty="0" smtClean="0"/>
              <a:t>In phase 3, each left vertex not yet matched chooses one of the grants it receives and sends an acceptance message. Left vertices that are already will never execute this phase since they will not have sent any messages in phase 0.</a:t>
            </a:r>
          </a:p>
          <a:p>
            <a:pPr>
              <a:buNone/>
            </a:pPr>
            <a:r>
              <a:rPr lang="en-US" dirty="0" smtClean="0"/>
              <a:t>In phase 4, an unmatched right vertex receives at most one acceptance message. It notes the matches node and unconditionally votes to halt.</a:t>
            </a:r>
          </a:p>
        </p:txBody>
      </p:sp>
      <p:sp>
        <p:nvSpPr>
          <p:cNvPr id="4" name="Rectangle 3"/>
          <p:cNvSpPr/>
          <p:nvPr/>
        </p:nvSpPr>
        <p:spPr>
          <a:xfrm>
            <a:off x="0" y="-24"/>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61</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Bipartite Matching</a:t>
            </a:r>
            <a:endParaRPr lang="en-IN" dirty="0">
              <a:latin typeface="Impact" pitchFamily="34" charset="0"/>
            </a:endParaRP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62</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pic>
        <p:nvPicPr>
          <p:cNvPr id="92162" name="Picture 2"/>
          <p:cNvPicPr>
            <a:picLocks noChangeAspect="1" noChangeArrowheads="1"/>
          </p:cNvPicPr>
          <p:nvPr/>
        </p:nvPicPr>
        <p:blipFill>
          <a:blip r:embed="rId3"/>
          <a:srcRect/>
          <a:stretch>
            <a:fillRect/>
          </a:stretch>
        </p:blipFill>
        <p:spPr bwMode="auto">
          <a:xfrm>
            <a:off x="1428729" y="1479741"/>
            <a:ext cx="6286544" cy="3898520"/>
          </a:xfrm>
          <a:prstGeom prst="rect">
            <a:avLst/>
          </a:prstGeom>
          <a:noFill/>
          <a:ln w="9525">
            <a:noFill/>
            <a:miter lim="800000"/>
            <a:headEnd/>
            <a:tailEnd/>
          </a:ln>
          <a:effectLst/>
        </p:spPr>
      </p:pic>
      <p:sp>
        <p:nvSpPr>
          <p:cNvPr id="9" name="TextBox 8"/>
          <p:cNvSpPr txBox="1"/>
          <p:nvPr/>
        </p:nvSpPr>
        <p:spPr>
          <a:xfrm>
            <a:off x="1214414" y="5610541"/>
            <a:ext cx="6786610" cy="461665"/>
          </a:xfrm>
          <a:prstGeom prst="rect">
            <a:avLst/>
          </a:prstGeom>
          <a:noFill/>
        </p:spPr>
        <p:txBody>
          <a:bodyPr wrap="square" rtlCol="0">
            <a:spAutoFit/>
          </a:bodyPr>
          <a:lstStyle/>
          <a:p>
            <a:pPr algn="ctr"/>
            <a:r>
              <a:rPr lang="en-US" sz="2400" dirty="0" smtClean="0"/>
              <a:t>Execution of a cycle (A cycle consists of 4 supersteps)</a:t>
            </a:r>
            <a:endParaRPr lang="en-IN" dirty="0"/>
          </a:p>
        </p:txBody>
      </p:sp>
    </p:spTree>
    <p:extLst>
      <p:ext uri="{BB962C8B-B14F-4D97-AF65-F5344CB8AC3E}">
        <p14:creationId xmlns="" xmlns:p14="http://schemas.microsoft.com/office/powerpoint/2010/main" val="39833322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571612"/>
            <a:ext cx="8229600" cy="3286148"/>
          </a:xfrm>
        </p:spPr>
        <p:txBody>
          <a:bodyPr>
            <a:normAutofit/>
          </a:bodyPr>
          <a:lstStyle/>
          <a:p>
            <a:r>
              <a:rPr lang="en-US" sz="7200" dirty="0" smtClean="0">
                <a:latin typeface="Impact" pitchFamily="34" charset="0"/>
              </a:rPr>
              <a:t>THANK YOU</a:t>
            </a:r>
            <a:br>
              <a:rPr lang="en-US" sz="7200" dirty="0" smtClean="0">
                <a:latin typeface="Impact" pitchFamily="34" charset="0"/>
              </a:rPr>
            </a:br>
            <a:r>
              <a:rPr lang="en-US" dirty="0" smtClean="0"/>
              <a:t>ANY QUESTIONS?</a:t>
            </a:r>
            <a:endParaRPr lang="en-IN" dirty="0"/>
          </a:p>
        </p:txBody>
      </p:sp>
      <p:sp>
        <p:nvSpPr>
          <p:cNvPr id="3" name="Rectangle 2"/>
          <p:cNvSpPr/>
          <p:nvPr/>
        </p:nvSpPr>
        <p:spPr>
          <a:xfrm>
            <a:off x="0" y="-24"/>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Slide Number Placeholder 3"/>
          <p:cNvSpPr>
            <a:spLocks noGrp="1"/>
          </p:cNvSpPr>
          <p:nvPr>
            <p:ph type="sldNum" sz="quarter" idx="12"/>
          </p:nvPr>
        </p:nvSpPr>
        <p:spPr/>
        <p:txBody>
          <a:bodyPr/>
          <a:lstStyle/>
          <a:p>
            <a:fld id="{902C3C55-B527-4B6E-8D0F-849F381885D4}" type="slidenum">
              <a:rPr lang="en-IN" smtClean="0"/>
              <a:pPr/>
              <a:t>63</a:t>
            </a:fld>
            <a:endParaRPr lang="en-IN" dirty="0"/>
          </a:p>
        </p:txBody>
      </p:sp>
      <p:sp>
        <p:nvSpPr>
          <p:cNvPr id="5" name="Footer Placeholder 4"/>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References</a:t>
            </a:r>
            <a:endParaRPr lang="en-IN" dirty="0">
              <a:latin typeface="Impact" pitchFamily="34" charset="0"/>
            </a:endParaRPr>
          </a:p>
        </p:txBody>
      </p:sp>
      <p:sp>
        <p:nvSpPr>
          <p:cNvPr id="3" name="Content Placeholder 2"/>
          <p:cNvSpPr>
            <a:spLocks noGrp="1"/>
          </p:cNvSpPr>
          <p:nvPr>
            <p:ph idx="1"/>
          </p:nvPr>
        </p:nvSpPr>
        <p:spPr/>
        <p:txBody>
          <a:bodyPr>
            <a:normAutofit/>
          </a:bodyPr>
          <a:lstStyle/>
          <a:p>
            <a:pPr>
              <a:buNone/>
            </a:pPr>
            <a:r>
              <a:rPr lang="en-US" sz="2000" dirty="0" smtClean="0"/>
              <a:t>[1] </a:t>
            </a:r>
            <a:r>
              <a:rPr lang="en-IN" sz="2000" dirty="0"/>
              <a:t>Andrew Lumsdaine, Douglas Gregor, </a:t>
            </a:r>
            <a:r>
              <a:rPr lang="en-IN" sz="2000" dirty="0" smtClean="0"/>
              <a:t>Bruce Hendrickson</a:t>
            </a:r>
            <a:r>
              <a:rPr lang="en-IN" sz="2000" dirty="0"/>
              <a:t>, and Jonathan W. Berry, </a:t>
            </a:r>
            <a:r>
              <a:rPr lang="en-IN" sz="2000" i="1" dirty="0"/>
              <a:t>Challenges </a:t>
            </a:r>
            <a:r>
              <a:rPr lang="en-IN" sz="2000" i="1" dirty="0" smtClean="0"/>
              <a:t>in Parallel </a:t>
            </a:r>
            <a:r>
              <a:rPr lang="en-IN" sz="2000" i="1" dirty="0"/>
              <a:t>Graph Processing</a:t>
            </a:r>
            <a:r>
              <a:rPr lang="en-IN" sz="2000" dirty="0"/>
              <a:t>. Parallel Processing </a:t>
            </a:r>
            <a:r>
              <a:rPr lang="en-IN" sz="2000" dirty="0" smtClean="0"/>
              <a:t>Letters 17</a:t>
            </a:r>
            <a:r>
              <a:rPr lang="en-IN" sz="2000" dirty="0"/>
              <a:t>, 2007, </a:t>
            </a:r>
            <a:r>
              <a:rPr lang="en-IN" sz="2000" dirty="0" smtClean="0"/>
              <a:t>5-20.</a:t>
            </a:r>
          </a:p>
          <a:p>
            <a:pPr>
              <a:buNone/>
            </a:pPr>
            <a:r>
              <a:rPr lang="en-US" sz="2000" dirty="0" smtClean="0"/>
              <a:t>[2] </a:t>
            </a:r>
            <a:r>
              <a:rPr lang="en-IN" sz="2000" dirty="0"/>
              <a:t>Kameshwar Munagala and Abhiram </a:t>
            </a:r>
            <a:r>
              <a:rPr lang="en-IN" sz="2000" dirty="0" smtClean="0"/>
              <a:t>Ranade, </a:t>
            </a:r>
            <a:r>
              <a:rPr lang="en-IN" sz="2000" i="1" dirty="0" smtClean="0"/>
              <a:t>I/O-complexity </a:t>
            </a:r>
            <a:r>
              <a:rPr lang="en-IN" sz="2000" i="1" dirty="0"/>
              <a:t>of graph algorithms.</a:t>
            </a:r>
            <a:r>
              <a:rPr lang="en-IN" sz="2000" dirty="0"/>
              <a:t> in Proc. </a:t>
            </a:r>
            <a:r>
              <a:rPr lang="en-IN" sz="2000" dirty="0" smtClean="0"/>
              <a:t>10</a:t>
            </a:r>
            <a:r>
              <a:rPr lang="en-IN" sz="2000" baseline="30000" dirty="0" smtClean="0"/>
              <a:t>th</a:t>
            </a:r>
            <a:r>
              <a:rPr lang="en-IN" sz="2000" dirty="0" smtClean="0"/>
              <a:t> Annual </a:t>
            </a:r>
            <a:r>
              <a:rPr lang="en-IN" sz="2000" dirty="0"/>
              <a:t>ACM-SIAM Symp. on Discrete </a:t>
            </a:r>
            <a:r>
              <a:rPr lang="en-IN" sz="2000" dirty="0" smtClean="0"/>
              <a:t>Algorithms, 1999</a:t>
            </a:r>
            <a:r>
              <a:rPr lang="en-IN" sz="2000" dirty="0"/>
              <a:t>, </a:t>
            </a:r>
            <a:r>
              <a:rPr lang="en-IN" sz="2000" dirty="0" smtClean="0"/>
              <a:t>687-694.</a:t>
            </a:r>
          </a:p>
          <a:p>
            <a:pPr>
              <a:buNone/>
            </a:pPr>
            <a:r>
              <a:rPr lang="en-US" sz="2000" dirty="0" smtClean="0"/>
              <a:t>[3] </a:t>
            </a:r>
            <a:r>
              <a:rPr lang="en-IN" sz="2000" dirty="0"/>
              <a:t>Joseph R. Crobak, Jonathan W. Berry, </a:t>
            </a:r>
            <a:r>
              <a:rPr lang="en-IN" sz="2000" dirty="0" smtClean="0"/>
              <a:t>Kamesh Madduri</a:t>
            </a:r>
            <a:r>
              <a:rPr lang="en-IN" sz="2000" dirty="0"/>
              <a:t>, and David A. Bader, </a:t>
            </a:r>
            <a:r>
              <a:rPr lang="en-IN" sz="2000" i="1" dirty="0"/>
              <a:t>Advanced </a:t>
            </a:r>
            <a:r>
              <a:rPr lang="en-IN" sz="2000" i="1" dirty="0" smtClean="0"/>
              <a:t>Shortest Paths </a:t>
            </a:r>
            <a:r>
              <a:rPr lang="en-IN" sz="2000" i="1" dirty="0"/>
              <a:t>Algorithms on a </a:t>
            </a:r>
            <a:r>
              <a:rPr lang="en-IN" sz="2000" i="1" dirty="0" smtClean="0"/>
              <a:t>Massively-Multithreaded Architecture</a:t>
            </a:r>
            <a:r>
              <a:rPr lang="en-IN" sz="2000" i="1" dirty="0"/>
              <a:t>.</a:t>
            </a:r>
            <a:r>
              <a:rPr lang="en-IN" sz="2000" dirty="0"/>
              <a:t> in Proc. First Workshop </a:t>
            </a:r>
            <a:r>
              <a:rPr lang="en-IN" sz="2000" dirty="0" smtClean="0"/>
              <a:t>on Multithreaded </a:t>
            </a:r>
            <a:r>
              <a:rPr lang="en-IN" sz="2000" dirty="0"/>
              <a:t>Architectures and Applications, 2007</a:t>
            </a:r>
            <a:r>
              <a:rPr lang="en-IN" sz="2000" dirty="0" smtClean="0"/>
              <a:t>, 1-8.</a:t>
            </a:r>
          </a:p>
          <a:p>
            <a:pPr>
              <a:buNone/>
            </a:pPr>
            <a:r>
              <a:rPr lang="en-US" sz="2000" dirty="0"/>
              <a:t>[</a:t>
            </a:r>
            <a:r>
              <a:rPr lang="en-US" sz="2000" dirty="0" smtClean="0"/>
              <a:t>4] </a:t>
            </a:r>
            <a:r>
              <a:rPr lang="en-IN" sz="2000" dirty="0"/>
              <a:t>U Kung, Charalampos E. Tsourakakis, and </a:t>
            </a:r>
            <a:r>
              <a:rPr lang="en-IN" sz="2000" dirty="0" smtClean="0"/>
              <a:t>Christos Faloutsos</a:t>
            </a:r>
            <a:r>
              <a:rPr lang="en-IN" sz="2000" i="1" dirty="0"/>
              <a:t>, Pegasus: A Peta-Scale Graph </a:t>
            </a:r>
            <a:r>
              <a:rPr lang="en-IN" sz="2000" i="1" dirty="0" smtClean="0"/>
              <a:t>Mining System </a:t>
            </a:r>
            <a:r>
              <a:rPr lang="en-IN" sz="2000" i="1" dirty="0"/>
              <a:t>- Implementation and Observations.</a:t>
            </a:r>
            <a:r>
              <a:rPr lang="en-IN" sz="2000" dirty="0"/>
              <a:t> Proc. Intl</a:t>
            </a:r>
            <a:r>
              <a:rPr lang="en-IN" sz="2000" dirty="0" smtClean="0"/>
              <a:t>. Conf</a:t>
            </a:r>
            <a:r>
              <a:rPr lang="en-IN" sz="2000" dirty="0"/>
              <a:t>. Data Mining, 2009, 229-238.</a:t>
            </a:r>
            <a:endParaRPr lang="en-US" sz="2000" dirty="0" smtClean="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64</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References</a:t>
            </a:r>
            <a:endParaRPr lang="en-IN" dirty="0">
              <a:latin typeface="Impact" pitchFamily="34" charset="0"/>
            </a:endParaRPr>
          </a:p>
        </p:txBody>
      </p:sp>
      <p:sp>
        <p:nvSpPr>
          <p:cNvPr id="3" name="Content Placeholder 2"/>
          <p:cNvSpPr>
            <a:spLocks noGrp="1"/>
          </p:cNvSpPr>
          <p:nvPr>
            <p:ph idx="1"/>
          </p:nvPr>
        </p:nvSpPr>
        <p:spPr/>
        <p:txBody>
          <a:bodyPr>
            <a:normAutofit/>
          </a:bodyPr>
          <a:lstStyle/>
          <a:p>
            <a:pPr>
              <a:buNone/>
            </a:pPr>
            <a:r>
              <a:rPr lang="en-US" sz="2000" dirty="0" smtClean="0"/>
              <a:t>[5] </a:t>
            </a:r>
            <a:r>
              <a:rPr lang="en-IN" sz="2000" dirty="0"/>
              <a:t>Douglas Gregor and Andrew Lumsdaine, </a:t>
            </a:r>
            <a:r>
              <a:rPr lang="en-IN" sz="2000" i="1" dirty="0"/>
              <a:t>The </a:t>
            </a:r>
            <a:r>
              <a:rPr lang="en-IN" sz="2000" i="1" dirty="0" smtClean="0"/>
              <a:t>Parallel BGL</a:t>
            </a:r>
            <a:r>
              <a:rPr lang="en-IN" sz="2000" i="1" dirty="0"/>
              <a:t>: A Generic Library for Distributed </a:t>
            </a:r>
            <a:r>
              <a:rPr lang="en-IN" sz="2000" i="1" dirty="0" smtClean="0"/>
              <a:t>Graph Computations</a:t>
            </a:r>
            <a:r>
              <a:rPr lang="en-IN" sz="2000" i="1" dirty="0"/>
              <a:t>.</a:t>
            </a:r>
            <a:r>
              <a:rPr lang="en-IN" sz="2000" dirty="0"/>
              <a:t> Proc. of Parallel </a:t>
            </a:r>
            <a:r>
              <a:rPr lang="en-IN" sz="2000" dirty="0" smtClean="0"/>
              <a:t>Object-Oriented Scientic </a:t>
            </a:r>
            <a:r>
              <a:rPr lang="en-IN" sz="2000" dirty="0"/>
              <a:t>Computing (POOSC), July 2005.</a:t>
            </a:r>
            <a:endParaRPr lang="en-IN" sz="2000" dirty="0" smtClean="0"/>
          </a:p>
          <a:p>
            <a:pPr>
              <a:buNone/>
            </a:pPr>
            <a:r>
              <a:rPr lang="en-US" sz="2000" dirty="0" smtClean="0"/>
              <a:t>[6 ] </a:t>
            </a:r>
            <a:r>
              <a:rPr lang="en-IN" sz="2000" dirty="0"/>
              <a:t>Albert Chan and Frank Dehne</a:t>
            </a:r>
            <a:r>
              <a:rPr lang="en-IN" sz="2000" dirty="0" smtClean="0"/>
              <a:t>, </a:t>
            </a:r>
            <a:r>
              <a:rPr lang="en-IN" sz="2000" i="1" dirty="0" smtClean="0"/>
              <a:t>CGMGRAPH/CGMLIB</a:t>
            </a:r>
            <a:r>
              <a:rPr lang="en-IN" sz="2000" i="1" dirty="0"/>
              <a:t>: Implementing and </a:t>
            </a:r>
            <a:r>
              <a:rPr lang="en-IN" sz="2000" i="1" dirty="0" smtClean="0"/>
              <a:t>Testing CGM </a:t>
            </a:r>
            <a:r>
              <a:rPr lang="en-IN" sz="2000" i="1" dirty="0"/>
              <a:t>Graph Algorithms on PC Clusters and </a:t>
            </a:r>
            <a:r>
              <a:rPr lang="en-IN" sz="2000" i="1" dirty="0" smtClean="0"/>
              <a:t>Shared Memory </a:t>
            </a:r>
            <a:r>
              <a:rPr lang="en-IN" sz="2000" i="1" dirty="0"/>
              <a:t>Machines.</a:t>
            </a:r>
            <a:r>
              <a:rPr lang="en-IN" sz="2000" dirty="0"/>
              <a:t> Intl. J. of High </a:t>
            </a:r>
            <a:r>
              <a:rPr lang="en-IN" sz="2000" dirty="0" smtClean="0"/>
              <a:t>Performance Computing </a:t>
            </a:r>
            <a:r>
              <a:rPr lang="en-IN" sz="2000" dirty="0"/>
              <a:t>Applications 19(1), 2005, </a:t>
            </a:r>
            <a:r>
              <a:rPr lang="en-IN" sz="2000" dirty="0" smtClean="0"/>
              <a:t>81-97.</a:t>
            </a:r>
          </a:p>
          <a:p>
            <a:pPr>
              <a:buNone/>
            </a:pPr>
            <a:r>
              <a:rPr lang="en-US" sz="2000" dirty="0" smtClean="0"/>
              <a:t>[7] </a:t>
            </a:r>
            <a:r>
              <a:rPr lang="en-IN" sz="2000" dirty="0"/>
              <a:t>Leslie G. Valiant, </a:t>
            </a:r>
            <a:r>
              <a:rPr lang="en-IN" sz="2000" i="1" dirty="0"/>
              <a:t>A Bridging Model for </a:t>
            </a:r>
            <a:r>
              <a:rPr lang="en-IN" sz="2000" i="1" dirty="0" smtClean="0"/>
              <a:t>Parallel Computation</a:t>
            </a:r>
            <a:r>
              <a:rPr lang="en-IN" sz="2000" i="1" dirty="0"/>
              <a:t>.</a:t>
            </a:r>
            <a:r>
              <a:rPr lang="en-IN" sz="2000" dirty="0"/>
              <a:t> Comm. ACM 33(8), 1990, </a:t>
            </a:r>
            <a:r>
              <a:rPr lang="en-IN" sz="2000" dirty="0" smtClean="0"/>
              <a:t>103-111.</a:t>
            </a:r>
          </a:p>
          <a:p>
            <a:pPr>
              <a:buNone/>
            </a:pPr>
            <a:r>
              <a:rPr lang="en-US" sz="2000" dirty="0" smtClean="0"/>
              <a:t>[8] Sanjay Ghemawat, Howard Gobioff and Shun-Tak Leung, </a:t>
            </a:r>
            <a:r>
              <a:rPr lang="en-US" sz="2000" i="1" dirty="0" smtClean="0"/>
              <a:t>The Google File System</a:t>
            </a:r>
            <a:r>
              <a:rPr lang="en-US" sz="2000" dirty="0" smtClean="0"/>
              <a:t>. In Proc. 19</a:t>
            </a:r>
            <a:r>
              <a:rPr lang="en-US" sz="2000" baseline="30000" dirty="0" smtClean="0"/>
              <a:t>th</a:t>
            </a:r>
            <a:r>
              <a:rPr lang="en-US" sz="2000" dirty="0" smtClean="0"/>
              <a:t> ACM Symp. On Operating Syst. Principles, 2003, 29-43.</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65</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03092"/>
            <a:ext cx="8229600" cy="3286148"/>
          </a:xfrm>
        </p:spPr>
        <p:txBody>
          <a:bodyPr>
            <a:normAutofit/>
          </a:bodyPr>
          <a:lstStyle/>
          <a:p>
            <a:pPr marL="342000" algn="ctr">
              <a:buNone/>
            </a:pPr>
            <a:r>
              <a:rPr lang="en-US" sz="8800" dirty="0" smtClean="0"/>
              <a:t>Extra Slides</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66</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extLst>
      <p:ext uri="{BB962C8B-B14F-4D97-AF65-F5344CB8AC3E}">
        <p14:creationId xmlns="" xmlns:p14="http://schemas.microsoft.com/office/powerpoint/2010/main" val="2538366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071678"/>
            <a:ext cx="8229600" cy="1143000"/>
          </a:xfrm>
        </p:spPr>
        <p:txBody>
          <a:bodyPr>
            <a:normAutofit/>
          </a:bodyPr>
          <a:lstStyle/>
          <a:p>
            <a:r>
              <a:rPr lang="en-US" dirty="0" smtClean="0">
                <a:latin typeface="Impact" pitchFamily="34" charset="0"/>
              </a:rPr>
              <a:t>Applications</a:t>
            </a:r>
            <a:endParaRPr lang="en-IN" dirty="0">
              <a:latin typeface="Impact" pitchFamily="34" charset="0"/>
            </a:endParaRPr>
          </a:p>
        </p:txBody>
      </p:sp>
      <p:sp>
        <p:nvSpPr>
          <p:cNvPr id="3" name="Content Placeholder 2"/>
          <p:cNvSpPr>
            <a:spLocks noGrp="1"/>
          </p:cNvSpPr>
          <p:nvPr>
            <p:ph idx="1"/>
          </p:nvPr>
        </p:nvSpPr>
        <p:spPr>
          <a:xfrm>
            <a:off x="457200" y="3071810"/>
            <a:ext cx="8229600" cy="3286148"/>
          </a:xfrm>
        </p:spPr>
        <p:txBody>
          <a:bodyPr>
            <a:normAutofit/>
          </a:bodyPr>
          <a:lstStyle/>
          <a:p>
            <a:pPr marL="342000" algn="ctr">
              <a:buNone/>
            </a:pPr>
            <a:r>
              <a:rPr lang="en-US" sz="8800" dirty="0" smtClean="0"/>
              <a:t>Semi-clustering</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67</a:t>
            </a:fld>
            <a:endParaRPr lang="en-IN" dirty="0"/>
          </a:p>
        </p:txBody>
      </p:sp>
      <p:sp>
        <p:nvSpPr>
          <p:cNvPr id="6" name="Footer Placeholder 5"/>
          <p:cNvSpPr>
            <a:spLocks noGrp="1"/>
          </p:cNvSpPr>
          <p:nvPr>
            <p:ph type="ftr" sz="quarter" idx="11"/>
          </p:nvPr>
        </p:nvSpPr>
        <p:spPr/>
        <p:txBody>
          <a:bodyPr/>
          <a:lstStyle/>
          <a:p>
            <a:r>
              <a:rPr lang="en-IN" dirty="0" smtClean="0"/>
              <a:t>Pregel</a:t>
            </a:r>
            <a:endParaRPr lang="en-IN" dirty="0"/>
          </a:p>
        </p:txBody>
      </p:sp>
    </p:spTree>
    <p:extLst>
      <p:ext uri="{BB962C8B-B14F-4D97-AF65-F5344CB8AC3E}">
        <p14:creationId xmlns="" xmlns:p14="http://schemas.microsoft.com/office/powerpoint/2010/main" val="22685644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Semi-clustering</a:t>
            </a:r>
            <a:endParaRPr lang="en-IN" dirty="0">
              <a:latin typeface="Impact" pitchFamily="34" charset="0"/>
            </a:endParaRPr>
          </a:p>
        </p:txBody>
      </p:sp>
      <p:sp>
        <p:nvSpPr>
          <p:cNvPr id="6" name="Content Placeholder 5"/>
          <p:cNvSpPr>
            <a:spLocks noGrp="1"/>
          </p:cNvSpPr>
          <p:nvPr>
            <p:ph idx="1"/>
          </p:nvPr>
        </p:nvSpPr>
        <p:spPr/>
        <p:txBody>
          <a:bodyPr>
            <a:normAutofit lnSpcReduction="10000"/>
          </a:bodyPr>
          <a:lstStyle/>
          <a:p>
            <a:pPr>
              <a:buNone/>
            </a:pPr>
            <a:r>
              <a:rPr lang="en-US" dirty="0" smtClean="0"/>
              <a:t>Vertices in a social graph typically represent people, and edges represent connections between them.</a:t>
            </a:r>
          </a:p>
          <a:p>
            <a:pPr>
              <a:buNone/>
            </a:pPr>
            <a:r>
              <a:rPr lang="en-US" dirty="0" smtClean="0"/>
              <a:t>A semi-cluster in a social graph is a group of people who interact frequently with each other and less frequently with others. It is different from ordinary clustering in the sense that a vertex may belong to more than one semi-cluster.</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68</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extLst>
      <p:ext uri="{BB962C8B-B14F-4D97-AF65-F5344CB8AC3E}">
        <p14:creationId xmlns="" xmlns:p14="http://schemas.microsoft.com/office/powerpoint/2010/main" val="29939255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Semi-clustering</a:t>
            </a:r>
            <a:endParaRPr lang="en-IN" dirty="0">
              <a:latin typeface="Impact" pitchFamily="34" charset="0"/>
            </a:endParaRPr>
          </a:p>
        </p:txBody>
      </p:sp>
      <p:sp>
        <p:nvSpPr>
          <p:cNvPr id="6" name="Content Placeholder 5"/>
          <p:cNvSpPr>
            <a:spLocks noGrp="1"/>
          </p:cNvSpPr>
          <p:nvPr>
            <p:ph idx="1"/>
          </p:nvPr>
        </p:nvSpPr>
        <p:spPr/>
        <p:txBody>
          <a:bodyPr>
            <a:normAutofit/>
          </a:bodyPr>
          <a:lstStyle/>
          <a:p>
            <a:pPr>
              <a:buNone/>
            </a:pPr>
            <a:r>
              <a:rPr lang="en-US" dirty="0" smtClean="0"/>
              <a:t>The algorithm used is a greedy algorithm.</a:t>
            </a:r>
          </a:p>
          <a:p>
            <a:pPr>
              <a:buNone/>
            </a:pPr>
            <a:endParaRPr lang="en-US" dirty="0" smtClean="0"/>
          </a:p>
          <a:p>
            <a:pPr>
              <a:buNone/>
            </a:pPr>
            <a:r>
              <a:rPr lang="en-US" dirty="0" smtClean="0"/>
              <a:t>Its input is a weighted, undirected graph and its output is at most </a:t>
            </a:r>
            <a:r>
              <a:rPr lang="en-US" i="1" dirty="0" smtClean="0"/>
              <a:t>C</a:t>
            </a:r>
            <a:r>
              <a:rPr lang="en-US" baseline="-25000" dirty="0" smtClean="0"/>
              <a:t>max</a:t>
            </a:r>
            <a:r>
              <a:rPr lang="en-US" dirty="0" smtClean="0"/>
              <a:t> semi-clusters, each containing at most </a:t>
            </a:r>
            <a:r>
              <a:rPr lang="en-US" i="1" dirty="0" smtClean="0"/>
              <a:t>V</a:t>
            </a:r>
            <a:r>
              <a:rPr lang="en-US" baseline="-25000" dirty="0" smtClean="0"/>
              <a:t>max</a:t>
            </a:r>
            <a:r>
              <a:rPr lang="en-US" dirty="0" smtClean="0"/>
              <a:t> vertices, which are both user-defined parameters.</a:t>
            </a:r>
          </a:p>
          <a:p>
            <a:pPr>
              <a:buNone/>
            </a:pPr>
            <a:endParaRPr lang="en-US" dirty="0" smtClean="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69</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extLst>
      <p:ext uri="{BB962C8B-B14F-4D97-AF65-F5344CB8AC3E}">
        <p14:creationId xmlns="" xmlns:p14="http://schemas.microsoft.com/office/powerpoint/2010/main" val="760156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Message passing model</a:t>
            </a:r>
            <a:endParaRPr lang="en-IN" dirty="0">
              <a:latin typeface="Impact" pitchFamily="34" charset="0"/>
            </a:endParaRPr>
          </a:p>
        </p:txBody>
      </p:sp>
      <p:sp>
        <p:nvSpPr>
          <p:cNvPr id="7" name="Footer Placeholder 6"/>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902C3C55-B527-4B6E-8D0F-849F381885D4}" type="slidenum">
              <a:rPr lang="en-IN" smtClean="0"/>
              <a:pPr/>
              <a:t>7</a:t>
            </a:fld>
            <a:endParaRPr lang="en-IN" dirty="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Content Placeholder 8" descr="messagePassingModel.png"/>
          <p:cNvPicPr>
            <a:picLocks noGrp="1" noChangeAspect="1"/>
          </p:cNvPicPr>
          <p:nvPr>
            <p:ph idx="1"/>
          </p:nvPr>
        </p:nvPicPr>
        <p:blipFill>
          <a:blip r:embed="rId3"/>
          <a:stretch>
            <a:fillRect/>
          </a:stretch>
        </p:blipFill>
        <p:spPr>
          <a:xfrm>
            <a:off x="1428727" y="1285860"/>
            <a:ext cx="6286546" cy="4991914"/>
          </a:xfrm>
          <a:ln w="76200">
            <a:solidFill>
              <a:schemeClr val="bg1"/>
            </a:solid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Semi-clustering</a:t>
            </a:r>
            <a:endParaRPr lang="en-IN" dirty="0">
              <a:latin typeface="Impact" pitchFamily="34" charset="0"/>
            </a:endParaRPr>
          </a:p>
        </p:txBody>
      </p:sp>
      <p:sp>
        <p:nvSpPr>
          <p:cNvPr id="6" name="Content Placeholder 5"/>
          <p:cNvSpPr>
            <a:spLocks noGrp="1"/>
          </p:cNvSpPr>
          <p:nvPr>
            <p:ph idx="1"/>
          </p:nvPr>
        </p:nvSpPr>
        <p:spPr/>
        <p:txBody>
          <a:bodyPr>
            <a:normAutofit/>
          </a:bodyPr>
          <a:lstStyle/>
          <a:p>
            <a:pPr>
              <a:buNone/>
            </a:pPr>
            <a:r>
              <a:rPr lang="en-US" dirty="0" smtClean="0"/>
              <a:t>A semi-cluster is assigned a score,</a:t>
            </a:r>
          </a:p>
          <a:p>
            <a:pPr>
              <a:buNone/>
            </a:pPr>
            <a:endParaRPr lang="en-US" dirty="0" smtClean="0"/>
          </a:p>
        </p:txBody>
      </p:sp>
      <p:graphicFrame>
        <p:nvGraphicFramePr>
          <p:cNvPr id="76802" name="Object 2"/>
          <p:cNvGraphicFramePr>
            <a:graphicFrameLocks noChangeAspect="1"/>
          </p:cNvGraphicFramePr>
          <p:nvPr/>
        </p:nvGraphicFramePr>
        <p:xfrm>
          <a:off x="2357422" y="2143116"/>
          <a:ext cx="3803708" cy="1511248"/>
        </p:xfrm>
        <a:graphic>
          <a:graphicData uri="http://schemas.openxmlformats.org/presentationml/2006/ole">
            <p:oleObj spid="_x0000_s77833" name="Equation" r:id="rId3" imgW="1054100" imgH="419100" progId="Equation.3">
              <p:embed/>
            </p:oleObj>
          </a:graphicData>
        </a:graphic>
      </p:graphicFrame>
      <p:sp>
        <p:nvSpPr>
          <p:cNvPr id="5" name="TextBox 4"/>
          <p:cNvSpPr txBox="1"/>
          <p:nvPr/>
        </p:nvSpPr>
        <p:spPr>
          <a:xfrm>
            <a:off x="428596" y="3571876"/>
            <a:ext cx="8143932" cy="2923877"/>
          </a:xfrm>
          <a:prstGeom prst="rect">
            <a:avLst/>
          </a:prstGeom>
          <a:noFill/>
        </p:spPr>
        <p:txBody>
          <a:bodyPr wrap="square" rtlCol="0">
            <a:spAutoFit/>
          </a:bodyPr>
          <a:lstStyle/>
          <a:p>
            <a:r>
              <a:rPr lang="en-US" sz="2600" dirty="0" smtClean="0"/>
              <a:t>Where,</a:t>
            </a:r>
          </a:p>
          <a:p>
            <a:pPr lvl="1"/>
            <a:r>
              <a:rPr lang="en-US" sz="2000" dirty="0" smtClean="0"/>
              <a:t>I</a:t>
            </a:r>
            <a:r>
              <a:rPr lang="en-US" sz="2000" baseline="-25000" dirty="0" smtClean="0"/>
              <a:t>c</a:t>
            </a:r>
            <a:r>
              <a:rPr lang="en-US" sz="2000" dirty="0" smtClean="0"/>
              <a:t> is the sum of the weights of all internal edges,</a:t>
            </a:r>
          </a:p>
          <a:p>
            <a:pPr lvl="1"/>
            <a:r>
              <a:rPr lang="en-US" sz="2000" dirty="0" smtClean="0"/>
              <a:t>B</a:t>
            </a:r>
            <a:r>
              <a:rPr lang="en-US" sz="2000" baseline="-25000" dirty="0" smtClean="0"/>
              <a:t>c</a:t>
            </a:r>
            <a:r>
              <a:rPr lang="en-US" sz="2000" dirty="0" smtClean="0"/>
              <a:t> is the sum of all boundary edges and</a:t>
            </a:r>
          </a:p>
          <a:p>
            <a:pPr lvl="1"/>
            <a:r>
              <a:rPr lang="en-US" sz="2000" dirty="0" smtClean="0"/>
              <a:t>f</a:t>
            </a:r>
            <a:r>
              <a:rPr lang="en-US" sz="2000" baseline="-25000" dirty="0" smtClean="0"/>
              <a:t>B</a:t>
            </a:r>
            <a:r>
              <a:rPr lang="en-US" sz="2000" dirty="0" smtClean="0"/>
              <a:t> is the boundary score factor</a:t>
            </a:r>
            <a:r>
              <a:rPr lang="en-IN" sz="2000" dirty="0" smtClean="0"/>
              <a:t>, which is a user-defined parameter, between 0 and 1.</a:t>
            </a:r>
          </a:p>
          <a:p>
            <a:r>
              <a:rPr lang="en-IN" sz="2600" dirty="0" smtClean="0"/>
              <a:t>The score is normalized by dividing with the number of vertices in the clique, so that large clusters do not receive artificially high scores.</a:t>
            </a:r>
            <a:endParaRPr lang="en-US" sz="2600" dirty="0" smtClean="0"/>
          </a:p>
        </p:txBody>
      </p:sp>
      <p:sp>
        <p:nvSpPr>
          <p:cNvPr id="7" name="Rectangle 6"/>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Slide Number Placeholder 7"/>
          <p:cNvSpPr>
            <a:spLocks noGrp="1"/>
          </p:cNvSpPr>
          <p:nvPr>
            <p:ph type="sldNum" sz="quarter" idx="12"/>
          </p:nvPr>
        </p:nvSpPr>
        <p:spPr/>
        <p:txBody>
          <a:bodyPr/>
          <a:lstStyle/>
          <a:p>
            <a:fld id="{902C3C55-B527-4B6E-8D0F-849F381885D4}" type="slidenum">
              <a:rPr lang="en-IN" smtClean="0"/>
              <a:pPr/>
              <a:t>70</a:t>
            </a:fld>
            <a:endParaRPr lang="en-IN" dirty="0"/>
          </a:p>
        </p:txBody>
      </p:sp>
      <p:sp>
        <p:nvSpPr>
          <p:cNvPr id="9" name="Footer Placeholder 8"/>
          <p:cNvSpPr>
            <a:spLocks noGrp="1"/>
          </p:cNvSpPr>
          <p:nvPr>
            <p:ph type="ftr" sz="quarter" idx="11"/>
          </p:nvPr>
        </p:nvSpPr>
        <p:spPr/>
        <p:txBody>
          <a:bodyPr/>
          <a:lstStyle/>
          <a:p>
            <a:r>
              <a:rPr lang="en-IN" dirty="0" smtClean="0"/>
              <a:t>Pregel</a:t>
            </a:r>
            <a:endParaRPr lang="en-IN" dirty="0"/>
          </a:p>
        </p:txBody>
      </p:sp>
    </p:spTree>
    <p:extLst>
      <p:ext uri="{BB962C8B-B14F-4D97-AF65-F5344CB8AC3E}">
        <p14:creationId xmlns="" xmlns:p14="http://schemas.microsoft.com/office/powerpoint/2010/main" val="41952156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Semi-clustering</a:t>
            </a:r>
            <a:endParaRPr lang="en-IN" dirty="0">
              <a:latin typeface="Impact" pitchFamily="34" charset="0"/>
            </a:endParaRPr>
          </a:p>
        </p:txBody>
      </p:sp>
      <p:sp>
        <p:nvSpPr>
          <p:cNvPr id="6" name="Content Placeholder 5"/>
          <p:cNvSpPr>
            <a:spLocks noGrp="1"/>
          </p:cNvSpPr>
          <p:nvPr>
            <p:ph idx="1"/>
          </p:nvPr>
        </p:nvSpPr>
        <p:spPr/>
        <p:txBody>
          <a:bodyPr>
            <a:normAutofit lnSpcReduction="10000"/>
          </a:bodyPr>
          <a:lstStyle/>
          <a:p>
            <a:pPr>
              <a:buNone/>
            </a:pPr>
            <a:r>
              <a:rPr lang="en-US" dirty="0" smtClean="0"/>
              <a:t>Each vertex V maintains a list containing at most </a:t>
            </a:r>
            <a:r>
              <a:rPr lang="en-US" i="1" dirty="0" smtClean="0"/>
              <a:t>C</a:t>
            </a:r>
            <a:r>
              <a:rPr lang="en-US" baseline="-25000" dirty="0" smtClean="0"/>
              <a:t>max</a:t>
            </a:r>
            <a:r>
              <a:rPr lang="en-US" dirty="0" smtClean="0"/>
              <a:t> semi-clusters, sorted by score.</a:t>
            </a:r>
          </a:p>
          <a:p>
            <a:pPr>
              <a:buNone/>
            </a:pPr>
            <a:r>
              <a:rPr lang="en-US" dirty="0" smtClean="0"/>
              <a:t>In superstep 0, V enters itself in that list as a semi-cluster of size 1 and score 1, and publishes itself to all of its neighbors.</a:t>
            </a:r>
          </a:p>
          <a:p>
            <a:pPr>
              <a:buNone/>
            </a:pPr>
            <a:r>
              <a:rPr lang="en-US" dirty="0" smtClean="0"/>
              <a:t>In subsequent supersteps, V circulates over the semi-clusters sent to it in the previous superstep. If a semi-cluster </a:t>
            </a:r>
            <a:r>
              <a:rPr lang="en-US" i="1" dirty="0" smtClean="0"/>
              <a:t>c</a:t>
            </a:r>
            <a:r>
              <a:rPr lang="en-US" dirty="0" smtClean="0"/>
              <a:t> does not already contain V, V is added to </a:t>
            </a:r>
            <a:r>
              <a:rPr lang="en-US" i="1" dirty="0" smtClean="0"/>
              <a:t>c</a:t>
            </a:r>
            <a:r>
              <a:rPr lang="en-US" dirty="0" smtClean="0"/>
              <a:t> to form </a:t>
            </a:r>
            <a:r>
              <a:rPr lang="en-US" i="1" dirty="0" smtClean="0"/>
              <a:t>c’</a:t>
            </a:r>
            <a:r>
              <a:rPr lang="en-US" dirty="0" smtClean="0"/>
              <a:t>.</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71</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extLst>
      <p:ext uri="{BB962C8B-B14F-4D97-AF65-F5344CB8AC3E}">
        <p14:creationId xmlns="" xmlns:p14="http://schemas.microsoft.com/office/powerpoint/2010/main" val="41551321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Semi-clustering</a:t>
            </a:r>
            <a:endParaRPr lang="en-IN" dirty="0">
              <a:latin typeface="Impact" pitchFamily="34" charset="0"/>
            </a:endParaRPr>
          </a:p>
        </p:txBody>
      </p:sp>
      <p:sp>
        <p:nvSpPr>
          <p:cNvPr id="6" name="Content Placeholder 5"/>
          <p:cNvSpPr>
            <a:spLocks noGrp="1"/>
          </p:cNvSpPr>
          <p:nvPr>
            <p:ph idx="1"/>
          </p:nvPr>
        </p:nvSpPr>
        <p:spPr/>
        <p:txBody>
          <a:bodyPr>
            <a:normAutofit fontScale="92500"/>
          </a:bodyPr>
          <a:lstStyle/>
          <a:p>
            <a:pPr>
              <a:buNone/>
            </a:pPr>
            <a:r>
              <a:rPr lang="en-US" dirty="0" smtClean="0"/>
              <a:t>The semi-clusters are sorted by their scores and the best ones are sent to V’s neighbors.</a:t>
            </a:r>
          </a:p>
          <a:p>
            <a:pPr>
              <a:buNone/>
            </a:pPr>
            <a:r>
              <a:rPr lang="en-US" dirty="0" smtClean="0"/>
              <a:t>Vertex V updates its list of semi-clusters with the semi-clusters that contain V.</a:t>
            </a:r>
          </a:p>
          <a:p>
            <a:pPr>
              <a:buNone/>
            </a:pPr>
            <a:r>
              <a:rPr lang="en-US" dirty="0" smtClean="0"/>
              <a:t>The algorithm terminates either when the semi-clusters stop changing or the user may provide a limit. At that point, the list of best semi-cluster candidates for each vertex may be aggregated into a global list of best semi-clusters.</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72</a:t>
            </a:fld>
            <a:endParaRPr lang="en-IN" dirty="0"/>
          </a:p>
        </p:txBody>
      </p:sp>
      <p:sp>
        <p:nvSpPr>
          <p:cNvPr id="7" name="Footer Placeholder 6"/>
          <p:cNvSpPr>
            <a:spLocks noGrp="1"/>
          </p:cNvSpPr>
          <p:nvPr>
            <p:ph type="ftr" sz="quarter" idx="11"/>
          </p:nvPr>
        </p:nvSpPr>
        <p:spPr/>
        <p:txBody>
          <a:bodyPr/>
          <a:lstStyle/>
          <a:p>
            <a:r>
              <a:rPr lang="en-IN" dirty="0" smtClean="0"/>
              <a:t>Pregel</a:t>
            </a:r>
            <a:endParaRPr lang="en-IN" dirty="0"/>
          </a:p>
        </p:txBody>
      </p:sp>
    </p:spTree>
    <p:extLst>
      <p:ext uri="{BB962C8B-B14F-4D97-AF65-F5344CB8AC3E}">
        <p14:creationId xmlns="" xmlns:p14="http://schemas.microsoft.com/office/powerpoint/2010/main" val="9459645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Model Of Computation: Output</a:t>
            </a:r>
            <a:endParaRPr lang="en-IN" dirty="0">
              <a:latin typeface="Impact" pitchFamily="34" charset="0"/>
            </a:endParaRPr>
          </a:p>
        </p:txBody>
      </p:sp>
      <p:sp>
        <p:nvSpPr>
          <p:cNvPr id="3" name="Content Placeholder 2"/>
          <p:cNvSpPr>
            <a:spLocks noGrp="1"/>
          </p:cNvSpPr>
          <p:nvPr>
            <p:ph idx="1"/>
          </p:nvPr>
        </p:nvSpPr>
        <p:spPr>
          <a:xfrm>
            <a:off x="457200" y="1600200"/>
            <a:ext cx="8229600" cy="4757758"/>
          </a:xfrm>
        </p:spPr>
        <p:txBody>
          <a:bodyPr>
            <a:normAutofit/>
          </a:bodyPr>
          <a:lstStyle/>
          <a:p>
            <a:pPr marL="342000" indent="-324000"/>
            <a:r>
              <a:rPr lang="en-US" dirty="0" smtClean="0"/>
              <a:t>Output of the vertices is a set of values explicitly output by the vertices</a:t>
            </a:r>
          </a:p>
          <a:p>
            <a:pPr marL="342000" indent="-324000"/>
            <a:r>
              <a:rPr lang="en-US" dirty="0" smtClean="0"/>
              <a:t>It can form a directed graph isomorphic to the input or different from it.</a:t>
            </a:r>
          </a:p>
          <a:p>
            <a:pPr marL="742050" lvl="1" indent="-324000"/>
            <a:r>
              <a:rPr lang="en-US" dirty="0" smtClean="0"/>
              <a:t>This can be because edges and vertices can be added/deleted while computation</a:t>
            </a:r>
          </a:p>
          <a:p>
            <a:pPr marL="742050" lvl="1" indent="-324000"/>
            <a:endParaRPr lang="en-US" dirty="0" smtClean="0"/>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73</a:t>
            </a:fld>
            <a:endParaRPr lang="en-IN" dirty="0"/>
          </a:p>
        </p:txBody>
      </p:sp>
      <p:sp>
        <p:nvSpPr>
          <p:cNvPr id="6" name="Footer Placeholder 5"/>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PageRank in MapReduce</a:t>
            </a:r>
            <a:endParaRPr lang="en-IN" dirty="0">
              <a:latin typeface="Impact" pitchFamily="34" charset="0"/>
            </a:endParaRPr>
          </a:p>
        </p:txBody>
      </p:sp>
      <p:sp>
        <p:nvSpPr>
          <p:cNvPr id="4" name="Content Placeholder 3"/>
          <p:cNvSpPr txBox="1">
            <a:spLocks noGrp="1"/>
          </p:cNvSpPr>
          <p:nvPr>
            <p:ph idx="1"/>
          </p:nvPr>
        </p:nvSpPr>
        <p:spPr>
          <a:xfrm>
            <a:off x="457200" y="1357299"/>
            <a:ext cx="8229600" cy="1015663"/>
          </a:xfrm>
          <a:prstGeom prst="rect">
            <a:avLst/>
          </a:prstGeom>
          <a:noFill/>
        </p:spPr>
        <p:txBody>
          <a:bodyPr wrap="square" rtlCol="0">
            <a:spAutoFit/>
          </a:bodyPr>
          <a:lstStyle/>
          <a:p>
            <a:pPr>
              <a:buNone/>
            </a:pPr>
            <a:r>
              <a:rPr lang="en-US" sz="3600" b="1" dirty="0" smtClean="0"/>
              <a:t>Computing pagerank</a:t>
            </a:r>
          </a:p>
          <a:p>
            <a:pPr>
              <a:buNone/>
            </a:pPr>
            <a:endParaRPr lang="en-US" sz="2000" dirty="0" smtClean="0">
              <a:latin typeface="Consolas" pitchFamily="49" charset="0"/>
              <a:cs typeface="Consolas" pitchFamily="49" charset="0"/>
            </a:endParaRPr>
          </a:p>
        </p:txBody>
      </p:sp>
      <p:graphicFrame>
        <p:nvGraphicFramePr>
          <p:cNvPr id="72707" name="Object 3"/>
          <p:cNvGraphicFramePr>
            <a:graphicFrameLocks noChangeAspect="1"/>
          </p:cNvGraphicFramePr>
          <p:nvPr>
            <p:extLst>
              <p:ext uri="{D42A27DB-BD31-4B8C-83A1-F6EECF244321}">
                <p14:modId xmlns="" xmlns:p14="http://schemas.microsoft.com/office/powerpoint/2010/main" val="2574476958"/>
              </p:ext>
            </p:extLst>
          </p:nvPr>
        </p:nvGraphicFramePr>
        <p:xfrm>
          <a:off x="1330325" y="2000240"/>
          <a:ext cx="6392863" cy="1397000"/>
        </p:xfrm>
        <a:graphic>
          <a:graphicData uri="http://schemas.openxmlformats.org/presentationml/2006/ole">
            <p:oleObj spid="_x0000_s112642" name="Equation" r:id="rId3" imgW="1739880" imgH="444240" progId="Equation.3">
              <p:embed/>
            </p:oleObj>
          </a:graphicData>
        </a:graphic>
      </p:graphicFrame>
      <p:sp>
        <p:nvSpPr>
          <p:cNvPr id="7" name="TextBox 6"/>
          <p:cNvSpPr txBox="1"/>
          <p:nvPr/>
        </p:nvSpPr>
        <p:spPr>
          <a:xfrm>
            <a:off x="642910" y="3357562"/>
            <a:ext cx="7786742" cy="3200876"/>
          </a:xfrm>
          <a:prstGeom prst="rect">
            <a:avLst/>
          </a:prstGeom>
          <a:noFill/>
        </p:spPr>
        <p:txBody>
          <a:bodyPr wrap="square" rtlCol="0">
            <a:spAutoFit/>
          </a:bodyPr>
          <a:lstStyle/>
          <a:p>
            <a:pPr lvl="2"/>
            <a:r>
              <a:rPr lang="en-US" sz="2400" dirty="0" smtClean="0"/>
              <a:t>R’(u) – New page rank of page u</a:t>
            </a:r>
          </a:p>
          <a:p>
            <a:pPr lvl="2"/>
            <a:r>
              <a:rPr lang="en-US" sz="2400" dirty="0" smtClean="0"/>
              <a:t>R’(v) – New page rank of page v, where v links to u</a:t>
            </a:r>
          </a:p>
          <a:p>
            <a:pPr lvl="2"/>
            <a:r>
              <a:rPr lang="en-US" sz="2400" dirty="0" smtClean="0"/>
              <a:t>N(v) – Number of outlinks from page v</a:t>
            </a:r>
          </a:p>
          <a:p>
            <a:r>
              <a:rPr lang="en-US" sz="2600" dirty="0" smtClean="0"/>
              <a:t>The input that ‘</a:t>
            </a:r>
            <a:r>
              <a:rPr lang="en-IN" sz="2600" dirty="0" smtClean="0"/>
              <a:t>reduce’ gets for each document v linking to u: [Key: “u”,  Value: “v &lt;PageRank of v&gt; &lt;number of outlinks from v&gt;”.]</a:t>
            </a:r>
          </a:p>
          <a:p>
            <a:r>
              <a:rPr lang="en-IN" sz="2600" dirty="0" smtClean="0"/>
              <a:t>So we just sum over all the values passed to the reducer to compute the new PageRank.</a:t>
            </a:r>
            <a:endParaRPr lang="en-IN" sz="2600" dirty="0"/>
          </a:p>
        </p:txBody>
      </p:sp>
      <p:sp>
        <p:nvSpPr>
          <p:cNvPr id="6" name="Rectangle 5"/>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Slide Number Placeholder 7"/>
          <p:cNvSpPr>
            <a:spLocks noGrp="1"/>
          </p:cNvSpPr>
          <p:nvPr>
            <p:ph type="sldNum" sz="quarter" idx="12"/>
          </p:nvPr>
        </p:nvSpPr>
        <p:spPr/>
        <p:txBody>
          <a:bodyPr/>
          <a:lstStyle/>
          <a:p>
            <a:fld id="{902C3C55-B527-4B6E-8D0F-849F381885D4}" type="slidenum">
              <a:rPr lang="en-IN" smtClean="0"/>
              <a:pPr/>
              <a:t>74</a:t>
            </a:fld>
            <a:endParaRPr lang="en-IN" dirty="0"/>
          </a:p>
        </p:txBody>
      </p:sp>
      <p:sp>
        <p:nvSpPr>
          <p:cNvPr id="9" name="Footer Placeholder 8"/>
          <p:cNvSpPr>
            <a:spLocks noGrp="1"/>
          </p:cNvSpPr>
          <p:nvPr>
            <p:ph type="ftr" sz="quarter" idx="11"/>
          </p:nvPr>
        </p:nvSpPr>
        <p:spPr/>
        <p:txBody>
          <a:bodyPr/>
          <a:lstStyle/>
          <a:p>
            <a:r>
              <a:rPr lang="en-IN" dirty="0" smtClean="0"/>
              <a:t>Pregel</a:t>
            </a:r>
            <a:endParaRPr lang="en-I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p:nvPr/>
        </p:nvCxnSpPr>
        <p:spPr>
          <a:xfrm rot="5400000" flipH="1" flipV="1">
            <a:off x="5786446" y="4857760"/>
            <a:ext cx="1000132" cy="571504"/>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pPr algn="l"/>
            <a:r>
              <a:rPr lang="en-US" dirty="0" smtClean="0">
                <a:latin typeface="Impact" pitchFamily="34" charset="0"/>
              </a:rPr>
              <a:t>PageRank in MapReduce</a:t>
            </a:r>
            <a:endParaRPr lang="en-IN" dirty="0">
              <a:latin typeface="Impact" pitchFamily="34" charset="0"/>
            </a:endParaRPr>
          </a:p>
        </p:txBody>
      </p:sp>
      <p:sp>
        <p:nvSpPr>
          <p:cNvPr id="4" name="Content Placeholder 3"/>
          <p:cNvSpPr txBox="1">
            <a:spLocks noGrp="1"/>
          </p:cNvSpPr>
          <p:nvPr>
            <p:ph idx="1"/>
          </p:nvPr>
        </p:nvSpPr>
        <p:spPr>
          <a:xfrm>
            <a:off x="571472" y="1285860"/>
            <a:ext cx="8229600" cy="5078313"/>
          </a:xfrm>
          <a:prstGeom prst="rect">
            <a:avLst/>
          </a:prstGeom>
          <a:noFill/>
        </p:spPr>
        <p:txBody>
          <a:bodyPr wrap="square" rtlCol="0">
            <a:spAutoFit/>
          </a:bodyPr>
          <a:lstStyle/>
          <a:p>
            <a:pPr>
              <a:buNone/>
            </a:pPr>
            <a:r>
              <a:rPr lang="en-US" sz="3600" b="1" dirty="0" smtClean="0"/>
              <a:t>Parsing MapReduce</a:t>
            </a:r>
          </a:p>
          <a:p>
            <a:pPr>
              <a:buNone/>
            </a:pPr>
            <a:r>
              <a:rPr lang="en-US" sz="2500" b="1" u="sng" dirty="0" smtClean="0"/>
              <a:t>Map Phase</a:t>
            </a:r>
          </a:p>
          <a:p>
            <a:pPr>
              <a:buNone/>
            </a:pPr>
            <a:r>
              <a:rPr lang="en-US" sz="2500" b="1" dirty="0" smtClean="0"/>
              <a:t>Input: </a:t>
            </a:r>
            <a:r>
              <a:rPr lang="en-US" sz="2500" dirty="0" smtClean="0"/>
              <a:t>For a document </a:t>
            </a:r>
            <a:r>
              <a:rPr lang="en-US" sz="2500" b="1" dirty="0" smtClean="0"/>
              <a:t>index.html</a:t>
            </a:r>
            <a:br>
              <a:rPr lang="en-US" sz="2500" b="1" dirty="0" smtClean="0"/>
            </a:br>
            <a:r>
              <a:rPr lang="en-IN" sz="2000" dirty="0" smtClean="0">
                <a:latin typeface="Consolas" pitchFamily="49" charset="0"/>
                <a:cs typeface="Consolas" pitchFamily="49" charset="0"/>
              </a:rPr>
              <a:t>&lt;html&gt;&lt;body&gt;Blah blah blah... &lt;a href=“2.html”&gt; A link&lt;/a&gt;....&lt;/html&gt;</a:t>
            </a:r>
          </a:p>
          <a:p>
            <a:pPr>
              <a:buNone/>
            </a:pPr>
            <a:r>
              <a:rPr lang="en-US" sz="2500" b="1" dirty="0" smtClean="0">
                <a:latin typeface="+mj-lt"/>
                <a:cs typeface="Consolas" pitchFamily="49" charset="0"/>
              </a:rPr>
              <a:t>Output:</a:t>
            </a:r>
            <a:r>
              <a:rPr lang="en-US" sz="2500" dirty="0" smtClean="0">
                <a:latin typeface="+mj-lt"/>
                <a:cs typeface="Consolas" pitchFamily="49" charset="0"/>
              </a:rPr>
              <a:t> For each link</a:t>
            </a:r>
          </a:p>
          <a:p>
            <a:pPr lvl="2">
              <a:buNone/>
            </a:pPr>
            <a:r>
              <a:rPr lang="en-US" sz="2000" dirty="0" smtClean="0">
                <a:latin typeface="Consolas" pitchFamily="49" charset="0"/>
                <a:cs typeface="Consolas" pitchFamily="49" charset="0"/>
              </a:rPr>
              <a:t>[Key: “index.html”, value: “2.html”]</a:t>
            </a:r>
          </a:p>
          <a:p>
            <a:pPr>
              <a:buNone/>
            </a:pPr>
            <a:r>
              <a:rPr lang="en-US" sz="2500" b="1" u="sng" dirty="0" smtClean="0">
                <a:latin typeface="Consolas" pitchFamily="49" charset="0"/>
                <a:cs typeface="Consolas" pitchFamily="49" charset="0"/>
              </a:rPr>
              <a:t>Reduce Phase</a:t>
            </a:r>
          </a:p>
          <a:p>
            <a:pPr>
              <a:buNone/>
            </a:pPr>
            <a:r>
              <a:rPr lang="en-US" sz="2500" b="1" dirty="0" smtClean="0">
                <a:latin typeface="+mj-lt"/>
                <a:cs typeface="Consolas" pitchFamily="49" charset="0"/>
              </a:rPr>
              <a:t>Input:</a:t>
            </a:r>
            <a:r>
              <a:rPr lang="en-US" sz="2500" dirty="0" smtClean="0">
                <a:latin typeface="+mj-lt"/>
                <a:cs typeface="Consolas" pitchFamily="49" charset="0"/>
              </a:rPr>
              <a:t> </a:t>
            </a:r>
            <a:r>
              <a:rPr lang="en-US" sz="2000" dirty="0" smtClean="0">
                <a:latin typeface="Consolas" pitchFamily="49" charset="0"/>
                <a:cs typeface="Consolas" pitchFamily="49" charset="0"/>
              </a:rPr>
              <a:t>[Key: “index.html”,</a:t>
            </a:r>
          </a:p>
          <a:p>
            <a:pPr>
              <a:buNone/>
            </a:pPr>
            <a:r>
              <a:rPr lang="en-US" sz="2000" dirty="0" smtClean="0">
                <a:latin typeface="Consolas" pitchFamily="49" charset="0"/>
                <a:cs typeface="Consolas" pitchFamily="49" charset="0"/>
              </a:rPr>
              <a:t>		value: [“2.html”, “3.html”, “4.html”…]]</a:t>
            </a:r>
          </a:p>
          <a:p>
            <a:pPr>
              <a:buNone/>
            </a:pPr>
            <a:r>
              <a:rPr lang="en-US" sz="2500" b="1" dirty="0" smtClean="0">
                <a:latin typeface="Consolas" pitchFamily="49" charset="0"/>
                <a:cs typeface="Consolas" pitchFamily="49" charset="0"/>
              </a:rPr>
              <a:t>Output</a:t>
            </a:r>
            <a:r>
              <a:rPr lang="en-US" sz="2000" b="1" dirty="0" smtClean="0">
                <a:latin typeface="Consolas" pitchFamily="49" charset="0"/>
                <a:cs typeface="Consolas" pitchFamily="49" charset="0"/>
              </a:rPr>
              <a:t>:</a:t>
            </a:r>
            <a:r>
              <a:rPr lang="en-US" sz="2000" dirty="0" smtClean="0">
                <a:latin typeface="Consolas" pitchFamily="49" charset="0"/>
                <a:cs typeface="Consolas" pitchFamily="49" charset="0"/>
              </a:rPr>
              <a:t>[</a:t>
            </a:r>
            <a:r>
              <a:rPr lang="en-IN" sz="2000" dirty="0" smtClean="0">
                <a:latin typeface="Consolas" pitchFamily="49" charset="0"/>
                <a:cs typeface="Consolas" pitchFamily="49" charset="0"/>
              </a:rPr>
              <a:t>key: “index.html”, Value: “1.0 2.html 3.html ...” ]</a:t>
            </a:r>
            <a:endParaRPr lang="en-US" sz="2000" dirty="0" smtClean="0">
              <a:latin typeface="Consolas" pitchFamily="49" charset="0"/>
              <a:cs typeface="Consolas" pitchFamily="49" charset="0"/>
            </a:endParaRPr>
          </a:p>
        </p:txBody>
      </p:sp>
      <p:sp>
        <p:nvSpPr>
          <p:cNvPr id="6" name="Rectangle 5"/>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Slide Number Placeholder 6"/>
          <p:cNvSpPr>
            <a:spLocks noGrp="1"/>
          </p:cNvSpPr>
          <p:nvPr>
            <p:ph type="sldNum" sz="quarter" idx="12"/>
          </p:nvPr>
        </p:nvSpPr>
        <p:spPr/>
        <p:txBody>
          <a:bodyPr/>
          <a:lstStyle/>
          <a:p>
            <a:fld id="{902C3C55-B527-4B6E-8D0F-849F381885D4}" type="slidenum">
              <a:rPr lang="en-IN" smtClean="0"/>
              <a:pPr/>
              <a:t>75</a:t>
            </a:fld>
            <a:endParaRPr lang="en-IN" dirty="0"/>
          </a:p>
        </p:txBody>
      </p:sp>
      <p:sp>
        <p:nvSpPr>
          <p:cNvPr id="8" name="Footer Placeholder 7"/>
          <p:cNvSpPr>
            <a:spLocks noGrp="1"/>
          </p:cNvSpPr>
          <p:nvPr>
            <p:ph type="ftr" sz="quarter" idx="11"/>
          </p:nvPr>
        </p:nvSpPr>
        <p:spPr/>
        <p:txBody>
          <a:bodyPr/>
          <a:lstStyle/>
          <a:p>
            <a:r>
              <a:rPr lang="en-IN" dirty="0" smtClean="0"/>
              <a:t>Pregel</a:t>
            </a:r>
            <a:endParaRPr lang="en-IN" dirty="0"/>
          </a:p>
        </p:txBody>
      </p:sp>
      <p:sp>
        <p:nvSpPr>
          <p:cNvPr id="15" name="TextBox 14"/>
          <p:cNvSpPr txBox="1"/>
          <p:nvPr/>
        </p:nvSpPr>
        <p:spPr>
          <a:xfrm>
            <a:off x="6286512" y="4214818"/>
            <a:ext cx="2857520" cy="523220"/>
          </a:xfrm>
          <a:prstGeom prst="rect">
            <a:avLst/>
          </a:prstGeom>
          <a:noFill/>
        </p:spPr>
        <p:txBody>
          <a:bodyPr wrap="square" rtlCol="0">
            <a:spAutoFit/>
          </a:bodyPr>
          <a:lstStyle/>
          <a:p>
            <a:r>
              <a:rPr lang="en-US" sz="2800" i="1" dirty="0" smtClean="0"/>
              <a:t>Default PageRank</a:t>
            </a:r>
            <a:endParaRPr lang="en-IN"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Impact" pitchFamily="34" charset="0"/>
              </a:rPr>
              <a:t>PageRank in MapReduce</a:t>
            </a:r>
            <a:endParaRPr lang="en-IN" dirty="0">
              <a:latin typeface="Impact" pitchFamily="34" charset="0"/>
            </a:endParaRPr>
          </a:p>
        </p:txBody>
      </p:sp>
      <p:sp>
        <p:nvSpPr>
          <p:cNvPr id="4" name="Content Placeholder 3"/>
          <p:cNvSpPr txBox="1">
            <a:spLocks noGrp="1"/>
          </p:cNvSpPr>
          <p:nvPr>
            <p:ph idx="1"/>
          </p:nvPr>
        </p:nvSpPr>
        <p:spPr>
          <a:xfrm>
            <a:off x="500034" y="1246608"/>
            <a:ext cx="8229600" cy="5539978"/>
          </a:xfrm>
          <a:prstGeom prst="rect">
            <a:avLst/>
          </a:prstGeom>
          <a:noFill/>
        </p:spPr>
        <p:txBody>
          <a:bodyPr wrap="square" rtlCol="0">
            <a:spAutoFit/>
          </a:bodyPr>
          <a:lstStyle/>
          <a:p>
            <a:pPr>
              <a:buNone/>
            </a:pPr>
            <a:r>
              <a:rPr lang="en-US" sz="3600" b="1" dirty="0" smtClean="0"/>
              <a:t>Computation Iterations</a:t>
            </a:r>
          </a:p>
          <a:p>
            <a:pPr>
              <a:buNone/>
            </a:pPr>
            <a:r>
              <a:rPr lang="en-US" sz="2500" b="1" u="sng" dirty="0" smtClean="0"/>
              <a:t>Map Phase</a:t>
            </a:r>
          </a:p>
          <a:p>
            <a:pPr>
              <a:buNone/>
            </a:pPr>
            <a:r>
              <a:rPr lang="en-US" sz="2500" b="1" dirty="0" smtClean="0"/>
              <a:t>Input: </a:t>
            </a:r>
            <a:r>
              <a:rPr lang="en-US" sz="2000" dirty="0" smtClean="0">
                <a:latin typeface="Consolas" pitchFamily="49" charset="0"/>
                <a:cs typeface="Consolas" pitchFamily="49" charset="0"/>
              </a:rPr>
              <a:t>[ Key: “index.html”,</a:t>
            </a:r>
          </a:p>
          <a:p>
            <a:pPr>
              <a:buNone/>
            </a:pPr>
            <a:r>
              <a:rPr lang="en-US" sz="2000" dirty="0" smtClean="0">
                <a:latin typeface="Consolas" pitchFamily="49" charset="0"/>
                <a:cs typeface="Consolas" pitchFamily="49" charset="0"/>
              </a:rPr>
              <a:t>		  Value: “1.0, 1.html, 2.html, 3.html ...” ]</a:t>
            </a:r>
            <a:endParaRPr lang="en-IN" sz="2000" dirty="0" smtClean="0">
              <a:latin typeface="Consolas" pitchFamily="49" charset="0"/>
              <a:cs typeface="Consolas" pitchFamily="49" charset="0"/>
            </a:endParaRPr>
          </a:p>
          <a:p>
            <a:pPr>
              <a:buNone/>
            </a:pPr>
            <a:r>
              <a:rPr lang="en-US" sz="2500" b="1" dirty="0" smtClean="0">
                <a:latin typeface="+mj-lt"/>
                <a:cs typeface="Consolas" pitchFamily="49" charset="0"/>
              </a:rPr>
              <a:t>Output:</a:t>
            </a:r>
            <a:r>
              <a:rPr lang="en-US" sz="2500" dirty="0" smtClean="0">
                <a:latin typeface="+mj-lt"/>
                <a:cs typeface="Consolas" pitchFamily="49" charset="0"/>
              </a:rPr>
              <a:t> For each outlink</a:t>
            </a:r>
          </a:p>
          <a:p>
            <a:pPr lvl="2">
              <a:buNone/>
            </a:pPr>
            <a:r>
              <a:rPr lang="en-US" sz="2000" dirty="0" smtClean="0">
                <a:latin typeface="Consolas" pitchFamily="49" charset="0"/>
                <a:cs typeface="Consolas" pitchFamily="49" charset="0"/>
              </a:rPr>
              <a:t>[Key: “1.html”, value: “index.html &lt;pagerank&gt; &lt;number of outlinks&gt;” ...]</a:t>
            </a:r>
          </a:p>
          <a:p>
            <a:pPr>
              <a:buNone/>
            </a:pPr>
            <a:r>
              <a:rPr lang="en-US" sz="2500" b="1" u="sng" dirty="0" smtClean="0">
                <a:latin typeface="Consolas" pitchFamily="49" charset="0"/>
                <a:cs typeface="Consolas" pitchFamily="49" charset="0"/>
              </a:rPr>
              <a:t>Reduce Phase</a:t>
            </a:r>
          </a:p>
          <a:p>
            <a:pPr>
              <a:buNone/>
            </a:pPr>
            <a:r>
              <a:rPr lang="en-US" sz="2500" b="1" dirty="0" smtClean="0">
                <a:latin typeface="+mj-lt"/>
                <a:cs typeface="Consolas" pitchFamily="49" charset="0"/>
              </a:rPr>
              <a:t>Input:</a:t>
            </a:r>
            <a:r>
              <a:rPr lang="en-US" sz="2500" dirty="0" smtClean="0">
                <a:latin typeface="+mj-lt"/>
                <a:cs typeface="Consolas" pitchFamily="49" charset="0"/>
              </a:rPr>
              <a:t> </a:t>
            </a:r>
            <a:r>
              <a:rPr lang="en-US" sz="2000" dirty="0" smtClean="0">
                <a:latin typeface="Consolas" pitchFamily="49" charset="0"/>
                <a:cs typeface="Consolas" pitchFamily="49" charset="0"/>
              </a:rPr>
              <a:t>[Key: “1.html”, value: “index.html &lt;pagerank&gt; &lt;number of outlinks&gt;” ...]</a:t>
            </a:r>
          </a:p>
          <a:p>
            <a:pPr>
              <a:buNone/>
            </a:pPr>
            <a:r>
              <a:rPr lang="en-US" sz="2500" b="1" dirty="0" smtClean="0">
                <a:latin typeface="Consolas" pitchFamily="49" charset="0"/>
                <a:cs typeface="Consolas" pitchFamily="49" charset="0"/>
              </a:rPr>
              <a:t>Output</a:t>
            </a:r>
            <a:r>
              <a:rPr lang="en-US" sz="2000" b="1" dirty="0" smtClean="0">
                <a:latin typeface="Consolas" pitchFamily="49" charset="0"/>
                <a:cs typeface="Consolas" pitchFamily="49" charset="0"/>
              </a:rPr>
              <a:t>:</a:t>
            </a:r>
            <a:r>
              <a:rPr lang="en-US" sz="2000" dirty="0" smtClean="0">
                <a:latin typeface="Consolas" pitchFamily="49" charset="0"/>
                <a:cs typeface="Consolas" pitchFamily="49" charset="0"/>
              </a:rPr>
              <a:t>[</a:t>
            </a:r>
            <a:r>
              <a:rPr lang="en-IN" sz="2000" dirty="0" smtClean="0">
                <a:latin typeface="Consolas" pitchFamily="49" charset="0"/>
                <a:cs typeface="Consolas" pitchFamily="49" charset="0"/>
              </a:rPr>
              <a:t>key: “1.html”, Value: “&lt;new pagerank&gt; index.html 3.html” ... ]</a:t>
            </a:r>
          </a:p>
          <a:p>
            <a:pPr>
              <a:buNone/>
            </a:pPr>
            <a:r>
              <a:rPr lang="en-US" sz="2500" dirty="0" smtClean="0">
                <a:latin typeface="+mj-lt"/>
                <a:cs typeface="Consolas" pitchFamily="49" charset="0"/>
              </a:rPr>
              <a:t>				Iterate till convergence!</a:t>
            </a:r>
          </a:p>
        </p:txBody>
      </p:sp>
      <p:sp>
        <p:nvSpPr>
          <p:cNvPr id="7" name="Rectangle 6"/>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Slide Number Placeholder 7"/>
          <p:cNvSpPr>
            <a:spLocks noGrp="1"/>
          </p:cNvSpPr>
          <p:nvPr>
            <p:ph type="sldNum" sz="quarter" idx="12"/>
          </p:nvPr>
        </p:nvSpPr>
        <p:spPr/>
        <p:txBody>
          <a:bodyPr/>
          <a:lstStyle/>
          <a:p>
            <a:fld id="{902C3C55-B527-4B6E-8D0F-849F381885D4}" type="slidenum">
              <a:rPr lang="en-IN" smtClean="0"/>
              <a:pPr/>
              <a:t>76</a:t>
            </a:fld>
            <a:endParaRPr lang="en-IN" dirty="0"/>
          </a:p>
        </p:txBody>
      </p:sp>
      <p:sp>
        <p:nvSpPr>
          <p:cNvPr id="9" name="Footer Placeholder 8"/>
          <p:cNvSpPr>
            <a:spLocks noGrp="1"/>
          </p:cNvSpPr>
          <p:nvPr>
            <p:ph type="ftr" sz="quarter" idx="11"/>
          </p:nvPr>
        </p:nvSpPr>
        <p:spPr/>
        <p:txBody>
          <a:bodyPr/>
          <a:lstStyle/>
          <a:p>
            <a:r>
              <a:rPr lang="en-IN" dirty="0" smtClean="0"/>
              <a:t>Pregel</a:t>
            </a:r>
            <a:endParaRPr lang="en-IN" dirty="0"/>
          </a:p>
        </p:txBody>
      </p:sp>
      <p:cxnSp>
        <p:nvCxnSpPr>
          <p:cNvPr id="14" name="Straight Arrow Connector 13"/>
          <p:cNvCxnSpPr/>
          <p:nvPr/>
        </p:nvCxnSpPr>
        <p:spPr>
          <a:xfrm rot="5400000" flipH="1" flipV="1">
            <a:off x="5786446" y="4857760"/>
            <a:ext cx="1000132" cy="571504"/>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6286512" y="4191664"/>
            <a:ext cx="2500298" cy="523220"/>
          </a:xfrm>
          <a:prstGeom prst="rect">
            <a:avLst/>
          </a:prstGeom>
          <a:noFill/>
        </p:spPr>
        <p:txBody>
          <a:bodyPr wrap="square" rtlCol="0">
            <a:spAutoFit/>
          </a:bodyPr>
          <a:lstStyle/>
          <a:p>
            <a:r>
              <a:rPr lang="en-US" sz="2800" i="1" dirty="0" smtClean="0"/>
              <a:t>New PageRank</a:t>
            </a:r>
            <a:endParaRPr lang="en-IN"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Impact" pitchFamily="34" charset="0"/>
              </a:rPr>
              <a:t>Example</a:t>
            </a:r>
            <a:endParaRPr lang="en-IN" dirty="0">
              <a:latin typeface="Impact" pitchFamily="34" charset="0"/>
            </a:endParaRPr>
          </a:p>
        </p:txBody>
      </p:sp>
      <p:sp>
        <p:nvSpPr>
          <p:cNvPr id="3" name="Content Placeholder 2"/>
          <p:cNvSpPr>
            <a:spLocks noGrp="1"/>
          </p:cNvSpPr>
          <p:nvPr>
            <p:ph idx="1"/>
          </p:nvPr>
        </p:nvSpPr>
        <p:spPr>
          <a:xfrm>
            <a:off x="457200" y="2500306"/>
            <a:ext cx="8229600" cy="3857652"/>
          </a:xfrm>
        </p:spPr>
        <p:txBody>
          <a:bodyPr>
            <a:normAutofit/>
          </a:bodyPr>
          <a:lstStyle/>
          <a:p>
            <a:pPr marL="0" indent="0" algn="ctr">
              <a:buNone/>
            </a:pPr>
            <a:r>
              <a:rPr lang="en-US" sz="4800" dirty="0" smtClean="0"/>
              <a:t>Find the largest value of a vertex in a strongly connected graph</a:t>
            </a:r>
          </a:p>
        </p:txBody>
      </p:sp>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p:cNvSpPr>
            <a:spLocks noGrp="1"/>
          </p:cNvSpPr>
          <p:nvPr>
            <p:ph type="sldNum" sz="quarter" idx="12"/>
          </p:nvPr>
        </p:nvSpPr>
        <p:spPr/>
        <p:txBody>
          <a:bodyPr/>
          <a:lstStyle/>
          <a:p>
            <a:fld id="{902C3C55-B527-4B6E-8D0F-849F381885D4}" type="slidenum">
              <a:rPr lang="en-IN" smtClean="0"/>
              <a:pPr/>
              <a:t>8</a:t>
            </a:fld>
            <a:endParaRPr lang="en-IN" dirty="0"/>
          </a:p>
        </p:txBody>
      </p:sp>
      <p:sp>
        <p:nvSpPr>
          <p:cNvPr id="6" name="Footer Placeholder 5"/>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14282"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4" name="Group 23"/>
          <p:cNvGrpSpPr/>
          <p:nvPr/>
        </p:nvGrpSpPr>
        <p:grpSpPr>
          <a:xfrm>
            <a:off x="1214414" y="1214422"/>
            <a:ext cx="4572032" cy="712505"/>
            <a:chOff x="1142976" y="2143116"/>
            <a:chExt cx="6286544" cy="1000132"/>
          </a:xfrm>
        </p:grpSpPr>
        <p:sp>
          <p:nvSpPr>
            <p:cNvPr id="7" name="Oval 6"/>
            <p:cNvSpPr/>
            <p:nvPr/>
          </p:nvSpPr>
          <p:spPr>
            <a:xfrm>
              <a:off x="1142976" y="2143116"/>
              <a:ext cx="1000132" cy="100013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3</a:t>
              </a:r>
              <a:endParaRPr lang="en-IN" sz="3600" dirty="0"/>
            </a:p>
          </p:txBody>
        </p:sp>
        <p:sp>
          <p:nvSpPr>
            <p:cNvPr id="9" name="Oval 8"/>
            <p:cNvSpPr/>
            <p:nvPr/>
          </p:nvSpPr>
          <p:spPr>
            <a:xfrm>
              <a:off x="2928926" y="2143116"/>
              <a:ext cx="1000132" cy="100013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sp>
          <p:nvSpPr>
            <p:cNvPr id="10" name="Oval 9"/>
            <p:cNvSpPr/>
            <p:nvPr/>
          </p:nvSpPr>
          <p:spPr>
            <a:xfrm>
              <a:off x="4714876" y="2143116"/>
              <a:ext cx="1000132" cy="100013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2</a:t>
              </a:r>
              <a:endParaRPr lang="en-IN" sz="3600" dirty="0"/>
            </a:p>
          </p:txBody>
        </p:sp>
        <p:sp>
          <p:nvSpPr>
            <p:cNvPr id="11" name="Oval 10"/>
            <p:cNvSpPr/>
            <p:nvPr/>
          </p:nvSpPr>
          <p:spPr>
            <a:xfrm>
              <a:off x="6429388" y="2143116"/>
              <a:ext cx="1000132" cy="100013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a:t>
              </a:r>
              <a:endParaRPr lang="en-IN" sz="3600" dirty="0"/>
            </a:p>
          </p:txBody>
        </p:sp>
        <p:cxnSp>
          <p:nvCxnSpPr>
            <p:cNvPr id="13" name="Straight Arrow Connector 12"/>
            <p:cNvCxnSpPr>
              <a:stCxn id="7" idx="6"/>
              <a:endCxn id="9" idx="2"/>
            </p:cNvCxnSpPr>
            <p:nvPr/>
          </p:nvCxnSpPr>
          <p:spPr>
            <a:xfrm>
              <a:off x="2143108" y="2643182"/>
              <a:ext cx="785818" cy="1588"/>
            </a:xfrm>
            <a:prstGeom prst="straightConnector1">
              <a:avLst/>
            </a:prstGeom>
            <a:ln w="38100">
              <a:solidFill>
                <a:schemeClr val="accent2">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6"/>
              <a:endCxn id="11" idx="2"/>
            </p:cNvCxnSpPr>
            <p:nvPr/>
          </p:nvCxnSpPr>
          <p:spPr>
            <a:xfrm>
              <a:off x="5715008" y="2643182"/>
              <a:ext cx="714380" cy="1588"/>
            </a:xfrm>
            <a:prstGeom prst="straightConnector1">
              <a:avLst/>
            </a:prstGeom>
            <a:ln w="38100">
              <a:solidFill>
                <a:schemeClr val="accent2">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9" idx="7"/>
              <a:endCxn id="11" idx="1"/>
            </p:cNvCxnSpPr>
            <p:nvPr/>
          </p:nvCxnSpPr>
          <p:spPr>
            <a:xfrm rot="5400000" flipH="1" flipV="1">
              <a:off x="5179223" y="892951"/>
              <a:ext cx="1588" cy="2793262"/>
            </a:xfrm>
            <a:prstGeom prst="curvedConnector3">
              <a:avLst>
                <a:gd name="adj1" fmla="val 32256055"/>
              </a:avLst>
            </a:prstGeom>
            <a:ln w="38100">
              <a:solidFill>
                <a:schemeClr val="accent2">
                  <a:lumMod val="50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0" idx="3"/>
              <a:endCxn id="9" idx="5"/>
            </p:cNvCxnSpPr>
            <p:nvPr/>
          </p:nvCxnSpPr>
          <p:spPr>
            <a:xfrm rot="5400000">
              <a:off x="4321967" y="2457407"/>
              <a:ext cx="1588" cy="1078750"/>
            </a:xfrm>
            <a:prstGeom prst="curvedConnector3">
              <a:avLst>
                <a:gd name="adj1" fmla="val 14981491"/>
              </a:avLst>
            </a:prstGeom>
            <a:ln w="38100">
              <a:solidFill>
                <a:schemeClr val="accent2">
                  <a:lumMod val="50000"/>
                </a:schemeClr>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214414" y="2857496"/>
            <a:ext cx="4572032" cy="712505"/>
            <a:chOff x="1142976" y="2143116"/>
            <a:chExt cx="6286544" cy="1000132"/>
          </a:xfrm>
        </p:grpSpPr>
        <p:sp>
          <p:nvSpPr>
            <p:cNvPr id="26" name="Oval 25"/>
            <p:cNvSpPr/>
            <p:nvPr/>
          </p:nvSpPr>
          <p:spPr>
            <a:xfrm>
              <a:off x="1142976" y="2143116"/>
              <a:ext cx="1000132" cy="100013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3</a:t>
              </a:r>
              <a:endParaRPr lang="en-IN" sz="3600" dirty="0"/>
            </a:p>
          </p:txBody>
        </p:sp>
        <p:sp>
          <p:nvSpPr>
            <p:cNvPr id="27" name="Oval 26"/>
            <p:cNvSpPr/>
            <p:nvPr/>
          </p:nvSpPr>
          <p:spPr>
            <a:xfrm>
              <a:off x="2928926" y="2143116"/>
              <a:ext cx="1000132" cy="100013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sp>
          <p:nvSpPr>
            <p:cNvPr id="28" name="Oval 27"/>
            <p:cNvSpPr/>
            <p:nvPr/>
          </p:nvSpPr>
          <p:spPr>
            <a:xfrm>
              <a:off x="4714876" y="2143116"/>
              <a:ext cx="1000132" cy="100013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2</a:t>
              </a:r>
              <a:endParaRPr lang="en-IN" sz="3600" dirty="0"/>
            </a:p>
          </p:txBody>
        </p:sp>
        <p:sp>
          <p:nvSpPr>
            <p:cNvPr id="29" name="Oval 28"/>
            <p:cNvSpPr/>
            <p:nvPr/>
          </p:nvSpPr>
          <p:spPr>
            <a:xfrm>
              <a:off x="6429388" y="2143116"/>
              <a:ext cx="1000132" cy="100013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a:t>
              </a:r>
              <a:endParaRPr lang="en-IN" sz="3600" dirty="0"/>
            </a:p>
          </p:txBody>
        </p:sp>
        <p:cxnSp>
          <p:nvCxnSpPr>
            <p:cNvPr id="30" name="Straight Arrow Connector 29"/>
            <p:cNvCxnSpPr>
              <a:stCxn id="26" idx="6"/>
              <a:endCxn id="27" idx="2"/>
            </p:cNvCxnSpPr>
            <p:nvPr/>
          </p:nvCxnSpPr>
          <p:spPr>
            <a:xfrm>
              <a:off x="2143108" y="2643182"/>
              <a:ext cx="785818" cy="1588"/>
            </a:xfrm>
            <a:prstGeom prst="straightConnector1">
              <a:avLst/>
            </a:prstGeom>
            <a:ln w="38100">
              <a:solidFill>
                <a:schemeClr val="accent2">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6"/>
              <a:endCxn id="29" idx="2"/>
            </p:cNvCxnSpPr>
            <p:nvPr/>
          </p:nvCxnSpPr>
          <p:spPr>
            <a:xfrm>
              <a:off x="5715008" y="2643182"/>
              <a:ext cx="714380" cy="1588"/>
            </a:xfrm>
            <a:prstGeom prst="straightConnector1">
              <a:avLst/>
            </a:prstGeom>
            <a:ln w="38100">
              <a:solidFill>
                <a:schemeClr val="accent2">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27" idx="7"/>
              <a:endCxn id="29" idx="1"/>
            </p:cNvCxnSpPr>
            <p:nvPr/>
          </p:nvCxnSpPr>
          <p:spPr>
            <a:xfrm rot="5400000" flipH="1" flipV="1">
              <a:off x="5179223" y="892951"/>
              <a:ext cx="1588" cy="2793262"/>
            </a:xfrm>
            <a:prstGeom prst="curvedConnector3">
              <a:avLst>
                <a:gd name="adj1" fmla="val 32256055"/>
              </a:avLst>
            </a:prstGeom>
            <a:ln w="38100">
              <a:solidFill>
                <a:schemeClr val="accent2">
                  <a:lumMod val="50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28" idx="3"/>
              <a:endCxn id="27" idx="5"/>
            </p:cNvCxnSpPr>
            <p:nvPr/>
          </p:nvCxnSpPr>
          <p:spPr>
            <a:xfrm rot="5400000">
              <a:off x="4321967" y="2457407"/>
              <a:ext cx="1588" cy="1078750"/>
            </a:xfrm>
            <a:prstGeom prst="curvedConnector3">
              <a:avLst>
                <a:gd name="adj1" fmla="val 14981491"/>
              </a:avLst>
            </a:prstGeom>
            <a:ln w="38100">
              <a:solidFill>
                <a:schemeClr val="accent2">
                  <a:lumMod val="50000"/>
                </a:schemeClr>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cxnSp>
        <p:nvCxnSpPr>
          <p:cNvPr id="56" name="Straight Arrow Connector 55"/>
          <p:cNvCxnSpPr/>
          <p:nvPr/>
        </p:nvCxnSpPr>
        <p:spPr>
          <a:xfrm rot="16200000" flipH="1">
            <a:off x="1657907" y="1999938"/>
            <a:ext cx="1139257" cy="7845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1657907" y="1999938"/>
            <a:ext cx="1139257" cy="7845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3580238" y="1376479"/>
            <a:ext cx="1139257" cy="20314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3061124" y="1742775"/>
            <a:ext cx="930569" cy="12988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6200000" flipH="1">
            <a:off x="4410428" y="1845161"/>
            <a:ext cx="1034913" cy="9897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4153265" y="1845162"/>
            <a:ext cx="1034913" cy="98975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500298" y="2857496"/>
            <a:ext cx="727369" cy="712505"/>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sp>
        <p:nvSpPr>
          <p:cNvPr id="71" name="Oval 70"/>
          <p:cNvSpPr/>
          <p:nvPr/>
        </p:nvSpPr>
        <p:spPr>
          <a:xfrm>
            <a:off x="3786182" y="2859371"/>
            <a:ext cx="727369" cy="712505"/>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2</a:t>
            </a:r>
            <a:endParaRPr lang="en-IN" sz="3600" dirty="0"/>
          </a:p>
        </p:txBody>
      </p:sp>
      <p:cxnSp>
        <p:nvCxnSpPr>
          <p:cNvPr id="72" name="Straight Arrow Connector 71"/>
          <p:cNvCxnSpPr/>
          <p:nvPr/>
        </p:nvCxnSpPr>
        <p:spPr>
          <a:xfrm rot="16200000" flipH="1">
            <a:off x="1693626" y="3607293"/>
            <a:ext cx="1067819" cy="7845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4188984" y="3452517"/>
            <a:ext cx="963475" cy="98975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5072066" y="2859371"/>
            <a:ext cx="727369" cy="712505"/>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sp>
        <p:nvSpPr>
          <p:cNvPr id="100" name="Oval 99"/>
          <p:cNvSpPr/>
          <p:nvPr/>
        </p:nvSpPr>
        <p:spPr>
          <a:xfrm>
            <a:off x="1214414" y="2857496"/>
            <a:ext cx="727369" cy="712505"/>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grpSp>
        <p:nvGrpSpPr>
          <p:cNvPr id="101" name="Group 100"/>
          <p:cNvGrpSpPr/>
          <p:nvPr/>
        </p:nvGrpSpPr>
        <p:grpSpPr>
          <a:xfrm>
            <a:off x="1214414" y="4429132"/>
            <a:ext cx="4572032" cy="712505"/>
            <a:chOff x="1142976" y="2143116"/>
            <a:chExt cx="6286544" cy="1000132"/>
          </a:xfrm>
        </p:grpSpPr>
        <p:sp>
          <p:nvSpPr>
            <p:cNvPr id="102" name="Oval 101"/>
            <p:cNvSpPr/>
            <p:nvPr/>
          </p:nvSpPr>
          <p:spPr>
            <a:xfrm>
              <a:off x="1142976" y="2143116"/>
              <a:ext cx="1000132" cy="100013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sp>
          <p:nvSpPr>
            <p:cNvPr id="103" name="Oval 102"/>
            <p:cNvSpPr/>
            <p:nvPr/>
          </p:nvSpPr>
          <p:spPr>
            <a:xfrm>
              <a:off x="2928926" y="2143116"/>
              <a:ext cx="1000132" cy="1000132"/>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sp>
          <p:nvSpPr>
            <p:cNvPr id="104" name="Oval 103"/>
            <p:cNvSpPr/>
            <p:nvPr/>
          </p:nvSpPr>
          <p:spPr>
            <a:xfrm>
              <a:off x="4714876" y="2143116"/>
              <a:ext cx="1000132" cy="1000132"/>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2</a:t>
              </a:r>
              <a:endParaRPr lang="en-IN" sz="3600" dirty="0"/>
            </a:p>
          </p:txBody>
        </p:sp>
        <p:sp>
          <p:nvSpPr>
            <p:cNvPr id="105" name="Oval 104"/>
            <p:cNvSpPr/>
            <p:nvPr/>
          </p:nvSpPr>
          <p:spPr>
            <a:xfrm>
              <a:off x="6429388" y="2143116"/>
              <a:ext cx="1000132" cy="100013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cxnSp>
          <p:nvCxnSpPr>
            <p:cNvPr id="106" name="Straight Arrow Connector 105"/>
            <p:cNvCxnSpPr>
              <a:stCxn id="102" idx="6"/>
              <a:endCxn id="103" idx="2"/>
            </p:cNvCxnSpPr>
            <p:nvPr/>
          </p:nvCxnSpPr>
          <p:spPr>
            <a:xfrm>
              <a:off x="2143108" y="2643182"/>
              <a:ext cx="785818" cy="1588"/>
            </a:xfrm>
            <a:prstGeom prst="straightConnector1">
              <a:avLst/>
            </a:prstGeom>
            <a:ln w="38100">
              <a:solidFill>
                <a:schemeClr val="accent2">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04" idx="6"/>
              <a:endCxn id="105" idx="2"/>
            </p:cNvCxnSpPr>
            <p:nvPr/>
          </p:nvCxnSpPr>
          <p:spPr>
            <a:xfrm>
              <a:off x="5715008" y="2643182"/>
              <a:ext cx="714380" cy="1588"/>
            </a:xfrm>
            <a:prstGeom prst="straightConnector1">
              <a:avLst/>
            </a:prstGeom>
            <a:ln w="38100">
              <a:solidFill>
                <a:schemeClr val="accent2">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a:stCxn id="103" idx="7"/>
              <a:endCxn id="105" idx="1"/>
            </p:cNvCxnSpPr>
            <p:nvPr/>
          </p:nvCxnSpPr>
          <p:spPr>
            <a:xfrm rot="5400000" flipH="1" flipV="1">
              <a:off x="5179223" y="892951"/>
              <a:ext cx="1588" cy="2793262"/>
            </a:xfrm>
            <a:prstGeom prst="curvedConnector3">
              <a:avLst>
                <a:gd name="adj1" fmla="val 32256055"/>
              </a:avLst>
            </a:prstGeom>
            <a:ln w="38100">
              <a:solidFill>
                <a:schemeClr val="accent2">
                  <a:lumMod val="50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a:stCxn id="104" idx="3"/>
              <a:endCxn id="103" idx="5"/>
            </p:cNvCxnSpPr>
            <p:nvPr/>
          </p:nvCxnSpPr>
          <p:spPr>
            <a:xfrm rot="5400000">
              <a:off x="4321967" y="2457407"/>
              <a:ext cx="1588" cy="1078750"/>
            </a:xfrm>
            <a:prstGeom prst="curvedConnector3">
              <a:avLst>
                <a:gd name="adj1" fmla="val 14981491"/>
              </a:avLst>
            </a:prstGeom>
            <a:ln w="38100">
              <a:solidFill>
                <a:schemeClr val="accent2">
                  <a:lumMod val="50000"/>
                </a:schemeClr>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199" name="Oval 198"/>
          <p:cNvSpPr/>
          <p:nvPr/>
        </p:nvSpPr>
        <p:spPr>
          <a:xfrm>
            <a:off x="1214414" y="4429132"/>
            <a:ext cx="727369" cy="712505"/>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sp>
        <p:nvSpPr>
          <p:cNvPr id="200" name="Oval 199"/>
          <p:cNvSpPr/>
          <p:nvPr/>
        </p:nvSpPr>
        <p:spPr>
          <a:xfrm>
            <a:off x="5072066" y="4429132"/>
            <a:ext cx="727369" cy="712505"/>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grpSp>
        <p:nvGrpSpPr>
          <p:cNvPr id="202" name="Group 201"/>
          <p:cNvGrpSpPr/>
          <p:nvPr/>
        </p:nvGrpSpPr>
        <p:grpSpPr>
          <a:xfrm>
            <a:off x="1214414" y="5857892"/>
            <a:ext cx="4572032" cy="712505"/>
            <a:chOff x="1142976" y="2143116"/>
            <a:chExt cx="6286544" cy="1000132"/>
          </a:xfrm>
        </p:grpSpPr>
        <p:sp>
          <p:nvSpPr>
            <p:cNvPr id="203" name="Oval 202"/>
            <p:cNvSpPr/>
            <p:nvPr/>
          </p:nvSpPr>
          <p:spPr>
            <a:xfrm>
              <a:off x="1142976" y="2143116"/>
              <a:ext cx="1000132" cy="1000132"/>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sp>
          <p:nvSpPr>
            <p:cNvPr id="204" name="Oval 203"/>
            <p:cNvSpPr/>
            <p:nvPr/>
          </p:nvSpPr>
          <p:spPr>
            <a:xfrm>
              <a:off x="2928926" y="2143116"/>
              <a:ext cx="1000132" cy="1000132"/>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sp>
          <p:nvSpPr>
            <p:cNvPr id="205" name="Oval 204"/>
            <p:cNvSpPr/>
            <p:nvPr/>
          </p:nvSpPr>
          <p:spPr>
            <a:xfrm>
              <a:off x="4714876" y="2143116"/>
              <a:ext cx="1000132" cy="100013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sp>
          <p:nvSpPr>
            <p:cNvPr id="206" name="Oval 205"/>
            <p:cNvSpPr/>
            <p:nvPr/>
          </p:nvSpPr>
          <p:spPr>
            <a:xfrm>
              <a:off x="6429388" y="2143116"/>
              <a:ext cx="1000132" cy="1000132"/>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cxnSp>
          <p:nvCxnSpPr>
            <p:cNvPr id="207" name="Straight Arrow Connector 206"/>
            <p:cNvCxnSpPr>
              <a:stCxn id="203" idx="6"/>
              <a:endCxn id="204" idx="2"/>
            </p:cNvCxnSpPr>
            <p:nvPr/>
          </p:nvCxnSpPr>
          <p:spPr>
            <a:xfrm>
              <a:off x="2143108" y="2643182"/>
              <a:ext cx="785818" cy="1588"/>
            </a:xfrm>
            <a:prstGeom prst="straightConnector1">
              <a:avLst/>
            </a:prstGeom>
            <a:ln w="38100">
              <a:solidFill>
                <a:schemeClr val="accent2">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205" idx="6"/>
              <a:endCxn id="206" idx="2"/>
            </p:cNvCxnSpPr>
            <p:nvPr/>
          </p:nvCxnSpPr>
          <p:spPr>
            <a:xfrm>
              <a:off x="5715008" y="2643182"/>
              <a:ext cx="714380" cy="1588"/>
            </a:xfrm>
            <a:prstGeom prst="straightConnector1">
              <a:avLst/>
            </a:prstGeom>
            <a:ln w="38100">
              <a:solidFill>
                <a:schemeClr val="accent2">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9" name="Curved Connector 208"/>
            <p:cNvCxnSpPr>
              <a:stCxn id="204" idx="7"/>
              <a:endCxn id="206" idx="1"/>
            </p:cNvCxnSpPr>
            <p:nvPr/>
          </p:nvCxnSpPr>
          <p:spPr>
            <a:xfrm rot="5400000" flipH="1" flipV="1">
              <a:off x="5179223" y="892951"/>
              <a:ext cx="1588" cy="2793262"/>
            </a:xfrm>
            <a:prstGeom prst="curvedConnector3">
              <a:avLst>
                <a:gd name="adj1" fmla="val 32256055"/>
              </a:avLst>
            </a:prstGeom>
            <a:ln w="38100">
              <a:solidFill>
                <a:schemeClr val="accent2">
                  <a:lumMod val="50000"/>
                </a:schemeClr>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210" name="Curved Connector 209"/>
            <p:cNvCxnSpPr>
              <a:stCxn id="205" idx="3"/>
              <a:endCxn id="204" idx="5"/>
            </p:cNvCxnSpPr>
            <p:nvPr/>
          </p:nvCxnSpPr>
          <p:spPr>
            <a:xfrm rot="5400000">
              <a:off x="4321967" y="2457407"/>
              <a:ext cx="1588" cy="1078750"/>
            </a:xfrm>
            <a:prstGeom prst="curvedConnector3">
              <a:avLst>
                <a:gd name="adj1" fmla="val 14981491"/>
              </a:avLst>
            </a:prstGeom>
            <a:ln w="38100">
              <a:solidFill>
                <a:schemeClr val="accent2">
                  <a:lumMod val="50000"/>
                </a:schemeClr>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11" name="Straight Arrow Connector 210"/>
          <p:cNvCxnSpPr>
            <a:stCxn id="69" idx="3"/>
          </p:cNvCxnSpPr>
          <p:nvPr/>
        </p:nvCxnSpPr>
        <p:spPr>
          <a:xfrm rot="5400000">
            <a:off x="2975476" y="4940665"/>
            <a:ext cx="818724" cy="10157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69" idx="5"/>
          </p:cNvCxnSpPr>
          <p:nvPr/>
        </p:nvCxnSpPr>
        <p:spPr>
          <a:xfrm rot="16200000" flipH="1">
            <a:off x="4505534" y="4940664"/>
            <a:ext cx="818724" cy="10157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3786182" y="5857892"/>
            <a:ext cx="727369" cy="712505"/>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sp>
        <p:nvSpPr>
          <p:cNvPr id="218" name="TextBox 217"/>
          <p:cNvSpPr txBox="1"/>
          <p:nvPr/>
        </p:nvSpPr>
        <p:spPr>
          <a:xfrm>
            <a:off x="6357950" y="1000108"/>
            <a:ext cx="2420086" cy="1077218"/>
          </a:xfrm>
          <a:prstGeom prst="rect">
            <a:avLst/>
          </a:prstGeom>
          <a:noFill/>
        </p:spPr>
        <p:txBody>
          <a:bodyPr wrap="none" rtlCol="0">
            <a:spAutoFit/>
          </a:bodyPr>
          <a:lstStyle/>
          <a:p>
            <a:r>
              <a:rPr lang="en-US" sz="3200" dirty="0" smtClean="0"/>
              <a:t>Blue Arrows </a:t>
            </a:r>
          </a:p>
          <a:p>
            <a:r>
              <a:rPr lang="en-US" sz="3200" dirty="0" smtClean="0"/>
              <a:t>are messages</a:t>
            </a:r>
            <a:endParaRPr lang="en-IN" sz="3200" dirty="0"/>
          </a:p>
        </p:txBody>
      </p:sp>
      <p:sp>
        <p:nvSpPr>
          <p:cNvPr id="219" name="TextBox 218"/>
          <p:cNvSpPr txBox="1"/>
          <p:nvPr/>
        </p:nvSpPr>
        <p:spPr>
          <a:xfrm>
            <a:off x="6429388" y="2571744"/>
            <a:ext cx="2357454" cy="1569660"/>
          </a:xfrm>
          <a:prstGeom prst="rect">
            <a:avLst/>
          </a:prstGeom>
          <a:noFill/>
        </p:spPr>
        <p:txBody>
          <a:bodyPr wrap="square" rtlCol="0">
            <a:spAutoFit/>
          </a:bodyPr>
          <a:lstStyle/>
          <a:p>
            <a:r>
              <a:rPr lang="en-US" sz="3200" dirty="0" smtClean="0"/>
              <a:t>Blue vertices </a:t>
            </a:r>
          </a:p>
          <a:p>
            <a:r>
              <a:rPr lang="en-US" sz="3200" dirty="0" smtClean="0"/>
              <a:t>have voted to halt</a:t>
            </a:r>
            <a:endParaRPr lang="en-IN" sz="3200" dirty="0"/>
          </a:p>
        </p:txBody>
      </p:sp>
      <p:sp>
        <p:nvSpPr>
          <p:cNvPr id="220" name="Slide Number Placeholder 219"/>
          <p:cNvSpPr>
            <a:spLocks noGrp="1"/>
          </p:cNvSpPr>
          <p:nvPr>
            <p:ph type="sldNum" sz="quarter" idx="12"/>
          </p:nvPr>
        </p:nvSpPr>
        <p:spPr/>
        <p:txBody>
          <a:bodyPr/>
          <a:lstStyle/>
          <a:p>
            <a:fld id="{902C3C55-B527-4B6E-8D0F-849F381885D4}" type="slidenum">
              <a:rPr lang="en-IN" smtClean="0"/>
              <a:pPr/>
              <a:t>9</a:t>
            </a:fld>
            <a:endParaRPr lang="en-IN" dirty="0"/>
          </a:p>
        </p:txBody>
      </p:sp>
      <p:sp>
        <p:nvSpPr>
          <p:cNvPr id="221" name="Footer Placeholder 220"/>
          <p:cNvSpPr>
            <a:spLocks noGrp="1"/>
          </p:cNvSpPr>
          <p:nvPr>
            <p:ph type="ftr" sz="quarter" idx="11"/>
          </p:nvPr>
        </p:nvSpPr>
        <p:spPr/>
        <p:txBody>
          <a:bodyPr/>
          <a:lstStyle/>
          <a:p>
            <a:r>
              <a:rPr lang="en-IN" dirty="0" smtClean="0">
                <a:solidFill>
                  <a:schemeClr val="tx1">
                    <a:lumMod val="75000"/>
                    <a:lumOff val="25000"/>
                  </a:schemeClr>
                </a:solidFill>
              </a:rPr>
              <a:t>Pregel</a:t>
            </a:r>
            <a:endParaRPr lang="en-IN" dirty="0">
              <a:solidFill>
                <a:schemeClr val="tx1">
                  <a:lumMod val="75000"/>
                  <a:lumOff val="25000"/>
                </a:schemeClr>
              </a:solidFill>
            </a:endParaRPr>
          </a:p>
        </p:txBody>
      </p:sp>
      <p:sp>
        <p:nvSpPr>
          <p:cNvPr id="69" name="Oval 68"/>
          <p:cNvSpPr/>
          <p:nvPr/>
        </p:nvSpPr>
        <p:spPr>
          <a:xfrm>
            <a:off x="3786182" y="4431007"/>
            <a:ext cx="727369" cy="712505"/>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6</a:t>
            </a:r>
            <a:endParaRPr lang="en-IN" sz="3600" dirty="0"/>
          </a:p>
        </p:txBody>
      </p:sp>
      <p:sp>
        <p:nvSpPr>
          <p:cNvPr id="61" name="TextBox 60"/>
          <p:cNvSpPr txBox="1"/>
          <p:nvPr/>
        </p:nvSpPr>
        <p:spPr>
          <a:xfrm>
            <a:off x="1158365" y="210901"/>
            <a:ext cx="6699783" cy="646331"/>
          </a:xfrm>
          <a:prstGeom prst="rect">
            <a:avLst/>
          </a:prstGeom>
          <a:noFill/>
        </p:spPr>
        <p:txBody>
          <a:bodyPr wrap="none" rtlCol="0">
            <a:spAutoFit/>
          </a:bodyPr>
          <a:lstStyle/>
          <a:p>
            <a:r>
              <a:rPr lang="en-US" sz="3600" dirty="0" smtClean="0"/>
              <a:t>Finding the largest value in a graph</a:t>
            </a:r>
            <a:endParaRPr lang="en-IN"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up)">
                                      <p:cBhvr>
                                        <p:cTn id="17" dur="500"/>
                                        <p:tgtEl>
                                          <p:spTgt spid="5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8"/>
                                        </p:tgtEl>
                                        <p:attrNameLst>
                                          <p:attrName>style.visibility</p:attrName>
                                        </p:attrNameLst>
                                      </p:cBhvr>
                                      <p:to>
                                        <p:strVal val="visible"/>
                                      </p:to>
                                    </p:set>
                                    <p:animEffect transition="in" filter="fade">
                                      <p:cBhvr>
                                        <p:cTn id="20" dur="500"/>
                                        <p:tgtEl>
                                          <p:spTgt spid="2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up)">
                                      <p:cBhvr>
                                        <p:cTn id="25" dur="500"/>
                                        <p:tgtEl>
                                          <p:spTgt spid="58"/>
                                        </p:tgtEl>
                                      </p:cBhvr>
                                    </p:animEffect>
                                  </p:childTnLst>
                                </p:cTn>
                              </p:par>
                              <p:par>
                                <p:cTn id="26" presetID="22" presetClass="entr" presetSubtype="1" fill="hold"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par>
                                <p:cTn id="34" presetID="22" presetClass="entr" presetSubtype="1"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up)">
                                      <p:cBhvr>
                                        <p:cTn id="36" dur="5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up)">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500"/>
                                        <p:tgtEl>
                                          <p:spTgt spid="10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9"/>
                                        </p:tgtEl>
                                        <p:attrNameLst>
                                          <p:attrName>style.visibility</p:attrName>
                                        </p:attrNameLst>
                                      </p:cBhvr>
                                      <p:to>
                                        <p:strVal val="visible"/>
                                      </p:to>
                                    </p:set>
                                    <p:animEffect transition="in" filter="fade">
                                      <p:cBhvr>
                                        <p:cTn id="58" dur="500"/>
                                        <p:tgtEl>
                                          <p:spTgt spid="2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56"/>
                                        </p:tgtEl>
                                      </p:cBhvr>
                                    </p:animEffect>
                                    <p:set>
                                      <p:cBhvr>
                                        <p:cTn id="66" dur="1" fill="hold">
                                          <p:stCondLst>
                                            <p:cond delay="499"/>
                                          </p:stCondLst>
                                        </p:cTn>
                                        <p:tgtEl>
                                          <p:spTgt spid="56"/>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8"/>
                                        </p:tgtEl>
                                      </p:cBhvr>
                                    </p:animEffect>
                                    <p:set>
                                      <p:cBhvr>
                                        <p:cTn id="69" dur="1" fill="hold">
                                          <p:stCondLst>
                                            <p:cond delay="499"/>
                                          </p:stCondLst>
                                        </p:cTn>
                                        <p:tgtEl>
                                          <p:spTgt spid="58"/>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4"/>
                                        </p:tgtEl>
                                      </p:cBhvr>
                                    </p:animEffect>
                                    <p:set>
                                      <p:cBhvr>
                                        <p:cTn id="72" dur="1" fill="hold">
                                          <p:stCondLst>
                                            <p:cond delay="499"/>
                                          </p:stCondLst>
                                        </p:cTn>
                                        <p:tgtEl>
                                          <p:spTgt spid="6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62"/>
                                        </p:tgtEl>
                                      </p:cBhvr>
                                    </p:animEffect>
                                    <p:set>
                                      <p:cBhvr>
                                        <p:cTn id="75" dur="1" fill="hold">
                                          <p:stCondLst>
                                            <p:cond delay="499"/>
                                          </p:stCondLst>
                                        </p:cTn>
                                        <p:tgtEl>
                                          <p:spTgt spid="6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68"/>
                                        </p:tgtEl>
                                      </p:cBhvr>
                                    </p:animEffect>
                                    <p:set>
                                      <p:cBhvr>
                                        <p:cTn id="78" dur="1" fill="hold">
                                          <p:stCondLst>
                                            <p:cond delay="499"/>
                                          </p:stCondLst>
                                        </p:cTn>
                                        <p:tgtEl>
                                          <p:spTgt spid="6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66"/>
                                        </p:tgtEl>
                                      </p:cBhvr>
                                    </p:animEffect>
                                    <p:set>
                                      <p:cBhvr>
                                        <p:cTn id="81" dur="1" fill="hold">
                                          <p:stCondLst>
                                            <p:cond delay="499"/>
                                          </p:stCondLst>
                                        </p:cTn>
                                        <p:tgtEl>
                                          <p:spTgt spid="66"/>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fade">
                                      <p:cBhvr>
                                        <p:cTn id="84" dur="500"/>
                                        <p:tgtEl>
                                          <p:spTgt spid="10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up)">
                                      <p:cBhvr>
                                        <p:cTn id="89" dur="500"/>
                                        <p:tgtEl>
                                          <p:spTgt spid="72"/>
                                        </p:tgtEl>
                                      </p:cBhvr>
                                    </p:animEffect>
                                  </p:childTnLst>
                                </p:cTn>
                              </p:par>
                              <p:par>
                                <p:cTn id="90" presetID="22" presetClass="entr" presetSubtype="1" fill="hold"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wipe(up)">
                                      <p:cBhvr>
                                        <p:cTn id="92" dur="500"/>
                                        <p:tgtEl>
                                          <p:spTgt spid="7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99"/>
                                        </p:tgtEl>
                                        <p:attrNameLst>
                                          <p:attrName>style.visibility</p:attrName>
                                        </p:attrNameLst>
                                      </p:cBhvr>
                                      <p:to>
                                        <p:strVal val="visible"/>
                                      </p:to>
                                    </p:set>
                                    <p:animEffect transition="in" filter="fade">
                                      <p:cBhvr>
                                        <p:cTn id="97" dur="500"/>
                                        <p:tgtEl>
                                          <p:spTgt spid="199"/>
                                        </p:tgtEl>
                                      </p:cBhvr>
                                    </p:animEffect>
                                  </p:childTnLst>
                                </p:cTn>
                              </p:par>
                              <p:par>
                                <p:cTn id="98" presetID="10" presetClass="entr" presetSubtype="0" fill="hold" nodeType="withEffect">
                                  <p:stCondLst>
                                    <p:cond delay="0"/>
                                  </p:stCondLst>
                                  <p:childTnLst>
                                    <p:set>
                                      <p:cBhvr>
                                        <p:cTn id="99" dur="1" fill="hold">
                                          <p:stCondLst>
                                            <p:cond delay="0"/>
                                          </p:stCondLst>
                                        </p:cTn>
                                        <p:tgtEl>
                                          <p:spTgt spid="200"/>
                                        </p:tgtEl>
                                        <p:attrNameLst>
                                          <p:attrName>style.visibility</p:attrName>
                                        </p:attrNameLst>
                                      </p:cBhvr>
                                      <p:to>
                                        <p:strVal val="visible"/>
                                      </p:to>
                                    </p:set>
                                    <p:animEffect transition="in" filter="fade">
                                      <p:cBhvr>
                                        <p:cTn id="100" dur="500"/>
                                        <p:tgtEl>
                                          <p:spTgt spid="200"/>
                                        </p:tgtEl>
                                      </p:cBhvr>
                                    </p:animEffect>
                                  </p:childTnLst>
                                </p:cTn>
                              </p:par>
                              <p:par>
                                <p:cTn id="101" presetID="10" presetClass="entr" presetSubtype="0" fill="hold" grpId="3" nodeType="with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fade">
                                      <p:cBhvr>
                                        <p:cTn id="103" dur="500"/>
                                        <p:tgtEl>
                                          <p:spTgt spid="6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25"/>
                                        </p:tgtEl>
                                      </p:cBhvr>
                                    </p:animEffect>
                                    <p:set>
                                      <p:cBhvr>
                                        <p:cTn id="108" dur="1" fill="hold">
                                          <p:stCondLst>
                                            <p:cond delay="499"/>
                                          </p:stCondLst>
                                        </p:cTn>
                                        <p:tgtEl>
                                          <p:spTgt spid="2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00"/>
                                        </p:tgtEl>
                                      </p:cBhvr>
                                    </p:animEffect>
                                    <p:set>
                                      <p:cBhvr>
                                        <p:cTn id="111" dur="1" fill="hold">
                                          <p:stCondLst>
                                            <p:cond delay="499"/>
                                          </p:stCondLst>
                                        </p:cTn>
                                        <p:tgtEl>
                                          <p:spTgt spid="100"/>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70"/>
                                        </p:tgtEl>
                                      </p:cBhvr>
                                    </p:animEffect>
                                    <p:set>
                                      <p:cBhvr>
                                        <p:cTn id="114" dur="1" fill="hold">
                                          <p:stCondLst>
                                            <p:cond delay="499"/>
                                          </p:stCondLst>
                                        </p:cTn>
                                        <p:tgtEl>
                                          <p:spTgt spid="70"/>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71"/>
                                        </p:tgtEl>
                                      </p:cBhvr>
                                    </p:animEffect>
                                    <p:set>
                                      <p:cBhvr>
                                        <p:cTn id="117" dur="1" fill="hold">
                                          <p:stCondLst>
                                            <p:cond delay="499"/>
                                          </p:stCondLst>
                                        </p:cTn>
                                        <p:tgtEl>
                                          <p:spTgt spid="71"/>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99"/>
                                        </p:tgtEl>
                                      </p:cBhvr>
                                    </p:animEffect>
                                    <p:set>
                                      <p:cBhvr>
                                        <p:cTn id="120" dur="1" fill="hold">
                                          <p:stCondLst>
                                            <p:cond delay="499"/>
                                          </p:stCondLst>
                                        </p:cTn>
                                        <p:tgtEl>
                                          <p:spTgt spid="99"/>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75"/>
                                        </p:tgtEl>
                                      </p:cBhvr>
                                    </p:animEffect>
                                    <p:set>
                                      <p:cBhvr>
                                        <p:cTn id="123" dur="1" fill="hold">
                                          <p:stCondLst>
                                            <p:cond delay="499"/>
                                          </p:stCondLst>
                                        </p:cTn>
                                        <p:tgtEl>
                                          <p:spTgt spid="75"/>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72"/>
                                        </p:tgtEl>
                                      </p:cBhvr>
                                    </p:animEffect>
                                    <p:set>
                                      <p:cBhvr>
                                        <p:cTn id="126" dur="1" fill="hold">
                                          <p:stCondLst>
                                            <p:cond delay="499"/>
                                          </p:stCondLst>
                                        </p:cTn>
                                        <p:tgtEl>
                                          <p:spTgt spid="72"/>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202"/>
                                        </p:tgtEl>
                                        <p:attrNameLst>
                                          <p:attrName>style.visibility</p:attrName>
                                        </p:attrNameLst>
                                      </p:cBhvr>
                                      <p:to>
                                        <p:strVal val="visible"/>
                                      </p:to>
                                    </p:set>
                                    <p:animEffect transition="in" filter="fade">
                                      <p:cBhvr>
                                        <p:cTn id="129" dur="500"/>
                                        <p:tgtEl>
                                          <p:spTgt spid="20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211"/>
                                        </p:tgtEl>
                                        <p:attrNameLst>
                                          <p:attrName>style.visibility</p:attrName>
                                        </p:attrNameLst>
                                      </p:cBhvr>
                                      <p:to>
                                        <p:strVal val="visible"/>
                                      </p:to>
                                    </p:set>
                                    <p:animEffect transition="in" filter="wipe(up)">
                                      <p:cBhvr>
                                        <p:cTn id="134" dur="500"/>
                                        <p:tgtEl>
                                          <p:spTgt spid="211"/>
                                        </p:tgtEl>
                                      </p:cBhvr>
                                    </p:animEffect>
                                  </p:childTnLst>
                                </p:cTn>
                              </p:par>
                              <p:par>
                                <p:cTn id="135" presetID="22" presetClass="entr" presetSubtype="1" fill="hold" nodeType="withEffect">
                                  <p:stCondLst>
                                    <p:cond delay="0"/>
                                  </p:stCondLst>
                                  <p:childTnLst>
                                    <p:set>
                                      <p:cBhvr>
                                        <p:cTn id="136" dur="1" fill="hold">
                                          <p:stCondLst>
                                            <p:cond delay="0"/>
                                          </p:stCondLst>
                                        </p:cTn>
                                        <p:tgtEl>
                                          <p:spTgt spid="214"/>
                                        </p:tgtEl>
                                        <p:attrNameLst>
                                          <p:attrName>style.visibility</p:attrName>
                                        </p:attrNameLst>
                                      </p:cBhvr>
                                      <p:to>
                                        <p:strVal val="visible"/>
                                      </p:to>
                                    </p:set>
                                    <p:animEffect transition="in" filter="wipe(up)">
                                      <p:cBhvr>
                                        <p:cTn id="137" dur="500"/>
                                        <p:tgtEl>
                                          <p:spTgt spid="21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17"/>
                                        </p:tgtEl>
                                        <p:attrNameLst>
                                          <p:attrName>style.visibility</p:attrName>
                                        </p:attrNameLst>
                                      </p:cBhvr>
                                      <p:to>
                                        <p:strVal val="visible"/>
                                      </p:to>
                                    </p:set>
                                    <p:animEffect transition="in" filter="fade">
                                      <p:cBhvr>
                                        <p:cTn id="142" dur="500"/>
                                        <p:tgtEl>
                                          <p:spTgt spid="21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500"/>
                                        <p:tgtEl>
                                          <p:spTgt spid="214"/>
                                        </p:tgtEl>
                                      </p:cBhvr>
                                    </p:animEffect>
                                    <p:set>
                                      <p:cBhvr>
                                        <p:cTn id="147" dur="1" fill="hold">
                                          <p:stCondLst>
                                            <p:cond delay="499"/>
                                          </p:stCondLst>
                                        </p:cTn>
                                        <p:tgtEl>
                                          <p:spTgt spid="214"/>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211"/>
                                        </p:tgtEl>
                                      </p:cBhvr>
                                    </p:animEffect>
                                    <p:set>
                                      <p:cBhvr>
                                        <p:cTn id="150" dur="1" fill="hold">
                                          <p:stCondLst>
                                            <p:cond delay="499"/>
                                          </p:stCondLst>
                                        </p:cTn>
                                        <p:tgtEl>
                                          <p:spTgt spid="211"/>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101"/>
                                        </p:tgtEl>
                                      </p:cBhvr>
                                    </p:animEffect>
                                    <p:set>
                                      <p:cBhvr>
                                        <p:cTn id="153" dur="1" fill="hold">
                                          <p:stCondLst>
                                            <p:cond delay="499"/>
                                          </p:stCondLst>
                                        </p:cTn>
                                        <p:tgtEl>
                                          <p:spTgt spid="101"/>
                                        </p:tgtEl>
                                        <p:attrNameLst>
                                          <p:attrName>style.visibility</p:attrName>
                                        </p:attrNameLst>
                                      </p:cBhvr>
                                      <p:to>
                                        <p:strVal val="hidden"/>
                                      </p:to>
                                    </p:set>
                                  </p:childTnLst>
                                </p:cTn>
                              </p:par>
                              <p:par>
                                <p:cTn id="154" presetID="10" presetClass="exit" presetSubtype="0" fill="hold" grpId="2" nodeType="withEffect">
                                  <p:stCondLst>
                                    <p:cond delay="0"/>
                                  </p:stCondLst>
                                  <p:childTnLst>
                                    <p:animEffect transition="out" filter="fade">
                                      <p:cBhvr>
                                        <p:cTn id="155" dur="500"/>
                                        <p:tgtEl>
                                          <p:spTgt spid="200"/>
                                        </p:tgtEl>
                                      </p:cBhvr>
                                    </p:animEffect>
                                    <p:set>
                                      <p:cBhvr>
                                        <p:cTn id="156" dur="1" fill="hold">
                                          <p:stCondLst>
                                            <p:cond delay="499"/>
                                          </p:stCondLst>
                                        </p:cTn>
                                        <p:tgtEl>
                                          <p:spTgt spid="200"/>
                                        </p:tgtEl>
                                        <p:attrNameLst>
                                          <p:attrName>style.visibility</p:attrName>
                                        </p:attrNameLst>
                                      </p:cBhvr>
                                      <p:to>
                                        <p:strVal val="hidden"/>
                                      </p:to>
                                    </p:set>
                                  </p:childTnLst>
                                </p:cTn>
                              </p:par>
                              <p:par>
                                <p:cTn id="157" presetID="10" presetClass="exit" presetSubtype="0" fill="hold" grpId="2" nodeType="withEffect">
                                  <p:stCondLst>
                                    <p:cond delay="0"/>
                                  </p:stCondLst>
                                  <p:childTnLst>
                                    <p:animEffect transition="out" filter="fade">
                                      <p:cBhvr>
                                        <p:cTn id="158" dur="500"/>
                                        <p:tgtEl>
                                          <p:spTgt spid="199"/>
                                        </p:tgtEl>
                                      </p:cBhvr>
                                    </p:animEffect>
                                    <p:set>
                                      <p:cBhvr>
                                        <p:cTn id="159" dur="1" fill="hold">
                                          <p:stCondLst>
                                            <p:cond delay="499"/>
                                          </p:stCondLst>
                                        </p:cTn>
                                        <p:tgtEl>
                                          <p:spTgt spid="199"/>
                                        </p:tgtEl>
                                        <p:attrNameLst>
                                          <p:attrName>style.visibility</p:attrName>
                                        </p:attrNameLst>
                                      </p:cBhvr>
                                      <p:to>
                                        <p:strVal val="hidden"/>
                                      </p:to>
                                    </p:set>
                                  </p:childTnLst>
                                </p:cTn>
                              </p:par>
                              <p:par>
                                <p:cTn id="160" presetID="10" presetClass="exit" presetSubtype="0" fill="hold" grpId="4" nodeType="withEffect">
                                  <p:stCondLst>
                                    <p:cond delay="0"/>
                                  </p:stCondLst>
                                  <p:childTnLst>
                                    <p:animEffect transition="out" filter="fade">
                                      <p:cBhvr>
                                        <p:cTn id="161" dur="500"/>
                                        <p:tgtEl>
                                          <p:spTgt spid="69"/>
                                        </p:tgtEl>
                                      </p:cBhvr>
                                    </p:animEffect>
                                    <p:set>
                                      <p:cBhvr>
                                        <p:cTn id="162" dur="1" fill="hold">
                                          <p:stCondLst>
                                            <p:cond delay="499"/>
                                          </p:stCondLst>
                                        </p:cTn>
                                        <p:tgtEl>
                                          <p:spTgt spid="69"/>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2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5"/>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56"/>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58"/>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62"/>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6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66"/>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68"/>
                                        </p:tgtEl>
                                        <p:attrNameLst>
                                          <p:attrName>style.visibility</p:attrName>
                                        </p:attrNameLst>
                                      </p:cBhvr>
                                      <p:to>
                                        <p:strVal val="visible"/>
                                      </p:to>
                                    </p:set>
                                  </p:childTnLst>
                                </p:cTn>
                              </p:par>
                              <p:par>
                                <p:cTn id="181" presetID="1" presetClass="entr" presetSubtype="0" fill="hold" grpId="2" nodeType="withEffect">
                                  <p:stCondLst>
                                    <p:cond delay="0"/>
                                  </p:stCondLst>
                                  <p:childTnLst>
                                    <p:set>
                                      <p:cBhvr>
                                        <p:cTn id="182" dur="1" fill="hold">
                                          <p:stCondLst>
                                            <p:cond delay="0"/>
                                          </p:stCondLst>
                                        </p:cTn>
                                        <p:tgtEl>
                                          <p:spTgt spid="70"/>
                                        </p:tgtEl>
                                        <p:attrNameLst>
                                          <p:attrName>style.visibility</p:attrName>
                                        </p:attrNameLst>
                                      </p:cBhvr>
                                      <p:to>
                                        <p:strVal val="visible"/>
                                      </p:to>
                                    </p:set>
                                  </p:childTnLst>
                                </p:cTn>
                              </p:par>
                              <p:par>
                                <p:cTn id="183" presetID="1" presetClass="entr" presetSubtype="0" fill="hold" grpId="2" nodeType="withEffect">
                                  <p:stCondLst>
                                    <p:cond delay="0"/>
                                  </p:stCondLst>
                                  <p:childTnLst>
                                    <p:set>
                                      <p:cBhvr>
                                        <p:cTn id="184" dur="1" fill="hold">
                                          <p:stCondLst>
                                            <p:cond delay="0"/>
                                          </p:stCondLst>
                                        </p:cTn>
                                        <p:tgtEl>
                                          <p:spTgt spid="71"/>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72"/>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75"/>
                                        </p:tgtEl>
                                        <p:attrNameLst>
                                          <p:attrName>style.visibility</p:attrName>
                                        </p:attrNameLst>
                                      </p:cBhvr>
                                      <p:to>
                                        <p:strVal val="visible"/>
                                      </p:to>
                                    </p:set>
                                  </p:childTnLst>
                                </p:cTn>
                              </p:par>
                              <p:par>
                                <p:cTn id="189" presetID="1" presetClass="entr" presetSubtype="0" fill="hold" grpId="2" nodeType="withEffect">
                                  <p:stCondLst>
                                    <p:cond delay="0"/>
                                  </p:stCondLst>
                                  <p:childTnLst>
                                    <p:set>
                                      <p:cBhvr>
                                        <p:cTn id="190" dur="1" fill="hold">
                                          <p:stCondLst>
                                            <p:cond delay="0"/>
                                          </p:stCondLst>
                                        </p:cTn>
                                        <p:tgtEl>
                                          <p:spTgt spid="99"/>
                                        </p:tgtEl>
                                        <p:attrNameLst>
                                          <p:attrName>style.visibility</p:attrName>
                                        </p:attrNameLst>
                                      </p:cBhvr>
                                      <p:to>
                                        <p:strVal val="visible"/>
                                      </p:to>
                                    </p:set>
                                  </p:childTnLst>
                                </p:cTn>
                              </p:par>
                              <p:par>
                                <p:cTn id="191" presetID="1" presetClass="entr" presetSubtype="0" fill="hold" grpId="2" nodeType="withEffect">
                                  <p:stCondLst>
                                    <p:cond delay="0"/>
                                  </p:stCondLst>
                                  <p:childTnLst>
                                    <p:set>
                                      <p:cBhvr>
                                        <p:cTn id="192" dur="1" fill="hold">
                                          <p:stCondLst>
                                            <p:cond delay="0"/>
                                          </p:stCondLst>
                                        </p:cTn>
                                        <p:tgtEl>
                                          <p:spTgt spid="100"/>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01"/>
                                        </p:tgtEl>
                                        <p:attrNameLst>
                                          <p:attrName>style.visibility</p:attrName>
                                        </p:attrNameLst>
                                      </p:cBhvr>
                                      <p:to>
                                        <p:strVal val="visible"/>
                                      </p:to>
                                    </p:set>
                                  </p:childTnLst>
                                </p:cTn>
                              </p:par>
                              <p:par>
                                <p:cTn id="195" presetID="1" presetClass="entr" presetSubtype="0" fill="hold" grpId="3" nodeType="withEffect">
                                  <p:stCondLst>
                                    <p:cond delay="0"/>
                                  </p:stCondLst>
                                  <p:childTnLst>
                                    <p:set>
                                      <p:cBhvr>
                                        <p:cTn id="196" dur="1" fill="hold">
                                          <p:stCondLst>
                                            <p:cond delay="0"/>
                                          </p:stCondLst>
                                        </p:cTn>
                                        <p:tgtEl>
                                          <p:spTgt spid="199"/>
                                        </p:tgtEl>
                                        <p:attrNameLst>
                                          <p:attrName>style.visibility</p:attrName>
                                        </p:attrNameLst>
                                      </p:cBhvr>
                                      <p:to>
                                        <p:strVal val="visible"/>
                                      </p:to>
                                    </p:set>
                                  </p:childTnLst>
                                </p:cTn>
                              </p:par>
                              <p:par>
                                <p:cTn id="197" presetID="1" presetClass="entr" presetSubtype="0" fill="hold" grpId="3" nodeType="withEffect">
                                  <p:stCondLst>
                                    <p:cond delay="0"/>
                                  </p:stCondLst>
                                  <p:childTnLst>
                                    <p:set>
                                      <p:cBhvr>
                                        <p:cTn id="198" dur="1" fill="hold">
                                          <p:stCondLst>
                                            <p:cond delay="0"/>
                                          </p:stCondLst>
                                        </p:cTn>
                                        <p:tgtEl>
                                          <p:spTgt spid="200"/>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202"/>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211"/>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214"/>
                                        </p:tgtEl>
                                        <p:attrNameLst>
                                          <p:attrName>style.visibility</p:attrName>
                                        </p:attrNameLst>
                                      </p:cBhvr>
                                      <p:to>
                                        <p:strVal val="visible"/>
                                      </p:to>
                                    </p:set>
                                  </p:childTnLst>
                                </p:cTn>
                              </p:par>
                              <p:par>
                                <p:cTn id="205" presetID="1" presetClass="entr" presetSubtype="0" fill="hold" grpId="1" nodeType="withEffect">
                                  <p:stCondLst>
                                    <p:cond delay="0"/>
                                  </p:stCondLst>
                                  <p:childTnLst>
                                    <p:set>
                                      <p:cBhvr>
                                        <p:cTn id="206" dur="1" fill="hold">
                                          <p:stCondLst>
                                            <p:cond delay="0"/>
                                          </p:stCondLst>
                                        </p:cTn>
                                        <p:tgtEl>
                                          <p:spTgt spid="217"/>
                                        </p:tgtEl>
                                        <p:attrNameLst>
                                          <p:attrName>style.visibility</p:attrName>
                                        </p:attrNameLst>
                                      </p:cBhvr>
                                      <p:to>
                                        <p:strVal val="visible"/>
                                      </p:to>
                                    </p:set>
                                  </p:childTnLst>
                                </p:cTn>
                              </p:par>
                              <p:par>
                                <p:cTn id="207" presetID="1" presetClass="entr" presetSubtype="0" fill="hold" grpId="2" nodeType="withEffect">
                                  <p:stCondLst>
                                    <p:cond delay="0"/>
                                  </p:stCondLst>
                                  <p:childTnLst>
                                    <p:set>
                                      <p:cBhvr>
                                        <p:cTn id="20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71" grpId="0" animBg="1"/>
      <p:bldP spid="71" grpId="1" animBg="1"/>
      <p:bldP spid="71" grpId="2" animBg="1"/>
      <p:bldP spid="99" grpId="0" animBg="1"/>
      <p:bldP spid="99" grpId="1" animBg="1"/>
      <p:bldP spid="99" grpId="2" animBg="1"/>
      <p:bldP spid="100" grpId="0" animBg="1"/>
      <p:bldP spid="100" grpId="1" animBg="1"/>
      <p:bldP spid="100" grpId="2" animBg="1"/>
      <p:bldP spid="199" grpId="2" animBg="1"/>
      <p:bldP spid="199" grpId="3" animBg="1"/>
      <p:bldP spid="200" grpId="2" animBg="1"/>
      <p:bldP spid="200" grpId="3" animBg="1"/>
      <p:bldP spid="217" grpId="0" animBg="1"/>
      <p:bldP spid="217" grpId="1" animBg="1"/>
      <p:bldP spid="218" grpId="0"/>
      <p:bldP spid="219" grpId="0"/>
      <p:bldP spid="69" grpId="2" animBg="1"/>
      <p:bldP spid="69" grpId="3" animBg="1"/>
      <p:bldP spid="69" grpId="4"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2280</TotalTime>
  <Words>4830</Words>
  <Application>Microsoft Office PowerPoint</Application>
  <PresentationFormat>On-screen Show (4:3)</PresentationFormat>
  <Paragraphs>713</Paragraphs>
  <Slides>76</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Equation</vt:lpstr>
      <vt:lpstr>PREGEL</vt:lpstr>
      <vt:lpstr>The Problem </vt:lpstr>
      <vt:lpstr>Characteristics of the algorithms</vt:lpstr>
      <vt:lpstr>Possible solutions</vt:lpstr>
      <vt:lpstr>Pregel</vt:lpstr>
      <vt:lpstr>Message passing model</vt:lpstr>
      <vt:lpstr>Message passing model</vt:lpstr>
      <vt:lpstr>Example</vt:lpstr>
      <vt:lpstr>Slide 9</vt:lpstr>
      <vt:lpstr>Basic Organization</vt:lpstr>
      <vt:lpstr>Basic Organization - Superstep</vt:lpstr>
      <vt:lpstr>Model Of Computation: Entities</vt:lpstr>
      <vt:lpstr>Model Of Computation: Progress</vt:lpstr>
      <vt:lpstr>Model Of Computation: Vertex</vt:lpstr>
      <vt:lpstr>Comparison with MapReduce</vt:lpstr>
      <vt:lpstr>The C++ API</vt:lpstr>
      <vt:lpstr>The C++ API – Message Passing</vt:lpstr>
      <vt:lpstr>The C++ API – Pregel Code </vt:lpstr>
      <vt:lpstr>The C++ API – Combiners</vt:lpstr>
      <vt:lpstr>The C++ API – Combiners</vt:lpstr>
      <vt:lpstr>The C++ API – Combiners</vt:lpstr>
      <vt:lpstr>The C++ API – Aggregators</vt:lpstr>
      <vt:lpstr>The C++ API – Aggregators</vt:lpstr>
      <vt:lpstr>The C++ API – Topology Mutations</vt:lpstr>
      <vt:lpstr>Implementation</vt:lpstr>
      <vt:lpstr>Basic Architecture</vt:lpstr>
      <vt:lpstr>Pregel Execution</vt:lpstr>
      <vt:lpstr>Pregel Execution</vt:lpstr>
      <vt:lpstr>Pregel Execution</vt:lpstr>
      <vt:lpstr>Pregel Execution</vt:lpstr>
      <vt:lpstr>Pregel Execution</vt:lpstr>
      <vt:lpstr>Pregel Execution</vt:lpstr>
      <vt:lpstr>Pregel Execution</vt:lpstr>
      <vt:lpstr>Fault Tolerance</vt:lpstr>
      <vt:lpstr>Fault Tolerance</vt:lpstr>
      <vt:lpstr>Applications</vt:lpstr>
      <vt:lpstr>PageRank</vt:lpstr>
      <vt:lpstr>PageRank</vt:lpstr>
      <vt:lpstr>PageRank</vt:lpstr>
      <vt:lpstr>PageRank</vt:lpstr>
      <vt:lpstr>PageRank in MapReduce – Phase I</vt:lpstr>
      <vt:lpstr>PageRank in MapReduce – Phase 2</vt:lpstr>
      <vt:lpstr>PageRank in MapReduce - Finalize</vt:lpstr>
      <vt:lpstr>PageRank in Pregel</vt:lpstr>
      <vt:lpstr>PageRank in Pregel</vt:lpstr>
      <vt:lpstr>PageRank in Pregel</vt:lpstr>
      <vt:lpstr>Applications</vt:lpstr>
      <vt:lpstr>Shortest Path</vt:lpstr>
      <vt:lpstr>Shortest Path</vt:lpstr>
      <vt:lpstr>Shortest Path</vt:lpstr>
      <vt:lpstr>Shortest Path</vt:lpstr>
      <vt:lpstr>Shortest Path</vt:lpstr>
      <vt:lpstr>Shortest Path</vt:lpstr>
      <vt:lpstr>Shortest Path</vt:lpstr>
      <vt:lpstr>Shortest Path</vt:lpstr>
      <vt:lpstr>Applications</vt:lpstr>
      <vt:lpstr>Bipartite Matching</vt:lpstr>
      <vt:lpstr>Bipartite Matching</vt:lpstr>
      <vt:lpstr>Bipartite Matching</vt:lpstr>
      <vt:lpstr>Bipartite Matching</vt:lpstr>
      <vt:lpstr>Bipartite Matching</vt:lpstr>
      <vt:lpstr>Bipartite Matching</vt:lpstr>
      <vt:lpstr>THANK YOU ANY QUESTIONS?</vt:lpstr>
      <vt:lpstr>References</vt:lpstr>
      <vt:lpstr>References</vt:lpstr>
      <vt:lpstr>Slide 66</vt:lpstr>
      <vt:lpstr>Applications</vt:lpstr>
      <vt:lpstr>Semi-clustering</vt:lpstr>
      <vt:lpstr>Semi-clustering</vt:lpstr>
      <vt:lpstr>Semi-clustering</vt:lpstr>
      <vt:lpstr>Semi-clustering</vt:lpstr>
      <vt:lpstr>Semi-clustering</vt:lpstr>
      <vt:lpstr>Model Of Computation: Output</vt:lpstr>
      <vt:lpstr>PageRank in MapReduce</vt:lpstr>
      <vt:lpstr>PageRank in MapReduce</vt:lpstr>
      <vt:lpstr>PageRank in MapReduce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PREGEL</dc:title>
  <dc:creator>Mayank</dc:creator>
  <cp:lastModifiedBy>Mayank</cp:lastModifiedBy>
  <cp:revision>217</cp:revision>
  <dcterms:created xsi:type="dcterms:W3CDTF">2011-02-13T13:49:49Z</dcterms:created>
  <dcterms:modified xsi:type="dcterms:W3CDTF">2011-02-18T09:38:04Z</dcterms:modified>
</cp:coreProperties>
</file>