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2" r:id="rId9"/>
    <p:sldId id="298" r:id="rId10"/>
    <p:sldId id="299" r:id="rId11"/>
    <p:sldId id="263" r:id="rId12"/>
    <p:sldId id="313" r:id="rId13"/>
    <p:sldId id="264" r:id="rId14"/>
    <p:sldId id="314" r:id="rId15"/>
    <p:sldId id="265" r:id="rId16"/>
    <p:sldId id="266" r:id="rId17"/>
    <p:sldId id="267" r:id="rId18"/>
    <p:sldId id="271" r:id="rId19"/>
    <p:sldId id="268" r:id="rId20"/>
    <p:sldId id="269" r:id="rId21"/>
    <p:sldId id="272" r:id="rId22"/>
    <p:sldId id="273" r:id="rId23"/>
    <p:sldId id="311" r:id="rId24"/>
    <p:sldId id="274" r:id="rId25"/>
    <p:sldId id="275" r:id="rId26"/>
    <p:sldId id="276" r:id="rId27"/>
    <p:sldId id="277" r:id="rId28"/>
    <p:sldId id="278" r:id="rId29"/>
    <p:sldId id="315" r:id="rId30"/>
    <p:sldId id="310" r:id="rId31"/>
    <p:sldId id="309" r:id="rId32"/>
    <p:sldId id="302" r:id="rId33"/>
    <p:sldId id="280" r:id="rId34"/>
    <p:sldId id="281" r:id="rId35"/>
    <p:sldId id="282" r:id="rId36"/>
    <p:sldId id="283" r:id="rId37"/>
    <p:sldId id="284" r:id="rId38"/>
    <p:sldId id="285" r:id="rId39"/>
    <p:sldId id="301" r:id="rId40"/>
    <p:sldId id="303" r:id="rId41"/>
    <p:sldId id="287" r:id="rId42"/>
    <p:sldId id="286" r:id="rId43"/>
    <p:sldId id="288" r:id="rId44"/>
    <p:sldId id="289" r:id="rId45"/>
    <p:sldId id="304" r:id="rId46"/>
    <p:sldId id="305" r:id="rId47"/>
    <p:sldId id="290" r:id="rId48"/>
    <p:sldId id="291" r:id="rId49"/>
    <p:sldId id="316" r:id="rId50"/>
    <p:sldId id="292" r:id="rId51"/>
    <p:sldId id="293" r:id="rId52"/>
    <p:sldId id="294" r:id="rId53"/>
    <p:sldId id="295" r:id="rId54"/>
    <p:sldId id="296" r:id="rId55"/>
    <p:sldId id="300" r:id="rId56"/>
    <p:sldId id="297" r:id="rId57"/>
    <p:sldId id="308" r:id="rId58"/>
    <p:sldId id="30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5CEBA-E410-4A21-9D00-74169007F103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76D1D-E63C-4C85-BE4F-21A31282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6D1D-E63C-4C85-BE4F-21A312828F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6D1D-E63C-4C85-BE4F-21A312828F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5561C-949D-456D-A6FE-83D28AC9C19B}" type="datetime1">
              <a:rPr lang="en-US" smtClean="0"/>
              <a:t>3/21/2013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F02D-09BF-4E1A-8834-3E137F17CA0A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0706452-B8CF-46B5-8A29-ABECA67C5256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59BE-A6BD-4190-84AD-8E6FED9F48BD}" type="datetime1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BB4-C06E-46E5-B504-07BE95C3A3CD}" type="datetime1">
              <a:rPr lang="en-US" smtClean="0"/>
              <a:t>3/21/2013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077931-D7C4-4299-9A24-DDD8CA5C128F}" type="datetime1">
              <a:rPr lang="en-US" smtClean="0"/>
              <a:t>3/21/2013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9C32043-A369-4166-A4A9-0DEF5409DAD7}" type="datetime1">
              <a:rPr lang="en-US" smtClean="0"/>
              <a:t>3/21/2013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7537-901F-4ACA-9B0A-8F4058ADDC31}" type="datetime1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73C3-1D48-4FC2-8418-DA5D1685D92D}" type="datetime1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376-5A39-4AB6-981F-B3CE9D432B82}" type="datetime1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C6B829-7535-496A-A71B-519660DC9D24}" type="datetime1">
              <a:rPr lang="en-US" smtClean="0"/>
              <a:t>3/21/2013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71CCD8-0AF8-4F83-A2BA-6D70A182A067}" type="datetime1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830DDC-F849-48C7-A0D6-0D70D0F038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people/~wmwhite/papers/2008-SIGMOD-SEMMO-Demo.pdf" TargetMode="External"/><Relationship Id="rId2" Type="http://schemas.openxmlformats.org/officeDocument/2006/relationships/hyperlink" Target="http://www.cse.iitb.ac.in/dbms/Data/Courses/CS632/Papers/ScalabilityForVirtualWorlds-ICDE20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ornell.edu/~wmwhite/papers/2007-SIGMOD-Record-Games.pdf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222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Scalability for Virtual Worlds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4419600" cy="137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By </a:t>
            </a:r>
            <a:r>
              <a:rPr lang="en-US" dirty="0" err="1"/>
              <a:t>Nitin</a:t>
            </a:r>
            <a:r>
              <a:rPr lang="en-US" dirty="0"/>
              <a:t> </a:t>
            </a:r>
            <a:r>
              <a:rPr lang="en-US" dirty="0" smtClean="0"/>
              <a:t>Gupta, </a:t>
            </a:r>
            <a:r>
              <a:rPr lang="en-US" dirty="0"/>
              <a:t>Alan </a:t>
            </a:r>
            <a:r>
              <a:rPr lang="en-US" dirty="0" smtClean="0"/>
              <a:t>Demers, </a:t>
            </a:r>
            <a:r>
              <a:rPr lang="en-US" dirty="0"/>
              <a:t>Johannes </a:t>
            </a:r>
            <a:r>
              <a:rPr lang="en-US" dirty="0" err="1" smtClean="0"/>
              <a:t>Gehrke</a:t>
            </a:r>
            <a:r>
              <a:rPr lang="en-US" dirty="0" smtClean="0"/>
              <a:t>, </a:t>
            </a:r>
            <a:r>
              <a:rPr lang="en-US" dirty="0"/>
              <a:t>Philipp </a:t>
            </a:r>
            <a:r>
              <a:rPr lang="en-US" dirty="0" err="1" smtClean="0"/>
              <a:t>Unterbrunner</a:t>
            </a:r>
            <a:r>
              <a:rPr lang="en-US" dirty="0" smtClean="0"/>
              <a:t>, </a:t>
            </a:r>
            <a:r>
              <a:rPr lang="en-US" dirty="0"/>
              <a:t>Walker </a:t>
            </a:r>
            <a:r>
              <a:rPr lang="en-US" dirty="0" smtClean="0"/>
              <a:t>White</a:t>
            </a:r>
          </a:p>
          <a:p>
            <a:r>
              <a:rPr lang="en-US" dirty="0" smtClean="0"/>
              <a:t>at ICDE 2009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Presented By,</a:t>
            </a:r>
          </a:p>
          <a:p>
            <a:r>
              <a:rPr lang="en-US" dirty="0" smtClean="0"/>
              <a:t>Pratik </a:t>
            </a:r>
            <a:r>
              <a:rPr lang="en-US" dirty="0" err="1" smtClean="0"/>
              <a:t>Patre</a:t>
            </a:r>
            <a:r>
              <a:rPr lang="en-US" dirty="0" smtClean="0"/>
              <a:t>, </a:t>
            </a:r>
            <a:r>
              <a:rPr lang="en-US" dirty="0" err="1" smtClean="0"/>
              <a:t>Biplab</a:t>
            </a:r>
            <a:r>
              <a:rPr lang="en-US" dirty="0" smtClean="0"/>
              <a:t> </a:t>
            </a:r>
            <a:r>
              <a:rPr lang="en-US" dirty="0" err="1" smtClean="0"/>
              <a:t>Kar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30DDC-F849-48C7-A0D6-0D70D0F038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consistency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Joker shoots at Robin while batman throws a </a:t>
            </a:r>
            <a:r>
              <a:rPr lang="en-US" dirty="0" err="1" smtClean="0"/>
              <a:t>batarang</a:t>
            </a:r>
            <a:r>
              <a:rPr lang="en-US" dirty="0" smtClean="0"/>
              <a:t> at Joker</a:t>
            </a:r>
          </a:p>
          <a:p>
            <a:r>
              <a:rPr lang="en-US" dirty="0" smtClean="0"/>
              <a:t>What is the outcome?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Net-VE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Centralized VEs</a:t>
            </a:r>
          </a:p>
          <a:p>
            <a:pPr lvl="1"/>
            <a:r>
              <a:rPr lang="en-US" dirty="0" smtClean="0"/>
              <a:t>All computations are done at a centralized server</a:t>
            </a:r>
          </a:p>
          <a:p>
            <a:pPr lvl="1"/>
            <a:r>
              <a:rPr lang="en-US" dirty="0" smtClean="0"/>
              <a:t>World state updated only by server</a:t>
            </a:r>
          </a:p>
          <a:p>
            <a:pPr lvl="1"/>
            <a:r>
              <a:rPr lang="en-US" dirty="0" smtClean="0"/>
              <a:t>The clients only read this world state and show it to the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Centralized 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Zoning</a:t>
            </a:r>
          </a:p>
          <a:p>
            <a:pPr lvl="1"/>
            <a:r>
              <a:rPr lang="en-US" dirty="0" smtClean="0"/>
              <a:t>Geographically partitioning virtual environments small enough for a server to handle</a:t>
            </a:r>
          </a:p>
          <a:p>
            <a:r>
              <a:rPr lang="en-US" dirty="0" err="1" smtClean="0"/>
              <a:t>Sharding</a:t>
            </a:r>
            <a:endParaRPr lang="en-US" dirty="0" smtClean="0"/>
          </a:p>
          <a:p>
            <a:pPr lvl="1"/>
            <a:r>
              <a:rPr lang="en-US" dirty="0" smtClean="0"/>
              <a:t>Different virtual environments for geographically distant users</a:t>
            </a:r>
          </a:p>
          <a:p>
            <a:r>
              <a:rPr lang="en-US" dirty="0" smtClean="0"/>
              <a:t>Instancing</a:t>
            </a:r>
          </a:p>
          <a:p>
            <a:pPr lvl="1"/>
            <a:r>
              <a:rPr lang="en-US" dirty="0" smtClean="0"/>
              <a:t>Private zones meant a personal experiences to some players</a:t>
            </a:r>
          </a:p>
          <a:p>
            <a:r>
              <a:rPr lang="en-US" dirty="0" smtClean="0"/>
              <a:t>Focus on partitioning user base</a:t>
            </a:r>
          </a:p>
          <a:p>
            <a:r>
              <a:rPr lang="en-US" dirty="0" smtClean="0"/>
              <a:t>Some virtual worlds require users to pay for playing with real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Net-VE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Net-VEs</a:t>
            </a:r>
          </a:p>
          <a:p>
            <a:pPr lvl="1"/>
            <a:r>
              <a:rPr lang="en-US" dirty="0" smtClean="0"/>
              <a:t>Distribute computation to clients</a:t>
            </a:r>
          </a:p>
          <a:p>
            <a:pPr lvl="1"/>
            <a:r>
              <a:rPr lang="en-US" dirty="0" smtClean="0"/>
              <a:t>Advantage – Reducing load on server and leveraging capabilities of client</a:t>
            </a:r>
          </a:p>
          <a:p>
            <a:pPr lvl="1"/>
            <a:r>
              <a:rPr lang="en-US" dirty="0" smtClean="0"/>
              <a:t>Strongly consistent P2P architectures do not scale</a:t>
            </a:r>
          </a:p>
          <a:p>
            <a:pPr lvl="1"/>
            <a:r>
              <a:rPr lang="en-US" dirty="0" smtClean="0"/>
              <a:t>Companies want to exert control and monetize the virtual environment discouraging completely distributed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Net-VE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Server Distributed Model</a:t>
            </a:r>
          </a:p>
          <a:p>
            <a:pPr lvl="1"/>
            <a:r>
              <a:rPr lang="en-US" dirty="0" smtClean="0"/>
              <a:t>Enforces centralized control at the server</a:t>
            </a:r>
          </a:p>
          <a:p>
            <a:pPr lvl="1"/>
            <a:r>
              <a:rPr lang="en-US" dirty="0" smtClean="0"/>
              <a:t>Distributes computation to clients</a:t>
            </a:r>
          </a:p>
          <a:p>
            <a:pPr lvl="1"/>
            <a:r>
              <a:rPr lang="en-US" dirty="0" smtClean="0"/>
              <a:t>Advantage – Reduced load on server</a:t>
            </a:r>
          </a:p>
          <a:p>
            <a:pPr lvl="1"/>
            <a:r>
              <a:rPr lang="en-US" dirty="0" smtClean="0"/>
              <a:t>Server needs to maintain consistency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 Net-VEs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Clients connected to server</a:t>
            </a:r>
          </a:p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Clients contain virtual world logic</a:t>
            </a:r>
          </a:p>
          <a:p>
            <a:pPr lvl="1"/>
            <a:r>
              <a:rPr lang="en-US" dirty="0" smtClean="0"/>
              <a:t>Clients initiate and process action</a:t>
            </a:r>
          </a:p>
          <a:p>
            <a:pPr lvl="2"/>
            <a:r>
              <a:rPr lang="en-US" dirty="0" smtClean="0"/>
              <a:t>A sequence of atomic operations</a:t>
            </a:r>
          </a:p>
          <a:p>
            <a:pPr lvl="2"/>
            <a:r>
              <a:rPr lang="en-US" dirty="0" smtClean="0"/>
              <a:t>At first, observation of world state</a:t>
            </a:r>
          </a:p>
          <a:p>
            <a:pPr lvl="2"/>
            <a:r>
              <a:rPr lang="en-US" dirty="0" smtClean="0"/>
              <a:t>Followed by update of the state</a:t>
            </a:r>
          </a:p>
          <a:p>
            <a:r>
              <a:rPr lang="en-US" dirty="0" smtClean="0"/>
              <a:t>Server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houlders the responsibility of consistency of world state across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Ensuring consistency in </a:t>
            </a:r>
            <a:r>
              <a:rPr lang="en-US" dirty="0"/>
              <a:t>Client Server Net-VEs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Lock Based Protocol</a:t>
            </a:r>
          </a:p>
          <a:p>
            <a:pPr lvl="1"/>
            <a:r>
              <a:rPr lang="en-US" dirty="0" smtClean="0"/>
              <a:t>Global Locks on objects </a:t>
            </a:r>
          </a:p>
          <a:p>
            <a:pPr lvl="1"/>
            <a:r>
              <a:rPr lang="en-US" dirty="0" smtClean="0"/>
              <a:t>Lock granted by server</a:t>
            </a:r>
          </a:p>
          <a:p>
            <a:pPr lvl="1"/>
            <a:r>
              <a:rPr lang="en-US" dirty="0" smtClean="0"/>
              <a:t>Client Requests locks</a:t>
            </a:r>
          </a:p>
          <a:p>
            <a:pPr lvl="1"/>
            <a:r>
              <a:rPr lang="en-US" dirty="0" smtClean="0"/>
              <a:t>Server multicasts it to detect conflicts</a:t>
            </a:r>
          </a:p>
          <a:p>
            <a:pPr lvl="1"/>
            <a:r>
              <a:rPr lang="en-US" dirty="0" smtClean="0"/>
              <a:t>Lock status reported to client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Time required is 2 x RTT</a:t>
            </a:r>
          </a:p>
          <a:p>
            <a:pPr lvl="2"/>
            <a:r>
              <a:rPr lang="en-US" dirty="0" smtClean="0"/>
              <a:t>All consistency issues should be mapped to object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consistency in Client Server Net-VEs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Timestamp based Protocols</a:t>
            </a:r>
          </a:p>
          <a:p>
            <a:pPr lvl="1"/>
            <a:r>
              <a:rPr lang="en-US" dirty="0" smtClean="0"/>
              <a:t>Servers associates versions with objects and timestamp with transactions</a:t>
            </a:r>
          </a:p>
          <a:p>
            <a:pPr lvl="1"/>
            <a:r>
              <a:rPr lang="en-US" dirty="0" smtClean="0"/>
              <a:t>Clients execute actions</a:t>
            </a:r>
          </a:p>
          <a:p>
            <a:pPr lvl="1"/>
            <a:r>
              <a:rPr lang="en-US" dirty="0" smtClean="0"/>
              <a:t>Server integrates the actions </a:t>
            </a:r>
            <a:r>
              <a:rPr lang="en-US" dirty="0"/>
              <a:t>into a global multi version history ensuring </a:t>
            </a:r>
            <a:r>
              <a:rPr lang="en-US" dirty="0" smtClean="0"/>
              <a:t>consistency in the world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Server should understand game logic</a:t>
            </a:r>
          </a:p>
          <a:p>
            <a:pPr lvl="2"/>
            <a:r>
              <a:rPr lang="en-US" dirty="0" smtClean="0"/>
              <a:t>If server broadcasts global history then time required 2 x RTT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Ensuring consistency in Client Server Net-VEs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Object Ownership based protocols</a:t>
            </a:r>
          </a:p>
          <a:p>
            <a:pPr lvl="1"/>
            <a:r>
              <a:rPr lang="en-US" dirty="0"/>
              <a:t>Each object owned and managed by single </a:t>
            </a:r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Other clients manipulate locally cached copy and relay updates to the master copy</a:t>
            </a:r>
            <a:endParaRPr lang="en-US" dirty="0"/>
          </a:p>
          <a:p>
            <a:pPr lvl="1"/>
            <a:r>
              <a:rPr lang="en-US" dirty="0"/>
              <a:t>Fairness in object ownership and object contention are </a:t>
            </a:r>
            <a:r>
              <a:rPr lang="en-US" dirty="0" smtClean="0"/>
              <a:t>issues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work in the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Action based Protocols</a:t>
            </a:r>
          </a:p>
          <a:p>
            <a:pPr lvl="1"/>
            <a:r>
              <a:rPr lang="en-US" dirty="0" smtClean="0"/>
              <a:t>Consistency checked at the level of actions</a:t>
            </a:r>
          </a:p>
          <a:p>
            <a:pPr lvl="1"/>
            <a:r>
              <a:rPr lang="en-US" dirty="0" smtClean="0"/>
              <a:t>Allows using action semantics to provide levels of consistency</a:t>
            </a:r>
          </a:p>
          <a:p>
            <a:pPr lvl="1"/>
            <a:r>
              <a:rPr lang="en-US" dirty="0" smtClean="0"/>
              <a:t>Virtual World is a progression of world states updated by client actions</a:t>
            </a:r>
            <a:endParaRPr lang="en-US" dirty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Standard  model of simulation engine</a:t>
            </a:r>
          </a:p>
          <a:p>
            <a:pPr lvl="1"/>
            <a:r>
              <a:rPr lang="en-US" dirty="0" smtClean="0"/>
              <a:t>World changes at simulation ticks</a:t>
            </a:r>
          </a:p>
          <a:p>
            <a:pPr lvl="1"/>
            <a:r>
              <a:rPr lang="en-US" dirty="0" smtClean="0"/>
              <a:t>Inter tick interval ‘T’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Net-VEs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Networked Virtual Environments</a:t>
            </a:r>
          </a:p>
          <a:p>
            <a:r>
              <a:rPr lang="en-US" dirty="0" smtClean="0"/>
              <a:t>A virtual environment shared by many users connected over a network</a:t>
            </a:r>
          </a:p>
          <a:p>
            <a:r>
              <a:rPr lang="en-US" dirty="0" smtClean="0"/>
              <a:t>Users can interact with each other in real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00450"/>
            <a:ext cx="3886200" cy="29146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First, some notations and definitions</a:t>
            </a:r>
          </a:p>
          <a:p>
            <a:pPr lvl="1"/>
            <a:r>
              <a:rPr lang="en-US" dirty="0" smtClean="0"/>
              <a:t>World State (WS)</a:t>
            </a:r>
          </a:p>
          <a:p>
            <a:pPr lvl="1"/>
            <a:r>
              <a:rPr lang="en-US" dirty="0" smtClean="0"/>
              <a:t>Client maintains two versions of world state</a:t>
            </a:r>
          </a:p>
          <a:p>
            <a:pPr lvl="2"/>
            <a:r>
              <a:rPr lang="en-US" dirty="0" smtClean="0"/>
              <a:t>Optimistic version Z</a:t>
            </a:r>
            <a:r>
              <a:rPr lang="en-US" baseline="-25000" dirty="0" smtClean="0"/>
              <a:t>CO</a:t>
            </a:r>
            <a:r>
              <a:rPr lang="en-US" baseline="-25000" dirty="0"/>
              <a:t>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Stable </a:t>
            </a:r>
            <a:r>
              <a:rPr lang="en-US" dirty="0"/>
              <a:t>version </a:t>
            </a:r>
            <a:r>
              <a:rPr lang="en-US" dirty="0" smtClean="0"/>
              <a:t>Z</a:t>
            </a:r>
            <a:r>
              <a:rPr lang="en-US" baseline="-25000" dirty="0" smtClean="0"/>
              <a:t>CS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Actions performed by clients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Effect of applying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Z</a:t>
            </a:r>
            <a:r>
              <a:rPr lang="en-US" baseline="-25000" dirty="0"/>
              <a:t>CO </a:t>
            </a:r>
            <a:r>
              <a:rPr lang="en-US" dirty="0" smtClean="0"/>
              <a:t> is v</a:t>
            </a:r>
            <a:r>
              <a:rPr lang="en-US" baseline="-25000" dirty="0" smtClean="0"/>
              <a:t>i</a:t>
            </a:r>
            <a:endParaRPr lang="en-US" baseline="-250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</a:t>
            </a:r>
            <a:r>
              <a:rPr lang="en-US" dirty="0" smtClean="0"/>
              <a:t>Algorithms : A Bird’s eye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Clients (when sending actions)</a:t>
            </a:r>
          </a:p>
          <a:p>
            <a:pPr lvl="1"/>
            <a:r>
              <a:rPr lang="en-US" dirty="0" smtClean="0"/>
              <a:t>Preform action on optimistic copy and sent result to server</a:t>
            </a:r>
          </a:p>
          <a:p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Gets actions from all clients, timestamps and orders them and relays these actions to the clients</a:t>
            </a:r>
          </a:p>
          <a:p>
            <a:r>
              <a:rPr lang="en-US" dirty="0" smtClean="0"/>
              <a:t>Clients (when receiving actions)</a:t>
            </a:r>
          </a:p>
          <a:p>
            <a:pPr lvl="1"/>
            <a:r>
              <a:rPr lang="en-US" dirty="0" smtClean="0"/>
              <a:t>Applies received actions on ZCS and compares the result with those of ZCO</a:t>
            </a:r>
          </a:p>
          <a:p>
            <a:pPr lvl="1"/>
            <a:r>
              <a:rPr lang="en-US" dirty="0" smtClean="0"/>
              <a:t>Reconciliation protocol is called in case of conflicts</a:t>
            </a:r>
          </a:p>
          <a:p>
            <a:pPr lvl="2"/>
            <a:r>
              <a:rPr lang="en-US" dirty="0" smtClean="0"/>
              <a:t>Resolves conflict considering the ordering imposed by the server</a:t>
            </a:r>
          </a:p>
          <a:p>
            <a:pPr lvl="2"/>
            <a:r>
              <a:rPr lang="en-US" dirty="0" smtClean="0"/>
              <a:t>Changes the action &amp; its result and again sends it to the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Algorithms : Client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878989" cy="37959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Algorithm : </a:t>
            </a:r>
            <a:r>
              <a:rPr lang="en-US" dirty="0"/>
              <a:t>Client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01" y="1766597"/>
            <a:ext cx="6963747" cy="416300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Algorithms : </a:t>
            </a:r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7205357" cy="42912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Algorithms : </a:t>
            </a:r>
            <a:r>
              <a:rPr lang="en-US" dirty="0" smtClean="0"/>
              <a:t>Reconciliation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7293119" cy="301482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proposed solution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Response Time</a:t>
            </a:r>
          </a:p>
          <a:p>
            <a:pPr lvl="1"/>
            <a:r>
              <a:rPr lang="en-US" dirty="0" smtClean="0"/>
              <a:t>Good Enough. RTT for most actions (More for conflicting actions)</a:t>
            </a:r>
          </a:p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The server ensures consistency using timestamp ordering</a:t>
            </a:r>
          </a:p>
          <a:p>
            <a:r>
              <a:rPr lang="en-US" dirty="0" smtClean="0"/>
              <a:t>Computational Load</a:t>
            </a:r>
          </a:p>
          <a:p>
            <a:pPr lvl="1"/>
            <a:r>
              <a:rPr lang="en-US" dirty="0" smtClean="0"/>
              <a:t>Clients need to process actions of all the clients in the world</a:t>
            </a:r>
          </a:p>
          <a:p>
            <a:pPr lvl="1"/>
            <a:r>
              <a:rPr lang="en-US" dirty="0" smtClean="0"/>
              <a:t>Incurs high computation load</a:t>
            </a:r>
          </a:p>
          <a:p>
            <a:pPr lvl="1"/>
            <a:r>
              <a:rPr lang="en-US" dirty="0" smtClean="0"/>
              <a:t>Is it necessary?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Application Specific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Current optimizations focus on area-of-interest paradigm</a:t>
            </a:r>
          </a:p>
          <a:p>
            <a:pPr lvl="1"/>
            <a:r>
              <a:rPr lang="en-US" dirty="0" smtClean="0"/>
              <a:t>Restrict set of update messages by syntactic constraints like visibility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Problems with the approach</a:t>
            </a:r>
          </a:p>
          <a:p>
            <a:pPr lvl="1"/>
            <a:r>
              <a:rPr lang="en-US" dirty="0" smtClean="0"/>
              <a:t>Does not generalize to arbitrary actions</a:t>
            </a:r>
            <a:r>
              <a:rPr lang="en-US" dirty="0"/>
              <a:t> </a:t>
            </a:r>
            <a:r>
              <a:rPr lang="en-US" dirty="0" smtClean="0"/>
              <a:t>like </a:t>
            </a:r>
            <a:r>
              <a:rPr lang="en-US" dirty="0" err="1" smtClean="0"/>
              <a:t>scrying</a:t>
            </a:r>
            <a:r>
              <a:rPr lang="en-US" dirty="0" smtClean="0"/>
              <a:t> spell</a:t>
            </a:r>
          </a:p>
          <a:p>
            <a:pPr lvl="1"/>
            <a:r>
              <a:rPr lang="en-US" dirty="0" smtClean="0"/>
              <a:t>Different obstructions for actions based on different senses</a:t>
            </a:r>
          </a:p>
          <a:p>
            <a:pPr lvl="1"/>
            <a:r>
              <a:rPr lang="en-US" dirty="0" smtClean="0"/>
              <a:t>Transitive propagation of effects of actions need to be taken into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70910"/>
            <a:ext cx="3581400" cy="21408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application syntactic information to application semantic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Transitive propagation of actions by users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7543800" cy="37141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World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Clients maintain incomplete world state in their databases</a:t>
            </a:r>
          </a:p>
          <a:p>
            <a:pPr lvl="1"/>
            <a:r>
              <a:rPr lang="en-US" dirty="0" smtClean="0"/>
              <a:t>World State variables which concern them are updated</a:t>
            </a:r>
          </a:p>
          <a:p>
            <a:r>
              <a:rPr lang="en-US" dirty="0" smtClean="0"/>
              <a:t>Now server has the responsibility to maintain a complete world state</a:t>
            </a:r>
          </a:p>
          <a:p>
            <a:pPr lvl="1"/>
            <a:r>
              <a:rPr lang="en-US" dirty="0" smtClean="0"/>
              <a:t>Also since we don’t want the server to evaluate game logic, the actions would still be evaluated by the clients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heir result and a completion message is sent to the server</a:t>
            </a:r>
          </a:p>
          <a:p>
            <a:pPr lvl="1"/>
            <a:r>
              <a:rPr lang="en-US" dirty="0" smtClean="0"/>
              <a:t>The server then updates the authoritative state</a:t>
            </a:r>
          </a:p>
          <a:p>
            <a:r>
              <a:rPr lang="en-US" dirty="0" smtClean="0"/>
              <a:t>Client sees an incomplete world while server sees a complete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Pushing the frontiers in Gaming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quality to highly immersive visuals</a:t>
            </a:r>
          </a:p>
          <a:p>
            <a:pPr lvl="1"/>
            <a:r>
              <a:rPr lang="en-US" dirty="0" smtClean="0"/>
              <a:t>Graphics Research Community</a:t>
            </a:r>
          </a:p>
          <a:p>
            <a:r>
              <a:rPr lang="en-US" dirty="0" smtClean="0"/>
              <a:t>Simple button control to motion sensing control</a:t>
            </a:r>
          </a:p>
          <a:p>
            <a:pPr lvl="1"/>
            <a:r>
              <a:rPr lang="en-US" dirty="0" smtClean="0"/>
              <a:t>Interaction Design Community</a:t>
            </a:r>
          </a:p>
          <a:p>
            <a:r>
              <a:rPr lang="en-US" dirty="0" smtClean="0"/>
              <a:t>Single Player to Multiplayer over LAN</a:t>
            </a:r>
          </a:p>
          <a:p>
            <a:pPr lvl="1"/>
            <a:r>
              <a:rPr lang="en-US" dirty="0" smtClean="0"/>
              <a:t>Networking Research Community</a:t>
            </a:r>
          </a:p>
          <a:p>
            <a:r>
              <a:rPr lang="en-US" dirty="0" smtClean="0"/>
              <a:t>Massive Scalability over thousands of simultaneous users</a:t>
            </a:r>
          </a:p>
          <a:p>
            <a:pPr lvl="1"/>
            <a:r>
              <a:rPr lang="en-US" dirty="0" smtClean="0"/>
              <a:t>Distributed Database Research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World Model :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client behaves similar as in the previous protocol</a:t>
            </a:r>
          </a:p>
          <a:p>
            <a:r>
              <a:rPr lang="en-US" dirty="0" smtClean="0"/>
              <a:t>Now after application of each of its own action successfully, it sends a completion message to the server in both cases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Zco</a:t>
            </a:r>
            <a:r>
              <a:rPr lang="en-US" dirty="0" smtClean="0"/>
              <a:t> and </a:t>
            </a:r>
            <a:r>
              <a:rPr lang="en-US" dirty="0" err="1" smtClean="0"/>
              <a:t>Zcs</a:t>
            </a:r>
            <a:r>
              <a:rPr lang="en-US" dirty="0" smtClean="0"/>
              <a:t> match</a:t>
            </a:r>
          </a:p>
          <a:p>
            <a:pPr lvl="1"/>
            <a:r>
              <a:rPr lang="en-US" dirty="0" smtClean="0"/>
              <a:t>If not, then reconciled and new action added</a:t>
            </a:r>
          </a:p>
          <a:p>
            <a:r>
              <a:rPr lang="en-US" dirty="0" smtClean="0"/>
              <a:t>Completion message indicates the successful application of an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World Model : 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server maintains 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uthoritative state </a:t>
            </a:r>
            <a:r>
              <a:rPr lang="en-US" dirty="0" err="1" smtClean="0"/>
              <a:t>Zs</a:t>
            </a:r>
            <a:endParaRPr lang="en-US" dirty="0" smtClean="0"/>
          </a:p>
          <a:p>
            <a:pPr lvl="1"/>
            <a:r>
              <a:rPr lang="en-US" dirty="0" smtClean="0"/>
              <a:t>Global queue of ordered actions</a:t>
            </a:r>
          </a:p>
          <a:p>
            <a:pPr lvl="1"/>
            <a:r>
              <a:rPr lang="en-US" dirty="0" smtClean="0"/>
              <a:t>And for each action in the queue, the clients it was sent</a:t>
            </a:r>
          </a:p>
          <a:p>
            <a:r>
              <a:rPr lang="en-US" dirty="0" smtClean="0"/>
              <a:t>Time stamping of actions is similar as in previous protocol</a:t>
            </a:r>
          </a:p>
          <a:p>
            <a:r>
              <a:rPr lang="en-US" dirty="0" smtClean="0"/>
              <a:t>For every action, it computes the set previous actions that must be sent to each client (See Next Slide)</a:t>
            </a:r>
          </a:p>
          <a:p>
            <a:r>
              <a:rPr lang="en-US" dirty="0" smtClean="0"/>
              <a:t>Upon receipt of an completion message of an action from a client, the action is removed from the global queue</a:t>
            </a:r>
          </a:p>
          <a:p>
            <a:r>
              <a:rPr lang="en-US" dirty="0" smtClean="0"/>
              <a:t>Only completed actions are applied to the authoritative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updates should be 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Which part of the world is client concerned with?</a:t>
            </a:r>
          </a:p>
          <a:p>
            <a:r>
              <a:rPr lang="en-US" dirty="0" smtClean="0"/>
              <a:t>Application semantic information can be used to determine if an action affects another action</a:t>
            </a:r>
          </a:p>
          <a:p>
            <a:r>
              <a:rPr lang="en-US" dirty="0" smtClean="0"/>
              <a:t>A bomb explosion in a area affects the health of an avatar if the avatar is within the maximum radius of explosion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" y="4114800"/>
            <a:ext cx="8897592" cy="24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update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action has</a:t>
            </a:r>
          </a:p>
          <a:p>
            <a:pPr lvl="1"/>
            <a:r>
              <a:rPr lang="en-US" dirty="0" smtClean="0"/>
              <a:t>Read Set – The world state variables it reads</a:t>
            </a:r>
          </a:p>
          <a:p>
            <a:pPr lvl="1"/>
            <a:r>
              <a:rPr lang="en-US" dirty="0" smtClean="0"/>
              <a:t>Write Set – The world state variables it updates</a:t>
            </a:r>
          </a:p>
          <a:p>
            <a:r>
              <a:rPr lang="en-US" dirty="0" smtClean="0"/>
              <a:t>An action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affects action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 if,</a:t>
            </a:r>
          </a:p>
          <a:p>
            <a:pPr lvl="1"/>
            <a:r>
              <a:rPr lang="en-US" dirty="0" smtClean="0"/>
              <a:t>Read Set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</a:t>
            </a:r>
            <a:r>
              <a:rPr lang="en-US" dirty="0" smtClean="0"/>
              <a:t>Write Set 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) ≠ ø</a:t>
            </a:r>
          </a:p>
          <a:p>
            <a:pPr lvl="1"/>
            <a:r>
              <a:rPr lang="en-US" dirty="0" smtClean="0"/>
              <a:t>Now compute which actions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 affect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1"/>
            <a:r>
              <a:rPr lang="en-US" dirty="0" smtClean="0"/>
              <a:t>Continue transitively for all actions in the ready queue of actions</a:t>
            </a:r>
          </a:p>
          <a:p>
            <a:r>
              <a:rPr lang="en-US" dirty="0" smtClean="0"/>
              <a:t>The determination of actions would go on but terminates when</a:t>
            </a:r>
          </a:p>
          <a:p>
            <a:pPr lvl="1"/>
            <a:r>
              <a:rPr lang="en-US" dirty="0" smtClean="0"/>
              <a:t>The action queue is finished since these actions have completed message sent</a:t>
            </a:r>
          </a:p>
          <a:p>
            <a:pPr lvl="1"/>
            <a:r>
              <a:rPr lang="en-US" dirty="0" smtClean="0"/>
              <a:t>The values for the remaining read set are read from the authoritative database since it as all actions with completed actions have been applied to authoritative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Incomplete World Protocol : In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97095"/>
            <a:ext cx="5029200" cy="596090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Incomplete World Protocol : In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5715000" cy="58297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Incomplete World Protocol : In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624898" cy="516285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distributed snapshot of the system, </a:t>
            </a:r>
            <a:r>
              <a:rPr lang="en-US" dirty="0" err="1" smtClean="0"/>
              <a:t>Zcs</a:t>
            </a:r>
            <a:r>
              <a:rPr lang="en-US" dirty="0" smtClean="0"/>
              <a:t> at all clients is consistent with </a:t>
            </a:r>
            <a:r>
              <a:rPr lang="en-US" dirty="0" err="1" smtClean="0"/>
              <a:t>Zs</a:t>
            </a:r>
            <a:r>
              <a:rPr lang="en-US" dirty="0" smtClean="0"/>
              <a:t> at the server</a:t>
            </a:r>
          </a:p>
          <a:p>
            <a:pPr lvl="1"/>
            <a:r>
              <a:rPr lang="en-US" dirty="0" smtClean="0"/>
              <a:t>Observe that all clients and server </a:t>
            </a:r>
            <a:r>
              <a:rPr lang="en-US" smtClean="0"/>
              <a:t>apply the </a:t>
            </a:r>
            <a:r>
              <a:rPr lang="en-US" dirty="0" smtClean="0"/>
              <a:t>updates relevant to them in the same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Depends on the bound on the number of actions to be included in the update set which affects the computational complexity at the </a:t>
            </a:r>
            <a:r>
              <a:rPr lang="en-US" dirty="0" smtClean="0"/>
              <a:t>clients</a:t>
            </a:r>
          </a:p>
          <a:p>
            <a:r>
              <a:rPr lang="en-US" dirty="0" smtClean="0"/>
              <a:t>Transitive closure</a:t>
            </a:r>
          </a:p>
          <a:p>
            <a:pPr lvl="1"/>
            <a:r>
              <a:rPr lang="en-US" dirty="0" smtClean="0"/>
              <a:t>Determines which previously unsent actions can affect the evaluation of current action</a:t>
            </a:r>
            <a:endParaRPr lang="en-US" dirty="0" smtClean="0"/>
          </a:p>
          <a:p>
            <a:r>
              <a:rPr lang="en-US" dirty="0" smtClean="0"/>
              <a:t>First Bound Model</a:t>
            </a:r>
          </a:p>
          <a:p>
            <a:pPr lvl="1"/>
            <a:r>
              <a:rPr lang="en-US" dirty="0" smtClean="0"/>
              <a:t>Considers the </a:t>
            </a:r>
            <a:r>
              <a:rPr lang="en-US" dirty="0" smtClean="0"/>
              <a:t>actions </a:t>
            </a:r>
            <a:r>
              <a:rPr lang="en-US" dirty="0" smtClean="0"/>
              <a:t>which </a:t>
            </a:r>
            <a:r>
              <a:rPr lang="en-US" dirty="0" smtClean="0"/>
              <a:t>might directly affect </a:t>
            </a:r>
            <a:r>
              <a:rPr lang="en-US" dirty="0" smtClean="0"/>
              <a:t>the current </a:t>
            </a:r>
            <a:r>
              <a:rPr lang="en-US" dirty="0" smtClean="0"/>
              <a:t>action using </a:t>
            </a:r>
            <a:r>
              <a:rPr lang="en-US" dirty="0" smtClean="0"/>
              <a:t>semantic constraints</a:t>
            </a:r>
          </a:p>
          <a:p>
            <a:r>
              <a:rPr lang="en-US" dirty="0" smtClean="0"/>
              <a:t>Information Bound Model</a:t>
            </a:r>
          </a:p>
          <a:p>
            <a:pPr lvl="1"/>
            <a:r>
              <a:rPr lang="en-US" dirty="0" smtClean="0"/>
              <a:t>Considers transitive dependence of the </a:t>
            </a:r>
            <a:r>
              <a:rPr lang="en-US" dirty="0" smtClean="0"/>
              <a:t>actions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Bound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FBM determines the set of actions that are sent to a client</a:t>
            </a:r>
          </a:p>
          <a:p>
            <a:r>
              <a:rPr lang="en-US" dirty="0" smtClean="0"/>
              <a:t>Finds </a:t>
            </a:r>
            <a:r>
              <a:rPr lang="en-US" dirty="0"/>
              <a:t>b</a:t>
            </a:r>
            <a:r>
              <a:rPr lang="en-US" dirty="0" smtClean="0"/>
              <a:t>ound </a:t>
            </a:r>
            <a:r>
              <a:rPr lang="en-US" dirty="0" smtClean="0"/>
              <a:t>on </a:t>
            </a:r>
            <a:r>
              <a:rPr lang="en-US" dirty="0"/>
              <a:t>the number of </a:t>
            </a:r>
            <a:r>
              <a:rPr lang="en-US" dirty="0" smtClean="0"/>
              <a:t>actions that might directly affect the future actions of the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restricts Massive Scalability?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Complexity</a:t>
            </a:r>
          </a:p>
          <a:p>
            <a:pPr lvl="1"/>
            <a:r>
              <a:rPr lang="en-US" dirty="0" smtClean="0"/>
              <a:t>Realistic graphics and physics based interaction</a:t>
            </a:r>
          </a:p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Consistent virtual world for all users. Required for realism.</a:t>
            </a:r>
          </a:p>
          <a:p>
            <a:r>
              <a:rPr lang="en-US" dirty="0" smtClean="0"/>
              <a:t>Response Time</a:t>
            </a:r>
          </a:p>
          <a:p>
            <a:pPr lvl="1"/>
            <a:r>
              <a:rPr lang="en-US" dirty="0" smtClean="0"/>
              <a:t>Guaranteeing bounded response time to users thereby increasing action throughput. Required for real-time interaction.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actions to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application semantics to bound actions </a:t>
            </a:r>
            <a:endParaRPr lang="en-US" dirty="0" smtClean="0"/>
          </a:p>
          <a:p>
            <a:r>
              <a:rPr lang="en-US" dirty="0" smtClean="0"/>
              <a:t>Spatial </a:t>
            </a:r>
            <a:r>
              <a:rPr lang="en-US" dirty="0" smtClean="0"/>
              <a:t>attributes can change at most by maximum velocity</a:t>
            </a:r>
          </a:p>
          <a:p>
            <a:r>
              <a:rPr lang="en-US" dirty="0" smtClean="0"/>
              <a:t>A player can damage other player at most by the maximum attacking power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Bound </a:t>
            </a:r>
            <a:r>
              <a:rPr lang="en-US" dirty="0" smtClean="0"/>
              <a:t>Model : Intuition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08598" y="1582783"/>
            <a:ext cx="5715000" cy="2362200"/>
            <a:chOff x="457200" y="1981200"/>
            <a:chExt cx="7162800" cy="2743200"/>
          </a:xfrm>
        </p:grpSpPr>
        <p:sp>
          <p:nvSpPr>
            <p:cNvPr id="5" name="Oval 4"/>
            <p:cNvSpPr/>
            <p:nvPr/>
          </p:nvSpPr>
          <p:spPr>
            <a:xfrm>
              <a:off x="457200" y="1981200"/>
              <a:ext cx="3048000" cy="274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72000" y="1981200"/>
              <a:ext cx="3048000" cy="274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6400" y="4038600"/>
            <a:ext cx="5486400" cy="2514600"/>
            <a:chOff x="457200" y="1981200"/>
            <a:chExt cx="7162800" cy="2743200"/>
          </a:xfrm>
        </p:grpSpPr>
        <p:sp>
          <p:nvSpPr>
            <p:cNvPr id="11" name="Oval 10"/>
            <p:cNvSpPr/>
            <p:nvPr/>
          </p:nvSpPr>
          <p:spPr>
            <a:xfrm>
              <a:off x="457200" y="1981200"/>
              <a:ext cx="3048000" cy="274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0" y="1981200"/>
              <a:ext cx="3048000" cy="274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95600" y="2743200"/>
              <a:ext cx="12192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38600" y="2743200"/>
              <a:ext cx="1219200" cy="1219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41</a:t>
            </a:fld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57627" y="2201816"/>
            <a:ext cx="933855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86" y="2491914"/>
            <a:ext cx="543938" cy="54393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540712" y="2239917"/>
            <a:ext cx="933855" cy="111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40" y="2438163"/>
            <a:ext cx="515799" cy="644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69" y="5023931"/>
            <a:ext cx="543938" cy="5439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27" y="4973447"/>
            <a:ext cx="515799" cy="6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Bound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Computing Complexity</a:t>
            </a:r>
          </a:p>
          <a:p>
            <a:pPr lvl="1"/>
            <a:r>
              <a:rPr lang="en-US" dirty="0" smtClean="0"/>
              <a:t>Time for server to receive response for an action from client is RTT + Y (initial processing)</a:t>
            </a:r>
          </a:p>
          <a:p>
            <a:pPr lvl="1"/>
            <a:r>
              <a:rPr lang="en-US" dirty="0" smtClean="0"/>
              <a:t>Server needs to send all actions that it has seen in the previous </a:t>
            </a:r>
            <a:r>
              <a:rPr lang="en-US" dirty="0" smtClean="0"/>
              <a:t>(RTT </a:t>
            </a:r>
            <a:r>
              <a:rPr lang="en-US" dirty="0" smtClean="0"/>
              <a:t>+ Y) / </a:t>
            </a:r>
            <a:r>
              <a:rPr lang="en-US" dirty="0" smtClean="0"/>
              <a:t>T ticks</a:t>
            </a:r>
            <a:endParaRPr lang="en-US" dirty="0" smtClean="0"/>
          </a:p>
          <a:p>
            <a:pPr lvl="1"/>
            <a:r>
              <a:rPr lang="en-US" dirty="0" smtClean="0"/>
              <a:t>Later as actions increase Y increases </a:t>
            </a:r>
            <a:r>
              <a:rPr lang="en-US" dirty="0" smtClean="0"/>
              <a:t>proportionally increasing </a:t>
            </a:r>
            <a:r>
              <a:rPr lang="en-US" dirty="0" smtClean="0"/>
              <a:t>the bound geometrically</a:t>
            </a:r>
          </a:p>
          <a:p>
            <a:r>
              <a:rPr lang="en-US" dirty="0" smtClean="0"/>
              <a:t>A little change in the protocol</a:t>
            </a:r>
          </a:p>
          <a:p>
            <a:pPr lvl="1"/>
            <a:r>
              <a:rPr lang="en-US" dirty="0" smtClean="0"/>
              <a:t>The server now proactively pushes action sets to clients at regular intervals of w RTT ( 0&lt;w&lt;1)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server receives a response for any action </a:t>
            </a:r>
            <a:r>
              <a:rPr lang="en-US" dirty="0" smtClean="0"/>
              <a:t>from the </a:t>
            </a:r>
            <a:r>
              <a:rPr lang="en-US" dirty="0"/>
              <a:t>client in time (</a:t>
            </a:r>
            <a:r>
              <a:rPr lang="en-US" dirty="0" smtClean="0"/>
              <a:t>1+w) RTT </a:t>
            </a:r>
            <a:r>
              <a:rPr lang="en-US" dirty="0"/>
              <a:t>of sending </a:t>
            </a:r>
            <a:r>
              <a:rPr lang="en-US" dirty="0" smtClean="0"/>
              <a:t>the action to </a:t>
            </a:r>
            <a:r>
              <a:rPr lang="en-US" dirty="0"/>
              <a:t>the client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Bound Model : The condition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60" y="1523998"/>
            <a:ext cx="4423478" cy="24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7" y="3962399"/>
            <a:ext cx="8177823" cy="713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045" y="4800600"/>
            <a:ext cx="550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 and Pc are positions of the users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 is the maximum </a:t>
            </a:r>
            <a:r>
              <a:rPr lang="en-US" sz="2400" dirty="0" smtClean="0"/>
              <a:t>velocity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Rc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R</a:t>
            </a:r>
            <a:r>
              <a:rPr lang="en-US" sz="2400" dirty="0" smtClean="0"/>
              <a:t>a are </a:t>
            </a:r>
            <a:r>
              <a:rPr lang="en-US" sz="2400" dirty="0" smtClean="0"/>
              <a:t>radii of areas </a:t>
            </a:r>
            <a:r>
              <a:rPr lang="en-US" sz="2400" dirty="0" smtClean="0"/>
              <a:t>of influence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Bound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7052" y="3276600"/>
            <a:ext cx="1676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33452" y="3276600"/>
            <a:ext cx="1676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16383" y="3276600"/>
            <a:ext cx="1676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92783" y="3316877"/>
            <a:ext cx="1676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86600" y="3343002"/>
            <a:ext cx="1676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8" y="3567684"/>
            <a:ext cx="647315" cy="980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94" y="3586358"/>
            <a:ext cx="647315" cy="980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25" y="3586358"/>
            <a:ext cx="647315" cy="980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25" y="3599252"/>
            <a:ext cx="647315" cy="980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42" y="3671266"/>
            <a:ext cx="647315" cy="98068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033452" y="30480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7152" y="556042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Threshold</a:t>
            </a:r>
            <a:endParaRPr lang="en-US" sz="280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r>
              <a:rPr lang="en-US" dirty="0" smtClean="0"/>
              <a:t>Transitive effects of actions can sometimes affect other actions through very long sequence of actions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Bound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Transitive effects of actions can sometimes affect other actions through very long sequence of actions</a:t>
            </a:r>
          </a:p>
          <a:p>
            <a:r>
              <a:rPr lang="en-US" dirty="0" smtClean="0"/>
              <a:t>Bound on the number of action to be considered for transitive effect</a:t>
            </a:r>
          </a:p>
          <a:p>
            <a:r>
              <a:rPr lang="en-US" dirty="0" smtClean="0"/>
              <a:t>The bound is decided arbitrarily and actions are dropped and not considered</a:t>
            </a:r>
          </a:p>
          <a:p>
            <a:r>
              <a:rPr lang="en-US" dirty="0" smtClean="0"/>
              <a:t>Raises some other issues like fairness but performance is good enough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33400"/>
          </a:xfrm>
        </p:spPr>
        <p:txBody>
          <a:bodyPr/>
          <a:lstStyle/>
          <a:p>
            <a:r>
              <a:rPr lang="en-US" dirty="0" smtClean="0"/>
              <a:t>Using both the first bound and information bound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362200"/>
            <a:ext cx="5486400" cy="2783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3" y="5517841"/>
            <a:ext cx="8715103" cy="5017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Inconsequential Action Elimination</a:t>
            </a:r>
          </a:p>
          <a:p>
            <a:pPr lvl="1"/>
            <a:r>
              <a:rPr lang="en-US" dirty="0" smtClean="0"/>
              <a:t>Some actions are inconsequential for other actions of objects</a:t>
            </a:r>
          </a:p>
          <a:p>
            <a:pPr lvl="1"/>
            <a:r>
              <a:rPr lang="en-US" dirty="0" smtClean="0"/>
              <a:t>Small changes in a area are significant for an insect while they may be insignificant for a large transformer robot</a:t>
            </a:r>
          </a:p>
          <a:p>
            <a:r>
              <a:rPr lang="en-US" dirty="0" smtClean="0"/>
              <a:t>Area Culling</a:t>
            </a:r>
          </a:p>
          <a:p>
            <a:pPr lvl="1"/>
            <a:r>
              <a:rPr lang="en-US" dirty="0" smtClean="0"/>
              <a:t>Many actions do not have spherical area of influence like shooting of arrow</a:t>
            </a:r>
          </a:p>
          <a:p>
            <a:pPr lvl="1"/>
            <a:r>
              <a:rPr lang="en-US" dirty="0" smtClean="0"/>
              <a:t>Modify action influence accordingly</a:t>
            </a:r>
          </a:p>
          <a:p>
            <a:pPr lvl="1"/>
            <a:r>
              <a:rPr lang="en-US" dirty="0" smtClean="0"/>
              <a:t>An arrow shot by a player has a rectangular area of influence along with a velocity vector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895599"/>
          </a:xfrm>
        </p:spPr>
        <p:txBody>
          <a:bodyPr>
            <a:normAutofit/>
          </a:bodyPr>
          <a:lstStyle/>
          <a:p>
            <a:r>
              <a:rPr lang="en-US" dirty="0" smtClean="0"/>
              <a:t>Paper’s algorithm </a:t>
            </a:r>
            <a:r>
              <a:rPr lang="en-US" dirty="0" smtClean="0"/>
              <a:t>– SEVE (Scalable Engine for Virtual Environment)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game </a:t>
            </a:r>
            <a:r>
              <a:rPr lang="en-US" dirty="0" smtClean="0"/>
              <a:t>- Manhattan People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97" y="2743200"/>
            <a:ext cx="5106113" cy="35723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25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restricts Massive Scalability?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Computational Complexity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3581400" cy="2603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Similarly we expect scalability to decrease with increasing consistency requirement and decreasing response time requirement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</a:t>
            </a:r>
            <a:r>
              <a:rPr lang="en-US" dirty="0" err="1" smtClean="0"/>
              <a:t>vs</a:t>
            </a:r>
            <a:r>
              <a:rPr lang="en-US" dirty="0" smtClean="0"/>
              <a:t> Scalability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52" y="1600200"/>
            <a:ext cx="5574446" cy="4495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</a:t>
            </a:r>
            <a:r>
              <a:rPr lang="en-US" dirty="0" err="1" smtClean="0"/>
              <a:t>vs</a:t>
            </a:r>
            <a:r>
              <a:rPr lang="en-US" dirty="0" smtClean="0"/>
              <a:t> Complexity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4" y="1600200"/>
            <a:ext cx="5615342" cy="4495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 Time </a:t>
            </a:r>
            <a:r>
              <a:rPr lang="en-US" dirty="0" err="1" smtClean="0"/>
              <a:t>vs</a:t>
            </a:r>
            <a:r>
              <a:rPr lang="en-US" dirty="0" smtClean="0"/>
              <a:t> Density of Avatars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30" y="1600200"/>
            <a:ext cx="4173490" cy="4495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Transfer </a:t>
            </a:r>
            <a:r>
              <a:rPr lang="en-US" dirty="0" err="1" smtClean="0"/>
              <a:t>vs</a:t>
            </a:r>
            <a:r>
              <a:rPr lang="en-US" dirty="0" smtClean="0"/>
              <a:t> Number of Clients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81" y="1600200"/>
            <a:ext cx="5686387" cy="4495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 Time </a:t>
            </a:r>
            <a:r>
              <a:rPr lang="en-US" dirty="0" err="1" smtClean="0"/>
              <a:t>vs</a:t>
            </a:r>
            <a:r>
              <a:rPr lang="en-US" dirty="0" smtClean="0"/>
              <a:t> Number of Clients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600200"/>
            <a:ext cx="5619749" cy="4495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0">
              <a:buClr>
                <a:srgbClr val="FFFFCC"/>
              </a:buClr>
              <a:buSzPct val="75000"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dirty="0" smtClean="0"/>
              <a:t>At the core of networked Virtual Environments, lie</a:t>
            </a:r>
            <a:r>
              <a:rPr lang="en-US" b="1" dirty="0" smtClean="0"/>
              <a:t> data-management problems.</a:t>
            </a:r>
          </a:p>
          <a:p>
            <a:pPr marL="336550" indent="-336550"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dirty="0" smtClean="0"/>
              <a:t>Identified </a:t>
            </a:r>
            <a:r>
              <a:rPr lang="en-US" dirty="0"/>
              <a:t>a novel solution to an interesting concurrency problem, </a:t>
            </a:r>
            <a:r>
              <a:rPr lang="en-US" b="1" dirty="0"/>
              <a:t>using DBMS paradigms</a:t>
            </a:r>
            <a:r>
              <a:rPr lang="en-US" dirty="0"/>
              <a:t>.</a:t>
            </a:r>
          </a:p>
          <a:p>
            <a:pPr marL="336550" indent="-336550">
              <a:buClr>
                <a:srgbClr val="FFFFCC"/>
              </a:buClr>
              <a:buSzPct val="75000"/>
              <a:buFont typeface="Wingdings" charset="2"/>
              <a:buChar char="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dirty="0"/>
              <a:t>Applications ranging from collaborative problem solving to online games can benefit from the database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[1] </a:t>
            </a:r>
            <a:r>
              <a:rPr lang="en-US" dirty="0">
                <a:hlinkClick r:id="rId2"/>
              </a:rPr>
              <a:t>Scalability for Virtual Worlds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Nitin</a:t>
            </a:r>
            <a:r>
              <a:rPr lang="en-US" dirty="0"/>
              <a:t> Gupta, Alan J. Demers, Johannes </a:t>
            </a:r>
            <a:r>
              <a:rPr lang="en-US" dirty="0" err="1"/>
              <a:t>Gehrke</a:t>
            </a:r>
            <a:r>
              <a:rPr lang="en-US" dirty="0"/>
              <a:t>, Philipp </a:t>
            </a:r>
            <a:r>
              <a:rPr lang="en-US" dirty="0" err="1"/>
              <a:t>Unterbrunner</a:t>
            </a:r>
            <a:r>
              <a:rPr lang="en-US" dirty="0"/>
              <a:t>, Walker M. White </a:t>
            </a:r>
            <a:br>
              <a:rPr lang="en-US" dirty="0"/>
            </a:br>
            <a:r>
              <a:rPr lang="en-US" dirty="0"/>
              <a:t>ICDE </a:t>
            </a:r>
            <a:r>
              <a:rPr lang="en-US" dirty="0" smtClean="0"/>
              <a:t>2009</a:t>
            </a:r>
          </a:p>
          <a:p>
            <a:r>
              <a:rPr lang="en-US" dirty="0" smtClean="0"/>
              <a:t>[2] </a:t>
            </a:r>
            <a:r>
              <a:rPr lang="en-US" dirty="0">
                <a:hlinkClick r:id="rId3"/>
              </a:rPr>
              <a:t>SEMMO: A Scalable Engine for Massively Multiplayer Online Games (Demonstration Paper) </a:t>
            </a:r>
            <a:r>
              <a:rPr lang="en-US" dirty="0" err="1"/>
              <a:t>Nitin</a:t>
            </a:r>
            <a:r>
              <a:rPr lang="en-US" dirty="0"/>
              <a:t> Gupta, Alan Demers, and Johannes </a:t>
            </a:r>
            <a:r>
              <a:rPr lang="en-US" dirty="0" err="1"/>
              <a:t>Gehrke</a:t>
            </a:r>
            <a:r>
              <a:rPr lang="en-US" dirty="0"/>
              <a:t>, SIGMOD </a:t>
            </a:r>
            <a:r>
              <a:rPr lang="en-US" dirty="0" smtClean="0"/>
              <a:t>2008</a:t>
            </a:r>
          </a:p>
          <a:p>
            <a:r>
              <a:rPr lang="en-US" dirty="0" smtClean="0"/>
              <a:t>[3] </a:t>
            </a:r>
            <a:r>
              <a:rPr lang="en-US" dirty="0">
                <a:hlinkClick r:id="rId4"/>
              </a:rPr>
              <a:t>Database Research Opportunities in Computer Games</a:t>
            </a:r>
            <a:r>
              <a:rPr lang="en-US" dirty="0"/>
              <a:t> Walker White, </a:t>
            </a:r>
            <a:r>
              <a:rPr lang="en-US" dirty="0" err="1"/>
              <a:t>Christoph</a:t>
            </a:r>
            <a:r>
              <a:rPr lang="en-US" dirty="0"/>
              <a:t> Koch, </a:t>
            </a:r>
            <a:r>
              <a:rPr lang="en-US" dirty="0" err="1"/>
              <a:t>Nitin</a:t>
            </a:r>
            <a:r>
              <a:rPr lang="en-US" dirty="0"/>
              <a:t> Gupta, Johannes </a:t>
            </a:r>
            <a:r>
              <a:rPr lang="en-US" dirty="0" err="1"/>
              <a:t>Gehrke</a:t>
            </a:r>
            <a:r>
              <a:rPr lang="en-US" dirty="0"/>
              <a:t>, and Alan Demers, In SIGMOD Record, September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Considering </a:t>
            </a:r>
            <a:r>
              <a:rPr lang="en-US" dirty="0"/>
              <a:t>r</a:t>
            </a:r>
            <a:r>
              <a:rPr lang="en-US" dirty="0" smtClean="0"/>
              <a:t>elevant 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6549596" cy="433411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44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Update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884796" cy="52122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Tackling Massive Scalability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Complexity</a:t>
            </a:r>
          </a:p>
          <a:p>
            <a:pPr lvl="1"/>
            <a:r>
              <a:rPr lang="en-US" dirty="0" smtClean="0"/>
              <a:t>Pushing complex computation to client machines</a:t>
            </a:r>
          </a:p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Using application semantics to reduce consistency requirements</a:t>
            </a:r>
          </a:p>
          <a:p>
            <a:r>
              <a:rPr lang="en-US" dirty="0" smtClean="0"/>
              <a:t>Response Time</a:t>
            </a:r>
          </a:p>
          <a:p>
            <a:pPr lvl="1"/>
            <a:r>
              <a:rPr lang="en-US" dirty="0" smtClean="0"/>
              <a:t>Reducing messages communicated for an action</a:t>
            </a:r>
          </a:p>
          <a:p>
            <a:r>
              <a:rPr lang="en-US" dirty="0" smtClean="0"/>
              <a:t>Exploring the Trade-Offs in above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we investigate the current (as in 2008) approaches for improving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World – A Database Perspective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entire virtual world and all its components (World State) are stored in a database</a:t>
            </a:r>
          </a:p>
          <a:p>
            <a:pPr lvl="1"/>
            <a:r>
              <a:rPr lang="en-US" dirty="0" smtClean="0"/>
              <a:t>Tuples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Each object/player i</a:t>
            </a:r>
            <a:r>
              <a:rPr lang="en-US" dirty="0" smtClean="0"/>
              <a:t>nformation</a:t>
            </a:r>
          </a:p>
          <a:p>
            <a:pPr lvl="1"/>
            <a:r>
              <a:rPr lang="en-US" dirty="0" smtClean="0"/>
              <a:t>Attributes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Characteristics like Health, position, speed, weapons of each </a:t>
            </a:r>
            <a:r>
              <a:rPr lang="en-US" dirty="0" smtClean="0"/>
              <a:t>object/player</a:t>
            </a:r>
          </a:p>
          <a:p>
            <a:r>
              <a:rPr lang="en-US" dirty="0" smtClean="0"/>
              <a:t>Any </a:t>
            </a:r>
            <a:r>
              <a:rPr lang="en-US" dirty="0"/>
              <a:t>interaction in the world is a database </a:t>
            </a:r>
            <a:r>
              <a:rPr lang="en-US" dirty="0" smtClean="0"/>
              <a:t>transaction</a:t>
            </a:r>
          </a:p>
          <a:p>
            <a:pPr lvl="1"/>
            <a:r>
              <a:rPr lang="en-US" dirty="0" smtClean="0"/>
              <a:t>Observations - </a:t>
            </a:r>
            <a:r>
              <a:rPr lang="en-US" dirty="0"/>
              <a:t>Database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Change </a:t>
            </a:r>
            <a:r>
              <a:rPr lang="en-US" dirty="0"/>
              <a:t>in state </a:t>
            </a:r>
            <a:r>
              <a:rPr lang="en-US" dirty="0" smtClean="0"/>
              <a:t>- </a:t>
            </a:r>
            <a:r>
              <a:rPr lang="en-US" dirty="0"/>
              <a:t>Database Updates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Gaming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Shared Virtual Gotham City</a:t>
            </a:r>
          </a:p>
          <a:p>
            <a:r>
              <a:rPr lang="en-US" dirty="0" smtClean="0"/>
              <a:t>Avatars -  Batman and Joker</a:t>
            </a:r>
          </a:p>
          <a:p>
            <a:r>
              <a:rPr lang="en-US" dirty="0" smtClean="0"/>
              <a:t>Event - Batman kicks Joker which reduces Joker’s health</a:t>
            </a:r>
          </a:p>
          <a:p>
            <a:r>
              <a:rPr lang="en-US" dirty="0" smtClean="0"/>
              <a:t>A look from Database perspective</a:t>
            </a:r>
          </a:p>
          <a:p>
            <a:pPr lvl="1"/>
            <a:r>
              <a:rPr lang="en-US" dirty="0" smtClean="0"/>
              <a:t>Batman, Joker and their attributes including current health stored as tuples in the database in objects table</a:t>
            </a:r>
          </a:p>
          <a:p>
            <a:pPr lvl="1"/>
            <a:r>
              <a:rPr lang="en-US" dirty="0" smtClean="0"/>
              <a:t>The game engine reads from the database attacking power of Batman and health of Joker</a:t>
            </a:r>
          </a:p>
          <a:p>
            <a:pPr lvl="1"/>
            <a:r>
              <a:rPr lang="en-US" dirty="0" smtClean="0"/>
              <a:t>The game engine determines the effect of the action on Jokers health and other parameters</a:t>
            </a:r>
          </a:p>
          <a:p>
            <a:pPr lvl="1"/>
            <a:r>
              <a:rPr lang="en-US" dirty="0" smtClean="0"/>
              <a:t>The game engine updates the values of the new parameters in the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830DDC-F849-48C7-A0D6-0D70D0F038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1427</TotalTime>
  <Words>2070</Words>
  <Application>Microsoft Office PowerPoint</Application>
  <PresentationFormat>On-screen Show (4:3)</PresentationFormat>
  <Paragraphs>341</Paragraphs>
  <Slides>58</Slides>
  <Notes>2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Median</vt:lpstr>
      <vt:lpstr>Scalability for Virtual Worlds</vt:lpstr>
      <vt:lpstr>Net-VEs</vt:lpstr>
      <vt:lpstr>Pushing the frontiers in Gaming</vt:lpstr>
      <vt:lpstr>What restricts Massive Scalability?</vt:lpstr>
      <vt:lpstr>What restricts Massive Scalability?</vt:lpstr>
      <vt:lpstr>Tackling Massive Scalability Problem</vt:lpstr>
      <vt:lpstr>But Wait…</vt:lpstr>
      <vt:lpstr>Virtual World – A Database Perspective</vt:lpstr>
      <vt:lpstr>A Gaming Example</vt:lpstr>
      <vt:lpstr>An example consistency issue</vt:lpstr>
      <vt:lpstr>Net-VE Architectures</vt:lpstr>
      <vt:lpstr>Scaling Centralized VEs</vt:lpstr>
      <vt:lpstr>Net-VE Architectures</vt:lpstr>
      <vt:lpstr>Net-VE Architectures</vt:lpstr>
      <vt:lpstr>Client Server Net-VEs</vt:lpstr>
      <vt:lpstr>Ensuring consistency in Client Server Net-VEs</vt:lpstr>
      <vt:lpstr>Ensuring consistency in Client Server Net-VEs</vt:lpstr>
      <vt:lpstr>Ensuring consistency in Client Server Net-VEs</vt:lpstr>
      <vt:lpstr>Back to the work in the paper…</vt:lpstr>
      <vt:lpstr>Basic Algorithms</vt:lpstr>
      <vt:lpstr>Basic Algorithms : A Bird’s eye view</vt:lpstr>
      <vt:lpstr>Basic Algorithms : Client</vt:lpstr>
      <vt:lpstr>Basic Algorithm : Client</vt:lpstr>
      <vt:lpstr>Basic Algorithms : Server</vt:lpstr>
      <vt:lpstr>Basic Algorithms : Reconciliation</vt:lpstr>
      <vt:lpstr>Is the proposed solution enough?</vt:lpstr>
      <vt:lpstr>Leveraging Application Specific Information</vt:lpstr>
      <vt:lpstr>From application syntactic information to application semantic information</vt:lpstr>
      <vt:lpstr>Incomplete World Model</vt:lpstr>
      <vt:lpstr>Incomplete World Model : Client</vt:lpstr>
      <vt:lpstr>Incomplete World Model :  Server</vt:lpstr>
      <vt:lpstr>Which updates should be sent?</vt:lpstr>
      <vt:lpstr>Determining update set</vt:lpstr>
      <vt:lpstr>Incomplete World Protocol : In Detail</vt:lpstr>
      <vt:lpstr>Incomplete World Protocol : In Detail</vt:lpstr>
      <vt:lpstr>Incomplete World Protocol : In Detail</vt:lpstr>
      <vt:lpstr>A Theorem</vt:lpstr>
      <vt:lpstr>Analysis of the Protocol</vt:lpstr>
      <vt:lpstr>First Bound Model</vt:lpstr>
      <vt:lpstr>Which actions to consider?</vt:lpstr>
      <vt:lpstr>First Bound Model : Intuition</vt:lpstr>
      <vt:lpstr>First Bound Model</vt:lpstr>
      <vt:lpstr>First Bound Model : The condition</vt:lpstr>
      <vt:lpstr>Information Bound Model</vt:lpstr>
      <vt:lpstr>Information Bound Model</vt:lpstr>
      <vt:lpstr>The complete bound</vt:lpstr>
      <vt:lpstr>Other Optimizations</vt:lpstr>
      <vt:lpstr>Experimental Evaluation</vt:lpstr>
      <vt:lpstr>Experimental Evaluation</vt:lpstr>
      <vt:lpstr>Response Time vs Scalability</vt:lpstr>
      <vt:lpstr>Response Time vs Complexity</vt:lpstr>
      <vt:lpstr>Response Time vs Density of Avatars</vt:lpstr>
      <vt:lpstr>Data Transfer vs Number of Clients</vt:lpstr>
      <vt:lpstr>Response Time vs Number of Clients</vt:lpstr>
      <vt:lpstr>Conclusion</vt:lpstr>
      <vt:lpstr>References</vt:lpstr>
      <vt:lpstr>Considering relevant actions</vt:lpstr>
      <vt:lpstr>Computing Update set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Scalability for Virtual Worlds</dc:title>
  <dc:creator>Pratik</dc:creator>
  <cp:lastModifiedBy>Sanku</cp:lastModifiedBy>
  <cp:revision>103</cp:revision>
  <dcterms:created xsi:type="dcterms:W3CDTF">2013-03-15T08:30:02Z</dcterms:created>
  <dcterms:modified xsi:type="dcterms:W3CDTF">2013-03-21T00:14:42Z</dcterms:modified>
</cp:coreProperties>
</file>