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88" r:id="rId3"/>
    <p:sldId id="294" r:id="rId4"/>
    <p:sldId id="295" r:id="rId5"/>
    <p:sldId id="297" r:id="rId6"/>
    <p:sldId id="296" r:id="rId7"/>
    <p:sldId id="287" r:id="rId8"/>
    <p:sldId id="303" r:id="rId9"/>
    <p:sldId id="285" r:id="rId10"/>
    <p:sldId id="286" r:id="rId11"/>
    <p:sldId id="305" r:id="rId12"/>
    <p:sldId id="270" r:id="rId13"/>
    <p:sldId id="280" r:id="rId14"/>
    <p:sldId id="281" r:id="rId15"/>
    <p:sldId id="282" r:id="rId16"/>
    <p:sldId id="283" r:id="rId17"/>
    <p:sldId id="300" r:id="rId18"/>
    <p:sldId id="306" r:id="rId19"/>
    <p:sldId id="299" r:id="rId20"/>
    <p:sldId id="284" r:id="rId21"/>
    <p:sldId id="302" r:id="rId22"/>
    <p:sldId id="290" r:id="rId23"/>
    <p:sldId id="291" r:id="rId24"/>
    <p:sldId id="292" r:id="rId25"/>
    <p:sldId id="298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31F6D-5630-4018-A844-8C586D4A8001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C840C-2D90-482C-8600-A2633F2932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A1892EC-E722-45C3-83CF-F986CB5B9EA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7E7076-A714-4871-8BCA-58D8A2859C5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ACDD01-35B3-4F7F-8635-7EF2D2BDA09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5D81E-8FA7-4C04-892A-4044E237027E}" type="datetimeFigureOut">
              <a:rPr lang="en-US" smtClean="0"/>
              <a:pPr/>
              <a:t>1/27/2011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64DD2-C6E1-4969-8E32-CEA9166AEB3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.png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Hyracks</a:t>
            </a:r>
            <a:r>
              <a:rPr lang="en-US" dirty="0" smtClean="0"/>
              <a:t>: A new partitioned-parallel platform for data-intensive computation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3400" b="1" dirty="0" err="1" smtClean="0">
                <a:solidFill>
                  <a:schemeClr val="tx1"/>
                </a:solidFill>
              </a:rPr>
              <a:t>Vinayak</a:t>
            </a:r>
            <a:r>
              <a:rPr lang="en-US" sz="3400" b="1" dirty="0" smtClean="0">
                <a:solidFill>
                  <a:schemeClr val="tx1"/>
                </a:solidFill>
              </a:rPr>
              <a:t> </a:t>
            </a:r>
            <a:r>
              <a:rPr lang="en-US" sz="3400" b="1" dirty="0" err="1" smtClean="0">
                <a:solidFill>
                  <a:schemeClr val="tx1"/>
                </a:solidFill>
              </a:rPr>
              <a:t>Borkar</a:t>
            </a:r>
            <a:endParaRPr lang="en-US" sz="3400" b="1" dirty="0" smtClean="0">
              <a:solidFill>
                <a:schemeClr val="tx1"/>
              </a:solidFill>
            </a:endParaRPr>
          </a:p>
          <a:p>
            <a:r>
              <a:rPr lang="en-US" sz="3400" b="1" dirty="0" smtClean="0">
                <a:solidFill>
                  <a:schemeClr val="tx1"/>
                </a:solidFill>
              </a:rPr>
              <a:t>UC Irvine</a:t>
            </a:r>
          </a:p>
          <a:p>
            <a:endParaRPr lang="en-US" dirty="0" smtClean="0"/>
          </a:p>
          <a:p>
            <a:r>
              <a:rPr lang="en-US" sz="3000" dirty="0" smtClean="0">
                <a:solidFill>
                  <a:schemeClr val="tx1"/>
                </a:solidFill>
              </a:rPr>
              <a:t>(joint work with M. Carey, R. Grover, N. </a:t>
            </a:r>
            <a:r>
              <a:rPr lang="en-US" sz="3000" dirty="0" err="1" smtClean="0">
                <a:solidFill>
                  <a:schemeClr val="tx1"/>
                </a:solidFill>
              </a:rPr>
              <a:t>Onose</a:t>
            </a:r>
            <a:r>
              <a:rPr lang="en-US" sz="3000" dirty="0" smtClean="0">
                <a:solidFill>
                  <a:schemeClr val="tx1"/>
                </a:solidFill>
              </a:rPr>
              <a:t>, and R. </a:t>
            </a:r>
            <a:r>
              <a:rPr lang="en-US" sz="3000" dirty="0" err="1" smtClean="0">
                <a:solidFill>
                  <a:schemeClr val="tx1"/>
                </a:solidFill>
              </a:rPr>
              <a:t>Vernica</a:t>
            </a:r>
            <a:r>
              <a:rPr lang="en-US" sz="3000" dirty="0" smtClean="0">
                <a:solidFill>
                  <a:schemeClr val="tx1"/>
                </a:solidFill>
              </a:rPr>
              <a:t>)</a:t>
            </a:r>
          </a:p>
        </p:txBody>
      </p:sp>
      <p:pic>
        <p:nvPicPr>
          <p:cNvPr id="4" name="Picture 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MapReduce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Parallelism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828800"/>
            <a:ext cx="6800850" cy="470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858000" y="3973513"/>
            <a:ext cx="2217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C00000"/>
                </a:solidFill>
                <a:latin typeface="Corbel" pitchFamily="34" charset="0"/>
                <a:sym typeface="Wingdings" pitchFamily="2" charset="2"/>
              </a:rPr>
              <a:t>  </a:t>
            </a:r>
            <a:r>
              <a:rPr lang="en-US" b="1" i="1" dirty="0">
                <a:solidFill>
                  <a:srgbClr val="C00000"/>
                </a:solidFill>
                <a:latin typeface="Corbel" pitchFamily="34" charset="0"/>
              </a:rPr>
              <a:t>Hash Partitioning</a:t>
            </a:r>
          </a:p>
        </p:txBody>
      </p:sp>
      <p:pic>
        <p:nvPicPr>
          <p:cNvPr id="5" name="Picture 4" descr="isg-800p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Hyracks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Architecture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3" name="Group 8"/>
          <p:cNvGrpSpPr/>
          <p:nvPr/>
        </p:nvGrpSpPr>
        <p:grpSpPr>
          <a:xfrm>
            <a:off x="609600" y="3429000"/>
            <a:ext cx="1752600" cy="2514600"/>
            <a:chOff x="1066800" y="3200400"/>
            <a:chExt cx="1752600" cy="2514600"/>
          </a:xfrm>
        </p:grpSpPr>
        <p:sp>
          <p:nvSpPr>
            <p:cNvPr id="4" name="Flowchart: Magnetic Disk 3"/>
            <p:cNvSpPr/>
            <p:nvPr/>
          </p:nvSpPr>
          <p:spPr>
            <a:xfrm>
              <a:off x="1600200" y="4724400"/>
              <a:ext cx="685800" cy="8382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447800" y="3429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066800" y="3200400"/>
              <a:ext cx="1752600" cy="2514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4" idx="1"/>
            </p:cNvCxnSpPr>
            <p:nvPr/>
          </p:nvCxnSpPr>
          <p:spPr>
            <a:xfrm rot="5400000">
              <a:off x="1790700" y="4572000"/>
              <a:ext cx="3048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2743200" y="3429000"/>
            <a:ext cx="1752600" cy="2514600"/>
            <a:chOff x="1066800" y="3200400"/>
            <a:chExt cx="1752600" cy="2514600"/>
          </a:xfrm>
        </p:grpSpPr>
        <p:sp>
          <p:nvSpPr>
            <p:cNvPr id="11" name="Flowchart: Magnetic Disk 10"/>
            <p:cNvSpPr/>
            <p:nvPr/>
          </p:nvSpPr>
          <p:spPr>
            <a:xfrm>
              <a:off x="1600200" y="4724400"/>
              <a:ext cx="685800" cy="8382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447800" y="3429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066800" y="3200400"/>
              <a:ext cx="1752600" cy="2514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12" idx="2"/>
              <a:endCxn id="11" idx="1"/>
            </p:cNvCxnSpPr>
            <p:nvPr/>
          </p:nvCxnSpPr>
          <p:spPr>
            <a:xfrm rot="5400000">
              <a:off x="1790700" y="4572000"/>
              <a:ext cx="3048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4"/>
          <p:cNvGrpSpPr/>
          <p:nvPr/>
        </p:nvGrpSpPr>
        <p:grpSpPr>
          <a:xfrm>
            <a:off x="4800600" y="3429000"/>
            <a:ext cx="1752600" cy="2514600"/>
            <a:chOff x="1066800" y="3200400"/>
            <a:chExt cx="1752600" cy="2514600"/>
          </a:xfrm>
        </p:grpSpPr>
        <p:sp>
          <p:nvSpPr>
            <p:cNvPr id="16" name="Flowchart: Magnetic Disk 15"/>
            <p:cNvSpPr/>
            <p:nvPr/>
          </p:nvSpPr>
          <p:spPr>
            <a:xfrm>
              <a:off x="1600200" y="4724400"/>
              <a:ext cx="685800" cy="8382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47800" y="3429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66800" y="3200400"/>
              <a:ext cx="1752600" cy="2514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>
              <a:stCxn id="17" idx="2"/>
              <a:endCxn id="16" idx="1"/>
            </p:cNvCxnSpPr>
            <p:nvPr/>
          </p:nvCxnSpPr>
          <p:spPr>
            <a:xfrm rot="5400000">
              <a:off x="1790700" y="4572000"/>
              <a:ext cx="3048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19"/>
          <p:cNvGrpSpPr/>
          <p:nvPr/>
        </p:nvGrpSpPr>
        <p:grpSpPr>
          <a:xfrm>
            <a:off x="6858000" y="3429000"/>
            <a:ext cx="1752600" cy="2514600"/>
            <a:chOff x="1066800" y="3200400"/>
            <a:chExt cx="1752600" cy="2514600"/>
          </a:xfrm>
        </p:grpSpPr>
        <p:sp>
          <p:nvSpPr>
            <p:cNvPr id="21" name="Flowchart: Magnetic Disk 20"/>
            <p:cNvSpPr/>
            <p:nvPr/>
          </p:nvSpPr>
          <p:spPr>
            <a:xfrm>
              <a:off x="1600200" y="4724400"/>
              <a:ext cx="685800" cy="8382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47800" y="3429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066800" y="3200400"/>
              <a:ext cx="1752600" cy="2514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2" idx="2"/>
              <a:endCxn id="21" idx="1"/>
            </p:cNvCxnSpPr>
            <p:nvPr/>
          </p:nvCxnSpPr>
          <p:spPr>
            <a:xfrm rot="5400000">
              <a:off x="1790700" y="4572000"/>
              <a:ext cx="3048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31"/>
          <p:cNvGrpSpPr/>
          <p:nvPr/>
        </p:nvGrpSpPr>
        <p:grpSpPr>
          <a:xfrm>
            <a:off x="381000" y="2743200"/>
            <a:ext cx="8534400" cy="677537"/>
            <a:chOff x="381000" y="2514600"/>
            <a:chExt cx="8534400" cy="677537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81000" y="2514600"/>
              <a:ext cx="8534400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V="1">
              <a:off x="1142312" y="2848549"/>
              <a:ext cx="677537" cy="964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V="1">
              <a:off x="3247452" y="2848549"/>
              <a:ext cx="677537" cy="964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V="1">
              <a:off x="5304852" y="2848549"/>
              <a:ext cx="677537" cy="964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6200000" flipV="1">
              <a:off x="7362252" y="2848549"/>
              <a:ext cx="677537" cy="964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39"/>
          <p:cNvGrpSpPr/>
          <p:nvPr/>
        </p:nvGrpSpPr>
        <p:grpSpPr>
          <a:xfrm>
            <a:off x="3200400" y="3733800"/>
            <a:ext cx="838200" cy="2133600"/>
            <a:chOff x="152400" y="-339436"/>
            <a:chExt cx="838200" cy="1551709"/>
          </a:xfrm>
        </p:grpSpPr>
        <p:sp>
          <p:nvSpPr>
            <p:cNvPr id="35" name="Rounded Rectangle 34"/>
            <p:cNvSpPr/>
            <p:nvPr/>
          </p:nvSpPr>
          <p:spPr>
            <a:xfrm>
              <a:off x="152400" y="-339436"/>
              <a:ext cx="838200" cy="1551709"/>
            </a:xfrm>
            <a:prstGeom prst="roundRect">
              <a:avLst/>
            </a:prstGeom>
            <a:solidFill>
              <a:schemeClr val="tx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52400" y="-187036"/>
              <a:ext cx="838200" cy="335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Node Controller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Group 39"/>
          <p:cNvGrpSpPr/>
          <p:nvPr/>
        </p:nvGrpSpPr>
        <p:grpSpPr>
          <a:xfrm>
            <a:off x="1066800" y="3733800"/>
            <a:ext cx="838200" cy="2133600"/>
            <a:chOff x="152400" y="-339436"/>
            <a:chExt cx="838200" cy="1551709"/>
          </a:xfrm>
        </p:grpSpPr>
        <p:sp>
          <p:nvSpPr>
            <p:cNvPr id="47" name="Rounded Rectangle 46"/>
            <p:cNvSpPr/>
            <p:nvPr/>
          </p:nvSpPr>
          <p:spPr>
            <a:xfrm>
              <a:off x="152400" y="-339436"/>
              <a:ext cx="838200" cy="1551709"/>
            </a:xfrm>
            <a:prstGeom prst="roundRect">
              <a:avLst/>
            </a:prstGeom>
            <a:solidFill>
              <a:schemeClr val="tx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52400" y="-187036"/>
              <a:ext cx="838200" cy="335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Node Controller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2" name="Group 39"/>
          <p:cNvGrpSpPr/>
          <p:nvPr/>
        </p:nvGrpSpPr>
        <p:grpSpPr>
          <a:xfrm>
            <a:off x="5257800" y="3733800"/>
            <a:ext cx="838200" cy="2133600"/>
            <a:chOff x="152400" y="-339436"/>
            <a:chExt cx="838200" cy="1551709"/>
          </a:xfrm>
        </p:grpSpPr>
        <p:sp>
          <p:nvSpPr>
            <p:cNvPr id="53" name="Rounded Rectangle 52"/>
            <p:cNvSpPr/>
            <p:nvPr/>
          </p:nvSpPr>
          <p:spPr>
            <a:xfrm>
              <a:off x="152400" y="-339436"/>
              <a:ext cx="838200" cy="1551709"/>
            </a:xfrm>
            <a:prstGeom prst="roundRect">
              <a:avLst/>
            </a:prstGeom>
            <a:solidFill>
              <a:schemeClr val="tx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52400" y="-187036"/>
              <a:ext cx="838200" cy="335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Node Controller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5" name="Group 39"/>
          <p:cNvGrpSpPr/>
          <p:nvPr/>
        </p:nvGrpSpPr>
        <p:grpSpPr>
          <a:xfrm>
            <a:off x="7315200" y="3733800"/>
            <a:ext cx="838200" cy="2133600"/>
            <a:chOff x="152400" y="-339436"/>
            <a:chExt cx="838200" cy="1551709"/>
          </a:xfrm>
        </p:grpSpPr>
        <p:sp>
          <p:nvSpPr>
            <p:cNvPr id="56" name="Rounded Rectangle 55"/>
            <p:cNvSpPr/>
            <p:nvPr/>
          </p:nvSpPr>
          <p:spPr>
            <a:xfrm>
              <a:off x="152400" y="-339436"/>
              <a:ext cx="838200" cy="1551709"/>
            </a:xfrm>
            <a:prstGeom prst="roundRect">
              <a:avLst/>
            </a:prstGeom>
            <a:solidFill>
              <a:schemeClr val="tx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52400" y="-187036"/>
              <a:ext cx="838200" cy="3357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Node Controller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7772400" y="22860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Network</a:t>
            </a:r>
            <a:endParaRPr lang="en-US" dirty="0"/>
          </a:p>
        </p:txBody>
      </p:sp>
      <p:grpSp>
        <p:nvGrpSpPr>
          <p:cNvPr id="67" name="Group 66"/>
          <p:cNvGrpSpPr/>
          <p:nvPr/>
        </p:nvGrpSpPr>
        <p:grpSpPr>
          <a:xfrm>
            <a:off x="152400" y="990600"/>
            <a:ext cx="1752600" cy="1447800"/>
            <a:chOff x="9144000" y="1447800"/>
            <a:chExt cx="1752600" cy="1447800"/>
          </a:xfrm>
        </p:grpSpPr>
        <p:sp>
          <p:nvSpPr>
            <p:cNvPr id="61" name="Rectangle 60"/>
            <p:cNvSpPr/>
            <p:nvPr/>
          </p:nvSpPr>
          <p:spPr>
            <a:xfrm>
              <a:off x="9525000" y="16764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9144000" y="1447800"/>
              <a:ext cx="1752600" cy="1447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8" name="Straight Connector 67"/>
          <p:cNvCxnSpPr/>
          <p:nvPr/>
        </p:nvCxnSpPr>
        <p:spPr>
          <a:xfrm rot="5400000" flipH="1" flipV="1">
            <a:off x="838200" y="2590800"/>
            <a:ext cx="3048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 72"/>
          <p:cNvGrpSpPr/>
          <p:nvPr/>
        </p:nvGrpSpPr>
        <p:grpSpPr>
          <a:xfrm>
            <a:off x="609600" y="1295400"/>
            <a:ext cx="838200" cy="838200"/>
            <a:chOff x="609600" y="1295400"/>
            <a:chExt cx="838200" cy="838200"/>
          </a:xfrm>
        </p:grpSpPr>
        <p:sp>
          <p:nvSpPr>
            <p:cNvPr id="71" name="Rounded Rectangle 70"/>
            <p:cNvSpPr/>
            <p:nvPr/>
          </p:nvSpPr>
          <p:spPr>
            <a:xfrm>
              <a:off x="609600" y="1295400"/>
              <a:ext cx="838200" cy="838200"/>
            </a:xfrm>
            <a:prstGeom prst="roundRect">
              <a:avLst/>
            </a:prstGeom>
            <a:solidFill>
              <a:schemeClr val="tx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609600" y="1504950"/>
              <a:ext cx="838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smtClean="0">
                  <a:solidFill>
                    <a:schemeClr val="bg1"/>
                  </a:solidFill>
                </a:rPr>
                <a:t>Cluster Controller</a:t>
              </a:r>
              <a:endParaRPr lang="en-US" sz="12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1"/>
                </a:solidFill>
              </a:rPr>
              <a:t>Hyracks</a:t>
            </a:r>
            <a:r>
              <a:rPr lang="en-US" dirty="0" smtClean="0">
                <a:solidFill>
                  <a:schemeClr val="accent1"/>
                </a:solidFill>
              </a:rPr>
              <a:t> – Usage Scenarios</a:t>
            </a:r>
            <a:endParaRPr lang="en-US" dirty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133600" y="3962400"/>
          <a:ext cx="4833938" cy="2674938"/>
        </p:xfrm>
        <a:graphic>
          <a:graphicData uri="http://schemas.openxmlformats.org/presentationml/2006/ole">
            <p:oleObj spid="_x0000_s14338" name="Acrobat Document" r:id="rId3" imgW="5760000" imgH="6098760" progId="AcroExch.Document.7">
              <p:embed/>
            </p:oleObj>
          </a:graphicData>
        </a:graphic>
      </p:graphicFrame>
      <p:pic>
        <p:nvPicPr>
          <p:cNvPr id="6" name="Picture 5" descr="isg-800p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33599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Designed with three possible uses in mind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High level data language compilation target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Compile directly to Native </a:t>
            </a:r>
            <a:r>
              <a:rPr lang="en-US" dirty="0" err="1" smtClean="0"/>
              <a:t>Hyracks</a:t>
            </a:r>
            <a:r>
              <a:rPr lang="en-US" dirty="0" smtClean="0"/>
              <a:t> Job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Compile to </a:t>
            </a:r>
            <a:r>
              <a:rPr lang="en-US" dirty="0" err="1" smtClean="0"/>
              <a:t>Hadoop</a:t>
            </a:r>
            <a:r>
              <a:rPr lang="en-US" dirty="0" smtClean="0"/>
              <a:t> jobs and run using compatibility layer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Run </a:t>
            </a:r>
            <a:r>
              <a:rPr lang="en-US" dirty="0" err="1" smtClean="0"/>
              <a:t>Hadoop</a:t>
            </a:r>
            <a:r>
              <a:rPr lang="en-US" dirty="0" smtClean="0"/>
              <a:t> jobs from existing </a:t>
            </a:r>
            <a:r>
              <a:rPr lang="en-US" dirty="0" err="1" smtClean="0"/>
              <a:t>Hadoop</a:t>
            </a:r>
            <a:r>
              <a:rPr lang="en-US" dirty="0" smtClean="0"/>
              <a:t> Clients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Run native </a:t>
            </a:r>
            <a:r>
              <a:rPr lang="en-US" dirty="0" err="1" smtClean="0"/>
              <a:t>Hyracks</a:t>
            </a:r>
            <a:r>
              <a:rPr lang="en-US" dirty="0" smtClean="0"/>
              <a:t> jobs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1"/>
                </a:solidFill>
              </a:rPr>
              <a:t>Hyracks</a:t>
            </a:r>
            <a:r>
              <a:rPr lang="en-US" dirty="0" smtClean="0">
                <a:solidFill>
                  <a:schemeClr val="accent1"/>
                </a:solidFill>
              </a:rPr>
              <a:t> Jobs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15240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Job = Unit of work submitted by a </a:t>
            </a:r>
            <a:r>
              <a:rPr lang="en-US" dirty="0" err="1" smtClean="0"/>
              <a:t>Hyracks</a:t>
            </a:r>
            <a:r>
              <a:rPr lang="en-US" dirty="0" smtClean="0"/>
              <a:t> Client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Job = dataflow DAG of operators and connectors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Operators consume/produce partitions of data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Connectors repartition/route data between operators</a:t>
            </a:r>
          </a:p>
          <a:p>
            <a:pPr lvl="1">
              <a:buFont typeface="Wingdings" pitchFamily="2" charset="2"/>
              <a:buChar char="§"/>
            </a:pPr>
            <a:endParaRPr lang="en-US" dirty="0"/>
          </a:p>
        </p:txBody>
      </p:sp>
      <p:pic>
        <p:nvPicPr>
          <p:cNvPr id="7" name="Picture 6" descr="tpch-jobspec.png"/>
          <p:cNvPicPr>
            <a:picLocks noChangeAspect="1"/>
          </p:cNvPicPr>
          <p:nvPr/>
        </p:nvPicPr>
        <p:blipFill>
          <a:blip r:embed="rId2" cstate="print"/>
          <a:srcRect r="16452" b="79392"/>
          <a:stretch>
            <a:fillRect/>
          </a:stretch>
        </p:blipFill>
        <p:spPr>
          <a:xfrm>
            <a:off x="685800" y="3429000"/>
            <a:ext cx="8134076" cy="2362200"/>
          </a:xfrm>
          <a:prstGeom prst="rect">
            <a:avLst/>
          </a:prstGeom>
          <a:ln w="19050">
            <a:solidFill>
              <a:schemeClr val="accent6"/>
            </a:solidFill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72400" y="228600"/>
            <a:ext cx="1016000" cy="1219200"/>
          </a:xfrm>
          <a:prstGeom prst="rect">
            <a:avLst/>
          </a:prstGeom>
          <a:ln w="31750">
            <a:solidFill>
              <a:schemeClr val="accent2"/>
            </a:solidFill>
          </a:ln>
        </p:spPr>
      </p:pic>
      <p:pic>
        <p:nvPicPr>
          <p:cNvPr id="10" name="Picture 9" descr="isg-800p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4F81BD"/>
                </a:solidFill>
              </a:rPr>
              <a:t>Hyracks</a:t>
            </a:r>
            <a:r>
              <a:rPr lang="en-US" dirty="0" smtClean="0">
                <a:solidFill>
                  <a:srgbClr val="4F81BD"/>
                </a:solidFill>
              </a:rPr>
              <a:t>: Operator Activities</a:t>
            </a:r>
            <a:endParaRPr lang="en-US" dirty="0">
              <a:solidFill>
                <a:srgbClr val="4F81BD"/>
              </a:solidFill>
            </a:endParaRPr>
          </a:p>
        </p:txBody>
      </p:sp>
      <p:pic>
        <p:nvPicPr>
          <p:cNvPr id="4" name="Content Placeholder 3" descr="tpch-han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1754" t="-658" r="9651" b="80261"/>
          <a:stretch>
            <a:fillRect/>
          </a:stretch>
        </p:blipFill>
        <p:spPr>
          <a:xfrm>
            <a:off x="914400" y="3886200"/>
            <a:ext cx="7620000" cy="22497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tpch-jobspec.png"/>
          <p:cNvPicPr>
            <a:picLocks noChangeAspect="1"/>
          </p:cNvPicPr>
          <p:nvPr/>
        </p:nvPicPr>
        <p:blipFill>
          <a:blip r:embed="rId3" cstate="print"/>
          <a:srcRect r="16452" b="79392"/>
          <a:stretch>
            <a:fillRect/>
          </a:stretch>
        </p:blipFill>
        <p:spPr>
          <a:xfrm>
            <a:off x="1365061" y="1447800"/>
            <a:ext cx="6559739" cy="1905000"/>
          </a:xfrm>
          <a:prstGeom prst="rect">
            <a:avLst/>
          </a:prstGeom>
          <a:ln w="19050">
            <a:solidFill>
              <a:schemeClr val="accent6"/>
            </a:solidFill>
          </a:ln>
        </p:spPr>
      </p:pic>
      <p:sp>
        <p:nvSpPr>
          <p:cNvPr id="9" name="Down Arrow 8"/>
          <p:cNvSpPr/>
          <p:nvPr/>
        </p:nvSpPr>
        <p:spPr>
          <a:xfrm>
            <a:off x="4572000" y="3429000"/>
            <a:ext cx="228600" cy="38100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Picture 6" descr="isg-800p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rgbClr val="4F81BD"/>
                </a:solidFill>
              </a:rPr>
              <a:t>Hyracks</a:t>
            </a:r>
            <a:r>
              <a:rPr lang="en-US" dirty="0" smtClean="0">
                <a:solidFill>
                  <a:srgbClr val="4F81BD"/>
                </a:solidFill>
              </a:rPr>
              <a:t>: Runtime Task Graph</a:t>
            </a:r>
            <a:endParaRPr lang="en-US" dirty="0">
              <a:solidFill>
                <a:srgbClr val="4F81BD"/>
              </a:solidFill>
            </a:endParaRPr>
          </a:p>
        </p:txBody>
      </p:sp>
      <p:pic>
        <p:nvPicPr>
          <p:cNvPr id="7" name="Content Placeholder 6" descr="example01_r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418" r="-418"/>
          <a:stretch>
            <a:fillRect/>
          </a:stretch>
        </p:blipFill>
        <p:spPr>
          <a:xfrm>
            <a:off x="324980" y="1676400"/>
            <a:ext cx="8590420" cy="4724400"/>
          </a:xfrm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 descr="isg-800p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4F81BD"/>
                </a:solidFill>
              </a:rPr>
              <a:t>Hyracks</a:t>
            </a:r>
            <a:r>
              <a:rPr lang="en-US" dirty="0" smtClean="0">
                <a:solidFill>
                  <a:srgbClr val="4F81BD"/>
                </a:solidFill>
              </a:rPr>
              <a:t> Library </a:t>
            </a:r>
            <a:r>
              <a:rPr lang="en-US" sz="3200" dirty="0" smtClean="0">
                <a:solidFill>
                  <a:srgbClr val="4F81BD"/>
                </a:solidFill>
              </a:rPr>
              <a:t>(growing…)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Operators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File readers/writers: line files, delimited files, HDFS files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/>
              <a:t>Mappers</a:t>
            </a:r>
            <a:r>
              <a:rPr lang="en-US" dirty="0" smtClean="0"/>
              <a:t>: native </a:t>
            </a:r>
            <a:r>
              <a:rPr lang="en-US" dirty="0" err="1" smtClean="0"/>
              <a:t>mapper</a:t>
            </a:r>
            <a:r>
              <a:rPr lang="en-US" dirty="0" smtClean="0"/>
              <a:t>, </a:t>
            </a:r>
            <a:r>
              <a:rPr lang="en-US" dirty="0" err="1" smtClean="0"/>
              <a:t>Hadoopmapper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Sorters: in-memory, external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Joiners: in-memory hash, hybrid hash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Aggregators: hash-based, </a:t>
            </a:r>
            <a:r>
              <a:rPr lang="en-US" dirty="0" err="1" smtClean="0"/>
              <a:t>preclustered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err="1" smtClean="0"/>
              <a:t>BTree</a:t>
            </a:r>
            <a:r>
              <a:rPr lang="en-US" dirty="0" smtClean="0"/>
              <a:t> Bulk Load, Search, Scan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Connectors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M:N hash-</a:t>
            </a:r>
            <a:r>
              <a:rPr lang="en-US" dirty="0" err="1" smtClean="0"/>
              <a:t>partitioner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M:N hash-partitioning merger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M:N range-</a:t>
            </a:r>
            <a:r>
              <a:rPr lang="en-US" dirty="0" err="1" smtClean="0"/>
              <a:t>partitioner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M:N replicator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1:1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" name="Picture 4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4F81BD"/>
                </a:solidFill>
              </a:rPr>
              <a:t>Hyracks</a:t>
            </a:r>
            <a:r>
              <a:rPr lang="en-US" dirty="0" smtClean="0">
                <a:solidFill>
                  <a:srgbClr val="4F81BD"/>
                </a:solidFill>
              </a:rPr>
              <a:t> Data Movement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Fixed size memory blocks used to </a:t>
            </a:r>
            <a:r>
              <a:rPr lang="en-US" smtClean="0"/>
              <a:t>transport </a:t>
            </a:r>
            <a:r>
              <a:rPr lang="en-US" smtClean="0"/>
              <a:t>data</a:t>
            </a: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Cursors to iterate over serialized data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Common operations (comparison/hashing/ projection) can be performed directly on data in frames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Goal: Keep garbage collection to a minimum and minimize data copies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Anecdotally: Ran queries for ~60 </a:t>
            </a:r>
            <a:r>
              <a:rPr lang="en-US" dirty="0" err="1" smtClean="0"/>
              <a:t>mins</a:t>
            </a:r>
            <a:r>
              <a:rPr lang="en-US" dirty="0" smtClean="0"/>
              <a:t>, total GC time ~ 1.8 s.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5" name="Picture 4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4F81BD"/>
                </a:solidFill>
              </a:rPr>
              <a:t>Hyracks</a:t>
            </a:r>
            <a:r>
              <a:rPr lang="en-US" dirty="0" smtClean="0">
                <a:solidFill>
                  <a:srgbClr val="4F81BD"/>
                </a:solidFill>
              </a:rPr>
              <a:t> Operator/Connector Design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800" dirty="0" smtClean="0"/>
              <a:t>Operations on Collections of Abstract Data Types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Data model operations are provided during instantiation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/>
              <a:t>For example: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Sort operator accepts a list of comparators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Hash-based </a:t>
            </a:r>
            <a:r>
              <a:rPr lang="en-US" sz="2400" dirty="0" err="1" smtClean="0"/>
              <a:t>groupby</a:t>
            </a:r>
            <a:r>
              <a:rPr lang="en-US" sz="2400" dirty="0" smtClean="0"/>
              <a:t> accepts a list of hash-functions and a list of comparators</a:t>
            </a:r>
          </a:p>
          <a:p>
            <a:pPr lvl="1">
              <a:buFont typeface="Wingdings" pitchFamily="2" charset="2"/>
              <a:buChar char="§"/>
            </a:pPr>
            <a:r>
              <a:rPr lang="en-US" sz="2400" dirty="0" smtClean="0"/>
              <a:t>Hash-Partitioning connector accepts a hash-function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5" name="Picture 4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4F81BD"/>
                </a:solidFill>
              </a:rPr>
              <a:t>Hyracks</a:t>
            </a:r>
            <a:r>
              <a:rPr lang="en-US" dirty="0" smtClean="0">
                <a:solidFill>
                  <a:srgbClr val="4F81BD"/>
                </a:solidFill>
              </a:rPr>
              <a:t> Operator/Connector Interface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Uniform push-style </a:t>
            </a:r>
            <a:r>
              <a:rPr lang="en-US" dirty="0" err="1" smtClean="0"/>
              <a:t>iterator</a:t>
            </a:r>
            <a:r>
              <a:rPr lang="en-US" dirty="0" smtClean="0"/>
              <a:t> interface that accept </a:t>
            </a:r>
            <a:r>
              <a:rPr lang="en-US" dirty="0" err="1" smtClean="0"/>
              <a:t>ByteBuffer</a:t>
            </a:r>
            <a:r>
              <a:rPr lang="en-US" dirty="0" smtClean="0"/>
              <a:t> objects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Operators can be connected to run in same or different threads.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5" name="Picture 4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295400" y="2819400"/>
            <a:ext cx="6168676" cy="156966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public interface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IFrameWriter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public void open() …;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public void close() …;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public void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nextFrame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ByteBuffer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frame)…;</a:t>
            </a:r>
          </a:p>
          <a:p>
            <a:pPr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Today’s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A new platform? Why?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How is </a:t>
            </a:r>
            <a:r>
              <a:rPr lang="en-US" dirty="0" err="1" smtClean="0"/>
              <a:t>Hyracks</a:t>
            </a:r>
            <a:r>
              <a:rPr lang="en-US" dirty="0" smtClean="0"/>
              <a:t> different from …?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 </a:t>
            </a:r>
            <a:r>
              <a:rPr lang="en-US" dirty="0" err="1" smtClean="0"/>
              <a:t>MapReduce</a:t>
            </a:r>
            <a:r>
              <a:rPr lang="en-US" dirty="0" smtClean="0"/>
              <a:t> Architecture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Hyracks</a:t>
            </a:r>
            <a:r>
              <a:rPr lang="en-US" dirty="0" smtClean="0"/>
              <a:t> Architecture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Hyracks</a:t>
            </a:r>
            <a:r>
              <a:rPr lang="en-US" dirty="0" smtClean="0"/>
              <a:t> User Model</a:t>
            </a:r>
          </a:p>
          <a:p>
            <a:pPr>
              <a:buFont typeface="Wingdings" pitchFamily="2" charset="2"/>
              <a:buChar char="§"/>
            </a:pPr>
            <a:r>
              <a:rPr lang="en-US" dirty="0" err="1" smtClean="0"/>
              <a:t>Hyracks</a:t>
            </a:r>
            <a:r>
              <a:rPr lang="en-US" dirty="0" smtClean="0"/>
              <a:t> Data support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Experimental evaluation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Future Work</a:t>
            </a:r>
          </a:p>
        </p:txBody>
      </p:sp>
      <p:pic>
        <p:nvPicPr>
          <p:cNvPr id="4" name="Picture 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Hadoop</a:t>
            </a:r>
            <a:r>
              <a:rPr lang="en-US" dirty="0" smtClean="0">
                <a:solidFill>
                  <a:schemeClr val="accent1"/>
                </a:solidFill>
              </a:rPr>
              <a:t> Compatibility Layer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6" name="Content Placeholder 5" descr="hadoopcompat_server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-3058" r="-3058"/>
          <a:stretch>
            <a:fillRect/>
          </a:stretch>
        </p:blipFill>
        <p:spPr>
          <a:xfrm>
            <a:off x="457200" y="1600200"/>
            <a:ext cx="3810000" cy="3881887"/>
          </a:xfrm>
          <a:ln>
            <a:solidFill>
              <a:schemeClr val="accent6"/>
            </a:solidFill>
          </a:ln>
        </p:spPr>
      </p:pic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041775" cy="3951288"/>
          </a:xfrm>
        </p:spPr>
        <p:txBody>
          <a:bodyPr/>
          <a:lstStyle/>
          <a:p>
            <a:r>
              <a:rPr lang="en-US" dirty="0" smtClean="0"/>
              <a:t>Goal:</a:t>
            </a:r>
          </a:p>
          <a:p>
            <a:pPr lvl="1"/>
            <a:r>
              <a:rPr lang="en-US" dirty="0" smtClean="0"/>
              <a:t>Run </a:t>
            </a:r>
            <a:r>
              <a:rPr lang="en-US" dirty="0" err="1" smtClean="0"/>
              <a:t>Hadoop</a:t>
            </a:r>
            <a:r>
              <a:rPr lang="en-US" dirty="0" smtClean="0"/>
              <a:t> jobs unchanged on top of </a:t>
            </a:r>
            <a:r>
              <a:rPr lang="en-US" dirty="0" err="1" smtClean="0"/>
              <a:t>Hyracks</a:t>
            </a:r>
            <a:endParaRPr lang="en-US" dirty="0" smtClean="0"/>
          </a:p>
          <a:p>
            <a:r>
              <a:rPr lang="en-US" dirty="0" smtClean="0"/>
              <a:t>How:</a:t>
            </a:r>
          </a:p>
          <a:p>
            <a:pPr lvl="1"/>
            <a:r>
              <a:rPr lang="en-US" dirty="0" smtClean="0"/>
              <a:t>Client-side library converts a </a:t>
            </a:r>
            <a:r>
              <a:rPr lang="en-US" dirty="0" err="1" smtClean="0"/>
              <a:t>Hadoop</a:t>
            </a:r>
            <a:r>
              <a:rPr lang="en-US" dirty="0" smtClean="0"/>
              <a:t> job spec into an equivalent </a:t>
            </a:r>
            <a:r>
              <a:rPr lang="en-US" dirty="0" err="1" smtClean="0"/>
              <a:t>Hyracks</a:t>
            </a:r>
            <a:r>
              <a:rPr lang="en-US" dirty="0" smtClean="0"/>
              <a:t> job spec</a:t>
            </a:r>
          </a:p>
          <a:p>
            <a:pPr lvl="1"/>
            <a:r>
              <a:rPr lang="en-US" dirty="0" err="1" smtClean="0"/>
              <a:t>Hyracks</a:t>
            </a:r>
            <a:r>
              <a:rPr lang="en-US" dirty="0" smtClean="0"/>
              <a:t> has operators to interact with HDFS</a:t>
            </a:r>
          </a:p>
          <a:p>
            <a:pPr lvl="1"/>
            <a:r>
              <a:rPr lang="en-US" dirty="0" err="1" smtClean="0"/>
              <a:t>Dcache</a:t>
            </a:r>
            <a:r>
              <a:rPr lang="en-US" dirty="0" smtClean="0"/>
              <a:t> provides distributed cache functionality</a:t>
            </a:r>
            <a:endParaRPr lang="en-US" dirty="0"/>
          </a:p>
        </p:txBody>
      </p:sp>
      <p:pic>
        <p:nvPicPr>
          <p:cNvPr id="10" name="Picture 9" descr="hyrax-hado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43000" y="6083300"/>
            <a:ext cx="7467600" cy="393700"/>
          </a:xfrm>
          <a:prstGeom prst="rect">
            <a:avLst/>
          </a:prstGeom>
        </p:spPr>
      </p:pic>
      <p:pic>
        <p:nvPicPr>
          <p:cNvPr id="11" name="Picture 10" descr="isg-800p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KMean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590800"/>
            <a:ext cx="4343400" cy="32575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Hyracks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480203"/>
            <a:ext cx="4038600" cy="990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K-means (on </a:t>
            </a:r>
            <a:r>
              <a:rPr lang="en-US" sz="2400" dirty="0" err="1" smtClean="0"/>
              <a:t>Hadoop</a:t>
            </a:r>
            <a:r>
              <a:rPr lang="en-US" sz="2400" dirty="0" smtClean="0"/>
              <a:t> Compatibility Layer)</a:t>
            </a:r>
            <a:endParaRPr lang="en-US" sz="24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1480203"/>
            <a:ext cx="4038600" cy="10668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DSS-style query execution (TPC-H based example)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96200" y="228599"/>
            <a:ext cx="1153886" cy="1229139"/>
          </a:xfrm>
          <a:prstGeom prst="rect">
            <a:avLst/>
          </a:prstGeom>
        </p:spPr>
      </p:pic>
      <p:pic>
        <p:nvPicPr>
          <p:cNvPr id="13" name="Picture 12" descr="tpch-sizeu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5800" y="2590800"/>
            <a:ext cx="4368799" cy="3276600"/>
          </a:xfrm>
          <a:prstGeom prst="rect">
            <a:avLst/>
          </a:prstGeom>
        </p:spPr>
      </p:pic>
      <p:pic>
        <p:nvPicPr>
          <p:cNvPr id="14" name="Picture 13" descr="isg-800px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pch-fault-toleranc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2514600"/>
            <a:ext cx="5029200" cy="37719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Hyracks</a:t>
            </a:r>
            <a:r>
              <a:rPr lang="en-US" sz="4000" dirty="0" smtClean="0"/>
              <a:t> Performance (contd.)</a:t>
            </a:r>
            <a:endParaRPr lang="en-US" sz="4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96200" y="228599"/>
            <a:ext cx="1153886" cy="1229139"/>
          </a:xfrm>
          <a:prstGeom prst="rect">
            <a:avLst/>
          </a:prstGeom>
        </p:spPr>
      </p:pic>
      <p:sp>
        <p:nvSpPr>
          <p:cNvPr id="11" name="Content Placeholder 6"/>
          <p:cNvSpPr txBox="1">
            <a:spLocks/>
          </p:cNvSpPr>
          <p:nvPr/>
        </p:nvSpPr>
        <p:spPr>
          <a:xfrm>
            <a:off x="990600" y="1905000"/>
            <a:ext cx="7315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Fault-tolerant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query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execution (TPC-H based example)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4" name="Picture 13" descr="isg-800p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4F81BD"/>
                </a:solidFill>
              </a:rPr>
              <a:t>Hyracks</a:t>
            </a:r>
            <a:r>
              <a:rPr lang="en-US" dirty="0" smtClean="0">
                <a:solidFill>
                  <a:srgbClr val="4F81BD"/>
                </a:solidFill>
              </a:rPr>
              <a:t> Performance Gains</a:t>
            </a:r>
            <a:endParaRPr lang="en-US" sz="1556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pic>
        <p:nvPicPr>
          <p:cNvPr id="14" name="Picture 1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  <p:sp>
        <p:nvSpPr>
          <p:cNvPr id="19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 lnSpcReduction="10000"/>
          </a:bodyPr>
          <a:lstStyle/>
          <a:p>
            <a:pPr marL="438912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K-Means</a:t>
            </a:r>
          </a:p>
          <a:p>
            <a:pPr marL="838962" lvl="1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Push-based Job activation</a:t>
            </a:r>
          </a:p>
          <a:p>
            <a:pPr marL="838962" lvl="1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Operations on serialized data representation</a:t>
            </a:r>
          </a:p>
          <a:p>
            <a:pPr marL="838962" lvl="1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Not incurring extra disk I/O between </a:t>
            </a:r>
            <a:r>
              <a:rPr lang="en-US" dirty="0" err="1" smtClean="0"/>
              <a:t>Mapper</a:t>
            </a:r>
            <a:r>
              <a:rPr lang="en-US" dirty="0" smtClean="0"/>
              <a:t> and Reducer</a:t>
            </a:r>
          </a:p>
          <a:p>
            <a:pPr marL="838962" lvl="1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Semantics of connector exploited at network level</a:t>
            </a:r>
          </a:p>
          <a:p>
            <a:pPr marL="838962" lvl="1" indent="-320040">
              <a:spcBef>
                <a:spcPts val="0"/>
              </a:spcBef>
              <a:buFont typeface="Wingdings 2"/>
              <a:buChar char=""/>
              <a:defRPr/>
            </a:pPr>
            <a:endParaRPr lang="en-US" sz="2000" dirty="0" smtClean="0"/>
          </a:p>
          <a:p>
            <a:pPr marL="438912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TPC-H Query (In addition to the above)</a:t>
            </a:r>
          </a:p>
          <a:p>
            <a:pPr marL="838962" lvl="1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Hash-based aggregation cheaper than sort based aggregation</a:t>
            </a:r>
          </a:p>
          <a:p>
            <a:pPr marL="838962" lvl="1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Tagged joins sort |I1 + I2| amount of data</a:t>
            </a:r>
          </a:p>
          <a:p>
            <a:pPr marL="838962" lvl="1" indent="-320040">
              <a:spcBef>
                <a:spcPts val="0"/>
              </a:spcBef>
              <a:buFont typeface="Wingdings 2"/>
              <a:buChar char=""/>
              <a:defRPr/>
            </a:pPr>
            <a:r>
              <a:rPr lang="en-US" dirty="0" smtClean="0"/>
              <a:t>As an aside: Hash-join needs as much memory as the smaller input’s size to incur zero disk IO. Tagged join needs |I1 + I2| for an in-memory sort</a:t>
            </a:r>
          </a:p>
          <a:p>
            <a:pPr marL="438912" indent="-320040" fontAlgn="auto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solidFill>
                  <a:srgbClr val="4F81BD"/>
                </a:solidFill>
              </a:rPr>
              <a:t>Hyracks</a:t>
            </a:r>
            <a:r>
              <a:rPr lang="en-US" dirty="0" smtClean="0">
                <a:solidFill>
                  <a:srgbClr val="4F81BD"/>
                </a:solidFill>
              </a:rPr>
              <a:t> – Next steps</a:t>
            </a:r>
            <a:endParaRPr lang="en-US" sz="1556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14" name="Picture 1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  <p:sp>
        <p:nvSpPr>
          <p:cNvPr id="19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marL="438912" indent="-32004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dirty="0" smtClean="0"/>
              <a:t>Fine-grained fault tolerance/recovery</a:t>
            </a:r>
          </a:p>
          <a:p>
            <a:pPr marL="838962" lvl="1" indent="-32004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dirty="0" smtClean="0"/>
              <a:t>Restart failed jobs in a more fine-grained manner</a:t>
            </a:r>
          </a:p>
          <a:p>
            <a:pPr marL="838962" lvl="1" indent="-32004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dirty="0" smtClean="0"/>
              <a:t>Exploit operator properties (natural blocking points) to get fault-tolerance at marginal (or no) extra cost</a:t>
            </a:r>
          </a:p>
          <a:p>
            <a:pPr marL="438912" indent="-32004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dirty="0" smtClean="0"/>
              <a:t>Automatic Scheduling</a:t>
            </a:r>
          </a:p>
          <a:p>
            <a:pPr marL="838962" lvl="1" indent="-32004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dirty="0" smtClean="0"/>
              <a:t>Use operator resource needs to decide sites for operator evaluation</a:t>
            </a:r>
          </a:p>
          <a:p>
            <a:pPr marL="438912" indent="-320040">
              <a:spcBef>
                <a:spcPts val="0"/>
              </a:spcBef>
              <a:buFont typeface="Wingdings" pitchFamily="2" charset="2"/>
              <a:buChar char="§"/>
              <a:defRPr/>
            </a:pPr>
            <a:r>
              <a:rPr lang="en-US" dirty="0" smtClean="0"/>
              <a:t>Define protocol for interacting with HLL query planners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2644775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4F81BD"/>
                </a:solidFill>
              </a:rPr>
              <a:t>http://code.google.com/p/hyracks</a:t>
            </a:r>
            <a:endParaRPr lang="en-US" sz="4000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14" name="Picture 1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  <p:sp>
        <p:nvSpPr>
          <p:cNvPr id="5" name="Title 5"/>
          <p:cNvSpPr txBox="1">
            <a:spLocks/>
          </p:cNvSpPr>
          <p:nvPr/>
        </p:nvSpPr>
        <p:spPr>
          <a:xfrm>
            <a:off x="685800" y="18859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solidFill>
                  <a:srgbClr val="4F81BD"/>
                </a:solidFill>
                <a:latin typeface="+mj-lt"/>
                <a:ea typeface="+mj-ea"/>
                <a:cs typeface="+mj-cs"/>
              </a:rPr>
              <a:t>More info at: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Motivation for </a:t>
            </a:r>
            <a:r>
              <a:rPr lang="en-US" dirty="0" err="1" smtClean="0">
                <a:solidFill>
                  <a:schemeClr val="accent1"/>
                </a:solidFill>
              </a:rPr>
              <a:t>Hyracks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Data sizes are growing exponentially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Social Networks (</a:t>
            </a:r>
            <a:r>
              <a:rPr lang="en-US" dirty="0" err="1" smtClean="0"/>
              <a:t>Facebook</a:t>
            </a:r>
            <a:r>
              <a:rPr lang="en-US" dirty="0" smtClean="0"/>
              <a:t>: 500M active users, &gt;50M status updates/day)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Web : Trillions of URLs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Data is not necessarily flat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Semi-structured data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Unstructured data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Different data models (Arrays, for e.g.)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Non-traditional treatment of data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Need for processing data using custom logic</a:t>
            </a:r>
          </a:p>
        </p:txBody>
      </p:sp>
      <p:pic>
        <p:nvPicPr>
          <p:cNvPr id="4" name="Picture 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Motivation for </a:t>
            </a:r>
            <a:r>
              <a:rPr lang="en-US" dirty="0" err="1" smtClean="0">
                <a:solidFill>
                  <a:schemeClr val="accent1"/>
                </a:solidFill>
              </a:rPr>
              <a:t>Hyracks</a:t>
            </a:r>
            <a:r>
              <a:rPr lang="en-US" dirty="0" smtClean="0">
                <a:solidFill>
                  <a:schemeClr val="accent1"/>
                </a:solidFill>
              </a:rPr>
              <a:t>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Large clusters of commodity hardware feasible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Google claims 10000s of cheap computers in their cluster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Fast networks are commodity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1G already available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10G available soon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Last but not least: Attention from industry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Plenty of new and interesting use-cases</a:t>
            </a:r>
          </a:p>
        </p:txBody>
      </p:sp>
      <p:pic>
        <p:nvPicPr>
          <p:cNvPr id="4" name="Picture 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 little bit of history (not so recent)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Parallel databases in the mid 90’s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The Gamma Database system (DeWitt et al)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True shared-nothing architecture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Operators process partitions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Split-tables perform data re-distribution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However: Could process only relational data using relational operators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Fault-tolerant execution was not a goal</a:t>
            </a:r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Relatively fewer machines (~ 30 -50 nodes)</a:t>
            </a:r>
          </a:p>
        </p:txBody>
      </p:sp>
      <p:pic>
        <p:nvPicPr>
          <p:cNvPr id="4" name="Picture 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A little bit of history (recent)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Google proposed </a:t>
            </a:r>
            <a:r>
              <a:rPr lang="en-US" dirty="0" err="1" smtClean="0"/>
              <a:t>MapReduce</a:t>
            </a:r>
            <a:r>
              <a:rPr lang="en-US" dirty="0" smtClean="0"/>
              <a:t> in 2004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“Simple” user model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Write two/three sequential functions and let the infrastructure parallelize on the cluster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err="1" smtClean="0"/>
              <a:t>Hadoop</a:t>
            </a:r>
            <a:r>
              <a:rPr lang="en-US" dirty="0" smtClean="0"/>
              <a:t> built soon after that by Yahoo as an open-source project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High-level declarative languages compiled to </a:t>
            </a:r>
            <a:r>
              <a:rPr lang="en-US" dirty="0" err="1" smtClean="0"/>
              <a:t>MapReduce</a:t>
            </a:r>
            <a:r>
              <a:rPr lang="en-US" dirty="0" smtClean="0"/>
              <a:t> jobs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PIG from Yahoo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Hive from </a:t>
            </a:r>
            <a:r>
              <a:rPr lang="en-US" dirty="0" err="1" smtClean="0"/>
              <a:t>Facebook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err="1" smtClean="0"/>
              <a:t>Sawzall</a:t>
            </a:r>
            <a:r>
              <a:rPr lang="en-US" dirty="0" smtClean="0"/>
              <a:t> from Google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…</a:t>
            </a:r>
          </a:p>
        </p:txBody>
      </p:sp>
      <p:pic>
        <p:nvPicPr>
          <p:cNvPr id="4" name="Picture 3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Hyracks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</a:t>
            </a:r>
            <a:r>
              <a:rPr lang="en-US" i="1" dirty="0" smtClean="0">
                <a:solidFill>
                  <a:schemeClr val="accent1">
                    <a:satMod val="150000"/>
                  </a:schemeClr>
                </a:solidFill>
              </a:rPr>
              <a:t>vs. 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Other Alternatives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i="1" dirty="0" smtClean="0"/>
              <a:t>Vs.</a:t>
            </a:r>
            <a:r>
              <a:rPr lang="en-US" dirty="0" smtClean="0"/>
              <a:t> Parallel Databases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Extensible Data model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Fault tolerance</a:t>
            </a:r>
          </a:p>
          <a:p>
            <a:pPr>
              <a:buFont typeface="Wingdings" pitchFamily="2" charset="2"/>
              <a:buChar char="§"/>
            </a:pPr>
            <a:r>
              <a:rPr lang="en-US" i="1" dirty="0" smtClean="0"/>
              <a:t>Vs. </a:t>
            </a:r>
            <a:r>
              <a:rPr lang="en-US" dirty="0" err="1" smtClean="0"/>
              <a:t>Hadoop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More flexible computational model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Generalized runtime processing model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Better support (transparency) for scheduling</a:t>
            </a:r>
          </a:p>
          <a:p>
            <a:pPr>
              <a:buFont typeface="Wingdings" pitchFamily="2" charset="2"/>
              <a:buChar char="§"/>
            </a:pPr>
            <a:r>
              <a:rPr lang="en-US" i="1" dirty="0" smtClean="0"/>
              <a:t>Vs. </a:t>
            </a:r>
            <a:r>
              <a:rPr lang="en-US" dirty="0" smtClean="0"/>
              <a:t>Dryad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Data as a first class citizen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Commonly occurring data operators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Support common data communication patterns</a:t>
            </a:r>
          </a:p>
        </p:txBody>
      </p:sp>
      <p:pic>
        <p:nvPicPr>
          <p:cNvPr id="4" name="Picture 3" descr="isg-800px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 descr="isg-800p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The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MapReduce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Architecture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609600" y="3429000"/>
            <a:ext cx="1752600" cy="2514600"/>
            <a:chOff x="1066800" y="3200400"/>
            <a:chExt cx="1752600" cy="2514600"/>
          </a:xfrm>
        </p:grpSpPr>
        <p:sp>
          <p:nvSpPr>
            <p:cNvPr id="4" name="Flowchart: Magnetic Disk 3"/>
            <p:cNvSpPr/>
            <p:nvPr/>
          </p:nvSpPr>
          <p:spPr>
            <a:xfrm>
              <a:off x="1600200" y="4724400"/>
              <a:ext cx="685800" cy="8382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447800" y="3429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066800" y="3200400"/>
              <a:ext cx="1752600" cy="2514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" name="Straight Connector 7"/>
            <p:cNvCxnSpPr>
              <a:stCxn id="5" idx="2"/>
              <a:endCxn id="4" idx="1"/>
            </p:cNvCxnSpPr>
            <p:nvPr/>
          </p:nvCxnSpPr>
          <p:spPr>
            <a:xfrm rot="5400000">
              <a:off x="1790700" y="4572000"/>
              <a:ext cx="3048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2743200" y="3429000"/>
            <a:ext cx="1752600" cy="2514600"/>
            <a:chOff x="1066800" y="3200400"/>
            <a:chExt cx="1752600" cy="2514600"/>
          </a:xfrm>
        </p:grpSpPr>
        <p:sp>
          <p:nvSpPr>
            <p:cNvPr id="11" name="Flowchart: Magnetic Disk 10"/>
            <p:cNvSpPr/>
            <p:nvPr/>
          </p:nvSpPr>
          <p:spPr>
            <a:xfrm>
              <a:off x="1600200" y="4724400"/>
              <a:ext cx="685800" cy="8382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447800" y="3429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066800" y="3200400"/>
              <a:ext cx="1752600" cy="2514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12" idx="2"/>
              <a:endCxn id="11" idx="1"/>
            </p:cNvCxnSpPr>
            <p:nvPr/>
          </p:nvCxnSpPr>
          <p:spPr>
            <a:xfrm rot="5400000">
              <a:off x="1790700" y="4572000"/>
              <a:ext cx="3048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4800600" y="3429000"/>
            <a:ext cx="1752600" cy="2514600"/>
            <a:chOff x="1066800" y="3200400"/>
            <a:chExt cx="1752600" cy="2514600"/>
          </a:xfrm>
        </p:grpSpPr>
        <p:sp>
          <p:nvSpPr>
            <p:cNvPr id="16" name="Flowchart: Magnetic Disk 15"/>
            <p:cNvSpPr/>
            <p:nvPr/>
          </p:nvSpPr>
          <p:spPr>
            <a:xfrm>
              <a:off x="1600200" y="4724400"/>
              <a:ext cx="685800" cy="8382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47800" y="3429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66800" y="3200400"/>
              <a:ext cx="1752600" cy="2514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/>
            <p:cNvCxnSpPr>
              <a:stCxn id="17" idx="2"/>
              <a:endCxn id="16" idx="1"/>
            </p:cNvCxnSpPr>
            <p:nvPr/>
          </p:nvCxnSpPr>
          <p:spPr>
            <a:xfrm rot="5400000">
              <a:off x="1790700" y="4572000"/>
              <a:ext cx="3048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19"/>
          <p:cNvGrpSpPr/>
          <p:nvPr/>
        </p:nvGrpSpPr>
        <p:grpSpPr>
          <a:xfrm>
            <a:off x="6858000" y="3429000"/>
            <a:ext cx="1752600" cy="2514600"/>
            <a:chOff x="1066800" y="3200400"/>
            <a:chExt cx="1752600" cy="2514600"/>
          </a:xfrm>
        </p:grpSpPr>
        <p:sp>
          <p:nvSpPr>
            <p:cNvPr id="21" name="Flowchart: Magnetic Disk 20"/>
            <p:cNvSpPr/>
            <p:nvPr/>
          </p:nvSpPr>
          <p:spPr>
            <a:xfrm>
              <a:off x="1600200" y="4724400"/>
              <a:ext cx="685800" cy="838200"/>
            </a:xfrm>
            <a:prstGeom prst="flowChartMagneticDisk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447800" y="34290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066800" y="3200400"/>
              <a:ext cx="1752600" cy="25146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2" idx="2"/>
              <a:endCxn id="21" idx="1"/>
            </p:cNvCxnSpPr>
            <p:nvPr/>
          </p:nvCxnSpPr>
          <p:spPr>
            <a:xfrm rot="5400000">
              <a:off x="1790700" y="4572000"/>
              <a:ext cx="304800" cy="0"/>
            </a:xfrm>
            <a:prstGeom prst="line">
              <a:avLst/>
            </a:prstGeom>
            <a:ln w="508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381000" y="2743200"/>
            <a:ext cx="8534400" cy="677537"/>
            <a:chOff x="381000" y="2514600"/>
            <a:chExt cx="8534400" cy="677537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381000" y="2514600"/>
              <a:ext cx="8534400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V="1">
              <a:off x="1142312" y="2848549"/>
              <a:ext cx="677537" cy="964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V="1">
              <a:off x="3247452" y="2848549"/>
              <a:ext cx="677537" cy="964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V="1">
              <a:off x="5304852" y="2848549"/>
              <a:ext cx="677537" cy="964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16200000" flipV="1">
              <a:off x="7362252" y="2848549"/>
              <a:ext cx="677537" cy="964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ounded Rectangle 32"/>
          <p:cNvSpPr/>
          <p:nvPr/>
        </p:nvSpPr>
        <p:spPr>
          <a:xfrm>
            <a:off x="381000" y="4495800"/>
            <a:ext cx="8458200" cy="1905000"/>
          </a:xfrm>
          <a:prstGeom prst="roundRect">
            <a:avLst/>
          </a:prstGeom>
          <a:solidFill>
            <a:schemeClr val="accent6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1066800" y="3733800"/>
            <a:ext cx="838200" cy="609600"/>
            <a:chOff x="762000" y="1600200"/>
            <a:chExt cx="838200" cy="609600"/>
          </a:xfrm>
        </p:grpSpPr>
        <p:sp>
          <p:nvSpPr>
            <p:cNvPr id="35" name="Rounded Rectangle 34"/>
            <p:cNvSpPr/>
            <p:nvPr/>
          </p:nvSpPr>
          <p:spPr>
            <a:xfrm>
              <a:off x="762000" y="1600200"/>
              <a:ext cx="838200" cy="6096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62000" y="1752600"/>
              <a:ext cx="83820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err="1" smtClean="0">
                  <a:solidFill>
                    <a:schemeClr val="bg1"/>
                  </a:solidFill>
                </a:rPr>
                <a:t>MapReduce</a:t>
              </a:r>
              <a:endParaRPr lang="en-US" sz="10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200400" y="3733800"/>
            <a:ext cx="838200" cy="609600"/>
            <a:chOff x="762000" y="1600200"/>
            <a:chExt cx="838200" cy="609600"/>
          </a:xfrm>
        </p:grpSpPr>
        <p:sp>
          <p:nvSpPr>
            <p:cNvPr id="42" name="Rounded Rectangle 41"/>
            <p:cNvSpPr/>
            <p:nvPr/>
          </p:nvSpPr>
          <p:spPr>
            <a:xfrm>
              <a:off x="762000" y="1600200"/>
              <a:ext cx="838200" cy="6096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62000" y="1752600"/>
              <a:ext cx="83820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err="1" smtClean="0">
                  <a:solidFill>
                    <a:schemeClr val="bg1"/>
                  </a:solidFill>
                </a:rPr>
                <a:t>MapReduce</a:t>
              </a:r>
              <a:endParaRPr lang="en-US" sz="10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257800" y="3733800"/>
            <a:ext cx="838200" cy="609600"/>
            <a:chOff x="762000" y="1600200"/>
            <a:chExt cx="838200" cy="609600"/>
          </a:xfrm>
        </p:grpSpPr>
        <p:sp>
          <p:nvSpPr>
            <p:cNvPr id="45" name="Rounded Rectangle 44"/>
            <p:cNvSpPr/>
            <p:nvPr/>
          </p:nvSpPr>
          <p:spPr>
            <a:xfrm>
              <a:off x="762000" y="1600200"/>
              <a:ext cx="838200" cy="6096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62000" y="1752600"/>
              <a:ext cx="83820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err="1" smtClean="0">
                  <a:solidFill>
                    <a:schemeClr val="bg1"/>
                  </a:solidFill>
                </a:rPr>
                <a:t>MapReduce</a:t>
              </a:r>
              <a:endParaRPr lang="en-US" sz="10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315200" y="3733800"/>
            <a:ext cx="838200" cy="609600"/>
            <a:chOff x="762000" y="1600200"/>
            <a:chExt cx="838200" cy="609600"/>
          </a:xfrm>
        </p:grpSpPr>
        <p:sp>
          <p:nvSpPr>
            <p:cNvPr id="48" name="Rounded Rectangle 47"/>
            <p:cNvSpPr/>
            <p:nvPr/>
          </p:nvSpPr>
          <p:spPr>
            <a:xfrm>
              <a:off x="762000" y="1600200"/>
              <a:ext cx="838200" cy="6096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62000" y="1752600"/>
              <a:ext cx="83820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err="1" smtClean="0">
                  <a:solidFill>
                    <a:schemeClr val="bg1"/>
                  </a:solidFill>
                </a:rPr>
                <a:t>MapReduce</a:t>
              </a:r>
              <a:endParaRPr lang="en-US" sz="1050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609600" y="60198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Distributed File System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7772400" y="2286000"/>
            <a:ext cx="106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Network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152400" y="990600"/>
            <a:ext cx="1752600" cy="1447800"/>
            <a:chOff x="9144000" y="1447800"/>
            <a:chExt cx="1752600" cy="1447800"/>
          </a:xfrm>
        </p:grpSpPr>
        <p:sp>
          <p:nvSpPr>
            <p:cNvPr id="54" name="Rectangle 53"/>
            <p:cNvSpPr/>
            <p:nvPr/>
          </p:nvSpPr>
          <p:spPr>
            <a:xfrm>
              <a:off x="9525000" y="1676400"/>
              <a:ext cx="990600" cy="990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9144000" y="1447800"/>
              <a:ext cx="1752600" cy="1447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6" name="Straight Connector 55"/>
          <p:cNvCxnSpPr/>
          <p:nvPr/>
        </p:nvCxnSpPr>
        <p:spPr>
          <a:xfrm rot="5400000" flipH="1" flipV="1">
            <a:off x="838200" y="2590800"/>
            <a:ext cx="304800" cy="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609600" y="1295400"/>
            <a:ext cx="838200" cy="838200"/>
            <a:chOff x="609600" y="1295400"/>
            <a:chExt cx="838200" cy="838200"/>
          </a:xfrm>
        </p:grpSpPr>
        <p:sp>
          <p:nvSpPr>
            <p:cNvPr id="58" name="Rounded Rectangle 57"/>
            <p:cNvSpPr/>
            <p:nvPr/>
          </p:nvSpPr>
          <p:spPr>
            <a:xfrm>
              <a:off x="609600" y="1295400"/>
              <a:ext cx="838200" cy="838200"/>
            </a:xfrm>
            <a:prstGeom prst="roundRect">
              <a:avLst/>
            </a:prstGeom>
            <a:solidFill>
              <a:schemeClr val="tx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09600" y="1504950"/>
              <a:ext cx="838200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dirty="0" err="1" smtClean="0">
                  <a:solidFill>
                    <a:schemeClr val="bg1"/>
                  </a:solidFill>
                </a:rPr>
                <a:t>MapReduce</a:t>
              </a:r>
              <a:endParaRPr lang="en-US" sz="1050" dirty="0" smtClean="0">
                <a:solidFill>
                  <a:schemeClr val="bg1"/>
                </a:solidFill>
              </a:endParaRPr>
            </a:p>
            <a:p>
              <a:r>
                <a:rPr lang="en-US" sz="1050" dirty="0" smtClean="0">
                  <a:solidFill>
                    <a:schemeClr val="bg1"/>
                  </a:solidFill>
                </a:rPr>
                <a:t>Job Tracker</a:t>
              </a:r>
              <a:endParaRPr lang="en-US" sz="105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>
                <a:solidFill>
                  <a:schemeClr val="accent1">
                    <a:satMod val="150000"/>
                  </a:schemeClr>
                </a:solidFill>
              </a:rPr>
              <a:t>MapReduce</a:t>
            </a: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 in a Nutshell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1562100"/>
            <a:ext cx="7458075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304800" y="3810000"/>
            <a:ext cx="3733800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M</a:t>
            </a:r>
            <a:r>
              <a:rPr lang="en-US" sz="1600" b="1" i="1" dirty="0">
                <a:solidFill>
                  <a:srgbClr val="7030A0"/>
                </a:solidFill>
                <a:latin typeface="+mn-lt"/>
                <a:cs typeface="+mn-cs"/>
              </a:rPr>
              <a:t>ap (k1, v1) </a:t>
            </a:r>
            <a:r>
              <a:rPr lang="en-US" sz="1600" dirty="0">
                <a:solidFill>
                  <a:srgbClr val="7030A0"/>
                </a:solidFill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en-US" sz="1600" dirty="0">
                <a:solidFill>
                  <a:srgbClr val="7030A0"/>
                </a:solidFill>
                <a:latin typeface="+mn-lt"/>
                <a:cs typeface="+mn-cs"/>
              </a:rPr>
              <a:t> </a:t>
            </a:r>
            <a:r>
              <a:rPr lang="en-US" sz="1600" b="1" i="1" dirty="0">
                <a:solidFill>
                  <a:srgbClr val="7030A0"/>
                </a:solidFill>
                <a:latin typeface="+mn-lt"/>
                <a:cs typeface="+mn-cs"/>
              </a:rPr>
              <a:t>list(k2, v2)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rgbClr val="7030A0"/>
                </a:solidFill>
                <a:latin typeface="+mn-lt"/>
                <a:cs typeface="+mn-cs"/>
              </a:rPr>
              <a:t> Processes one input key/value pair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rgbClr val="7030A0"/>
                </a:solidFill>
                <a:latin typeface="+mn-lt"/>
                <a:cs typeface="+mn-cs"/>
              </a:rPr>
              <a:t> Produces a set of intermediate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7030A0"/>
                </a:solidFill>
                <a:latin typeface="+mn-lt"/>
                <a:cs typeface="+mn-cs"/>
              </a:rPr>
              <a:t>   key/value pairs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72200" y="4189413"/>
            <a:ext cx="3124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R</a:t>
            </a:r>
            <a:r>
              <a:rPr lang="en-US" sz="1600" b="1" i="1" dirty="0">
                <a:solidFill>
                  <a:srgbClr val="C00000"/>
                </a:solidFill>
                <a:latin typeface="+mn-lt"/>
                <a:cs typeface="+mn-cs"/>
              </a:rPr>
              <a:t>educe (k2, list(v2</a:t>
            </a:r>
            <a:r>
              <a:rPr lang="en-US" sz="1600" b="1" i="1" dirty="0" smtClean="0">
                <a:solidFill>
                  <a:srgbClr val="C00000"/>
                </a:solidFill>
                <a:latin typeface="+mn-lt"/>
                <a:cs typeface="+mn-cs"/>
              </a:rPr>
              <a:t>))</a:t>
            </a:r>
            <a:r>
              <a:rPr lang="en-US" sz="1600" b="1" i="1" dirty="0" smtClean="0">
                <a:solidFill>
                  <a:srgbClr val="C00000"/>
                </a:solidFill>
                <a:latin typeface="+mn-lt"/>
                <a:cs typeface="+mn-cs"/>
                <a:sym typeface="Wingdings" pitchFamily="2" charset="2"/>
              </a:rPr>
              <a:t> </a:t>
            </a:r>
            <a:r>
              <a:rPr lang="en-US" sz="1600" b="1" i="1" dirty="0" smtClean="0">
                <a:solidFill>
                  <a:srgbClr val="C00000"/>
                </a:solidFill>
                <a:latin typeface="+mn-lt"/>
                <a:cs typeface="+mn-cs"/>
              </a:rPr>
              <a:t>list(k3, v3</a:t>
            </a:r>
            <a:r>
              <a:rPr lang="en-US" sz="1600" b="1" i="1" dirty="0">
                <a:solidFill>
                  <a:srgbClr val="C00000"/>
                </a:solidFill>
                <a:latin typeface="+mn-lt"/>
                <a:cs typeface="+mn-cs"/>
              </a:rPr>
              <a:t>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rgbClr val="C00000"/>
                </a:solidFill>
                <a:latin typeface="+mn-lt"/>
                <a:cs typeface="+mn-cs"/>
              </a:rPr>
              <a:t> Combines  intermediate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C00000"/>
                </a:solidFill>
                <a:latin typeface="+mn-lt"/>
                <a:cs typeface="+mn-cs"/>
              </a:rPr>
              <a:t>   values for one particular key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1600" dirty="0">
                <a:solidFill>
                  <a:srgbClr val="C00000"/>
                </a:solidFill>
                <a:latin typeface="+mn-lt"/>
                <a:cs typeface="+mn-cs"/>
              </a:rPr>
              <a:t> Produces a set of merged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C00000"/>
                </a:solidFill>
                <a:latin typeface="+mn-lt"/>
                <a:cs typeface="+mn-cs"/>
              </a:rPr>
              <a:t>  output values (usually one)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latin typeface="+mn-lt"/>
              <a:cs typeface="+mn-cs"/>
            </a:endParaRPr>
          </a:p>
        </p:txBody>
      </p:sp>
      <p:pic>
        <p:nvPicPr>
          <p:cNvPr id="6" name="Picture 5" descr="isg-800px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148" y="5879926"/>
            <a:ext cx="869822" cy="914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10828</TotalTime>
  <Words>931</Words>
  <Application>Microsoft Office PowerPoint</Application>
  <PresentationFormat>On-screen Show (4:3)</PresentationFormat>
  <Paragraphs>189</Paragraphs>
  <Slides>25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Office Theme</vt:lpstr>
      <vt:lpstr>Acrobat Document</vt:lpstr>
      <vt:lpstr>Hyracks: A new partitioned-parallel platform for data-intensive computation</vt:lpstr>
      <vt:lpstr>Today’s Presentation</vt:lpstr>
      <vt:lpstr>Motivation for Hyracks</vt:lpstr>
      <vt:lpstr>Motivation for Hyracks (contd.)</vt:lpstr>
      <vt:lpstr>A little bit of history (not so recent)</vt:lpstr>
      <vt:lpstr>A little bit of history (recent)</vt:lpstr>
      <vt:lpstr>Hyracks vs. Other Alternatives</vt:lpstr>
      <vt:lpstr>The MapReduce Architecture</vt:lpstr>
      <vt:lpstr>MapReduce in a Nutshell</vt:lpstr>
      <vt:lpstr>MapReduce Parallelism</vt:lpstr>
      <vt:lpstr>The Hyracks Architecture</vt:lpstr>
      <vt:lpstr>Hyracks – Usage Scenarios</vt:lpstr>
      <vt:lpstr>Hyracks Jobs</vt:lpstr>
      <vt:lpstr>Hyracks: Operator Activities</vt:lpstr>
      <vt:lpstr>Hyracks: Runtime Task Graph</vt:lpstr>
      <vt:lpstr>Hyracks Library (growing…)</vt:lpstr>
      <vt:lpstr>Hyracks Data Movement</vt:lpstr>
      <vt:lpstr>Hyracks Operator/Connector Design</vt:lpstr>
      <vt:lpstr>Hyracks Operator/Connector Interface</vt:lpstr>
      <vt:lpstr>Hadoop Compatibility Layer</vt:lpstr>
      <vt:lpstr>Hyracks Performance</vt:lpstr>
      <vt:lpstr>Hyracks Performance (contd.)</vt:lpstr>
      <vt:lpstr>Hyracks Performance Gains</vt:lpstr>
      <vt:lpstr>Hyracks – Next steps</vt:lpstr>
      <vt:lpstr>http://code.google.com/p/hyracks</vt:lpstr>
    </vt:vector>
  </TitlesOfParts>
  <Company>Black Titan Software,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Hyracks: A new partitioned-parallel platform for data-intensive computation</dc:title>
  <dc:creator>Vinayak Borkar</dc:creator>
  <cp:lastModifiedBy>vborkar</cp:lastModifiedBy>
  <cp:revision>254</cp:revision>
  <dcterms:created xsi:type="dcterms:W3CDTF">2010-11-03T17:29:16Z</dcterms:created>
  <dcterms:modified xsi:type="dcterms:W3CDTF">2011-01-27T17:38:28Z</dcterms:modified>
</cp:coreProperties>
</file>