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301" r:id="rId13"/>
    <p:sldId id="302" r:id="rId14"/>
    <p:sldId id="303" r:id="rId15"/>
    <p:sldId id="268" r:id="rId16"/>
    <p:sldId id="269" r:id="rId17"/>
    <p:sldId id="270" r:id="rId18"/>
    <p:sldId id="271" r:id="rId19"/>
    <p:sldId id="272" r:id="rId20"/>
    <p:sldId id="273" r:id="rId21"/>
    <p:sldId id="274" r:id="rId22"/>
    <p:sldId id="275" r:id="rId23"/>
    <p:sldId id="276" r:id="rId24"/>
    <p:sldId id="304" r:id="rId25"/>
    <p:sldId id="305" r:id="rId26"/>
    <p:sldId id="306" r:id="rId27"/>
    <p:sldId id="307" r:id="rId28"/>
    <p:sldId id="279" r:id="rId29"/>
    <p:sldId id="309" r:id="rId30"/>
    <p:sldId id="285" r:id="rId31"/>
    <p:sldId id="316" r:id="rId32"/>
    <p:sldId id="287" r:id="rId33"/>
    <p:sldId id="310" r:id="rId34"/>
    <p:sldId id="312" r:id="rId35"/>
    <p:sldId id="313" r:id="rId36"/>
    <p:sldId id="314" r:id="rId37"/>
    <p:sldId id="315" r:id="rId38"/>
    <p:sldId id="290" r:id="rId39"/>
    <p:sldId id="291" r:id="rId40"/>
    <p:sldId id="292" r:id="rId41"/>
    <p:sldId id="318" r:id="rId42"/>
    <p:sldId id="283" r:id="rId43"/>
    <p:sldId id="284" r:id="rId44"/>
    <p:sldId id="286" r:id="rId45"/>
    <p:sldId id="31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02"/>
    <a:srgbClr val="FFD386"/>
    <a:srgbClr val="EDFE9A"/>
    <a:srgbClr val="E1E4B3"/>
    <a:srgbClr val="FFE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2099" autoAdjust="0"/>
  </p:normalViewPr>
  <p:slideViewPr>
    <p:cSldViewPr>
      <p:cViewPr>
        <p:scale>
          <a:sx n="70" d="100"/>
          <a:sy n="70" d="100"/>
        </p:scale>
        <p:origin x="-1152" y="2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618D3-B22A-49F1-84A3-11BA405BDAF1}" type="doc">
      <dgm:prSet loTypeId="urn:microsoft.com/office/officeart/2005/8/layout/gear1" loCatId="cycle" qsTypeId="urn:microsoft.com/office/officeart/2005/8/quickstyle/simple1" qsCatId="simple" csTypeId="urn:microsoft.com/office/officeart/2005/8/colors/accent1_2" csCatId="accent1" phldr="1"/>
      <dgm:spPr/>
    </dgm:pt>
    <dgm:pt modelId="{2BBEAF8E-22D5-4E6A-8111-9109C0B41B37}">
      <dgm:prSet phldrT="[Text]"/>
      <dgm:spPr/>
      <dgm:t>
        <a:bodyPr/>
        <a:lstStyle/>
        <a:p>
          <a:r>
            <a:rPr lang="en-US" dirty="0" smtClean="0"/>
            <a:t> </a:t>
          </a:r>
          <a:endParaRPr lang="en-US" dirty="0"/>
        </a:p>
      </dgm:t>
    </dgm:pt>
    <dgm:pt modelId="{57398E05-ACB8-4C4B-AA16-AEE0A3513B40}" type="parTrans" cxnId="{19E96C19-B8C4-4521-86AF-B1A194F1BE83}">
      <dgm:prSet/>
      <dgm:spPr/>
      <dgm:t>
        <a:bodyPr/>
        <a:lstStyle/>
        <a:p>
          <a:endParaRPr lang="en-US"/>
        </a:p>
      </dgm:t>
    </dgm:pt>
    <dgm:pt modelId="{2821C7D2-0658-45B9-9F64-772C64B495DB}" type="sibTrans" cxnId="{19E96C19-B8C4-4521-86AF-B1A194F1BE83}">
      <dgm:prSet/>
      <dgm:spPr/>
      <dgm:t>
        <a:bodyPr/>
        <a:lstStyle/>
        <a:p>
          <a:endParaRPr lang="en-US"/>
        </a:p>
      </dgm:t>
    </dgm:pt>
    <dgm:pt modelId="{5BEB3D38-40EC-4572-98DF-89551E270B1D}">
      <dgm:prSet phldrT="[Text]"/>
      <dgm:spPr/>
      <dgm:t>
        <a:bodyPr/>
        <a:lstStyle/>
        <a:p>
          <a:r>
            <a:rPr lang="en-US" dirty="0" smtClean="0"/>
            <a:t> </a:t>
          </a:r>
          <a:endParaRPr lang="en-US" dirty="0"/>
        </a:p>
      </dgm:t>
    </dgm:pt>
    <dgm:pt modelId="{37E0C3E2-342C-43AF-8377-2D00931ACB11}" type="parTrans" cxnId="{0FC68730-0329-42DE-B546-4D3E07A97211}">
      <dgm:prSet/>
      <dgm:spPr/>
      <dgm:t>
        <a:bodyPr/>
        <a:lstStyle/>
        <a:p>
          <a:endParaRPr lang="en-US"/>
        </a:p>
      </dgm:t>
    </dgm:pt>
    <dgm:pt modelId="{C9EFE47A-74D8-4EEC-BBB4-743F3989EB70}" type="sibTrans" cxnId="{0FC68730-0329-42DE-B546-4D3E07A97211}">
      <dgm:prSet/>
      <dgm:spPr/>
      <dgm:t>
        <a:bodyPr/>
        <a:lstStyle/>
        <a:p>
          <a:endParaRPr lang="en-US"/>
        </a:p>
      </dgm:t>
    </dgm:pt>
    <dgm:pt modelId="{4C408EA4-1471-4DF1-BEA3-FCDDF9F07798}">
      <dgm:prSet phldrT="[Text]"/>
      <dgm:spPr/>
      <dgm:t>
        <a:bodyPr/>
        <a:lstStyle/>
        <a:p>
          <a:r>
            <a:rPr lang="en-US" dirty="0" smtClean="0"/>
            <a:t> </a:t>
          </a:r>
          <a:endParaRPr lang="en-US" dirty="0"/>
        </a:p>
      </dgm:t>
    </dgm:pt>
    <dgm:pt modelId="{5D5CB7F0-3A33-457F-87D5-A0146A3A9358}" type="parTrans" cxnId="{2AE68D29-1936-4911-A0CB-83B6D2CF47C0}">
      <dgm:prSet/>
      <dgm:spPr/>
      <dgm:t>
        <a:bodyPr/>
        <a:lstStyle/>
        <a:p>
          <a:endParaRPr lang="en-US"/>
        </a:p>
      </dgm:t>
    </dgm:pt>
    <dgm:pt modelId="{FBE3C392-45D6-49B4-9AA2-C7BE242C0203}" type="sibTrans" cxnId="{2AE68D29-1936-4911-A0CB-83B6D2CF47C0}">
      <dgm:prSet/>
      <dgm:spPr/>
      <dgm:t>
        <a:bodyPr/>
        <a:lstStyle/>
        <a:p>
          <a:endParaRPr lang="en-US"/>
        </a:p>
      </dgm:t>
    </dgm:pt>
    <dgm:pt modelId="{95B9D459-897C-41EF-A3AA-96BBC5E3B693}" type="pres">
      <dgm:prSet presAssocID="{718618D3-B22A-49F1-84A3-11BA405BDAF1}" presName="composite" presStyleCnt="0">
        <dgm:presLayoutVars>
          <dgm:chMax val="3"/>
          <dgm:animLvl val="lvl"/>
          <dgm:resizeHandles val="exact"/>
        </dgm:presLayoutVars>
      </dgm:prSet>
      <dgm:spPr/>
    </dgm:pt>
    <dgm:pt modelId="{7E904905-A3A0-457C-A971-DE4F914DE386}" type="pres">
      <dgm:prSet presAssocID="{2BBEAF8E-22D5-4E6A-8111-9109C0B41B37}" presName="gear1" presStyleLbl="node1" presStyleIdx="0" presStyleCnt="3">
        <dgm:presLayoutVars>
          <dgm:chMax val="1"/>
          <dgm:bulletEnabled val="1"/>
        </dgm:presLayoutVars>
      </dgm:prSet>
      <dgm:spPr/>
      <dgm:t>
        <a:bodyPr/>
        <a:lstStyle/>
        <a:p>
          <a:endParaRPr lang="en-US"/>
        </a:p>
      </dgm:t>
    </dgm:pt>
    <dgm:pt modelId="{3706E698-878B-4B57-89FA-7241C4D254D2}" type="pres">
      <dgm:prSet presAssocID="{2BBEAF8E-22D5-4E6A-8111-9109C0B41B37}" presName="gear1srcNode" presStyleLbl="node1" presStyleIdx="0" presStyleCnt="3"/>
      <dgm:spPr/>
      <dgm:t>
        <a:bodyPr/>
        <a:lstStyle/>
        <a:p>
          <a:endParaRPr lang="en-US"/>
        </a:p>
      </dgm:t>
    </dgm:pt>
    <dgm:pt modelId="{ED16CA4A-8B80-43FF-92F4-C7172BE7B475}" type="pres">
      <dgm:prSet presAssocID="{2BBEAF8E-22D5-4E6A-8111-9109C0B41B37}" presName="gear1dstNode" presStyleLbl="node1" presStyleIdx="0" presStyleCnt="3"/>
      <dgm:spPr/>
      <dgm:t>
        <a:bodyPr/>
        <a:lstStyle/>
        <a:p>
          <a:endParaRPr lang="en-US"/>
        </a:p>
      </dgm:t>
    </dgm:pt>
    <dgm:pt modelId="{D1371559-00F2-47A4-B6BD-91A5399C0500}" type="pres">
      <dgm:prSet presAssocID="{5BEB3D38-40EC-4572-98DF-89551E270B1D}" presName="gear2" presStyleLbl="node1" presStyleIdx="1" presStyleCnt="3">
        <dgm:presLayoutVars>
          <dgm:chMax val="1"/>
          <dgm:bulletEnabled val="1"/>
        </dgm:presLayoutVars>
      </dgm:prSet>
      <dgm:spPr/>
      <dgm:t>
        <a:bodyPr/>
        <a:lstStyle/>
        <a:p>
          <a:endParaRPr lang="en-US"/>
        </a:p>
      </dgm:t>
    </dgm:pt>
    <dgm:pt modelId="{E1AAA7B3-99FA-48E1-83E5-DB2807E0DB2E}" type="pres">
      <dgm:prSet presAssocID="{5BEB3D38-40EC-4572-98DF-89551E270B1D}" presName="gear2srcNode" presStyleLbl="node1" presStyleIdx="1" presStyleCnt="3"/>
      <dgm:spPr/>
      <dgm:t>
        <a:bodyPr/>
        <a:lstStyle/>
        <a:p>
          <a:endParaRPr lang="en-US"/>
        </a:p>
      </dgm:t>
    </dgm:pt>
    <dgm:pt modelId="{A40DB1E6-7116-469D-8A72-083C097D7DB8}" type="pres">
      <dgm:prSet presAssocID="{5BEB3D38-40EC-4572-98DF-89551E270B1D}" presName="gear2dstNode" presStyleLbl="node1" presStyleIdx="1" presStyleCnt="3"/>
      <dgm:spPr/>
      <dgm:t>
        <a:bodyPr/>
        <a:lstStyle/>
        <a:p>
          <a:endParaRPr lang="en-US"/>
        </a:p>
      </dgm:t>
    </dgm:pt>
    <dgm:pt modelId="{9ECD81D6-A964-4EEF-B8DA-FEE21C3DA432}" type="pres">
      <dgm:prSet presAssocID="{4C408EA4-1471-4DF1-BEA3-FCDDF9F07798}" presName="gear3" presStyleLbl="node1" presStyleIdx="2" presStyleCnt="3"/>
      <dgm:spPr/>
      <dgm:t>
        <a:bodyPr/>
        <a:lstStyle/>
        <a:p>
          <a:endParaRPr lang="en-US"/>
        </a:p>
      </dgm:t>
    </dgm:pt>
    <dgm:pt modelId="{AC3925F3-753C-4253-8B8D-0F6680276C1F}" type="pres">
      <dgm:prSet presAssocID="{4C408EA4-1471-4DF1-BEA3-FCDDF9F07798}" presName="gear3tx" presStyleLbl="node1" presStyleIdx="2" presStyleCnt="3">
        <dgm:presLayoutVars>
          <dgm:chMax val="1"/>
          <dgm:bulletEnabled val="1"/>
        </dgm:presLayoutVars>
      </dgm:prSet>
      <dgm:spPr/>
      <dgm:t>
        <a:bodyPr/>
        <a:lstStyle/>
        <a:p>
          <a:endParaRPr lang="en-US"/>
        </a:p>
      </dgm:t>
    </dgm:pt>
    <dgm:pt modelId="{34725434-6FEF-4406-9F42-C5F8624C73B6}" type="pres">
      <dgm:prSet presAssocID="{4C408EA4-1471-4DF1-BEA3-FCDDF9F07798}" presName="gear3srcNode" presStyleLbl="node1" presStyleIdx="2" presStyleCnt="3"/>
      <dgm:spPr/>
      <dgm:t>
        <a:bodyPr/>
        <a:lstStyle/>
        <a:p>
          <a:endParaRPr lang="en-US"/>
        </a:p>
      </dgm:t>
    </dgm:pt>
    <dgm:pt modelId="{55A042CC-A5E8-4951-BDB3-1E1ADEF3A5D6}" type="pres">
      <dgm:prSet presAssocID="{4C408EA4-1471-4DF1-BEA3-FCDDF9F07798}" presName="gear3dstNode" presStyleLbl="node1" presStyleIdx="2" presStyleCnt="3"/>
      <dgm:spPr/>
      <dgm:t>
        <a:bodyPr/>
        <a:lstStyle/>
        <a:p>
          <a:endParaRPr lang="en-US"/>
        </a:p>
      </dgm:t>
    </dgm:pt>
    <dgm:pt modelId="{A6430D26-2F41-45D2-B3E1-4E16ECD34A11}" type="pres">
      <dgm:prSet presAssocID="{2821C7D2-0658-45B9-9F64-772C64B495DB}" presName="connector1" presStyleLbl="sibTrans2D1" presStyleIdx="0" presStyleCnt="3"/>
      <dgm:spPr/>
      <dgm:t>
        <a:bodyPr/>
        <a:lstStyle/>
        <a:p>
          <a:endParaRPr lang="en-US"/>
        </a:p>
      </dgm:t>
    </dgm:pt>
    <dgm:pt modelId="{77DB284E-E730-48A0-A424-6C9EEC792609}" type="pres">
      <dgm:prSet presAssocID="{C9EFE47A-74D8-4EEC-BBB4-743F3989EB70}" presName="connector2" presStyleLbl="sibTrans2D1" presStyleIdx="1" presStyleCnt="3"/>
      <dgm:spPr/>
      <dgm:t>
        <a:bodyPr/>
        <a:lstStyle/>
        <a:p>
          <a:endParaRPr lang="en-US"/>
        </a:p>
      </dgm:t>
    </dgm:pt>
    <dgm:pt modelId="{28F26536-B9F5-429E-B8F9-656A6A393430}" type="pres">
      <dgm:prSet presAssocID="{FBE3C392-45D6-49B4-9AA2-C7BE242C0203}" presName="connector3" presStyleLbl="sibTrans2D1" presStyleIdx="2" presStyleCnt="3"/>
      <dgm:spPr/>
      <dgm:t>
        <a:bodyPr/>
        <a:lstStyle/>
        <a:p>
          <a:endParaRPr lang="en-US"/>
        </a:p>
      </dgm:t>
    </dgm:pt>
  </dgm:ptLst>
  <dgm:cxnLst>
    <dgm:cxn modelId="{43BC1D39-E938-4C4F-86E7-6EE5A6376C58}" type="presOf" srcId="{4C408EA4-1471-4DF1-BEA3-FCDDF9F07798}" destId="{AC3925F3-753C-4253-8B8D-0F6680276C1F}" srcOrd="1" destOrd="0" presId="urn:microsoft.com/office/officeart/2005/8/layout/gear1"/>
    <dgm:cxn modelId="{FDB0B50A-D216-41A3-97DB-228D6392A083}" type="presOf" srcId="{4C408EA4-1471-4DF1-BEA3-FCDDF9F07798}" destId="{9ECD81D6-A964-4EEF-B8DA-FEE21C3DA432}" srcOrd="0" destOrd="0" presId="urn:microsoft.com/office/officeart/2005/8/layout/gear1"/>
    <dgm:cxn modelId="{8C9D21DC-9962-4D60-B188-CD05C4CB7EE5}" type="presOf" srcId="{718618D3-B22A-49F1-84A3-11BA405BDAF1}" destId="{95B9D459-897C-41EF-A3AA-96BBC5E3B693}" srcOrd="0" destOrd="0" presId="urn:microsoft.com/office/officeart/2005/8/layout/gear1"/>
    <dgm:cxn modelId="{77A1F97E-B690-4E95-85D0-C8EDFC825DEA}" type="presOf" srcId="{4C408EA4-1471-4DF1-BEA3-FCDDF9F07798}" destId="{34725434-6FEF-4406-9F42-C5F8624C73B6}" srcOrd="2" destOrd="0" presId="urn:microsoft.com/office/officeart/2005/8/layout/gear1"/>
    <dgm:cxn modelId="{EFFAFC5D-ADD2-4229-8623-DDBE925D5692}" type="presOf" srcId="{FBE3C392-45D6-49B4-9AA2-C7BE242C0203}" destId="{28F26536-B9F5-429E-B8F9-656A6A393430}" srcOrd="0" destOrd="0" presId="urn:microsoft.com/office/officeart/2005/8/layout/gear1"/>
    <dgm:cxn modelId="{C0410003-E96C-4403-8C1D-0CD1F3864B6F}" type="presOf" srcId="{5BEB3D38-40EC-4572-98DF-89551E270B1D}" destId="{A40DB1E6-7116-469D-8A72-083C097D7DB8}" srcOrd="2" destOrd="0" presId="urn:microsoft.com/office/officeart/2005/8/layout/gear1"/>
    <dgm:cxn modelId="{0FC68730-0329-42DE-B546-4D3E07A97211}" srcId="{718618D3-B22A-49F1-84A3-11BA405BDAF1}" destId="{5BEB3D38-40EC-4572-98DF-89551E270B1D}" srcOrd="1" destOrd="0" parTransId="{37E0C3E2-342C-43AF-8377-2D00931ACB11}" sibTransId="{C9EFE47A-74D8-4EEC-BBB4-743F3989EB70}"/>
    <dgm:cxn modelId="{19E96C19-B8C4-4521-86AF-B1A194F1BE83}" srcId="{718618D3-B22A-49F1-84A3-11BA405BDAF1}" destId="{2BBEAF8E-22D5-4E6A-8111-9109C0B41B37}" srcOrd="0" destOrd="0" parTransId="{57398E05-ACB8-4C4B-AA16-AEE0A3513B40}" sibTransId="{2821C7D2-0658-45B9-9F64-772C64B495DB}"/>
    <dgm:cxn modelId="{93874E81-6AC8-47B8-93F0-62B063BF61E7}" type="presOf" srcId="{5BEB3D38-40EC-4572-98DF-89551E270B1D}" destId="{D1371559-00F2-47A4-B6BD-91A5399C0500}" srcOrd="0" destOrd="0" presId="urn:microsoft.com/office/officeart/2005/8/layout/gear1"/>
    <dgm:cxn modelId="{B92E378D-FE8D-4572-B4F7-26BD3205A39A}" type="presOf" srcId="{C9EFE47A-74D8-4EEC-BBB4-743F3989EB70}" destId="{77DB284E-E730-48A0-A424-6C9EEC792609}" srcOrd="0" destOrd="0" presId="urn:microsoft.com/office/officeart/2005/8/layout/gear1"/>
    <dgm:cxn modelId="{72F1BF38-9181-4C77-9CC7-76A4A4837EE8}" type="presOf" srcId="{5BEB3D38-40EC-4572-98DF-89551E270B1D}" destId="{E1AAA7B3-99FA-48E1-83E5-DB2807E0DB2E}" srcOrd="1" destOrd="0" presId="urn:microsoft.com/office/officeart/2005/8/layout/gear1"/>
    <dgm:cxn modelId="{F3708214-DEBB-4C35-88FC-4856219F5541}" type="presOf" srcId="{2821C7D2-0658-45B9-9F64-772C64B495DB}" destId="{A6430D26-2F41-45D2-B3E1-4E16ECD34A11}" srcOrd="0" destOrd="0" presId="urn:microsoft.com/office/officeart/2005/8/layout/gear1"/>
    <dgm:cxn modelId="{A2867119-82A3-4D71-B51A-73273D6FD982}" type="presOf" srcId="{2BBEAF8E-22D5-4E6A-8111-9109C0B41B37}" destId="{ED16CA4A-8B80-43FF-92F4-C7172BE7B475}" srcOrd="2" destOrd="0" presId="urn:microsoft.com/office/officeart/2005/8/layout/gear1"/>
    <dgm:cxn modelId="{3E128BD6-C8B3-49E2-A696-4404EA5CD20E}" type="presOf" srcId="{4C408EA4-1471-4DF1-BEA3-FCDDF9F07798}" destId="{55A042CC-A5E8-4951-BDB3-1E1ADEF3A5D6}" srcOrd="3" destOrd="0" presId="urn:microsoft.com/office/officeart/2005/8/layout/gear1"/>
    <dgm:cxn modelId="{BE3D1FD2-3F91-4C41-BCEE-DFA67AA4EF07}" type="presOf" srcId="{2BBEAF8E-22D5-4E6A-8111-9109C0B41B37}" destId="{3706E698-878B-4B57-89FA-7241C4D254D2}" srcOrd="1" destOrd="0" presId="urn:microsoft.com/office/officeart/2005/8/layout/gear1"/>
    <dgm:cxn modelId="{45CC5D85-932F-4102-85F1-A4732CDA082F}" type="presOf" srcId="{2BBEAF8E-22D5-4E6A-8111-9109C0B41B37}" destId="{7E904905-A3A0-457C-A971-DE4F914DE386}" srcOrd="0" destOrd="0" presId="urn:microsoft.com/office/officeart/2005/8/layout/gear1"/>
    <dgm:cxn modelId="{2AE68D29-1936-4911-A0CB-83B6D2CF47C0}" srcId="{718618D3-B22A-49F1-84A3-11BA405BDAF1}" destId="{4C408EA4-1471-4DF1-BEA3-FCDDF9F07798}" srcOrd="2" destOrd="0" parTransId="{5D5CB7F0-3A33-457F-87D5-A0146A3A9358}" sibTransId="{FBE3C392-45D6-49B4-9AA2-C7BE242C0203}"/>
    <dgm:cxn modelId="{1CB8D1D3-E7EB-4457-B7B2-BE1D94803BF8}" type="presParOf" srcId="{95B9D459-897C-41EF-A3AA-96BBC5E3B693}" destId="{7E904905-A3A0-457C-A971-DE4F914DE386}" srcOrd="0" destOrd="0" presId="urn:microsoft.com/office/officeart/2005/8/layout/gear1"/>
    <dgm:cxn modelId="{2990B16E-9D3C-4C55-A0BC-9D2122DAA822}" type="presParOf" srcId="{95B9D459-897C-41EF-A3AA-96BBC5E3B693}" destId="{3706E698-878B-4B57-89FA-7241C4D254D2}" srcOrd="1" destOrd="0" presId="urn:microsoft.com/office/officeart/2005/8/layout/gear1"/>
    <dgm:cxn modelId="{9ADA6B08-219F-4651-BCEB-873DB4E8CD08}" type="presParOf" srcId="{95B9D459-897C-41EF-A3AA-96BBC5E3B693}" destId="{ED16CA4A-8B80-43FF-92F4-C7172BE7B475}" srcOrd="2" destOrd="0" presId="urn:microsoft.com/office/officeart/2005/8/layout/gear1"/>
    <dgm:cxn modelId="{533C45A6-4DA5-4AB6-8A95-CE2B4F7D5C8C}" type="presParOf" srcId="{95B9D459-897C-41EF-A3AA-96BBC5E3B693}" destId="{D1371559-00F2-47A4-B6BD-91A5399C0500}" srcOrd="3" destOrd="0" presId="urn:microsoft.com/office/officeart/2005/8/layout/gear1"/>
    <dgm:cxn modelId="{54E71CDF-CC26-4DDA-8699-52E395589734}" type="presParOf" srcId="{95B9D459-897C-41EF-A3AA-96BBC5E3B693}" destId="{E1AAA7B3-99FA-48E1-83E5-DB2807E0DB2E}" srcOrd="4" destOrd="0" presId="urn:microsoft.com/office/officeart/2005/8/layout/gear1"/>
    <dgm:cxn modelId="{E9CE50E8-7ABD-4367-8E84-72EA16E532C4}" type="presParOf" srcId="{95B9D459-897C-41EF-A3AA-96BBC5E3B693}" destId="{A40DB1E6-7116-469D-8A72-083C097D7DB8}" srcOrd="5" destOrd="0" presId="urn:microsoft.com/office/officeart/2005/8/layout/gear1"/>
    <dgm:cxn modelId="{A774D27C-0320-4F12-A050-897280BECA80}" type="presParOf" srcId="{95B9D459-897C-41EF-A3AA-96BBC5E3B693}" destId="{9ECD81D6-A964-4EEF-B8DA-FEE21C3DA432}" srcOrd="6" destOrd="0" presId="urn:microsoft.com/office/officeart/2005/8/layout/gear1"/>
    <dgm:cxn modelId="{6E09F2D0-1558-4C75-8B41-7F49D0D82FE0}" type="presParOf" srcId="{95B9D459-897C-41EF-A3AA-96BBC5E3B693}" destId="{AC3925F3-753C-4253-8B8D-0F6680276C1F}" srcOrd="7" destOrd="0" presId="urn:microsoft.com/office/officeart/2005/8/layout/gear1"/>
    <dgm:cxn modelId="{F69A4F65-641F-424F-B9B1-91A35D5E9F2A}" type="presParOf" srcId="{95B9D459-897C-41EF-A3AA-96BBC5E3B693}" destId="{34725434-6FEF-4406-9F42-C5F8624C73B6}" srcOrd="8" destOrd="0" presId="urn:microsoft.com/office/officeart/2005/8/layout/gear1"/>
    <dgm:cxn modelId="{B2B862F3-0609-447C-B52F-48F715368AEC}" type="presParOf" srcId="{95B9D459-897C-41EF-A3AA-96BBC5E3B693}" destId="{55A042CC-A5E8-4951-BDB3-1E1ADEF3A5D6}" srcOrd="9" destOrd="0" presId="urn:microsoft.com/office/officeart/2005/8/layout/gear1"/>
    <dgm:cxn modelId="{88EA2E37-08B5-43CD-84DB-ECEC732DB88B}" type="presParOf" srcId="{95B9D459-897C-41EF-A3AA-96BBC5E3B693}" destId="{A6430D26-2F41-45D2-B3E1-4E16ECD34A11}" srcOrd="10" destOrd="0" presId="urn:microsoft.com/office/officeart/2005/8/layout/gear1"/>
    <dgm:cxn modelId="{F31B37D0-4A8A-4D2E-8FE3-1148D71831A2}" type="presParOf" srcId="{95B9D459-897C-41EF-A3AA-96BBC5E3B693}" destId="{77DB284E-E730-48A0-A424-6C9EEC792609}" srcOrd="11" destOrd="0" presId="urn:microsoft.com/office/officeart/2005/8/layout/gear1"/>
    <dgm:cxn modelId="{99690C78-E3FD-4447-8A8F-3A2C44790DE8}" type="presParOf" srcId="{95B9D459-897C-41EF-A3AA-96BBC5E3B693}" destId="{28F26536-B9F5-429E-B8F9-656A6A393430}"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04905-A3A0-457C-A971-DE4F914DE386}">
      <dsp:nvSpPr>
        <dsp:cNvPr id="0" name=""/>
        <dsp:cNvSpPr/>
      </dsp:nvSpPr>
      <dsp:spPr>
        <a:xfrm>
          <a:off x="965596" y="498021"/>
          <a:ext cx="608692" cy="60869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087970" y="640604"/>
        <a:ext cx="363944" cy="312880"/>
      </dsp:txXfrm>
    </dsp:sp>
    <dsp:sp modelId="{D1371559-00F2-47A4-B6BD-91A5399C0500}">
      <dsp:nvSpPr>
        <dsp:cNvPr id="0" name=""/>
        <dsp:cNvSpPr/>
      </dsp:nvSpPr>
      <dsp:spPr>
        <a:xfrm>
          <a:off x="611447" y="354148"/>
          <a:ext cx="442685" cy="4426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722894" y="466269"/>
        <a:ext cx="219791" cy="218443"/>
      </dsp:txXfrm>
    </dsp:sp>
    <dsp:sp modelId="{9ECD81D6-A964-4EEF-B8DA-FEE21C3DA432}">
      <dsp:nvSpPr>
        <dsp:cNvPr id="0" name=""/>
        <dsp:cNvSpPr/>
      </dsp:nvSpPr>
      <dsp:spPr>
        <a:xfrm rot="20700000">
          <a:off x="859396" y="48740"/>
          <a:ext cx="433741" cy="43374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rot="-20700000">
        <a:off x="954529" y="143872"/>
        <a:ext cx="243477" cy="243477"/>
      </dsp:txXfrm>
    </dsp:sp>
    <dsp:sp modelId="{A6430D26-2F41-45D2-B3E1-4E16ECD34A11}">
      <dsp:nvSpPr>
        <dsp:cNvPr id="0" name=""/>
        <dsp:cNvSpPr/>
      </dsp:nvSpPr>
      <dsp:spPr>
        <a:xfrm>
          <a:off x="891027" y="420559"/>
          <a:ext cx="779126" cy="779126"/>
        </a:xfrm>
        <a:prstGeom prst="circularArrow">
          <a:avLst>
            <a:gd name="adj1" fmla="val 4688"/>
            <a:gd name="adj2" fmla="val 299029"/>
            <a:gd name="adj3" fmla="val 2315483"/>
            <a:gd name="adj4" fmla="val 1639475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B284E-E730-48A0-A424-6C9EEC792609}">
      <dsp:nvSpPr>
        <dsp:cNvPr id="0" name=""/>
        <dsp:cNvSpPr/>
      </dsp:nvSpPr>
      <dsp:spPr>
        <a:xfrm>
          <a:off x="533049" y="269449"/>
          <a:ext cx="566084" cy="5660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26536-B9F5-429E-B8F9-656A6A393430}">
      <dsp:nvSpPr>
        <dsp:cNvPr id="0" name=""/>
        <dsp:cNvSpPr/>
      </dsp:nvSpPr>
      <dsp:spPr>
        <a:xfrm>
          <a:off x="759068" y="-33014"/>
          <a:ext cx="610352" cy="61035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FF68D-B212-4338-B47E-84D0C3D68E6F}" type="datetimeFigureOut">
              <a:rPr lang="en-US" smtClean="0"/>
              <a:t>3/4/2011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C6749-4D55-44A8-ACEE-DFB2EC8E771F}" type="slidenum">
              <a:rPr lang="en-US" smtClean="0"/>
              <a:t>‹#›</a:t>
            </a:fld>
            <a:endParaRPr lang="en-US"/>
          </a:p>
        </p:txBody>
      </p:sp>
    </p:spTree>
    <p:extLst>
      <p:ext uri="{BB962C8B-B14F-4D97-AF65-F5344CB8AC3E}">
        <p14:creationId xmlns:p14="http://schemas.microsoft.com/office/powerpoint/2010/main" val="53659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complex applications that require multiple stages of map-reduce, there are often many valid evaluation strategies and execution orders. Having users implement (potentially multiple) map and reduce functions is equivalent to  asking users specify physical execution plans directly in database systems. The user plans may be suboptimal and lead to performance degradation by orders of magnitude.</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10</a:t>
            </a:fld>
            <a:endParaRPr lang="en-US"/>
          </a:p>
        </p:txBody>
      </p:sp>
    </p:spTree>
    <p:extLst>
      <p:ext uri="{BB962C8B-B14F-4D97-AF65-F5344CB8AC3E}">
        <p14:creationId xmlns:p14="http://schemas.microsoft.com/office/powerpoint/2010/main" val="191491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a:t>
            </a:r>
            <a:r>
              <a:rPr lang="en-US" dirty="0" err="1" smtClean="0"/>
              <a:t>google</a:t>
            </a:r>
            <a:r>
              <a:rPr lang="en-US" dirty="0" smtClean="0"/>
              <a:t> file system</a:t>
            </a:r>
            <a:r>
              <a:rPr lang="en-US" baseline="0" dirty="0" smtClean="0"/>
              <a:t> &amp; </a:t>
            </a:r>
            <a:r>
              <a:rPr lang="en-US" baseline="0" dirty="0" err="1" smtClean="0"/>
              <a:t>hadoop</a:t>
            </a:r>
            <a:r>
              <a:rPr lang="en-US" baseline="0" dirty="0" smtClean="0"/>
              <a:t> file system.</a:t>
            </a:r>
          </a:p>
          <a:p>
            <a:r>
              <a:rPr lang="en-US" baseline="0" dirty="0" smtClean="0"/>
              <a:t>Extents is few hundred megabytes in size.</a:t>
            </a:r>
          </a:p>
          <a:p>
            <a:r>
              <a:rPr lang="en-US" baseline="0" dirty="0" smtClean="0"/>
              <a:t>Append block is few megabytes in size.</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13</a:t>
            </a:fld>
            <a:endParaRPr lang="en-US"/>
          </a:p>
        </p:txBody>
      </p:sp>
    </p:spTree>
    <p:extLst>
      <p:ext uri="{BB962C8B-B14F-4D97-AF65-F5344CB8AC3E}">
        <p14:creationId xmlns:p14="http://schemas.microsoft.com/office/powerpoint/2010/main" val="304501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process more complicated DAG.</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14</a:t>
            </a:fld>
            <a:endParaRPr lang="en-US"/>
          </a:p>
        </p:txBody>
      </p:sp>
    </p:spTree>
    <p:extLst>
      <p:ext uri="{BB962C8B-B14F-4D97-AF65-F5344CB8AC3E}">
        <p14:creationId xmlns:p14="http://schemas.microsoft.com/office/powerpoint/2010/main" val="312213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Extractor is similar to reader in </a:t>
            </a:r>
            <a:r>
              <a:rPr lang="en-US" dirty="0" err="1" smtClean="0"/>
              <a:t>hadoop</a:t>
            </a:r>
            <a:r>
              <a:rPr lang="en-US" dirty="0" smtClean="0"/>
              <a:t>.</a:t>
            </a:r>
          </a:p>
          <a:p>
            <a:r>
              <a:rPr lang="en-US" dirty="0" err="1" smtClean="0"/>
              <a:t>Outputter</a:t>
            </a:r>
            <a:r>
              <a:rPr lang="en-US" dirty="0" smtClean="0"/>
              <a:t> is similar to writer in </a:t>
            </a:r>
            <a:r>
              <a:rPr lang="en-US" dirty="0" err="1" smtClean="0"/>
              <a:t>hadoop</a:t>
            </a:r>
            <a:r>
              <a:rPr lang="en-US" dirty="0" smtClean="0"/>
              <a:t>.</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16</a:t>
            </a:fld>
            <a:endParaRPr lang="en-US"/>
          </a:p>
        </p:txBody>
      </p:sp>
    </p:spTree>
    <p:extLst>
      <p:ext uri="{BB962C8B-B14F-4D97-AF65-F5344CB8AC3E}">
        <p14:creationId xmlns:p14="http://schemas.microsoft.com/office/powerpoint/2010/main" val="31648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19</a:t>
            </a:fld>
            <a:endParaRPr lang="en-US"/>
          </a:p>
        </p:txBody>
      </p:sp>
    </p:spTree>
    <p:extLst>
      <p:ext uri="{BB962C8B-B14F-4D97-AF65-F5344CB8AC3E}">
        <p14:creationId xmlns:p14="http://schemas.microsoft.com/office/powerpoint/2010/main" val="127125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It is similar to map function in map reduce.</a:t>
            </a:r>
          </a:p>
        </p:txBody>
      </p:sp>
      <p:sp>
        <p:nvSpPr>
          <p:cNvPr id="4" name="Slide Number Placeholder 3"/>
          <p:cNvSpPr>
            <a:spLocks noGrp="1"/>
          </p:cNvSpPr>
          <p:nvPr>
            <p:ph type="sldNum" sz="quarter" idx="10"/>
          </p:nvPr>
        </p:nvSpPr>
        <p:spPr/>
        <p:txBody>
          <a:bodyPr/>
          <a:lstStyle/>
          <a:p>
            <a:fld id="{C0CFFBB8-DFF6-4AB1-B22C-A809315C3D08}"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reducer in map-reduce</a:t>
            </a:r>
            <a:endParaRPr lang="en-US" dirty="0"/>
          </a:p>
        </p:txBody>
      </p:sp>
      <p:sp>
        <p:nvSpPr>
          <p:cNvPr id="4" name="Slide Number Placeholder 3"/>
          <p:cNvSpPr>
            <a:spLocks noGrp="1"/>
          </p:cNvSpPr>
          <p:nvPr>
            <p:ph type="sldNum" sz="quarter" idx="10"/>
          </p:nvPr>
        </p:nvSpPr>
        <p:spPr/>
        <p:txBody>
          <a:bodyPr/>
          <a:lstStyle/>
          <a:p>
            <a:fld id="{C0CFFBB8-DFF6-4AB1-B22C-A809315C3D08}"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32</a:t>
            </a:fld>
            <a:endParaRPr lang="en-US"/>
          </a:p>
        </p:txBody>
      </p:sp>
    </p:spTree>
    <p:extLst>
      <p:ext uri="{BB962C8B-B14F-4D97-AF65-F5344CB8AC3E}">
        <p14:creationId xmlns:p14="http://schemas.microsoft.com/office/powerpoint/2010/main" val="412935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5484A2C-7646-4BFC-B61B-C0957E14E513}" type="datetime1">
              <a:rPr lang="en-US" smtClean="0"/>
              <a:t>3/4/2011</a:t>
            </a:fld>
            <a:endParaRPr lang="en-US"/>
          </a:p>
        </p:txBody>
      </p:sp>
      <p:sp>
        <p:nvSpPr>
          <p:cNvPr id="19" name="Footer Placeholder 18"/>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27" name="Slide Number Placeholder 2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E1BDE3-50E1-4117-BB62-9FEAF85EA60A}" type="datetime1">
              <a:rPr lang="en-US" smtClean="0"/>
              <a:t>3/4/2011</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0A20D-185E-49D8-B32C-233B7738C3A4}" type="datetime1">
              <a:rPr lang="en-US" smtClean="0"/>
              <a:t>3/4/2011</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A0720A-B282-4FE2-8AB1-B97533A1289E}" type="datetime1">
              <a:rPr lang="en-US" smtClean="0"/>
              <a:t>3/4/2011</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76CDEF-32AA-44ED-928B-BEB1E9B1521D}" type="datetime1">
              <a:rPr lang="en-US" smtClean="0"/>
              <a:t>3/4/2011</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F0A9AA-258F-4E78-BDA4-58490E5F0811}" type="datetime1">
              <a:rPr lang="en-US" smtClean="0"/>
              <a:t>3/4/2011</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44E2F5-4FAA-4E81-A7E1-1A346A29D660}" type="datetime1">
              <a:rPr lang="en-US" smtClean="0"/>
              <a:t>3/4/2011</a:t>
            </a:fld>
            <a:endParaRPr lang="en-US"/>
          </a:p>
        </p:txBody>
      </p:sp>
      <p:sp>
        <p:nvSpPr>
          <p:cNvPr id="8" name="Footer Placeholder 7"/>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9" name="Slide Number Placeholder 8"/>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20F4DE-4D59-43E0-B10F-A47E0C87B228}" type="datetime1">
              <a:rPr lang="en-US" smtClean="0"/>
              <a:t>3/4/2011</a:t>
            </a:fld>
            <a:endParaRPr lang="en-US"/>
          </a:p>
        </p:txBody>
      </p:sp>
      <p:sp>
        <p:nvSpPr>
          <p:cNvPr id="4" name="Footer Placeholder 3"/>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5" name="Slide Number Placeholder 4"/>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AC5C2-9361-415C-88EF-5E915085E382}" type="datetime1">
              <a:rPr lang="en-US" smtClean="0"/>
              <a:t>3/4/2011</a:t>
            </a:fld>
            <a:endParaRPr lang="en-US"/>
          </a:p>
        </p:txBody>
      </p:sp>
      <p:sp>
        <p:nvSpPr>
          <p:cNvPr id="3" name="Footer Placeholder 2"/>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4" name="Slide Number Placeholder 3"/>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E3E12E-5FC0-48A3-BD10-B9275FA87EE4}" type="datetime1">
              <a:rPr lang="en-US" smtClean="0"/>
              <a:t>3/4/2011</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EB245A-FE13-4639-99FC-4E48102EB1D2}" type="datetime1">
              <a:rPr lang="en-US" smtClean="0"/>
              <a:t>3/4/2011</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B366BA2-48A7-42D5-A1C2-C1ADD420FBD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A2E48C-E61F-4AA4-9F9C-A1E508F214F3}" type="datetime1">
              <a:rPr lang="en-US" smtClean="0"/>
              <a:t>3/4/2011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Some slides taken from Jingren Zhou's talk on Scope : isg.ics.uci.edu/slides/MicrosoftSCOPE.pptx</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366BA2-48A7-42D5-A1C2-C1ADD420FBD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diagramQuickStyle" Target="../diagrams/quickStyle1.xml"/><Relationship Id="rId3" Type="http://schemas.openxmlformats.org/officeDocument/2006/relationships/oleObject" Target="../embeddings/oleObject43.bin"/><Relationship Id="rId7" Type="http://schemas.openxmlformats.org/officeDocument/2006/relationships/oleObject" Target="../embeddings/oleObject46.bin"/><Relationship Id="rId12" Type="http://schemas.openxmlformats.org/officeDocument/2006/relationships/diagramLayout" Target="../diagrams/layout1.xml"/><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8.vml"/><Relationship Id="rId6" Type="http://schemas.openxmlformats.org/officeDocument/2006/relationships/oleObject" Target="../embeddings/oleObject45.bin"/><Relationship Id="rId11" Type="http://schemas.openxmlformats.org/officeDocument/2006/relationships/diagramData" Target="../diagrams/data1.xml"/><Relationship Id="rId5" Type="http://schemas.openxmlformats.org/officeDocument/2006/relationships/oleObject" Target="../embeddings/oleObject44.bin"/><Relationship Id="rId15" Type="http://schemas.microsoft.com/office/2007/relationships/diagramDrawing" Target="../diagrams/drawing1.xml"/><Relationship Id="rId10"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oleObject" Target="../embeddings/oleObject48.bin"/><Relationship Id="rId14"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5.jp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12.bin"/><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6.WMF"/><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18.bin"/><Relationship Id="rId4" Type="http://schemas.openxmlformats.org/officeDocument/2006/relationships/oleObject" Target="../embeddings/oleObject13.bin"/><Relationship Id="rId9"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stanford.edu/~ragho/hive-icde2010.pdf" TargetMode="External"/><Relationship Id="rId2" Type="http://schemas.openxmlformats.org/officeDocument/2006/relationships/hyperlink" Target="http://research.microsoft.com/en-us/um/people/jrzhou/pub/Scope.pdf" TargetMode="External"/><Relationship Id="rId1" Type="http://schemas.openxmlformats.org/officeDocument/2006/relationships/slideLayout" Target="../slideLayouts/slideLayout2.xml"/><Relationship Id="rId4" Type="http://schemas.openxmlformats.org/officeDocument/2006/relationships/hyperlink" Target="http://research.microsoft.com/en-us/um/people/jrzhou/pub/pgs.pdf"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4.PN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jp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30.bin"/><Relationship Id="rId4" Type="http://schemas.openxmlformats.org/officeDocument/2006/relationships/oleObject" Target="../embeddings/oleObject25.bin"/><Relationship Id="rId9" Type="http://schemas.openxmlformats.org/officeDocument/2006/relationships/oleObject" Target="../embeddings/oleObject2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6.WMF"/><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2.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36.bin"/><Relationship Id="rId4" Type="http://schemas.openxmlformats.org/officeDocument/2006/relationships/oleObject" Target="../embeddings/oleObject31.bin"/><Relationship Id="rId9" Type="http://schemas.openxmlformats.org/officeDocument/2006/relationships/oleObject" Target="../embeddings/oleObject3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PN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oleObject" Target="../embeddings/oleObject42.bin"/><Relationship Id="rId4" Type="http://schemas.openxmlformats.org/officeDocument/2006/relationships/oleObject" Target="../embeddings/oleObject37.bin"/><Relationship Id="rId9"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3962400"/>
          </a:xfrm>
        </p:spPr>
        <p:txBody>
          <a:bodyPr>
            <a:normAutofit fontScale="90000"/>
          </a:bodyPr>
          <a:lstStyle/>
          <a:p>
            <a:pPr algn="ctr"/>
            <a:r>
              <a:rPr lang="en-US" dirty="0" smtClean="0"/>
              <a:t>SCOPE</a:t>
            </a:r>
            <a:br>
              <a:rPr lang="en-US" dirty="0" smtClean="0"/>
            </a:br>
            <a:r>
              <a:rPr lang="en-US" dirty="0" smtClean="0"/>
              <a:t> </a:t>
            </a:r>
            <a:r>
              <a:rPr lang="en-US" sz="2800" dirty="0" smtClean="0"/>
              <a:t>Easy and Efficient Parallel Processing of Massive Data Sets</a:t>
            </a:r>
            <a:br>
              <a:rPr lang="en-US" sz="2800" dirty="0" smtClean="0"/>
            </a:br>
            <a:r>
              <a:rPr lang="en-US" sz="4400" dirty="0" smtClean="0"/>
              <a:t>Vs</a:t>
            </a:r>
            <a:r>
              <a:rPr lang="en-US" dirty="0" smtClean="0"/>
              <a:t>.</a:t>
            </a:r>
            <a:r>
              <a:rPr lang="en-US" sz="2800" dirty="0" smtClean="0"/>
              <a:t/>
            </a:r>
            <a:br>
              <a:rPr lang="en-US" sz="2800" dirty="0" smtClean="0"/>
            </a:br>
            <a:r>
              <a:rPr lang="en-US" dirty="0" smtClean="0"/>
              <a:t>HIVE</a:t>
            </a:r>
            <a:r>
              <a:rPr lang="en-US" sz="2800" dirty="0" smtClean="0"/>
              <a:t/>
            </a:r>
            <a:br>
              <a:rPr lang="en-US" sz="2800" dirty="0" smtClean="0"/>
            </a:br>
            <a:r>
              <a:rPr lang="en-US" sz="2800" dirty="0" smtClean="0"/>
              <a:t>A petabyte data warehouse using </a:t>
            </a:r>
            <a:r>
              <a:rPr lang="en-US" sz="2800" dirty="0" err="1" smtClean="0"/>
              <a:t>Hadoop</a:t>
            </a:r>
            <a:endParaRPr lang="en-US" sz="4900" dirty="0"/>
          </a:p>
        </p:txBody>
      </p:sp>
      <p:sp>
        <p:nvSpPr>
          <p:cNvPr id="3" name="Subtitle 2"/>
          <p:cNvSpPr>
            <a:spLocks noGrp="1"/>
          </p:cNvSpPr>
          <p:nvPr>
            <p:ph type="subTitle" idx="1"/>
          </p:nvPr>
        </p:nvSpPr>
        <p:spPr>
          <a:xfrm>
            <a:off x="1600200" y="5257800"/>
            <a:ext cx="5797296" cy="485336"/>
          </a:xfrm>
        </p:spPr>
        <p:txBody>
          <a:bodyPr>
            <a:normAutofit/>
          </a:bodyPr>
          <a:lstStyle/>
          <a:p>
            <a:r>
              <a:rPr lang="en-US" sz="2400" b="1" dirty="0" smtClean="0"/>
              <a:t>Presented by: </a:t>
            </a:r>
            <a:r>
              <a:rPr lang="en-US" sz="2400" b="1" dirty="0" err="1" smtClean="0"/>
              <a:t>Sapna</a:t>
            </a:r>
            <a:r>
              <a:rPr lang="en-US" sz="2400" b="1" dirty="0" smtClean="0"/>
              <a:t> Jain &amp; R. </a:t>
            </a:r>
            <a:r>
              <a:rPr lang="en-US" sz="2400" b="1" dirty="0" err="1" smtClean="0"/>
              <a:t>Gokilavani</a:t>
            </a:r>
            <a:endParaRPr lang="en-US" sz="2400" b="1" dirty="0"/>
          </a:p>
        </p:txBody>
      </p:sp>
      <p:sp>
        <p:nvSpPr>
          <p:cNvPr id="5" name="TextBox 4"/>
          <p:cNvSpPr txBox="1"/>
          <p:nvPr/>
        </p:nvSpPr>
        <p:spPr>
          <a:xfrm>
            <a:off x="1752600" y="5934670"/>
            <a:ext cx="6172200" cy="923330"/>
          </a:xfrm>
          <a:prstGeom prst="rect">
            <a:avLst/>
          </a:prstGeom>
          <a:noFill/>
        </p:spPr>
        <p:txBody>
          <a:bodyPr wrap="square" rtlCol="0">
            <a:spAutoFit/>
          </a:bodyPr>
          <a:lstStyle/>
          <a:p>
            <a:r>
              <a:rPr lang="en-US" b="1" dirty="0"/>
              <a:t>Some slides taken from </a:t>
            </a:r>
            <a:r>
              <a:rPr lang="en-US" b="1" dirty="0" err="1"/>
              <a:t>Jingren</a:t>
            </a:r>
            <a:r>
              <a:rPr lang="en-US" b="1" dirty="0"/>
              <a:t> Zhou's talk on Scope :</a:t>
            </a:r>
          </a:p>
          <a:p>
            <a:r>
              <a:rPr lang="en-US" b="1" dirty="0"/>
              <a:t>isg.ics.uci.edu/slides/MicrosoftSCOPE.pptx</a:t>
            </a:r>
          </a:p>
          <a:p>
            <a:endParaRPr lang="en-US" dirty="0"/>
          </a:p>
        </p:txBody>
      </p:sp>
    </p:spTree>
    <p:extLst>
      <p:ext uri="{BB962C8B-B14F-4D97-AF65-F5344CB8AC3E}">
        <p14:creationId xmlns:p14="http://schemas.microsoft.com/office/powerpoint/2010/main" val="188813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Map-reduce framework</a:t>
            </a:r>
            <a:endParaRPr lang="en-US" dirty="0"/>
          </a:p>
        </p:txBody>
      </p:sp>
      <p:sp>
        <p:nvSpPr>
          <p:cNvPr id="3" name="Content Placeholder 2"/>
          <p:cNvSpPr>
            <a:spLocks noGrp="1"/>
          </p:cNvSpPr>
          <p:nvPr>
            <p:ph idx="1"/>
          </p:nvPr>
        </p:nvSpPr>
        <p:spPr>
          <a:ln>
            <a:noFill/>
          </a:ln>
        </p:spPr>
        <p:txBody>
          <a:bodyPr>
            <a:normAutofit/>
          </a:bodyPr>
          <a:lstStyle/>
          <a:p>
            <a:r>
              <a:rPr lang="en-US" sz="2400" dirty="0"/>
              <a:t>Good abstraction of group-by-aggregation operations</a:t>
            </a:r>
          </a:p>
          <a:p>
            <a:pPr lvl="1"/>
            <a:r>
              <a:rPr lang="en-US" dirty="0"/>
              <a:t>Map function -&gt; grouping</a:t>
            </a:r>
          </a:p>
          <a:p>
            <a:pPr lvl="1"/>
            <a:r>
              <a:rPr lang="en-US" dirty="0"/>
              <a:t>Reduce function -&gt; aggregation</a:t>
            </a:r>
          </a:p>
          <a:p>
            <a:r>
              <a:rPr lang="en-US" sz="2400" dirty="0"/>
              <a:t>Very rigid: </a:t>
            </a:r>
            <a:r>
              <a:rPr lang="en-US" sz="2400" dirty="0" smtClean="0"/>
              <a:t>Every </a:t>
            </a:r>
            <a:r>
              <a:rPr lang="en-US" sz="2400" dirty="0"/>
              <a:t>computation has to be structured as a sequence of map-reduce pairs</a:t>
            </a:r>
          </a:p>
          <a:p>
            <a:r>
              <a:rPr lang="en-US" sz="2400" dirty="0"/>
              <a:t>Not completely transparent: users still have to use a parallel mindset</a:t>
            </a:r>
          </a:p>
          <a:p>
            <a:r>
              <a:rPr lang="en-US" sz="2400" dirty="0" smtClean="0"/>
              <a:t>Lacks </a:t>
            </a:r>
            <a:r>
              <a:rPr lang="en-US" sz="2400" dirty="0"/>
              <a:t>expressiveness of popular query language like </a:t>
            </a:r>
            <a:r>
              <a:rPr lang="en-US" sz="2400" dirty="0" smtClean="0"/>
              <a:t>SQL.</a:t>
            </a:r>
            <a:endParaRPr lang="en-US" sz="2400" dirty="0"/>
          </a:p>
        </p:txBody>
      </p:sp>
      <p:sp>
        <p:nvSpPr>
          <p:cNvPr id="7" name="Slide Number Placeholder 6"/>
          <p:cNvSpPr>
            <a:spLocks noGrp="1"/>
          </p:cNvSpPr>
          <p:nvPr>
            <p:ph type="sldNum" sz="quarter" idx="12"/>
          </p:nvPr>
        </p:nvSpPr>
        <p:spPr/>
        <p:txBody>
          <a:bodyPr/>
          <a:lstStyle/>
          <a:p>
            <a:fld id="{6B366BA2-48A7-42D5-A1C2-C1ADD420FBD2}" type="slidenum">
              <a:rPr lang="en-US" smtClean="0"/>
              <a:t>10</a:t>
            </a:fld>
            <a:endParaRPr lang="en-US"/>
          </a:p>
        </p:txBody>
      </p:sp>
    </p:spTree>
    <p:extLst>
      <p:ext uri="{BB962C8B-B14F-4D97-AF65-F5344CB8AC3E}">
        <p14:creationId xmlns:p14="http://schemas.microsoft.com/office/powerpoint/2010/main" val="1288433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a:bodyPr>
          <a:lstStyle/>
          <a:p>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en-US" dirty="0" smtClean="0"/>
              <a:t>tructured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dirty="0" smtClean="0"/>
              <a:t>omputations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en-US" dirty="0" smtClean="0"/>
              <a:t>ptimized </a:t>
            </a:r>
            <a:r>
              <a:rPr lang="en-US" dirty="0"/>
              <a:t>for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dirty="0" smtClean="0"/>
              <a:t>arallel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dirty="0" smtClean="0"/>
              <a:t>xecution</a:t>
            </a:r>
            <a:endParaRPr lang="en-US" dirty="0"/>
          </a:p>
          <a:p>
            <a:r>
              <a:rPr lang="en-US" dirty="0"/>
              <a:t>A declarative scripting language</a:t>
            </a:r>
          </a:p>
          <a:p>
            <a:pPr lvl="1"/>
            <a:r>
              <a:rPr lang="en-US" dirty="0"/>
              <a:t>Easy to use: SQL-like syntax plus </a:t>
            </a:r>
            <a:endParaRPr lang="en-US" dirty="0" smtClean="0"/>
          </a:p>
          <a:p>
            <a:pPr lvl="1"/>
            <a:r>
              <a:rPr lang="en-US" dirty="0" smtClean="0"/>
              <a:t>Provides </a:t>
            </a:r>
            <a:r>
              <a:rPr lang="en-US" dirty="0"/>
              <a:t>interfaces for customized operations</a:t>
            </a:r>
          </a:p>
          <a:p>
            <a:r>
              <a:rPr lang="en-US" dirty="0" smtClean="0"/>
              <a:t>Users </a:t>
            </a:r>
            <a:r>
              <a:rPr lang="en-US" dirty="0"/>
              <a:t>focus on problem solving as if on a single machine</a:t>
            </a:r>
          </a:p>
          <a:p>
            <a:pPr lvl="1"/>
            <a:r>
              <a:rPr lang="en-US" dirty="0"/>
              <a:t>System complexity and parallelism are hidden</a:t>
            </a:r>
          </a:p>
          <a:p>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11</a:t>
            </a:fld>
            <a:endParaRPr lang="en-US"/>
          </a:p>
        </p:txBody>
      </p:sp>
    </p:spTree>
    <p:extLst>
      <p:ext uri="{BB962C8B-B14F-4D97-AF65-F5344CB8AC3E}">
        <p14:creationId xmlns:p14="http://schemas.microsoft.com/office/powerpoint/2010/main" val="2190993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819400" y="2057399"/>
            <a:ext cx="3200400" cy="3966693"/>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6" name="Slide Number Placeholder 5"/>
          <p:cNvSpPr>
            <a:spLocks noGrp="1"/>
          </p:cNvSpPr>
          <p:nvPr>
            <p:ph type="sldNum" sz="quarter" idx="12"/>
          </p:nvPr>
        </p:nvSpPr>
        <p:spPr/>
        <p:txBody>
          <a:bodyPr/>
          <a:lstStyle/>
          <a:p>
            <a:fld id="{6B366BA2-48A7-42D5-A1C2-C1ADD420FBD2}" type="slidenum">
              <a:rPr lang="en-US" smtClean="0"/>
              <a:t>12</a:t>
            </a:fld>
            <a:endParaRPr lang="en-US"/>
          </a:p>
        </p:txBody>
      </p:sp>
    </p:spTree>
    <p:extLst>
      <p:ext uri="{BB962C8B-B14F-4D97-AF65-F5344CB8AC3E}">
        <p14:creationId xmlns:p14="http://schemas.microsoft.com/office/powerpoint/2010/main" val="15434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Cosmos Storage System</a:t>
            </a:r>
            <a:endParaRPr lang="en-US" dirty="0"/>
          </a:p>
        </p:txBody>
      </p:sp>
      <p:sp>
        <p:nvSpPr>
          <p:cNvPr id="3" name="Content Placeholder 2"/>
          <p:cNvSpPr>
            <a:spLocks noGrp="1"/>
          </p:cNvSpPr>
          <p:nvPr>
            <p:ph idx="1"/>
          </p:nvPr>
        </p:nvSpPr>
        <p:spPr>
          <a:xfrm>
            <a:off x="457200" y="1935479"/>
            <a:ext cx="8229600" cy="3013219"/>
          </a:xfrm>
        </p:spPr>
        <p:txBody>
          <a:bodyPr>
            <a:normAutofit fontScale="92500" lnSpcReduction="20000"/>
          </a:bodyPr>
          <a:lstStyle/>
          <a:p>
            <a:r>
              <a:rPr lang="en-US" dirty="0" smtClean="0"/>
              <a:t>Append-only distributed file system (immutable data store).</a:t>
            </a:r>
          </a:p>
          <a:p>
            <a:r>
              <a:rPr lang="en-US" dirty="0" smtClean="0"/>
              <a:t>Extent is unit of data replication (similar to tablets).</a:t>
            </a:r>
          </a:p>
          <a:p>
            <a:r>
              <a:rPr lang="en-US" dirty="0" smtClean="0"/>
              <a:t>Append from an application is not broken across extents. To make sure records are not broken across extents, application has to ensure record is not broken into multiple appends.</a:t>
            </a:r>
          </a:p>
          <a:p>
            <a:r>
              <a:rPr lang="en-US" dirty="0" smtClean="0"/>
              <a:t>A unit of computation generally consumes a small number of collocated extents.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grpSp>
        <p:nvGrpSpPr>
          <p:cNvPr id="64" name="Group 63"/>
          <p:cNvGrpSpPr/>
          <p:nvPr/>
        </p:nvGrpSpPr>
        <p:grpSpPr>
          <a:xfrm>
            <a:off x="555171" y="4948699"/>
            <a:ext cx="8218715" cy="1640615"/>
            <a:chOff x="32657" y="4387334"/>
            <a:chExt cx="8218715" cy="1640615"/>
          </a:xfrm>
        </p:grpSpPr>
        <p:grpSp>
          <p:nvGrpSpPr>
            <p:cNvPr id="47" name="Group 46"/>
            <p:cNvGrpSpPr/>
            <p:nvPr/>
          </p:nvGrpSpPr>
          <p:grpSpPr>
            <a:xfrm>
              <a:off x="914400" y="4800600"/>
              <a:ext cx="7336972" cy="685800"/>
              <a:chOff x="609600" y="3581400"/>
              <a:chExt cx="7336972" cy="685800"/>
            </a:xfrm>
          </p:grpSpPr>
          <p:grpSp>
            <p:nvGrpSpPr>
              <p:cNvPr id="25" name="Group 24"/>
              <p:cNvGrpSpPr/>
              <p:nvPr/>
            </p:nvGrpSpPr>
            <p:grpSpPr>
              <a:xfrm>
                <a:off x="609600" y="3581400"/>
                <a:ext cx="1828800" cy="685800"/>
                <a:chOff x="609600" y="3581400"/>
                <a:chExt cx="1828800" cy="685800"/>
              </a:xfrm>
            </p:grpSpPr>
            <p:sp>
              <p:nvSpPr>
                <p:cNvPr id="4" name="Rectangle 3"/>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38400" y="3581400"/>
                <a:ext cx="1828800" cy="685800"/>
                <a:chOff x="609600" y="3581400"/>
                <a:chExt cx="1828800" cy="685800"/>
              </a:xfrm>
            </p:grpSpPr>
            <p:sp>
              <p:nvSpPr>
                <p:cNvPr id="27" name="Rectangle 26"/>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278086" y="3581400"/>
                <a:ext cx="1828800" cy="685800"/>
                <a:chOff x="609600" y="3581400"/>
                <a:chExt cx="1828800" cy="685800"/>
              </a:xfrm>
            </p:grpSpPr>
            <p:sp>
              <p:nvSpPr>
                <p:cNvPr id="34" name="Rectangle 33"/>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17772" y="3581400"/>
                <a:ext cx="1828800" cy="685800"/>
                <a:chOff x="609600" y="3581400"/>
                <a:chExt cx="1828800" cy="685800"/>
              </a:xfrm>
            </p:grpSpPr>
            <p:sp>
              <p:nvSpPr>
                <p:cNvPr id="41" name="Rectangle 40"/>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48" name="TextBox 47"/>
            <p:cNvSpPr txBox="1"/>
            <p:nvPr/>
          </p:nvSpPr>
          <p:spPr>
            <a:xfrm>
              <a:off x="3439886" y="4387334"/>
              <a:ext cx="2286000" cy="369332"/>
            </a:xfrm>
            <a:prstGeom prst="rect">
              <a:avLst/>
            </a:prstGeom>
            <a:noFill/>
          </p:spPr>
          <p:txBody>
            <a:bodyPr wrap="square" rtlCol="0">
              <a:spAutoFit/>
            </a:bodyPr>
            <a:lstStyle/>
            <a:p>
              <a:r>
                <a:rPr lang="en-US" dirty="0" smtClean="0"/>
                <a:t>/</a:t>
              </a:r>
              <a:r>
                <a:rPr lang="en-US" dirty="0" err="1" smtClean="0"/>
                <a:t>clickdata</a:t>
              </a:r>
              <a:r>
                <a:rPr lang="en-US" dirty="0" smtClean="0"/>
                <a:t>/search.log</a:t>
              </a:r>
              <a:endParaRPr lang="en-US" dirty="0"/>
            </a:p>
          </p:txBody>
        </p:sp>
        <p:sp>
          <p:nvSpPr>
            <p:cNvPr id="49" name="TextBox 48"/>
            <p:cNvSpPr txBox="1"/>
            <p:nvPr/>
          </p:nvSpPr>
          <p:spPr>
            <a:xfrm>
              <a:off x="1262743" y="5658617"/>
              <a:ext cx="1132114" cy="369332"/>
            </a:xfrm>
            <a:prstGeom prst="rect">
              <a:avLst/>
            </a:prstGeom>
            <a:noFill/>
          </p:spPr>
          <p:txBody>
            <a:bodyPr wrap="square" rtlCol="0">
              <a:spAutoFit/>
            </a:bodyPr>
            <a:lstStyle/>
            <a:p>
              <a:r>
                <a:rPr lang="en-US" dirty="0" smtClean="0"/>
                <a:t>Extent -0</a:t>
              </a:r>
              <a:endParaRPr lang="en-US" dirty="0"/>
            </a:p>
          </p:txBody>
        </p:sp>
        <p:cxnSp>
          <p:nvCxnSpPr>
            <p:cNvPr id="52" name="Straight Arrow Connector 51"/>
            <p:cNvCxnSpPr/>
            <p:nvPr/>
          </p:nvCxnSpPr>
          <p:spPr>
            <a:xfrm>
              <a:off x="914400" y="5734817"/>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91543" y="5658226"/>
              <a:ext cx="1132114" cy="369332"/>
            </a:xfrm>
            <a:prstGeom prst="rect">
              <a:avLst/>
            </a:prstGeom>
            <a:noFill/>
          </p:spPr>
          <p:txBody>
            <a:bodyPr wrap="square" rtlCol="0">
              <a:spAutoFit/>
            </a:bodyPr>
            <a:lstStyle/>
            <a:p>
              <a:r>
                <a:rPr lang="en-US" dirty="0" smtClean="0"/>
                <a:t>Extent -1</a:t>
              </a:r>
              <a:endParaRPr lang="en-US" dirty="0"/>
            </a:p>
          </p:txBody>
        </p:sp>
        <p:cxnSp>
          <p:nvCxnSpPr>
            <p:cNvPr id="54" name="Straight Arrow Connector 53"/>
            <p:cNvCxnSpPr/>
            <p:nvPr/>
          </p:nvCxnSpPr>
          <p:spPr>
            <a:xfrm>
              <a:off x="2743200" y="5734426"/>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31229" y="5646558"/>
              <a:ext cx="1132114" cy="369332"/>
            </a:xfrm>
            <a:prstGeom prst="rect">
              <a:avLst/>
            </a:prstGeom>
            <a:noFill/>
          </p:spPr>
          <p:txBody>
            <a:bodyPr wrap="square" rtlCol="0">
              <a:spAutoFit/>
            </a:bodyPr>
            <a:lstStyle/>
            <a:p>
              <a:r>
                <a:rPr lang="en-US" dirty="0" smtClean="0"/>
                <a:t>Extent -2</a:t>
              </a:r>
              <a:endParaRPr lang="en-US" dirty="0"/>
            </a:p>
          </p:txBody>
        </p:sp>
        <p:cxnSp>
          <p:nvCxnSpPr>
            <p:cNvPr id="56" name="Straight Arrow Connector 55"/>
            <p:cNvCxnSpPr/>
            <p:nvPr/>
          </p:nvCxnSpPr>
          <p:spPr>
            <a:xfrm>
              <a:off x="4582886" y="5722758"/>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770915" y="5658617"/>
              <a:ext cx="1132114" cy="369332"/>
            </a:xfrm>
            <a:prstGeom prst="rect">
              <a:avLst/>
            </a:prstGeom>
            <a:noFill/>
          </p:spPr>
          <p:txBody>
            <a:bodyPr wrap="square" rtlCol="0">
              <a:spAutoFit/>
            </a:bodyPr>
            <a:lstStyle/>
            <a:p>
              <a:r>
                <a:rPr lang="en-US" dirty="0" smtClean="0"/>
                <a:t>Extent -3</a:t>
              </a:r>
              <a:endParaRPr lang="en-US" dirty="0"/>
            </a:p>
          </p:txBody>
        </p:sp>
        <p:cxnSp>
          <p:nvCxnSpPr>
            <p:cNvPr id="58" name="Straight Arrow Connector 57"/>
            <p:cNvCxnSpPr/>
            <p:nvPr/>
          </p:nvCxnSpPr>
          <p:spPr>
            <a:xfrm>
              <a:off x="6422572" y="5734817"/>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14400" y="5132223"/>
              <a:ext cx="4572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657" y="4771739"/>
              <a:ext cx="1045028" cy="646331"/>
            </a:xfrm>
            <a:prstGeom prst="rect">
              <a:avLst/>
            </a:prstGeom>
            <a:noFill/>
          </p:spPr>
          <p:txBody>
            <a:bodyPr wrap="square" rtlCol="0">
              <a:spAutoFit/>
            </a:bodyPr>
            <a:lstStyle/>
            <a:p>
              <a:r>
                <a:rPr lang="en-US" dirty="0" smtClean="0"/>
                <a:t>Append block</a:t>
              </a:r>
              <a:endParaRPr lang="en-US" dirty="0"/>
            </a:p>
          </p:txBody>
        </p:sp>
      </p:grpSp>
      <p:sp>
        <p:nvSpPr>
          <p:cNvPr id="8" name="Slide Number Placeholder 7"/>
          <p:cNvSpPr>
            <a:spLocks noGrp="1"/>
          </p:cNvSpPr>
          <p:nvPr>
            <p:ph type="sldNum" sz="quarter" idx="12"/>
          </p:nvPr>
        </p:nvSpPr>
        <p:spPr/>
        <p:txBody>
          <a:bodyPr/>
          <a:lstStyle/>
          <a:p>
            <a:fld id="{6B366BA2-48A7-42D5-A1C2-C1ADD420FBD2}" type="slidenum">
              <a:rPr lang="en-US" smtClean="0"/>
              <a:t>13</a:t>
            </a:fld>
            <a:endParaRPr lang="en-US"/>
          </a:p>
        </p:txBody>
      </p:sp>
    </p:spTree>
    <p:extLst>
      <p:ext uri="{BB962C8B-B14F-4D97-AF65-F5344CB8AC3E}">
        <p14:creationId xmlns:p14="http://schemas.microsoft.com/office/powerpoint/2010/main" val="376653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Cosmos Execution Engine</a:t>
            </a:r>
            <a:endParaRPr lang="en-US" dirty="0"/>
          </a:p>
        </p:txBody>
      </p:sp>
      <p:sp>
        <p:nvSpPr>
          <p:cNvPr id="3" name="Content Placeholder 2"/>
          <p:cNvSpPr>
            <a:spLocks noGrp="1"/>
          </p:cNvSpPr>
          <p:nvPr>
            <p:ph idx="1"/>
          </p:nvPr>
        </p:nvSpPr>
        <p:spPr/>
        <p:txBody>
          <a:bodyPr/>
          <a:lstStyle/>
          <a:p>
            <a:r>
              <a:rPr lang="en-US" dirty="0" smtClean="0"/>
              <a:t>A job is a DAG which consists of:</a:t>
            </a:r>
          </a:p>
          <a:p>
            <a:pPr lvl="1"/>
            <a:r>
              <a:rPr lang="en-US" dirty="0" smtClean="0"/>
              <a:t>Vertices – processes</a:t>
            </a:r>
          </a:p>
          <a:p>
            <a:pPr lvl="1"/>
            <a:r>
              <a:rPr lang="en-US" dirty="0" smtClean="0"/>
              <a:t>Edges – data flow between processes</a:t>
            </a:r>
          </a:p>
          <a:p>
            <a:pPr lvl="1"/>
            <a:r>
              <a:rPr lang="en-US" dirty="0" smtClean="0"/>
              <a:t>Job manager schedules &amp; coordinates vertex execution, fault tolerance and resource management.</a:t>
            </a:r>
          </a:p>
          <a:p>
            <a:pPr marL="0" indent="0">
              <a:buNone/>
            </a:pPr>
            <a:endParaRPr lang="en-US" dirty="0" smtClean="0"/>
          </a:p>
          <a:p>
            <a:pPr marL="393192" lvl="1" indent="0">
              <a:buNone/>
            </a:pPr>
            <a:endParaRPr lang="en-US" dirty="0"/>
          </a:p>
        </p:txBody>
      </p:sp>
      <p:sp>
        <p:nvSpPr>
          <p:cNvPr id="4" name="Rounded Rectangle 3"/>
          <p:cNvSpPr/>
          <p:nvPr/>
        </p:nvSpPr>
        <p:spPr>
          <a:xfrm>
            <a:off x="11430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5" name="Rounded Rectangle 4"/>
          <p:cNvSpPr/>
          <p:nvPr/>
        </p:nvSpPr>
        <p:spPr>
          <a:xfrm>
            <a:off x="31242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6" name="Rounded Rectangle 5"/>
          <p:cNvSpPr/>
          <p:nvPr/>
        </p:nvSpPr>
        <p:spPr>
          <a:xfrm>
            <a:off x="51054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7" name="Rounded Rectangle 6"/>
          <p:cNvSpPr/>
          <p:nvPr/>
        </p:nvSpPr>
        <p:spPr>
          <a:xfrm>
            <a:off x="2133600" y="5638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Reduce</a:t>
            </a:r>
            <a:endParaRPr lang="en-US" dirty="0">
              <a:solidFill>
                <a:schemeClr val="tx1"/>
              </a:solidFill>
            </a:endParaRPr>
          </a:p>
        </p:txBody>
      </p:sp>
      <p:sp>
        <p:nvSpPr>
          <p:cNvPr id="8" name="Rounded Rectangle 7"/>
          <p:cNvSpPr/>
          <p:nvPr/>
        </p:nvSpPr>
        <p:spPr>
          <a:xfrm>
            <a:off x="4114800" y="5638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Reduce</a:t>
            </a:r>
            <a:endParaRPr lang="en-US" dirty="0">
              <a:solidFill>
                <a:schemeClr val="tx1"/>
              </a:solidFill>
            </a:endParaRPr>
          </a:p>
        </p:txBody>
      </p:sp>
      <p:cxnSp>
        <p:nvCxnSpPr>
          <p:cNvPr id="10" name="Straight Arrow Connector 9"/>
          <p:cNvCxnSpPr>
            <a:stCxn id="4" idx="2"/>
            <a:endCxn id="7" idx="0"/>
          </p:cNvCxnSpPr>
          <p:nvPr/>
        </p:nvCxnSpPr>
        <p:spPr>
          <a:xfrm>
            <a:off x="17526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8" idx="0"/>
          </p:cNvCxnSpPr>
          <p:nvPr/>
        </p:nvCxnSpPr>
        <p:spPr>
          <a:xfrm>
            <a:off x="1752600" y="4953000"/>
            <a:ext cx="29718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7" idx="0"/>
          </p:cNvCxnSpPr>
          <p:nvPr/>
        </p:nvCxnSpPr>
        <p:spPr>
          <a:xfrm flipH="1">
            <a:off x="27432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8" idx="0"/>
          </p:cNvCxnSpPr>
          <p:nvPr/>
        </p:nvCxnSpPr>
        <p:spPr>
          <a:xfrm>
            <a:off x="37338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0"/>
          </p:cNvCxnSpPr>
          <p:nvPr/>
        </p:nvCxnSpPr>
        <p:spPr>
          <a:xfrm flipH="1">
            <a:off x="2743200" y="4953000"/>
            <a:ext cx="29718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0"/>
          </p:cNvCxnSpPr>
          <p:nvPr/>
        </p:nvCxnSpPr>
        <p:spPr>
          <a:xfrm flipH="1">
            <a:off x="47244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 idx="0"/>
          </p:cNvCxnSpPr>
          <p:nvPr/>
        </p:nvCxnSpPr>
        <p:spPr>
          <a:xfrm>
            <a:off x="17526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338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743200" y="6096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02629" y="6096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6B366BA2-48A7-42D5-A1C2-C1ADD420FBD2}" type="slidenum">
              <a:rPr lang="en-US" smtClean="0"/>
              <a:t>14</a:t>
            </a:fld>
            <a:endParaRPr lang="en-US"/>
          </a:p>
        </p:txBody>
      </p:sp>
    </p:spTree>
    <p:extLst>
      <p:ext uri="{BB962C8B-B14F-4D97-AF65-F5344CB8AC3E}">
        <p14:creationId xmlns:p14="http://schemas.microsoft.com/office/powerpoint/2010/main" val="158254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query language</a:t>
            </a:r>
            <a:endParaRPr lang="en-US" dirty="0"/>
          </a:p>
        </p:txBody>
      </p:sp>
      <p:sp>
        <p:nvSpPr>
          <p:cNvPr id="3" name="Content Placeholder 2"/>
          <p:cNvSpPr>
            <a:spLocks noGrp="1"/>
          </p:cNvSpPr>
          <p:nvPr>
            <p:ph idx="1"/>
          </p:nvPr>
        </p:nvSpPr>
        <p:spPr/>
        <p:txBody>
          <a:bodyPr>
            <a:normAutofit/>
          </a:bodyPr>
          <a:lstStyle/>
          <a:p>
            <a:pPr>
              <a:buNone/>
            </a:pPr>
            <a:r>
              <a:rPr lang="en-US" sz="2000" dirty="0" smtClean="0"/>
              <a:t>Compute the popular queries that have been requested at least 1000 times</a:t>
            </a:r>
          </a:p>
        </p:txBody>
      </p:sp>
      <p:sp>
        <p:nvSpPr>
          <p:cNvPr id="4" name="Rectangle 3"/>
          <p:cNvSpPr/>
          <p:nvPr/>
        </p:nvSpPr>
        <p:spPr>
          <a:xfrm>
            <a:off x="533400" y="2438400"/>
            <a:ext cx="3886200" cy="32004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Scenario 1:</a:t>
            </a:r>
          </a:p>
          <a:p>
            <a:pPr>
              <a:buNone/>
            </a:pPr>
            <a:r>
              <a:rPr lang="en-US" sz="1400" b="1" dirty="0" smtClean="0">
                <a:solidFill>
                  <a:schemeClr val="accent1"/>
                </a:solidFill>
              </a:rPr>
              <a:t>SELECT</a:t>
            </a:r>
            <a:r>
              <a:rPr lang="en-US" sz="1400" dirty="0" smtClean="0"/>
              <a:t> 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b="1" dirty="0" smtClean="0">
                <a:solidFill>
                  <a:srgbClr val="FF0000"/>
                </a:solidFill>
              </a:rPr>
              <a:t>FROM</a:t>
            </a:r>
            <a:r>
              <a:rPr lang="en-US" sz="1400" dirty="0" smtClean="0">
                <a:solidFill>
                  <a:srgbClr val="FF0000"/>
                </a:solidFill>
              </a:rPr>
              <a:t> “search.log” </a:t>
            </a:r>
            <a:r>
              <a:rPr lang="en-US" sz="1400" b="1" dirty="0" smtClean="0">
                <a:solidFill>
                  <a:srgbClr val="FF0000"/>
                </a:solidFill>
              </a:rPr>
              <a:t>USING</a:t>
            </a:r>
            <a:r>
              <a:rPr lang="en-US" sz="1400" dirty="0" smtClean="0">
                <a:solidFill>
                  <a:srgbClr val="FF0000"/>
                </a:solidFill>
              </a:rPr>
              <a:t> </a:t>
            </a:r>
            <a:r>
              <a:rPr lang="en-US" sz="1400" dirty="0" err="1" smtClean="0">
                <a:solidFill>
                  <a:srgbClr val="FF0000"/>
                </a:solidFill>
              </a:rPr>
              <a:t>LogExtractor</a:t>
            </a:r>
            <a:r>
              <a:rPr lang="en-US" sz="1400" dirty="0" smtClean="0"/>
              <a:t/>
            </a:r>
            <a:br>
              <a:rPr lang="en-US" sz="1400" dirty="0" smtClean="0"/>
            </a:br>
            <a:r>
              <a:rPr lang="en-US" sz="1400" b="1" dirty="0" smtClean="0">
                <a:solidFill>
                  <a:schemeClr val="accent1"/>
                </a:solidFill>
              </a:rPr>
              <a:t>GROUP BY</a:t>
            </a:r>
            <a:r>
              <a:rPr lang="en-US" sz="1400" dirty="0" smtClean="0"/>
              <a:t> query</a:t>
            </a:r>
            <a:br>
              <a:rPr lang="en-US" sz="1400" dirty="0" smtClean="0"/>
            </a:br>
            <a:r>
              <a:rPr lang="en-US" sz="1400" b="1" dirty="0" smtClean="0">
                <a:solidFill>
                  <a:schemeClr val="accent1"/>
                </a:solidFill>
              </a:rPr>
              <a:t>HAVING</a:t>
            </a:r>
            <a:r>
              <a:rPr lang="en-US" sz="1400" dirty="0" smtClean="0"/>
              <a:t> count&gt; 1000</a:t>
            </a:r>
            <a:br>
              <a:rPr lang="en-US" sz="1400" dirty="0" smtClean="0"/>
            </a:br>
            <a:r>
              <a:rPr lang="en-US" sz="1400" b="1" dirty="0" smtClean="0">
                <a:solidFill>
                  <a:schemeClr val="accent1"/>
                </a:solidFill>
              </a:rPr>
              <a:t>ORDER BY </a:t>
            </a:r>
            <a:r>
              <a:rPr lang="en-US" sz="1400" dirty="0" smtClean="0"/>
              <a:t>count </a:t>
            </a:r>
            <a:r>
              <a:rPr lang="en-US" sz="1400" b="1" dirty="0" smtClean="0">
                <a:solidFill>
                  <a:schemeClr val="accent1"/>
                </a:solidFill>
              </a:rPr>
              <a:t>DESC</a:t>
            </a:r>
            <a:r>
              <a:rPr lang="en-US" sz="1400" dirty="0" smtClean="0"/>
              <a:t>;</a:t>
            </a:r>
          </a:p>
          <a:p>
            <a:pPr>
              <a:buNone/>
            </a:pPr>
            <a:endParaRPr lang="en-US" sz="1400" dirty="0" smtClean="0"/>
          </a:p>
          <a:p>
            <a:pPr>
              <a:buNone/>
            </a:pPr>
            <a:r>
              <a:rPr lang="en-US" sz="1400" b="1" dirty="0" smtClean="0">
                <a:solidFill>
                  <a:srgbClr val="FF0000"/>
                </a:solidFill>
              </a:rPr>
              <a:t>OUTPUT</a:t>
            </a:r>
            <a:r>
              <a:rPr lang="en-US" sz="1400" b="1" dirty="0" smtClean="0">
                <a:solidFill>
                  <a:schemeClr val="accent1"/>
                </a:solidFill>
              </a:rPr>
              <a:t> </a:t>
            </a:r>
            <a:r>
              <a:rPr lang="en-US" sz="1400" b="1" dirty="0" smtClean="0">
                <a:solidFill>
                  <a:srgbClr val="FF0000"/>
                </a:solidFill>
              </a:rPr>
              <a:t>TO</a:t>
            </a:r>
            <a:r>
              <a:rPr lang="en-US" sz="1400" b="1" dirty="0" smtClean="0">
                <a:solidFill>
                  <a:schemeClr val="accent1"/>
                </a:solidFill>
              </a:rPr>
              <a:t> </a:t>
            </a:r>
            <a:r>
              <a:rPr lang="en-US" sz="1400" dirty="0" smtClean="0"/>
              <a:t>“</a:t>
            </a:r>
            <a:r>
              <a:rPr lang="en-US" sz="1400" dirty="0" err="1" smtClean="0"/>
              <a:t>qcount.result</a:t>
            </a:r>
            <a:r>
              <a:rPr lang="en-US" sz="1400" dirty="0" smtClean="0"/>
              <a:t>”</a:t>
            </a:r>
          </a:p>
        </p:txBody>
      </p:sp>
      <p:sp>
        <p:nvSpPr>
          <p:cNvPr id="5" name="Rectangle 4"/>
          <p:cNvSpPr/>
          <p:nvPr/>
        </p:nvSpPr>
        <p:spPr>
          <a:xfrm>
            <a:off x="4648200" y="2438400"/>
            <a:ext cx="3886200" cy="32004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Scenario 2:</a:t>
            </a:r>
          </a:p>
          <a:p>
            <a:pPr>
              <a:buNone/>
            </a:pPr>
            <a:r>
              <a:rPr lang="en-US" sz="1400" b="1" i="1" dirty="0" smtClean="0"/>
              <a:t>e</a:t>
            </a:r>
            <a:r>
              <a:rPr lang="en-US" sz="1400" dirty="0" smtClean="0"/>
              <a:t> = </a:t>
            </a:r>
            <a:r>
              <a:rPr lang="en-US" sz="1400" b="1" dirty="0" smtClean="0">
                <a:solidFill>
                  <a:srgbClr val="FF0000"/>
                </a:solidFill>
              </a:rPr>
              <a:t>EXTRACT</a:t>
            </a:r>
            <a:r>
              <a:rPr lang="en-US" sz="1400" dirty="0" smtClean="0"/>
              <a:t> query</a:t>
            </a:r>
            <a:br>
              <a:rPr lang="en-US" sz="1400" dirty="0" smtClean="0"/>
            </a:br>
            <a:r>
              <a:rPr lang="en-US" sz="1400" dirty="0" smtClean="0"/>
              <a:t>      </a:t>
            </a:r>
            <a:r>
              <a:rPr lang="en-US" sz="1400" b="1" dirty="0" smtClean="0">
                <a:solidFill>
                  <a:srgbClr val="0070C0"/>
                </a:solidFill>
              </a:rPr>
              <a:t>FROM</a:t>
            </a:r>
            <a:r>
              <a:rPr lang="en-US" sz="1400" dirty="0" smtClean="0"/>
              <a:t> “search.log” </a:t>
            </a:r>
            <a:r>
              <a:rPr lang="en-US" sz="1400" b="1" dirty="0" smtClean="0">
                <a:solidFill>
                  <a:srgbClr val="FF0000"/>
                </a:solidFill>
              </a:rPr>
              <a:t>USING</a:t>
            </a:r>
            <a:r>
              <a:rPr lang="en-US" sz="1400" dirty="0" smtClean="0"/>
              <a:t> </a:t>
            </a:r>
            <a:r>
              <a:rPr lang="en-US" sz="1400" dirty="0" err="1" smtClean="0">
                <a:solidFill>
                  <a:srgbClr val="FF0000"/>
                </a:solidFill>
              </a:rPr>
              <a:t>LogExtractor</a:t>
            </a:r>
            <a:r>
              <a:rPr lang="en-US" sz="1400" dirty="0" smtClean="0"/>
              <a:t>;</a:t>
            </a:r>
          </a:p>
          <a:p>
            <a:pPr>
              <a:buNone/>
            </a:pPr>
            <a:endParaRPr lang="en-US" sz="1400" dirty="0" smtClean="0"/>
          </a:p>
          <a:p>
            <a:pPr>
              <a:buNone/>
            </a:pPr>
            <a:r>
              <a:rPr lang="en-US" sz="1400" b="1" i="1" dirty="0" smtClean="0"/>
              <a:t>s1</a:t>
            </a:r>
            <a:r>
              <a:rPr lang="en-US" sz="1400" i="1" dirty="0" smtClean="0"/>
              <a:t> </a:t>
            </a:r>
            <a:r>
              <a:rPr lang="en-US" sz="1400" dirty="0" smtClean="0"/>
              <a:t>= </a:t>
            </a:r>
            <a:r>
              <a:rPr lang="en-US" sz="1400" b="1" dirty="0" smtClean="0">
                <a:solidFill>
                  <a:schemeClr val="accent1"/>
                </a:solidFill>
              </a:rPr>
              <a:t>SELECT</a:t>
            </a:r>
            <a:r>
              <a:rPr lang="en-US" sz="1400" dirty="0" smtClean="0"/>
              <a:t> 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dirty="0" smtClean="0"/>
              <a:t>        </a:t>
            </a:r>
            <a:r>
              <a:rPr lang="en-US" sz="1400" b="1" dirty="0" smtClean="0">
                <a:solidFill>
                  <a:schemeClr val="accent1"/>
                </a:solidFill>
              </a:rPr>
              <a:t>FROM</a:t>
            </a:r>
            <a:r>
              <a:rPr lang="en-US" sz="1400" dirty="0" smtClean="0"/>
              <a:t> </a:t>
            </a:r>
            <a:r>
              <a:rPr lang="en-US" sz="1400" b="1" i="1" dirty="0" smtClean="0"/>
              <a:t>e</a:t>
            </a:r>
            <a:r>
              <a:rPr lang="en-US" sz="1400" dirty="0" smtClean="0"/>
              <a:t> </a:t>
            </a:r>
            <a:r>
              <a:rPr lang="en-US" sz="1400" b="1" dirty="0" smtClean="0">
                <a:solidFill>
                  <a:schemeClr val="accent1"/>
                </a:solidFill>
              </a:rPr>
              <a:t>GROUP BY</a:t>
            </a:r>
            <a:r>
              <a:rPr lang="en-US" sz="1400" dirty="0" smtClean="0"/>
              <a:t> query;</a:t>
            </a:r>
          </a:p>
          <a:p>
            <a:pPr>
              <a:buNone/>
            </a:pPr>
            <a:endParaRPr lang="en-US" sz="1400" dirty="0" smtClean="0"/>
          </a:p>
          <a:p>
            <a:pPr>
              <a:buNone/>
            </a:pPr>
            <a:r>
              <a:rPr lang="en-US" sz="1400" b="1" dirty="0" smtClean="0"/>
              <a:t>s2</a:t>
            </a:r>
            <a:r>
              <a:rPr lang="en-US" sz="1400" dirty="0" smtClean="0"/>
              <a:t> = </a:t>
            </a:r>
            <a:r>
              <a:rPr lang="en-US" sz="1400" b="1" dirty="0" smtClean="0">
                <a:solidFill>
                  <a:srgbClr val="0070C0"/>
                </a:solidFill>
              </a:rPr>
              <a:t>SELECT</a:t>
            </a:r>
            <a:r>
              <a:rPr lang="en-US" sz="1400" dirty="0" smtClean="0"/>
              <a:t> query,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s1</a:t>
            </a:r>
            <a:r>
              <a:rPr lang="en-US" sz="1400" b="1" dirty="0" smtClean="0">
                <a:solidFill>
                  <a:srgbClr val="0070C0"/>
                </a:solidFill>
              </a:rPr>
              <a:t> WHERE</a:t>
            </a:r>
            <a:r>
              <a:rPr lang="en-US" sz="1400" dirty="0" smtClean="0"/>
              <a:t> count&gt; 1000;</a:t>
            </a:r>
            <a:br>
              <a:rPr lang="en-US" sz="1400" dirty="0" smtClean="0"/>
            </a:br>
            <a:endParaRPr lang="en-US" sz="1400" dirty="0" smtClean="0"/>
          </a:p>
          <a:p>
            <a:pPr>
              <a:buNone/>
            </a:pPr>
            <a:r>
              <a:rPr lang="en-US" sz="1400" b="1" i="1" dirty="0" smtClean="0"/>
              <a:t>s3</a:t>
            </a:r>
            <a:r>
              <a:rPr lang="en-US" sz="1400" dirty="0" smtClean="0"/>
              <a:t> = </a:t>
            </a:r>
            <a:r>
              <a:rPr lang="en-US" sz="1400" b="1" dirty="0" smtClean="0">
                <a:solidFill>
                  <a:srgbClr val="0070C0"/>
                </a:solidFill>
              </a:rPr>
              <a:t>SELECT</a:t>
            </a:r>
            <a:r>
              <a:rPr lang="en-US" sz="1400" dirty="0" smtClean="0"/>
              <a:t> query,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s2</a:t>
            </a:r>
            <a:r>
              <a:rPr lang="en-US" sz="1400" dirty="0" smtClean="0"/>
              <a:t> </a:t>
            </a:r>
            <a:r>
              <a:rPr lang="en-US" sz="1400" b="1" dirty="0" smtClean="0">
                <a:solidFill>
                  <a:srgbClr val="0070C0"/>
                </a:solidFill>
              </a:rPr>
              <a:t>ORDER BY</a:t>
            </a:r>
            <a:r>
              <a:rPr lang="en-US" sz="1400" dirty="0" smtClean="0"/>
              <a:t> count </a:t>
            </a:r>
            <a:r>
              <a:rPr lang="en-US" sz="1400" b="1" dirty="0" smtClean="0">
                <a:solidFill>
                  <a:srgbClr val="0070C0"/>
                </a:solidFill>
              </a:rPr>
              <a:t>DESC</a:t>
            </a:r>
            <a:r>
              <a:rPr lang="en-US" sz="1400" dirty="0" smtClean="0"/>
              <a:t>;</a:t>
            </a:r>
          </a:p>
          <a:p>
            <a:pPr>
              <a:buNone/>
            </a:pPr>
            <a:endParaRPr lang="en-US" sz="1400" dirty="0" smtClean="0"/>
          </a:p>
          <a:p>
            <a:pPr>
              <a:buNone/>
            </a:pPr>
            <a:r>
              <a:rPr lang="en-US" sz="1400" b="1" dirty="0" smtClean="0">
                <a:solidFill>
                  <a:srgbClr val="FF0000"/>
                </a:solidFill>
              </a:rPr>
              <a:t>OUTPUT</a:t>
            </a:r>
            <a:r>
              <a:rPr lang="en-US" sz="1400" b="1" dirty="0" smtClean="0">
                <a:solidFill>
                  <a:srgbClr val="0070C0"/>
                </a:solidFill>
              </a:rPr>
              <a:t> </a:t>
            </a:r>
            <a:r>
              <a:rPr lang="en-US" sz="1400" b="1" i="1" dirty="0" smtClean="0"/>
              <a:t>s3</a:t>
            </a:r>
            <a:r>
              <a:rPr lang="en-US" sz="1400" dirty="0" smtClean="0"/>
              <a:t> </a:t>
            </a:r>
            <a:r>
              <a:rPr lang="en-US" sz="1400" b="1" dirty="0" smtClean="0">
                <a:solidFill>
                  <a:srgbClr val="FF0000"/>
                </a:solidFill>
              </a:rPr>
              <a:t>TO</a:t>
            </a:r>
            <a:r>
              <a:rPr lang="en-US" sz="1400" dirty="0" smtClean="0"/>
              <a:t> “</a:t>
            </a:r>
            <a:r>
              <a:rPr lang="en-US" sz="1400" dirty="0" err="1" smtClean="0"/>
              <a:t>qcount.result</a:t>
            </a:r>
            <a:r>
              <a:rPr lang="en-US" sz="1400" dirty="0" smtClean="0"/>
              <a:t>”</a:t>
            </a:r>
          </a:p>
        </p:txBody>
      </p:sp>
      <p:sp>
        <p:nvSpPr>
          <p:cNvPr id="6" name="TextBox 5"/>
          <p:cNvSpPr txBox="1"/>
          <p:nvPr/>
        </p:nvSpPr>
        <p:spPr>
          <a:xfrm>
            <a:off x="505326" y="6064279"/>
            <a:ext cx="7148047" cy="369332"/>
          </a:xfrm>
          <a:prstGeom prst="rect">
            <a:avLst/>
          </a:prstGeom>
          <a:noFill/>
        </p:spPr>
        <p:txBody>
          <a:bodyPr wrap="none" rtlCol="0">
            <a:spAutoFit/>
          </a:bodyPr>
          <a:lstStyle/>
          <a:p>
            <a:r>
              <a:rPr lang="en-US" dirty="0" smtClean="0"/>
              <a:t>Data model: a relational </a:t>
            </a:r>
            <a:r>
              <a:rPr lang="en-US" dirty="0" err="1" smtClean="0"/>
              <a:t>rowset</a:t>
            </a:r>
            <a:r>
              <a:rPr lang="en-US" dirty="0" smtClean="0"/>
              <a:t> (set of rows) with well-defined schema.</a:t>
            </a:r>
            <a:endParaRPr lang="en-US" dirty="0"/>
          </a:p>
        </p:txBody>
      </p:sp>
      <p:sp>
        <p:nvSpPr>
          <p:cNvPr id="10" name="Slide Number Placeholder 9"/>
          <p:cNvSpPr>
            <a:spLocks noGrp="1"/>
          </p:cNvSpPr>
          <p:nvPr>
            <p:ph type="sldNum" sz="quarter" idx="12"/>
          </p:nvPr>
        </p:nvSpPr>
        <p:spPr/>
        <p:txBody>
          <a:bodyPr/>
          <a:lstStyle/>
          <a:p>
            <a:fld id="{6B366BA2-48A7-42D5-A1C2-C1ADD420FBD2}" type="slidenum">
              <a:rPr lang="en-US" smtClean="0"/>
              <a:t>15</a:t>
            </a:fld>
            <a:endParaRPr lang="en-US"/>
          </a:p>
        </p:txBody>
      </p:sp>
    </p:spTree>
    <p:extLst>
      <p:ext uri="{BB962C8B-B14F-4D97-AF65-F5344CB8AC3E}">
        <p14:creationId xmlns:p14="http://schemas.microsoft.com/office/powerpoint/2010/main" val="366947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a:t>
            </a:r>
            <a:endParaRPr lang="en-US" dirty="0"/>
          </a:p>
        </p:txBody>
      </p:sp>
      <p:sp>
        <p:nvSpPr>
          <p:cNvPr id="3" name="Content Placeholder 2"/>
          <p:cNvSpPr>
            <a:spLocks noGrp="1"/>
          </p:cNvSpPr>
          <p:nvPr>
            <p:ph idx="1"/>
          </p:nvPr>
        </p:nvSpPr>
        <p:spPr>
          <a:xfrm>
            <a:off x="457200" y="1935480"/>
            <a:ext cx="8229600" cy="2076569"/>
          </a:xfrm>
        </p:spPr>
        <p:txBody>
          <a:bodyPr>
            <a:normAutofit lnSpcReduction="10000"/>
          </a:bodyPr>
          <a:lstStyle/>
          <a:p>
            <a:r>
              <a:rPr lang="en-US" sz="2000" dirty="0" smtClean="0">
                <a:effectLst>
                  <a:outerShdw blurRad="38100" dist="38100" dir="2700000" algn="tl">
                    <a:srgbClr val="000000">
                      <a:alpha val="43137"/>
                    </a:srgbClr>
                  </a:outerShdw>
                </a:effectLst>
              </a:rPr>
              <a:t>EXTRACT </a:t>
            </a:r>
            <a:r>
              <a:rPr lang="en-US" sz="2000" dirty="0" smtClean="0"/>
              <a:t>: Constructs row from input data block.</a:t>
            </a:r>
          </a:p>
          <a:p>
            <a:r>
              <a:rPr lang="en-US" sz="2000" dirty="0" smtClean="0">
                <a:effectLst>
                  <a:outerShdw blurRad="38100" dist="38100" dir="2700000" algn="tl">
                    <a:srgbClr val="000000">
                      <a:alpha val="43137"/>
                    </a:srgbClr>
                  </a:outerShdw>
                </a:effectLst>
              </a:rPr>
              <a:t>OUTPUT</a:t>
            </a:r>
            <a:r>
              <a:rPr lang="en-US" sz="2000" dirty="0" smtClean="0"/>
              <a:t> : Writes row into output data block.</a:t>
            </a:r>
          </a:p>
          <a:p>
            <a:r>
              <a:rPr lang="en-US" sz="2000" dirty="0" smtClean="0"/>
              <a:t>Built-in extractors and </a:t>
            </a:r>
            <a:r>
              <a:rPr lang="en-US" sz="2000" dirty="0" err="1" smtClean="0"/>
              <a:t>outputters</a:t>
            </a:r>
            <a:r>
              <a:rPr lang="en-US" sz="2000" dirty="0" smtClean="0"/>
              <a:t> for commonly used formats like text data &amp; binary data. </a:t>
            </a:r>
          </a:p>
          <a:p>
            <a:r>
              <a:rPr lang="en-US" sz="2000" dirty="0" smtClean="0"/>
              <a:t>User can write customized extractors and </a:t>
            </a:r>
            <a:r>
              <a:rPr lang="en-US" sz="2000" dirty="0" err="1" smtClean="0"/>
              <a:t>outputters</a:t>
            </a:r>
            <a:r>
              <a:rPr lang="en-US" sz="2000" dirty="0" smtClean="0"/>
              <a:t> for data coming from different sources.</a:t>
            </a:r>
          </a:p>
        </p:txBody>
      </p:sp>
      <p:sp>
        <p:nvSpPr>
          <p:cNvPr id="4" name="Rectangle 3"/>
          <p:cNvSpPr/>
          <p:nvPr/>
        </p:nvSpPr>
        <p:spPr>
          <a:xfrm>
            <a:off x="841096" y="4199991"/>
            <a:ext cx="3124200" cy="738664"/>
          </a:xfrm>
          <a:prstGeom prst="rect">
            <a:avLst/>
          </a:prstGeom>
        </p:spPr>
        <p:txBody>
          <a:bodyPr wrap="square">
            <a:spAutoFit/>
          </a:bodyPr>
          <a:lstStyle/>
          <a:p>
            <a:r>
              <a:rPr lang="en-US" sz="1400" b="1" dirty="0" smtClean="0">
                <a:solidFill>
                  <a:srgbClr val="0070C0"/>
                </a:solidFill>
              </a:rPr>
              <a:t>EXTRACT</a:t>
            </a:r>
            <a:r>
              <a:rPr lang="en-US" sz="1400" dirty="0" smtClean="0"/>
              <a:t> column[:&lt;type&gt;] [, …] </a:t>
            </a:r>
          </a:p>
          <a:p>
            <a:r>
              <a:rPr lang="en-US" sz="1400" b="1" dirty="0" smtClean="0">
                <a:solidFill>
                  <a:srgbClr val="0070C0"/>
                </a:solidFill>
              </a:rPr>
              <a:t>FROM</a:t>
            </a:r>
            <a:r>
              <a:rPr lang="en-US" sz="1400" dirty="0" smtClean="0"/>
              <a:t> &lt; </a:t>
            </a:r>
            <a:r>
              <a:rPr lang="en-US" sz="1400" dirty="0" err="1" smtClean="0"/>
              <a:t>input_stream</a:t>
            </a:r>
            <a:r>
              <a:rPr lang="en-US" sz="1400" dirty="0" smtClean="0"/>
              <a:t>(s) &gt;</a:t>
            </a:r>
          </a:p>
          <a:p>
            <a:r>
              <a:rPr lang="en-US" sz="1400" b="1" dirty="0" smtClean="0">
                <a:solidFill>
                  <a:srgbClr val="0070C0"/>
                </a:solidFill>
              </a:rPr>
              <a:t>USING</a:t>
            </a:r>
            <a:r>
              <a:rPr lang="en-US" sz="1400" dirty="0" smtClean="0"/>
              <a:t> &lt;</a:t>
            </a:r>
            <a:r>
              <a:rPr lang="en-US" sz="1400" b="1" dirty="0" smtClean="0"/>
              <a:t>Extractor</a:t>
            </a:r>
            <a:r>
              <a:rPr lang="en-US" sz="1400" dirty="0" smtClean="0"/>
              <a:t>&gt; [(</a:t>
            </a:r>
            <a:r>
              <a:rPr lang="en-US" sz="1400" dirty="0" err="1" smtClean="0"/>
              <a:t>args</a:t>
            </a:r>
            <a:r>
              <a:rPr lang="en-US" sz="1400" dirty="0" smtClean="0"/>
              <a:t>)]</a:t>
            </a:r>
          </a:p>
        </p:txBody>
      </p:sp>
      <p:sp>
        <p:nvSpPr>
          <p:cNvPr id="5" name="Rectangle 4"/>
          <p:cNvSpPr/>
          <p:nvPr/>
        </p:nvSpPr>
        <p:spPr>
          <a:xfrm>
            <a:off x="4349496" y="4012049"/>
            <a:ext cx="3505200" cy="1169551"/>
          </a:xfrm>
          <a:prstGeom prst="rect">
            <a:avLst/>
          </a:prstGeom>
        </p:spPr>
        <p:txBody>
          <a:bodyPr wrap="square">
            <a:spAutoFit/>
          </a:bodyPr>
          <a:lstStyle/>
          <a:p>
            <a:r>
              <a:rPr lang="en-US" sz="1400" b="1" dirty="0" smtClean="0">
                <a:solidFill>
                  <a:srgbClr val="0070C0"/>
                </a:solidFill>
              </a:rPr>
              <a:t>OUTPUT</a:t>
            </a:r>
            <a:r>
              <a:rPr lang="en-US" sz="1400" dirty="0" smtClean="0"/>
              <a:t> [&lt;input&gt;</a:t>
            </a:r>
          </a:p>
          <a:p>
            <a:r>
              <a:rPr lang="en-US" sz="1400" dirty="0"/>
              <a:t> </a:t>
            </a:r>
            <a:r>
              <a:rPr lang="en-US" sz="1400" dirty="0" smtClean="0"/>
              <a:t>     [</a:t>
            </a:r>
            <a:r>
              <a:rPr lang="en-US" sz="1400" b="1" dirty="0">
                <a:solidFill>
                  <a:srgbClr val="0070C0"/>
                </a:solidFill>
              </a:rPr>
              <a:t>PRESORT</a:t>
            </a:r>
            <a:r>
              <a:rPr lang="en-US" sz="1400" dirty="0"/>
              <a:t> column [</a:t>
            </a:r>
            <a:r>
              <a:rPr lang="en-US" sz="1400" b="1" dirty="0">
                <a:solidFill>
                  <a:srgbClr val="0070C0"/>
                </a:solidFill>
              </a:rPr>
              <a:t>ASC</a:t>
            </a:r>
            <a:r>
              <a:rPr lang="en-US" sz="1400" dirty="0"/>
              <a:t>|</a:t>
            </a:r>
            <a:r>
              <a:rPr lang="en-US" sz="1400" b="1" dirty="0">
                <a:solidFill>
                  <a:srgbClr val="0070C0"/>
                </a:solidFill>
              </a:rPr>
              <a:t>DESC</a:t>
            </a:r>
            <a:r>
              <a:rPr lang="en-US" sz="1400" dirty="0"/>
              <a:t>] [, </a:t>
            </a:r>
            <a:r>
              <a:rPr lang="en-US" sz="1400" dirty="0" smtClean="0"/>
              <a:t>…]]]]</a:t>
            </a:r>
          </a:p>
          <a:p>
            <a:r>
              <a:rPr lang="en-US" sz="1400" b="1" dirty="0" smtClean="0">
                <a:solidFill>
                  <a:srgbClr val="0070C0"/>
                </a:solidFill>
              </a:rPr>
              <a:t>TO</a:t>
            </a:r>
            <a:r>
              <a:rPr lang="en-US" sz="1400" dirty="0" smtClean="0"/>
              <a:t> &lt;</a:t>
            </a:r>
            <a:r>
              <a:rPr lang="en-US" sz="1400" dirty="0" err="1" smtClean="0"/>
              <a:t>output_stream</a:t>
            </a:r>
            <a:r>
              <a:rPr lang="en-US" sz="1400" dirty="0" smtClean="0"/>
              <a:t>&gt;</a:t>
            </a:r>
          </a:p>
          <a:p>
            <a:r>
              <a:rPr lang="en-US" sz="1400" dirty="0" smtClean="0"/>
              <a:t>[</a:t>
            </a:r>
            <a:r>
              <a:rPr lang="en-US" sz="1400" b="1" dirty="0" smtClean="0">
                <a:solidFill>
                  <a:srgbClr val="0070C0"/>
                </a:solidFill>
              </a:rPr>
              <a:t>USING</a:t>
            </a:r>
            <a:r>
              <a:rPr lang="en-US" sz="1400" dirty="0" smtClean="0"/>
              <a:t> &lt;</a:t>
            </a:r>
            <a:r>
              <a:rPr lang="en-US" sz="1400" b="1" dirty="0" err="1" smtClean="0"/>
              <a:t>Outputter</a:t>
            </a:r>
            <a:r>
              <a:rPr lang="en-US" sz="1400" dirty="0" smtClean="0"/>
              <a:t>&gt; [(</a:t>
            </a:r>
            <a:r>
              <a:rPr lang="en-US" sz="1400" dirty="0" err="1" smtClean="0"/>
              <a:t>args</a:t>
            </a:r>
            <a:r>
              <a:rPr lang="en-US" sz="1400" dirty="0" smtClean="0"/>
              <a:t>)]]</a:t>
            </a:r>
            <a:br>
              <a:rPr lang="en-US" sz="1400" dirty="0" smtClean="0"/>
            </a:br>
            <a:endParaRPr lang="en-US" sz="1400" dirty="0" smtClean="0"/>
          </a:p>
        </p:txBody>
      </p:sp>
      <p:cxnSp>
        <p:nvCxnSpPr>
          <p:cNvPr id="7" name="Straight Connector 6"/>
          <p:cNvCxnSpPr/>
          <p:nvPr/>
        </p:nvCxnSpPr>
        <p:spPr>
          <a:xfrm rot="5400000">
            <a:off x="3606861" y="4591853"/>
            <a:ext cx="762000" cy="1588"/>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44296" y="5181600"/>
            <a:ext cx="7010400" cy="1447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LineitemExtractor</a:t>
            </a:r>
            <a:r>
              <a:rPr lang="en-US" sz="1200" dirty="0" smtClean="0"/>
              <a:t> : </a:t>
            </a:r>
            <a:r>
              <a:rPr lang="en-US" sz="1200" b="1" dirty="0" smtClean="0">
                <a:solidFill>
                  <a:srgbClr val="FF0000"/>
                </a:solidFill>
              </a:rPr>
              <a:t>Extractor</a:t>
            </a:r>
          </a:p>
          <a:p>
            <a:r>
              <a:rPr lang="en-US" sz="1200" dirty="0" smtClean="0"/>
              <a:t>{</a:t>
            </a:r>
            <a:br>
              <a:rPr lang="en-US" sz="1200" dirty="0" smtClean="0"/>
            </a:br>
            <a:r>
              <a:rPr lang="en-US" sz="1200" dirty="0" smtClean="0"/>
              <a:t>    </a:t>
            </a:r>
            <a:r>
              <a:rPr lang="en-US" sz="1200" b="1" dirty="0" smtClean="0">
                <a:solidFill>
                  <a:srgbClr val="0070C0"/>
                </a:solidFill>
              </a:rPr>
              <a:t>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a:t>
            </a:r>
          </a:p>
          <a:p>
            <a:r>
              <a:rPr lang="en-US" sz="1200" dirty="0" smtClean="0"/>
              <a:t>    { …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Extract</a:t>
            </a:r>
            <a:r>
              <a:rPr lang="en-US" sz="1200" dirty="0" smtClean="0"/>
              <a:t>(</a:t>
            </a:r>
            <a:r>
              <a:rPr lang="en-US" sz="1200" dirty="0" err="1" smtClean="0"/>
              <a:t>StreamReader</a:t>
            </a:r>
            <a:r>
              <a:rPr lang="en-US" sz="1200" dirty="0" smtClean="0"/>
              <a:t> reader, Row </a:t>
            </a:r>
            <a:r>
              <a:rPr lang="en-US" sz="1200" dirty="0" err="1" smtClean="0"/>
              <a:t>outputRow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sp>
        <p:nvSpPr>
          <p:cNvPr id="6" name="Rectangular Callout 5"/>
          <p:cNvSpPr/>
          <p:nvPr/>
        </p:nvSpPr>
        <p:spPr>
          <a:xfrm>
            <a:off x="6400800" y="4938654"/>
            <a:ext cx="2514600" cy="1385946"/>
          </a:xfrm>
          <a:prstGeom prst="wedgeRectCallout">
            <a:avLst>
              <a:gd name="adj1" fmla="val -61618"/>
              <a:gd name="adj2" fmla="val 37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Defined schema of rows returned by extractor – used by compiler for type checking</a:t>
            </a:r>
          </a:p>
          <a:p>
            <a:r>
              <a:rPr lang="en-US" sz="1400" dirty="0" err="1" smtClean="0">
                <a:solidFill>
                  <a:schemeClr val="tx1"/>
                </a:solidFill>
              </a:rPr>
              <a:t>RequestedColumns</a:t>
            </a:r>
            <a:r>
              <a:rPr lang="en-US" sz="1400" dirty="0" smtClean="0">
                <a:solidFill>
                  <a:schemeClr val="tx1"/>
                </a:solidFill>
              </a:rPr>
              <a:t> is the columns requested in EXTRACT command</a:t>
            </a:r>
            <a:endParaRPr lang="en-US" sz="1400" dirty="0">
              <a:solidFill>
                <a:schemeClr val="tx1"/>
              </a:solidFill>
            </a:endParaRPr>
          </a:p>
        </p:txBody>
      </p:sp>
      <p:sp>
        <p:nvSpPr>
          <p:cNvPr id="10" name="Rectangular Callout 9"/>
          <p:cNvSpPr/>
          <p:nvPr/>
        </p:nvSpPr>
        <p:spPr>
          <a:xfrm>
            <a:off x="6629400" y="5286997"/>
            <a:ext cx="2514600" cy="1385946"/>
          </a:xfrm>
          <a:prstGeom prst="wedgeRectCallout">
            <a:avLst>
              <a:gd name="adj1" fmla="val -62917"/>
              <a:gd name="adj2" fmla="val 139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It is called once for each extent.</a:t>
            </a:r>
          </a:p>
          <a:p>
            <a:r>
              <a:rPr lang="en-US" sz="1400" dirty="0" err="1" smtClean="0">
                <a:solidFill>
                  <a:schemeClr val="tx1"/>
                </a:solidFill>
              </a:rPr>
              <a:t>Args</a:t>
            </a:r>
            <a:r>
              <a:rPr lang="en-US" sz="1400" dirty="0" smtClean="0">
                <a:solidFill>
                  <a:schemeClr val="tx1"/>
                </a:solidFill>
              </a:rPr>
              <a:t> is the arguments passed to extractor in EXTRACT statement.</a:t>
            </a:r>
          </a:p>
        </p:txBody>
      </p:sp>
      <p:sp>
        <p:nvSpPr>
          <p:cNvPr id="11" name="Rectangular Callout 10"/>
          <p:cNvSpPr/>
          <p:nvPr/>
        </p:nvSpPr>
        <p:spPr>
          <a:xfrm>
            <a:off x="6248400" y="3276600"/>
            <a:ext cx="2514600" cy="860146"/>
          </a:xfrm>
          <a:prstGeom prst="wedgeRectCallout">
            <a:avLst>
              <a:gd name="adj1" fmla="val -65514"/>
              <a:gd name="adj2" fmla="val 603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Presort is to tell system that rows on each vertex should be sorted before writing to disk.</a:t>
            </a:r>
          </a:p>
        </p:txBody>
      </p:sp>
      <p:sp>
        <p:nvSpPr>
          <p:cNvPr id="14" name="Slide Number Placeholder 13"/>
          <p:cNvSpPr>
            <a:spLocks noGrp="1"/>
          </p:cNvSpPr>
          <p:nvPr>
            <p:ph type="sldNum" sz="quarter" idx="12"/>
          </p:nvPr>
        </p:nvSpPr>
        <p:spPr/>
        <p:txBody>
          <a:bodyPr/>
          <a:lstStyle/>
          <a:p>
            <a:fld id="{6B366BA2-48A7-42D5-A1C2-C1ADD420FBD2}" type="slidenum">
              <a:rPr lang="en-US" smtClean="0"/>
              <a:t>16</a:t>
            </a:fld>
            <a:endParaRPr lang="en-US"/>
          </a:p>
        </p:txBody>
      </p:sp>
    </p:spTree>
    <p:extLst>
      <p:ext uri="{BB962C8B-B14F-4D97-AF65-F5344CB8AC3E}">
        <p14:creationId xmlns:p14="http://schemas.microsoft.com/office/powerpoint/2010/main" val="5914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P spid="10"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SQL commands supported in Scope</a:t>
            </a:r>
            <a:endParaRPr lang="en-US" dirty="0"/>
          </a:p>
        </p:txBody>
      </p:sp>
      <p:sp>
        <p:nvSpPr>
          <p:cNvPr id="3" name="Content Placeholder 2"/>
          <p:cNvSpPr>
            <a:spLocks noGrp="1"/>
          </p:cNvSpPr>
          <p:nvPr>
            <p:ph idx="1"/>
          </p:nvPr>
        </p:nvSpPr>
        <p:spPr>
          <a:xfrm>
            <a:off x="457200" y="4343400"/>
            <a:ext cx="8458200" cy="2286000"/>
          </a:xfrm>
        </p:spPr>
        <p:txBody>
          <a:bodyPr>
            <a:normAutofit lnSpcReduction="10000"/>
          </a:bodyPr>
          <a:lstStyle/>
          <a:p>
            <a:r>
              <a:rPr lang="en-US" sz="2000" dirty="0" smtClean="0"/>
              <a:t>Supports different </a:t>
            </a:r>
            <a:r>
              <a:rPr lang="en-US" sz="2000" dirty="0" err="1" smtClean="0"/>
              <a:t>Agg</a:t>
            </a:r>
            <a:r>
              <a:rPr lang="en-US" sz="2000" dirty="0" smtClean="0"/>
              <a:t> functions: COUNT, COUNTIF, MIN, MAX, SUM, AVG, STDEV, VAR, FIRST, LAST.</a:t>
            </a:r>
          </a:p>
          <a:p>
            <a:pPr marL="0" indent="0">
              <a:buNone/>
            </a:pPr>
            <a:r>
              <a:rPr lang="en-US" sz="2000" b="1" dirty="0" smtClean="0"/>
              <a:t>SQL commands not supported in Scope:</a:t>
            </a:r>
          </a:p>
          <a:p>
            <a:r>
              <a:rPr lang="en-US" sz="2000" dirty="0" smtClean="0"/>
              <a:t>Sub-queries - but same functionality available because of outer join.</a:t>
            </a:r>
          </a:p>
          <a:p>
            <a:r>
              <a:rPr lang="en-US" sz="2000" dirty="0" smtClean="0"/>
              <a:t>Non-equijoins : Non-equijoins </a:t>
            </a:r>
            <a:r>
              <a:rPr lang="en-US" sz="2000" dirty="0"/>
              <a:t>require </a:t>
            </a:r>
            <a:r>
              <a:rPr lang="en-US" sz="2000" dirty="0" smtClean="0"/>
              <a:t>(n </a:t>
            </a:r>
            <a:r>
              <a:rPr lang="en-US" sz="2000" dirty="0"/>
              <a:t>X </a:t>
            </a:r>
            <a:r>
              <a:rPr lang="en-US" sz="2000" dirty="0" smtClean="0"/>
              <a:t>m) replication </a:t>
            </a:r>
            <a:r>
              <a:rPr lang="en-US" sz="2000" dirty="0"/>
              <a:t>of the two tables – which is very expensive (n &amp; m is number of partitions of two tables).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4" name="Rectangle 3"/>
          <p:cNvSpPr/>
          <p:nvPr/>
        </p:nvSpPr>
        <p:spPr>
          <a:xfrm>
            <a:off x="457200" y="1524000"/>
            <a:ext cx="7010400" cy="2677656"/>
          </a:xfrm>
          <a:prstGeom prst="rect">
            <a:avLst/>
          </a:prstGeom>
        </p:spPr>
        <p:txBody>
          <a:bodyPr wrap="square">
            <a:spAutoFit/>
          </a:bodyPr>
          <a:lstStyle/>
          <a:p>
            <a:r>
              <a:rPr lang="en-US" sz="1400" b="1" dirty="0" smtClean="0">
                <a:solidFill>
                  <a:srgbClr val="0070C0"/>
                </a:solidFill>
              </a:rPr>
              <a:t>SELECT</a:t>
            </a:r>
            <a:r>
              <a:rPr lang="en-US" sz="1400" dirty="0" smtClean="0"/>
              <a:t> [</a:t>
            </a:r>
            <a:r>
              <a:rPr lang="en-US" sz="1400" b="1" dirty="0" smtClean="0">
                <a:solidFill>
                  <a:srgbClr val="0070C0"/>
                </a:solidFill>
              </a:rPr>
              <a:t>DISTINCT</a:t>
            </a:r>
            <a:r>
              <a:rPr lang="en-US" sz="1400" dirty="0" smtClean="0"/>
              <a:t>] [</a:t>
            </a:r>
            <a:r>
              <a:rPr lang="en-US" sz="1400" b="1" dirty="0" smtClean="0">
                <a:solidFill>
                  <a:srgbClr val="0070C0"/>
                </a:solidFill>
              </a:rPr>
              <a:t>TOP</a:t>
            </a:r>
            <a:r>
              <a:rPr lang="en-US" sz="1400" dirty="0" smtClean="0"/>
              <a:t> count] </a:t>
            </a:r>
            <a:r>
              <a:rPr lang="en-US" sz="1400" dirty="0" err="1" smtClean="0"/>
              <a:t>select_expression</a:t>
            </a:r>
            <a:r>
              <a:rPr lang="en-US" sz="1400" dirty="0" smtClean="0"/>
              <a:t> [</a:t>
            </a:r>
            <a:r>
              <a:rPr lang="en-US" sz="1400" b="1" dirty="0" smtClean="0">
                <a:solidFill>
                  <a:srgbClr val="0070C0"/>
                </a:solidFill>
              </a:rPr>
              <a:t>AS</a:t>
            </a:r>
            <a:r>
              <a:rPr lang="en-US" sz="1400" dirty="0" smtClean="0"/>
              <a:t> &lt;name&gt;] [, …]</a:t>
            </a:r>
            <a:br>
              <a:rPr lang="en-US" sz="1400" dirty="0" smtClean="0"/>
            </a:br>
            <a:r>
              <a:rPr lang="en-US" sz="1400" b="1" dirty="0" smtClean="0">
                <a:solidFill>
                  <a:srgbClr val="0070C0"/>
                </a:solidFill>
              </a:rPr>
              <a:t>FROM</a:t>
            </a:r>
            <a:r>
              <a:rPr lang="en-US" sz="1400" dirty="0" smtClean="0"/>
              <a:t> { &lt;input stream(s)&gt; </a:t>
            </a:r>
            <a:r>
              <a:rPr lang="en-US" sz="1400" b="1" dirty="0" smtClean="0">
                <a:solidFill>
                  <a:srgbClr val="0070C0"/>
                </a:solidFill>
              </a:rPr>
              <a:t>USING</a:t>
            </a:r>
            <a:r>
              <a:rPr lang="en-US" sz="1400" dirty="0" smtClean="0"/>
              <a:t> &lt;Extractor&gt; |</a:t>
            </a:r>
          </a:p>
          <a:p>
            <a:r>
              <a:rPr lang="en-US" sz="1400" dirty="0" smtClean="0"/>
              <a:t>               {&lt;input&gt; [&lt;</a:t>
            </a:r>
            <a:r>
              <a:rPr lang="en-US" sz="1400" b="1" dirty="0" smtClean="0"/>
              <a:t>joined input</a:t>
            </a:r>
            <a:r>
              <a:rPr lang="en-US" sz="1400" dirty="0" smtClean="0"/>
              <a:t>&gt; […]]} [, …]</a:t>
            </a:r>
          </a:p>
          <a:p>
            <a:r>
              <a:rPr lang="en-US" sz="1400" dirty="0" smtClean="0"/>
              <a:t>             }</a:t>
            </a:r>
            <a:br>
              <a:rPr lang="en-US" sz="1400" dirty="0" smtClean="0"/>
            </a:br>
            <a:r>
              <a:rPr lang="en-US" sz="1400" dirty="0" smtClean="0"/>
              <a:t>[</a:t>
            </a:r>
            <a:r>
              <a:rPr lang="en-US" sz="1400" b="1" dirty="0" smtClean="0">
                <a:solidFill>
                  <a:srgbClr val="0070C0"/>
                </a:solidFill>
              </a:rPr>
              <a:t>WHERE</a:t>
            </a:r>
            <a:r>
              <a:rPr lang="en-US" sz="1400" dirty="0" smtClean="0"/>
              <a:t>  &lt;predicate&gt;]</a:t>
            </a:r>
            <a:br>
              <a:rPr lang="en-US" sz="1400" dirty="0" smtClean="0"/>
            </a:br>
            <a:r>
              <a:rPr lang="en-US" sz="1400" dirty="0" smtClean="0"/>
              <a:t>[</a:t>
            </a:r>
            <a:r>
              <a:rPr lang="en-US" sz="1400" b="1" dirty="0" smtClean="0">
                <a:solidFill>
                  <a:srgbClr val="0070C0"/>
                </a:solidFill>
              </a:rPr>
              <a:t>GROUP BY </a:t>
            </a:r>
            <a:r>
              <a:rPr lang="en-US" sz="1400" dirty="0" smtClean="0"/>
              <a:t>&lt;</a:t>
            </a:r>
            <a:r>
              <a:rPr lang="en-US" sz="1400" dirty="0" err="1" smtClean="0"/>
              <a:t>grouping_columns</a:t>
            </a:r>
            <a:r>
              <a:rPr lang="en-US" sz="1400" dirty="0" smtClean="0"/>
              <a:t>&gt; [, …] ]</a:t>
            </a:r>
            <a:br>
              <a:rPr lang="en-US" sz="1400" dirty="0" smtClean="0"/>
            </a:br>
            <a:r>
              <a:rPr lang="en-US" sz="1400" dirty="0" smtClean="0"/>
              <a:t>[</a:t>
            </a:r>
            <a:r>
              <a:rPr lang="en-US" sz="1400" b="1" dirty="0" smtClean="0">
                <a:solidFill>
                  <a:srgbClr val="0070C0"/>
                </a:solidFill>
              </a:rPr>
              <a:t>HAVING</a:t>
            </a:r>
            <a:r>
              <a:rPr lang="en-US" sz="1400" dirty="0" smtClean="0"/>
              <a:t> &lt;predicate&gt;]</a:t>
            </a:r>
            <a:br>
              <a:rPr lang="en-US" sz="1400" dirty="0" smtClean="0"/>
            </a:br>
            <a:r>
              <a:rPr lang="en-US" sz="1400" dirty="0" smtClean="0"/>
              <a:t>[</a:t>
            </a:r>
            <a:r>
              <a:rPr lang="en-US" sz="1400" b="1" dirty="0" smtClean="0">
                <a:solidFill>
                  <a:srgbClr val="0070C0"/>
                </a:solidFill>
              </a:rPr>
              <a:t>ORDER BY </a:t>
            </a:r>
            <a:r>
              <a:rPr lang="en-US" sz="1400" dirty="0" smtClean="0"/>
              <a:t>&lt;</a:t>
            </a:r>
            <a:r>
              <a:rPr lang="en-US" sz="1400" dirty="0" err="1" smtClean="0"/>
              <a:t>select_list_item</a:t>
            </a:r>
            <a:r>
              <a:rPr lang="en-US" sz="1400" dirty="0" smtClean="0"/>
              <a:t>&gt; [</a:t>
            </a:r>
            <a:r>
              <a:rPr lang="en-US" sz="1400" b="1" dirty="0" smtClean="0">
                <a:solidFill>
                  <a:srgbClr val="0070C0"/>
                </a:solidFill>
              </a:rPr>
              <a:t>ASC</a:t>
            </a:r>
            <a:r>
              <a:rPr lang="en-US" sz="1400" dirty="0" smtClean="0"/>
              <a:t> | </a:t>
            </a:r>
            <a:r>
              <a:rPr lang="en-US" sz="1400" b="1" dirty="0" smtClean="0">
                <a:solidFill>
                  <a:srgbClr val="0070C0"/>
                </a:solidFill>
              </a:rPr>
              <a:t>DESC</a:t>
            </a:r>
            <a:r>
              <a:rPr lang="en-US" sz="1400" dirty="0" smtClean="0"/>
              <a:t>] [, …]]</a:t>
            </a:r>
          </a:p>
          <a:p>
            <a:r>
              <a:rPr lang="en-US" sz="1400" dirty="0" smtClean="0"/>
              <a:t> </a:t>
            </a:r>
          </a:p>
          <a:p>
            <a:r>
              <a:rPr lang="en-US" sz="1400" b="1" dirty="0" smtClean="0"/>
              <a:t>joined input</a:t>
            </a:r>
            <a:r>
              <a:rPr lang="en-US" sz="1400" dirty="0" smtClean="0"/>
              <a:t>:  &lt;</a:t>
            </a:r>
            <a:r>
              <a:rPr lang="en-US" sz="1400" b="1" dirty="0" err="1" smtClean="0"/>
              <a:t>join_type</a:t>
            </a:r>
            <a:r>
              <a:rPr lang="en-US" sz="1400" dirty="0" smtClean="0"/>
              <a:t>&gt; </a:t>
            </a:r>
            <a:r>
              <a:rPr lang="en-US" sz="1400" b="1" dirty="0" smtClean="0">
                <a:solidFill>
                  <a:srgbClr val="0070C0"/>
                </a:solidFill>
              </a:rPr>
              <a:t>JOIN</a:t>
            </a:r>
            <a:r>
              <a:rPr lang="en-US" sz="1400" dirty="0" smtClean="0"/>
              <a:t> &lt;input&gt; [</a:t>
            </a:r>
            <a:r>
              <a:rPr lang="en-US" sz="1400" b="1" dirty="0" smtClean="0">
                <a:solidFill>
                  <a:srgbClr val="0070C0"/>
                </a:solidFill>
              </a:rPr>
              <a:t>ON</a:t>
            </a:r>
            <a:r>
              <a:rPr lang="en-US" sz="1400" dirty="0" smtClean="0"/>
              <a:t> &lt;equijoin&gt;]</a:t>
            </a:r>
          </a:p>
          <a:p>
            <a:endParaRPr lang="en-US" sz="1400" dirty="0" smtClean="0"/>
          </a:p>
          <a:p>
            <a:r>
              <a:rPr lang="en-US" sz="1400" b="1" dirty="0" err="1" smtClean="0"/>
              <a:t>join_type</a:t>
            </a:r>
            <a:r>
              <a:rPr lang="en-US" sz="1400" dirty="0" smtClean="0"/>
              <a:t>:  [</a:t>
            </a:r>
            <a:r>
              <a:rPr lang="en-US" sz="1400" b="1" dirty="0" smtClean="0">
                <a:solidFill>
                  <a:srgbClr val="0070C0"/>
                </a:solidFill>
              </a:rPr>
              <a:t>INNER</a:t>
            </a:r>
            <a:r>
              <a:rPr lang="en-US" sz="1400" dirty="0" smtClean="0"/>
              <a:t> | {</a:t>
            </a:r>
            <a:r>
              <a:rPr lang="en-US" sz="1400" b="1" dirty="0" smtClean="0">
                <a:solidFill>
                  <a:srgbClr val="0070C0"/>
                </a:solidFill>
              </a:rPr>
              <a:t>LEFT</a:t>
            </a:r>
            <a:r>
              <a:rPr lang="en-US" sz="1400" dirty="0" smtClean="0"/>
              <a:t> | </a:t>
            </a:r>
            <a:r>
              <a:rPr lang="en-US" sz="1400" b="1" dirty="0" smtClean="0">
                <a:solidFill>
                  <a:srgbClr val="0070C0"/>
                </a:solidFill>
              </a:rPr>
              <a:t>RIGHT</a:t>
            </a:r>
            <a:r>
              <a:rPr lang="en-US" sz="1400" dirty="0" smtClean="0"/>
              <a:t> | </a:t>
            </a:r>
            <a:r>
              <a:rPr lang="en-US" sz="1400" b="1" dirty="0" smtClean="0">
                <a:solidFill>
                  <a:srgbClr val="0070C0"/>
                </a:solidFill>
              </a:rPr>
              <a:t>FULL</a:t>
            </a:r>
            <a:r>
              <a:rPr lang="en-US" sz="1400" dirty="0" smtClean="0"/>
              <a:t>} </a:t>
            </a:r>
            <a:r>
              <a:rPr lang="en-US" sz="1400" b="1" dirty="0" smtClean="0">
                <a:solidFill>
                  <a:srgbClr val="0070C0"/>
                </a:solidFill>
              </a:rPr>
              <a:t>OUTER</a:t>
            </a:r>
            <a:r>
              <a:rPr lang="en-US" sz="1400" dirty="0" smtClean="0"/>
              <a:t>]</a:t>
            </a:r>
            <a:endParaRPr lang="en-US" sz="1400" dirty="0"/>
          </a:p>
        </p:txBody>
      </p:sp>
      <p:sp>
        <p:nvSpPr>
          <p:cNvPr id="8" name="Slide Number Placeholder 7"/>
          <p:cNvSpPr>
            <a:spLocks noGrp="1"/>
          </p:cNvSpPr>
          <p:nvPr>
            <p:ph type="sldNum" sz="quarter" idx="12"/>
          </p:nvPr>
        </p:nvSpPr>
        <p:spPr/>
        <p:txBody>
          <a:bodyPr/>
          <a:lstStyle/>
          <a:p>
            <a:fld id="{6B366BA2-48A7-42D5-A1C2-C1ADD420FBD2}" type="slidenum">
              <a:rPr lang="en-US" smtClean="0"/>
              <a:t>17</a:t>
            </a:fld>
            <a:endParaRPr lang="en-US"/>
          </a:p>
        </p:txBody>
      </p:sp>
    </p:spTree>
    <p:extLst>
      <p:ext uri="{BB962C8B-B14F-4D97-AF65-F5344CB8AC3E}">
        <p14:creationId xmlns:p14="http://schemas.microsoft.com/office/powerpoint/2010/main" val="312939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a:bodyPr>
          <a:lstStyle/>
          <a:p>
            <a:r>
              <a:rPr lang="en-US" dirty="0" smtClean="0"/>
              <a:t>Deep Integration with .NET (C#)</a:t>
            </a:r>
            <a:endParaRPr lang="en-US" dirty="0"/>
          </a:p>
        </p:txBody>
      </p:sp>
      <p:sp>
        <p:nvSpPr>
          <p:cNvPr id="3" name="Content Placeholder 2"/>
          <p:cNvSpPr>
            <a:spLocks noGrp="1"/>
          </p:cNvSpPr>
          <p:nvPr>
            <p:ph idx="1"/>
          </p:nvPr>
        </p:nvSpPr>
        <p:spPr/>
        <p:txBody>
          <a:bodyPr>
            <a:normAutofit/>
          </a:bodyPr>
          <a:lstStyle/>
          <a:p>
            <a:r>
              <a:rPr lang="en-US" sz="2400" dirty="0" smtClean="0"/>
              <a:t>SCOPE supports C# expressions and built-in .NET functions/library</a:t>
            </a:r>
          </a:p>
        </p:txBody>
      </p:sp>
      <p:sp>
        <p:nvSpPr>
          <p:cNvPr id="4" name="Rectangle 3"/>
          <p:cNvSpPr/>
          <p:nvPr/>
        </p:nvSpPr>
        <p:spPr>
          <a:xfrm>
            <a:off x="609600" y="3124200"/>
            <a:ext cx="6858000" cy="1600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i="1" dirty="0" smtClean="0"/>
              <a:t>R1</a:t>
            </a:r>
            <a:r>
              <a:rPr lang="en-US" sz="1200" dirty="0" smtClean="0"/>
              <a:t> = </a:t>
            </a:r>
            <a:r>
              <a:rPr lang="en-US" sz="1200" b="1" dirty="0" smtClean="0">
                <a:solidFill>
                  <a:srgbClr val="0070C0"/>
                </a:solidFill>
              </a:rPr>
              <a:t>SELECT</a:t>
            </a:r>
            <a:r>
              <a:rPr lang="en-US" sz="1200" dirty="0" smtClean="0"/>
              <a:t> A+C </a:t>
            </a:r>
            <a:r>
              <a:rPr lang="en-US" sz="1200" b="1" dirty="0" smtClean="0">
                <a:solidFill>
                  <a:srgbClr val="0070C0"/>
                </a:solidFill>
              </a:rPr>
              <a:t>AS</a:t>
            </a:r>
            <a:r>
              <a:rPr lang="en-US" sz="1200" dirty="0" smtClean="0"/>
              <a:t> ac, </a:t>
            </a:r>
            <a:r>
              <a:rPr lang="en-US" sz="1200" dirty="0" err="1" smtClean="0"/>
              <a:t>B.</a:t>
            </a:r>
            <a:r>
              <a:rPr lang="en-US" sz="1200" b="1" dirty="0" err="1" smtClean="0">
                <a:solidFill>
                  <a:srgbClr val="FF0000"/>
                </a:solidFill>
              </a:rPr>
              <a:t>Trim</a:t>
            </a:r>
            <a:r>
              <a:rPr lang="en-US" sz="1200" dirty="0" smtClean="0"/>
              <a:t>() </a:t>
            </a:r>
            <a:r>
              <a:rPr lang="en-US" sz="1200" b="1" dirty="0" smtClean="0">
                <a:solidFill>
                  <a:srgbClr val="0070C0"/>
                </a:solidFill>
              </a:rPr>
              <a:t>AS</a:t>
            </a:r>
            <a:r>
              <a:rPr lang="en-US" sz="1200" dirty="0" smtClean="0"/>
              <a:t> B1</a:t>
            </a:r>
            <a:br>
              <a:rPr lang="en-US" sz="1200" dirty="0" smtClean="0"/>
            </a:br>
            <a:r>
              <a:rPr lang="en-US" sz="1200" dirty="0" smtClean="0"/>
              <a:t>        </a:t>
            </a:r>
            <a:r>
              <a:rPr lang="en-US" sz="1200" b="1" dirty="0" smtClean="0">
                <a:solidFill>
                  <a:srgbClr val="0070C0"/>
                </a:solidFill>
              </a:rPr>
              <a:t>FROM</a:t>
            </a:r>
            <a:r>
              <a:rPr lang="en-US" sz="1200" dirty="0" smtClean="0"/>
              <a:t> R</a:t>
            </a:r>
            <a:br>
              <a:rPr lang="en-US" sz="1200" dirty="0" smtClean="0"/>
            </a:br>
            <a:r>
              <a:rPr lang="en-US" sz="1200" dirty="0" smtClean="0"/>
              <a:t>        </a:t>
            </a:r>
            <a:r>
              <a:rPr lang="en-US" sz="1200" b="1" dirty="0" smtClean="0">
                <a:solidFill>
                  <a:srgbClr val="0070C0"/>
                </a:solidFill>
              </a:rPr>
              <a:t>WHERE</a:t>
            </a:r>
            <a:r>
              <a:rPr lang="en-US" sz="1200" dirty="0" smtClean="0"/>
              <a:t> </a:t>
            </a:r>
            <a:r>
              <a:rPr lang="en-US" sz="1200" b="1" dirty="0" err="1" smtClean="0">
                <a:solidFill>
                  <a:srgbClr val="FF0000"/>
                </a:solidFill>
              </a:rPr>
              <a:t>StringOccurs</a:t>
            </a:r>
            <a:r>
              <a:rPr lang="en-US" sz="1200" dirty="0" smtClean="0">
                <a:solidFill>
                  <a:schemeClr val="tx1"/>
                </a:solidFill>
              </a:rPr>
              <a:t>(C</a:t>
            </a:r>
            <a:r>
              <a:rPr lang="en-US" sz="1200" dirty="0" smtClean="0"/>
              <a:t>, “xyz”) &gt; 2</a:t>
            </a:r>
            <a:br>
              <a:rPr lang="en-US" sz="1200" dirty="0" smtClean="0"/>
            </a:br>
            <a:r>
              <a:rPr lang="en-US" sz="1200" dirty="0" smtClean="0"/>
              <a:t/>
            </a:r>
            <a:br>
              <a:rPr lang="en-US" sz="1200" dirty="0" smtClean="0"/>
            </a:br>
            <a:r>
              <a:rPr lang="en-US" sz="1200" b="1" dirty="0" smtClean="0">
                <a:solidFill>
                  <a:srgbClr val="FF0000"/>
                </a:solidFill>
              </a:rPr>
              <a:t>#CS</a:t>
            </a:r>
            <a:r>
              <a:rPr lang="en-US" sz="1200" dirty="0" smtClean="0"/>
              <a:t/>
            </a:r>
            <a:br>
              <a:rPr lang="en-US" sz="1200" dirty="0" smtClean="0"/>
            </a:br>
            <a:r>
              <a:rPr lang="en-US" sz="1200" b="1" dirty="0" smtClean="0">
                <a:solidFill>
                  <a:srgbClr val="0070C0"/>
                </a:solidFill>
              </a:rPr>
              <a:t>public static </a:t>
            </a:r>
            <a:r>
              <a:rPr lang="en-US" sz="1200" b="1" dirty="0" err="1" smtClean="0">
                <a:solidFill>
                  <a:srgbClr val="0070C0"/>
                </a:solidFill>
              </a:rPr>
              <a:t>int</a:t>
            </a:r>
            <a:r>
              <a:rPr lang="en-US" sz="1200" b="1" dirty="0" smtClean="0">
                <a:solidFill>
                  <a:srgbClr val="0070C0"/>
                </a:solidFill>
              </a:rPr>
              <a:t> </a:t>
            </a:r>
            <a:r>
              <a:rPr lang="en-US" sz="1200" b="1" dirty="0" err="1" smtClean="0">
                <a:solidFill>
                  <a:srgbClr val="FF0000"/>
                </a:solidFill>
              </a:rPr>
              <a:t>StringOccurs</a:t>
            </a:r>
            <a:r>
              <a:rPr lang="en-US" sz="1200" dirty="0" smtClean="0">
                <a:solidFill>
                  <a:schemeClr val="tx1"/>
                </a:solidFill>
              </a:rPr>
              <a:t>(string</a:t>
            </a:r>
            <a:r>
              <a:rPr lang="en-US" sz="1200" dirty="0" smtClean="0"/>
              <a:t> </a:t>
            </a:r>
            <a:r>
              <a:rPr lang="en-US" sz="1200" dirty="0" err="1" smtClean="0"/>
              <a:t>str</a:t>
            </a:r>
            <a:r>
              <a:rPr lang="en-US" sz="1200" dirty="0" smtClean="0"/>
              <a:t>, string </a:t>
            </a:r>
            <a:r>
              <a:rPr lang="en-US" sz="1200" dirty="0" err="1" smtClean="0"/>
              <a:t>ptrn</a:t>
            </a:r>
            <a:r>
              <a:rPr lang="en-US" sz="1200" dirty="0" smtClean="0"/>
              <a:t>)</a:t>
            </a:r>
            <a:br>
              <a:rPr lang="en-US" sz="1200" dirty="0" smtClean="0"/>
            </a:br>
            <a:r>
              <a:rPr lang="en-US" sz="1200" dirty="0" smtClean="0"/>
              <a:t>{ … }</a:t>
            </a:r>
            <a:br>
              <a:rPr lang="en-US" sz="1200" dirty="0" smtClean="0"/>
            </a:br>
            <a:r>
              <a:rPr lang="en-US" sz="1200" b="1" dirty="0" smtClean="0">
                <a:solidFill>
                  <a:srgbClr val="FF0000"/>
                </a:solidFill>
              </a:rPr>
              <a:t>#ENDCS</a:t>
            </a:r>
            <a:endParaRPr lang="en-US" sz="1200" b="1" dirty="0">
              <a:solidFill>
                <a:srgbClr val="FF0000"/>
              </a:solidFill>
            </a:endParaRPr>
          </a:p>
        </p:txBody>
      </p:sp>
      <p:sp>
        <p:nvSpPr>
          <p:cNvPr id="8" name="Slide Number Placeholder 7"/>
          <p:cNvSpPr>
            <a:spLocks noGrp="1"/>
          </p:cNvSpPr>
          <p:nvPr>
            <p:ph type="sldNum" sz="quarter" idx="12"/>
          </p:nvPr>
        </p:nvSpPr>
        <p:spPr/>
        <p:txBody>
          <a:bodyPr/>
          <a:lstStyle/>
          <a:p>
            <a:fld id="{6B366BA2-48A7-42D5-A1C2-C1ADD420FBD2}" type="slidenum">
              <a:rPr lang="en-US" smtClean="0"/>
              <a:t>18</a:t>
            </a:fld>
            <a:endParaRPr lang="en-US"/>
          </a:p>
        </p:txBody>
      </p:sp>
    </p:spTree>
    <p:extLst>
      <p:ext uri="{BB962C8B-B14F-4D97-AF65-F5344CB8AC3E}">
        <p14:creationId xmlns:p14="http://schemas.microsoft.com/office/powerpoint/2010/main" val="327795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Defined Operators</a:t>
            </a:r>
            <a:endParaRPr lang="en-US" dirty="0"/>
          </a:p>
        </p:txBody>
      </p:sp>
      <p:sp>
        <p:nvSpPr>
          <p:cNvPr id="3" name="Content Placeholder 2"/>
          <p:cNvSpPr>
            <a:spLocks noGrp="1"/>
          </p:cNvSpPr>
          <p:nvPr>
            <p:ph idx="1"/>
          </p:nvPr>
        </p:nvSpPr>
        <p:spPr/>
        <p:txBody>
          <a:bodyPr>
            <a:normAutofit/>
          </a:bodyPr>
          <a:lstStyle/>
          <a:p>
            <a:r>
              <a:rPr lang="en-US" sz="2000" dirty="0" smtClean="0"/>
              <a:t>Required to give more flexibility for advance users.</a:t>
            </a:r>
          </a:p>
          <a:p>
            <a:r>
              <a:rPr lang="en-US" sz="2000" dirty="0" smtClean="0"/>
              <a:t>SCOPE supports three highly extensible commands: </a:t>
            </a:r>
          </a:p>
          <a:p>
            <a:pPr lvl="1"/>
            <a:r>
              <a:rPr lang="en-US" sz="1800" dirty="0" smtClean="0">
                <a:effectLst>
                  <a:outerShdw blurRad="38100" dist="38100" dir="2700000" algn="tl">
                    <a:srgbClr val="000000">
                      <a:alpha val="43137"/>
                    </a:srgbClr>
                  </a:outerShdw>
                </a:effectLst>
              </a:rPr>
              <a:t>PROCESS</a:t>
            </a:r>
            <a:r>
              <a:rPr lang="en-US" sz="1800" dirty="0" smtClean="0"/>
              <a:t>, </a:t>
            </a:r>
          </a:p>
          <a:p>
            <a:pPr lvl="1"/>
            <a:r>
              <a:rPr lang="en-US" sz="1800" dirty="0" smtClean="0">
                <a:effectLst>
                  <a:outerShdw blurRad="38100" dist="38100" dir="2700000" algn="tl">
                    <a:srgbClr val="000000">
                      <a:alpha val="43137"/>
                    </a:srgbClr>
                  </a:outerShdw>
                </a:effectLst>
              </a:rPr>
              <a:t>REDUCE</a:t>
            </a:r>
            <a:r>
              <a:rPr lang="en-US" sz="1800" dirty="0" smtClean="0"/>
              <a:t>, </a:t>
            </a:r>
          </a:p>
          <a:p>
            <a:pPr lvl="1"/>
            <a:r>
              <a:rPr lang="en-US" sz="1800" dirty="0" smtClean="0">
                <a:effectLst>
                  <a:outerShdw blurRad="38100" dist="38100" dir="2700000" algn="tl">
                    <a:srgbClr val="000000">
                      <a:alpha val="43137"/>
                    </a:srgbClr>
                  </a:outerShdw>
                </a:effectLst>
              </a:rPr>
              <a:t>COMBINE</a:t>
            </a:r>
          </a:p>
          <a:p>
            <a:pPr marL="393192" lvl="1" indent="0">
              <a:buNone/>
            </a:pPr>
            <a:endParaRPr lang="en-US" sz="1800" dirty="0" smtClean="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6B366BA2-48A7-42D5-A1C2-C1ADD420FBD2}" type="slidenum">
              <a:rPr lang="en-US" smtClean="0"/>
              <a:t>19</a:t>
            </a:fld>
            <a:endParaRPr lang="en-US"/>
          </a:p>
        </p:txBody>
      </p:sp>
    </p:spTree>
    <p:extLst>
      <p:ext uri="{BB962C8B-B14F-4D97-AF65-F5344CB8AC3E}">
        <p14:creationId xmlns:p14="http://schemas.microsoft.com/office/powerpoint/2010/main" val="86078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5921" y="2667000"/>
            <a:ext cx="1153510" cy="1153510"/>
          </a:xfrm>
        </p:spPr>
      </p:pic>
      <p:grpSp>
        <p:nvGrpSpPr>
          <p:cNvPr id="24" name="Group 23"/>
          <p:cNvGrpSpPr/>
          <p:nvPr/>
        </p:nvGrpSpPr>
        <p:grpSpPr>
          <a:xfrm>
            <a:off x="512945" y="4336169"/>
            <a:ext cx="2659463" cy="2078762"/>
            <a:chOff x="609600" y="2057400"/>
            <a:chExt cx="4419600" cy="3200400"/>
          </a:xfrm>
        </p:grpSpPr>
        <p:sp>
          <p:nvSpPr>
            <p:cNvPr id="4" name="Cloud 3"/>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5" name="Group 4"/>
            <p:cNvGrpSpPr/>
            <p:nvPr/>
          </p:nvGrpSpPr>
          <p:grpSpPr>
            <a:xfrm>
              <a:off x="1295400" y="2431856"/>
              <a:ext cx="2779931" cy="2667000"/>
              <a:chOff x="3124200" y="2362200"/>
              <a:chExt cx="2779931" cy="2667000"/>
            </a:xfrm>
          </p:grpSpPr>
          <p:graphicFrame>
            <p:nvGraphicFramePr>
              <p:cNvPr id="6"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440"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441"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442"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443"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444"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445"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13" name="TextBox 12"/>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14" name="TextBox 13"/>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15" name="TextBox 14"/>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23" name="Rounded Rectangular Callout 22"/>
          <p:cNvSpPr/>
          <p:nvPr/>
        </p:nvSpPr>
        <p:spPr>
          <a:xfrm>
            <a:off x="3429000" y="2342846"/>
            <a:ext cx="5334000" cy="4204897"/>
          </a:xfrm>
          <a:prstGeom prst="wedgeRoundRectCallout">
            <a:avLst>
              <a:gd name="adj1" fmla="val -64834"/>
              <a:gd name="adj2" fmla="val -2790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can find most frequent queries for a day:</a:t>
            </a:r>
          </a:p>
          <a:p>
            <a:pPr marL="342900" indent="-342900" algn="just">
              <a:buAutoNum type="arabicPeriod"/>
            </a:pPr>
            <a:r>
              <a:rPr lang="en-US" sz="2000" dirty="0" smtClean="0">
                <a:solidFill>
                  <a:srgbClr val="BD8702"/>
                </a:solidFill>
              </a:rPr>
              <a:t>Find location and name all fragment of my distributed data.</a:t>
            </a:r>
          </a:p>
          <a:p>
            <a:pPr marL="342900" indent="-342900" algn="just">
              <a:buAutoNum type="arabicPeriod"/>
            </a:pPr>
            <a:r>
              <a:rPr lang="en-US" sz="2000" dirty="0" smtClean="0">
                <a:solidFill>
                  <a:srgbClr val="BD8702"/>
                </a:solidFill>
              </a:rPr>
              <a:t>On each fragment, run my java program which will count number of occurrence of each query on that machine.</a:t>
            </a:r>
          </a:p>
          <a:p>
            <a:pPr marL="342900" indent="-342900" algn="just">
              <a:buAutoNum type="arabicPeriod"/>
            </a:pPr>
            <a:r>
              <a:rPr lang="en-US" sz="2000" dirty="0" smtClean="0">
                <a:solidFill>
                  <a:srgbClr val="BD8702"/>
                </a:solidFill>
              </a:rPr>
              <a:t>If a machine fail, find another healthy machine &amp; run again.</a:t>
            </a:r>
          </a:p>
          <a:p>
            <a:pPr marL="342900" indent="-342900" algn="just">
              <a:buAutoNum type="arabicPeriod"/>
            </a:pPr>
            <a:r>
              <a:rPr lang="en-US" sz="2000" dirty="0" smtClean="0">
                <a:solidFill>
                  <a:srgbClr val="BD8702"/>
                </a:solidFill>
              </a:rPr>
              <a:t>Remote read all files written by my java program and compute total occurrence of all queries. And find top 100 queries.</a:t>
            </a:r>
          </a:p>
          <a:p>
            <a:pPr marL="342900" indent="-342900" algn="just">
              <a:buAutoNum type="arabicPeriod"/>
            </a:pPr>
            <a:r>
              <a:rPr lang="en-US" sz="2000" dirty="0" smtClean="0">
                <a:solidFill>
                  <a:srgbClr val="BD8702"/>
                </a:solidFill>
              </a:rPr>
              <a:t>Clean up all intermediate results.</a:t>
            </a:r>
          </a:p>
          <a:p>
            <a:pPr marL="342900" indent="-342900" algn="just">
              <a:buAutoNum type="arabicPeriod"/>
            </a:pPr>
            <a:endParaRPr lang="en-US" sz="1200" dirty="0" smtClean="0">
              <a:solidFill>
                <a:srgbClr val="BD8702"/>
              </a:solidFill>
            </a:endParaRPr>
          </a:p>
          <a:p>
            <a:pPr marL="342900" indent="-342900" algn="just">
              <a:buAutoNum type="arabicPeriod"/>
            </a:pPr>
            <a:endParaRPr lang="en-US" sz="1200" dirty="0">
              <a:solidFill>
                <a:srgbClr val="BD8702"/>
              </a:solidFill>
            </a:endParaRPr>
          </a:p>
        </p:txBody>
      </p:sp>
      <p:sp>
        <p:nvSpPr>
          <p:cNvPr id="28" name="TextBox 27"/>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20" name="Slide Number Placeholder 19"/>
          <p:cNvSpPr>
            <a:spLocks noGrp="1"/>
          </p:cNvSpPr>
          <p:nvPr>
            <p:ph type="sldNum" sz="quarter" idx="12"/>
          </p:nvPr>
        </p:nvSpPr>
        <p:spPr/>
        <p:txBody>
          <a:bodyPr/>
          <a:lstStyle/>
          <a:p>
            <a:fld id="{6B366BA2-48A7-42D5-A1C2-C1ADD420FBD2}" type="slidenum">
              <a:rPr lang="en-US" smtClean="0"/>
              <a:t>2</a:t>
            </a:fld>
            <a:endParaRPr lang="en-US"/>
          </a:p>
        </p:txBody>
      </p:sp>
    </p:spTree>
    <p:extLst>
      <p:ext uri="{BB962C8B-B14F-4D97-AF65-F5344CB8AC3E}">
        <p14:creationId xmlns:p14="http://schemas.microsoft.com/office/powerpoint/2010/main" val="1103189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828800"/>
            <a:ext cx="8229600" cy="1745902"/>
          </a:xfrm>
        </p:spPr>
        <p:txBody>
          <a:bodyPr>
            <a:normAutofit/>
          </a:bodyPr>
          <a:lstStyle/>
          <a:p>
            <a:r>
              <a:rPr lang="en-US" sz="2000" dirty="0" smtClean="0">
                <a:effectLst>
                  <a:outerShdw blurRad="38100" dist="38100" dir="2700000" algn="tl">
                    <a:srgbClr val="000000">
                      <a:alpha val="43137"/>
                    </a:srgbClr>
                  </a:outerShdw>
                </a:effectLst>
              </a:rPr>
              <a:t>PROCESS</a:t>
            </a:r>
            <a:r>
              <a:rPr lang="en-US" sz="2000" dirty="0" smtClean="0"/>
              <a:t> command takes a </a:t>
            </a:r>
            <a:r>
              <a:rPr lang="en-US" sz="2000" dirty="0" err="1" smtClean="0"/>
              <a:t>rowset</a:t>
            </a:r>
            <a:r>
              <a:rPr lang="en-US" sz="2000" dirty="0" smtClean="0"/>
              <a:t> as input, processes each row, and outputs a sequence of rows</a:t>
            </a:r>
          </a:p>
          <a:p>
            <a:r>
              <a:rPr lang="en-US" sz="2000" dirty="0" smtClean="0"/>
              <a:t>It can be used to provide un-nesting capability.</a:t>
            </a:r>
          </a:p>
          <a:p>
            <a:r>
              <a:rPr lang="en-US" sz="2000" dirty="0" smtClean="0"/>
              <a:t>Another example: User wants to find all bigrams in the input document &amp; create a row per bigram.</a:t>
            </a:r>
          </a:p>
          <a:p>
            <a:pPr marL="0" indent="0">
              <a:buNone/>
            </a:pPr>
            <a:endParaRPr lang="en-US" sz="2000" dirty="0"/>
          </a:p>
          <a:p>
            <a:endParaRPr lang="en-US" sz="2000" dirty="0" smtClean="0"/>
          </a:p>
          <a:p>
            <a:endParaRPr lang="en-US" sz="2000" dirty="0"/>
          </a:p>
        </p:txBody>
      </p:sp>
      <p:sp>
        <p:nvSpPr>
          <p:cNvPr id="4" name="Rectangle 3"/>
          <p:cNvSpPr/>
          <p:nvPr/>
        </p:nvSpPr>
        <p:spPr>
          <a:xfrm>
            <a:off x="914400" y="3793644"/>
            <a:ext cx="2514600" cy="738664"/>
          </a:xfrm>
          <a:prstGeom prst="rect">
            <a:avLst/>
          </a:prstGeom>
        </p:spPr>
        <p:txBody>
          <a:bodyPr wrap="square">
            <a:spAutoFit/>
          </a:bodyPr>
          <a:lstStyle/>
          <a:p>
            <a:r>
              <a:rPr lang="en-US" sz="1400" b="1" dirty="0" smtClean="0">
                <a:solidFill>
                  <a:srgbClr val="0070C0"/>
                </a:solidFill>
              </a:rPr>
              <a:t>PROCESS</a:t>
            </a:r>
            <a:r>
              <a:rPr lang="en-US" sz="1400" dirty="0" smtClean="0"/>
              <a:t> [&lt;input&gt;]</a:t>
            </a:r>
            <a:br>
              <a:rPr lang="en-US" sz="1400" dirty="0" smtClean="0"/>
            </a:br>
            <a:r>
              <a:rPr lang="en-US" sz="1400" b="1" dirty="0" smtClean="0">
                <a:solidFill>
                  <a:srgbClr val="0070C0"/>
                </a:solidFill>
              </a:rPr>
              <a:t>USING</a:t>
            </a:r>
            <a:r>
              <a:rPr lang="en-US" sz="1400" dirty="0" smtClean="0"/>
              <a:t> &lt;</a:t>
            </a:r>
            <a:r>
              <a:rPr lang="en-US" sz="1400" b="1" dirty="0" smtClean="0"/>
              <a:t>Processor</a:t>
            </a:r>
            <a:r>
              <a:rPr lang="en-US" sz="1400" dirty="0" smtClean="0"/>
              <a:t>&gt; [ (</a:t>
            </a:r>
            <a:r>
              <a:rPr lang="en-US" sz="1400" dirty="0" err="1" smtClean="0"/>
              <a:t>args</a:t>
            </a:r>
            <a:r>
              <a:rPr lang="en-US" sz="1400" dirty="0" smtClean="0"/>
              <a:t>) ]</a:t>
            </a:r>
            <a:br>
              <a:rPr lang="en-US" sz="1400" dirty="0" smtClean="0"/>
            </a:br>
            <a:r>
              <a:rPr lang="en-US" sz="1400" dirty="0" smtClean="0"/>
              <a:t>[</a:t>
            </a:r>
            <a:r>
              <a:rPr lang="en-US" sz="1400" b="1" dirty="0" smtClean="0">
                <a:solidFill>
                  <a:srgbClr val="0070C0"/>
                </a:solidFill>
              </a:rPr>
              <a:t>PRODUCE</a:t>
            </a:r>
            <a:r>
              <a:rPr lang="en-US" sz="1400" dirty="0" smtClean="0"/>
              <a:t> column [, …]]</a:t>
            </a:r>
          </a:p>
        </p:txBody>
      </p:sp>
      <p:sp>
        <p:nvSpPr>
          <p:cNvPr id="5" name="Rectangle 4"/>
          <p:cNvSpPr/>
          <p:nvPr/>
        </p:nvSpPr>
        <p:spPr>
          <a:xfrm>
            <a:off x="762000" y="4876800"/>
            <a:ext cx="7010400" cy="1600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MyProcessor</a:t>
            </a:r>
            <a:r>
              <a:rPr lang="en-US" sz="1200" b="1" dirty="0" smtClean="0"/>
              <a:t> </a:t>
            </a:r>
            <a:r>
              <a:rPr lang="en-US" sz="1200" dirty="0" smtClean="0"/>
              <a:t>: </a:t>
            </a:r>
            <a:r>
              <a:rPr lang="en-US" sz="1200" b="1" dirty="0" smtClean="0">
                <a:solidFill>
                  <a:srgbClr val="FF0000"/>
                </a:solidFill>
              </a:rPr>
              <a:t>Processor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 Schema </a:t>
            </a:r>
            <a:r>
              <a:rPr lang="en-US" sz="1200" dirty="0" err="1" smtClean="0"/>
              <a:t>inputSchema</a:t>
            </a:r>
            <a:r>
              <a:rPr lang="en-US" sz="1200" dirty="0" smtClean="0"/>
              <a:t>)</a:t>
            </a:r>
          </a:p>
          <a:p>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Process</a:t>
            </a:r>
            <a:r>
              <a:rPr lang="en-US" sz="1200" dirty="0" smtClean="0"/>
              <a:t>(</a:t>
            </a:r>
            <a:r>
              <a:rPr lang="en-US" sz="1200" dirty="0" err="1" smtClean="0"/>
              <a:t>RowSet</a:t>
            </a:r>
            <a:r>
              <a:rPr lang="en-US" sz="1200" dirty="0" smtClean="0"/>
              <a:t> input, Row </a:t>
            </a:r>
            <a:r>
              <a:rPr lang="en-US" sz="1200" dirty="0" err="1" smtClean="0"/>
              <a:t>outRow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1278720435"/>
              </p:ext>
            </p:extLst>
          </p:nvPr>
        </p:nvGraphicFramePr>
        <p:xfrm>
          <a:off x="3867912" y="4029135"/>
          <a:ext cx="1770888" cy="381000"/>
        </p:xfrm>
        <a:graphic>
          <a:graphicData uri="http://schemas.openxmlformats.org/drawingml/2006/table">
            <a:tbl>
              <a:tblPr>
                <a:effectLst>
                  <a:innerShdw blurRad="114300">
                    <a:prstClr val="black"/>
                  </a:innerShdw>
                </a:effectLst>
                <a:tableStyleId>{8A107856-5554-42FB-B03E-39F5DBC370BA}</a:tableStyleId>
              </a:tblPr>
              <a:tblGrid>
                <a:gridCol w="885444"/>
                <a:gridCol w="885444"/>
              </a:tblGrid>
              <a:tr h="381000">
                <a:tc>
                  <a:txBody>
                    <a:bodyPr/>
                    <a:lstStyle/>
                    <a:p>
                      <a:r>
                        <a:rPr lang="en-US" dirty="0" smtClean="0"/>
                        <a:t>url1</a:t>
                      </a:r>
                      <a:endParaRPr lang="en-US" dirty="0"/>
                    </a:p>
                  </a:txBody>
                  <a:tcPr/>
                </a:tc>
                <a:tc>
                  <a:txBody>
                    <a:bodyPr/>
                    <a:lstStyle/>
                    <a:p>
                      <a:r>
                        <a:rPr lang="en-US" dirty="0" smtClean="0"/>
                        <a:t>“A B C”</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54279100"/>
              </p:ext>
            </p:extLst>
          </p:nvPr>
        </p:nvGraphicFramePr>
        <p:xfrm>
          <a:off x="6400800" y="3793644"/>
          <a:ext cx="1551432" cy="745066"/>
        </p:xfrm>
        <a:graphic>
          <a:graphicData uri="http://schemas.openxmlformats.org/drawingml/2006/table">
            <a:tbl>
              <a:tblPr>
                <a:effectLst>
                  <a:innerShdw blurRad="114300">
                    <a:prstClr val="black"/>
                  </a:innerShdw>
                </a:effectLst>
                <a:tableStyleId>{8A107856-5554-42FB-B03E-39F5DBC370BA}</a:tableStyleId>
              </a:tblPr>
              <a:tblGrid>
                <a:gridCol w="775716"/>
                <a:gridCol w="775716"/>
              </a:tblGrid>
              <a:tr h="372533">
                <a:tc>
                  <a:txBody>
                    <a:bodyPr/>
                    <a:lstStyle/>
                    <a:p>
                      <a:r>
                        <a:rPr lang="en-US" dirty="0" smtClean="0"/>
                        <a:t>url1</a:t>
                      </a:r>
                      <a:endParaRPr lang="en-US" dirty="0"/>
                    </a:p>
                  </a:txBody>
                  <a:tcPr/>
                </a:tc>
                <a:tc>
                  <a:txBody>
                    <a:bodyPr/>
                    <a:lstStyle/>
                    <a:p>
                      <a:r>
                        <a:rPr lang="en-US" dirty="0" smtClean="0"/>
                        <a:t>“A B”</a:t>
                      </a:r>
                      <a:endParaRPr lang="en-US" dirty="0"/>
                    </a:p>
                  </a:txBody>
                  <a:tcPr/>
                </a:tc>
              </a:tr>
              <a:tr h="372533">
                <a:tc>
                  <a:txBody>
                    <a:bodyPr/>
                    <a:lstStyle/>
                    <a:p>
                      <a:r>
                        <a:rPr lang="en-US" dirty="0" smtClean="0"/>
                        <a:t>url1</a:t>
                      </a:r>
                      <a:endParaRPr lang="en-US" dirty="0"/>
                    </a:p>
                  </a:txBody>
                  <a:tcPr/>
                </a:tc>
                <a:tc>
                  <a:txBody>
                    <a:bodyPr/>
                    <a:lstStyle/>
                    <a:p>
                      <a:r>
                        <a:rPr lang="en-US" dirty="0" smtClean="0"/>
                        <a:t>“B C”</a:t>
                      </a:r>
                      <a:endParaRPr lang="en-US" dirty="0"/>
                    </a:p>
                  </a:txBody>
                  <a:tcPr/>
                </a:tc>
              </a:tr>
            </a:tbl>
          </a:graphicData>
        </a:graphic>
      </p:graphicFrame>
      <p:sp>
        <p:nvSpPr>
          <p:cNvPr id="12" name="Right Arrow 11"/>
          <p:cNvSpPr/>
          <p:nvPr/>
        </p:nvSpPr>
        <p:spPr>
          <a:xfrm>
            <a:off x="5791200" y="4058752"/>
            <a:ext cx="381000" cy="208448"/>
          </a:xfrm>
          <a:prstGeom prst="rightArrow">
            <a:avLst/>
          </a:prstGeom>
          <a:gradFill>
            <a:gsLst>
              <a:gs pos="0">
                <a:srgbClr val="FFD386"/>
              </a:gs>
              <a:gs pos="43000">
                <a:srgbClr val="FFE4B3"/>
              </a:gs>
              <a:gs pos="93000">
                <a:schemeClr val="accent2">
                  <a:tint val="15000"/>
                  <a:satMod val="165000"/>
                </a:schemeClr>
              </a:gs>
              <a:gs pos="100000">
                <a:schemeClr val="accent2">
                  <a:tint val="5000"/>
                  <a:satMod val="250000"/>
                </a:schemeClr>
              </a:gs>
            </a:gsLst>
            <a:path path="circle">
              <a:fillToRect l="50000" t="130000" r="50000" b="-30000"/>
            </a:path>
          </a:gradFill>
          <a:ln w="12700">
            <a:solidFill>
              <a:srgbClr val="BD8702"/>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6B366BA2-48A7-42D5-A1C2-C1ADD420FBD2}" type="slidenum">
              <a:rPr lang="en-US" smtClean="0"/>
              <a:t>20</a:t>
            </a:fld>
            <a:endParaRPr lang="en-US"/>
          </a:p>
        </p:txBody>
      </p:sp>
    </p:spTree>
    <p:extLst>
      <p:ext uri="{BB962C8B-B14F-4D97-AF65-F5344CB8AC3E}">
        <p14:creationId xmlns:p14="http://schemas.microsoft.com/office/powerpoint/2010/main" val="230529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a:t>
            </a:r>
            <a:endParaRPr lang="en-US" dirty="0"/>
          </a:p>
        </p:txBody>
      </p:sp>
      <p:sp>
        <p:nvSpPr>
          <p:cNvPr id="3" name="Content Placeholder 2"/>
          <p:cNvSpPr>
            <a:spLocks noGrp="1"/>
          </p:cNvSpPr>
          <p:nvPr>
            <p:ph idx="1"/>
          </p:nvPr>
        </p:nvSpPr>
        <p:spPr>
          <a:xfrm>
            <a:off x="457200" y="1935480"/>
            <a:ext cx="8229600" cy="1874520"/>
          </a:xfrm>
        </p:spPr>
        <p:txBody>
          <a:bodyPr>
            <a:normAutofit lnSpcReduction="10000"/>
          </a:bodyPr>
          <a:lstStyle/>
          <a:p>
            <a:r>
              <a:rPr lang="en-US" sz="2000" dirty="0" smtClean="0">
                <a:effectLst>
                  <a:outerShdw blurRad="38100" dist="38100" dir="2700000" algn="tl">
                    <a:srgbClr val="000000">
                      <a:alpha val="43137"/>
                    </a:srgbClr>
                  </a:outerShdw>
                </a:effectLst>
              </a:rPr>
              <a:t>REDUCE</a:t>
            </a:r>
            <a:r>
              <a:rPr lang="en-US" sz="2000" dirty="0" smtClean="0"/>
              <a:t> command takes a </a:t>
            </a:r>
            <a:r>
              <a:rPr lang="en-US" sz="2000" b="1" i="1" dirty="0" smtClean="0"/>
              <a:t>grouped</a:t>
            </a:r>
            <a:r>
              <a:rPr lang="en-US" sz="2000" dirty="0" smtClean="0"/>
              <a:t> </a:t>
            </a:r>
            <a:r>
              <a:rPr lang="en-US" sz="2000" dirty="0" err="1" smtClean="0"/>
              <a:t>rowset</a:t>
            </a:r>
            <a:r>
              <a:rPr lang="en-US" sz="2000" dirty="0" smtClean="0"/>
              <a:t>, processes each group, and outputs zero, one, or multiple rows per group</a:t>
            </a:r>
          </a:p>
          <a:p>
            <a:r>
              <a:rPr lang="en-US" sz="2000" dirty="0">
                <a:effectLst>
                  <a:outerShdw blurRad="38100" dist="38100" dir="2700000" algn="tl">
                    <a:srgbClr val="000000">
                      <a:alpha val="43137"/>
                    </a:srgbClr>
                  </a:outerShdw>
                </a:effectLst>
              </a:rPr>
              <a:t>Map/Reduce</a:t>
            </a:r>
            <a:r>
              <a:rPr lang="en-US" sz="2000" dirty="0"/>
              <a:t> can be easily expressed by </a:t>
            </a:r>
            <a:r>
              <a:rPr lang="en-US" sz="2000" dirty="0" smtClean="0">
                <a:effectLst>
                  <a:outerShdw blurRad="38100" dist="38100" dir="2700000" algn="tl">
                    <a:srgbClr val="000000">
                      <a:alpha val="43137"/>
                    </a:srgbClr>
                  </a:outerShdw>
                </a:effectLst>
              </a:rPr>
              <a:t>Process/Reduce</a:t>
            </a:r>
          </a:p>
          <a:p>
            <a:r>
              <a:rPr lang="en-US" sz="2000" dirty="0" smtClean="0"/>
              <a:t>Example: User want to compute complex aggregation from  a user session log (reduce on </a:t>
            </a:r>
            <a:r>
              <a:rPr lang="en-US" sz="2000" dirty="0" err="1" smtClean="0"/>
              <a:t>SessionId</a:t>
            </a:r>
            <a:r>
              <a:rPr lang="en-US" sz="2000" dirty="0" smtClean="0"/>
              <a:t>) but his computation may require data to be sorted on time within a session.</a:t>
            </a:r>
            <a:endParaRPr lang="en-US" sz="2000" dirty="0"/>
          </a:p>
        </p:txBody>
      </p:sp>
      <p:sp>
        <p:nvSpPr>
          <p:cNvPr id="4" name="Rectangle 3"/>
          <p:cNvSpPr/>
          <p:nvPr/>
        </p:nvSpPr>
        <p:spPr>
          <a:xfrm>
            <a:off x="772885" y="3888502"/>
            <a:ext cx="3072384" cy="1169551"/>
          </a:xfrm>
          <a:prstGeom prst="rect">
            <a:avLst/>
          </a:prstGeom>
        </p:spPr>
        <p:txBody>
          <a:bodyPr wrap="square">
            <a:spAutoFit/>
          </a:bodyPr>
          <a:lstStyle/>
          <a:p>
            <a:r>
              <a:rPr lang="en-US" sz="1400" b="1" dirty="0" smtClean="0">
                <a:solidFill>
                  <a:srgbClr val="0070C0"/>
                </a:solidFill>
              </a:rPr>
              <a:t>REDUCE</a:t>
            </a:r>
            <a:r>
              <a:rPr lang="en-US" sz="1400" dirty="0" smtClean="0"/>
              <a:t> [&lt;input&gt; </a:t>
            </a:r>
          </a:p>
          <a:p>
            <a:r>
              <a:rPr lang="en-US" sz="1400" dirty="0" smtClean="0"/>
              <a:t>[</a:t>
            </a:r>
            <a:r>
              <a:rPr lang="en-US" sz="1400" b="1" dirty="0" smtClean="0">
                <a:solidFill>
                  <a:srgbClr val="0070C0"/>
                </a:solidFill>
              </a:rPr>
              <a:t>PRESORT</a:t>
            </a:r>
            <a:r>
              <a:rPr lang="en-US" sz="1400" dirty="0" smtClean="0"/>
              <a:t> column [</a:t>
            </a:r>
            <a:r>
              <a:rPr lang="en-US" sz="1400" b="1" dirty="0" smtClean="0">
                <a:solidFill>
                  <a:srgbClr val="0070C0"/>
                </a:solidFill>
              </a:rPr>
              <a:t>ASC</a:t>
            </a:r>
            <a:r>
              <a:rPr lang="en-US" sz="1400" dirty="0" smtClean="0"/>
              <a:t>|</a:t>
            </a:r>
            <a:r>
              <a:rPr lang="en-US" sz="1400" b="1" dirty="0" smtClean="0">
                <a:solidFill>
                  <a:srgbClr val="0070C0"/>
                </a:solidFill>
              </a:rPr>
              <a:t>DESC</a:t>
            </a:r>
            <a:r>
              <a:rPr lang="en-US" sz="1400" dirty="0" smtClean="0"/>
              <a:t>] [, …]]]</a:t>
            </a:r>
            <a:br>
              <a:rPr lang="en-US" sz="1400" dirty="0" smtClean="0"/>
            </a:br>
            <a:r>
              <a:rPr lang="en-US" sz="1400" b="1" dirty="0" smtClean="0">
                <a:solidFill>
                  <a:srgbClr val="0070C0"/>
                </a:solidFill>
              </a:rPr>
              <a:t>ON</a:t>
            </a:r>
            <a:r>
              <a:rPr lang="en-US" sz="1400" dirty="0" smtClean="0"/>
              <a:t> </a:t>
            </a:r>
            <a:r>
              <a:rPr lang="en-US" sz="1400" dirty="0" err="1" smtClean="0"/>
              <a:t>grouping_column</a:t>
            </a:r>
            <a:r>
              <a:rPr lang="en-US" sz="1400" dirty="0" smtClean="0"/>
              <a:t> [, …] </a:t>
            </a:r>
            <a:br>
              <a:rPr lang="en-US" sz="1400" dirty="0" smtClean="0"/>
            </a:br>
            <a:r>
              <a:rPr lang="en-US" sz="1400" b="1" dirty="0" smtClean="0">
                <a:solidFill>
                  <a:srgbClr val="0070C0"/>
                </a:solidFill>
              </a:rPr>
              <a:t>USING</a:t>
            </a:r>
            <a:r>
              <a:rPr lang="en-US" sz="1400" dirty="0" smtClean="0"/>
              <a:t> &lt;Reducer&gt;  [ (</a:t>
            </a:r>
            <a:r>
              <a:rPr lang="en-US" sz="1400" dirty="0" err="1" smtClean="0"/>
              <a:t>args</a:t>
            </a:r>
            <a:r>
              <a:rPr lang="en-US" sz="1400" dirty="0" smtClean="0"/>
              <a:t>) ]</a:t>
            </a:r>
            <a:br>
              <a:rPr lang="en-US" sz="1400" dirty="0" smtClean="0"/>
            </a:br>
            <a:r>
              <a:rPr lang="en-US" sz="1400" dirty="0" smtClean="0"/>
              <a:t>[</a:t>
            </a:r>
            <a:r>
              <a:rPr lang="en-US" sz="1400" b="1" dirty="0" smtClean="0">
                <a:solidFill>
                  <a:srgbClr val="0070C0"/>
                </a:solidFill>
              </a:rPr>
              <a:t>PRODUCE</a:t>
            </a:r>
            <a:r>
              <a:rPr lang="en-US" sz="1400" dirty="0" smtClean="0"/>
              <a:t> column [, …]]</a:t>
            </a:r>
          </a:p>
        </p:txBody>
      </p:sp>
      <p:sp>
        <p:nvSpPr>
          <p:cNvPr id="5" name="Rectangle 4"/>
          <p:cNvSpPr/>
          <p:nvPr/>
        </p:nvSpPr>
        <p:spPr>
          <a:xfrm>
            <a:off x="772885" y="5143500"/>
            <a:ext cx="7010400" cy="1600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MyReducer</a:t>
            </a:r>
            <a:r>
              <a:rPr lang="en-US" sz="1200" b="1" dirty="0" smtClean="0"/>
              <a:t> </a:t>
            </a:r>
            <a:r>
              <a:rPr lang="en-US" sz="1200" dirty="0" smtClean="0"/>
              <a:t>: </a:t>
            </a:r>
            <a:r>
              <a:rPr lang="en-US" sz="1200" b="1" dirty="0" smtClean="0">
                <a:solidFill>
                  <a:srgbClr val="FF0000"/>
                </a:solidFill>
              </a:rPr>
              <a:t>Reducer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 Schema </a:t>
            </a:r>
            <a:r>
              <a:rPr lang="en-US" sz="1200" dirty="0" err="1" smtClean="0"/>
              <a:t>inputSchema</a:t>
            </a:r>
            <a:r>
              <a:rPr lang="en-US" sz="1200" dirty="0" smtClean="0"/>
              <a:t>)</a:t>
            </a:r>
          </a:p>
          <a:p>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Reduce</a:t>
            </a:r>
            <a:r>
              <a:rPr lang="en-US" sz="1200" dirty="0" smtClean="0"/>
              <a:t>(</a:t>
            </a:r>
            <a:r>
              <a:rPr lang="en-US" sz="1200" dirty="0" err="1" smtClean="0"/>
              <a:t>RowSet</a:t>
            </a:r>
            <a:r>
              <a:rPr lang="en-US" sz="1200" dirty="0" smtClean="0"/>
              <a:t> input, Row </a:t>
            </a:r>
            <a:r>
              <a:rPr lang="en-US" sz="1200" dirty="0" err="1" smtClean="0"/>
              <a:t>outRow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sp>
        <p:nvSpPr>
          <p:cNvPr id="6" name="Content Placeholder 2"/>
          <p:cNvSpPr txBox="1">
            <a:spLocks/>
          </p:cNvSpPr>
          <p:nvPr/>
        </p:nvSpPr>
        <p:spPr>
          <a:xfrm>
            <a:off x="457200" y="5715000"/>
            <a:ext cx="82296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ular Callout 7"/>
          <p:cNvSpPr/>
          <p:nvPr/>
        </p:nvSpPr>
        <p:spPr>
          <a:xfrm>
            <a:off x="4114800" y="3888502"/>
            <a:ext cx="2514600" cy="860146"/>
          </a:xfrm>
          <a:prstGeom prst="wedgeRectCallout">
            <a:avLst>
              <a:gd name="adj1" fmla="val -63783"/>
              <a:gd name="adj2" fmla="val -23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Sort </a:t>
            </a:r>
            <a:r>
              <a:rPr lang="en-US" sz="1400" dirty="0">
                <a:solidFill>
                  <a:schemeClr val="tx1"/>
                </a:solidFill>
              </a:rPr>
              <a:t>rows within the group on specific column (may not be reduce col).</a:t>
            </a:r>
          </a:p>
        </p:txBody>
      </p:sp>
      <p:sp>
        <p:nvSpPr>
          <p:cNvPr id="11" name="Slide Number Placeholder 10"/>
          <p:cNvSpPr>
            <a:spLocks noGrp="1"/>
          </p:cNvSpPr>
          <p:nvPr>
            <p:ph type="sldNum" sz="quarter" idx="12"/>
          </p:nvPr>
        </p:nvSpPr>
        <p:spPr/>
        <p:txBody>
          <a:bodyPr/>
          <a:lstStyle/>
          <a:p>
            <a:fld id="{6B366BA2-48A7-42D5-A1C2-C1ADD420FBD2}" type="slidenum">
              <a:rPr lang="en-US" smtClean="0"/>
              <a:t>21</a:t>
            </a:fld>
            <a:endParaRPr lang="en-US"/>
          </a:p>
        </p:txBody>
      </p:sp>
    </p:spTree>
    <p:extLst>
      <p:ext uri="{BB962C8B-B14F-4D97-AF65-F5344CB8AC3E}">
        <p14:creationId xmlns:p14="http://schemas.microsoft.com/office/powerpoint/2010/main" val="93952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a:t>
            </a:r>
            <a:endParaRPr lang="en-US" dirty="0"/>
          </a:p>
        </p:txBody>
      </p:sp>
      <p:sp>
        <p:nvSpPr>
          <p:cNvPr id="3" name="Content Placeholder 2"/>
          <p:cNvSpPr>
            <a:spLocks noGrp="1"/>
          </p:cNvSpPr>
          <p:nvPr>
            <p:ph idx="1"/>
          </p:nvPr>
        </p:nvSpPr>
        <p:spPr/>
        <p:txBody>
          <a:bodyPr>
            <a:normAutofit/>
          </a:bodyPr>
          <a:lstStyle/>
          <a:p>
            <a:r>
              <a:rPr lang="en-US" sz="2000" dirty="0" smtClean="0"/>
              <a:t>User define joiner</a:t>
            </a:r>
          </a:p>
          <a:p>
            <a:r>
              <a:rPr lang="en-US" sz="2000" dirty="0" smtClean="0"/>
              <a:t>COMBINE command takes two </a:t>
            </a:r>
            <a:r>
              <a:rPr lang="en-US" sz="2000" b="1" i="1" dirty="0" smtClean="0"/>
              <a:t>matching</a:t>
            </a:r>
            <a:r>
              <a:rPr lang="en-US" sz="2000" dirty="0" smtClean="0"/>
              <a:t> input </a:t>
            </a:r>
            <a:r>
              <a:rPr lang="en-US" sz="2000" dirty="0" err="1" smtClean="0"/>
              <a:t>rowsets</a:t>
            </a:r>
            <a:r>
              <a:rPr lang="en-US" sz="2000" dirty="0" smtClean="0"/>
              <a:t>, combines them in some way, and outputs a sequence of rows</a:t>
            </a:r>
          </a:p>
          <a:p>
            <a:r>
              <a:rPr lang="en-US" sz="2000" dirty="0" smtClean="0"/>
              <a:t>Example is </a:t>
            </a:r>
            <a:r>
              <a:rPr lang="en-US" sz="2000" dirty="0" err="1" smtClean="0"/>
              <a:t>multiset</a:t>
            </a:r>
            <a:r>
              <a:rPr lang="en-US" sz="2000" dirty="0" smtClean="0"/>
              <a:t> difference – compute the difference between 2 </a:t>
            </a:r>
            <a:r>
              <a:rPr lang="en-US" sz="2000" dirty="0" err="1" smtClean="0"/>
              <a:t>multisets</a:t>
            </a:r>
            <a:r>
              <a:rPr lang="en-US" sz="2000" dirty="0" smtClean="0"/>
              <a:t>.</a:t>
            </a:r>
          </a:p>
          <a:p>
            <a:endParaRPr lang="en-US" sz="2000" dirty="0"/>
          </a:p>
        </p:txBody>
      </p:sp>
      <p:sp>
        <p:nvSpPr>
          <p:cNvPr id="4" name="Rectangle 3"/>
          <p:cNvSpPr/>
          <p:nvPr/>
        </p:nvSpPr>
        <p:spPr>
          <a:xfrm>
            <a:off x="2514600" y="3733800"/>
            <a:ext cx="3962400" cy="1384995"/>
          </a:xfrm>
          <a:prstGeom prst="rect">
            <a:avLst/>
          </a:prstGeom>
        </p:spPr>
        <p:txBody>
          <a:bodyPr wrap="square">
            <a:spAutoFit/>
          </a:bodyPr>
          <a:lstStyle/>
          <a:p>
            <a:r>
              <a:rPr lang="en-US" sz="1400" b="1" dirty="0" smtClean="0">
                <a:solidFill>
                  <a:srgbClr val="0070C0"/>
                </a:solidFill>
              </a:rPr>
              <a:t>COMBINE</a:t>
            </a:r>
            <a:r>
              <a:rPr lang="en-US" sz="1400" dirty="0" smtClean="0"/>
              <a:t> &lt;input1&gt; [</a:t>
            </a:r>
            <a:r>
              <a:rPr lang="en-US" sz="1400" b="1" dirty="0" smtClean="0">
                <a:solidFill>
                  <a:srgbClr val="0070C0"/>
                </a:solidFill>
              </a:rPr>
              <a:t>AS</a:t>
            </a:r>
            <a:r>
              <a:rPr lang="en-US" sz="1400" dirty="0" smtClean="0"/>
              <a:t> &lt;alias1&gt;] [</a:t>
            </a:r>
            <a:r>
              <a:rPr lang="en-US" sz="1400" b="1" dirty="0" smtClean="0">
                <a:solidFill>
                  <a:srgbClr val="0070C0"/>
                </a:solidFill>
              </a:rPr>
              <a:t>PRESORT</a:t>
            </a:r>
            <a:r>
              <a:rPr lang="en-US" sz="1400" dirty="0" smtClean="0"/>
              <a:t> …]</a:t>
            </a:r>
            <a:br>
              <a:rPr lang="en-US" sz="1400" dirty="0" smtClean="0"/>
            </a:br>
            <a:r>
              <a:rPr lang="en-US" sz="1400" dirty="0" smtClean="0"/>
              <a:t>        </a:t>
            </a:r>
            <a:r>
              <a:rPr lang="en-US" sz="1400" b="1" dirty="0" smtClean="0">
                <a:solidFill>
                  <a:srgbClr val="0070C0"/>
                </a:solidFill>
              </a:rPr>
              <a:t>WITH</a:t>
            </a:r>
            <a:r>
              <a:rPr lang="en-US" sz="1400" dirty="0" smtClean="0"/>
              <a:t> &lt;input2&gt; [</a:t>
            </a:r>
            <a:r>
              <a:rPr lang="en-US" sz="1400" b="1" dirty="0" smtClean="0">
                <a:solidFill>
                  <a:srgbClr val="0070C0"/>
                </a:solidFill>
              </a:rPr>
              <a:t>AS</a:t>
            </a:r>
            <a:r>
              <a:rPr lang="en-US" sz="1400" dirty="0" smtClean="0"/>
              <a:t> &lt;alias2&gt;] [</a:t>
            </a:r>
            <a:r>
              <a:rPr lang="en-US" sz="1400" b="1" dirty="0" smtClean="0">
                <a:solidFill>
                  <a:srgbClr val="0070C0"/>
                </a:solidFill>
              </a:rPr>
              <a:t>PRESORT</a:t>
            </a:r>
            <a:r>
              <a:rPr lang="en-US" sz="1400" dirty="0" smtClean="0"/>
              <a:t> …]</a:t>
            </a:r>
            <a:br>
              <a:rPr lang="en-US" sz="1400" dirty="0" smtClean="0"/>
            </a:br>
            <a:r>
              <a:rPr lang="en-US" sz="1400" b="1" dirty="0" smtClean="0">
                <a:solidFill>
                  <a:srgbClr val="0070C0"/>
                </a:solidFill>
              </a:rPr>
              <a:t>ON</a:t>
            </a:r>
            <a:r>
              <a:rPr lang="en-US" sz="1400" dirty="0" smtClean="0"/>
              <a:t> &lt;</a:t>
            </a:r>
            <a:r>
              <a:rPr lang="en-US" sz="1400" dirty="0" err="1" smtClean="0"/>
              <a:t>equality_predicate</a:t>
            </a:r>
            <a:r>
              <a:rPr lang="en-US" sz="1400" dirty="0" smtClean="0"/>
              <a:t>&gt; </a:t>
            </a:r>
            <a:br>
              <a:rPr lang="en-US" sz="1400" dirty="0" smtClean="0"/>
            </a:br>
            <a:r>
              <a:rPr lang="en-US" sz="1400" b="1" dirty="0" smtClean="0">
                <a:solidFill>
                  <a:srgbClr val="0070C0"/>
                </a:solidFill>
              </a:rPr>
              <a:t>USING</a:t>
            </a:r>
            <a:r>
              <a:rPr lang="en-US" sz="1400" dirty="0" smtClean="0"/>
              <a:t> &lt;Combiner&gt;  [ (</a:t>
            </a:r>
            <a:r>
              <a:rPr lang="en-US" sz="1400" dirty="0" err="1" smtClean="0"/>
              <a:t>args</a:t>
            </a:r>
            <a:r>
              <a:rPr lang="en-US" sz="1400" dirty="0" smtClean="0"/>
              <a:t>) ]</a:t>
            </a:r>
            <a:br>
              <a:rPr lang="en-US" sz="1400" dirty="0" smtClean="0"/>
            </a:br>
            <a:r>
              <a:rPr lang="en-US" sz="1400" b="1" dirty="0" smtClean="0">
                <a:solidFill>
                  <a:srgbClr val="0070C0"/>
                </a:solidFill>
              </a:rPr>
              <a:t>PRODUCE</a:t>
            </a:r>
            <a:r>
              <a:rPr lang="en-US" sz="1400" dirty="0" smtClean="0"/>
              <a:t> column [, …]</a:t>
            </a:r>
            <a:br>
              <a:rPr lang="en-US" sz="1400" dirty="0" smtClean="0"/>
            </a:br>
            <a:endParaRPr lang="en-US" sz="1400" dirty="0" smtClean="0"/>
          </a:p>
        </p:txBody>
      </p:sp>
      <p:sp>
        <p:nvSpPr>
          <p:cNvPr id="5" name="Rectangle 4"/>
          <p:cNvSpPr/>
          <p:nvPr/>
        </p:nvSpPr>
        <p:spPr>
          <a:xfrm>
            <a:off x="816429" y="4953000"/>
            <a:ext cx="7772400" cy="17526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MyCombiner</a:t>
            </a:r>
            <a:r>
              <a:rPr lang="en-US" sz="1200" b="1" dirty="0" smtClean="0"/>
              <a:t> </a:t>
            </a:r>
            <a:r>
              <a:rPr lang="en-US" sz="1200" dirty="0" smtClean="0"/>
              <a:t>: </a:t>
            </a:r>
            <a:r>
              <a:rPr lang="en-US" sz="1200" b="1" dirty="0" smtClean="0">
                <a:solidFill>
                  <a:srgbClr val="FF0000"/>
                </a:solidFill>
              </a:rPr>
              <a:t>Combiner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a:t>
            </a:r>
            <a:br>
              <a:rPr lang="en-US" sz="1200" dirty="0" smtClean="0"/>
            </a:br>
            <a:r>
              <a:rPr lang="en-US" sz="1200" dirty="0" smtClean="0"/>
              <a:t>		Schema </a:t>
            </a:r>
            <a:r>
              <a:rPr lang="en-US" sz="1200" dirty="0" err="1" smtClean="0"/>
              <a:t>leftSchema</a:t>
            </a:r>
            <a:r>
              <a:rPr lang="en-US" sz="1200" dirty="0" smtClean="0"/>
              <a:t>,  string </a:t>
            </a:r>
            <a:r>
              <a:rPr lang="en-US" sz="1200" dirty="0" err="1" smtClean="0"/>
              <a:t>leftTable</a:t>
            </a:r>
            <a:r>
              <a:rPr lang="en-US" sz="1200" dirty="0" smtClean="0"/>
              <a:t>, Schema </a:t>
            </a:r>
            <a:r>
              <a:rPr lang="en-US" sz="1200" dirty="0" err="1" smtClean="0"/>
              <a:t>rightSchema</a:t>
            </a:r>
            <a:r>
              <a:rPr lang="en-US" sz="1200" dirty="0" smtClean="0"/>
              <a:t>, string </a:t>
            </a:r>
            <a:r>
              <a:rPr lang="en-US" sz="1200" dirty="0" err="1" smtClean="0"/>
              <a:t>rightTable</a:t>
            </a:r>
            <a:r>
              <a:rPr lang="en-US" sz="1200" dirty="0" smtClean="0"/>
              <a:t>)   </a:t>
            </a:r>
            <a:br>
              <a:rPr lang="en-US" sz="1200" dirty="0" smtClean="0"/>
            </a:br>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Combine</a:t>
            </a:r>
            <a:r>
              <a:rPr lang="en-US" sz="1200" dirty="0" smtClean="0"/>
              <a:t>(</a:t>
            </a:r>
            <a:r>
              <a:rPr lang="en-US" sz="1200" dirty="0" err="1" smtClean="0"/>
              <a:t>RowSet</a:t>
            </a:r>
            <a:r>
              <a:rPr lang="en-US" sz="1200" dirty="0" smtClean="0"/>
              <a:t> left, </a:t>
            </a:r>
            <a:r>
              <a:rPr lang="en-US" sz="1200" dirty="0" err="1" smtClean="0"/>
              <a:t>RowSet</a:t>
            </a:r>
            <a:r>
              <a:rPr lang="en-US" sz="1200" dirty="0" smtClean="0"/>
              <a:t> right, Row </a:t>
            </a:r>
            <a:r>
              <a:rPr lang="en-US" sz="1200" dirty="0" err="1" smtClean="0"/>
              <a:t>outputRow</a:t>
            </a:r>
            <a:r>
              <a:rPr lang="en-US" sz="1200" dirty="0" smtClean="0"/>
              <a:t>, string[] </a:t>
            </a:r>
            <a:r>
              <a:rPr lang="en-US" sz="1200" dirty="0" err="1" smtClean="0"/>
              <a:t>args</a:t>
            </a:r>
            <a:r>
              <a:rPr lang="en-US" sz="1200" dirty="0" smtClean="0"/>
              <a:t>)  </a:t>
            </a:r>
            <a:br>
              <a:rPr lang="en-US" sz="1200" dirty="0" smtClean="0"/>
            </a:br>
            <a:r>
              <a:rPr lang="en-US" sz="1200" dirty="0" smtClean="0"/>
              <a:t>    { … }</a:t>
            </a:r>
          </a:p>
          <a:p>
            <a:r>
              <a:rPr lang="en-US" sz="1200" dirty="0" smtClean="0"/>
              <a:t>}</a:t>
            </a:r>
            <a:endParaRPr lang="en-US" sz="1200" dirty="0"/>
          </a:p>
        </p:txBody>
      </p:sp>
      <p:sp>
        <p:nvSpPr>
          <p:cNvPr id="9" name="Slide Number Placeholder 8"/>
          <p:cNvSpPr>
            <a:spLocks noGrp="1"/>
          </p:cNvSpPr>
          <p:nvPr>
            <p:ph type="sldNum" sz="quarter" idx="12"/>
          </p:nvPr>
        </p:nvSpPr>
        <p:spPr/>
        <p:txBody>
          <a:bodyPr/>
          <a:lstStyle/>
          <a:p>
            <a:fld id="{6B366BA2-48A7-42D5-A1C2-C1ADD420FBD2}" type="slidenum">
              <a:rPr lang="en-US" smtClean="0"/>
              <a:t>22</a:t>
            </a:fld>
            <a:endParaRPr lang="en-US"/>
          </a:p>
        </p:txBody>
      </p:sp>
    </p:spTree>
    <p:extLst>
      <p:ext uri="{BB962C8B-B14F-4D97-AF65-F5344CB8AC3E}">
        <p14:creationId xmlns:p14="http://schemas.microsoft.com/office/powerpoint/2010/main" val="101981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Scripts</a:t>
            </a:r>
            <a:endParaRPr lang="en-US" dirty="0"/>
          </a:p>
        </p:txBody>
      </p:sp>
      <p:sp>
        <p:nvSpPr>
          <p:cNvPr id="3" name="Content Placeholder 2"/>
          <p:cNvSpPr>
            <a:spLocks noGrp="1"/>
          </p:cNvSpPr>
          <p:nvPr>
            <p:ph idx="1"/>
          </p:nvPr>
        </p:nvSpPr>
        <p:spPr>
          <a:xfrm>
            <a:off x="457200" y="2209800"/>
            <a:ext cx="8229600" cy="1447800"/>
          </a:xfrm>
        </p:spPr>
        <p:txBody>
          <a:bodyPr>
            <a:normAutofit/>
          </a:bodyPr>
          <a:lstStyle/>
          <a:p>
            <a:r>
              <a:rPr lang="en-US" sz="2000" dirty="0"/>
              <a:t>Similar to </a:t>
            </a:r>
            <a:r>
              <a:rPr lang="en-US" sz="2000" dirty="0" smtClean="0"/>
              <a:t>SQL </a:t>
            </a:r>
            <a:r>
              <a:rPr lang="en-US" sz="2000" dirty="0"/>
              <a:t>table </a:t>
            </a:r>
            <a:r>
              <a:rPr lang="en-US" sz="2000" dirty="0" smtClean="0"/>
              <a:t>function.</a:t>
            </a:r>
            <a:endParaRPr lang="en-US" sz="2000" dirty="0"/>
          </a:p>
          <a:p>
            <a:r>
              <a:rPr lang="en-US" sz="2000" dirty="0" smtClean="0"/>
              <a:t>Improves reusability and allows parameterization</a:t>
            </a:r>
          </a:p>
          <a:p>
            <a:r>
              <a:rPr lang="en-US" sz="2000" dirty="0" smtClean="0"/>
              <a:t>Provides a security mechanism</a:t>
            </a:r>
          </a:p>
        </p:txBody>
      </p:sp>
      <p:sp>
        <p:nvSpPr>
          <p:cNvPr id="5" name="Rectangle 4"/>
          <p:cNvSpPr/>
          <p:nvPr/>
        </p:nvSpPr>
        <p:spPr>
          <a:xfrm>
            <a:off x="545592" y="3886200"/>
            <a:ext cx="3886200" cy="2362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i="1" u="sng" dirty="0" err="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MyView.script</a:t>
            </a:r>
            <a:r>
              <a:rPr lang="en-US" i="1" u="sng" dirty="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a:t>
            </a:r>
            <a:endPar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endParaRPr>
          </a:p>
          <a:p>
            <a:r>
              <a:rPr lang="en-US" sz="1400" b="1" i="1" dirty="0" smtClean="0"/>
              <a:t>E</a:t>
            </a:r>
            <a:r>
              <a:rPr lang="en-US" sz="1400" dirty="0" smtClean="0"/>
              <a:t> = </a:t>
            </a:r>
            <a:r>
              <a:rPr lang="en-US" sz="1400" b="1" dirty="0" smtClean="0">
                <a:solidFill>
                  <a:srgbClr val="0070C0"/>
                </a:solidFill>
              </a:rPr>
              <a:t>EXTRACT</a:t>
            </a:r>
            <a:r>
              <a:rPr lang="en-US" sz="1400" dirty="0" smtClean="0"/>
              <a:t> query</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dirty="0" smtClean="0">
                <a:solidFill>
                  <a:srgbClr val="C87938"/>
                </a:solidFill>
              </a:rPr>
              <a:t>@@</a:t>
            </a:r>
            <a:r>
              <a:rPr lang="en-US" sz="1400" b="1" dirty="0" err="1" smtClean="0">
                <a:solidFill>
                  <a:srgbClr val="C87938"/>
                </a:solidFill>
              </a:rPr>
              <a:t>logfile</a:t>
            </a:r>
            <a:r>
              <a:rPr lang="en-US" sz="1400" b="1" dirty="0" smtClean="0">
                <a:solidFill>
                  <a:srgbClr val="C87938"/>
                </a:solidFill>
              </a:rPr>
              <a:t>@@</a:t>
            </a:r>
            <a:r>
              <a:rPr lang="en-US" sz="1400" dirty="0" smtClean="0"/>
              <a:t/>
            </a:r>
            <a:br>
              <a:rPr lang="en-US" sz="1400" dirty="0" smtClean="0"/>
            </a:br>
            <a:r>
              <a:rPr lang="en-US" sz="1400" dirty="0" smtClean="0"/>
              <a:t>       </a:t>
            </a:r>
            <a:r>
              <a:rPr lang="en-US" sz="1400" b="1" dirty="0" smtClean="0">
                <a:solidFill>
                  <a:srgbClr val="0070C0"/>
                </a:solidFill>
              </a:rPr>
              <a:t>USING</a:t>
            </a:r>
            <a:r>
              <a:rPr lang="en-US" sz="1400" dirty="0" smtClean="0"/>
              <a:t> </a:t>
            </a:r>
            <a:r>
              <a:rPr lang="en-US" sz="1400" dirty="0" err="1" smtClean="0"/>
              <a:t>LogExtractor</a:t>
            </a:r>
            <a:r>
              <a:rPr lang="en-US" sz="1400" dirty="0" smtClean="0"/>
              <a:t> ;</a:t>
            </a:r>
          </a:p>
          <a:p>
            <a:endParaRPr lang="en-US" sz="1400" dirty="0" smtClean="0"/>
          </a:p>
          <a:p>
            <a:r>
              <a:rPr lang="en-US" sz="1400" b="1" dirty="0" smtClean="0">
                <a:solidFill>
                  <a:srgbClr val="FF0000"/>
                </a:solidFill>
              </a:rPr>
              <a:t>EXPORT </a:t>
            </a:r>
            <a:r>
              <a:rPr lang="en-US" sz="1400" b="1" i="1" dirty="0" smtClean="0"/>
              <a:t>R</a:t>
            </a:r>
            <a:r>
              <a:rPr lang="en-US" sz="1400" dirty="0" smtClean="0"/>
              <a:t> = </a:t>
            </a:r>
            <a:r>
              <a:rPr lang="en-US" sz="1400" b="1" dirty="0" smtClean="0">
                <a:solidFill>
                  <a:srgbClr val="0070C0"/>
                </a:solidFill>
              </a:rPr>
              <a:t>SELECT</a:t>
            </a:r>
            <a:r>
              <a:rPr lang="en-US" sz="1400" dirty="0" smtClean="0"/>
              <a:t> query, </a:t>
            </a:r>
            <a:r>
              <a:rPr lang="en-US" sz="1400" b="1" dirty="0" smtClean="0">
                <a:solidFill>
                  <a:srgbClr val="0070C0"/>
                </a:solidFill>
              </a:rPr>
              <a:t>COUNT</a:t>
            </a:r>
            <a:r>
              <a:rPr lang="en-US" sz="1400" dirty="0" smtClean="0"/>
              <a:t>() </a:t>
            </a:r>
            <a:r>
              <a:rPr lang="en-US" sz="1400" b="1" dirty="0" smtClean="0">
                <a:solidFill>
                  <a:srgbClr val="0070C0"/>
                </a:solidFill>
              </a:rPr>
              <a:t>AS</a:t>
            </a:r>
            <a:r>
              <a:rPr lang="en-US" sz="1400" dirty="0" smtClean="0"/>
              <a:t>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E</a:t>
            </a:r>
            <a:r>
              <a:rPr lang="en-US" sz="1400" dirty="0" smtClean="0"/>
              <a:t/>
            </a:r>
            <a:br>
              <a:rPr lang="en-US" sz="1400" dirty="0" smtClean="0"/>
            </a:br>
            <a:r>
              <a:rPr lang="en-US" sz="1400" dirty="0" smtClean="0"/>
              <a:t>       </a:t>
            </a:r>
            <a:r>
              <a:rPr lang="en-US" sz="1400" b="1" dirty="0" smtClean="0">
                <a:solidFill>
                  <a:srgbClr val="0070C0"/>
                </a:solidFill>
              </a:rPr>
              <a:t>GROUP BY </a:t>
            </a:r>
            <a:r>
              <a:rPr lang="en-US" sz="1400" dirty="0" smtClean="0"/>
              <a:t>query </a:t>
            </a:r>
            <a:br>
              <a:rPr lang="en-US" sz="1400" dirty="0" smtClean="0"/>
            </a:br>
            <a:r>
              <a:rPr lang="en-US" sz="1400" dirty="0" smtClean="0"/>
              <a:t>       </a:t>
            </a:r>
            <a:r>
              <a:rPr lang="en-US" sz="1400" b="1" dirty="0" smtClean="0">
                <a:solidFill>
                  <a:srgbClr val="0070C0"/>
                </a:solidFill>
              </a:rPr>
              <a:t>HAVING</a:t>
            </a:r>
            <a:r>
              <a:rPr lang="en-US" sz="1400" dirty="0" smtClean="0"/>
              <a:t> count &gt; </a:t>
            </a:r>
            <a:r>
              <a:rPr lang="en-US" sz="1400" b="1" dirty="0" smtClean="0">
                <a:solidFill>
                  <a:srgbClr val="C87938"/>
                </a:solidFill>
              </a:rPr>
              <a:t>@@limit@@</a:t>
            </a:r>
            <a:r>
              <a:rPr lang="en-US" sz="1400" dirty="0" smtClean="0"/>
              <a:t>; </a:t>
            </a:r>
          </a:p>
          <a:p>
            <a:pPr>
              <a:buNone/>
            </a:pPr>
            <a:endParaRPr lang="en-US" sz="1400" dirty="0" smtClean="0"/>
          </a:p>
        </p:txBody>
      </p:sp>
      <p:sp>
        <p:nvSpPr>
          <p:cNvPr id="6" name="Rectangle 5"/>
          <p:cNvSpPr/>
          <p:nvPr/>
        </p:nvSpPr>
        <p:spPr>
          <a:xfrm>
            <a:off x="4648200" y="3886200"/>
            <a:ext cx="3886200" cy="2362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Query:</a:t>
            </a:r>
          </a:p>
          <a:p>
            <a:r>
              <a:rPr lang="en-US" sz="1400" b="1" i="1" dirty="0" smtClean="0"/>
              <a:t>Q1</a:t>
            </a:r>
            <a:r>
              <a:rPr lang="en-US" sz="1400" dirty="0" smtClean="0"/>
              <a:t> = </a:t>
            </a:r>
            <a:r>
              <a:rPr lang="en-US" sz="1400" b="1" dirty="0" smtClean="0">
                <a:solidFill>
                  <a:srgbClr val="FF0000"/>
                </a:solidFill>
              </a:rPr>
              <a:t>IMPORT</a:t>
            </a:r>
            <a:r>
              <a:rPr lang="en-US" sz="1400" dirty="0" smtClean="0"/>
              <a:t> “</a:t>
            </a:r>
            <a:r>
              <a:rPr lang="en-US" sz="1400" dirty="0" err="1" smtClean="0"/>
              <a:t>MyView.script</a:t>
            </a:r>
            <a:r>
              <a:rPr lang="en-US" sz="1400" dirty="0" smtClean="0"/>
              <a:t>”</a:t>
            </a:r>
            <a:br>
              <a:rPr lang="en-US" sz="1400" dirty="0" smtClean="0"/>
            </a:br>
            <a:r>
              <a:rPr lang="en-US" sz="1400" dirty="0" smtClean="0"/>
              <a:t>         </a:t>
            </a:r>
            <a:r>
              <a:rPr lang="en-US" sz="1400" b="1" dirty="0" smtClean="0">
                <a:solidFill>
                  <a:srgbClr val="FF0000"/>
                </a:solidFill>
              </a:rPr>
              <a:t>PARAMS</a:t>
            </a:r>
            <a:r>
              <a:rPr lang="en-US" sz="1400" dirty="0" smtClean="0"/>
              <a:t> </a:t>
            </a:r>
            <a:r>
              <a:rPr lang="en-US" sz="1400" dirty="0" err="1" smtClean="0">
                <a:solidFill>
                  <a:srgbClr val="C87938"/>
                </a:solidFill>
              </a:rPr>
              <a:t>logfile</a:t>
            </a:r>
            <a:r>
              <a:rPr lang="en-US" sz="1400" dirty="0" smtClean="0"/>
              <a:t>=”Queries_Jan.log”,</a:t>
            </a:r>
            <a:br>
              <a:rPr lang="en-US" sz="1400" dirty="0" smtClean="0"/>
            </a:br>
            <a:r>
              <a:rPr lang="en-US" sz="1400" dirty="0" smtClean="0"/>
              <a:t>                          </a:t>
            </a:r>
            <a:r>
              <a:rPr lang="en-US" sz="1400" dirty="0" smtClean="0">
                <a:solidFill>
                  <a:srgbClr val="C87938"/>
                </a:solidFill>
              </a:rPr>
              <a:t>limit</a:t>
            </a:r>
            <a:r>
              <a:rPr lang="en-US" sz="1400" dirty="0" smtClean="0"/>
              <a:t>=1000;</a:t>
            </a:r>
          </a:p>
          <a:p>
            <a:endParaRPr lang="en-US" sz="1400" dirty="0" smtClean="0"/>
          </a:p>
          <a:p>
            <a:r>
              <a:rPr lang="en-US" sz="1400" b="1" i="1" dirty="0" smtClean="0"/>
              <a:t>Q2</a:t>
            </a:r>
            <a:r>
              <a:rPr lang="en-US" sz="1400" dirty="0" smtClean="0"/>
              <a:t> = </a:t>
            </a:r>
            <a:r>
              <a:rPr lang="en-US" sz="1400" b="1" dirty="0" smtClean="0">
                <a:solidFill>
                  <a:srgbClr val="FF0000"/>
                </a:solidFill>
              </a:rPr>
              <a:t>IMPORT</a:t>
            </a:r>
            <a:r>
              <a:rPr lang="en-US" sz="1400" dirty="0" smtClean="0"/>
              <a:t> “</a:t>
            </a:r>
            <a:r>
              <a:rPr lang="en-US" sz="1400" dirty="0" err="1" smtClean="0"/>
              <a:t>MyView.script</a:t>
            </a:r>
            <a:r>
              <a:rPr lang="en-US" sz="1400" dirty="0" smtClean="0"/>
              <a:t>”</a:t>
            </a:r>
            <a:br>
              <a:rPr lang="en-US" sz="1400" dirty="0" smtClean="0"/>
            </a:br>
            <a:r>
              <a:rPr lang="en-US" sz="1400" dirty="0" smtClean="0"/>
              <a:t>         </a:t>
            </a:r>
            <a:r>
              <a:rPr lang="en-US" sz="1400" b="1" dirty="0" smtClean="0">
                <a:solidFill>
                  <a:srgbClr val="FF0000"/>
                </a:solidFill>
              </a:rPr>
              <a:t>PARAMS</a:t>
            </a:r>
            <a:r>
              <a:rPr lang="en-US" sz="1400" dirty="0" smtClean="0"/>
              <a:t> </a:t>
            </a:r>
            <a:r>
              <a:rPr lang="en-US" sz="1400" dirty="0" err="1" smtClean="0">
                <a:solidFill>
                  <a:srgbClr val="C87938"/>
                </a:solidFill>
              </a:rPr>
              <a:t>logfile</a:t>
            </a:r>
            <a:r>
              <a:rPr lang="en-US" sz="1400" dirty="0" smtClean="0"/>
              <a:t>=”Queries_Feb.log”,</a:t>
            </a:r>
            <a:br>
              <a:rPr lang="en-US" sz="1400" dirty="0" smtClean="0"/>
            </a:br>
            <a:r>
              <a:rPr lang="en-US" sz="1400" dirty="0" smtClean="0"/>
              <a:t>                          </a:t>
            </a:r>
            <a:r>
              <a:rPr lang="en-US" sz="1400" dirty="0" smtClean="0">
                <a:solidFill>
                  <a:srgbClr val="C87938"/>
                </a:solidFill>
              </a:rPr>
              <a:t>limit</a:t>
            </a:r>
            <a:r>
              <a:rPr lang="en-US" sz="1400" dirty="0" smtClean="0"/>
              <a:t>=1000;</a:t>
            </a:r>
          </a:p>
          <a:p>
            <a:r>
              <a:rPr lang="en-US" sz="1400" dirty="0" smtClean="0"/>
              <a:t>…</a:t>
            </a:r>
            <a:endParaRPr lang="en-US" sz="1400" dirty="0"/>
          </a:p>
        </p:txBody>
      </p:sp>
      <p:sp>
        <p:nvSpPr>
          <p:cNvPr id="9" name="Slide Number Placeholder 8"/>
          <p:cNvSpPr>
            <a:spLocks noGrp="1"/>
          </p:cNvSpPr>
          <p:nvPr>
            <p:ph type="sldNum" sz="quarter" idx="12"/>
          </p:nvPr>
        </p:nvSpPr>
        <p:spPr/>
        <p:txBody>
          <a:bodyPr/>
          <a:lstStyle/>
          <a:p>
            <a:fld id="{6B366BA2-48A7-42D5-A1C2-C1ADD420FBD2}" type="slidenum">
              <a:rPr lang="en-US" smtClean="0"/>
              <a:t>23</a:t>
            </a:fld>
            <a:endParaRPr lang="en-US"/>
          </a:p>
        </p:txBody>
      </p:sp>
    </p:spTree>
    <p:extLst>
      <p:ext uri="{BB962C8B-B14F-4D97-AF65-F5344CB8AC3E}">
        <p14:creationId xmlns:p14="http://schemas.microsoft.com/office/powerpoint/2010/main" val="409742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Vs. Hive</a:t>
            </a:r>
            <a:endParaRPr lang="en-US" dirty="0"/>
          </a:p>
        </p:txBody>
      </p:sp>
      <p:sp>
        <p:nvSpPr>
          <p:cNvPr id="3" name="Content Placeholder 2"/>
          <p:cNvSpPr>
            <a:spLocks noGrp="1"/>
          </p:cNvSpPr>
          <p:nvPr>
            <p:ph idx="1"/>
          </p:nvPr>
        </p:nvSpPr>
        <p:spPr>
          <a:xfrm>
            <a:off x="457200" y="1935480"/>
            <a:ext cx="8229600" cy="4693920"/>
          </a:xfrm>
        </p:spPr>
        <p:txBody>
          <a:bodyPr>
            <a:normAutofit fontScale="85000" lnSpcReduction="10000"/>
          </a:bodyPr>
          <a:lstStyle/>
          <a:p>
            <a:r>
              <a:rPr lang="en-US" dirty="0" smtClean="0"/>
              <a:t>Hive is SQL like scripting language designed by Facebook – which works on </a:t>
            </a:r>
            <a:r>
              <a:rPr lang="en-US" dirty="0" err="1"/>
              <a:t>H</a:t>
            </a:r>
            <a:r>
              <a:rPr lang="en-US" dirty="0" err="1" smtClean="0"/>
              <a:t>adoop</a:t>
            </a:r>
            <a:r>
              <a:rPr lang="en-US" dirty="0" smtClean="0"/>
              <a:t>.</a:t>
            </a:r>
          </a:p>
          <a:p>
            <a:r>
              <a:rPr lang="en-US" dirty="0" smtClean="0"/>
              <a:t>From, language constructs it is similar to Scope with few differences:</a:t>
            </a:r>
          </a:p>
          <a:p>
            <a:pPr lvl="1"/>
            <a:r>
              <a:rPr lang="en-US" dirty="0" smtClean="0"/>
              <a:t>Hive does not allow user defined joiner (Combiner). Although it can be implemented as map &amp; reduce extension by annotating row with </a:t>
            </a:r>
            <a:r>
              <a:rPr lang="en-US" dirty="0" err="1" smtClean="0"/>
              <a:t>tablename</a:t>
            </a:r>
            <a:r>
              <a:rPr lang="en-US" dirty="0" smtClean="0"/>
              <a:t> – but it is a bit hacky and non-efficient.</a:t>
            </a:r>
          </a:p>
          <a:p>
            <a:pPr lvl="1"/>
            <a:r>
              <a:rPr lang="en-US" dirty="0" smtClean="0"/>
              <a:t>Hive provides support for user defined types in columns whereas Scope doesn’t.</a:t>
            </a:r>
          </a:p>
          <a:p>
            <a:pPr lvl="1"/>
            <a:r>
              <a:rPr lang="en-US" dirty="0" smtClean="0"/>
              <a:t>Hive stores table </a:t>
            </a:r>
            <a:r>
              <a:rPr lang="en-US" dirty="0" err="1" smtClean="0"/>
              <a:t>serializer</a:t>
            </a:r>
            <a:r>
              <a:rPr lang="en-US" dirty="0" smtClean="0"/>
              <a:t> &amp; de-</a:t>
            </a:r>
            <a:r>
              <a:rPr lang="en-US" dirty="0" err="1" smtClean="0"/>
              <a:t>serializer</a:t>
            </a:r>
            <a:r>
              <a:rPr lang="en-US" dirty="0" smtClean="0"/>
              <a:t> along with table metadata, user doesn’t have to specify Extractor in queries while reading the table (need to specify while creating the table).</a:t>
            </a:r>
          </a:p>
          <a:p>
            <a:pPr lvl="1"/>
            <a:r>
              <a:rPr lang="en-US" dirty="0" smtClean="0"/>
              <a:t>Hive also provides for column oriented data storage using </a:t>
            </a:r>
            <a:r>
              <a:rPr lang="en-US" b="1" dirty="0" err="1" smtClean="0"/>
              <a:t>RCInputFileFormat</a:t>
            </a:r>
            <a:r>
              <a:rPr lang="en-US" b="1" dirty="0" smtClean="0"/>
              <a:t>. </a:t>
            </a:r>
            <a:r>
              <a:rPr lang="en-US" dirty="0" smtClean="0"/>
              <a:t>It </a:t>
            </a:r>
            <a:r>
              <a:rPr lang="en-US" dirty="0"/>
              <a:t>give better compression and improve performance of queries which access few columns</a:t>
            </a:r>
            <a:r>
              <a:rPr lang="en-US" dirty="0" smtClean="0"/>
              <a:t>.</a:t>
            </a:r>
          </a:p>
          <a:p>
            <a:pPr lvl="1"/>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24</a:t>
            </a:fld>
            <a:endParaRPr lang="en-US"/>
          </a:p>
        </p:txBody>
      </p:sp>
    </p:spTree>
    <p:extLst>
      <p:ext uri="{BB962C8B-B14F-4D97-AF65-F5344CB8AC3E}">
        <p14:creationId xmlns:p14="http://schemas.microsoft.com/office/powerpoint/2010/main" val="1590018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Vs. Hive</a:t>
            </a:r>
          </a:p>
        </p:txBody>
      </p:sp>
      <p:sp>
        <p:nvSpPr>
          <p:cNvPr id="3" name="Content Placeholder 2"/>
          <p:cNvSpPr>
            <a:spLocks noGrp="1"/>
          </p:cNvSpPr>
          <p:nvPr>
            <p:ph idx="1"/>
          </p:nvPr>
        </p:nvSpPr>
        <p:spPr/>
        <p:txBody>
          <a:bodyPr/>
          <a:lstStyle/>
          <a:p>
            <a:r>
              <a:rPr lang="en-US" dirty="0" smtClean="0"/>
              <a:t>Hive provides a richer data model – It partitions the table into multiple partitions &amp; then each partition into buckets.</a:t>
            </a:r>
          </a:p>
          <a:p>
            <a:pPr marL="0" indent="0">
              <a:buNone/>
            </a:pPr>
            <a:endParaRPr lang="en-US" dirty="0"/>
          </a:p>
        </p:txBody>
      </p:sp>
      <p:grpSp>
        <p:nvGrpSpPr>
          <p:cNvPr id="4" name="Group 3"/>
          <p:cNvGrpSpPr/>
          <p:nvPr/>
        </p:nvGrpSpPr>
        <p:grpSpPr>
          <a:xfrm>
            <a:off x="838200" y="3269837"/>
            <a:ext cx="7239000" cy="3376246"/>
            <a:chOff x="838200" y="2133600"/>
            <a:chExt cx="7543800" cy="3962400"/>
          </a:xfrm>
        </p:grpSpPr>
        <p:sp>
          <p:nvSpPr>
            <p:cNvPr id="5" name="Rectangle 4"/>
            <p:cNvSpPr/>
            <p:nvPr/>
          </p:nvSpPr>
          <p:spPr>
            <a:xfrm>
              <a:off x="838200" y="2133600"/>
              <a:ext cx="7543800" cy="3962400"/>
            </a:xfrm>
            <a:prstGeom prst="rect">
              <a:avLst/>
            </a:prstGeom>
            <a:no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err="1" smtClean="0">
                  <a:solidFill>
                    <a:schemeClr val="tx1"/>
                  </a:solidFill>
                </a:rPr>
                <a:t>ClickDataTable</a:t>
              </a:r>
              <a:endParaRPr lang="en-US" sz="2000" dirty="0">
                <a:solidFill>
                  <a:schemeClr val="tx1"/>
                </a:solidFill>
              </a:endParaRPr>
            </a:p>
          </p:txBody>
        </p:sp>
        <p:sp>
          <p:nvSpPr>
            <p:cNvPr id="6" name="Oval 5"/>
            <p:cNvSpPr/>
            <p:nvPr/>
          </p:nvSpPr>
          <p:spPr>
            <a:xfrm>
              <a:off x="39624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958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19200" y="2590800"/>
              <a:ext cx="2362200" cy="3352800"/>
              <a:chOff x="1219200" y="2590800"/>
              <a:chExt cx="2362200" cy="3352800"/>
            </a:xfrm>
          </p:grpSpPr>
          <p:sp>
            <p:nvSpPr>
              <p:cNvPr id="15" name="Rounded Rectangle 14"/>
              <p:cNvSpPr/>
              <p:nvPr/>
            </p:nvSpPr>
            <p:spPr>
              <a:xfrm>
                <a:off x="1219200" y="2590800"/>
                <a:ext cx="2362200" cy="3352800"/>
              </a:xfrm>
              <a:prstGeom prst="roundRect">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Partition</a:t>
                </a:r>
              </a:p>
              <a:p>
                <a:pPr algn="ctr"/>
                <a:r>
                  <a:rPr lang="en-US" dirty="0">
                    <a:solidFill>
                      <a:schemeClr val="tx1"/>
                    </a:solidFill>
                  </a:rPr>
                  <a:t>ds=2010-02-02</a:t>
                </a:r>
              </a:p>
              <a:p>
                <a:pPr algn="ctr"/>
                <a:endParaRPr lang="en-US" dirty="0">
                  <a:solidFill>
                    <a:schemeClr val="tx1"/>
                  </a:solidFill>
                </a:endParaRPr>
              </a:p>
            </p:txBody>
          </p:sp>
          <p:sp>
            <p:nvSpPr>
              <p:cNvPr id="16" name="Flowchart: Process 15"/>
              <p:cNvSpPr/>
              <p:nvPr/>
            </p:nvSpPr>
            <p:spPr>
              <a:xfrm>
                <a:off x="1638300" y="3581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- 0</a:t>
                </a:r>
                <a:endParaRPr lang="en-US" dirty="0">
                  <a:solidFill>
                    <a:schemeClr val="tx1"/>
                  </a:solidFill>
                </a:endParaRPr>
              </a:p>
            </p:txBody>
          </p:sp>
          <p:sp>
            <p:nvSpPr>
              <p:cNvPr id="17" name="Oval 16"/>
              <p:cNvSpPr/>
              <p:nvPr/>
            </p:nvSpPr>
            <p:spPr>
              <a:xfrm>
                <a:off x="2324100" y="4627145"/>
                <a:ext cx="228600" cy="1905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1600200" y="5105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n</a:t>
                </a:r>
                <a:endParaRPr lang="en-US" dirty="0">
                  <a:solidFill>
                    <a:schemeClr val="tx1"/>
                  </a:solidFill>
                </a:endParaRPr>
              </a:p>
            </p:txBody>
          </p:sp>
        </p:grpSp>
        <p:grpSp>
          <p:nvGrpSpPr>
            <p:cNvPr id="10" name="Group 9"/>
            <p:cNvGrpSpPr/>
            <p:nvPr/>
          </p:nvGrpSpPr>
          <p:grpSpPr>
            <a:xfrm>
              <a:off x="5715000" y="2590800"/>
              <a:ext cx="2362200" cy="3352800"/>
              <a:chOff x="1219200" y="2590800"/>
              <a:chExt cx="2362200" cy="3352800"/>
            </a:xfrm>
          </p:grpSpPr>
          <p:sp>
            <p:nvSpPr>
              <p:cNvPr id="11" name="Rounded Rectangle 10"/>
              <p:cNvSpPr/>
              <p:nvPr/>
            </p:nvSpPr>
            <p:spPr>
              <a:xfrm>
                <a:off x="1219200" y="2590800"/>
                <a:ext cx="2362200" cy="3352800"/>
              </a:xfrm>
              <a:prstGeom prst="roundRect">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Partition</a:t>
                </a:r>
              </a:p>
              <a:p>
                <a:pPr algn="ctr"/>
                <a:r>
                  <a:rPr lang="en-US" dirty="0" smtClean="0">
                    <a:solidFill>
                      <a:schemeClr val="tx1"/>
                    </a:solidFill>
                  </a:rPr>
                  <a:t>ds=2010-02-28</a:t>
                </a:r>
                <a:endParaRPr lang="en-US" dirty="0">
                  <a:solidFill>
                    <a:schemeClr val="tx1"/>
                  </a:solidFill>
                </a:endParaRPr>
              </a:p>
              <a:p>
                <a:pPr algn="ctr"/>
                <a:endParaRPr lang="en-US" dirty="0">
                  <a:solidFill>
                    <a:schemeClr val="tx1"/>
                  </a:solidFill>
                </a:endParaRPr>
              </a:p>
            </p:txBody>
          </p:sp>
          <p:sp>
            <p:nvSpPr>
              <p:cNvPr id="12" name="Flowchart: Process 11"/>
              <p:cNvSpPr/>
              <p:nvPr/>
            </p:nvSpPr>
            <p:spPr>
              <a:xfrm>
                <a:off x="1638300" y="3581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- 0</a:t>
                </a:r>
                <a:endParaRPr lang="en-US" dirty="0">
                  <a:solidFill>
                    <a:schemeClr val="tx1"/>
                  </a:solidFill>
                </a:endParaRPr>
              </a:p>
            </p:txBody>
          </p:sp>
          <p:sp>
            <p:nvSpPr>
              <p:cNvPr id="13" name="Oval 12"/>
              <p:cNvSpPr/>
              <p:nvPr/>
            </p:nvSpPr>
            <p:spPr>
              <a:xfrm>
                <a:off x="2324100" y="4627145"/>
                <a:ext cx="228600" cy="1905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1600200" y="5105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n</a:t>
                </a:r>
                <a:endParaRPr lang="en-US" dirty="0">
                  <a:solidFill>
                    <a:schemeClr val="tx1"/>
                  </a:solidFill>
                </a:endParaRPr>
              </a:p>
            </p:txBody>
          </p:sp>
        </p:grpSp>
      </p:grpSp>
      <p:sp>
        <p:nvSpPr>
          <p:cNvPr id="22" name="Slide Number Placeholder 21"/>
          <p:cNvSpPr>
            <a:spLocks noGrp="1"/>
          </p:cNvSpPr>
          <p:nvPr>
            <p:ph type="sldNum" sz="quarter" idx="12"/>
          </p:nvPr>
        </p:nvSpPr>
        <p:spPr/>
        <p:txBody>
          <a:bodyPr/>
          <a:lstStyle/>
          <a:p>
            <a:fld id="{6B366BA2-48A7-42D5-A1C2-C1ADD420FBD2}" type="slidenum">
              <a:rPr lang="en-US" smtClean="0"/>
              <a:t>25</a:t>
            </a:fld>
            <a:endParaRPr lang="en-US"/>
          </a:p>
        </p:txBody>
      </p:sp>
    </p:spTree>
    <p:extLst>
      <p:ext uri="{BB962C8B-B14F-4D97-AF65-F5344CB8AC3E}">
        <p14:creationId xmlns:p14="http://schemas.microsoft.com/office/powerpoint/2010/main" val="112414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data model</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a:t>Each bucket is a file in HDFS. The path of bucket will be</a:t>
            </a:r>
            <a:r>
              <a:rPr lang="en-US" sz="2800" dirty="0" smtClean="0"/>
              <a:t>:</a:t>
            </a:r>
          </a:p>
          <a:p>
            <a:pPr lvl="1"/>
            <a:r>
              <a:rPr lang="en-US" dirty="0" smtClean="0"/>
              <a:t>&lt;</a:t>
            </a:r>
            <a:r>
              <a:rPr lang="en-US" dirty="0" err="1"/>
              <a:t>hive.warehouse.root.dir</a:t>
            </a:r>
            <a:r>
              <a:rPr lang="en-US" dirty="0"/>
              <a:t>&gt;/&lt;</a:t>
            </a:r>
            <a:r>
              <a:rPr lang="en-US" dirty="0" err="1"/>
              <a:t>tablename</a:t>
            </a:r>
            <a:r>
              <a:rPr lang="en-US" dirty="0"/>
              <a:t>&gt;/&lt;partition key</a:t>
            </a:r>
            <a:r>
              <a:rPr lang="en-US" dirty="0" smtClean="0"/>
              <a:t>&gt;/&lt;</a:t>
            </a:r>
            <a:r>
              <a:rPr lang="en-US" dirty="0" err="1" smtClean="0"/>
              <a:t>bucketid</a:t>
            </a:r>
            <a:r>
              <a:rPr lang="en-US" dirty="0"/>
              <a:t>&gt;</a:t>
            </a:r>
          </a:p>
          <a:p>
            <a:pPr lvl="1"/>
            <a:r>
              <a:rPr lang="en-US" dirty="0"/>
              <a:t>&lt;</a:t>
            </a:r>
            <a:r>
              <a:rPr lang="en-US" dirty="0" err="1"/>
              <a:t>hive.warehouse.root.dir</a:t>
            </a:r>
            <a:r>
              <a:rPr lang="en-US" dirty="0"/>
              <a:t>&gt;/</a:t>
            </a:r>
            <a:r>
              <a:rPr lang="en-US" dirty="0" err="1"/>
              <a:t>ClickDataTable</a:t>
            </a:r>
            <a:r>
              <a:rPr lang="en-US" dirty="0"/>
              <a:t>/ds=2010-02-02/part-0000</a:t>
            </a:r>
          </a:p>
          <a:p>
            <a:r>
              <a:rPr lang="en-US" dirty="0" smtClean="0"/>
              <a:t>Table might not be partitioned:</a:t>
            </a:r>
          </a:p>
          <a:p>
            <a:pPr lvl="1"/>
            <a:r>
              <a:rPr lang="en-US" dirty="0"/>
              <a:t>&lt;</a:t>
            </a:r>
            <a:r>
              <a:rPr lang="en-US" dirty="0" err="1"/>
              <a:t>hive.warehouse.root.dir</a:t>
            </a:r>
            <a:r>
              <a:rPr lang="en-US" dirty="0"/>
              <a:t>&gt;/&lt;</a:t>
            </a:r>
            <a:r>
              <a:rPr lang="en-US" dirty="0" err="1"/>
              <a:t>tablename</a:t>
            </a:r>
            <a:r>
              <a:rPr lang="en-US" dirty="0"/>
              <a:t>&gt;/&lt;</a:t>
            </a:r>
            <a:r>
              <a:rPr lang="en-US" dirty="0" err="1"/>
              <a:t>bucketid</a:t>
            </a:r>
            <a:r>
              <a:rPr lang="en-US" dirty="0" smtClean="0"/>
              <a:t>&gt;</a:t>
            </a:r>
          </a:p>
          <a:p>
            <a:r>
              <a:rPr lang="en-US" dirty="0" smtClean="0"/>
              <a:t>Hierarchical </a:t>
            </a:r>
            <a:r>
              <a:rPr lang="en-US" dirty="0" err="1" smtClean="0"/>
              <a:t>partitionining</a:t>
            </a:r>
            <a:r>
              <a:rPr lang="en-US" dirty="0"/>
              <a:t> </a:t>
            </a:r>
            <a:r>
              <a:rPr lang="en-US" dirty="0" smtClean="0"/>
              <a:t>is allowed:</a:t>
            </a:r>
          </a:p>
          <a:p>
            <a:pPr lvl="1"/>
            <a:r>
              <a:rPr lang="en-US" dirty="0" smtClean="0"/>
              <a:t>&lt;</a:t>
            </a:r>
            <a:r>
              <a:rPr lang="en-US" dirty="0" err="1" smtClean="0"/>
              <a:t>hive.warehouse.root.dir</a:t>
            </a:r>
            <a:r>
              <a:rPr lang="en-US" dirty="0"/>
              <a:t>&gt;/</a:t>
            </a:r>
            <a:r>
              <a:rPr lang="en-US" dirty="0" err="1"/>
              <a:t>ClickDataTable</a:t>
            </a:r>
            <a:r>
              <a:rPr lang="en-US" dirty="0"/>
              <a:t>/ds=2010-02-02/hr-12/part-0000</a:t>
            </a:r>
          </a:p>
          <a:p>
            <a:r>
              <a:rPr lang="en-US" dirty="0" smtClean="0"/>
              <a:t>Hive stores partition column with metadata, not with data. That means a separate partition is created </a:t>
            </a:r>
            <a:r>
              <a:rPr lang="en-US" dirty="0" err="1" smtClean="0"/>
              <a:t>foreach</a:t>
            </a:r>
            <a:r>
              <a:rPr lang="en-US" dirty="0" smtClean="0"/>
              <a:t> value of partition column.</a:t>
            </a:r>
          </a:p>
          <a:p>
            <a:pPr marL="393192" lvl="1" indent="0">
              <a:buNone/>
            </a:pPr>
            <a:endParaRPr lang="en-US" dirty="0"/>
          </a:p>
          <a:p>
            <a:pPr lvl="1"/>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26</a:t>
            </a:fld>
            <a:endParaRPr lang="en-US"/>
          </a:p>
        </p:txBody>
      </p:sp>
    </p:spTree>
    <p:extLst>
      <p:ext uri="{BB962C8B-B14F-4D97-AF65-F5344CB8AC3E}">
        <p14:creationId xmlns:p14="http://schemas.microsoft.com/office/powerpoint/2010/main" val="431217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Vs. Hive : </a:t>
            </a:r>
            <a:r>
              <a:rPr lang="en-US" smtClean="0"/>
              <a:t>Metastore</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Scope stores the output of query in unstructured data store. </a:t>
            </a:r>
          </a:p>
          <a:p>
            <a:pPr marL="0" indent="0">
              <a:buNone/>
            </a:pPr>
            <a:r>
              <a:rPr lang="en-US" dirty="0" smtClean="0"/>
              <a:t>Hive also stores the output in unstructured HDFS but, it also stores all the metadata of the output table in a separate service called </a:t>
            </a:r>
            <a:r>
              <a:rPr lang="en-US" dirty="0" err="1" smtClean="0"/>
              <a:t>metastore</a:t>
            </a:r>
            <a:r>
              <a:rPr lang="en-US" dirty="0" smtClean="0"/>
              <a:t>.  </a:t>
            </a:r>
          </a:p>
          <a:p>
            <a:r>
              <a:rPr lang="en-US" dirty="0" err="1" smtClean="0"/>
              <a:t>Metastore</a:t>
            </a:r>
            <a:r>
              <a:rPr lang="en-US" dirty="0" smtClean="0"/>
              <a:t> uses traditional RDBMS as its storage engine because of low latency requirements. </a:t>
            </a:r>
          </a:p>
          <a:p>
            <a:r>
              <a:rPr lang="en-US" dirty="0" smtClean="0"/>
              <a:t>The information in </a:t>
            </a:r>
            <a:r>
              <a:rPr lang="en-US" dirty="0" err="1" smtClean="0"/>
              <a:t>metastore</a:t>
            </a:r>
            <a:r>
              <a:rPr lang="en-US" dirty="0" smtClean="0"/>
              <a:t> is backed up regularly using replication server.</a:t>
            </a:r>
          </a:p>
          <a:p>
            <a:r>
              <a:rPr lang="en-US" dirty="0" smtClean="0"/>
              <a:t>To reduce load on </a:t>
            </a:r>
            <a:r>
              <a:rPr lang="en-US" dirty="0" err="1" smtClean="0"/>
              <a:t>metastore</a:t>
            </a:r>
            <a:r>
              <a:rPr lang="en-US" dirty="0" smtClean="0"/>
              <a:t> – only compiler access </a:t>
            </a:r>
            <a:r>
              <a:rPr lang="en-US" dirty="0" err="1" smtClean="0"/>
              <a:t>metastore</a:t>
            </a:r>
            <a:r>
              <a:rPr lang="en-US" dirty="0" smtClean="0"/>
              <a:t> &amp; pass all the information required during runtime in a xml file.</a:t>
            </a: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27</a:t>
            </a:fld>
            <a:endParaRPr lang="en-US"/>
          </a:p>
        </p:txBody>
      </p:sp>
    </p:spTree>
    <p:extLst>
      <p:ext uri="{BB962C8B-B14F-4D97-AF65-F5344CB8AC3E}">
        <p14:creationId xmlns:p14="http://schemas.microsoft.com/office/powerpoint/2010/main" val="1767725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a SCOPE Query</a:t>
            </a:r>
            <a:endParaRPr lang="en-US" dirty="0"/>
          </a:p>
        </p:txBody>
      </p:sp>
      <p:grpSp>
        <p:nvGrpSpPr>
          <p:cNvPr id="3" name="Group 2"/>
          <p:cNvGrpSpPr/>
          <p:nvPr/>
        </p:nvGrpSpPr>
        <p:grpSpPr>
          <a:xfrm>
            <a:off x="609600" y="1905000"/>
            <a:ext cx="7010400" cy="4648200"/>
            <a:chOff x="609600" y="1905000"/>
            <a:chExt cx="7848600" cy="4800600"/>
          </a:xfrm>
        </p:grpSpPr>
        <p:sp>
          <p:nvSpPr>
            <p:cNvPr id="5" name="Cloud 4"/>
            <p:cNvSpPr/>
            <p:nvPr/>
          </p:nvSpPr>
          <p:spPr>
            <a:xfrm>
              <a:off x="609600" y="2514600"/>
              <a:ext cx="7848600" cy="41910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6" name="Group 5"/>
            <p:cNvGrpSpPr/>
            <p:nvPr/>
          </p:nvGrpSpPr>
          <p:grpSpPr>
            <a:xfrm>
              <a:off x="2057400" y="4343400"/>
              <a:ext cx="2209800" cy="1905000"/>
              <a:chOff x="3124200" y="2362200"/>
              <a:chExt cx="2779931" cy="2667000"/>
            </a:xfrm>
          </p:grpSpPr>
          <p:graphicFrame>
            <p:nvGraphicFramePr>
              <p:cNvPr id="7"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8572" name="Visio" r:id="rId3" imgW="520700" imgH="977900" progId="">
                      <p:embed/>
                    </p:oleObj>
                  </mc:Choice>
                  <mc:Fallback>
                    <p:oleObj name="Visio" r:id="rId3"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8573" name="Visio" r:id="rId5" imgW="520700" imgH="977900" progId="">
                      <p:embed/>
                    </p:oleObj>
                  </mc:Choice>
                  <mc:Fallback>
                    <p:oleObj name="Visio" r:id="rId5"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8574"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8575"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8576"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8577"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14" name="TextBox 13"/>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15" name="TextBox 14"/>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17" name="TextBox 16"/>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sp>
          <p:nvSpPr>
            <p:cNvPr id="18" name="TextBox 17"/>
            <p:cNvSpPr txBox="1"/>
            <p:nvPr/>
          </p:nvSpPr>
          <p:spPr>
            <a:xfrm>
              <a:off x="3565613" y="2057400"/>
              <a:ext cx="1712777" cy="369332"/>
            </a:xfrm>
            <a:prstGeom prst="rect">
              <a:avLst/>
            </a:prstGeom>
            <a:noFill/>
          </p:spPr>
          <p:txBody>
            <a:bodyPr wrap="none" rtlCol="0">
              <a:spAutoFit/>
            </a:bodyPr>
            <a:lstStyle/>
            <a:p>
              <a:pPr algn="ctr"/>
              <a:r>
                <a:rPr lang="en-US" b="1" i="1" dirty="0" smtClean="0"/>
                <a:t>Scope Queries</a:t>
              </a:r>
              <a:endParaRPr lang="en-US" b="1" i="1" dirty="0"/>
            </a:p>
          </p:txBody>
        </p:sp>
        <p:sp>
          <p:nvSpPr>
            <p:cNvPr id="19" name="Rounded Rectangle 18"/>
            <p:cNvSpPr/>
            <p:nvPr/>
          </p:nvSpPr>
          <p:spPr>
            <a:xfrm>
              <a:off x="2692321" y="3276600"/>
              <a:ext cx="1270080" cy="685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smtClean="0">
                  <a:solidFill>
                    <a:schemeClr val="tx1"/>
                  </a:solidFill>
                </a:rPr>
                <a:t>Parser / Compiler/ Security</a:t>
              </a:r>
              <a:endParaRPr lang="en-US" sz="1100" dirty="0">
                <a:solidFill>
                  <a:schemeClr val="tx1"/>
                </a:solidFill>
              </a:endParaRPr>
            </a:p>
          </p:txBody>
        </p:sp>
        <p:graphicFrame>
          <p:nvGraphicFramePr>
            <p:cNvPr id="20" name="Diagram 19"/>
            <p:cNvGraphicFramePr/>
            <p:nvPr>
              <p:extLst>
                <p:ext uri="{D42A27DB-BD31-4B8C-83A1-F6EECF244321}">
                  <p14:modId xmlns:p14="http://schemas.microsoft.com/office/powerpoint/2010/main" val="3571698515"/>
                </p:ext>
              </p:extLst>
            </p:nvPr>
          </p:nvGraphicFramePr>
          <p:xfrm>
            <a:off x="4419600" y="3048000"/>
            <a:ext cx="2286000" cy="1143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897468908"/>
                </p:ext>
              </p:extLst>
            </p:nvPr>
          </p:nvGraphicFramePr>
          <p:xfrm>
            <a:off x="5334000" y="4800600"/>
            <a:ext cx="508555" cy="934357"/>
          </p:xfrm>
          <a:graphic>
            <a:graphicData uri="http://schemas.openxmlformats.org/presentationml/2006/ole">
              <mc:AlternateContent xmlns:mc="http://schemas.openxmlformats.org/markup-compatibility/2006">
                <mc:Choice xmlns:v="urn:schemas-microsoft-com:vml" Requires="v">
                  <p:oleObj spid="_x0000_s8578" name="Visio" r:id="rId16" imgW="520700" imgH="977900" progId="">
                    <p:embed/>
                  </p:oleObj>
                </mc:Choice>
                <mc:Fallback>
                  <p:oleObj name="Visio" r:id="rId16"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00600"/>
                          <a:ext cx="508555" cy="93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3" name="Straight Arrow Connector 22"/>
            <p:cNvCxnSpPr/>
            <p:nvPr/>
          </p:nvCxnSpPr>
          <p:spPr>
            <a:xfrm rot="10800000" flipV="1">
              <a:off x="3505200" y="2438400"/>
              <a:ext cx="8382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4114800" y="3657600"/>
              <a:ext cx="7620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6096000" y="3276600"/>
              <a:ext cx="1316386"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Optimizer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30" name="Straight Arrow Connector 29"/>
            <p:cNvCxnSpPr/>
            <p:nvPr/>
          </p:nvCxnSpPr>
          <p:spPr>
            <a:xfrm rot="5400000">
              <a:off x="5371306" y="4458494"/>
              <a:ext cx="53498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10800000" flipV="1">
              <a:off x="4114800" y="3886200"/>
              <a:ext cx="914400" cy="457200"/>
            </a:xfrm>
            <a:prstGeom prst="straightConnector1">
              <a:avLst/>
            </a:prstGeom>
            <a:ln>
              <a:prstDash val="dash"/>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rot="10800000" flipV="1">
              <a:off x="4267200" y="4038600"/>
              <a:ext cx="914400" cy="457200"/>
            </a:xfrm>
            <a:prstGeom prst="straightConnector1">
              <a:avLst/>
            </a:prstGeom>
            <a:ln>
              <a:prstDash val="dash"/>
              <a:headEnd type="arrow"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rot="10800000">
              <a:off x="4191000" y="4572000"/>
              <a:ext cx="1143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rot="10800000" flipV="1">
              <a:off x="4191000" y="5410200"/>
              <a:ext cx="1143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rot="10800000">
              <a:off x="3048000" y="4800600"/>
              <a:ext cx="2286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rot="10800000" flipV="1">
              <a:off x="2590800" y="5334000"/>
              <a:ext cx="27432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5791200" y="4888468"/>
              <a:ext cx="2465754" cy="1077218"/>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Cosmos execution engine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47" name="Straight Arrow Connector 46"/>
            <p:cNvCxnSpPr/>
            <p:nvPr/>
          </p:nvCxnSpPr>
          <p:spPr>
            <a:xfrm rot="5400000" flipH="1" flipV="1">
              <a:off x="1714500" y="3390900"/>
              <a:ext cx="1600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0" name="Picture 2"/>
            <p:cNvPicPr>
              <a:picLocks noChangeAspect="1" noChangeArrowheads="1"/>
            </p:cNvPicPr>
            <p:nvPr/>
          </p:nvPicPr>
          <p:blipFill>
            <a:blip r:embed="rId17" cstate="print"/>
            <a:srcRect/>
            <a:stretch>
              <a:fillRect/>
            </a:stretch>
          </p:blipFill>
          <p:spPr bwMode="auto">
            <a:xfrm>
              <a:off x="2590800" y="1905000"/>
              <a:ext cx="685800" cy="685800"/>
            </a:xfrm>
            <a:prstGeom prst="rect">
              <a:avLst/>
            </a:prstGeom>
            <a:noFill/>
            <a:ln w="9525">
              <a:noFill/>
              <a:miter lim="800000"/>
              <a:headEnd/>
              <a:tailEnd/>
            </a:ln>
            <a:effectLst/>
          </p:spPr>
        </p:pic>
      </p:grpSp>
      <p:sp>
        <p:nvSpPr>
          <p:cNvPr id="64" name="TextBox 60"/>
          <p:cNvSpPr txBox="1"/>
          <p:nvPr/>
        </p:nvSpPr>
        <p:spPr>
          <a:xfrm>
            <a:off x="3682013" y="3265694"/>
            <a:ext cx="865574" cy="269304"/>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1" u="none" strike="noStrike" kern="1200" cap="none" spc="0" normalizeH="0" baseline="0" noProof="0" dirty="0" smtClean="0">
                <a:ln>
                  <a:noFill/>
                </a:ln>
                <a:solidFill>
                  <a:srgbClr val="FFC000"/>
                </a:solidFill>
                <a:effectLst/>
                <a:uLnTx/>
                <a:uFillTx/>
                <a:latin typeface="Calibri"/>
                <a:ea typeface="+mn-ea"/>
                <a:cs typeface="+mn-cs"/>
              </a:rPr>
              <a:t>Parse tree</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6" name="TextBox 60"/>
          <p:cNvSpPr txBox="1"/>
          <p:nvPr/>
        </p:nvSpPr>
        <p:spPr>
          <a:xfrm>
            <a:off x="5190443" y="4066575"/>
            <a:ext cx="865574" cy="623248"/>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1" u="none" strike="noStrike" kern="1200" cap="none" spc="0" normalizeH="0" baseline="0" noProof="0" dirty="0" smtClean="0">
                <a:ln>
                  <a:noFill/>
                </a:ln>
                <a:solidFill>
                  <a:srgbClr val="FFC000"/>
                </a:solidFill>
                <a:effectLst/>
                <a:uLnTx/>
                <a:uFillTx/>
                <a:latin typeface="Calibri"/>
                <a:ea typeface="+mn-ea"/>
                <a:cs typeface="+mn-cs"/>
              </a:rPr>
              <a:t>Physical execution plan</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8" name="TextBox 60"/>
          <p:cNvSpPr txBox="1"/>
          <p:nvPr/>
        </p:nvSpPr>
        <p:spPr>
          <a:xfrm>
            <a:off x="1569489" y="3124161"/>
            <a:ext cx="865574" cy="446276"/>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50" b="1" i="1" dirty="0" smtClean="0">
                <a:solidFill>
                  <a:srgbClr val="FFC000"/>
                </a:solidFill>
                <a:latin typeface="Calibri"/>
              </a:rPr>
              <a:t>Query output</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9" name="TextBox 60"/>
          <p:cNvSpPr txBox="1"/>
          <p:nvPr/>
        </p:nvSpPr>
        <p:spPr>
          <a:xfrm>
            <a:off x="3307671" y="2609809"/>
            <a:ext cx="865574" cy="623248"/>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50" b="1" i="1" dirty="0">
                <a:solidFill>
                  <a:srgbClr val="FFC000"/>
                </a:solidFill>
                <a:latin typeface="Calibri"/>
              </a:rPr>
              <a:t/>
            </a:r>
            <a:br>
              <a:rPr lang="en-US" sz="1150" b="1" i="1" dirty="0">
                <a:solidFill>
                  <a:srgbClr val="FFC000"/>
                </a:solidFill>
                <a:latin typeface="Calibri"/>
              </a:rPr>
            </a:br>
            <a:r>
              <a:rPr lang="en-US" sz="1150" b="1" i="1" dirty="0" smtClean="0">
                <a:solidFill>
                  <a:srgbClr val="FFC000"/>
                </a:solidFill>
                <a:latin typeface="Calibri"/>
              </a:rPr>
              <a:t>Scope query</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26" name="Slide Number Placeholder 25"/>
          <p:cNvSpPr>
            <a:spLocks noGrp="1"/>
          </p:cNvSpPr>
          <p:nvPr>
            <p:ph type="sldNum" sz="quarter" idx="12"/>
          </p:nvPr>
        </p:nvSpPr>
        <p:spPr/>
        <p:txBody>
          <a:bodyPr/>
          <a:lstStyle/>
          <a:p>
            <a:fld id="{6B366BA2-48A7-42D5-A1C2-C1ADD420FBD2}" type="slidenum">
              <a:rPr lang="en-US" smtClean="0"/>
              <a:t>28</a:t>
            </a:fld>
            <a:endParaRPr lang="en-US"/>
          </a:p>
        </p:txBody>
      </p:sp>
    </p:spTree>
    <p:extLst>
      <p:ext uri="{BB962C8B-B14F-4D97-AF65-F5344CB8AC3E}">
        <p14:creationId xmlns:p14="http://schemas.microsoft.com/office/powerpoint/2010/main" val="282496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Example – query count</a:t>
            </a:r>
            <a:endParaRPr lang="en-US" dirty="0"/>
          </a:p>
        </p:txBody>
      </p:sp>
      <p:sp>
        <p:nvSpPr>
          <p:cNvPr id="4" name="Rounded Rectangle 3"/>
          <p:cNvSpPr/>
          <p:nvPr/>
        </p:nvSpPr>
        <p:spPr>
          <a:xfrm>
            <a:off x="6858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7" name="Rounded Rectangle 6"/>
          <p:cNvSpPr/>
          <p:nvPr/>
        </p:nvSpPr>
        <p:spPr>
          <a:xfrm>
            <a:off x="6858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8" name="Rectangle 7"/>
          <p:cNvSpPr/>
          <p:nvPr/>
        </p:nvSpPr>
        <p:spPr>
          <a:xfrm>
            <a:off x="6433458" y="2890156"/>
            <a:ext cx="2555420" cy="2062844"/>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sz="1400" b="1" dirty="0" smtClean="0">
                <a:solidFill>
                  <a:schemeClr val="accent1"/>
                </a:solidFill>
              </a:rPr>
              <a:t>SELECT</a:t>
            </a:r>
            <a:r>
              <a:rPr lang="en-US" sz="1400" dirty="0" smtClean="0"/>
              <a:t> </a:t>
            </a:r>
          </a:p>
          <a:p>
            <a:pPr>
              <a:buNone/>
            </a:pPr>
            <a:r>
              <a:rPr lang="en-US" sz="1400" dirty="0" smtClean="0"/>
              <a:t>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b="1" dirty="0" smtClean="0">
                <a:solidFill>
                  <a:schemeClr val="accent1"/>
                </a:solidFill>
              </a:rPr>
              <a:t>FROM</a:t>
            </a:r>
            <a:r>
              <a:rPr lang="en-US" sz="1400" dirty="0" smtClean="0"/>
              <a:t> “search.log” </a:t>
            </a:r>
          </a:p>
          <a:p>
            <a:pPr>
              <a:buNone/>
            </a:pPr>
            <a:r>
              <a:rPr lang="en-US" sz="1400" b="1" dirty="0" smtClean="0">
                <a:solidFill>
                  <a:srgbClr val="0070C0"/>
                </a:solidFill>
              </a:rPr>
              <a:t>USING</a:t>
            </a:r>
            <a:r>
              <a:rPr lang="en-US" sz="1400" dirty="0" smtClean="0">
                <a:solidFill>
                  <a:srgbClr val="0070C0"/>
                </a:solidFill>
              </a:rPr>
              <a:t> </a:t>
            </a:r>
            <a:r>
              <a:rPr lang="en-US" sz="1400" dirty="0" err="1" smtClean="0">
                <a:solidFill>
                  <a:schemeClr val="tx1"/>
                </a:solidFill>
              </a:rPr>
              <a:t>LogExtractor</a:t>
            </a:r>
            <a:r>
              <a:rPr lang="en-US" sz="1400" dirty="0" smtClean="0"/>
              <a:t/>
            </a:r>
            <a:br>
              <a:rPr lang="en-US" sz="1400" dirty="0" smtClean="0"/>
            </a:br>
            <a:r>
              <a:rPr lang="en-US" sz="1400" b="1" dirty="0" smtClean="0">
                <a:solidFill>
                  <a:schemeClr val="accent1"/>
                </a:solidFill>
              </a:rPr>
              <a:t>GROUP BY</a:t>
            </a:r>
            <a:r>
              <a:rPr lang="en-US" sz="1400" dirty="0" smtClean="0"/>
              <a:t> query</a:t>
            </a:r>
            <a:br>
              <a:rPr lang="en-US" sz="1400" dirty="0" smtClean="0"/>
            </a:br>
            <a:r>
              <a:rPr lang="en-US" sz="1400" b="1" dirty="0" smtClean="0">
                <a:solidFill>
                  <a:schemeClr val="accent1"/>
                </a:solidFill>
              </a:rPr>
              <a:t>HAVING</a:t>
            </a:r>
            <a:r>
              <a:rPr lang="en-US" sz="1400" dirty="0" smtClean="0"/>
              <a:t> count&gt; 1000</a:t>
            </a:r>
            <a:br>
              <a:rPr lang="en-US" sz="1400" dirty="0" smtClean="0"/>
            </a:br>
            <a:r>
              <a:rPr lang="en-US" sz="1400" b="1" dirty="0" smtClean="0">
                <a:solidFill>
                  <a:schemeClr val="accent1"/>
                </a:solidFill>
              </a:rPr>
              <a:t>ORDER BY </a:t>
            </a:r>
            <a:r>
              <a:rPr lang="en-US" sz="1400" dirty="0" smtClean="0"/>
              <a:t>count </a:t>
            </a:r>
            <a:r>
              <a:rPr lang="en-US" sz="1400" b="1" dirty="0" smtClean="0">
                <a:solidFill>
                  <a:schemeClr val="accent1"/>
                </a:solidFill>
              </a:rPr>
              <a:t>DESC</a:t>
            </a:r>
            <a:r>
              <a:rPr lang="en-US" sz="1400" dirty="0" smtClean="0"/>
              <a:t>;</a:t>
            </a:r>
          </a:p>
          <a:p>
            <a:pPr>
              <a:buNone/>
            </a:pPr>
            <a:endParaRPr lang="en-US" sz="1400" dirty="0" smtClean="0"/>
          </a:p>
          <a:p>
            <a:pPr>
              <a:buNone/>
            </a:pPr>
            <a:r>
              <a:rPr lang="en-US" sz="1400" b="1" dirty="0" smtClean="0">
                <a:solidFill>
                  <a:schemeClr val="accent1"/>
                </a:solidFill>
              </a:rPr>
              <a:t>OUTPUT TO </a:t>
            </a:r>
            <a:r>
              <a:rPr lang="en-US" sz="1400" dirty="0" smtClean="0"/>
              <a:t>“</a:t>
            </a:r>
            <a:r>
              <a:rPr lang="en-US" sz="1400" dirty="0" err="1" smtClean="0"/>
              <a:t>qcount.result</a:t>
            </a:r>
            <a:r>
              <a:rPr lang="en-US" sz="1400" dirty="0" smtClean="0"/>
              <a:t>”</a:t>
            </a:r>
          </a:p>
        </p:txBody>
      </p:sp>
      <p:sp>
        <p:nvSpPr>
          <p:cNvPr id="9" name="Rounded Rectangle 8"/>
          <p:cNvSpPr/>
          <p:nvPr/>
        </p:nvSpPr>
        <p:spPr>
          <a:xfrm>
            <a:off x="1600200" y="32439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0" name="Rounded Rectangle 9"/>
          <p:cNvSpPr/>
          <p:nvPr/>
        </p:nvSpPr>
        <p:spPr>
          <a:xfrm>
            <a:off x="22860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11" name="Rounded Rectangle 10"/>
          <p:cNvSpPr/>
          <p:nvPr/>
        </p:nvSpPr>
        <p:spPr>
          <a:xfrm>
            <a:off x="22860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2" name="Rounded Rectangle 11"/>
          <p:cNvSpPr/>
          <p:nvPr/>
        </p:nvSpPr>
        <p:spPr>
          <a:xfrm>
            <a:off x="38862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13" name="Rounded Rectangle 12"/>
          <p:cNvSpPr/>
          <p:nvPr/>
        </p:nvSpPr>
        <p:spPr>
          <a:xfrm>
            <a:off x="38862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4" name="Rounded Rectangle 13"/>
          <p:cNvSpPr/>
          <p:nvPr/>
        </p:nvSpPr>
        <p:spPr>
          <a:xfrm>
            <a:off x="1600200" y="35487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partition</a:t>
            </a:r>
            <a:endParaRPr lang="en-US" sz="1600" b="1" dirty="0">
              <a:solidFill>
                <a:schemeClr val="tx1"/>
              </a:solidFill>
            </a:endParaRPr>
          </a:p>
        </p:txBody>
      </p:sp>
      <p:sp>
        <p:nvSpPr>
          <p:cNvPr id="15" name="Rounded Rectangle 14"/>
          <p:cNvSpPr/>
          <p:nvPr/>
        </p:nvSpPr>
        <p:spPr>
          <a:xfrm>
            <a:off x="4816929" y="32439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6" name="Rounded Rectangle 15"/>
          <p:cNvSpPr/>
          <p:nvPr/>
        </p:nvSpPr>
        <p:spPr>
          <a:xfrm>
            <a:off x="4816929" y="35487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partition</a:t>
            </a:r>
            <a:endParaRPr lang="en-US" sz="1600" b="1" dirty="0">
              <a:solidFill>
                <a:schemeClr val="tx1"/>
              </a:solidFill>
            </a:endParaRPr>
          </a:p>
        </p:txBody>
      </p:sp>
      <p:sp>
        <p:nvSpPr>
          <p:cNvPr id="17" name="Rounded Rectangle 16"/>
          <p:cNvSpPr/>
          <p:nvPr/>
        </p:nvSpPr>
        <p:spPr>
          <a:xfrm>
            <a:off x="1714500"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18" name="Rounded Rectangle 17"/>
          <p:cNvSpPr/>
          <p:nvPr/>
        </p:nvSpPr>
        <p:spPr>
          <a:xfrm>
            <a:off x="1725385"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19" name="Rounded Rectangle 18"/>
          <p:cNvSpPr/>
          <p:nvPr/>
        </p:nvSpPr>
        <p:spPr>
          <a:xfrm>
            <a:off x="1725385"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0" name="Rounded Rectangle 19"/>
          <p:cNvSpPr/>
          <p:nvPr/>
        </p:nvSpPr>
        <p:spPr>
          <a:xfrm>
            <a:off x="3303815"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21" name="Rounded Rectangle 20"/>
          <p:cNvSpPr/>
          <p:nvPr/>
        </p:nvSpPr>
        <p:spPr>
          <a:xfrm>
            <a:off x="3314700"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22" name="Rounded Rectangle 21"/>
          <p:cNvSpPr/>
          <p:nvPr/>
        </p:nvSpPr>
        <p:spPr>
          <a:xfrm>
            <a:off x="3314700"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3" name="Rounded Rectangle 22"/>
          <p:cNvSpPr/>
          <p:nvPr/>
        </p:nvSpPr>
        <p:spPr>
          <a:xfrm>
            <a:off x="4977495"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24" name="Rounded Rectangle 23"/>
          <p:cNvSpPr/>
          <p:nvPr/>
        </p:nvSpPr>
        <p:spPr>
          <a:xfrm>
            <a:off x="4988380"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25" name="Rounded Rectangle 24"/>
          <p:cNvSpPr/>
          <p:nvPr/>
        </p:nvSpPr>
        <p:spPr>
          <a:xfrm>
            <a:off x="4988380"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6" name="Rounded Rectangle 25"/>
          <p:cNvSpPr/>
          <p:nvPr/>
        </p:nvSpPr>
        <p:spPr>
          <a:xfrm>
            <a:off x="3200400" y="5889171"/>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merge</a:t>
            </a:r>
            <a:endParaRPr lang="en-US" sz="1600" b="1" dirty="0">
              <a:solidFill>
                <a:schemeClr val="tx1"/>
              </a:solidFill>
            </a:endParaRPr>
          </a:p>
        </p:txBody>
      </p:sp>
      <p:sp>
        <p:nvSpPr>
          <p:cNvPr id="27" name="Rounded Rectangle 26"/>
          <p:cNvSpPr/>
          <p:nvPr/>
        </p:nvSpPr>
        <p:spPr>
          <a:xfrm>
            <a:off x="3200400" y="6193971"/>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output</a:t>
            </a:r>
            <a:endParaRPr lang="en-US" sz="1600" b="1" dirty="0">
              <a:solidFill>
                <a:schemeClr val="tx1"/>
              </a:solidFill>
            </a:endParaRPr>
          </a:p>
        </p:txBody>
      </p:sp>
      <p:cxnSp>
        <p:nvCxnSpPr>
          <p:cNvPr id="29" name="Straight Arrow Connector 28"/>
          <p:cNvCxnSpPr/>
          <p:nvPr/>
        </p:nvCxnSpPr>
        <p:spPr>
          <a:xfrm>
            <a:off x="10668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478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6615"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672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0"/>
          </p:cNvCxnSpPr>
          <p:nvPr/>
        </p:nvCxnSpPr>
        <p:spPr>
          <a:xfrm>
            <a:off x="1371600" y="2819400"/>
            <a:ext cx="8572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2"/>
            <a:endCxn id="9" idx="0"/>
          </p:cNvCxnSpPr>
          <p:nvPr/>
        </p:nvCxnSpPr>
        <p:spPr>
          <a:xfrm flipH="1">
            <a:off x="2228850" y="2819400"/>
            <a:ext cx="6286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693229"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38" name="Rounded Rectangle 37"/>
          <p:cNvSpPr/>
          <p:nvPr/>
        </p:nvSpPr>
        <p:spPr>
          <a:xfrm>
            <a:off x="5693229"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cxnSp>
        <p:nvCxnSpPr>
          <p:cNvPr id="39" name="Straight Arrow Connector 38"/>
          <p:cNvCxnSpPr/>
          <p:nvPr/>
        </p:nvCxnSpPr>
        <p:spPr>
          <a:xfrm>
            <a:off x="6455229"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74229"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p:cNvCxnSpPr>
          <p:nvPr/>
        </p:nvCxnSpPr>
        <p:spPr>
          <a:xfrm>
            <a:off x="4457700" y="2819400"/>
            <a:ext cx="987879"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5" idx="0"/>
          </p:cNvCxnSpPr>
          <p:nvPr/>
        </p:nvCxnSpPr>
        <p:spPr>
          <a:xfrm flipH="1">
            <a:off x="5445579" y="2819400"/>
            <a:ext cx="8191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6" idx="2"/>
            <a:endCxn id="17" idx="0"/>
          </p:cNvCxnSpPr>
          <p:nvPr/>
        </p:nvCxnSpPr>
        <p:spPr>
          <a:xfrm flipH="1">
            <a:off x="2286000" y="3853542"/>
            <a:ext cx="3159579"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4" idx="2"/>
            <a:endCxn id="17" idx="0"/>
          </p:cNvCxnSpPr>
          <p:nvPr/>
        </p:nvCxnSpPr>
        <p:spPr>
          <a:xfrm>
            <a:off x="2228850" y="3853542"/>
            <a:ext cx="57150"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2"/>
            <a:endCxn id="20" idx="0"/>
          </p:cNvCxnSpPr>
          <p:nvPr/>
        </p:nvCxnSpPr>
        <p:spPr>
          <a:xfrm>
            <a:off x="2228850" y="3853542"/>
            <a:ext cx="1646465"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0" idx="0"/>
          </p:cNvCxnSpPr>
          <p:nvPr/>
        </p:nvCxnSpPr>
        <p:spPr>
          <a:xfrm flipH="1">
            <a:off x="3875315" y="3853542"/>
            <a:ext cx="1570264"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4" idx="2"/>
            <a:endCxn id="23" idx="0"/>
          </p:cNvCxnSpPr>
          <p:nvPr/>
        </p:nvCxnSpPr>
        <p:spPr>
          <a:xfrm>
            <a:off x="2228850" y="3853542"/>
            <a:ext cx="3320145"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6" idx="2"/>
            <a:endCxn id="23" idx="0"/>
          </p:cNvCxnSpPr>
          <p:nvPr/>
        </p:nvCxnSpPr>
        <p:spPr>
          <a:xfrm>
            <a:off x="5445579" y="3853542"/>
            <a:ext cx="103416"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9" idx="2"/>
            <a:endCxn id="26" idx="0"/>
          </p:cNvCxnSpPr>
          <p:nvPr/>
        </p:nvCxnSpPr>
        <p:spPr>
          <a:xfrm>
            <a:off x="2296885" y="5355771"/>
            <a:ext cx="1532165"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2" idx="2"/>
            <a:endCxn id="26" idx="0"/>
          </p:cNvCxnSpPr>
          <p:nvPr/>
        </p:nvCxnSpPr>
        <p:spPr>
          <a:xfrm flipH="1">
            <a:off x="3829050" y="5355771"/>
            <a:ext cx="57150"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5" idx="2"/>
            <a:endCxn id="26" idx="0"/>
          </p:cNvCxnSpPr>
          <p:nvPr/>
        </p:nvCxnSpPr>
        <p:spPr>
          <a:xfrm flipH="1">
            <a:off x="3829050" y="5355771"/>
            <a:ext cx="1730830"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7" idx="2"/>
          </p:cNvCxnSpPr>
          <p:nvPr/>
        </p:nvCxnSpPr>
        <p:spPr>
          <a:xfrm>
            <a:off x="3829050" y="6498771"/>
            <a:ext cx="0" cy="33745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44286" y="1628000"/>
            <a:ext cx="762000" cy="276999"/>
          </a:xfrm>
          <a:prstGeom prst="rect">
            <a:avLst/>
          </a:prstGeom>
          <a:noFill/>
        </p:spPr>
        <p:txBody>
          <a:bodyPr wrap="square" rtlCol="0">
            <a:spAutoFit/>
          </a:bodyPr>
          <a:lstStyle/>
          <a:p>
            <a:r>
              <a:rPr lang="en-US" sz="1200" dirty="0" smtClean="0"/>
              <a:t>Extent-0</a:t>
            </a:r>
            <a:endParaRPr lang="en-US" sz="1200" dirty="0"/>
          </a:p>
        </p:txBody>
      </p:sp>
      <p:sp>
        <p:nvSpPr>
          <p:cNvPr id="99" name="TextBox 98"/>
          <p:cNvSpPr txBox="1"/>
          <p:nvPr/>
        </p:nvSpPr>
        <p:spPr>
          <a:xfrm>
            <a:off x="1219200" y="1627999"/>
            <a:ext cx="762000" cy="276999"/>
          </a:xfrm>
          <a:prstGeom prst="rect">
            <a:avLst/>
          </a:prstGeom>
          <a:noFill/>
        </p:spPr>
        <p:txBody>
          <a:bodyPr wrap="square" rtlCol="0">
            <a:spAutoFit/>
          </a:bodyPr>
          <a:lstStyle/>
          <a:p>
            <a:r>
              <a:rPr lang="en-US" sz="1200" dirty="0" smtClean="0"/>
              <a:t>Extent-5</a:t>
            </a:r>
            <a:endParaRPr lang="en-US" sz="1200" dirty="0"/>
          </a:p>
        </p:txBody>
      </p:sp>
      <p:sp>
        <p:nvSpPr>
          <p:cNvPr id="100" name="TextBox 99"/>
          <p:cNvSpPr txBox="1"/>
          <p:nvPr/>
        </p:nvSpPr>
        <p:spPr>
          <a:xfrm>
            <a:off x="2438400" y="1628001"/>
            <a:ext cx="762000" cy="276999"/>
          </a:xfrm>
          <a:prstGeom prst="rect">
            <a:avLst/>
          </a:prstGeom>
          <a:noFill/>
        </p:spPr>
        <p:txBody>
          <a:bodyPr wrap="square" rtlCol="0">
            <a:spAutoFit/>
          </a:bodyPr>
          <a:lstStyle/>
          <a:p>
            <a:r>
              <a:rPr lang="en-US" sz="1200" dirty="0" smtClean="0"/>
              <a:t>Extent-3</a:t>
            </a:r>
            <a:endParaRPr lang="en-US" sz="1200" dirty="0"/>
          </a:p>
        </p:txBody>
      </p:sp>
      <p:sp>
        <p:nvSpPr>
          <p:cNvPr id="101" name="TextBox 100"/>
          <p:cNvSpPr txBox="1"/>
          <p:nvPr/>
        </p:nvSpPr>
        <p:spPr>
          <a:xfrm>
            <a:off x="3829050" y="1627998"/>
            <a:ext cx="762000" cy="276999"/>
          </a:xfrm>
          <a:prstGeom prst="rect">
            <a:avLst/>
          </a:prstGeom>
          <a:noFill/>
        </p:spPr>
        <p:txBody>
          <a:bodyPr wrap="square" rtlCol="0">
            <a:spAutoFit/>
          </a:bodyPr>
          <a:lstStyle/>
          <a:p>
            <a:r>
              <a:rPr lang="en-US" sz="1200" dirty="0" smtClean="0"/>
              <a:t>Extent-1</a:t>
            </a:r>
            <a:endParaRPr lang="en-US" sz="1200" dirty="0"/>
          </a:p>
        </p:txBody>
      </p:sp>
      <p:sp>
        <p:nvSpPr>
          <p:cNvPr id="102" name="TextBox 101"/>
          <p:cNvSpPr txBox="1"/>
          <p:nvPr/>
        </p:nvSpPr>
        <p:spPr>
          <a:xfrm>
            <a:off x="4570639" y="1627997"/>
            <a:ext cx="762000" cy="276999"/>
          </a:xfrm>
          <a:prstGeom prst="rect">
            <a:avLst/>
          </a:prstGeom>
          <a:noFill/>
        </p:spPr>
        <p:txBody>
          <a:bodyPr wrap="square" rtlCol="0">
            <a:spAutoFit/>
          </a:bodyPr>
          <a:lstStyle/>
          <a:p>
            <a:r>
              <a:rPr lang="en-US" sz="1200" dirty="0" smtClean="0"/>
              <a:t>Extent-6</a:t>
            </a:r>
            <a:endParaRPr lang="en-US" sz="1200" dirty="0"/>
          </a:p>
        </p:txBody>
      </p:sp>
      <p:sp>
        <p:nvSpPr>
          <p:cNvPr id="103" name="TextBox 102"/>
          <p:cNvSpPr txBox="1"/>
          <p:nvPr/>
        </p:nvSpPr>
        <p:spPr>
          <a:xfrm>
            <a:off x="5559880" y="1627996"/>
            <a:ext cx="762000" cy="276999"/>
          </a:xfrm>
          <a:prstGeom prst="rect">
            <a:avLst/>
          </a:prstGeom>
          <a:noFill/>
        </p:spPr>
        <p:txBody>
          <a:bodyPr wrap="square" rtlCol="0">
            <a:spAutoFit/>
          </a:bodyPr>
          <a:lstStyle/>
          <a:p>
            <a:r>
              <a:rPr lang="en-US" sz="1200" dirty="0" smtClean="0"/>
              <a:t>Extent-4</a:t>
            </a:r>
            <a:endParaRPr lang="en-US" sz="1200" dirty="0"/>
          </a:p>
        </p:txBody>
      </p:sp>
      <p:sp>
        <p:nvSpPr>
          <p:cNvPr id="104" name="TextBox 103"/>
          <p:cNvSpPr txBox="1"/>
          <p:nvPr/>
        </p:nvSpPr>
        <p:spPr>
          <a:xfrm>
            <a:off x="6259286" y="1627995"/>
            <a:ext cx="762000" cy="276999"/>
          </a:xfrm>
          <a:prstGeom prst="rect">
            <a:avLst/>
          </a:prstGeom>
          <a:noFill/>
        </p:spPr>
        <p:txBody>
          <a:bodyPr wrap="square" rtlCol="0">
            <a:spAutoFit/>
          </a:bodyPr>
          <a:lstStyle/>
          <a:p>
            <a:r>
              <a:rPr lang="en-US" sz="1200" dirty="0" smtClean="0"/>
              <a:t>Extent-2</a:t>
            </a:r>
            <a:endParaRPr lang="en-US" sz="1200" dirty="0"/>
          </a:p>
        </p:txBody>
      </p:sp>
      <p:sp>
        <p:nvSpPr>
          <p:cNvPr id="105" name="TextBox 104"/>
          <p:cNvSpPr txBox="1"/>
          <p:nvPr/>
        </p:nvSpPr>
        <p:spPr>
          <a:xfrm>
            <a:off x="4098472" y="6529000"/>
            <a:ext cx="1083128" cy="276999"/>
          </a:xfrm>
          <a:prstGeom prst="rect">
            <a:avLst/>
          </a:prstGeom>
          <a:noFill/>
        </p:spPr>
        <p:txBody>
          <a:bodyPr wrap="square" rtlCol="0">
            <a:spAutoFit/>
          </a:bodyPr>
          <a:lstStyle/>
          <a:p>
            <a:r>
              <a:rPr lang="en-US" sz="1200" dirty="0" err="1" smtClean="0"/>
              <a:t>Qcount.result</a:t>
            </a:r>
            <a:endParaRPr lang="en-US" sz="1200" dirty="0"/>
          </a:p>
        </p:txBody>
      </p:sp>
      <p:sp>
        <p:nvSpPr>
          <p:cNvPr id="106" name="Rectangular Callout 105"/>
          <p:cNvSpPr/>
          <p:nvPr/>
        </p:nvSpPr>
        <p:spPr>
          <a:xfrm>
            <a:off x="32657" y="3061432"/>
            <a:ext cx="1447800" cy="860146"/>
          </a:xfrm>
          <a:prstGeom prst="wedgeRectCallout">
            <a:avLst>
              <a:gd name="adj1" fmla="val 7623"/>
              <a:gd name="adj2" fmla="val -788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Compute partial count(query) on each machine</a:t>
            </a:r>
          </a:p>
        </p:txBody>
      </p:sp>
      <p:sp>
        <p:nvSpPr>
          <p:cNvPr id="107" name="Rectangular Callout 106"/>
          <p:cNvSpPr/>
          <p:nvPr/>
        </p:nvSpPr>
        <p:spPr>
          <a:xfrm>
            <a:off x="43543" y="3712018"/>
            <a:ext cx="1502229" cy="1325338"/>
          </a:xfrm>
          <a:prstGeom prst="wedgeRectCallout">
            <a:avLst>
              <a:gd name="adj1" fmla="val 54240"/>
              <a:gd name="adj2" fmla="val -750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Compute partial count(query) on a machine on a rack to reduce n/w traffic outside rack</a:t>
            </a:r>
          </a:p>
        </p:txBody>
      </p:sp>
      <p:sp>
        <p:nvSpPr>
          <p:cNvPr id="108" name="Rectangular Callout 107"/>
          <p:cNvSpPr/>
          <p:nvPr/>
        </p:nvSpPr>
        <p:spPr>
          <a:xfrm>
            <a:off x="32657" y="3598407"/>
            <a:ext cx="1502229" cy="510269"/>
          </a:xfrm>
          <a:prstGeom prst="wedgeRectCallout">
            <a:avLst>
              <a:gd name="adj1" fmla="val 53516"/>
              <a:gd name="adj2" fmla="val -302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Hash partition on query</a:t>
            </a:r>
          </a:p>
        </p:txBody>
      </p:sp>
      <p:sp>
        <p:nvSpPr>
          <p:cNvPr id="109" name="Rectangular Callout 108"/>
          <p:cNvSpPr/>
          <p:nvPr/>
        </p:nvSpPr>
        <p:spPr>
          <a:xfrm>
            <a:off x="38100" y="4593771"/>
            <a:ext cx="1502229" cy="609600"/>
          </a:xfrm>
          <a:prstGeom prst="wedgeRectCallout">
            <a:avLst>
              <a:gd name="adj1" fmla="val 64385"/>
              <a:gd name="adj2" fmla="val -36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Filter rows with count &gt; 1000</a:t>
            </a:r>
          </a:p>
        </p:txBody>
      </p:sp>
      <p:sp>
        <p:nvSpPr>
          <p:cNvPr id="110" name="Rectangular Callout 109"/>
          <p:cNvSpPr/>
          <p:nvPr/>
        </p:nvSpPr>
        <p:spPr>
          <a:xfrm>
            <a:off x="620484" y="5521473"/>
            <a:ext cx="1502229" cy="716040"/>
          </a:xfrm>
          <a:prstGeom prst="wedgeRectCallout">
            <a:avLst>
              <a:gd name="adj1" fmla="val 54240"/>
              <a:gd name="adj2" fmla="val -750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Sort merge for order by on count.</a:t>
            </a:r>
          </a:p>
        </p:txBody>
      </p:sp>
      <p:sp>
        <p:nvSpPr>
          <p:cNvPr id="111" name="Rounded Rectangle 110"/>
          <p:cNvSpPr/>
          <p:nvPr/>
        </p:nvSpPr>
        <p:spPr>
          <a:xfrm>
            <a:off x="4816929" y="4374687"/>
            <a:ext cx="1504951" cy="110324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ular Callout 111"/>
          <p:cNvSpPr/>
          <p:nvPr/>
        </p:nvSpPr>
        <p:spPr>
          <a:xfrm>
            <a:off x="6321880" y="5630331"/>
            <a:ext cx="1679120" cy="716040"/>
          </a:xfrm>
          <a:prstGeom prst="wedgeRectCallout">
            <a:avLst>
              <a:gd name="adj1" fmla="val -50832"/>
              <a:gd name="adj2" fmla="val -796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Runs on a single vertex in pipelined manner.</a:t>
            </a:r>
          </a:p>
        </p:txBody>
      </p:sp>
      <p:sp>
        <p:nvSpPr>
          <p:cNvPr id="113" name="Rectangular Callout 112"/>
          <p:cNvSpPr/>
          <p:nvPr/>
        </p:nvSpPr>
        <p:spPr>
          <a:xfrm>
            <a:off x="2846614" y="3061432"/>
            <a:ext cx="1793421" cy="1129698"/>
          </a:xfrm>
          <a:prstGeom prst="wedgeRectCallout">
            <a:avLst>
              <a:gd name="adj1" fmla="val 60027"/>
              <a:gd name="adj2" fmla="val -35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Unlike </a:t>
            </a:r>
            <a:r>
              <a:rPr lang="en-US" sz="1400" dirty="0" err="1">
                <a:solidFill>
                  <a:schemeClr val="tx1"/>
                </a:solidFill>
              </a:rPr>
              <a:t>H</a:t>
            </a:r>
            <a:r>
              <a:rPr lang="en-US" sz="1400" dirty="0" err="1" smtClean="0">
                <a:solidFill>
                  <a:schemeClr val="tx1"/>
                </a:solidFill>
              </a:rPr>
              <a:t>yracks</a:t>
            </a:r>
            <a:r>
              <a:rPr lang="en-US" sz="1400" dirty="0" smtClean="0">
                <a:solidFill>
                  <a:schemeClr val="tx1"/>
                </a:solidFill>
              </a:rPr>
              <a:t> it does not execute vertices running on multiple machines in pipelined manner</a:t>
            </a:r>
          </a:p>
        </p:txBody>
      </p:sp>
      <p:sp>
        <p:nvSpPr>
          <p:cNvPr id="114" name="Rounded Rectangle 113"/>
          <p:cNvSpPr/>
          <p:nvPr/>
        </p:nvSpPr>
        <p:spPr>
          <a:xfrm>
            <a:off x="4694465" y="1928427"/>
            <a:ext cx="2326821" cy="35930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p:txBody>
          <a:bodyPr/>
          <a:lstStyle/>
          <a:p>
            <a:fld id="{6B366BA2-48A7-42D5-A1C2-C1ADD420FBD2}" type="slidenum">
              <a:rPr lang="en-US" smtClean="0"/>
              <a:t>29</a:t>
            </a:fld>
            <a:endParaRPr lang="en-US"/>
          </a:p>
        </p:txBody>
      </p:sp>
    </p:spTree>
    <p:extLst>
      <p:ext uri="{BB962C8B-B14F-4D97-AF65-F5344CB8AC3E}">
        <p14:creationId xmlns:p14="http://schemas.microsoft.com/office/powerpoint/2010/main" val="12102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1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9086" y="2438400"/>
            <a:ext cx="1503243" cy="1618455"/>
          </a:xfrm>
        </p:spPr>
      </p:pic>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429000" y="2619570"/>
            <a:ext cx="5257800" cy="2009313"/>
          </a:xfrm>
          <a:prstGeom prst="wedgeRoundRectCallout">
            <a:avLst>
              <a:gd name="adj1" fmla="val -59831"/>
              <a:gd name="adj2" fmla="val -20766"/>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For every job:</a:t>
            </a:r>
          </a:p>
          <a:p>
            <a:pPr marL="228600" indent="-228600" algn="just">
              <a:buAutoNum type="arabicPeriod"/>
            </a:pPr>
            <a:r>
              <a:rPr lang="en-US" sz="2000" dirty="0" smtClean="0">
                <a:solidFill>
                  <a:srgbClr val="BD8702"/>
                </a:solidFill>
              </a:rPr>
              <a:t>How to parallelize the computation ?</a:t>
            </a:r>
          </a:p>
          <a:p>
            <a:pPr marL="228600" indent="-228600" algn="just">
              <a:buAutoNum type="arabicPeriod"/>
            </a:pPr>
            <a:r>
              <a:rPr lang="en-US" sz="2000" dirty="0" smtClean="0">
                <a:solidFill>
                  <a:srgbClr val="BD8702"/>
                </a:solidFill>
              </a:rPr>
              <a:t>How to distribute the data ?</a:t>
            </a:r>
          </a:p>
          <a:p>
            <a:pPr marL="228600" indent="-228600" algn="just">
              <a:buAutoNum type="arabicPeriod"/>
            </a:pPr>
            <a:r>
              <a:rPr lang="en-US" sz="2000" dirty="0" smtClean="0">
                <a:solidFill>
                  <a:srgbClr val="BD8702"/>
                </a:solidFill>
              </a:rPr>
              <a:t>How to handle machine failures ?</a:t>
            </a:r>
          </a:p>
          <a:p>
            <a:pPr marL="228600" indent="-228600" algn="just">
              <a:buAutoNum type="arabicPeriod"/>
            </a:pPr>
            <a:r>
              <a:rPr lang="en-US" sz="2000" dirty="0" smtClean="0">
                <a:solidFill>
                  <a:srgbClr val="BD8702"/>
                </a:solidFill>
              </a:rPr>
              <a:t>How to aggregate different values ?</a:t>
            </a:r>
          </a:p>
          <a:p>
            <a:pPr algn="just"/>
            <a:endParaRPr lang="en-US" sz="1200" dirty="0" smtClean="0">
              <a:solidFill>
                <a:srgbClr val="BD8702"/>
              </a:solidFill>
            </a:endParaRPr>
          </a:p>
          <a:p>
            <a:pPr marL="342900" indent="-342900" algn="just">
              <a:buAutoNum type="arabicPeriod"/>
            </a:pPr>
            <a:endParaRPr lang="en-US" sz="1200" dirty="0">
              <a:solidFill>
                <a:srgbClr val="BD8702"/>
              </a:solidFill>
            </a:endParaRPr>
          </a:p>
        </p:txBody>
      </p:sp>
      <p:grpSp>
        <p:nvGrpSpPr>
          <p:cNvPr id="39" name="Group 38"/>
          <p:cNvGrpSpPr/>
          <p:nvPr/>
        </p:nvGrpSpPr>
        <p:grpSpPr>
          <a:xfrm>
            <a:off x="512945" y="4336169"/>
            <a:ext cx="2659463" cy="2078762"/>
            <a:chOff x="609600" y="2057400"/>
            <a:chExt cx="4419600" cy="3200400"/>
          </a:xfrm>
        </p:grpSpPr>
        <p:sp>
          <p:nvSpPr>
            <p:cNvPr id="40" name="Cloud 39"/>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41" name="Group 40"/>
            <p:cNvGrpSpPr/>
            <p:nvPr/>
          </p:nvGrpSpPr>
          <p:grpSpPr>
            <a:xfrm>
              <a:off x="1295400" y="2431856"/>
              <a:ext cx="2779931" cy="2667000"/>
              <a:chOff x="3124200" y="2362200"/>
              <a:chExt cx="2779931" cy="2667000"/>
            </a:xfrm>
          </p:grpSpPr>
          <p:graphicFrame>
            <p:nvGraphicFramePr>
              <p:cNvPr id="42"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2452"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2453"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2454"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2455"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2456"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2457"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9" name="TextBox 48"/>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50" name="TextBox 49"/>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51" name="TextBox 50"/>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2" name="TextBox 51"/>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3" name="TextBox 52"/>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a:t>
            </a:fld>
            <a:endParaRPr lang="en-US"/>
          </a:p>
        </p:txBody>
      </p:sp>
    </p:spTree>
    <p:extLst>
      <p:ext uri="{BB962C8B-B14F-4D97-AF65-F5344CB8AC3E}">
        <p14:creationId xmlns:p14="http://schemas.microsoft.com/office/powerpoint/2010/main" val="3880756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optimizer	</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transformation-based optimizer based on </a:t>
            </a:r>
            <a:r>
              <a:rPr lang="en-US" dirty="0" smtClean="0"/>
              <a:t>the Cascade framework (similar to volcano optimizer)</a:t>
            </a:r>
          </a:p>
          <a:p>
            <a:r>
              <a:rPr lang="en-US" dirty="0" smtClean="0"/>
              <a:t>Generate all possible rewriting of query expression and chooses the one with lowest estimated cost.</a:t>
            </a:r>
          </a:p>
          <a:p>
            <a:r>
              <a:rPr lang="en-US" dirty="0" smtClean="0"/>
              <a:t>Many of the traditional optimization rules from database systems are applicable, example: column pruning, predicate push down, pre-aggregation.</a:t>
            </a:r>
          </a:p>
          <a:p>
            <a:r>
              <a:rPr lang="en-US" dirty="0" smtClean="0"/>
              <a:t>Need new rules to reason about partitioning and parallelism.</a:t>
            </a:r>
          </a:p>
          <a:p>
            <a:r>
              <a:rPr lang="en-US" dirty="0" smtClean="0"/>
              <a:t> Goals:</a:t>
            </a:r>
          </a:p>
          <a:p>
            <a:pPr lvl="1"/>
            <a:r>
              <a:rPr lang="en-US" dirty="0"/>
              <a:t>Seamless generate both serial and parallel plans</a:t>
            </a:r>
          </a:p>
          <a:p>
            <a:pPr lvl="1"/>
            <a:r>
              <a:rPr lang="en-US" dirty="0"/>
              <a:t>Reasons about partitioning, sorting, grouping properties in a single uniform </a:t>
            </a:r>
            <a:r>
              <a:rPr lang="en-US" dirty="0" smtClean="0"/>
              <a:t>framework</a:t>
            </a:r>
          </a:p>
          <a:p>
            <a:r>
              <a:rPr lang="en-US" dirty="0" smtClean="0"/>
              <a:t>Hive uses a naïve rule based optimizer.</a:t>
            </a:r>
          </a:p>
          <a:p>
            <a:pPr marL="393192" lvl="1" indent="0">
              <a:buNone/>
            </a:pP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30</a:t>
            </a:fld>
            <a:endParaRPr lang="en-US"/>
          </a:p>
        </p:txBody>
      </p:sp>
    </p:spTree>
    <p:extLst>
      <p:ext uri="{BB962C8B-B14F-4D97-AF65-F5344CB8AC3E}">
        <p14:creationId xmlns:p14="http://schemas.microsoft.com/office/powerpoint/2010/main" val="2559498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67000"/>
            <a:ext cx="7772400" cy="1362456"/>
          </a:xfrm>
        </p:spPr>
        <p:txBody>
          <a:bodyPr/>
          <a:lstStyle/>
          <a:p>
            <a:r>
              <a:rPr lang="en-US" dirty="0"/>
              <a:t>Incorporating partitioning &amp; parallel plans into optimizer</a:t>
            </a:r>
          </a:p>
        </p:txBody>
      </p:sp>
      <p:sp>
        <p:nvSpPr>
          <p:cNvPr id="8" name="Text Placeholder 7"/>
          <p:cNvSpPr>
            <a:spLocks noGrp="1"/>
          </p:cNvSpPr>
          <p:nvPr>
            <p:ph type="body" idx="1"/>
          </p:nvPr>
        </p:nvSpPr>
        <p:spPr>
          <a:xfrm>
            <a:off x="457200" y="4419600"/>
            <a:ext cx="7772400" cy="1509712"/>
          </a:xfrm>
        </p:spPr>
        <p:txBody>
          <a:bodyPr/>
          <a:lstStyle/>
          <a:p>
            <a:r>
              <a:rPr lang="en-US" dirty="0" err="1" smtClean="0"/>
              <a:t>Jingren</a:t>
            </a:r>
            <a:r>
              <a:rPr lang="en-US" dirty="0" smtClean="0"/>
              <a:t> Zhou, Per-</a:t>
            </a:r>
            <a:r>
              <a:rPr lang="en-US" dirty="0" err="1" smtClean="0"/>
              <a:t>Ake</a:t>
            </a:r>
            <a:r>
              <a:rPr lang="en-US" dirty="0" smtClean="0"/>
              <a:t> Larson, Ronnie </a:t>
            </a:r>
            <a:r>
              <a:rPr lang="en-US" dirty="0" err="1" smtClean="0"/>
              <a:t>Chaiken</a:t>
            </a:r>
            <a:endParaRPr lang="en-US" dirty="0" smtClean="0"/>
          </a:p>
          <a:p>
            <a:r>
              <a:rPr lang="en-US" dirty="0" smtClean="0"/>
              <a:t>ICDE - 2010</a:t>
            </a:r>
            <a:endParaRPr lang="en-US" dirty="0"/>
          </a:p>
        </p:txBody>
      </p:sp>
      <p:sp>
        <p:nvSpPr>
          <p:cNvPr id="4" name="Slide Number Placeholder 3"/>
          <p:cNvSpPr>
            <a:spLocks noGrp="1"/>
          </p:cNvSpPr>
          <p:nvPr>
            <p:ph type="sldNum" sz="quarter" idx="12"/>
          </p:nvPr>
        </p:nvSpPr>
        <p:spPr/>
        <p:txBody>
          <a:bodyPr/>
          <a:lstStyle/>
          <a:p>
            <a:fld id="{6B366BA2-48A7-42D5-A1C2-C1ADD420FBD2}" type="slidenum">
              <a:rPr lang="en-US" smtClean="0"/>
              <a:t>31</a:t>
            </a:fld>
            <a:endParaRPr lang="en-US"/>
          </a:p>
        </p:txBody>
      </p:sp>
    </p:spTree>
    <p:extLst>
      <p:ext uri="{BB962C8B-B14F-4D97-AF65-F5344CB8AC3E}">
        <p14:creationId xmlns:p14="http://schemas.microsoft.com/office/powerpoint/2010/main" val="3807917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partitioning &amp; parallel plans into optimizer</a:t>
            </a:r>
            <a:endParaRPr lang="en-US" dirty="0"/>
          </a:p>
        </p:txBody>
      </p:sp>
      <p:sp>
        <p:nvSpPr>
          <p:cNvPr id="3" name="Content Placeholder 2"/>
          <p:cNvSpPr>
            <a:spLocks noGrp="1"/>
          </p:cNvSpPr>
          <p:nvPr>
            <p:ph idx="1"/>
          </p:nvPr>
        </p:nvSpPr>
        <p:spPr>
          <a:xfrm>
            <a:off x="457200" y="1935480"/>
            <a:ext cx="8229600" cy="1036320"/>
          </a:xfrm>
        </p:spPr>
        <p:txBody>
          <a:bodyPr/>
          <a:lstStyle/>
          <a:p>
            <a:r>
              <a:rPr lang="en-US" dirty="0" smtClean="0"/>
              <a:t>Optimizer need to reason about partitioning &amp; its interaction with sorting &amp; grouping.</a:t>
            </a:r>
          </a:p>
        </p:txBody>
      </p:sp>
      <p:sp>
        <p:nvSpPr>
          <p:cNvPr id="4" name="Rectangle 3"/>
          <p:cNvSpPr/>
          <p:nvPr/>
        </p:nvSpPr>
        <p:spPr>
          <a:xfrm>
            <a:off x="3539172" y="2810701"/>
            <a:ext cx="2971800" cy="685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sz="1200" b="1" dirty="0" smtClean="0">
                <a:solidFill>
                  <a:schemeClr val="accent1"/>
                </a:solidFill>
              </a:rPr>
              <a:t>SELECT</a:t>
            </a:r>
            <a:r>
              <a:rPr lang="en-US" sz="1200" dirty="0" smtClean="0"/>
              <a:t> </a:t>
            </a:r>
            <a:r>
              <a:rPr lang="en-US" sz="1200" dirty="0" err="1" smtClean="0"/>
              <a:t>R.a</a:t>
            </a:r>
            <a:r>
              <a:rPr lang="en-US" sz="1200" dirty="0" smtClean="0"/>
              <a:t>, </a:t>
            </a:r>
            <a:r>
              <a:rPr lang="en-US" sz="1200" dirty="0" err="1" smtClean="0"/>
              <a:t>S.c</a:t>
            </a:r>
            <a:r>
              <a:rPr lang="en-US" sz="1200" dirty="0" smtClean="0"/>
              <a:t> </a:t>
            </a:r>
            <a:r>
              <a:rPr lang="en-US" sz="1200" b="1" dirty="0" smtClean="0">
                <a:solidFill>
                  <a:schemeClr val="accent1"/>
                </a:solidFill>
              </a:rPr>
              <a:t>COUNT</a:t>
            </a:r>
            <a:r>
              <a:rPr lang="en-US" sz="1200" dirty="0" smtClean="0"/>
              <a:t>(*) </a:t>
            </a:r>
            <a:r>
              <a:rPr lang="en-US" sz="1200" b="1" dirty="0" smtClean="0">
                <a:solidFill>
                  <a:schemeClr val="accent1"/>
                </a:solidFill>
              </a:rPr>
              <a:t>AS</a:t>
            </a:r>
            <a:r>
              <a:rPr lang="en-US" sz="1200" dirty="0" smtClean="0"/>
              <a:t> count</a:t>
            </a:r>
            <a:br>
              <a:rPr lang="en-US" sz="1200" dirty="0" smtClean="0"/>
            </a:br>
            <a:r>
              <a:rPr lang="en-US" sz="1200" b="1" dirty="0" smtClean="0">
                <a:solidFill>
                  <a:schemeClr val="accent1"/>
                </a:solidFill>
              </a:rPr>
              <a:t>FROM</a:t>
            </a:r>
            <a:r>
              <a:rPr lang="en-US" sz="1200" dirty="0" smtClean="0"/>
              <a:t> </a:t>
            </a:r>
            <a:r>
              <a:rPr lang="en-US" sz="1200" dirty="0"/>
              <a:t>R</a:t>
            </a:r>
            <a:r>
              <a:rPr lang="en-US" sz="1200" dirty="0" smtClean="0"/>
              <a:t> </a:t>
            </a:r>
            <a:r>
              <a:rPr lang="en-US" sz="1200" b="1" dirty="0" smtClean="0">
                <a:solidFill>
                  <a:srgbClr val="0070C0"/>
                </a:solidFill>
              </a:rPr>
              <a:t>JOIN</a:t>
            </a:r>
            <a:r>
              <a:rPr lang="en-US" sz="1200" dirty="0" smtClean="0">
                <a:solidFill>
                  <a:srgbClr val="0070C0"/>
                </a:solidFill>
              </a:rPr>
              <a:t> </a:t>
            </a:r>
            <a:r>
              <a:rPr lang="en-US" sz="1200" dirty="0" smtClean="0">
                <a:solidFill>
                  <a:schemeClr val="tx1"/>
                </a:solidFill>
              </a:rPr>
              <a:t>S</a:t>
            </a:r>
            <a:r>
              <a:rPr lang="en-US" sz="1200" dirty="0"/>
              <a:t> </a:t>
            </a:r>
            <a:r>
              <a:rPr lang="en-US" sz="1200" dirty="0" smtClean="0"/>
              <a:t> </a:t>
            </a:r>
            <a:r>
              <a:rPr lang="en-US" sz="1200" b="1" dirty="0" smtClean="0">
                <a:solidFill>
                  <a:schemeClr val="accent1"/>
                </a:solidFill>
              </a:rPr>
              <a:t>ON</a:t>
            </a:r>
            <a:r>
              <a:rPr lang="en-US" sz="1200" dirty="0" smtClean="0"/>
              <a:t> </a:t>
            </a:r>
            <a:r>
              <a:rPr lang="en-US" sz="1200" dirty="0" err="1" smtClean="0"/>
              <a:t>R.a</a:t>
            </a:r>
            <a:r>
              <a:rPr lang="en-US" sz="1200" dirty="0" smtClean="0"/>
              <a:t> = </a:t>
            </a:r>
            <a:r>
              <a:rPr lang="en-US" sz="1200" dirty="0" err="1" smtClean="0"/>
              <a:t>S.a</a:t>
            </a:r>
            <a:r>
              <a:rPr lang="en-US" sz="1200" dirty="0" smtClean="0"/>
              <a:t> and </a:t>
            </a:r>
            <a:r>
              <a:rPr lang="en-US" sz="1200" dirty="0" err="1" smtClean="0"/>
              <a:t>R.b</a:t>
            </a:r>
            <a:r>
              <a:rPr lang="en-US" sz="1200" dirty="0" smtClean="0"/>
              <a:t> = </a:t>
            </a:r>
            <a:r>
              <a:rPr lang="en-US" sz="1200" dirty="0" err="1" smtClean="0"/>
              <a:t>S.b</a:t>
            </a:r>
            <a:r>
              <a:rPr lang="en-US" sz="1200" dirty="0"/>
              <a:t/>
            </a:r>
            <a:br>
              <a:rPr lang="en-US" sz="1200" dirty="0"/>
            </a:br>
            <a:r>
              <a:rPr lang="en-US" sz="1200" b="1" dirty="0" smtClean="0">
                <a:solidFill>
                  <a:schemeClr val="accent1"/>
                </a:solidFill>
              </a:rPr>
              <a:t>GROUP BY</a:t>
            </a:r>
            <a:r>
              <a:rPr lang="en-US" sz="1200" dirty="0" smtClean="0"/>
              <a:t> </a:t>
            </a:r>
            <a:r>
              <a:rPr lang="en-US" sz="1200" dirty="0" err="1" smtClean="0"/>
              <a:t>R.a</a:t>
            </a:r>
            <a:r>
              <a:rPr lang="en-US" sz="1200" dirty="0" smtClean="0"/>
              <a:t>, </a:t>
            </a:r>
            <a:r>
              <a:rPr lang="en-US" sz="1200" dirty="0" err="1"/>
              <a:t>S</a:t>
            </a:r>
            <a:r>
              <a:rPr lang="en-US" sz="1200" dirty="0" err="1" smtClean="0"/>
              <a:t>.c</a:t>
            </a:r>
            <a:endParaRPr lang="en-US" sz="1200" dirty="0" smtClean="0"/>
          </a:p>
        </p:txBody>
      </p:sp>
      <p:grpSp>
        <p:nvGrpSpPr>
          <p:cNvPr id="39" name="Group 38"/>
          <p:cNvGrpSpPr/>
          <p:nvPr/>
        </p:nvGrpSpPr>
        <p:grpSpPr>
          <a:xfrm>
            <a:off x="794656" y="2920212"/>
            <a:ext cx="2862943" cy="3681331"/>
            <a:chOff x="3657600" y="3796284"/>
            <a:chExt cx="2633472" cy="3006852"/>
          </a:xfrm>
        </p:grpSpPr>
        <p:sp>
          <p:nvSpPr>
            <p:cNvPr id="5" name="Oval 4"/>
            <p:cNvSpPr/>
            <p:nvPr/>
          </p:nvSpPr>
          <p:spPr>
            <a:xfrm>
              <a:off x="4495800" y="3796284"/>
              <a:ext cx="10668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HashAgg</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6" name="Oval 5"/>
            <p:cNvSpPr/>
            <p:nvPr/>
          </p:nvSpPr>
          <p:spPr>
            <a:xfrm>
              <a:off x="4191000" y="5105400"/>
              <a:ext cx="16764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HashJoin</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7" name="Oval 6"/>
            <p:cNvSpPr/>
            <p:nvPr/>
          </p:nvSpPr>
          <p:spPr>
            <a:xfrm>
              <a:off x="4038600"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9" name="Rounded Rectangle 8"/>
            <p:cNvSpPr/>
            <p:nvPr/>
          </p:nvSpPr>
          <p:spPr>
            <a:xfrm>
              <a:off x="4419600" y="4494276"/>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10" name="Rounded Rectangle 9"/>
            <p:cNvSpPr/>
            <p:nvPr/>
          </p:nvSpPr>
          <p:spPr>
            <a:xfrm>
              <a:off x="3657600"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R.b</a:t>
              </a:r>
              <a:endParaRPr lang="en-US" sz="1100" b="1" dirty="0">
                <a:solidFill>
                  <a:schemeClr val="tx1"/>
                </a:solidFill>
              </a:endParaRPr>
            </a:p>
          </p:txBody>
        </p:sp>
        <p:sp>
          <p:nvSpPr>
            <p:cNvPr id="11" name="Rounded Rectangle 10"/>
            <p:cNvSpPr/>
            <p:nvPr/>
          </p:nvSpPr>
          <p:spPr>
            <a:xfrm>
              <a:off x="5071872"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S.a</a:t>
              </a:r>
              <a:r>
                <a:rPr lang="en-US" sz="1100" b="1" dirty="0" smtClean="0">
                  <a:solidFill>
                    <a:schemeClr val="tx1"/>
                  </a:solidFill>
                </a:rPr>
                <a:t>, </a:t>
              </a:r>
              <a:r>
                <a:rPr lang="en-US" sz="1100" b="1" dirty="0" err="1" smtClean="0">
                  <a:solidFill>
                    <a:schemeClr val="tx1"/>
                  </a:solidFill>
                </a:rPr>
                <a:t>S.b</a:t>
              </a:r>
              <a:endParaRPr lang="en-US" sz="1100" b="1" dirty="0">
                <a:solidFill>
                  <a:schemeClr val="tx1"/>
                </a:solidFill>
              </a:endParaRPr>
            </a:p>
          </p:txBody>
        </p:sp>
        <p:sp>
          <p:nvSpPr>
            <p:cNvPr id="12" name="Oval 11"/>
            <p:cNvSpPr/>
            <p:nvPr/>
          </p:nvSpPr>
          <p:spPr>
            <a:xfrm>
              <a:off x="5452872"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cxnSp>
          <p:nvCxnSpPr>
            <p:cNvPr id="14" name="Straight Arrow Connector 13"/>
            <p:cNvCxnSpPr>
              <a:stCxn id="7" idx="0"/>
              <a:endCxn id="10" idx="2"/>
            </p:cNvCxnSpPr>
            <p:nvPr/>
          </p:nvCxnSpPr>
          <p:spPr>
            <a:xfrm flipV="1">
              <a:off x="4267200" y="628650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93664" y="628269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6" idx="4"/>
            </p:cNvCxnSpPr>
            <p:nvPr/>
          </p:nvCxnSpPr>
          <p:spPr>
            <a:xfrm flipV="1">
              <a:off x="4267200" y="5562600"/>
              <a:ext cx="762000"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a:endCxn id="6" idx="4"/>
            </p:cNvCxnSpPr>
            <p:nvPr/>
          </p:nvCxnSpPr>
          <p:spPr>
            <a:xfrm flipH="1" flipV="1">
              <a:off x="5029200" y="5562600"/>
              <a:ext cx="652272"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a:endCxn id="9" idx="2"/>
            </p:cNvCxnSpPr>
            <p:nvPr/>
          </p:nvCxnSpPr>
          <p:spPr>
            <a:xfrm flipV="1">
              <a:off x="5029200" y="4875276"/>
              <a:ext cx="0" cy="23012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026152" y="4264152"/>
              <a:ext cx="0" cy="23012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025072" y="3696602"/>
            <a:ext cx="2727960" cy="2798362"/>
            <a:chOff x="6473952" y="4401312"/>
            <a:chExt cx="2633472" cy="2401824"/>
          </a:xfrm>
        </p:grpSpPr>
        <p:sp>
          <p:nvSpPr>
            <p:cNvPr id="26" name="Oval 25"/>
            <p:cNvSpPr/>
            <p:nvPr/>
          </p:nvSpPr>
          <p:spPr>
            <a:xfrm>
              <a:off x="7312152" y="4401312"/>
              <a:ext cx="10668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HashAgg</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27" name="Oval 26"/>
            <p:cNvSpPr/>
            <p:nvPr/>
          </p:nvSpPr>
          <p:spPr>
            <a:xfrm>
              <a:off x="7007352" y="5105400"/>
              <a:ext cx="16764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HashJoin</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28" name="Oval 27"/>
            <p:cNvSpPr/>
            <p:nvPr/>
          </p:nvSpPr>
          <p:spPr>
            <a:xfrm>
              <a:off x="6854952"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30" name="Rounded Rectangle 29"/>
            <p:cNvSpPr/>
            <p:nvPr/>
          </p:nvSpPr>
          <p:spPr>
            <a:xfrm>
              <a:off x="6473952"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R.a</a:t>
              </a:r>
              <a:endParaRPr lang="en-US" sz="1100" b="1" dirty="0">
                <a:solidFill>
                  <a:schemeClr val="tx1"/>
                </a:solidFill>
              </a:endParaRPr>
            </a:p>
          </p:txBody>
        </p:sp>
        <p:sp>
          <p:nvSpPr>
            <p:cNvPr id="31" name="Rounded Rectangle 30"/>
            <p:cNvSpPr/>
            <p:nvPr/>
          </p:nvSpPr>
          <p:spPr>
            <a:xfrm>
              <a:off x="7888224"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S.a</a:t>
              </a:r>
              <a:endParaRPr lang="en-US" sz="1100" b="1" dirty="0">
                <a:solidFill>
                  <a:schemeClr val="tx1"/>
                </a:solidFill>
              </a:endParaRPr>
            </a:p>
          </p:txBody>
        </p:sp>
        <p:sp>
          <p:nvSpPr>
            <p:cNvPr id="32" name="Oval 31"/>
            <p:cNvSpPr/>
            <p:nvPr/>
          </p:nvSpPr>
          <p:spPr>
            <a:xfrm>
              <a:off x="8269224"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cxnSp>
          <p:nvCxnSpPr>
            <p:cNvPr id="33" name="Straight Arrow Connector 32"/>
            <p:cNvCxnSpPr>
              <a:stCxn id="28" idx="0"/>
              <a:endCxn id="30" idx="2"/>
            </p:cNvCxnSpPr>
            <p:nvPr/>
          </p:nvCxnSpPr>
          <p:spPr>
            <a:xfrm flipV="1">
              <a:off x="7083552" y="628650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8510016" y="628269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0"/>
              <a:endCxn id="27" idx="4"/>
            </p:cNvCxnSpPr>
            <p:nvPr/>
          </p:nvCxnSpPr>
          <p:spPr>
            <a:xfrm flipV="1">
              <a:off x="7083552" y="5562600"/>
              <a:ext cx="762000"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0"/>
              <a:endCxn id="27" idx="4"/>
            </p:cNvCxnSpPr>
            <p:nvPr/>
          </p:nvCxnSpPr>
          <p:spPr>
            <a:xfrm flipH="1" flipV="1">
              <a:off x="7845552" y="5562600"/>
              <a:ext cx="652272"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0"/>
            </p:cNvCxnSpPr>
            <p:nvPr/>
          </p:nvCxnSpPr>
          <p:spPr>
            <a:xfrm flipV="1">
              <a:off x="7845552" y="4875276"/>
              <a:ext cx="0" cy="23012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2" name="Rounded Rectangular Callout 41"/>
          <p:cNvSpPr/>
          <p:nvPr/>
        </p:nvSpPr>
        <p:spPr>
          <a:xfrm>
            <a:off x="3505200" y="6041075"/>
            <a:ext cx="1758696" cy="661416"/>
          </a:xfrm>
          <a:prstGeom prst="wedgeRoundRectCallout">
            <a:avLst>
              <a:gd name="adj1" fmla="val 34563"/>
              <a:gd name="adj2" fmla="val -96354"/>
              <a:gd name="adj3" fmla="val 16667"/>
            </a:avLst>
          </a:prstGeom>
          <a:noFill/>
          <a:ln>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Partition (</a:t>
            </a:r>
            <a:r>
              <a:rPr lang="en-US" sz="1200" b="1" dirty="0" err="1" smtClean="0">
                <a:solidFill>
                  <a:schemeClr val="tx1"/>
                </a:solidFill>
              </a:rPr>
              <a:t>R.a</a:t>
            </a:r>
            <a:r>
              <a:rPr lang="en-US" sz="1200" b="1" dirty="0" smtClean="0">
                <a:solidFill>
                  <a:schemeClr val="tx1"/>
                </a:solidFill>
              </a:rPr>
              <a:t>) =&gt; Partition on (</a:t>
            </a:r>
            <a:r>
              <a:rPr lang="en-US" sz="1200" b="1" dirty="0" err="1" smtClean="0">
                <a:solidFill>
                  <a:schemeClr val="tx1"/>
                </a:solidFill>
              </a:rPr>
              <a:t>R.a</a:t>
            </a:r>
            <a:r>
              <a:rPr lang="en-US" sz="1200" b="1" dirty="0" smtClean="0">
                <a:solidFill>
                  <a:schemeClr val="tx1"/>
                </a:solidFill>
              </a:rPr>
              <a:t>, </a:t>
            </a:r>
            <a:r>
              <a:rPr lang="en-US" sz="1200" b="1" dirty="0" err="1" smtClean="0">
                <a:solidFill>
                  <a:schemeClr val="tx1"/>
                </a:solidFill>
              </a:rPr>
              <a:t>R.b</a:t>
            </a:r>
            <a:r>
              <a:rPr lang="en-US" sz="1200" b="1" dirty="0" smtClean="0">
                <a:solidFill>
                  <a:schemeClr val="tx1"/>
                </a:solidFill>
              </a:rPr>
              <a:t>)</a:t>
            </a:r>
            <a:endParaRPr lang="en-US" sz="1200" b="1" dirty="0">
              <a:solidFill>
                <a:schemeClr val="tx1"/>
              </a:solidFill>
            </a:endParaRPr>
          </a:p>
        </p:txBody>
      </p:sp>
      <p:sp>
        <p:nvSpPr>
          <p:cNvPr id="43" name="Rounded Rectangular Callout 42"/>
          <p:cNvSpPr/>
          <p:nvPr/>
        </p:nvSpPr>
        <p:spPr>
          <a:xfrm>
            <a:off x="3962400" y="3828299"/>
            <a:ext cx="1558378" cy="557282"/>
          </a:xfrm>
          <a:prstGeom prst="wedgeRoundRectCallout">
            <a:avLst>
              <a:gd name="adj1" fmla="val 63654"/>
              <a:gd name="adj2" fmla="val -25584"/>
              <a:gd name="adj3" fmla="val 16667"/>
            </a:avLst>
          </a:prstGeom>
          <a:noFill/>
          <a:ln>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Partition (</a:t>
            </a:r>
            <a:r>
              <a:rPr lang="en-US" sz="1200" b="1" dirty="0" err="1" smtClean="0">
                <a:solidFill>
                  <a:schemeClr val="tx1"/>
                </a:solidFill>
              </a:rPr>
              <a:t>R.a</a:t>
            </a:r>
            <a:r>
              <a:rPr lang="en-US" sz="1200" b="1" dirty="0" smtClean="0">
                <a:solidFill>
                  <a:schemeClr val="tx1"/>
                </a:solidFill>
              </a:rPr>
              <a:t>) =&gt; Partition (</a:t>
            </a:r>
            <a:r>
              <a:rPr lang="en-US" sz="1200" b="1" dirty="0" err="1" smtClean="0">
                <a:solidFill>
                  <a:schemeClr val="tx1"/>
                </a:solidFill>
              </a:rPr>
              <a:t>R.a</a:t>
            </a:r>
            <a:r>
              <a:rPr lang="en-US" sz="1200" b="1" dirty="0" smtClean="0">
                <a:solidFill>
                  <a:schemeClr val="tx1"/>
                </a:solidFill>
              </a:rPr>
              <a:t>, </a:t>
            </a:r>
            <a:r>
              <a:rPr lang="en-US" sz="1200" b="1" dirty="0" err="1" smtClean="0">
                <a:solidFill>
                  <a:schemeClr val="tx1"/>
                </a:solidFill>
              </a:rPr>
              <a:t>S.c</a:t>
            </a:r>
            <a:r>
              <a:rPr lang="en-US" sz="1200" b="1" dirty="0" smtClean="0">
                <a:solidFill>
                  <a:schemeClr val="tx1"/>
                </a:solidFill>
              </a:rPr>
              <a:t>)</a:t>
            </a:r>
            <a:endParaRPr lang="en-US" sz="1200" b="1" dirty="0">
              <a:solidFill>
                <a:schemeClr val="tx1"/>
              </a:solidFill>
            </a:endParaRPr>
          </a:p>
        </p:txBody>
      </p:sp>
      <p:sp>
        <p:nvSpPr>
          <p:cNvPr id="18" name="Slide Number Placeholder 17"/>
          <p:cNvSpPr>
            <a:spLocks noGrp="1"/>
          </p:cNvSpPr>
          <p:nvPr>
            <p:ph type="sldNum" sz="quarter" idx="12"/>
          </p:nvPr>
        </p:nvSpPr>
        <p:spPr/>
        <p:txBody>
          <a:bodyPr/>
          <a:lstStyle/>
          <a:p>
            <a:fld id="{6B366BA2-48A7-42D5-A1C2-C1ADD420FBD2}" type="slidenum">
              <a:rPr lang="en-US" smtClean="0"/>
              <a:t>32</a:t>
            </a:fld>
            <a:endParaRPr lang="en-US"/>
          </a:p>
        </p:txBody>
      </p:sp>
    </p:spTree>
    <p:extLst>
      <p:ext uri="{BB962C8B-B14F-4D97-AF65-F5344CB8AC3E}">
        <p14:creationId xmlns:p14="http://schemas.microsoft.com/office/powerpoint/2010/main" val="17239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Incorporating partitioning &amp; parallel plans into optimizer</a:t>
            </a:r>
          </a:p>
        </p:txBody>
      </p:sp>
      <p:sp>
        <p:nvSpPr>
          <p:cNvPr id="3" name="Content Placeholder 2"/>
          <p:cNvSpPr>
            <a:spLocks noGrp="1"/>
          </p:cNvSpPr>
          <p:nvPr>
            <p:ph idx="1"/>
          </p:nvPr>
        </p:nvSpPr>
        <p:spPr/>
        <p:txBody>
          <a:bodyPr/>
          <a:lstStyle/>
          <a:p>
            <a:r>
              <a:rPr lang="en-US" dirty="0" smtClean="0"/>
              <a:t>Partitioning is a </a:t>
            </a:r>
            <a:r>
              <a:rPr lang="en-US" smtClean="0"/>
              <a:t>physical property. </a:t>
            </a:r>
            <a:endParaRPr lang="en-US" dirty="0" smtClean="0"/>
          </a:p>
          <a:p>
            <a:r>
              <a:rPr lang="en-US" dirty="0" smtClean="0"/>
              <a:t>So, the logical operator DAG in Volcano optimizer will remain unchanged.</a:t>
            </a:r>
          </a:p>
          <a:p>
            <a:r>
              <a:rPr lang="en-US" dirty="0" smtClean="0"/>
              <a:t>In Physical DAG of volcano optimizer:</a:t>
            </a:r>
          </a:p>
          <a:p>
            <a:pPr lvl="1"/>
            <a:r>
              <a:rPr lang="en-US" dirty="0" smtClean="0"/>
              <a:t>For single machine plans we considered only 2 physical properties – sorting &amp; indexing.</a:t>
            </a:r>
          </a:p>
          <a:p>
            <a:pPr lvl="1"/>
            <a:r>
              <a:rPr lang="en-US" dirty="0" smtClean="0"/>
              <a:t>To incorporate parallel plans we need to add partitioning &amp; grouping property as well in list of physical properties of each node in physical operator DAG.</a:t>
            </a: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33</a:t>
            </a:fld>
            <a:endParaRPr lang="en-US"/>
          </a:p>
        </p:txBody>
      </p:sp>
    </p:spTree>
    <p:extLst>
      <p:ext uri="{BB962C8B-B14F-4D97-AF65-F5344CB8AC3E}">
        <p14:creationId xmlns:p14="http://schemas.microsoft.com/office/powerpoint/2010/main" val="2214782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properties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Grouping</a:t>
            </a:r>
            <a:r>
              <a:rPr lang="en-US" dirty="0" smtClean="0"/>
              <a:t>:	A sequence of rows is said to be grouped on a set of columns C = {C</a:t>
            </a:r>
            <a:r>
              <a:rPr lang="en-US" baseline="-25000" dirty="0" smtClean="0"/>
              <a:t>1</a:t>
            </a:r>
            <a:r>
              <a:rPr lang="en-US" dirty="0" smtClean="0"/>
              <a:t>, C</a:t>
            </a:r>
            <a:r>
              <a:rPr lang="en-US" baseline="-25000" dirty="0" smtClean="0"/>
              <a:t>2</a:t>
            </a:r>
            <a:r>
              <a:rPr lang="en-US" dirty="0" smtClean="0"/>
              <a:t>,…, </a:t>
            </a:r>
            <a:r>
              <a:rPr lang="en-US" dirty="0" err="1" smtClean="0"/>
              <a:t>C</a:t>
            </a:r>
            <a:r>
              <a:rPr lang="en-US" baseline="-25000" dirty="0" err="1" smtClean="0"/>
              <a:t>n</a:t>
            </a:r>
            <a:r>
              <a:rPr lang="en-US" dirty="0" smtClean="0"/>
              <a:t>} if rows with same value of these columns grouped together. It is denoted by C</a:t>
            </a:r>
            <a:r>
              <a:rPr lang="en-US" baseline="30000" dirty="0" smtClean="0"/>
              <a:t>g</a:t>
            </a:r>
            <a:r>
              <a:rPr lang="en-US" dirty="0" smtClean="0"/>
              <a:t>.</a:t>
            </a:r>
          </a:p>
          <a:p>
            <a:r>
              <a:rPr lang="en-US" b="1" dirty="0" smtClean="0"/>
              <a:t>Sorting</a:t>
            </a:r>
            <a:r>
              <a:rPr lang="en-US" dirty="0" smtClean="0"/>
              <a:t>: A sequence of rows sorted on a list of columns C is denoted as C</a:t>
            </a:r>
            <a:r>
              <a:rPr lang="en-US" baseline="30000" dirty="0" smtClean="0"/>
              <a:t>o</a:t>
            </a:r>
            <a:r>
              <a:rPr lang="en-US" dirty="0" smtClean="0"/>
              <a:t>.</a:t>
            </a:r>
          </a:p>
          <a:p>
            <a:r>
              <a:rPr lang="en-US" b="1" dirty="0" smtClean="0"/>
              <a:t>Partitioning</a:t>
            </a:r>
            <a:r>
              <a:rPr lang="en-US" dirty="0" smtClean="0"/>
              <a:t>: A relation R is set to be partitioned on set of columns </a:t>
            </a:r>
            <a:r>
              <a:rPr lang="en-US" dirty="0"/>
              <a:t>C = {C</a:t>
            </a:r>
            <a:r>
              <a:rPr lang="en-US" baseline="-25000" dirty="0"/>
              <a:t>1</a:t>
            </a:r>
            <a:r>
              <a:rPr lang="en-US" dirty="0"/>
              <a:t>, C</a:t>
            </a:r>
            <a:r>
              <a:rPr lang="en-US" baseline="-25000" dirty="0"/>
              <a:t>2</a:t>
            </a:r>
            <a:r>
              <a:rPr lang="en-US" dirty="0"/>
              <a:t>,…, </a:t>
            </a:r>
            <a:r>
              <a:rPr lang="en-US" dirty="0" err="1"/>
              <a:t>C</a:t>
            </a:r>
            <a:r>
              <a:rPr lang="en-US" baseline="-25000" dirty="0" err="1"/>
              <a:t>n</a:t>
            </a:r>
            <a:r>
              <a:rPr lang="en-US" dirty="0" smtClean="0"/>
              <a:t>} if rows with same value of C belong to same partition (note that it may not be grouped together on C in that partition).</a:t>
            </a:r>
          </a:p>
          <a:p>
            <a:pPr lvl="1"/>
            <a:r>
              <a:rPr lang="en-US" dirty="0"/>
              <a:t>Non-ordered : hash</a:t>
            </a:r>
          </a:p>
          <a:p>
            <a:pPr lvl="1"/>
            <a:r>
              <a:rPr lang="en-US" dirty="0"/>
              <a:t>Ordered: range</a:t>
            </a:r>
          </a:p>
          <a:p>
            <a:r>
              <a:rPr lang="en-US" dirty="0" smtClean="0"/>
              <a:t>Note: We need to add enforcer operators for all physical properties.</a:t>
            </a:r>
          </a:p>
          <a:p>
            <a:pPr marL="393192" lvl="1" indent="0">
              <a:buNone/>
            </a:pP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34</a:t>
            </a:fld>
            <a:endParaRPr lang="en-US"/>
          </a:p>
        </p:txBody>
      </p:sp>
    </p:spTree>
    <p:extLst>
      <p:ext uri="{BB962C8B-B14F-4D97-AF65-F5344CB8AC3E}">
        <p14:creationId xmlns:p14="http://schemas.microsoft.com/office/powerpoint/2010/main" val="208539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properties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Structural property of each node in DAG can be represented as list of global &amp; local structural properties:</a:t>
            </a:r>
          </a:p>
          <a:p>
            <a:pPr marL="0" indent="0">
              <a:buNone/>
            </a:pPr>
            <a:endParaRPr lang="en-US" dirty="0" smtClean="0"/>
          </a:p>
          <a:p>
            <a:endParaRPr lang="en-US" dirty="0" smtClean="0"/>
          </a:p>
          <a:p>
            <a:endParaRPr lang="en-US" dirty="0"/>
          </a:p>
          <a:p>
            <a:endParaRPr lang="en-US" dirty="0" smtClean="0"/>
          </a:p>
          <a:p>
            <a:r>
              <a:rPr lang="en-US" dirty="0" smtClean="0"/>
              <a:t>Global structural properties – Partitioning applies to whole relation and that is why it is global structural property.</a:t>
            </a:r>
          </a:p>
          <a:p>
            <a:r>
              <a:rPr lang="en-US" dirty="0" smtClean="0"/>
              <a:t>Local structural properties – Properties like grouping and sorting are applied within each partition are known as local structural properties.</a:t>
            </a:r>
          </a:p>
        </p:txBody>
      </p:sp>
      <p:graphicFrame>
        <p:nvGraphicFramePr>
          <p:cNvPr id="4" name="Table 3"/>
          <p:cNvGraphicFramePr>
            <a:graphicFrameLocks noGrp="1"/>
          </p:cNvGraphicFramePr>
          <p:nvPr>
            <p:extLst>
              <p:ext uri="{D42A27DB-BD31-4B8C-83A1-F6EECF244321}">
                <p14:modId xmlns:p14="http://schemas.microsoft.com/office/powerpoint/2010/main" val="1467134077"/>
              </p:ext>
            </p:extLst>
          </p:nvPr>
        </p:nvGraphicFramePr>
        <p:xfrm>
          <a:off x="4038600" y="2667000"/>
          <a:ext cx="3886200" cy="1483360"/>
        </p:xfrm>
        <a:graphic>
          <a:graphicData uri="http://schemas.openxmlformats.org/drawingml/2006/table">
            <a:tbl>
              <a:tblPr firstRow="1" bandRow="1">
                <a:tableStyleId>{7DF18680-E054-41AD-8BC1-D1AEF772440D}</a:tableStyleId>
              </a:tblPr>
              <a:tblGrid>
                <a:gridCol w="1295400"/>
                <a:gridCol w="1295400"/>
                <a:gridCol w="1295400"/>
              </a:tblGrid>
              <a:tr h="370840">
                <a:tc>
                  <a:txBody>
                    <a:bodyPr/>
                    <a:lstStyle/>
                    <a:p>
                      <a:r>
                        <a:rPr lang="en-US" dirty="0" smtClean="0"/>
                        <a:t>Partition1</a:t>
                      </a:r>
                      <a:endParaRPr lang="en-US" dirty="0"/>
                    </a:p>
                  </a:txBody>
                  <a:tcPr/>
                </a:tc>
                <a:tc>
                  <a:txBody>
                    <a:bodyPr/>
                    <a:lstStyle/>
                    <a:p>
                      <a:r>
                        <a:rPr lang="en-US" dirty="0" smtClean="0"/>
                        <a:t>Partition2</a:t>
                      </a:r>
                      <a:endParaRPr lang="en-US" dirty="0"/>
                    </a:p>
                  </a:txBody>
                  <a:tcPr/>
                </a:tc>
                <a:tc>
                  <a:txBody>
                    <a:bodyPr/>
                    <a:lstStyle/>
                    <a:p>
                      <a:r>
                        <a:rPr lang="en-US" dirty="0" smtClean="0"/>
                        <a:t>Partition3</a:t>
                      </a:r>
                      <a:endParaRPr lang="en-US" dirty="0"/>
                    </a:p>
                  </a:txBody>
                  <a:tcPr/>
                </a:tc>
              </a:tr>
              <a:tr h="370840">
                <a:tc>
                  <a:txBody>
                    <a:bodyPr/>
                    <a:lstStyle/>
                    <a:p>
                      <a:r>
                        <a:rPr lang="en-US" dirty="0" smtClean="0"/>
                        <a:t>{1,4,2}</a:t>
                      </a:r>
                      <a:endParaRPr lang="en-US" dirty="0"/>
                    </a:p>
                  </a:txBody>
                  <a:tcPr/>
                </a:tc>
                <a:tc>
                  <a:txBody>
                    <a:bodyPr/>
                    <a:lstStyle/>
                    <a:p>
                      <a:r>
                        <a:rPr lang="en-US" dirty="0" smtClean="0"/>
                        <a:t>{4,1,5}</a:t>
                      </a:r>
                      <a:endParaRPr lang="en-US" dirty="0"/>
                    </a:p>
                  </a:txBody>
                  <a:tcPr/>
                </a:tc>
                <a:tc>
                  <a:txBody>
                    <a:bodyPr/>
                    <a:lstStyle/>
                    <a:p>
                      <a:r>
                        <a:rPr lang="en-US" dirty="0" smtClean="0"/>
                        <a:t>{6,2,1}</a:t>
                      </a:r>
                      <a:endParaRPr lang="en-US" dirty="0"/>
                    </a:p>
                  </a:txBody>
                  <a:tcPr/>
                </a:tc>
              </a:tr>
              <a:tr h="370840">
                <a:tc>
                  <a:txBody>
                    <a:bodyPr/>
                    <a:lstStyle/>
                    <a:p>
                      <a:r>
                        <a:rPr lang="en-US" dirty="0" smtClean="0"/>
                        <a:t>{1,4,5}</a:t>
                      </a:r>
                      <a:endParaRPr lang="en-US" dirty="0"/>
                    </a:p>
                  </a:txBody>
                  <a:tcPr/>
                </a:tc>
                <a:tc>
                  <a:txBody>
                    <a:bodyPr/>
                    <a:lstStyle/>
                    <a:p>
                      <a:r>
                        <a:rPr lang="en-US" dirty="0" smtClean="0"/>
                        <a:t>{3,7,8}</a:t>
                      </a:r>
                      <a:endParaRPr lang="en-US" dirty="0"/>
                    </a:p>
                  </a:txBody>
                  <a:tcPr/>
                </a:tc>
                <a:tc>
                  <a:txBody>
                    <a:bodyPr/>
                    <a:lstStyle/>
                    <a:p>
                      <a:r>
                        <a:rPr lang="en-US" dirty="0" smtClean="0"/>
                        <a:t>{6,2,9}</a:t>
                      </a:r>
                      <a:endParaRPr lang="en-US" dirty="0"/>
                    </a:p>
                  </a:txBody>
                  <a:tcPr/>
                </a:tc>
              </a:tr>
              <a:tr h="370840">
                <a:tc>
                  <a:txBody>
                    <a:bodyPr/>
                    <a:lstStyle/>
                    <a:p>
                      <a:r>
                        <a:rPr lang="en-US" dirty="0" smtClean="0"/>
                        <a:t>{7,1,2}</a:t>
                      </a:r>
                      <a:endParaRPr lang="en-US" dirty="0"/>
                    </a:p>
                  </a:txBody>
                  <a:tcPr/>
                </a:tc>
                <a:tc>
                  <a:txBody>
                    <a:bodyPr/>
                    <a:lstStyle/>
                    <a:p>
                      <a:r>
                        <a:rPr lang="en-US" dirty="0" smtClean="0"/>
                        <a:t>{3,7,9}</a:t>
                      </a:r>
                      <a:endParaRPr lang="en-US" dirty="0"/>
                    </a:p>
                  </a:txBody>
                  <a:tcPr/>
                </a:tc>
                <a:tc>
                  <a:txBody>
                    <a:bodyPr/>
                    <a:lstStyle/>
                    <a:p>
                      <a:endParaRPr lang="en-US" dirty="0"/>
                    </a:p>
                  </a:txBody>
                  <a:tcPr/>
                </a:tc>
              </a:tr>
            </a:tbl>
          </a:graphicData>
        </a:graphic>
      </p:graphicFrame>
      <p:sp>
        <p:nvSpPr>
          <p:cNvPr id="6" name="TextBox 5"/>
          <p:cNvSpPr txBox="1"/>
          <p:nvPr/>
        </p:nvSpPr>
        <p:spPr>
          <a:xfrm>
            <a:off x="1295400" y="3505200"/>
            <a:ext cx="2438400" cy="369332"/>
          </a:xfrm>
          <a:prstGeom prst="rect">
            <a:avLst/>
          </a:prstGeom>
          <a:noFill/>
        </p:spPr>
        <p:txBody>
          <a:bodyPr wrap="square" rtlCol="0">
            <a:spAutoFit/>
          </a:bodyPr>
          <a:lstStyle/>
          <a:p>
            <a:r>
              <a:rPr lang="en-US" dirty="0"/>
              <a:t>{{C</a:t>
            </a:r>
            <a:r>
              <a:rPr lang="en-US" baseline="-25000" dirty="0"/>
              <a:t>1</a:t>
            </a:r>
            <a:r>
              <a:rPr lang="en-US" dirty="0"/>
              <a:t>}</a:t>
            </a:r>
            <a:r>
              <a:rPr lang="en-US" baseline="30000" dirty="0"/>
              <a:t>g</a:t>
            </a:r>
            <a:r>
              <a:rPr lang="en-US" dirty="0"/>
              <a:t>, { {C</a:t>
            </a:r>
            <a:r>
              <a:rPr lang="en-US" baseline="-25000" dirty="0"/>
              <a:t>1</a:t>
            </a:r>
            <a:r>
              <a:rPr lang="en-US" dirty="0"/>
              <a:t>, C</a:t>
            </a:r>
            <a:r>
              <a:rPr lang="en-US" baseline="-25000" dirty="0"/>
              <a:t>2</a:t>
            </a:r>
            <a:r>
              <a:rPr lang="en-US" dirty="0"/>
              <a:t>}</a:t>
            </a:r>
            <a:r>
              <a:rPr lang="en-US" baseline="30000" dirty="0"/>
              <a:t> g</a:t>
            </a:r>
            <a:r>
              <a:rPr lang="en-US" dirty="0"/>
              <a:t>, C</a:t>
            </a:r>
            <a:r>
              <a:rPr lang="en-US" baseline="-25000" dirty="0"/>
              <a:t>3</a:t>
            </a:r>
            <a:r>
              <a:rPr lang="en-US" baseline="30000" dirty="0"/>
              <a:t>o</a:t>
            </a:r>
            <a:r>
              <a:rPr lang="en-US" dirty="0" smtClean="0"/>
              <a:t>}}</a:t>
            </a:r>
            <a:endParaRPr lang="en-US" dirty="0"/>
          </a:p>
        </p:txBody>
      </p:sp>
      <p:sp>
        <p:nvSpPr>
          <p:cNvPr id="7" name="TextBox 6"/>
          <p:cNvSpPr txBox="1"/>
          <p:nvPr/>
        </p:nvSpPr>
        <p:spPr>
          <a:xfrm>
            <a:off x="1295400" y="2872655"/>
            <a:ext cx="2438400" cy="369332"/>
          </a:xfrm>
          <a:prstGeom prst="rect">
            <a:avLst/>
          </a:prstGeom>
          <a:noFill/>
        </p:spPr>
        <p:txBody>
          <a:bodyPr wrap="square" rtlCol="0">
            <a:spAutoFit/>
          </a:bodyPr>
          <a:lstStyle/>
          <a:p>
            <a:r>
              <a:rPr lang="en-US" dirty="0" smtClean="0"/>
              <a:t>{ </a:t>
            </a:r>
            <a:r>
              <a:rPr lang="en-US" dirty="0" err="1" smtClean="0"/>
              <a:t>P</a:t>
            </a:r>
            <a:r>
              <a:rPr lang="en-US" baseline="30000" dirty="0" err="1" smtClean="0"/>
              <a:t>g</a:t>
            </a:r>
            <a:r>
              <a:rPr lang="en-US" dirty="0" smtClean="0"/>
              <a:t>; { A</a:t>
            </a:r>
            <a:r>
              <a:rPr lang="en-US" baseline="-25000" dirty="0" smtClean="0"/>
              <a:t>1</a:t>
            </a:r>
            <a:r>
              <a:rPr lang="en-US" dirty="0"/>
              <a:t>, A</a:t>
            </a:r>
            <a:r>
              <a:rPr lang="en-US" baseline="-25000" dirty="0"/>
              <a:t>2</a:t>
            </a:r>
            <a:r>
              <a:rPr lang="en-US" dirty="0"/>
              <a:t>,…, </a:t>
            </a:r>
            <a:r>
              <a:rPr lang="en-US" dirty="0" smtClean="0"/>
              <a:t>A</a:t>
            </a:r>
            <a:r>
              <a:rPr lang="en-US" baseline="-25000" dirty="0" smtClean="0"/>
              <a:t>n </a:t>
            </a:r>
            <a:r>
              <a:rPr lang="en-US" dirty="0" smtClean="0"/>
              <a:t>} }</a:t>
            </a:r>
            <a:endParaRPr lang="en-US" dirty="0"/>
          </a:p>
        </p:txBody>
      </p:sp>
      <p:sp>
        <p:nvSpPr>
          <p:cNvPr id="10" name="Slide Number Placeholder 9"/>
          <p:cNvSpPr>
            <a:spLocks noGrp="1"/>
          </p:cNvSpPr>
          <p:nvPr>
            <p:ph type="sldNum" sz="quarter" idx="12"/>
          </p:nvPr>
        </p:nvSpPr>
        <p:spPr/>
        <p:txBody>
          <a:bodyPr/>
          <a:lstStyle/>
          <a:p>
            <a:fld id="{6B366BA2-48A7-42D5-A1C2-C1ADD420FBD2}" type="slidenum">
              <a:rPr lang="en-US" smtClean="0"/>
              <a:t>35</a:t>
            </a:fld>
            <a:endParaRPr lang="en-US"/>
          </a:p>
        </p:txBody>
      </p:sp>
    </p:spTree>
    <p:extLst>
      <p:ext uri="{BB962C8B-B14F-4D97-AF65-F5344CB8AC3E}">
        <p14:creationId xmlns:p14="http://schemas.microsoft.com/office/powerpoint/2010/main" val="313919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Partition (A) =&gt; Partition (A, B)</a:t>
            </a:r>
          </a:p>
          <a:p>
            <a:r>
              <a:rPr lang="en-US" dirty="0" smtClean="0"/>
              <a:t>Sort (A, B) =&gt; Sort (A)</a:t>
            </a:r>
          </a:p>
          <a:p>
            <a:r>
              <a:rPr lang="en-US" dirty="0" smtClean="0"/>
              <a:t>Sort (A) =&gt; Grouped (A)</a:t>
            </a:r>
          </a:p>
          <a:p>
            <a:r>
              <a:rPr lang="en-US" dirty="0" smtClean="0"/>
              <a:t>Now, using the inference rules while generating all possible rewriting, we need to consider all possible required physical properties.</a:t>
            </a:r>
          </a:p>
          <a:p>
            <a:pPr marL="393192" lvl="1" indent="0">
              <a:buNone/>
            </a:pPr>
            <a:r>
              <a:rPr lang="en-US" dirty="0" smtClean="0"/>
              <a:t>Example: Parallel Join (A, B, C)</a:t>
            </a:r>
          </a:p>
          <a:p>
            <a:pPr marL="393192" lvl="1" indent="0">
              <a:buNone/>
            </a:pPr>
            <a:r>
              <a:rPr lang="en-US" dirty="0" smtClean="0"/>
              <a:t>Partition (A, B, C) or Partition (A, B) or Partition(A, C) </a:t>
            </a:r>
          </a:p>
          <a:p>
            <a:pPr marL="393192" lvl="1" indent="0">
              <a:buNone/>
            </a:pPr>
            <a:r>
              <a:rPr lang="en-US" dirty="0" smtClean="0"/>
              <a:t>or Partition (B, C) or Partition (A) or Partition (B) or </a:t>
            </a:r>
          </a:p>
          <a:p>
            <a:pPr marL="393192" lvl="1" indent="0">
              <a:buNone/>
            </a:pPr>
            <a:r>
              <a:rPr lang="en-US" dirty="0" smtClean="0"/>
              <a:t>Partition (C)</a:t>
            </a:r>
          </a:p>
          <a:p>
            <a:pPr marL="393192" lvl="1" indent="0">
              <a:buNone/>
            </a:pPr>
            <a:r>
              <a:rPr lang="en-US" dirty="0" smtClean="0"/>
              <a:t>So the number of possible rewriting is 2</a:t>
            </a:r>
            <a:r>
              <a:rPr lang="en-US" baseline="30000" dirty="0" smtClean="0"/>
              <a:t>|c|</a:t>
            </a:r>
          </a:p>
        </p:txBody>
      </p:sp>
      <p:sp>
        <p:nvSpPr>
          <p:cNvPr id="7" name="Slide Number Placeholder 6"/>
          <p:cNvSpPr>
            <a:spLocks noGrp="1"/>
          </p:cNvSpPr>
          <p:nvPr>
            <p:ph type="sldNum" sz="quarter" idx="12"/>
          </p:nvPr>
        </p:nvSpPr>
        <p:spPr/>
        <p:txBody>
          <a:bodyPr/>
          <a:lstStyle/>
          <a:p>
            <a:fld id="{6B366BA2-48A7-42D5-A1C2-C1ADD420FBD2}" type="slidenum">
              <a:rPr lang="en-US" smtClean="0"/>
              <a:t>36</a:t>
            </a:fld>
            <a:endParaRPr lang="en-US"/>
          </a:p>
        </p:txBody>
      </p:sp>
    </p:spTree>
    <p:extLst>
      <p:ext uri="{BB962C8B-B14F-4D97-AF65-F5344CB8AC3E}">
        <p14:creationId xmlns:p14="http://schemas.microsoft.com/office/powerpoint/2010/main" val="20709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0" name="Rectangle 29"/>
          <p:cNvSpPr/>
          <p:nvPr/>
        </p:nvSpPr>
        <p:spPr>
          <a:xfrm>
            <a:off x="3925586" y="1143000"/>
            <a:ext cx="2971800" cy="685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sz="1200" b="1" dirty="0" smtClean="0">
                <a:solidFill>
                  <a:schemeClr val="accent1"/>
                </a:solidFill>
              </a:rPr>
              <a:t>SELECT</a:t>
            </a:r>
            <a:r>
              <a:rPr lang="en-US" sz="1200" dirty="0" smtClean="0"/>
              <a:t> </a:t>
            </a:r>
            <a:r>
              <a:rPr lang="en-US" sz="1200" dirty="0" err="1" smtClean="0"/>
              <a:t>R.a</a:t>
            </a:r>
            <a:r>
              <a:rPr lang="en-US" sz="1200" dirty="0" smtClean="0"/>
              <a:t>, </a:t>
            </a:r>
            <a:r>
              <a:rPr lang="en-US" sz="1200" dirty="0" err="1" smtClean="0"/>
              <a:t>S.c</a:t>
            </a:r>
            <a:r>
              <a:rPr lang="en-US" sz="1200" dirty="0" smtClean="0"/>
              <a:t> </a:t>
            </a:r>
            <a:r>
              <a:rPr lang="en-US" sz="1200" b="1" dirty="0" smtClean="0">
                <a:solidFill>
                  <a:schemeClr val="accent1"/>
                </a:solidFill>
              </a:rPr>
              <a:t>COUNT</a:t>
            </a:r>
            <a:r>
              <a:rPr lang="en-US" sz="1200" dirty="0" smtClean="0"/>
              <a:t>(*) </a:t>
            </a:r>
            <a:r>
              <a:rPr lang="en-US" sz="1200" b="1" dirty="0" smtClean="0">
                <a:solidFill>
                  <a:schemeClr val="accent1"/>
                </a:solidFill>
              </a:rPr>
              <a:t>AS</a:t>
            </a:r>
            <a:r>
              <a:rPr lang="en-US" sz="1200" dirty="0" smtClean="0"/>
              <a:t> count</a:t>
            </a:r>
            <a:br>
              <a:rPr lang="en-US" sz="1200" dirty="0" smtClean="0"/>
            </a:br>
            <a:r>
              <a:rPr lang="en-US" sz="1200" b="1" dirty="0" smtClean="0">
                <a:solidFill>
                  <a:schemeClr val="accent1"/>
                </a:solidFill>
              </a:rPr>
              <a:t>FROM</a:t>
            </a:r>
            <a:r>
              <a:rPr lang="en-US" sz="1200" dirty="0" smtClean="0"/>
              <a:t> </a:t>
            </a:r>
            <a:r>
              <a:rPr lang="en-US" sz="1200" dirty="0"/>
              <a:t>R</a:t>
            </a:r>
            <a:r>
              <a:rPr lang="en-US" sz="1200" dirty="0" smtClean="0"/>
              <a:t> </a:t>
            </a:r>
            <a:r>
              <a:rPr lang="en-US" sz="1200" b="1" dirty="0" smtClean="0">
                <a:solidFill>
                  <a:srgbClr val="0070C0"/>
                </a:solidFill>
              </a:rPr>
              <a:t>JOIN</a:t>
            </a:r>
            <a:r>
              <a:rPr lang="en-US" sz="1200" dirty="0" smtClean="0">
                <a:solidFill>
                  <a:srgbClr val="0070C0"/>
                </a:solidFill>
              </a:rPr>
              <a:t> </a:t>
            </a:r>
            <a:r>
              <a:rPr lang="en-US" sz="1200" dirty="0" smtClean="0">
                <a:solidFill>
                  <a:schemeClr val="tx1"/>
                </a:solidFill>
              </a:rPr>
              <a:t>S</a:t>
            </a:r>
            <a:r>
              <a:rPr lang="en-US" sz="1200" dirty="0"/>
              <a:t> </a:t>
            </a:r>
            <a:r>
              <a:rPr lang="en-US" sz="1200" dirty="0" smtClean="0"/>
              <a:t> </a:t>
            </a:r>
            <a:r>
              <a:rPr lang="en-US" sz="1200" b="1" dirty="0" smtClean="0">
                <a:solidFill>
                  <a:schemeClr val="accent1"/>
                </a:solidFill>
              </a:rPr>
              <a:t>ON</a:t>
            </a:r>
            <a:r>
              <a:rPr lang="en-US" sz="1200" dirty="0" smtClean="0"/>
              <a:t> </a:t>
            </a:r>
            <a:r>
              <a:rPr lang="en-US" sz="1200" dirty="0" err="1" smtClean="0"/>
              <a:t>R.a</a:t>
            </a:r>
            <a:r>
              <a:rPr lang="en-US" sz="1200" dirty="0" smtClean="0"/>
              <a:t> = </a:t>
            </a:r>
            <a:r>
              <a:rPr lang="en-US" sz="1200" dirty="0" err="1" smtClean="0"/>
              <a:t>S.a</a:t>
            </a:r>
            <a:r>
              <a:rPr lang="en-US" sz="1200" dirty="0" smtClean="0"/>
              <a:t> and </a:t>
            </a:r>
            <a:r>
              <a:rPr lang="en-US" sz="1200" dirty="0" err="1" smtClean="0"/>
              <a:t>R.b</a:t>
            </a:r>
            <a:r>
              <a:rPr lang="en-US" sz="1200" dirty="0" smtClean="0"/>
              <a:t> = </a:t>
            </a:r>
            <a:r>
              <a:rPr lang="en-US" sz="1200" dirty="0" err="1" smtClean="0"/>
              <a:t>S.b</a:t>
            </a:r>
            <a:r>
              <a:rPr lang="en-US" sz="1200" dirty="0"/>
              <a:t/>
            </a:r>
            <a:br>
              <a:rPr lang="en-US" sz="1200" dirty="0"/>
            </a:br>
            <a:r>
              <a:rPr lang="en-US" sz="1200" b="1" dirty="0" smtClean="0">
                <a:solidFill>
                  <a:schemeClr val="accent1"/>
                </a:solidFill>
              </a:rPr>
              <a:t>GROUP BY</a:t>
            </a:r>
            <a:r>
              <a:rPr lang="en-US" sz="1200" dirty="0" smtClean="0"/>
              <a:t> </a:t>
            </a:r>
            <a:r>
              <a:rPr lang="en-US" sz="1200" dirty="0" err="1" smtClean="0"/>
              <a:t>R.a</a:t>
            </a:r>
            <a:r>
              <a:rPr lang="en-US" sz="1200" dirty="0" smtClean="0"/>
              <a:t>, </a:t>
            </a:r>
            <a:r>
              <a:rPr lang="en-US" sz="1200" dirty="0" err="1"/>
              <a:t>S</a:t>
            </a:r>
            <a:r>
              <a:rPr lang="en-US" sz="1200" dirty="0" err="1" smtClean="0"/>
              <a:t>.c</a:t>
            </a:r>
            <a:endParaRPr lang="en-US" sz="1200" dirty="0" smtClean="0"/>
          </a:p>
        </p:txBody>
      </p:sp>
      <p:sp>
        <p:nvSpPr>
          <p:cNvPr id="31" name="Oval 30"/>
          <p:cNvSpPr/>
          <p:nvPr/>
        </p:nvSpPr>
        <p:spPr>
          <a:xfrm>
            <a:off x="609600" y="5648603"/>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32" name="Oval 31"/>
          <p:cNvSpPr/>
          <p:nvPr/>
        </p:nvSpPr>
        <p:spPr>
          <a:xfrm>
            <a:off x="1752600" y="5648603"/>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sp>
        <p:nvSpPr>
          <p:cNvPr id="33" name="Oval 32"/>
          <p:cNvSpPr/>
          <p:nvPr/>
        </p:nvSpPr>
        <p:spPr>
          <a:xfrm>
            <a:off x="609598" y="4071760"/>
            <a:ext cx="1822475"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Join</a:t>
            </a: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34" name="Oval 33"/>
          <p:cNvSpPr/>
          <p:nvPr/>
        </p:nvSpPr>
        <p:spPr>
          <a:xfrm>
            <a:off x="940958" y="2590800"/>
            <a:ext cx="1159757"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Agg</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 , </a:t>
            </a:r>
            <a:r>
              <a:rPr lang="en-US" sz="1100" b="1" dirty="0" err="1" smtClean="0">
                <a:solidFill>
                  <a:schemeClr val="tx1"/>
                </a:solidFill>
              </a:rPr>
              <a:t>S.c</a:t>
            </a:r>
            <a:endParaRPr lang="en-US" sz="1100" b="1" dirty="0">
              <a:solidFill>
                <a:schemeClr val="tx1"/>
              </a:solidFill>
            </a:endParaRPr>
          </a:p>
        </p:txBody>
      </p:sp>
      <p:cxnSp>
        <p:nvCxnSpPr>
          <p:cNvPr id="35" name="Straight Arrow Connector 34"/>
          <p:cNvCxnSpPr>
            <a:stCxn id="31" idx="0"/>
            <a:endCxn id="33" idx="4"/>
          </p:cNvCxnSpPr>
          <p:nvPr/>
        </p:nvCxnSpPr>
        <p:spPr>
          <a:xfrm flipV="1">
            <a:off x="858120" y="4631516"/>
            <a:ext cx="662716" cy="101708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0"/>
            <a:endCxn id="33" idx="4"/>
          </p:cNvCxnSpPr>
          <p:nvPr/>
        </p:nvCxnSpPr>
        <p:spPr>
          <a:xfrm flipH="1" flipV="1">
            <a:off x="1520836" y="4631516"/>
            <a:ext cx="480284" cy="101708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0"/>
            <a:endCxn id="34" idx="4"/>
          </p:cNvCxnSpPr>
          <p:nvPr/>
        </p:nvCxnSpPr>
        <p:spPr>
          <a:xfrm flipV="1">
            <a:off x="1520836" y="3150556"/>
            <a:ext cx="1" cy="92120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953278" y="5971768"/>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45" name="Oval 44"/>
          <p:cNvSpPr/>
          <p:nvPr/>
        </p:nvSpPr>
        <p:spPr>
          <a:xfrm>
            <a:off x="4429266" y="5971768"/>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sp>
        <p:nvSpPr>
          <p:cNvPr id="46" name="Oval 45"/>
          <p:cNvSpPr/>
          <p:nvPr/>
        </p:nvSpPr>
        <p:spPr>
          <a:xfrm>
            <a:off x="2895600" y="4071760"/>
            <a:ext cx="1822475"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Join</a:t>
            </a: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47" name="Oval 46"/>
          <p:cNvSpPr/>
          <p:nvPr/>
        </p:nvSpPr>
        <p:spPr>
          <a:xfrm>
            <a:off x="5354551" y="2554992"/>
            <a:ext cx="1159757"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Agg</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 , </a:t>
            </a:r>
            <a:r>
              <a:rPr lang="en-US" sz="1100" b="1" dirty="0" err="1" smtClean="0">
                <a:solidFill>
                  <a:schemeClr val="tx1"/>
                </a:solidFill>
              </a:rPr>
              <a:t>S.c</a:t>
            </a:r>
            <a:endParaRPr lang="en-US" sz="1100" b="1" dirty="0">
              <a:solidFill>
                <a:schemeClr val="tx1"/>
              </a:solidFill>
            </a:endParaRPr>
          </a:p>
        </p:txBody>
      </p:sp>
      <p:cxnSp>
        <p:nvCxnSpPr>
          <p:cNvPr id="48" name="Straight Arrow Connector 47"/>
          <p:cNvCxnSpPr>
            <a:stCxn id="44" idx="0"/>
            <a:endCxn id="46" idx="4"/>
          </p:cNvCxnSpPr>
          <p:nvPr/>
        </p:nvCxnSpPr>
        <p:spPr>
          <a:xfrm flipV="1">
            <a:off x="3201798" y="4631516"/>
            <a:ext cx="605040" cy="134025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0"/>
            <a:endCxn id="46" idx="4"/>
          </p:cNvCxnSpPr>
          <p:nvPr/>
        </p:nvCxnSpPr>
        <p:spPr>
          <a:xfrm flipH="1" flipV="1">
            <a:off x="3806838" y="4631516"/>
            <a:ext cx="870948" cy="134025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0"/>
            <a:endCxn id="47" idx="4"/>
          </p:cNvCxnSpPr>
          <p:nvPr/>
        </p:nvCxnSpPr>
        <p:spPr>
          <a:xfrm flipV="1">
            <a:off x="3806838" y="3114748"/>
            <a:ext cx="2127592" cy="95701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074911" y="4071760"/>
            <a:ext cx="1822475"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Join</a:t>
            </a: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52" name="Oval 51"/>
          <p:cNvSpPr/>
          <p:nvPr/>
        </p:nvSpPr>
        <p:spPr>
          <a:xfrm>
            <a:off x="7162800" y="4071760"/>
            <a:ext cx="1822475" cy="559756"/>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Join</a:t>
            </a: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cxnSp>
        <p:nvCxnSpPr>
          <p:cNvPr id="55" name="Straight Arrow Connector 54"/>
          <p:cNvCxnSpPr>
            <a:endCxn id="47" idx="4"/>
          </p:cNvCxnSpPr>
          <p:nvPr/>
        </p:nvCxnSpPr>
        <p:spPr>
          <a:xfrm flipH="1" flipV="1">
            <a:off x="5934430" y="3114748"/>
            <a:ext cx="51718" cy="95701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0"/>
          </p:cNvCxnSpPr>
          <p:nvPr/>
        </p:nvCxnSpPr>
        <p:spPr>
          <a:xfrm flipH="1" flipV="1">
            <a:off x="5960289" y="3114748"/>
            <a:ext cx="2113749" cy="95701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806611" y="3275057"/>
            <a:ext cx="1066800" cy="276999"/>
          </a:xfrm>
          <a:prstGeom prst="rect">
            <a:avLst/>
          </a:prstGeom>
          <a:noFill/>
        </p:spPr>
        <p:txBody>
          <a:bodyPr wrap="square" rtlCol="0">
            <a:spAutoFit/>
          </a:bodyPr>
          <a:lstStyle/>
          <a:p>
            <a:r>
              <a:rPr lang="en-US" sz="1200" b="1" dirty="0" smtClean="0"/>
              <a:t>Partition(A)</a:t>
            </a:r>
            <a:endParaRPr lang="en-US" sz="1200" b="1" dirty="0"/>
          </a:p>
        </p:txBody>
      </p:sp>
      <p:sp>
        <p:nvSpPr>
          <p:cNvPr id="79" name="TextBox 78"/>
          <p:cNvSpPr txBox="1"/>
          <p:nvPr/>
        </p:nvSpPr>
        <p:spPr>
          <a:xfrm>
            <a:off x="5091711" y="3330454"/>
            <a:ext cx="1066800" cy="276999"/>
          </a:xfrm>
          <a:prstGeom prst="rect">
            <a:avLst/>
          </a:prstGeom>
          <a:noFill/>
        </p:spPr>
        <p:txBody>
          <a:bodyPr wrap="square" rtlCol="0">
            <a:spAutoFit/>
          </a:bodyPr>
          <a:lstStyle/>
          <a:p>
            <a:r>
              <a:rPr lang="en-US" sz="1200" b="1" dirty="0" smtClean="0"/>
              <a:t>Partition(C)</a:t>
            </a:r>
            <a:endParaRPr lang="en-US" sz="1200" b="1" dirty="0"/>
          </a:p>
        </p:txBody>
      </p:sp>
      <p:sp>
        <p:nvSpPr>
          <p:cNvPr id="80" name="TextBox 79"/>
          <p:cNvSpPr txBox="1"/>
          <p:nvPr/>
        </p:nvSpPr>
        <p:spPr>
          <a:xfrm>
            <a:off x="6897386" y="3275057"/>
            <a:ext cx="1222363" cy="276999"/>
          </a:xfrm>
          <a:prstGeom prst="rect">
            <a:avLst/>
          </a:prstGeom>
          <a:noFill/>
        </p:spPr>
        <p:txBody>
          <a:bodyPr wrap="square" rtlCol="0">
            <a:spAutoFit/>
          </a:bodyPr>
          <a:lstStyle/>
          <a:p>
            <a:r>
              <a:rPr lang="en-US" sz="1200" b="1" dirty="0" smtClean="0"/>
              <a:t>Partition(A, C)</a:t>
            </a:r>
            <a:endParaRPr lang="en-US" sz="1200" b="1" dirty="0"/>
          </a:p>
        </p:txBody>
      </p:sp>
      <p:sp>
        <p:nvSpPr>
          <p:cNvPr id="81" name="TextBox 80"/>
          <p:cNvSpPr txBox="1"/>
          <p:nvPr/>
        </p:nvSpPr>
        <p:spPr>
          <a:xfrm>
            <a:off x="2560309" y="5014447"/>
            <a:ext cx="1066800" cy="276999"/>
          </a:xfrm>
          <a:prstGeom prst="rect">
            <a:avLst/>
          </a:prstGeom>
          <a:noFill/>
        </p:spPr>
        <p:txBody>
          <a:bodyPr wrap="square" rtlCol="0">
            <a:spAutoFit/>
          </a:bodyPr>
          <a:lstStyle/>
          <a:p>
            <a:r>
              <a:rPr lang="en-US" sz="1200" b="1" dirty="0" smtClean="0"/>
              <a:t>Partition(A)</a:t>
            </a:r>
            <a:endParaRPr lang="en-US" sz="1200" b="1" dirty="0"/>
          </a:p>
        </p:txBody>
      </p:sp>
      <p:sp>
        <p:nvSpPr>
          <p:cNvPr id="82" name="Rounded Rectangle 81"/>
          <p:cNvSpPr/>
          <p:nvPr/>
        </p:nvSpPr>
        <p:spPr>
          <a:xfrm>
            <a:off x="5389715" y="3552056"/>
            <a:ext cx="1102822" cy="34365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86" name="Rounded Rectangle 85"/>
          <p:cNvSpPr/>
          <p:nvPr/>
        </p:nvSpPr>
        <p:spPr>
          <a:xfrm>
            <a:off x="2793467" y="5302631"/>
            <a:ext cx="1088572" cy="36342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 </a:t>
            </a:r>
          </a:p>
          <a:p>
            <a:pPr algn="ctr"/>
            <a:r>
              <a:rPr lang="en-US" sz="1100" b="1" dirty="0" err="1" smtClean="0">
                <a:solidFill>
                  <a:schemeClr val="tx1"/>
                </a:solidFill>
              </a:rPr>
              <a:t>R.a</a:t>
            </a:r>
            <a:endParaRPr lang="en-US" sz="1100" b="1" dirty="0">
              <a:solidFill>
                <a:schemeClr val="tx1"/>
              </a:solidFill>
            </a:endParaRPr>
          </a:p>
        </p:txBody>
      </p:sp>
      <p:sp>
        <p:nvSpPr>
          <p:cNvPr id="87" name="Rounded Rectangle 86"/>
          <p:cNvSpPr/>
          <p:nvPr/>
        </p:nvSpPr>
        <p:spPr>
          <a:xfrm>
            <a:off x="3985119" y="5302631"/>
            <a:ext cx="1088572" cy="36342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 </a:t>
            </a:r>
          </a:p>
          <a:p>
            <a:pPr algn="ctr"/>
            <a:r>
              <a:rPr lang="en-US" sz="1100" b="1" dirty="0" err="1" smtClean="0">
                <a:solidFill>
                  <a:schemeClr val="tx1"/>
                </a:solidFill>
              </a:rPr>
              <a:t>S.a</a:t>
            </a:r>
            <a:endParaRPr lang="en-US" sz="1100" b="1" dirty="0">
              <a:solidFill>
                <a:schemeClr val="tx1"/>
              </a:solidFill>
            </a:endParaRPr>
          </a:p>
        </p:txBody>
      </p:sp>
      <p:sp>
        <p:nvSpPr>
          <p:cNvPr id="88" name="TextBox 87"/>
          <p:cNvSpPr txBox="1"/>
          <p:nvPr/>
        </p:nvSpPr>
        <p:spPr>
          <a:xfrm>
            <a:off x="2719980" y="2258628"/>
            <a:ext cx="1205606" cy="646331"/>
          </a:xfrm>
          <a:prstGeom prst="rect">
            <a:avLst/>
          </a:prstGeom>
          <a:noFill/>
        </p:spPr>
        <p:txBody>
          <a:bodyPr wrap="square" rtlCol="0">
            <a:spAutoFit/>
          </a:bodyPr>
          <a:lstStyle/>
          <a:p>
            <a:r>
              <a:rPr lang="en-US" sz="1200" b="1" dirty="0" smtClean="0">
                <a:solidFill>
                  <a:srgbClr val="C00000"/>
                </a:solidFill>
              </a:rPr>
              <a:t>Assume repartitioning cost is 10</a:t>
            </a:r>
            <a:endParaRPr lang="en-US" sz="1200" b="1" dirty="0">
              <a:solidFill>
                <a:srgbClr val="C00000"/>
              </a:solidFill>
            </a:endParaRPr>
          </a:p>
        </p:txBody>
      </p:sp>
      <p:sp>
        <p:nvSpPr>
          <p:cNvPr id="90" name="TextBox 89"/>
          <p:cNvSpPr txBox="1"/>
          <p:nvPr/>
        </p:nvSpPr>
        <p:spPr>
          <a:xfrm>
            <a:off x="3172528" y="4737448"/>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91" name="TextBox 90"/>
          <p:cNvSpPr txBox="1"/>
          <p:nvPr/>
        </p:nvSpPr>
        <p:spPr>
          <a:xfrm>
            <a:off x="4041039" y="4694235"/>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92" name="TextBox 91"/>
          <p:cNvSpPr txBox="1"/>
          <p:nvPr/>
        </p:nvSpPr>
        <p:spPr>
          <a:xfrm>
            <a:off x="3425837" y="3723883"/>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94" name="TextBox 93"/>
          <p:cNvSpPr txBox="1"/>
          <p:nvPr/>
        </p:nvSpPr>
        <p:spPr>
          <a:xfrm>
            <a:off x="6033395" y="3228200"/>
            <a:ext cx="402545" cy="276999"/>
          </a:xfrm>
          <a:prstGeom prst="rect">
            <a:avLst/>
          </a:prstGeom>
          <a:noFill/>
        </p:spPr>
        <p:txBody>
          <a:bodyPr wrap="square" rtlCol="0">
            <a:spAutoFit/>
          </a:bodyPr>
          <a:lstStyle/>
          <a:p>
            <a:r>
              <a:rPr lang="en-US" sz="1200" b="1" dirty="0">
                <a:solidFill>
                  <a:srgbClr val="C00000"/>
                </a:solidFill>
              </a:rPr>
              <a:t>2</a:t>
            </a:r>
            <a:r>
              <a:rPr lang="en-US" sz="1200" b="1" dirty="0" smtClean="0">
                <a:solidFill>
                  <a:srgbClr val="C00000"/>
                </a:solidFill>
              </a:rPr>
              <a:t>0</a:t>
            </a:r>
            <a:endParaRPr lang="en-US" sz="1200" b="1" dirty="0">
              <a:solidFill>
                <a:srgbClr val="C00000"/>
              </a:solidFill>
            </a:endParaRPr>
          </a:p>
        </p:txBody>
      </p:sp>
      <p:sp>
        <p:nvSpPr>
          <p:cNvPr id="95" name="Rounded Rectangle 94"/>
          <p:cNvSpPr/>
          <p:nvPr/>
        </p:nvSpPr>
        <p:spPr>
          <a:xfrm>
            <a:off x="7003872" y="3611158"/>
            <a:ext cx="1102822" cy="34365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96" name="TextBox 95"/>
          <p:cNvSpPr txBox="1"/>
          <p:nvPr/>
        </p:nvSpPr>
        <p:spPr>
          <a:xfrm>
            <a:off x="6647557" y="3041329"/>
            <a:ext cx="402545" cy="276999"/>
          </a:xfrm>
          <a:prstGeom prst="rect">
            <a:avLst/>
          </a:prstGeom>
          <a:noFill/>
        </p:spPr>
        <p:txBody>
          <a:bodyPr wrap="square" rtlCol="0">
            <a:spAutoFit/>
          </a:bodyPr>
          <a:lstStyle/>
          <a:p>
            <a:r>
              <a:rPr lang="en-US" sz="1200" b="1" dirty="0">
                <a:solidFill>
                  <a:srgbClr val="C00000"/>
                </a:solidFill>
              </a:rPr>
              <a:t>2</a:t>
            </a:r>
            <a:r>
              <a:rPr lang="en-US" sz="1200" b="1" dirty="0" smtClean="0">
                <a:solidFill>
                  <a:srgbClr val="C00000"/>
                </a:solidFill>
              </a:rPr>
              <a:t>0</a:t>
            </a:r>
            <a:endParaRPr lang="en-US" sz="1200" b="1" dirty="0">
              <a:solidFill>
                <a:srgbClr val="C00000"/>
              </a:solidFill>
            </a:endParaRPr>
          </a:p>
        </p:txBody>
      </p:sp>
      <p:sp>
        <p:nvSpPr>
          <p:cNvPr id="103" name="TextBox 102"/>
          <p:cNvSpPr txBox="1"/>
          <p:nvPr/>
        </p:nvSpPr>
        <p:spPr>
          <a:xfrm>
            <a:off x="4184675" y="5014447"/>
            <a:ext cx="1066800" cy="276999"/>
          </a:xfrm>
          <a:prstGeom prst="rect">
            <a:avLst/>
          </a:prstGeom>
          <a:noFill/>
        </p:spPr>
        <p:txBody>
          <a:bodyPr wrap="square" rtlCol="0">
            <a:spAutoFit/>
          </a:bodyPr>
          <a:lstStyle/>
          <a:p>
            <a:r>
              <a:rPr lang="en-US" sz="1200" b="1" dirty="0" smtClean="0"/>
              <a:t>Partition(A)</a:t>
            </a:r>
            <a:endParaRPr lang="en-US" sz="1200" b="1" dirty="0"/>
          </a:p>
        </p:txBody>
      </p:sp>
      <p:sp>
        <p:nvSpPr>
          <p:cNvPr id="104" name="TextBox 103"/>
          <p:cNvSpPr txBox="1"/>
          <p:nvPr/>
        </p:nvSpPr>
        <p:spPr>
          <a:xfrm>
            <a:off x="4987170" y="3032186"/>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115" name="Oval 114"/>
          <p:cNvSpPr/>
          <p:nvPr/>
        </p:nvSpPr>
        <p:spPr>
          <a:xfrm>
            <a:off x="5830775" y="5971911"/>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116" name="Oval 115"/>
          <p:cNvSpPr/>
          <p:nvPr/>
        </p:nvSpPr>
        <p:spPr>
          <a:xfrm>
            <a:off x="7306763" y="5971911"/>
            <a:ext cx="497039" cy="466464"/>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cxnSp>
        <p:nvCxnSpPr>
          <p:cNvPr id="117" name="Straight Arrow Connector 116"/>
          <p:cNvCxnSpPr>
            <a:stCxn id="115" idx="0"/>
          </p:cNvCxnSpPr>
          <p:nvPr/>
        </p:nvCxnSpPr>
        <p:spPr>
          <a:xfrm flipH="1" flipV="1">
            <a:off x="5941126" y="4631516"/>
            <a:ext cx="138169" cy="134039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6" idx="0"/>
            <a:endCxn id="51" idx="4"/>
          </p:cNvCxnSpPr>
          <p:nvPr/>
        </p:nvCxnSpPr>
        <p:spPr>
          <a:xfrm flipH="1" flipV="1">
            <a:off x="5986149" y="4631516"/>
            <a:ext cx="1569134" cy="134039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437805" y="5014590"/>
            <a:ext cx="1209751" cy="276999"/>
          </a:xfrm>
          <a:prstGeom prst="rect">
            <a:avLst/>
          </a:prstGeom>
          <a:noFill/>
        </p:spPr>
        <p:txBody>
          <a:bodyPr wrap="square" rtlCol="0">
            <a:spAutoFit/>
          </a:bodyPr>
          <a:lstStyle/>
          <a:p>
            <a:r>
              <a:rPr lang="en-US" sz="1200" b="1" dirty="0" smtClean="0"/>
              <a:t>Partition(A, B)</a:t>
            </a:r>
            <a:endParaRPr lang="en-US" sz="1200" b="1" dirty="0"/>
          </a:p>
        </p:txBody>
      </p:sp>
      <p:sp>
        <p:nvSpPr>
          <p:cNvPr id="120" name="Rounded Rectangle 119"/>
          <p:cNvSpPr/>
          <p:nvPr/>
        </p:nvSpPr>
        <p:spPr>
          <a:xfrm>
            <a:off x="5670964" y="5302774"/>
            <a:ext cx="1088572" cy="36342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 </a:t>
            </a: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R.b</a:t>
            </a:r>
            <a:endParaRPr lang="en-US" sz="1100" b="1" dirty="0">
              <a:solidFill>
                <a:schemeClr val="tx1"/>
              </a:solidFill>
            </a:endParaRPr>
          </a:p>
        </p:txBody>
      </p:sp>
      <p:sp>
        <p:nvSpPr>
          <p:cNvPr id="121" name="Rounded Rectangle 120"/>
          <p:cNvSpPr/>
          <p:nvPr/>
        </p:nvSpPr>
        <p:spPr>
          <a:xfrm>
            <a:off x="6862616" y="5302774"/>
            <a:ext cx="1088572" cy="363424"/>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 </a:t>
            </a:r>
          </a:p>
          <a:p>
            <a:pPr algn="ctr"/>
            <a:r>
              <a:rPr lang="en-US" sz="1100" b="1" dirty="0" err="1" smtClean="0">
                <a:solidFill>
                  <a:schemeClr val="tx1"/>
                </a:solidFill>
              </a:rPr>
              <a:t>S.a</a:t>
            </a:r>
            <a:r>
              <a:rPr lang="en-US" sz="1100" b="1" dirty="0" smtClean="0">
                <a:solidFill>
                  <a:schemeClr val="tx1"/>
                </a:solidFill>
              </a:rPr>
              <a:t>, </a:t>
            </a:r>
            <a:r>
              <a:rPr lang="en-US" sz="1100" b="1" dirty="0" err="1" smtClean="0">
                <a:solidFill>
                  <a:schemeClr val="tx1"/>
                </a:solidFill>
              </a:rPr>
              <a:t>S.b</a:t>
            </a:r>
            <a:endParaRPr lang="en-US" sz="1100" b="1" dirty="0">
              <a:solidFill>
                <a:schemeClr val="tx1"/>
              </a:solidFill>
            </a:endParaRPr>
          </a:p>
        </p:txBody>
      </p:sp>
      <p:sp>
        <p:nvSpPr>
          <p:cNvPr id="122" name="TextBox 121"/>
          <p:cNvSpPr txBox="1"/>
          <p:nvPr/>
        </p:nvSpPr>
        <p:spPr>
          <a:xfrm>
            <a:off x="6050025" y="4737591"/>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123" name="TextBox 122"/>
          <p:cNvSpPr txBox="1"/>
          <p:nvPr/>
        </p:nvSpPr>
        <p:spPr>
          <a:xfrm>
            <a:off x="6918536" y="4694378"/>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sp>
        <p:nvSpPr>
          <p:cNvPr id="124" name="TextBox 123"/>
          <p:cNvSpPr txBox="1"/>
          <p:nvPr/>
        </p:nvSpPr>
        <p:spPr>
          <a:xfrm>
            <a:off x="6749376" y="4993994"/>
            <a:ext cx="1324662" cy="276999"/>
          </a:xfrm>
          <a:prstGeom prst="rect">
            <a:avLst/>
          </a:prstGeom>
          <a:noFill/>
        </p:spPr>
        <p:txBody>
          <a:bodyPr wrap="square" rtlCol="0">
            <a:spAutoFit/>
          </a:bodyPr>
          <a:lstStyle/>
          <a:p>
            <a:r>
              <a:rPr lang="en-US" sz="1200" b="1" dirty="0" smtClean="0"/>
              <a:t>Partition(A, B)</a:t>
            </a:r>
            <a:endParaRPr lang="en-US" sz="1200" b="1" dirty="0"/>
          </a:p>
        </p:txBody>
      </p:sp>
      <p:sp>
        <p:nvSpPr>
          <p:cNvPr id="128" name="TextBox 127"/>
          <p:cNvSpPr txBox="1"/>
          <p:nvPr/>
        </p:nvSpPr>
        <p:spPr>
          <a:xfrm>
            <a:off x="6158511" y="3794761"/>
            <a:ext cx="402545" cy="276999"/>
          </a:xfrm>
          <a:prstGeom prst="rect">
            <a:avLst/>
          </a:prstGeom>
          <a:noFill/>
        </p:spPr>
        <p:txBody>
          <a:bodyPr wrap="square" rtlCol="0">
            <a:spAutoFit/>
          </a:bodyPr>
          <a:lstStyle/>
          <a:p>
            <a:r>
              <a:rPr lang="en-US" sz="1200" b="1" dirty="0" smtClean="0">
                <a:solidFill>
                  <a:srgbClr val="C00000"/>
                </a:solidFill>
              </a:rPr>
              <a:t>10</a:t>
            </a:r>
            <a:endParaRPr lang="en-US" sz="1200" b="1" dirty="0">
              <a:solidFill>
                <a:srgbClr val="C00000"/>
              </a:solidFill>
            </a:endParaRPr>
          </a:p>
        </p:txBody>
      </p:sp>
      <p:cxnSp>
        <p:nvCxnSpPr>
          <p:cNvPr id="129" name="Straight Arrow Connector 128"/>
          <p:cNvCxnSpPr>
            <a:stCxn id="120" idx="0"/>
          </p:cNvCxnSpPr>
          <p:nvPr/>
        </p:nvCxnSpPr>
        <p:spPr>
          <a:xfrm flipV="1">
            <a:off x="6215250" y="4631516"/>
            <a:ext cx="1913722" cy="67125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1" idx="0"/>
            <a:endCxn id="52" idx="4"/>
          </p:cNvCxnSpPr>
          <p:nvPr/>
        </p:nvCxnSpPr>
        <p:spPr>
          <a:xfrm flipV="1">
            <a:off x="7406902" y="4631516"/>
            <a:ext cx="667136" cy="67125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a:off x="4529405" y="2601701"/>
            <a:ext cx="2727960" cy="2798362"/>
            <a:chOff x="6473952" y="4401312"/>
            <a:chExt cx="2633472" cy="2401824"/>
          </a:xfrm>
        </p:grpSpPr>
        <p:sp>
          <p:nvSpPr>
            <p:cNvPr id="142" name="Oval 141"/>
            <p:cNvSpPr/>
            <p:nvPr/>
          </p:nvSpPr>
          <p:spPr>
            <a:xfrm>
              <a:off x="7312152" y="4401312"/>
              <a:ext cx="10668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HashAgg</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 </a:t>
              </a:r>
              <a:r>
                <a:rPr lang="en-US" sz="1100" b="1" dirty="0" err="1" smtClean="0">
                  <a:solidFill>
                    <a:schemeClr val="tx1"/>
                  </a:solidFill>
                </a:rPr>
                <a:t>S.c</a:t>
              </a:r>
              <a:endParaRPr lang="en-US" sz="1100" b="1" dirty="0">
                <a:solidFill>
                  <a:schemeClr val="tx1"/>
                </a:solidFill>
              </a:endParaRPr>
            </a:p>
          </p:txBody>
        </p:sp>
        <p:sp>
          <p:nvSpPr>
            <p:cNvPr id="143" name="Oval 142"/>
            <p:cNvSpPr/>
            <p:nvPr/>
          </p:nvSpPr>
          <p:spPr>
            <a:xfrm>
              <a:off x="7007352" y="5105400"/>
              <a:ext cx="1676400" cy="4572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HashJoin</a:t>
              </a:r>
              <a:endParaRPr lang="en-US" sz="1100" b="1" dirty="0" smtClean="0">
                <a:solidFill>
                  <a:schemeClr val="tx1"/>
                </a:solidFill>
              </a:endParaRPr>
            </a:p>
            <a:p>
              <a:pPr algn="ctr"/>
              <a:r>
                <a:rPr lang="en-US" sz="1100" b="1" dirty="0" err="1" smtClean="0">
                  <a:solidFill>
                    <a:schemeClr val="tx1"/>
                  </a:solidFill>
                </a:rPr>
                <a:t>R.a</a:t>
              </a:r>
              <a:r>
                <a:rPr lang="en-US" sz="1100" b="1" dirty="0" smtClean="0">
                  <a:solidFill>
                    <a:schemeClr val="tx1"/>
                  </a:solidFill>
                </a:rPr>
                <a:t>=</a:t>
              </a:r>
              <a:r>
                <a:rPr lang="en-US" sz="1100" b="1" dirty="0" err="1" smtClean="0">
                  <a:solidFill>
                    <a:schemeClr val="tx1"/>
                  </a:solidFill>
                </a:rPr>
                <a:t>S.a</a:t>
              </a:r>
              <a:r>
                <a:rPr lang="en-US" sz="1100" b="1" dirty="0" smtClean="0">
                  <a:solidFill>
                    <a:schemeClr val="tx1"/>
                  </a:solidFill>
                </a:rPr>
                <a:t> &amp; </a:t>
              </a:r>
              <a:r>
                <a:rPr lang="en-US" sz="1100" b="1" dirty="0" err="1" smtClean="0">
                  <a:solidFill>
                    <a:schemeClr val="tx1"/>
                  </a:solidFill>
                </a:rPr>
                <a:t>R.b</a:t>
              </a:r>
              <a:r>
                <a:rPr lang="en-US" sz="1100" b="1" dirty="0" smtClean="0">
                  <a:solidFill>
                    <a:schemeClr val="tx1"/>
                  </a:solidFill>
                </a:rPr>
                <a:t>=</a:t>
              </a:r>
              <a:r>
                <a:rPr lang="en-US" sz="1100" b="1" dirty="0" err="1" smtClean="0">
                  <a:solidFill>
                    <a:schemeClr val="tx1"/>
                  </a:solidFill>
                </a:rPr>
                <a:t>S.b</a:t>
              </a:r>
              <a:endParaRPr lang="en-US" sz="1100" b="1" dirty="0">
                <a:solidFill>
                  <a:schemeClr val="tx1"/>
                </a:solidFill>
              </a:endParaRPr>
            </a:p>
          </p:txBody>
        </p:sp>
        <p:sp>
          <p:nvSpPr>
            <p:cNvPr id="144" name="Oval 143"/>
            <p:cNvSpPr/>
            <p:nvPr/>
          </p:nvSpPr>
          <p:spPr>
            <a:xfrm>
              <a:off x="6854952"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t>
              </a:r>
              <a:endParaRPr lang="en-US" sz="1100" b="1" dirty="0">
                <a:solidFill>
                  <a:schemeClr val="tx1"/>
                </a:solidFill>
              </a:endParaRPr>
            </a:p>
          </p:txBody>
        </p:sp>
        <p:sp>
          <p:nvSpPr>
            <p:cNvPr id="145" name="Rounded Rectangle 144"/>
            <p:cNvSpPr/>
            <p:nvPr/>
          </p:nvSpPr>
          <p:spPr>
            <a:xfrm>
              <a:off x="6473952"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R.a</a:t>
              </a:r>
              <a:endParaRPr lang="en-US" sz="1100" b="1" dirty="0">
                <a:solidFill>
                  <a:schemeClr val="tx1"/>
                </a:solidFill>
              </a:endParaRPr>
            </a:p>
          </p:txBody>
        </p:sp>
        <p:sp>
          <p:nvSpPr>
            <p:cNvPr id="146" name="Rounded Rectangle 145"/>
            <p:cNvSpPr/>
            <p:nvPr/>
          </p:nvSpPr>
          <p:spPr>
            <a:xfrm>
              <a:off x="7888224" y="5905500"/>
              <a:ext cx="1219200" cy="381000"/>
            </a:xfrm>
            <a:prstGeom prst="roundRect">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Repartition</a:t>
              </a:r>
            </a:p>
            <a:p>
              <a:pPr algn="ctr"/>
              <a:r>
                <a:rPr lang="en-US" sz="1100" b="1" dirty="0" err="1" smtClean="0">
                  <a:solidFill>
                    <a:schemeClr val="tx1"/>
                  </a:solidFill>
                </a:rPr>
                <a:t>S.a</a:t>
              </a:r>
              <a:endParaRPr lang="en-US" sz="1100" b="1" dirty="0">
                <a:solidFill>
                  <a:schemeClr val="tx1"/>
                </a:solidFill>
              </a:endParaRPr>
            </a:p>
          </p:txBody>
        </p:sp>
        <p:sp>
          <p:nvSpPr>
            <p:cNvPr id="147" name="Oval 146"/>
            <p:cNvSpPr/>
            <p:nvPr/>
          </p:nvSpPr>
          <p:spPr>
            <a:xfrm>
              <a:off x="8269224" y="6422136"/>
              <a:ext cx="457200" cy="381000"/>
            </a:xfrm>
            <a:prstGeom prst="ellipse">
              <a:avLst/>
            </a:prstGeom>
            <a:gradFill>
              <a:gsLst>
                <a:gs pos="0">
                  <a:srgbClr val="5E9EFF"/>
                </a:gs>
                <a:gs pos="39999">
                  <a:srgbClr val="85C2FF"/>
                </a:gs>
                <a:gs pos="70000">
                  <a:srgbClr val="C4D6EB"/>
                </a:gs>
                <a:gs pos="100000">
                  <a:srgbClr val="FFEBFA"/>
                </a:gs>
              </a:gsLst>
              <a:lin ang="5400000" scaled="0"/>
            </a:gradFill>
            <a:ln w="1270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a:t>
              </a:r>
            </a:p>
          </p:txBody>
        </p:sp>
        <p:cxnSp>
          <p:nvCxnSpPr>
            <p:cNvPr id="148" name="Straight Arrow Connector 147"/>
            <p:cNvCxnSpPr>
              <a:stCxn id="144" idx="0"/>
              <a:endCxn id="145" idx="2"/>
            </p:cNvCxnSpPr>
            <p:nvPr/>
          </p:nvCxnSpPr>
          <p:spPr>
            <a:xfrm flipV="1">
              <a:off x="7083552" y="628650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8510016" y="6282690"/>
              <a:ext cx="0" cy="13563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5" idx="0"/>
              <a:endCxn id="143" idx="4"/>
            </p:cNvCxnSpPr>
            <p:nvPr/>
          </p:nvCxnSpPr>
          <p:spPr>
            <a:xfrm flipV="1">
              <a:off x="7083552" y="5562600"/>
              <a:ext cx="762000"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6" idx="0"/>
              <a:endCxn id="143" idx="4"/>
            </p:cNvCxnSpPr>
            <p:nvPr/>
          </p:nvCxnSpPr>
          <p:spPr>
            <a:xfrm flipH="1" flipV="1">
              <a:off x="7845552" y="5562600"/>
              <a:ext cx="652272" cy="342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3" idx="0"/>
            </p:cNvCxnSpPr>
            <p:nvPr/>
          </p:nvCxnSpPr>
          <p:spPr>
            <a:xfrm flipV="1">
              <a:off x="7845552" y="4875276"/>
              <a:ext cx="0" cy="23012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53" name="TextBox 152"/>
          <p:cNvSpPr txBox="1"/>
          <p:nvPr/>
        </p:nvSpPr>
        <p:spPr>
          <a:xfrm>
            <a:off x="858119" y="6438232"/>
            <a:ext cx="1391520" cy="369332"/>
          </a:xfrm>
          <a:prstGeom prst="rect">
            <a:avLst/>
          </a:prstGeom>
          <a:noFill/>
        </p:spPr>
        <p:txBody>
          <a:bodyPr wrap="square" rtlCol="0">
            <a:spAutoFit/>
          </a:bodyPr>
          <a:lstStyle/>
          <a:p>
            <a:r>
              <a:rPr lang="en-US" dirty="0" smtClean="0"/>
              <a:t>Logical DAG</a:t>
            </a:r>
            <a:endParaRPr lang="en-US" dirty="0"/>
          </a:p>
        </p:txBody>
      </p:sp>
      <p:sp>
        <p:nvSpPr>
          <p:cNvPr id="154" name="TextBox 153"/>
          <p:cNvSpPr txBox="1"/>
          <p:nvPr/>
        </p:nvSpPr>
        <p:spPr>
          <a:xfrm>
            <a:off x="5116916" y="6488668"/>
            <a:ext cx="1801620" cy="369332"/>
          </a:xfrm>
          <a:prstGeom prst="rect">
            <a:avLst/>
          </a:prstGeom>
          <a:noFill/>
        </p:spPr>
        <p:txBody>
          <a:bodyPr wrap="square" rtlCol="0">
            <a:spAutoFit/>
          </a:bodyPr>
          <a:lstStyle/>
          <a:p>
            <a:r>
              <a:rPr lang="en-US" dirty="0" smtClean="0"/>
              <a:t>Physical DAG</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37</a:t>
            </a:fld>
            <a:endParaRPr lang="en-US"/>
          </a:p>
        </p:txBody>
      </p:sp>
    </p:spTree>
    <p:extLst>
      <p:ext uri="{BB962C8B-B14F-4D97-AF65-F5344CB8AC3E}">
        <p14:creationId xmlns:p14="http://schemas.microsoft.com/office/powerpoint/2010/main" val="28539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4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52"/>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5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5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8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79"/>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7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8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0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45"/>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9"/>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8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87"/>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90"/>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91"/>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92"/>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04"/>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88"/>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19"/>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24"/>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15"/>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16"/>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1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17"/>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2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21"/>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22"/>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23"/>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128"/>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82"/>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94"/>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96"/>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9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29"/>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32"/>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6" grpId="0" animBg="1"/>
      <p:bldP spid="46" grpId="1" animBg="1"/>
      <p:bldP spid="47" grpId="0" animBg="1"/>
      <p:bldP spid="47" grpId="1" animBg="1"/>
      <p:bldP spid="51" grpId="0" animBg="1"/>
      <p:bldP spid="51" grpId="1" animBg="1"/>
      <p:bldP spid="52" grpId="0" animBg="1"/>
      <p:bldP spid="52" grpId="1" animBg="1"/>
      <p:bldP spid="78" grpId="0"/>
      <p:bldP spid="78" grpId="1"/>
      <p:bldP spid="79" grpId="0"/>
      <p:bldP spid="79" grpId="1"/>
      <p:bldP spid="80" grpId="0"/>
      <p:bldP spid="80" grpId="1"/>
      <p:bldP spid="81" grpId="0"/>
      <p:bldP spid="81" grpId="1"/>
      <p:bldP spid="82" grpId="0" animBg="1"/>
      <p:bldP spid="82" grpId="1" animBg="1"/>
      <p:bldP spid="86" grpId="0" animBg="1"/>
      <p:bldP spid="86" grpId="1" animBg="1"/>
      <p:bldP spid="87" grpId="0" animBg="1"/>
      <p:bldP spid="87" grpId="1" animBg="1"/>
      <p:bldP spid="88" grpId="0"/>
      <p:bldP spid="88" grpId="1"/>
      <p:bldP spid="90" grpId="0"/>
      <p:bldP spid="90" grpId="1"/>
      <p:bldP spid="91" grpId="0"/>
      <p:bldP spid="91" grpId="1"/>
      <p:bldP spid="92" grpId="0"/>
      <p:bldP spid="92" grpId="1"/>
      <p:bldP spid="94" grpId="0"/>
      <p:bldP spid="94" grpId="1"/>
      <p:bldP spid="95" grpId="0" animBg="1"/>
      <p:bldP spid="95" grpId="1" animBg="1"/>
      <p:bldP spid="96" grpId="0"/>
      <p:bldP spid="96" grpId="1"/>
      <p:bldP spid="103" grpId="0"/>
      <p:bldP spid="103" grpId="1"/>
      <p:bldP spid="104" grpId="0"/>
      <p:bldP spid="104" grpId="1"/>
      <p:bldP spid="115" grpId="0" animBg="1"/>
      <p:bldP spid="115" grpId="1" animBg="1"/>
      <p:bldP spid="116" grpId="0" animBg="1"/>
      <p:bldP spid="116" grpId="1" animBg="1"/>
      <p:bldP spid="119" grpId="0"/>
      <p:bldP spid="119" grpId="1"/>
      <p:bldP spid="120" grpId="0" animBg="1"/>
      <p:bldP spid="120" grpId="1" animBg="1"/>
      <p:bldP spid="121" grpId="0" animBg="1"/>
      <p:bldP spid="121" grpId="1" animBg="1"/>
      <p:bldP spid="122" grpId="0"/>
      <p:bldP spid="122" grpId="1"/>
      <p:bldP spid="123" grpId="0"/>
      <p:bldP spid="123" grpId="1"/>
      <p:bldP spid="124" grpId="0"/>
      <p:bldP spid="124" grpId="1"/>
      <p:bldP spid="128" grpId="0"/>
      <p:bldP spid="12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topology	</a:t>
            </a:r>
            <a:endParaRPr lang="en-US" dirty="0"/>
          </a:p>
        </p:txBody>
      </p:sp>
      <p:sp>
        <p:nvSpPr>
          <p:cNvPr id="7" name="Rounded Rectangle 6"/>
          <p:cNvSpPr/>
          <p:nvPr/>
        </p:nvSpPr>
        <p:spPr>
          <a:xfrm>
            <a:off x="914400" y="2590800"/>
            <a:ext cx="1371600" cy="609600"/>
          </a:xfrm>
          <a:prstGeom prst="roundRect">
            <a:avLst/>
          </a:prstGeom>
          <a:gradFill>
            <a:gsLst>
              <a:gs pos="0">
                <a:srgbClr val="5E9EFF"/>
              </a:gs>
              <a:gs pos="39999">
                <a:srgbClr val="85C2FF"/>
              </a:gs>
              <a:gs pos="70000">
                <a:srgbClr val="C4D6EB"/>
              </a:gs>
              <a:gs pos="100000">
                <a:srgbClr val="FFEBFA"/>
              </a:gs>
            </a:gsLst>
            <a:lin ang="5400000" scaled="0"/>
          </a:gradFill>
          <a:ln w="12700">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BD8702"/>
              </a:solidFill>
            </a:endParaRPr>
          </a:p>
        </p:txBody>
      </p:sp>
      <p:cxnSp>
        <p:nvCxnSpPr>
          <p:cNvPr id="8" name="Straight Arrow Connector 7"/>
          <p:cNvCxnSpPr/>
          <p:nvPr/>
        </p:nvCxnSpPr>
        <p:spPr>
          <a:xfrm flipV="1">
            <a:off x="1600200"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9200"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H="1" flipV="1">
            <a:off x="1600199" y="2209800"/>
            <a:ext cx="1"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81200"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260187" y="2590800"/>
            <a:ext cx="1371600" cy="609600"/>
          </a:xfrm>
          <a:prstGeom prst="roundRect">
            <a:avLst/>
          </a:prstGeom>
          <a:gradFill>
            <a:gsLst>
              <a:gs pos="0">
                <a:srgbClr val="5E9EFF"/>
              </a:gs>
              <a:gs pos="39999">
                <a:srgbClr val="85C2FF"/>
              </a:gs>
              <a:gs pos="70000">
                <a:srgbClr val="C4D6EB"/>
              </a:gs>
              <a:gs pos="100000">
                <a:srgbClr val="FFEBFA"/>
              </a:gs>
            </a:gsLst>
            <a:lin ang="5400000" scaled="0"/>
          </a:gradFill>
          <a:ln w="12700">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BD8702"/>
              </a:solidFill>
            </a:endParaRPr>
          </a:p>
        </p:txBody>
      </p:sp>
      <p:cxnSp>
        <p:nvCxnSpPr>
          <p:cNvPr id="14" name="Straight Arrow Connector 13"/>
          <p:cNvCxnSpPr/>
          <p:nvPr/>
        </p:nvCxnSpPr>
        <p:spPr>
          <a:xfrm flipV="1">
            <a:off x="3785566"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41187"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84087"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326987"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88787"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79124"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82345"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488787" y="25908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88787" y="2590800"/>
            <a:ext cx="501316"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488787" y="2590800"/>
            <a:ext cx="8382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641187" y="25908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990103" y="2590800"/>
            <a:ext cx="168442"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641187" y="2590800"/>
            <a:ext cx="517358"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641187" y="2590800"/>
            <a:ext cx="737937"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3" idx="0"/>
          </p:cNvCxnSpPr>
          <p:nvPr/>
        </p:nvCxnSpPr>
        <p:spPr>
          <a:xfrm flipV="1">
            <a:off x="3793587" y="25908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3" idx="0"/>
          </p:cNvCxnSpPr>
          <p:nvPr/>
        </p:nvCxnSpPr>
        <p:spPr>
          <a:xfrm flipH="1" flipV="1">
            <a:off x="3945987" y="2590800"/>
            <a:ext cx="433138"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793587" y="2590800"/>
            <a:ext cx="533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162555" y="2590800"/>
            <a:ext cx="164432"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326987" y="2590800"/>
            <a:ext cx="52137"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1219200" y="2590800"/>
            <a:ext cx="3810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600200" y="2590800"/>
            <a:ext cx="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 idx="2"/>
          </p:cNvCxnSpPr>
          <p:nvPr/>
        </p:nvCxnSpPr>
        <p:spPr>
          <a:xfrm flipV="1">
            <a:off x="1600200" y="2590800"/>
            <a:ext cx="3810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5638800" y="2590800"/>
            <a:ext cx="1371600" cy="609600"/>
          </a:xfrm>
          <a:prstGeom prst="roundRect">
            <a:avLst/>
          </a:prstGeom>
          <a:gradFill>
            <a:gsLst>
              <a:gs pos="0">
                <a:srgbClr val="5E9EFF"/>
              </a:gs>
              <a:gs pos="39999">
                <a:srgbClr val="85C2FF"/>
              </a:gs>
              <a:gs pos="70000">
                <a:srgbClr val="C4D6EB"/>
              </a:gs>
              <a:gs pos="100000">
                <a:srgbClr val="FFEBFA"/>
              </a:gs>
            </a:gsLst>
            <a:lin ang="5400000" scaled="0"/>
          </a:gradFill>
          <a:ln w="12700">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BD8702"/>
              </a:solidFill>
            </a:endParaRPr>
          </a:p>
        </p:txBody>
      </p:sp>
      <p:cxnSp>
        <p:nvCxnSpPr>
          <p:cNvPr id="77" name="Straight Arrow Connector 76"/>
          <p:cNvCxnSpPr/>
          <p:nvPr/>
        </p:nvCxnSpPr>
        <p:spPr>
          <a:xfrm flipV="1">
            <a:off x="6164179"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6" idx="0"/>
          </p:cNvCxnSpPr>
          <p:nvPr/>
        </p:nvCxnSpPr>
        <p:spPr>
          <a:xfrm flipV="1">
            <a:off x="6324600" y="2209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5867400"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757737"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460958" y="32004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76" idx="0"/>
          </p:cNvCxnSpPr>
          <p:nvPr/>
        </p:nvCxnSpPr>
        <p:spPr>
          <a:xfrm flipV="1">
            <a:off x="5867400" y="2590800"/>
            <a:ext cx="4572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76" idx="0"/>
          </p:cNvCxnSpPr>
          <p:nvPr/>
        </p:nvCxnSpPr>
        <p:spPr>
          <a:xfrm flipH="1" flipV="1">
            <a:off x="6324600" y="2590800"/>
            <a:ext cx="136358"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6" idx="0"/>
          </p:cNvCxnSpPr>
          <p:nvPr/>
        </p:nvCxnSpPr>
        <p:spPr>
          <a:xfrm flipV="1">
            <a:off x="6172200" y="25908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76" idx="0"/>
          </p:cNvCxnSpPr>
          <p:nvPr/>
        </p:nvCxnSpPr>
        <p:spPr>
          <a:xfrm flipH="1" flipV="1">
            <a:off x="6324600" y="2590800"/>
            <a:ext cx="433138"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914400" y="5029200"/>
            <a:ext cx="1371600" cy="609600"/>
          </a:xfrm>
          <a:prstGeom prst="roundRect">
            <a:avLst/>
          </a:prstGeom>
          <a:gradFill>
            <a:gsLst>
              <a:gs pos="0">
                <a:srgbClr val="5E9EFF"/>
              </a:gs>
              <a:gs pos="39999">
                <a:srgbClr val="85C2FF"/>
              </a:gs>
              <a:gs pos="70000">
                <a:srgbClr val="C4D6EB"/>
              </a:gs>
              <a:gs pos="100000">
                <a:srgbClr val="FFEBFA"/>
              </a:gs>
            </a:gsLst>
            <a:lin ang="5400000" scaled="0"/>
          </a:gradFill>
          <a:ln w="12700">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BD8702"/>
              </a:solidFill>
            </a:endParaRPr>
          </a:p>
        </p:txBody>
      </p:sp>
      <p:cxnSp>
        <p:nvCxnSpPr>
          <p:cNvPr id="98" name="Straight Arrow Connector 97"/>
          <p:cNvCxnSpPr/>
          <p:nvPr/>
        </p:nvCxnSpPr>
        <p:spPr>
          <a:xfrm flipV="1">
            <a:off x="1207168" y="4657367"/>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1465179" y="4657367"/>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723190" y="4657367"/>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295400"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790700"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1219200" y="5029200"/>
            <a:ext cx="762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295400" y="50292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708484" y="5029200"/>
            <a:ext cx="108284"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816768" y="5029200"/>
            <a:ext cx="164433"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981200" y="4657367"/>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4267200" y="5029200"/>
            <a:ext cx="1371600" cy="609600"/>
          </a:xfrm>
          <a:prstGeom prst="roundRect">
            <a:avLst/>
          </a:prstGeom>
          <a:gradFill>
            <a:gsLst>
              <a:gs pos="0">
                <a:srgbClr val="5E9EFF"/>
              </a:gs>
              <a:gs pos="39999">
                <a:srgbClr val="85C2FF"/>
              </a:gs>
              <a:gs pos="70000">
                <a:srgbClr val="C4D6EB"/>
              </a:gs>
              <a:gs pos="100000">
                <a:srgbClr val="FFEBFA"/>
              </a:gs>
            </a:gsLst>
            <a:lin ang="5400000" scaled="0"/>
          </a:gradFill>
          <a:ln w="12700">
            <a:solidFill>
              <a:srgbClr val="00206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BD8702"/>
              </a:solidFill>
            </a:endParaRPr>
          </a:p>
        </p:txBody>
      </p:sp>
      <p:cxnSp>
        <p:nvCxnSpPr>
          <p:cNvPr id="126" name="Straight Arrow Connector 125"/>
          <p:cNvCxnSpPr/>
          <p:nvPr/>
        </p:nvCxnSpPr>
        <p:spPr>
          <a:xfrm flipV="1">
            <a:off x="4648200" y="4650205"/>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4843379"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5410200"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4559968"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5126790" y="5638800"/>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559968" y="4971047"/>
            <a:ext cx="64169" cy="66775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flipV="1">
            <a:off x="4648200" y="5029200"/>
            <a:ext cx="152400"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9568" y="5029200"/>
            <a:ext cx="82216"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251784" y="5029200"/>
            <a:ext cx="158416" cy="609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5231731" y="4650205"/>
            <a:ext cx="0" cy="381000"/>
          </a:xfrm>
          <a:prstGeom prst="straightConnector1">
            <a:avLst/>
          </a:prstGeom>
          <a:ln w="381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01208" y="3709737"/>
            <a:ext cx="1997983" cy="369332"/>
          </a:xfrm>
          <a:prstGeom prst="rect">
            <a:avLst/>
          </a:prstGeom>
          <a:noFill/>
          <a:ln>
            <a:solidFill>
              <a:srgbClr val="002060"/>
            </a:solidFill>
          </a:ln>
        </p:spPr>
        <p:txBody>
          <a:bodyPr wrap="none" rtlCol="0">
            <a:spAutoFit/>
          </a:bodyPr>
          <a:lstStyle/>
          <a:p>
            <a:r>
              <a:rPr lang="en-US" dirty="0" smtClean="0"/>
              <a:t>Initial Partitioning</a:t>
            </a:r>
            <a:endParaRPr lang="en-US" dirty="0"/>
          </a:p>
        </p:txBody>
      </p:sp>
      <p:sp>
        <p:nvSpPr>
          <p:cNvPr id="145" name="TextBox 144"/>
          <p:cNvSpPr txBox="1"/>
          <p:nvPr/>
        </p:nvSpPr>
        <p:spPr>
          <a:xfrm>
            <a:off x="2991111" y="3709737"/>
            <a:ext cx="1690527" cy="369332"/>
          </a:xfrm>
          <a:prstGeom prst="rect">
            <a:avLst/>
          </a:prstGeom>
          <a:noFill/>
          <a:ln>
            <a:solidFill>
              <a:srgbClr val="002060"/>
            </a:solidFill>
          </a:ln>
        </p:spPr>
        <p:txBody>
          <a:bodyPr wrap="none" rtlCol="0">
            <a:spAutoFit/>
          </a:bodyPr>
          <a:lstStyle/>
          <a:p>
            <a:r>
              <a:rPr lang="en-US" dirty="0" smtClean="0"/>
              <a:t>Re-partitioning</a:t>
            </a:r>
            <a:endParaRPr lang="en-US" dirty="0"/>
          </a:p>
        </p:txBody>
      </p:sp>
      <p:sp>
        <p:nvSpPr>
          <p:cNvPr id="146" name="TextBox 145"/>
          <p:cNvSpPr txBox="1"/>
          <p:nvPr/>
        </p:nvSpPr>
        <p:spPr>
          <a:xfrm>
            <a:off x="5479336" y="3709737"/>
            <a:ext cx="1234440" cy="369332"/>
          </a:xfrm>
          <a:prstGeom prst="rect">
            <a:avLst/>
          </a:prstGeom>
          <a:noFill/>
          <a:ln>
            <a:solidFill>
              <a:srgbClr val="002060"/>
            </a:solidFill>
          </a:ln>
        </p:spPr>
        <p:txBody>
          <a:bodyPr wrap="none" rtlCol="0">
            <a:spAutoFit/>
          </a:bodyPr>
          <a:lstStyle/>
          <a:p>
            <a:r>
              <a:rPr lang="en-US" dirty="0" smtClean="0"/>
              <a:t>Full merge</a:t>
            </a:r>
            <a:endParaRPr lang="en-US" dirty="0"/>
          </a:p>
        </p:txBody>
      </p:sp>
      <p:sp>
        <p:nvSpPr>
          <p:cNvPr id="149" name="TextBox 148"/>
          <p:cNvSpPr txBox="1"/>
          <p:nvPr/>
        </p:nvSpPr>
        <p:spPr>
          <a:xfrm>
            <a:off x="754935" y="6324600"/>
            <a:ext cx="2271904" cy="369332"/>
          </a:xfrm>
          <a:prstGeom prst="rect">
            <a:avLst/>
          </a:prstGeom>
          <a:noFill/>
          <a:ln>
            <a:solidFill>
              <a:srgbClr val="002060"/>
            </a:solidFill>
          </a:ln>
        </p:spPr>
        <p:txBody>
          <a:bodyPr wrap="none" rtlCol="0">
            <a:spAutoFit/>
          </a:bodyPr>
          <a:lstStyle/>
          <a:p>
            <a:r>
              <a:rPr lang="en-US" dirty="0" smtClean="0"/>
              <a:t>Partial repartitioning</a:t>
            </a:r>
            <a:endParaRPr lang="en-US" dirty="0"/>
          </a:p>
        </p:txBody>
      </p:sp>
      <p:sp>
        <p:nvSpPr>
          <p:cNvPr id="150" name="TextBox 149"/>
          <p:cNvSpPr txBox="1"/>
          <p:nvPr/>
        </p:nvSpPr>
        <p:spPr>
          <a:xfrm>
            <a:off x="4107736" y="6324600"/>
            <a:ext cx="1513876" cy="369332"/>
          </a:xfrm>
          <a:prstGeom prst="rect">
            <a:avLst/>
          </a:prstGeom>
          <a:noFill/>
          <a:ln>
            <a:solidFill>
              <a:srgbClr val="002060"/>
            </a:solidFill>
          </a:ln>
        </p:spPr>
        <p:txBody>
          <a:bodyPr wrap="none" rtlCol="0">
            <a:spAutoFit/>
          </a:bodyPr>
          <a:lstStyle/>
          <a:p>
            <a:r>
              <a:rPr lang="en-US" dirty="0" smtClean="0"/>
              <a:t>Partial merge</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38</a:t>
            </a:fld>
            <a:endParaRPr lang="en-US"/>
          </a:p>
        </p:txBody>
      </p:sp>
    </p:spTree>
    <p:extLst>
      <p:ext uri="{BB962C8B-B14F-4D97-AF65-F5344CB8AC3E}">
        <p14:creationId xmlns:p14="http://schemas.microsoft.com/office/powerpoint/2010/main" val="2366212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scheme	</a:t>
            </a:r>
            <a:endParaRPr lang="en-US" dirty="0"/>
          </a:p>
        </p:txBody>
      </p:sp>
      <p:sp>
        <p:nvSpPr>
          <p:cNvPr id="3" name="Content Placeholder 2"/>
          <p:cNvSpPr>
            <a:spLocks noGrp="1"/>
          </p:cNvSpPr>
          <p:nvPr>
            <p:ph idx="1"/>
          </p:nvPr>
        </p:nvSpPr>
        <p:spPr/>
        <p:txBody>
          <a:bodyPr/>
          <a:lstStyle/>
          <a:p>
            <a:pPr marL="0" indent="0">
              <a:buNone/>
            </a:pPr>
            <a:r>
              <a:rPr lang="en-US" dirty="0" smtClean="0"/>
              <a:t>It takes one input stream and generate multiple output stream. It consumes a row and write the row to the output stream(s) selected by partitioning function.</a:t>
            </a:r>
          </a:p>
          <a:p>
            <a:r>
              <a:rPr lang="en-US" dirty="0" smtClean="0"/>
              <a:t>Hash Partitioning</a:t>
            </a:r>
          </a:p>
          <a:p>
            <a:r>
              <a:rPr lang="en-US" dirty="0" smtClean="0"/>
              <a:t>Range Partitioning </a:t>
            </a:r>
          </a:p>
          <a:p>
            <a:r>
              <a:rPr lang="en-US" dirty="0" smtClean="0"/>
              <a:t>Non-deterministic (round robin) partitioning</a:t>
            </a:r>
          </a:p>
          <a:p>
            <a:r>
              <a:rPr lang="en-US" dirty="0" smtClean="0"/>
              <a:t>Broadcasting</a:t>
            </a: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39</a:t>
            </a:fld>
            <a:endParaRPr lang="en-US"/>
          </a:p>
        </p:txBody>
      </p:sp>
    </p:spTree>
    <p:extLst>
      <p:ext uri="{BB962C8B-B14F-4D97-AF65-F5344CB8AC3E}">
        <p14:creationId xmlns:p14="http://schemas.microsoft.com/office/powerpoint/2010/main" val="173296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429000" y="2428108"/>
            <a:ext cx="5181600" cy="3744092"/>
          </a:xfrm>
          <a:prstGeom prst="wedgeRoundRectCallout">
            <a:avLst>
              <a:gd name="adj1" fmla="val -64942"/>
              <a:gd name="adj2" fmla="val -26791"/>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am a machine learning person, whose job is to improve relevance.</a:t>
            </a:r>
          </a:p>
          <a:p>
            <a:pPr algn="just"/>
            <a:endParaRPr lang="en-US" sz="2000" dirty="0" smtClean="0">
              <a:solidFill>
                <a:srgbClr val="BD8702"/>
              </a:solidFill>
            </a:endParaRPr>
          </a:p>
          <a:p>
            <a:pPr algn="just"/>
            <a:r>
              <a:rPr lang="en-US" sz="2000" dirty="0" smtClean="0">
                <a:solidFill>
                  <a:srgbClr val="BD8702"/>
                </a:solidFill>
              </a:rPr>
              <a:t>But, most of the my time spend in writing jobs by copying &amp; pasting code from previous jobs &amp; modify it….</a:t>
            </a:r>
          </a:p>
          <a:p>
            <a:pPr algn="just"/>
            <a:endParaRPr lang="en-US" sz="2000" dirty="0" smtClean="0">
              <a:solidFill>
                <a:srgbClr val="BD8702"/>
              </a:solidFill>
            </a:endParaRPr>
          </a:p>
          <a:p>
            <a:pPr algn="just"/>
            <a:r>
              <a:rPr lang="en-US" sz="2000" dirty="0" smtClean="0">
                <a:solidFill>
                  <a:srgbClr val="BD8702"/>
                </a:solidFill>
              </a:rPr>
              <a:t>Need a deep understanding of distributed processing to run efficient jobs.</a:t>
            </a:r>
          </a:p>
          <a:p>
            <a:pPr algn="just"/>
            <a:endParaRPr lang="en-US" sz="2000" dirty="0" smtClean="0">
              <a:solidFill>
                <a:srgbClr val="BD8702"/>
              </a:solidFill>
            </a:endParaRPr>
          </a:p>
          <a:p>
            <a:pPr algn="just"/>
            <a:r>
              <a:rPr lang="en-US" sz="2000" dirty="0" smtClean="0">
                <a:solidFill>
                  <a:srgbClr val="BD8702"/>
                </a:solidFill>
              </a:rPr>
              <a:t>Error prone &amp; boring…</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0146" y="2743200"/>
            <a:ext cx="1442537" cy="1056506"/>
          </a:xfrm>
        </p:spPr>
      </p:pic>
      <p:grpSp>
        <p:nvGrpSpPr>
          <p:cNvPr id="39" name="Group 38"/>
          <p:cNvGrpSpPr/>
          <p:nvPr/>
        </p:nvGrpSpPr>
        <p:grpSpPr>
          <a:xfrm>
            <a:off x="512945" y="4336169"/>
            <a:ext cx="2659463" cy="2078762"/>
            <a:chOff x="609600" y="2057400"/>
            <a:chExt cx="4419600" cy="3200400"/>
          </a:xfrm>
        </p:grpSpPr>
        <p:sp>
          <p:nvSpPr>
            <p:cNvPr id="40" name="Cloud 39"/>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41" name="Group 40"/>
            <p:cNvGrpSpPr/>
            <p:nvPr/>
          </p:nvGrpSpPr>
          <p:grpSpPr>
            <a:xfrm>
              <a:off x="1295400" y="2431856"/>
              <a:ext cx="2779931" cy="2667000"/>
              <a:chOff x="3124200" y="2362200"/>
              <a:chExt cx="2779931" cy="2667000"/>
            </a:xfrm>
          </p:grpSpPr>
          <p:graphicFrame>
            <p:nvGraphicFramePr>
              <p:cNvPr id="42"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3476"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347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347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347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348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3481"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9" name="TextBox 48"/>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50" name="TextBox 49"/>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51" name="TextBox 50"/>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2" name="TextBox 51"/>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3" name="TextBox 52"/>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4</a:t>
            </a:fld>
            <a:endParaRPr lang="en-US"/>
          </a:p>
        </p:txBody>
      </p:sp>
    </p:spTree>
    <p:extLst>
      <p:ext uri="{BB962C8B-B14F-4D97-AF65-F5344CB8AC3E}">
        <p14:creationId xmlns:p14="http://schemas.microsoft.com/office/powerpoint/2010/main" val="3483617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Schemes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It combines data from same bucket of multiple input streams into a single output stream.</a:t>
            </a:r>
          </a:p>
          <a:p>
            <a:r>
              <a:rPr lang="en-US" dirty="0" smtClean="0"/>
              <a:t>Random merge – randomly pulls data from different input stream.</a:t>
            </a:r>
          </a:p>
          <a:p>
            <a:r>
              <a:rPr lang="en-US" dirty="0" smtClean="0"/>
              <a:t>Sort merge – If input is sorted on some columns (may not be the partition column), combine using sort merge to preserve the sorting property.</a:t>
            </a:r>
          </a:p>
          <a:p>
            <a:r>
              <a:rPr lang="en-US" dirty="0" err="1" smtClean="0"/>
              <a:t>Concat</a:t>
            </a:r>
            <a:r>
              <a:rPr lang="en-US" dirty="0" smtClean="0"/>
              <a:t> merge – concatenate multiple input stream into one.</a:t>
            </a:r>
          </a:p>
          <a:p>
            <a:r>
              <a:rPr lang="en-US" dirty="0" smtClean="0"/>
              <a:t>Sort-</a:t>
            </a:r>
            <a:r>
              <a:rPr lang="en-US" dirty="0" err="1" smtClean="0"/>
              <a:t>Concat</a:t>
            </a:r>
            <a:r>
              <a:rPr lang="en-US" dirty="0" smtClean="0"/>
              <a:t> merge – Concatenate input in the order of their first rows.</a:t>
            </a:r>
          </a:p>
          <a:p>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40</a:t>
            </a:fld>
            <a:endParaRPr lang="en-US"/>
          </a:p>
        </p:txBody>
      </p:sp>
    </p:spTree>
    <p:extLst>
      <p:ext uri="{BB962C8B-B14F-4D97-AF65-F5344CB8AC3E}">
        <p14:creationId xmlns:p14="http://schemas.microsoft.com/office/powerpoint/2010/main" val="4045605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To get Sort (A) &amp; Partition (B)</a:t>
            </a:r>
          </a:p>
          <a:p>
            <a:pPr lvl="1"/>
            <a:r>
              <a:rPr lang="en-US" dirty="0" smtClean="0"/>
              <a:t>Sort each input (A), then hash partition on (B), then Sort merge each partition on (A).</a:t>
            </a:r>
          </a:p>
          <a:p>
            <a:pPr lvl="1"/>
            <a:r>
              <a:rPr lang="en-US" dirty="0" smtClean="0"/>
              <a:t>Hash partition (B), Random merge, Sort each partition on (A).</a:t>
            </a:r>
          </a:p>
          <a:p>
            <a:pPr lvl="1"/>
            <a:r>
              <a:rPr lang="en-US" dirty="0" smtClean="0"/>
              <a:t>Similar for range partition.</a:t>
            </a:r>
            <a:endParaRPr lang="en-US" dirty="0"/>
          </a:p>
        </p:txBody>
      </p:sp>
      <p:sp>
        <p:nvSpPr>
          <p:cNvPr id="4" name="Slide Number Placeholder 3"/>
          <p:cNvSpPr>
            <a:spLocks noGrp="1"/>
          </p:cNvSpPr>
          <p:nvPr>
            <p:ph type="sldNum" sz="quarter" idx="12"/>
          </p:nvPr>
        </p:nvSpPr>
        <p:spPr/>
        <p:txBody>
          <a:bodyPr/>
          <a:lstStyle/>
          <a:p>
            <a:fld id="{6B366BA2-48A7-42D5-A1C2-C1ADD420FBD2}" type="slidenum">
              <a:rPr lang="en-US" smtClean="0"/>
              <a:t>41</a:t>
            </a:fld>
            <a:endParaRPr lang="en-US"/>
          </a:p>
        </p:txBody>
      </p:sp>
    </p:spTree>
    <p:extLst>
      <p:ext uri="{BB962C8B-B14F-4D97-AF65-F5344CB8AC3E}">
        <p14:creationId xmlns:p14="http://schemas.microsoft.com/office/powerpoint/2010/main" val="4149249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Linear speed up with increase in cluster size.</a:t>
            </a:r>
          </a:p>
          <a:p>
            <a:pPr lvl="1"/>
            <a:r>
              <a:rPr lang="en-US" dirty="0" smtClean="0"/>
              <a:t>Performance ratio = elapsed time / baseline</a:t>
            </a:r>
          </a:p>
          <a:p>
            <a:pPr lvl="1"/>
            <a:r>
              <a:rPr lang="en-US" dirty="0" smtClean="0"/>
              <a:t>Data size kept constant.</a:t>
            </a:r>
          </a:p>
          <a:p>
            <a:pPr lvl="1"/>
            <a:r>
              <a:rPr lang="en-US" dirty="0"/>
              <a:t>Using log scale on performance ratio.</a:t>
            </a:r>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33800"/>
            <a:ext cx="41719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6B366BA2-48A7-42D5-A1C2-C1ADD420FBD2}" type="slidenum">
              <a:rPr lang="en-US" smtClean="0"/>
              <a:t>42</a:t>
            </a:fld>
            <a:endParaRPr lang="en-US"/>
          </a:p>
        </p:txBody>
      </p:sp>
    </p:spTree>
    <p:extLst>
      <p:ext uri="{BB962C8B-B14F-4D97-AF65-F5344CB8AC3E}">
        <p14:creationId xmlns:p14="http://schemas.microsoft.com/office/powerpoint/2010/main" val="401069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Linear scale up with data size.</a:t>
            </a:r>
          </a:p>
          <a:p>
            <a:pPr lvl="1"/>
            <a:r>
              <a:rPr lang="en-US" dirty="0"/>
              <a:t>Performance ratio = elapsed time / </a:t>
            </a:r>
            <a:r>
              <a:rPr lang="en-US" dirty="0" smtClean="0"/>
              <a:t>baseline.</a:t>
            </a:r>
          </a:p>
          <a:p>
            <a:pPr lvl="1"/>
            <a:r>
              <a:rPr lang="en-US" dirty="0" smtClean="0"/>
              <a:t>Cluster size kept constant. </a:t>
            </a:r>
          </a:p>
          <a:p>
            <a:pPr lvl="1"/>
            <a:r>
              <a:rPr lang="en-US" dirty="0" smtClean="0"/>
              <a:t>Using log scale on performance ratio.</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41148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6B366BA2-48A7-42D5-A1C2-C1ADD420FBD2}" type="slidenum">
              <a:rPr lang="en-US" smtClean="0"/>
              <a:t>43</a:t>
            </a:fld>
            <a:endParaRPr lang="en-US"/>
          </a:p>
        </p:txBody>
      </p:sp>
    </p:spTree>
    <p:extLst>
      <p:ext uri="{BB962C8B-B14F-4D97-AF65-F5344CB8AC3E}">
        <p14:creationId xmlns:p14="http://schemas.microsoft.com/office/powerpoint/2010/main" val="2113988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935480"/>
            <a:ext cx="8229600" cy="4389120"/>
          </a:xfrm>
        </p:spPr>
        <p:txBody>
          <a:bodyPr>
            <a:normAutofit fontScale="92500"/>
          </a:bodyPr>
          <a:lstStyle/>
          <a:p>
            <a:r>
              <a:rPr lang="en-US" dirty="0" smtClean="0"/>
              <a:t>SCOPE: a new scripting language for large-scale analysis</a:t>
            </a:r>
          </a:p>
          <a:p>
            <a:pPr lvl="1"/>
            <a:r>
              <a:rPr lang="en-US" dirty="0"/>
              <a:t>Strong resemblance to SQL: easy to learn and port existing applications</a:t>
            </a:r>
          </a:p>
          <a:p>
            <a:pPr lvl="1"/>
            <a:r>
              <a:rPr lang="en-US" dirty="0"/>
              <a:t>High-level declarative language</a:t>
            </a:r>
          </a:p>
          <a:p>
            <a:pPr lvl="2"/>
            <a:r>
              <a:rPr lang="en-US" dirty="0"/>
              <a:t>Implementation details (including parallelism, system complexity) are transparent to users</a:t>
            </a:r>
          </a:p>
          <a:p>
            <a:pPr lvl="2"/>
            <a:r>
              <a:rPr lang="en-US" dirty="0"/>
              <a:t>Allows sophisticated optimization </a:t>
            </a:r>
          </a:p>
          <a:p>
            <a:r>
              <a:rPr lang="en-US" dirty="0" smtClean="0"/>
              <a:t>Future work</a:t>
            </a:r>
          </a:p>
          <a:p>
            <a:pPr lvl="1"/>
            <a:r>
              <a:rPr lang="en-US" dirty="0" smtClean="0"/>
              <a:t>Multi-query optimization (with parallel properties, optimization opportunities have been increased).</a:t>
            </a:r>
          </a:p>
          <a:p>
            <a:pPr lvl="1"/>
            <a:r>
              <a:rPr lang="en-US" dirty="0" smtClean="0"/>
              <a:t>Columnar storage &amp; more efficient data placement.</a:t>
            </a:r>
          </a:p>
          <a:p>
            <a:pPr marL="667512" lvl="2" indent="0">
              <a:buNone/>
            </a:pPr>
            <a:endParaRPr lang="en-US" dirty="0"/>
          </a:p>
          <a:p>
            <a:pPr lvl="2"/>
            <a:endParaRPr lang="en-US" dirty="0" smtClean="0"/>
          </a:p>
        </p:txBody>
      </p:sp>
      <p:sp>
        <p:nvSpPr>
          <p:cNvPr id="7" name="Slide Number Placeholder 6"/>
          <p:cNvSpPr>
            <a:spLocks noGrp="1"/>
          </p:cNvSpPr>
          <p:nvPr>
            <p:ph type="sldNum" sz="quarter" idx="12"/>
          </p:nvPr>
        </p:nvSpPr>
        <p:spPr/>
        <p:txBody>
          <a:bodyPr/>
          <a:lstStyle/>
          <a:p>
            <a:fld id="{6B366BA2-48A7-42D5-A1C2-C1ADD420FBD2}" type="slidenum">
              <a:rPr lang="en-US" smtClean="0"/>
              <a:t>44</a:t>
            </a:fld>
            <a:endParaRPr lang="en-US"/>
          </a:p>
        </p:txBody>
      </p:sp>
    </p:spTree>
    <p:extLst>
      <p:ext uri="{BB962C8B-B14F-4D97-AF65-F5344CB8AC3E}">
        <p14:creationId xmlns:p14="http://schemas.microsoft.com/office/powerpoint/2010/main" val="56896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a:hlinkClick r:id="rId2"/>
              </a:rPr>
              <a:t>SCOPE: Easy and Efficient Parallel Processing of Massive Data Sets</a:t>
            </a:r>
            <a:r>
              <a:rPr lang="en-US" dirty="0"/>
              <a:t/>
            </a:r>
            <a:br>
              <a:rPr lang="en-US" dirty="0"/>
            </a:br>
            <a:r>
              <a:rPr lang="en-US" dirty="0"/>
              <a:t>Ronnie </a:t>
            </a:r>
            <a:r>
              <a:rPr lang="en-US" dirty="0" err="1"/>
              <a:t>Chaiken</a:t>
            </a:r>
            <a:r>
              <a:rPr lang="en-US" dirty="0"/>
              <a:t>, Bob Jenkins, Per-Ã…</a:t>
            </a:r>
            <a:r>
              <a:rPr lang="en-US" dirty="0" err="1"/>
              <a:t>ke</a:t>
            </a:r>
            <a:r>
              <a:rPr lang="en-US" dirty="0"/>
              <a:t> Larson, Bill Ramsey, Darren </a:t>
            </a:r>
            <a:r>
              <a:rPr lang="en-US" dirty="0" err="1"/>
              <a:t>Shakib</a:t>
            </a:r>
            <a:r>
              <a:rPr lang="en-US" dirty="0"/>
              <a:t>, Simon Weaver, and </a:t>
            </a:r>
            <a:r>
              <a:rPr lang="en-US" dirty="0" err="1"/>
              <a:t>Jingren</a:t>
            </a:r>
            <a:r>
              <a:rPr lang="en-US" dirty="0"/>
              <a:t> Zhou, </a:t>
            </a:r>
            <a:r>
              <a:rPr lang="en-US" dirty="0" smtClean="0"/>
              <a:t>VLDB </a:t>
            </a:r>
            <a:r>
              <a:rPr lang="en-US" dirty="0"/>
              <a:t>2008 </a:t>
            </a:r>
            <a:endParaRPr lang="en-US" dirty="0" smtClean="0"/>
          </a:p>
          <a:p>
            <a:r>
              <a:rPr lang="en-US" dirty="0">
                <a:hlinkClick r:id="rId3"/>
              </a:rPr>
              <a:t>Hive - a petabyte scale data warehouse using </a:t>
            </a:r>
            <a:r>
              <a:rPr lang="en-US" dirty="0" err="1">
                <a:hlinkClick r:id="rId3"/>
              </a:rPr>
              <a:t>Hadoop</a:t>
            </a:r>
            <a:r>
              <a:rPr lang="en-US" dirty="0">
                <a:hlinkClick r:id="rId3"/>
              </a:rPr>
              <a:t>,</a:t>
            </a:r>
            <a:r>
              <a:rPr lang="en-US" dirty="0"/>
              <a:t/>
            </a:r>
            <a:br>
              <a:rPr lang="en-US" dirty="0"/>
            </a:br>
            <a:r>
              <a:rPr lang="en-US" dirty="0"/>
              <a:t>A. </a:t>
            </a:r>
            <a:r>
              <a:rPr lang="en-US" dirty="0" err="1"/>
              <a:t>Thusoo</a:t>
            </a:r>
            <a:r>
              <a:rPr lang="en-US" dirty="0"/>
              <a:t>, J. S. </a:t>
            </a:r>
            <a:r>
              <a:rPr lang="en-US" dirty="0" err="1"/>
              <a:t>Sarma</a:t>
            </a:r>
            <a:r>
              <a:rPr lang="en-US" dirty="0"/>
              <a:t>, N. Jain, Shao </a:t>
            </a:r>
            <a:r>
              <a:rPr lang="en-US" dirty="0" err="1"/>
              <a:t>Zheng</a:t>
            </a:r>
            <a:r>
              <a:rPr lang="en-US" dirty="0"/>
              <a:t>, P. </a:t>
            </a:r>
            <a:r>
              <a:rPr lang="en-US" dirty="0" err="1"/>
              <a:t>Chakka</a:t>
            </a:r>
            <a:r>
              <a:rPr lang="en-US" dirty="0"/>
              <a:t>, Zhang </a:t>
            </a:r>
            <a:r>
              <a:rPr lang="en-US" dirty="0" err="1"/>
              <a:t>Ning</a:t>
            </a:r>
            <a:r>
              <a:rPr lang="en-US" dirty="0"/>
              <a:t>, S. Antony, Liu </a:t>
            </a:r>
            <a:r>
              <a:rPr lang="en-US" dirty="0" err="1"/>
              <a:t>Hao</a:t>
            </a:r>
            <a:r>
              <a:rPr lang="en-US" dirty="0"/>
              <a:t>, and R. Murthy, </a:t>
            </a:r>
            <a:r>
              <a:rPr lang="en-US" dirty="0" smtClean="0"/>
              <a:t>ICDE </a:t>
            </a:r>
            <a:r>
              <a:rPr lang="en-US" dirty="0"/>
              <a:t>2010 </a:t>
            </a:r>
            <a:endParaRPr lang="en-US" dirty="0" smtClean="0"/>
          </a:p>
          <a:p>
            <a:r>
              <a:rPr lang="en-US" dirty="0">
                <a:hlinkClick r:id="rId4"/>
              </a:rPr>
              <a:t>Incorporating partitioning and parallel plans into the SCOPE optimizer</a:t>
            </a:r>
            <a:r>
              <a:rPr lang="en-US" dirty="0"/>
              <a:t>. </a:t>
            </a:r>
            <a:r>
              <a:rPr lang="en-US" dirty="0" err="1"/>
              <a:t>Jingren</a:t>
            </a:r>
            <a:r>
              <a:rPr lang="en-US" dirty="0"/>
              <a:t> Zhou, </a:t>
            </a:r>
            <a:r>
              <a:rPr lang="en-US" dirty="0" smtClean="0"/>
              <a:t>Per-</a:t>
            </a:r>
            <a:r>
              <a:rPr lang="en-US" dirty="0" err="1" smtClean="0"/>
              <a:t>Ãke</a:t>
            </a:r>
            <a:r>
              <a:rPr lang="en-US" dirty="0" smtClean="0"/>
              <a:t> </a:t>
            </a:r>
            <a:r>
              <a:rPr lang="en-US" dirty="0"/>
              <a:t>Larson, Ronnie </a:t>
            </a:r>
            <a:r>
              <a:rPr lang="en-US" dirty="0" err="1" smtClean="0"/>
              <a:t>Chaiken</a:t>
            </a:r>
            <a:r>
              <a:rPr lang="en-US" dirty="0" smtClean="0"/>
              <a:t>, </a:t>
            </a:r>
            <a:r>
              <a:rPr lang="en-US" dirty="0"/>
              <a:t>ICDE 2010</a:t>
            </a:r>
          </a:p>
        </p:txBody>
      </p:sp>
      <p:sp>
        <p:nvSpPr>
          <p:cNvPr id="4" name="Slide Number Placeholder 3"/>
          <p:cNvSpPr>
            <a:spLocks noGrp="1"/>
          </p:cNvSpPr>
          <p:nvPr>
            <p:ph type="sldNum" sz="quarter" idx="12"/>
          </p:nvPr>
        </p:nvSpPr>
        <p:spPr/>
        <p:txBody>
          <a:bodyPr/>
          <a:lstStyle/>
          <a:p>
            <a:fld id="{6B366BA2-48A7-42D5-A1C2-C1ADD420FBD2}" type="slidenum">
              <a:rPr lang="en-US" smtClean="0"/>
              <a:t>45</a:t>
            </a:fld>
            <a:endParaRPr lang="en-US"/>
          </a:p>
        </p:txBody>
      </p:sp>
    </p:spTree>
    <p:extLst>
      <p:ext uri="{BB962C8B-B14F-4D97-AF65-F5344CB8AC3E}">
        <p14:creationId xmlns:p14="http://schemas.microsoft.com/office/powerpoint/2010/main" val="683074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451" y="2895600"/>
            <a:ext cx="1153510" cy="1153510"/>
          </a:xfrm>
        </p:spPr>
      </p:pic>
      <p:sp>
        <p:nvSpPr>
          <p:cNvPr id="23" name="Rounded Rectangular Callout 22"/>
          <p:cNvSpPr/>
          <p:nvPr/>
        </p:nvSpPr>
        <p:spPr>
          <a:xfrm>
            <a:off x="3581400" y="2619846"/>
            <a:ext cx="5486400" cy="4161954"/>
          </a:xfrm>
          <a:prstGeom prst="wedgeRoundRectCallout">
            <a:avLst>
              <a:gd name="adj1" fmla="val -61574"/>
              <a:gd name="adj2" fmla="val -2919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smtClean="0">
                <a:solidFill>
                  <a:srgbClr val="BD8702"/>
                </a:solidFill>
              </a:rPr>
              <a:t>No need to worry about vertex placement, failure handling etc.</a:t>
            </a:r>
          </a:p>
          <a:p>
            <a:pPr algn="just"/>
            <a:endParaRPr lang="en-US" sz="1600" dirty="0" smtClean="0">
              <a:solidFill>
                <a:srgbClr val="BD8702"/>
              </a:solidFill>
            </a:endParaRPr>
          </a:p>
          <a:p>
            <a:pPr algn="just"/>
            <a:r>
              <a:rPr lang="en-US" sz="1600" dirty="0" smtClean="0">
                <a:solidFill>
                  <a:srgbClr val="BD8702"/>
                </a:solidFill>
              </a:rPr>
              <a:t>Map (key, Value) {</a:t>
            </a:r>
          </a:p>
          <a:p>
            <a:pPr algn="just"/>
            <a:r>
              <a:rPr lang="en-US" sz="1600" dirty="0" smtClean="0">
                <a:solidFill>
                  <a:srgbClr val="BD8702"/>
                </a:solidFill>
              </a:rPr>
              <a:t>    queries[] = tokenize(value);</a:t>
            </a:r>
          </a:p>
          <a:p>
            <a:pPr algn="just"/>
            <a:r>
              <a:rPr lang="en-US" sz="1600" dirty="0">
                <a:solidFill>
                  <a:srgbClr val="BD8702"/>
                </a:solidFill>
              </a:rPr>
              <a:t> </a:t>
            </a:r>
            <a:r>
              <a:rPr lang="en-US" sz="1600" dirty="0" smtClean="0">
                <a:solidFill>
                  <a:srgbClr val="BD8702"/>
                </a:solidFill>
              </a:rPr>
              <a:t>   </a:t>
            </a:r>
            <a:r>
              <a:rPr lang="en-US" sz="1600" dirty="0" err="1" smtClean="0">
                <a:solidFill>
                  <a:srgbClr val="BD8702"/>
                </a:solidFill>
              </a:rPr>
              <a:t>foreach</a:t>
            </a:r>
            <a:r>
              <a:rPr lang="en-US" sz="1600" dirty="0" smtClean="0">
                <a:solidFill>
                  <a:srgbClr val="BD8702"/>
                </a:solidFill>
              </a:rPr>
              <a:t> (query in queries) </a:t>
            </a:r>
          </a:p>
          <a:p>
            <a:pPr algn="just"/>
            <a:r>
              <a:rPr lang="en-US" sz="1600" dirty="0" smtClean="0">
                <a:solidFill>
                  <a:srgbClr val="BD8702"/>
                </a:solidFill>
              </a:rPr>
              <a:t>        return &lt;query, 1&gt;;</a:t>
            </a:r>
          </a:p>
          <a:p>
            <a:pPr algn="just"/>
            <a:r>
              <a:rPr lang="en-US" sz="1600" dirty="0" smtClean="0">
                <a:solidFill>
                  <a:srgbClr val="BD8702"/>
                </a:solidFill>
              </a:rPr>
              <a:t>}</a:t>
            </a:r>
          </a:p>
          <a:p>
            <a:pPr algn="just"/>
            <a:r>
              <a:rPr lang="en-US" sz="1600" dirty="0" smtClean="0">
                <a:solidFill>
                  <a:srgbClr val="BD8702"/>
                </a:solidFill>
              </a:rPr>
              <a:t>Reduce(Key, Values[]) {</a:t>
            </a:r>
          </a:p>
          <a:p>
            <a:pPr algn="just"/>
            <a:r>
              <a:rPr lang="en-US" sz="1600" dirty="0">
                <a:solidFill>
                  <a:srgbClr val="BD8702"/>
                </a:solidFill>
              </a:rPr>
              <a:t> </a:t>
            </a:r>
            <a:r>
              <a:rPr lang="en-US" sz="1600" dirty="0" smtClean="0">
                <a:solidFill>
                  <a:srgbClr val="BD8702"/>
                </a:solidFill>
              </a:rPr>
              <a:t>   sum = 0;</a:t>
            </a:r>
          </a:p>
          <a:p>
            <a:pPr algn="just"/>
            <a:r>
              <a:rPr lang="en-US" sz="1600" dirty="0">
                <a:solidFill>
                  <a:srgbClr val="BD8702"/>
                </a:solidFill>
              </a:rPr>
              <a:t> </a:t>
            </a:r>
            <a:r>
              <a:rPr lang="en-US" sz="1600" dirty="0" smtClean="0">
                <a:solidFill>
                  <a:srgbClr val="BD8702"/>
                </a:solidFill>
              </a:rPr>
              <a:t>   </a:t>
            </a:r>
            <a:r>
              <a:rPr lang="en-US" sz="1600" dirty="0" err="1" smtClean="0">
                <a:solidFill>
                  <a:srgbClr val="BD8702"/>
                </a:solidFill>
              </a:rPr>
              <a:t>foreach</a:t>
            </a:r>
            <a:r>
              <a:rPr lang="en-US" sz="1600" dirty="0" smtClean="0">
                <a:solidFill>
                  <a:srgbClr val="BD8702"/>
                </a:solidFill>
              </a:rPr>
              <a:t> (value in values)</a:t>
            </a:r>
          </a:p>
          <a:p>
            <a:pPr algn="just"/>
            <a:r>
              <a:rPr lang="en-US" sz="1600" dirty="0" smtClean="0">
                <a:solidFill>
                  <a:srgbClr val="BD8702"/>
                </a:solidFill>
              </a:rPr>
              <a:t>        sum += value;</a:t>
            </a:r>
          </a:p>
          <a:p>
            <a:pPr algn="just"/>
            <a:r>
              <a:rPr lang="en-US" sz="1600" dirty="0">
                <a:solidFill>
                  <a:srgbClr val="BD8702"/>
                </a:solidFill>
              </a:rPr>
              <a:t> </a:t>
            </a:r>
            <a:r>
              <a:rPr lang="en-US" sz="1600" dirty="0" smtClean="0">
                <a:solidFill>
                  <a:srgbClr val="BD8702"/>
                </a:solidFill>
              </a:rPr>
              <a:t>   return &lt;query, sum&gt;;</a:t>
            </a:r>
          </a:p>
          <a:p>
            <a:pPr algn="just"/>
            <a:r>
              <a:rPr lang="en-US" sz="1600" dirty="0" smtClean="0">
                <a:solidFill>
                  <a:srgbClr val="BD8702"/>
                </a:solidFill>
              </a:rPr>
              <a:t>}</a:t>
            </a:r>
          </a:p>
          <a:p>
            <a:pPr algn="just"/>
            <a:r>
              <a:rPr lang="en-US" sz="1600" dirty="0" smtClean="0">
                <a:solidFill>
                  <a:srgbClr val="BD8702"/>
                </a:solidFill>
              </a:rPr>
              <a:t>Another map-reduce job to find most frequent query.</a:t>
            </a:r>
          </a:p>
          <a:p>
            <a:pPr marL="342900" indent="-342900" algn="just">
              <a:buAutoNum type="arabicPeriod"/>
            </a:pPr>
            <a:endParaRPr lang="en-US" sz="1600" dirty="0">
              <a:solidFill>
                <a:srgbClr val="BD8702"/>
              </a:solidFill>
            </a:endParaRPr>
          </a:p>
        </p:txBody>
      </p:sp>
      <p:grpSp>
        <p:nvGrpSpPr>
          <p:cNvPr id="37" name="Group 36"/>
          <p:cNvGrpSpPr/>
          <p:nvPr/>
        </p:nvGrpSpPr>
        <p:grpSpPr>
          <a:xfrm>
            <a:off x="512945" y="4336169"/>
            <a:ext cx="2659463" cy="2078762"/>
            <a:chOff x="609600" y="2057400"/>
            <a:chExt cx="4419600" cy="3200400"/>
          </a:xfrm>
        </p:grpSpPr>
        <p:sp>
          <p:nvSpPr>
            <p:cNvPr id="38" name="Cloud 37"/>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9" name="Group 38"/>
            <p:cNvGrpSpPr/>
            <p:nvPr/>
          </p:nvGrpSpPr>
          <p:grpSpPr>
            <a:xfrm>
              <a:off x="1295400" y="2431856"/>
              <a:ext cx="2779931" cy="2667000"/>
              <a:chOff x="3124200" y="2362200"/>
              <a:chExt cx="2779931" cy="2667000"/>
            </a:xfrm>
          </p:grpSpPr>
          <p:graphicFrame>
            <p:nvGraphicFramePr>
              <p:cNvPr id="40"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4506"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450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450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450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451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4511"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8" name="TextBox 47"/>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0" name="TextBox 49"/>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1" name="TextBox 50"/>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5</a:t>
            </a:fld>
            <a:endParaRPr lang="en-US"/>
          </a:p>
        </p:txBody>
      </p:sp>
    </p:spTree>
    <p:extLst>
      <p:ext uri="{BB962C8B-B14F-4D97-AF65-F5344CB8AC3E}">
        <p14:creationId xmlns:p14="http://schemas.microsoft.com/office/powerpoint/2010/main" val="396965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5181" y="2619846"/>
            <a:ext cx="1503243" cy="1618455"/>
          </a:xfrm>
        </p:spPr>
      </p:pic>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657600" y="2655941"/>
            <a:ext cx="4648200" cy="4009554"/>
          </a:xfrm>
          <a:prstGeom prst="wedgeRoundRectCallout">
            <a:avLst>
              <a:gd name="adj1" fmla="val -68137"/>
              <a:gd name="adj2" fmla="val -28176"/>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For every job:</a:t>
            </a:r>
          </a:p>
          <a:p>
            <a:pPr algn="just"/>
            <a:endParaRPr lang="en-US" sz="2000" dirty="0" smtClean="0">
              <a:solidFill>
                <a:srgbClr val="BD8702"/>
              </a:solidFill>
            </a:endParaRPr>
          </a:p>
          <a:p>
            <a:pPr marL="342900" indent="-342900" algn="just">
              <a:buAutoNum type="arabicPeriod"/>
            </a:pPr>
            <a:r>
              <a:rPr lang="en-US" sz="2000" dirty="0" smtClean="0">
                <a:solidFill>
                  <a:srgbClr val="BD8702"/>
                </a:solidFill>
              </a:rPr>
              <a:t>How to parallelize it in map reduce framework ?</a:t>
            </a:r>
          </a:p>
          <a:p>
            <a:pPr marL="342900" indent="-342900" algn="just">
              <a:buAutoNum type="arabicPeriod"/>
            </a:pPr>
            <a:r>
              <a:rPr lang="en-US" sz="2000" dirty="0" smtClean="0">
                <a:solidFill>
                  <a:srgbClr val="BD8702"/>
                </a:solidFill>
              </a:rPr>
              <a:t>How to break my task in multiple map reduce jobs ?</a:t>
            </a:r>
          </a:p>
          <a:p>
            <a:pPr marL="342900" indent="-342900" algn="just">
              <a:buAutoNum type="arabicPeriod"/>
            </a:pPr>
            <a:r>
              <a:rPr lang="en-US" sz="2000" dirty="0" smtClean="0">
                <a:solidFill>
                  <a:srgbClr val="BD8702"/>
                </a:solidFill>
              </a:rPr>
              <a:t>What keys should I use at each step ?</a:t>
            </a:r>
          </a:p>
          <a:p>
            <a:pPr marL="342900" indent="-342900" algn="just">
              <a:buAutoNum type="arabicPeriod"/>
            </a:pPr>
            <a:r>
              <a:rPr lang="en-US" sz="2000" dirty="0" smtClean="0">
                <a:solidFill>
                  <a:srgbClr val="BD8702"/>
                </a:solidFill>
              </a:rPr>
              <a:t>How to do join, aggregation, and group by etc. efficiently for the computation ?</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grpSp>
        <p:nvGrpSpPr>
          <p:cNvPr id="53" name="Group 52"/>
          <p:cNvGrpSpPr/>
          <p:nvPr/>
        </p:nvGrpSpPr>
        <p:grpSpPr>
          <a:xfrm>
            <a:off x="512945" y="4336169"/>
            <a:ext cx="2659463" cy="2078762"/>
            <a:chOff x="609600" y="2057400"/>
            <a:chExt cx="4419600" cy="3200400"/>
          </a:xfrm>
        </p:grpSpPr>
        <p:sp>
          <p:nvSpPr>
            <p:cNvPr id="54" name="Cloud 53"/>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55" name="Group 54"/>
            <p:cNvGrpSpPr/>
            <p:nvPr/>
          </p:nvGrpSpPr>
          <p:grpSpPr>
            <a:xfrm>
              <a:off x="1295400" y="2431856"/>
              <a:ext cx="2779931" cy="2667000"/>
              <a:chOff x="3124200" y="2362200"/>
              <a:chExt cx="2779931" cy="2667000"/>
            </a:xfrm>
          </p:grpSpPr>
          <p:graphicFrame>
            <p:nvGraphicFramePr>
              <p:cNvPr id="56"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5518"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5519"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5520"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5521"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5522"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5523"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TextBox 61"/>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63" name="TextBox 62"/>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64" name="TextBox 63"/>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65" name="TextBox 64"/>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66" name="TextBox 65"/>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67" name="TextBox 66"/>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6</a:t>
            </a:fld>
            <a:endParaRPr lang="en-US"/>
          </a:p>
        </p:txBody>
      </p:sp>
    </p:spTree>
    <p:extLst>
      <p:ext uri="{BB962C8B-B14F-4D97-AF65-F5344CB8AC3E}">
        <p14:creationId xmlns:p14="http://schemas.microsoft.com/office/powerpoint/2010/main" val="52126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581400" y="2624107"/>
            <a:ext cx="5181600" cy="4009554"/>
          </a:xfrm>
          <a:prstGeom prst="wedgeRoundRectCallout">
            <a:avLst>
              <a:gd name="adj1" fmla="val -67508"/>
              <a:gd name="adj2" fmla="val -3094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am a machine learning person, whose job is to improve relevance.</a:t>
            </a:r>
          </a:p>
          <a:p>
            <a:pPr algn="just"/>
            <a:endParaRPr lang="en-US" sz="2000" dirty="0" smtClean="0">
              <a:solidFill>
                <a:srgbClr val="BD8702"/>
              </a:solidFill>
            </a:endParaRPr>
          </a:p>
          <a:p>
            <a:pPr algn="just"/>
            <a:r>
              <a:rPr lang="en-US" sz="2000" dirty="0" smtClean="0">
                <a:solidFill>
                  <a:srgbClr val="BD8702"/>
                </a:solidFill>
              </a:rPr>
              <a:t>But, most of the my time spend in writing jobs by copying &amp; pasting code from previous map reduce jobs &amp; modify it….</a:t>
            </a:r>
          </a:p>
          <a:p>
            <a:pPr algn="just"/>
            <a:endParaRPr lang="en-US" sz="2000" dirty="0" smtClean="0">
              <a:solidFill>
                <a:srgbClr val="BD8702"/>
              </a:solidFill>
            </a:endParaRPr>
          </a:p>
          <a:p>
            <a:pPr algn="just"/>
            <a:r>
              <a:rPr lang="en-US" sz="2000" dirty="0" smtClean="0">
                <a:solidFill>
                  <a:srgbClr val="BD8702"/>
                </a:solidFill>
              </a:rPr>
              <a:t>Need a good understanding of distributed processing &amp; map reduce framework to run efficient jobs.</a:t>
            </a:r>
          </a:p>
          <a:p>
            <a:pPr algn="just"/>
            <a:endParaRPr lang="en-US" sz="2000" dirty="0" smtClean="0">
              <a:solidFill>
                <a:srgbClr val="BD8702"/>
              </a:solidFill>
            </a:endParaRPr>
          </a:p>
          <a:p>
            <a:pPr algn="just"/>
            <a:r>
              <a:rPr lang="en-US" sz="2000" dirty="0" smtClean="0">
                <a:solidFill>
                  <a:srgbClr val="BD8702"/>
                </a:solidFill>
              </a:rPr>
              <a:t>Error prone &amp; boring…</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9340" y="2819400"/>
            <a:ext cx="1442537" cy="1056506"/>
          </a:xfrm>
        </p:spPr>
      </p:pic>
      <p:grpSp>
        <p:nvGrpSpPr>
          <p:cNvPr id="37" name="Group 36"/>
          <p:cNvGrpSpPr/>
          <p:nvPr/>
        </p:nvGrpSpPr>
        <p:grpSpPr>
          <a:xfrm>
            <a:off x="512945" y="4336169"/>
            <a:ext cx="2659463" cy="2078762"/>
            <a:chOff x="609600" y="2057400"/>
            <a:chExt cx="4419600" cy="3200400"/>
          </a:xfrm>
        </p:grpSpPr>
        <p:sp>
          <p:nvSpPr>
            <p:cNvPr id="38" name="Cloud 37"/>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9" name="Group 38"/>
            <p:cNvGrpSpPr/>
            <p:nvPr/>
          </p:nvGrpSpPr>
          <p:grpSpPr>
            <a:xfrm>
              <a:off x="1295400" y="2431856"/>
              <a:ext cx="2779931" cy="2667000"/>
              <a:chOff x="3124200" y="2362200"/>
              <a:chExt cx="2779931" cy="2667000"/>
            </a:xfrm>
          </p:grpSpPr>
          <p:graphicFrame>
            <p:nvGraphicFramePr>
              <p:cNvPr id="40"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6554"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6555"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6556"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6557"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6558"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6559"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8" name="TextBox 47"/>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0" name="TextBox 49"/>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1" name="TextBox 50"/>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7</a:t>
            </a:fld>
            <a:endParaRPr lang="en-US"/>
          </a:p>
        </p:txBody>
      </p:sp>
    </p:spTree>
    <p:extLst>
      <p:ext uri="{BB962C8B-B14F-4D97-AF65-F5344CB8AC3E}">
        <p14:creationId xmlns:p14="http://schemas.microsoft.com/office/powerpoint/2010/main" val="2433964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788" y="3009990"/>
            <a:ext cx="1153510" cy="1153510"/>
          </a:xfrm>
        </p:spPr>
      </p:pic>
      <p:sp>
        <p:nvSpPr>
          <p:cNvPr id="23" name="Rounded Rectangular Callout 22"/>
          <p:cNvSpPr/>
          <p:nvPr/>
        </p:nvSpPr>
        <p:spPr>
          <a:xfrm>
            <a:off x="3429000" y="3009990"/>
            <a:ext cx="5638800" cy="3657600"/>
          </a:xfrm>
          <a:prstGeom prst="wedgeRoundRectCallout">
            <a:avLst>
              <a:gd name="adj1" fmla="val -66362"/>
              <a:gd name="adj2" fmla="val -33803"/>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dirty="0" smtClean="0">
                <a:solidFill>
                  <a:srgbClr val="BD8702"/>
                </a:solidFill>
              </a:rPr>
              <a:t>Finally no need to write any code…</a:t>
            </a:r>
          </a:p>
          <a:p>
            <a:pPr algn="just"/>
            <a:endParaRPr lang="en-US" dirty="0" smtClean="0">
              <a:solidFill>
                <a:srgbClr val="BD8702"/>
              </a:solidFill>
            </a:endParaRPr>
          </a:p>
          <a:p>
            <a:pPr algn="just"/>
            <a:r>
              <a:rPr lang="en-US" dirty="0" smtClean="0">
                <a:solidFill>
                  <a:srgbClr val="BD8702"/>
                </a:solidFill>
              </a:rPr>
              <a:t>SELECT TOP 100 </a:t>
            </a:r>
          </a:p>
          <a:p>
            <a:pPr algn="just"/>
            <a:r>
              <a:rPr lang="en-US" dirty="0" smtClean="0">
                <a:solidFill>
                  <a:srgbClr val="BD8702"/>
                </a:solidFill>
              </a:rPr>
              <a:t>Query, Count (*) AS </a:t>
            </a:r>
            <a:r>
              <a:rPr lang="en-US" dirty="0" err="1" smtClean="0">
                <a:solidFill>
                  <a:srgbClr val="BD8702"/>
                </a:solidFill>
              </a:rPr>
              <a:t>QueryCount</a:t>
            </a:r>
            <a:endParaRPr lang="en-US" dirty="0" smtClean="0">
              <a:solidFill>
                <a:srgbClr val="BD8702"/>
              </a:solidFill>
            </a:endParaRPr>
          </a:p>
          <a:p>
            <a:pPr algn="just"/>
            <a:r>
              <a:rPr lang="en-US" dirty="0" smtClean="0">
                <a:solidFill>
                  <a:srgbClr val="BD8702"/>
                </a:solidFill>
              </a:rPr>
              <a:t>FROM “</a:t>
            </a:r>
            <a:r>
              <a:rPr lang="en-US" dirty="0" err="1" smtClean="0">
                <a:solidFill>
                  <a:srgbClr val="BD8702"/>
                </a:solidFill>
              </a:rPr>
              <a:t>queryLogs</a:t>
            </a:r>
            <a:r>
              <a:rPr lang="en-US" dirty="0" smtClean="0">
                <a:solidFill>
                  <a:srgbClr val="BD8702"/>
                </a:solidFill>
              </a:rPr>
              <a:t>”</a:t>
            </a:r>
          </a:p>
          <a:p>
            <a:pPr algn="just"/>
            <a:r>
              <a:rPr lang="en-US" dirty="0" smtClean="0">
                <a:solidFill>
                  <a:srgbClr val="BD8702"/>
                </a:solidFill>
              </a:rPr>
              <a:t>Using </a:t>
            </a:r>
            <a:r>
              <a:rPr lang="en-US" dirty="0" err="1" smtClean="0">
                <a:solidFill>
                  <a:srgbClr val="BD8702"/>
                </a:solidFill>
              </a:rPr>
              <a:t>LogExtractor</a:t>
            </a:r>
            <a:endParaRPr lang="en-US" dirty="0" smtClean="0">
              <a:solidFill>
                <a:srgbClr val="BD8702"/>
              </a:solidFill>
            </a:endParaRPr>
          </a:p>
          <a:p>
            <a:pPr algn="just"/>
            <a:r>
              <a:rPr lang="en-US" dirty="0" smtClean="0">
                <a:solidFill>
                  <a:srgbClr val="BD8702"/>
                </a:solidFill>
              </a:rPr>
              <a:t>ORDER BY </a:t>
            </a:r>
            <a:r>
              <a:rPr lang="en-US" dirty="0" err="1" smtClean="0">
                <a:solidFill>
                  <a:srgbClr val="BD8702"/>
                </a:solidFill>
              </a:rPr>
              <a:t>QueryCount</a:t>
            </a:r>
            <a:r>
              <a:rPr lang="en-US" dirty="0" smtClean="0">
                <a:solidFill>
                  <a:srgbClr val="BD8702"/>
                </a:solidFill>
              </a:rPr>
              <a:t>;</a:t>
            </a:r>
          </a:p>
          <a:p>
            <a:pPr algn="just"/>
            <a:endParaRPr lang="en-US" dirty="0" smtClean="0">
              <a:solidFill>
                <a:srgbClr val="BD8702"/>
              </a:solidFill>
            </a:endParaRPr>
          </a:p>
          <a:p>
            <a:pPr algn="just"/>
            <a:r>
              <a:rPr lang="en-US" dirty="0" smtClean="0">
                <a:solidFill>
                  <a:srgbClr val="BD8702"/>
                </a:solidFill>
              </a:rPr>
              <a:t>OUTPUT TO “</a:t>
            </a:r>
            <a:r>
              <a:rPr lang="en-US" dirty="0" err="1" smtClean="0">
                <a:solidFill>
                  <a:srgbClr val="BD8702"/>
                </a:solidFill>
              </a:rPr>
              <a:t>mostFrequentQueries</a:t>
            </a:r>
            <a:r>
              <a:rPr lang="en-US" dirty="0" smtClean="0">
                <a:solidFill>
                  <a:srgbClr val="BD8702"/>
                </a:solidFill>
              </a:rPr>
              <a:t>”;</a:t>
            </a:r>
          </a:p>
          <a:p>
            <a:pPr algn="just"/>
            <a:endParaRPr lang="en-US" dirty="0">
              <a:solidFill>
                <a:srgbClr val="BD8702"/>
              </a:solidFill>
            </a:endParaRPr>
          </a:p>
          <a:p>
            <a:pPr algn="just"/>
            <a:r>
              <a:rPr lang="en-US" dirty="0" smtClean="0">
                <a:solidFill>
                  <a:srgbClr val="BD8702"/>
                </a:solidFill>
              </a:rPr>
              <a:t>Now, I can concentrate on my main relevance problem…</a:t>
            </a:r>
          </a:p>
          <a:p>
            <a:pPr algn="just"/>
            <a:endParaRPr lang="en-US" dirty="0" smtClean="0">
              <a:solidFill>
                <a:srgbClr val="BD8702"/>
              </a:solidFill>
            </a:endParaRPr>
          </a:p>
          <a:p>
            <a:pPr algn="just"/>
            <a:endParaRPr lang="en-US" dirty="0">
              <a:solidFill>
                <a:srgbClr val="BD8702"/>
              </a:solidFill>
            </a:endParaRPr>
          </a:p>
        </p:txBody>
      </p:sp>
      <p:grpSp>
        <p:nvGrpSpPr>
          <p:cNvPr id="36" name="Group 35"/>
          <p:cNvGrpSpPr/>
          <p:nvPr/>
        </p:nvGrpSpPr>
        <p:grpSpPr>
          <a:xfrm>
            <a:off x="512945" y="4336169"/>
            <a:ext cx="2659463" cy="2078762"/>
            <a:chOff x="609600" y="2057400"/>
            <a:chExt cx="4419600" cy="3200400"/>
          </a:xfrm>
        </p:grpSpPr>
        <p:sp>
          <p:nvSpPr>
            <p:cNvPr id="37" name="Cloud 36"/>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8" name="Group 37"/>
            <p:cNvGrpSpPr/>
            <p:nvPr/>
          </p:nvGrpSpPr>
          <p:grpSpPr>
            <a:xfrm>
              <a:off x="1295400" y="2431856"/>
              <a:ext cx="2779931" cy="2667000"/>
              <a:chOff x="3124200" y="2362200"/>
              <a:chExt cx="2779931" cy="2667000"/>
            </a:xfrm>
          </p:grpSpPr>
          <p:graphicFrame>
            <p:nvGraphicFramePr>
              <p:cNvPr id="39"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7566"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756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756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756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757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7571"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44"/>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6" name="TextBox 45"/>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8" name="TextBox 47"/>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0" name="TextBox 49"/>
          <p:cNvSpPr txBox="1"/>
          <p:nvPr/>
        </p:nvSpPr>
        <p:spPr>
          <a:xfrm>
            <a:off x="512944" y="1973515"/>
            <a:ext cx="8250056" cy="923330"/>
          </a:xfrm>
          <a:prstGeom prst="rect">
            <a:avLst/>
          </a:prstGeom>
          <a:noFill/>
        </p:spPr>
        <p:txBody>
          <a:bodyPr wrap="square" rtlCol="0">
            <a:spAutoFit/>
          </a:bodyPr>
          <a:lstStyle/>
          <a:p>
            <a:r>
              <a:rPr lang="en-US" dirty="0" smtClean="0"/>
              <a:t>Distributed storage system – can store petabytes of data.</a:t>
            </a:r>
          </a:p>
          <a:p>
            <a:r>
              <a:rPr lang="en-US" dirty="0" err="1" smtClean="0"/>
              <a:t>Mapreduce</a:t>
            </a:r>
            <a:r>
              <a:rPr lang="en-US" dirty="0" smtClean="0"/>
              <a:t> framework – Simplified data processing on large clusters.</a:t>
            </a:r>
          </a:p>
          <a:p>
            <a:r>
              <a:rPr lang="en-US" b="1" dirty="0" smtClean="0"/>
              <a:t>Scope &amp; Hive– A </a:t>
            </a:r>
            <a:r>
              <a:rPr lang="en-US" b="1" dirty="0" err="1" smtClean="0"/>
              <a:t>sql</a:t>
            </a:r>
            <a:r>
              <a:rPr lang="en-US" b="1" dirty="0" smtClean="0"/>
              <a:t>-like scripting language </a:t>
            </a:r>
            <a:r>
              <a:rPr lang="en-US" dirty="0" smtClean="0"/>
              <a:t>to specify distributed computation.</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8</a:t>
            </a:fld>
            <a:endParaRPr lang="en-US"/>
          </a:p>
        </p:txBody>
      </p:sp>
    </p:spTree>
    <p:extLst>
      <p:ext uri="{BB962C8B-B14F-4D97-AF65-F5344CB8AC3E}">
        <p14:creationId xmlns:p14="http://schemas.microsoft.com/office/powerpoint/2010/main" val="10956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Limitations of map reduce framework.</a:t>
            </a:r>
          </a:p>
          <a:p>
            <a:r>
              <a:rPr lang="en-US" dirty="0" smtClean="0"/>
              <a:t>Scope query language.</a:t>
            </a:r>
          </a:p>
          <a:p>
            <a:r>
              <a:rPr lang="en-US" dirty="0" smtClean="0"/>
              <a:t>Scope Vs. Hive</a:t>
            </a:r>
          </a:p>
          <a:p>
            <a:r>
              <a:rPr lang="en-US" dirty="0" smtClean="0"/>
              <a:t>Scope query execution.</a:t>
            </a:r>
          </a:p>
          <a:p>
            <a:r>
              <a:rPr lang="en-US" dirty="0" smtClean="0"/>
              <a:t>Scope query optimization.</a:t>
            </a:r>
          </a:p>
          <a:p>
            <a:r>
              <a:rPr lang="en-US" smtClean="0"/>
              <a:t>Experimental </a:t>
            </a:r>
            <a:r>
              <a:rPr lang="en-US" dirty="0" smtClean="0"/>
              <a:t>results.</a:t>
            </a:r>
          </a:p>
          <a:p>
            <a:r>
              <a:rPr lang="en-US" dirty="0" smtClean="0"/>
              <a:t>Conclusion</a:t>
            </a:r>
          </a:p>
        </p:txBody>
      </p:sp>
      <p:sp>
        <p:nvSpPr>
          <p:cNvPr id="7" name="Slide Number Placeholder 6"/>
          <p:cNvSpPr>
            <a:spLocks noGrp="1"/>
          </p:cNvSpPr>
          <p:nvPr>
            <p:ph type="sldNum" sz="quarter" idx="12"/>
          </p:nvPr>
        </p:nvSpPr>
        <p:spPr/>
        <p:txBody>
          <a:bodyPr/>
          <a:lstStyle/>
          <a:p>
            <a:fld id="{6B366BA2-48A7-42D5-A1C2-C1ADD420FBD2}" type="slidenum">
              <a:rPr lang="en-US" smtClean="0"/>
              <a:t>9</a:t>
            </a:fld>
            <a:endParaRPr lang="en-US"/>
          </a:p>
        </p:txBody>
      </p:sp>
    </p:spTree>
    <p:extLst>
      <p:ext uri="{BB962C8B-B14F-4D97-AF65-F5344CB8AC3E}">
        <p14:creationId xmlns:p14="http://schemas.microsoft.com/office/powerpoint/2010/main" val="3476592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2445</TotalTime>
  <Words>3155</Words>
  <Application>Microsoft Office PowerPoint</Application>
  <PresentationFormat>On-screen Show (4:3)</PresentationFormat>
  <Paragraphs>629</Paragraphs>
  <Slides>45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Flow</vt:lpstr>
      <vt:lpstr>Visio</vt:lpstr>
      <vt:lpstr>SCOPE  Easy and Efficient Parallel Processing of Massive Data Sets Vs. HIVE A petabyte data warehouse using Hadoop</vt:lpstr>
      <vt:lpstr>Large-scale Distributed Computing</vt:lpstr>
      <vt:lpstr>Large-scale Distributed Computing</vt:lpstr>
      <vt:lpstr>Large-scale Distributed Computing</vt:lpstr>
      <vt:lpstr>Large-scale Distributed Computing</vt:lpstr>
      <vt:lpstr>Large-scale Distributed Computing</vt:lpstr>
      <vt:lpstr>Large-scale Distributed Computing</vt:lpstr>
      <vt:lpstr>Large-scale Distributed Computing</vt:lpstr>
      <vt:lpstr>Outline</vt:lpstr>
      <vt:lpstr>Map-reduce framework</vt:lpstr>
      <vt:lpstr>Scope</vt:lpstr>
      <vt:lpstr>System Architecture</vt:lpstr>
      <vt:lpstr>Cosmos Storage System</vt:lpstr>
      <vt:lpstr>Cosmos Execution Engine</vt:lpstr>
      <vt:lpstr>Scope query language</vt:lpstr>
      <vt:lpstr>Input and Output</vt:lpstr>
      <vt:lpstr>SQL commands supported in Scope</vt:lpstr>
      <vt:lpstr>Deep Integration with .NET (C#)</vt:lpstr>
      <vt:lpstr>User Defined Operators</vt:lpstr>
      <vt:lpstr>Process</vt:lpstr>
      <vt:lpstr>Reduce</vt:lpstr>
      <vt:lpstr>Combine</vt:lpstr>
      <vt:lpstr>Importing Scripts</vt:lpstr>
      <vt:lpstr>Scope Vs. Hive</vt:lpstr>
      <vt:lpstr>Scope Vs. Hive</vt:lpstr>
      <vt:lpstr>Hive data model</vt:lpstr>
      <vt:lpstr>Scope Vs. Hive : Metastore </vt:lpstr>
      <vt:lpstr>Life of a SCOPE Query</vt:lpstr>
      <vt:lpstr>Example – query count</vt:lpstr>
      <vt:lpstr>Scope optimizer </vt:lpstr>
      <vt:lpstr>Incorporating partitioning &amp; parallel plans into optimizer</vt:lpstr>
      <vt:lpstr>Incorporating partitioning &amp; parallel plans into optimizer</vt:lpstr>
      <vt:lpstr>Incorporating partitioning &amp; parallel plans into optimizer</vt:lpstr>
      <vt:lpstr>Structural properties </vt:lpstr>
      <vt:lpstr>Structural properties </vt:lpstr>
      <vt:lpstr>Inference rules</vt:lpstr>
      <vt:lpstr>Example </vt:lpstr>
      <vt:lpstr>Exchange topology </vt:lpstr>
      <vt:lpstr>Partitioning scheme </vt:lpstr>
      <vt:lpstr>Merging Schemes  </vt:lpstr>
      <vt:lpstr>Examples:</vt:lpstr>
      <vt:lpstr>Experimental results</vt:lpstr>
      <vt:lpstr>Experimental results</vt:lpstr>
      <vt:lpstr>Conclusions</vt:lpstr>
      <vt:lpstr>References</vt:lpstr>
    </vt:vector>
  </TitlesOfParts>
  <Company>IITB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Easy and Efficient Parallel Processing of Massive Data Sets</dc:title>
  <dc:creator>Sapna Jain</dc:creator>
  <cp:lastModifiedBy>Sapna Jain</cp:lastModifiedBy>
  <cp:revision>101</cp:revision>
  <dcterms:created xsi:type="dcterms:W3CDTF">2011-03-01T13:42:46Z</dcterms:created>
  <dcterms:modified xsi:type="dcterms:W3CDTF">2011-03-04T08:35:53Z</dcterms:modified>
</cp:coreProperties>
</file>