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1" r:id="rId1"/>
  </p:sldMasterIdLst>
  <p:notesMasterIdLst>
    <p:notesMasterId r:id="rId32"/>
  </p:notesMasterIdLst>
  <p:sldIdLst>
    <p:sldId id="256" r:id="rId2"/>
    <p:sldId id="257" r:id="rId3"/>
    <p:sldId id="259" r:id="rId4"/>
    <p:sldId id="258" r:id="rId5"/>
    <p:sldId id="263" r:id="rId6"/>
    <p:sldId id="260" r:id="rId7"/>
    <p:sldId id="305" r:id="rId8"/>
    <p:sldId id="266" r:id="rId9"/>
    <p:sldId id="267" r:id="rId10"/>
    <p:sldId id="300" r:id="rId11"/>
    <p:sldId id="278" r:id="rId12"/>
    <p:sldId id="279" r:id="rId13"/>
    <p:sldId id="280" r:id="rId14"/>
    <p:sldId id="309" r:id="rId15"/>
    <p:sldId id="281" r:id="rId16"/>
    <p:sldId id="311" r:id="rId17"/>
    <p:sldId id="283" r:id="rId18"/>
    <p:sldId id="285" r:id="rId19"/>
    <p:sldId id="286" r:id="rId20"/>
    <p:sldId id="287" r:id="rId21"/>
    <p:sldId id="310" r:id="rId22"/>
    <p:sldId id="306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8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CC3399"/>
    <a:srgbClr val="F84D08"/>
    <a:srgbClr val="33CC33"/>
    <a:srgbClr val="009900"/>
    <a:srgbClr val="4E2616"/>
    <a:srgbClr val="71269A"/>
    <a:srgbClr val="9713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945" autoAdjust="0"/>
    <p:restoredTop sz="73333" autoAdjust="0"/>
  </p:normalViewPr>
  <p:slideViewPr>
    <p:cSldViewPr>
      <p:cViewPr varScale="1">
        <p:scale>
          <a:sx n="57" d="100"/>
          <a:sy n="57" d="100"/>
        </p:scale>
        <p:origin x="-13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87E12B1-C7C0-46BC-8FD1-368ED52BE6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6D3BD0-58BC-4B34-BF9F-EDA549A52A78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5CDF4-3173-400A-BA6A-DC09C646D843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801C92-660F-4F24-A2B0-04A5A51734F9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BB7F6-A91A-4C6C-AE0D-DC0896671221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E1CC3-06AB-4B2A-AAA3-C8D2AB0C777F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75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83FD8-20DC-4E16-B3BF-1A9FFE311BE6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E1CC3-06AB-4B2A-AAA3-C8D2AB0C777F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78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CA78A-8C2A-4155-9BA5-CA79D3FBCE0B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34A6DE-88AE-4E69-B88B-08B2D6FC6809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80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0D95ED-5A54-4131-9018-18BD070BFE6D}" type="slidenum">
              <a:rPr lang="en-US" smtClean="0">
                <a:latin typeface="Arial" pitchFamily="34" charset="0"/>
              </a:rPr>
              <a:pPr/>
              <a:t>26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01A92A-7949-4381-AEE5-A6B212B61B80}" type="slidenum">
              <a:rPr lang="en-US" smtClean="0">
                <a:latin typeface="Arial" pitchFamily="34" charset="0"/>
              </a:rPr>
              <a:pPr/>
              <a:t>30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7E12B1-C7C0-46BC-8FD1-368ED52BE6F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54111B-523E-47B5-AF98-EAD862D2A36F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5CDF4-3173-400A-BA6A-DC09C646D843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B4B46-A023-4886-A433-71A94FC540E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8B20F-C5F8-4AB7-9D0D-51F338518D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7819-AD9B-4587-B785-D91CB4D991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41DF3-E02A-43AF-9767-261B068EAF3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7BA75-4DD2-4997-9289-40C9EB0385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8F710-7492-4963-90C8-F15E52EC60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BB31D-FB96-4A4A-8A5E-FA302EF367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96123-DC24-469A-8426-8B4BD63EBF1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0CBC-458C-4E56-93E3-103E4E53D8E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EB438-B9A8-448F-8306-A1B2C86F07F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A2A51-B5AC-4FBC-9229-9B4A9BB744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DFEFAC25-270B-4FFB-A098-234195BDC5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059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060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2" r:id="rId1"/>
    <p:sldLayoutId id="2147484231" r:id="rId2"/>
    <p:sldLayoutId id="2147484232" r:id="rId3"/>
    <p:sldLayoutId id="2147484233" r:id="rId4"/>
    <p:sldLayoutId id="2147484234" r:id="rId5"/>
    <p:sldLayoutId id="2147484235" r:id="rId6"/>
    <p:sldLayoutId id="2147484236" r:id="rId7"/>
    <p:sldLayoutId id="2147484237" r:id="rId8"/>
    <p:sldLayoutId id="2147484238" r:id="rId9"/>
    <p:sldLayoutId id="2147484239" r:id="rId10"/>
    <p:sldLayoutId id="214748424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371600"/>
            <a:ext cx="7391400" cy="2286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Combining Keyword Search and Forms for Ad Hoc Querying of Databases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4114800"/>
            <a:ext cx="6629400" cy="1905000"/>
          </a:xfrm>
        </p:spPr>
        <p:txBody>
          <a:bodyPr/>
          <a:lstStyle/>
          <a:p>
            <a:pPr eaLnBrk="1" hangingPunct="1"/>
            <a:r>
              <a:rPr lang="en-US" dirty="0" smtClean="0"/>
              <a:t>Eric Chu, </a:t>
            </a:r>
            <a:r>
              <a:rPr lang="en-US" dirty="0" err="1" smtClean="0"/>
              <a:t>Akanksha</a:t>
            </a:r>
            <a:r>
              <a:rPr lang="en-US" dirty="0" smtClean="0"/>
              <a:t> </a:t>
            </a:r>
            <a:r>
              <a:rPr lang="en-US" dirty="0" err="1" smtClean="0"/>
              <a:t>Baid</a:t>
            </a:r>
            <a:r>
              <a:rPr lang="en-US" dirty="0" smtClean="0"/>
              <a:t>, </a:t>
            </a:r>
            <a:r>
              <a:rPr lang="en-US" dirty="0" err="1" smtClean="0"/>
              <a:t>Xiaoyong</a:t>
            </a:r>
            <a:r>
              <a:rPr lang="en-US" dirty="0" smtClean="0"/>
              <a:t> </a:t>
            </a:r>
            <a:r>
              <a:rPr lang="en-US" dirty="0" err="1" smtClean="0"/>
              <a:t>Chai</a:t>
            </a:r>
            <a:r>
              <a:rPr lang="en-US" dirty="0" smtClean="0"/>
              <a:t>, </a:t>
            </a:r>
            <a:r>
              <a:rPr lang="en-US" dirty="0" err="1" smtClean="0"/>
              <a:t>AnHai</a:t>
            </a:r>
            <a:r>
              <a:rPr lang="en-US" dirty="0" smtClean="0"/>
              <a:t> Doan, Jeffrey Naughton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University of Wisconsin-Madison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Form generation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How specific/general should forms be?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How to systematically generate forms and good form descriptions?</a:t>
            </a:r>
          </a:p>
          <a:p>
            <a:r>
              <a:rPr lang="en-US" dirty="0" smtClean="0"/>
              <a:t>Keyword search over forms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makes forms different from documents?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issues arise in retrieval and ranking?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Do users find it useful?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26854-2EC8-47A3-A9C4-A62C7516FB72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z="4000" dirty="0" smtClean="0"/>
              <a:t>Forms VS Documents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Forms have parameters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Query keywords could be</a:t>
            </a:r>
          </a:p>
          <a:p>
            <a:pPr lvl="1"/>
            <a:r>
              <a:rPr lang="en-US" dirty="0" smtClean="0"/>
              <a:t>Terms on a form</a:t>
            </a:r>
          </a:p>
          <a:p>
            <a:pPr lvl="1"/>
            <a:r>
              <a:rPr lang="en-US" dirty="0" smtClean="0"/>
              <a:t>Parameter values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Not part of the query until users specify them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“Naïve” Keyword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smtClean="0"/>
              <a:t>Query: “author Madison”</a:t>
            </a:r>
          </a:p>
          <a:p>
            <a:pPr lvl="1"/>
            <a:r>
              <a:rPr lang="en-US" dirty="0" smtClean="0"/>
              <a:t>Author =&gt; a term on a form</a:t>
            </a:r>
          </a:p>
          <a:p>
            <a:pPr lvl="1"/>
            <a:r>
              <a:rPr lang="en-US" dirty="0" smtClean="0"/>
              <a:t>Madison =&gt; a data value</a:t>
            </a:r>
          </a:p>
          <a:p>
            <a:r>
              <a:rPr lang="en-US" dirty="0" smtClean="0"/>
              <a:t>Naïve-AND: return forms with ALL keywords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 results </a:t>
            </a:r>
          </a:p>
          <a:p>
            <a:r>
              <a:rPr lang="en-US" dirty="0" smtClean="0"/>
              <a:t>Naïve-OR: Return forms with ANY keywords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“Madison” is ignored</a:t>
            </a:r>
          </a:p>
          <a:p>
            <a:r>
              <a:rPr lang="en-US" dirty="0" smtClean="0"/>
              <a:t>Put data values on forms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High storage and maintenance costs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Solution: Query Rewrite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724400"/>
          </a:xfrm>
        </p:spPr>
        <p:txBody>
          <a:bodyPr/>
          <a:lstStyle/>
          <a:p>
            <a:r>
              <a:rPr lang="en-US" dirty="0" smtClean="0"/>
              <a:t>If query </a:t>
            </a:r>
            <a:r>
              <a:rPr lang="en-US" i="1" dirty="0" smtClean="0"/>
              <a:t>Q</a:t>
            </a:r>
            <a:r>
              <a:rPr lang="en-US" dirty="0" smtClean="0"/>
              <a:t> contains data value </a:t>
            </a:r>
            <a:r>
              <a:rPr lang="en-US" i="1" dirty="0" smtClean="0"/>
              <a:t>d</a:t>
            </a:r>
            <a:r>
              <a:rPr lang="en-US" dirty="0" smtClean="0"/>
              <a:t> and </a:t>
            </a:r>
            <a:r>
              <a:rPr lang="en-US" i="1" dirty="0" smtClean="0"/>
              <a:t>d</a:t>
            </a:r>
            <a:r>
              <a:rPr lang="en-US" dirty="0" smtClean="0"/>
              <a:t> is in relation </a:t>
            </a:r>
            <a:r>
              <a:rPr lang="en-US" i="1" dirty="0" smtClean="0"/>
              <a:t>R</a:t>
            </a:r>
            <a:r>
              <a:rPr lang="en-US" dirty="0" smtClean="0"/>
              <a:t>, rewrite </a:t>
            </a:r>
            <a:r>
              <a:rPr lang="en-US" i="1" dirty="0" smtClean="0"/>
              <a:t>Q</a:t>
            </a:r>
            <a:r>
              <a:rPr lang="en-US" dirty="0" smtClean="0"/>
              <a:t> to consider </a:t>
            </a:r>
            <a:r>
              <a:rPr lang="en-US" i="1" dirty="0" smtClean="0"/>
              <a:t>R</a:t>
            </a:r>
          </a:p>
          <a:p>
            <a:r>
              <a:rPr lang="en-US" dirty="0" smtClean="0"/>
              <a:t>“author Madison”</a:t>
            </a:r>
          </a:p>
          <a:p>
            <a:pPr lvl="1"/>
            <a:r>
              <a:rPr lang="en-US" dirty="0" smtClean="0"/>
              <a:t>Madison is in tables </a:t>
            </a:r>
            <a:r>
              <a:rPr lang="en-US" i="1" dirty="0" smtClean="0"/>
              <a:t>conference, publication, …</a:t>
            </a:r>
          </a:p>
          <a:p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DI-OR</a:t>
            </a:r>
          </a:p>
          <a:p>
            <a:pPr lvl="1"/>
            <a:r>
              <a:rPr lang="en-US" dirty="0" smtClean="0"/>
              <a:t>DI-AND</a:t>
            </a:r>
          </a:p>
          <a:p>
            <a:pPr lvl="1"/>
            <a:r>
              <a:rPr lang="en-US" dirty="0" smtClean="0"/>
              <a:t>DIJ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865187"/>
          </a:xfrm>
        </p:spPr>
        <p:txBody>
          <a:bodyPr/>
          <a:lstStyle/>
          <a:p>
            <a:r>
              <a:rPr lang="en-US" sz="4000" dirty="0" smtClean="0"/>
              <a:t>DI-OR: Query rewrite with OR semantics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r>
              <a:rPr lang="en-US" dirty="0" smtClean="0"/>
              <a:t>DI-OR</a:t>
            </a:r>
          </a:p>
          <a:p>
            <a:pPr lvl="1"/>
            <a:r>
              <a:rPr lang="en-US" dirty="0" smtClean="0"/>
              <a:t>Create Q’ = Q + R</a:t>
            </a:r>
          </a:p>
          <a:p>
            <a:pPr lvl="1"/>
            <a:r>
              <a:rPr lang="en-US" dirty="0" smtClean="0"/>
              <a:t>Then search for forms with Q’ using OR-semantics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Q: “author Madison”</a:t>
            </a:r>
          </a:p>
          <a:p>
            <a:pPr lvl="1"/>
            <a:r>
              <a:rPr lang="en-US" dirty="0" smtClean="0"/>
              <a:t>Q’: “author Madison </a:t>
            </a:r>
            <a:r>
              <a:rPr lang="en-US" i="1" dirty="0" smtClean="0"/>
              <a:t>conference publication</a:t>
            </a:r>
            <a:r>
              <a:rPr lang="en-US" dirty="0" smtClean="0"/>
              <a:t>”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Handles terms that refer to data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Results often too inclusive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DI-AND: Query rewrite with AND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4073525"/>
          </a:xfrm>
        </p:spPr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Q: “Eric Madison”</a:t>
            </a:r>
          </a:p>
          <a:p>
            <a:pPr lvl="1"/>
            <a:r>
              <a:rPr lang="en-US" dirty="0" smtClean="0"/>
              <a:t>“Eric” =&gt; </a:t>
            </a:r>
            <a:r>
              <a:rPr lang="en-US" i="1" dirty="0" smtClean="0"/>
              <a:t>author</a:t>
            </a:r>
          </a:p>
          <a:p>
            <a:pPr lvl="1"/>
            <a:r>
              <a:rPr lang="en-US" dirty="0" smtClean="0"/>
              <a:t>“Madison” =&gt; </a:t>
            </a:r>
            <a:r>
              <a:rPr lang="en-US" i="1" dirty="0" smtClean="0"/>
              <a:t>conference, publication</a:t>
            </a:r>
          </a:p>
          <a:p>
            <a:r>
              <a:rPr lang="en-US" dirty="0" smtClean="0"/>
              <a:t>Enumerate new queries using AND semantics:</a:t>
            </a:r>
          </a:p>
          <a:p>
            <a:pPr lvl="1"/>
            <a:r>
              <a:rPr lang="en-US" i="1" dirty="0" smtClean="0"/>
              <a:t>“author </a:t>
            </a:r>
            <a:r>
              <a:rPr lang="en-US" dirty="0" smtClean="0"/>
              <a:t>AND </a:t>
            </a:r>
            <a:r>
              <a:rPr lang="en-US" i="1" dirty="0" smtClean="0"/>
              <a:t>conference”</a:t>
            </a:r>
          </a:p>
          <a:p>
            <a:pPr lvl="1"/>
            <a:r>
              <a:rPr lang="en-US" i="1" dirty="0" smtClean="0"/>
              <a:t>“author </a:t>
            </a:r>
            <a:r>
              <a:rPr lang="en-US" dirty="0" smtClean="0"/>
              <a:t>AND</a:t>
            </a:r>
            <a:r>
              <a:rPr lang="en-US" i="1" dirty="0" smtClean="0"/>
              <a:t> publication”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“Dead”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r>
              <a:rPr lang="en-US" dirty="0" smtClean="0"/>
              <a:t>Some returned forms give empty results with respect to the keywords</a:t>
            </a:r>
          </a:p>
          <a:p>
            <a:r>
              <a:rPr lang="en-US" dirty="0" smtClean="0"/>
              <a:t>Example: a table referenced by many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Person (id, name, …)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Tutorial(rid, </a:t>
            </a:r>
            <a:r>
              <a:rPr lang="en-US" i="1" dirty="0" smtClean="0">
                <a:solidFill>
                  <a:srgbClr val="0000FF"/>
                </a:solidFill>
              </a:rPr>
              <a:t>pid</a:t>
            </a:r>
            <a:r>
              <a:rPr lang="en-US" i="1" dirty="0" smtClean="0">
                <a:solidFill>
                  <a:srgbClr val="FF0000"/>
                </a:solidFill>
              </a:rPr>
              <a:t>, cid)</a:t>
            </a: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ConferenceTalk</a:t>
            </a:r>
            <a:r>
              <a:rPr lang="en-US" i="1" dirty="0" smtClean="0">
                <a:solidFill>
                  <a:srgbClr val="FF0000"/>
                </a:solidFill>
              </a:rPr>
              <a:t>(rid, </a:t>
            </a:r>
            <a:r>
              <a:rPr lang="en-US" i="1" dirty="0" smtClean="0">
                <a:solidFill>
                  <a:srgbClr val="0000FF"/>
                </a:solidFill>
              </a:rPr>
              <a:t>pid</a:t>
            </a:r>
            <a:r>
              <a:rPr lang="en-US" i="1" dirty="0" smtClean="0">
                <a:solidFill>
                  <a:srgbClr val="FF0000"/>
                </a:solidFill>
              </a:rPr>
              <a:t>, cid)</a:t>
            </a: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ServeConf</a:t>
            </a:r>
            <a:r>
              <a:rPr lang="en-US" i="1" dirty="0" smtClean="0">
                <a:solidFill>
                  <a:srgbClr val="FF0000"/>
                </a:solidFill>
              </a:rPr>
              <a:t>(rid, </a:t>
            </a:r>
            <a:r>
              <a:rPr lang="en-US" i="1" dirty="0" smtClean="0">
                <a:solidFill>
                  <a:srgbClr val="0000FF"/>
                </a:solidFill>
              </a:rPr>
              <a:t>pid</a:t>
            </a:r>
            <a:r>
              <a:rPr lang="en-US" i="1" dirty="0" smtClean="0">
                <a:solidFill>
                  <a:srgbClr val="FF0000"/>
                </a:solidFill>
              </a:rPr>
              <a:t>, …)</a:t>
            </a: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WritePub</a:t>
            </a:r>
            <a:r>
              <a:rPr lang="en-US" i="1" dirty="0" smtClean="0">
                <a:solidFill>
                  <a:srgbClr val="FF0000"/>
                </a:solidFill>
              </a:rPr>
              <a:t>(rid, </a:t>
            </a:r>
            <a:r>
              <a:rPr lang="en-US" i="1" dirty="0" smtClean="0">
                <a:solidFill>
                  <a:srgbClr val="0000FF"/>
                </a:solidFill>
              </a:rPr>
              <a:t>pid</a:t>
            </a:r>
            <a:r>
              <a:rPr lang="en-US" i="1" dirty="0" smtClean="0">
                <a:solidFill>
                  <a:srgbClr val="FF0000"/>
                </a:solidFill>
              </a:rPr>
              <a:t>, …)</a:t>
            </a:r>
          </a:p>
          <a:p>
            <a:r>
              <a:rPr lang="en-US" dirty="0" smtClean="0"/>
              <a:t>“Eric” =&gt; forms for all 5 tables</a:t>
            </a:r>
          </a:p>
          <a:p>
            <a:pPr lvl="1"/>
            <a:r>
              <a:rPr lang="en-US" dirty="0" smtClean="0"/>
              <a:t>But Eric has only written a paper…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DIJ: Filtering “Dead” Forms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49725"/>
          </a:xfrm>
        </p:spPr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“Eric” =&gt; Table = </a:t>
            </a:r>
            <a:r>
              <a:rPr lang="en-US" i="1" dirty="0" smtClean="0"/>
              <a:t>Person</a:t>
            </a:r>
            <a:r>
              <a:rPr lang="en-US" dirty="0" smtClean="0"/>
              <a:t>, </a:t>
            </a:r>
            <a:r>
              <a:rPr lang="en-US" i="1" dirty="0" smtClean="0"/>
              <a:t>PID</a:t>
            </a:r>
            <a:r>
              <a:rPr lang="en-US" dirty="0" smtClean="0"/>
              <a:t> = P1</a:t>
            </a:r>
          </a:p>
          <a:p>
            <a:r>
              <a:rPr lang="en-US" dirty="0" smtClean="0"/>
              <a:t>On forms having </a:t>
            </a:r>
            <a:r>
              <a:rPr lang="en-US" i="1" dirty="0" smtClean="0"/>
              <a:t>Person</a:t>
            </a:r>
            <a:r>
              <a:rPr lang="en-US" dirty="0" smtClean="0"/>
              <a:t> table</a:t>
            </a:r>
          </a:p>
          <a:p>
            <a:pPr lvl="1"/>
            <a:r>
              <a:rPr lang="en-US" dirty="0" smtClean="0"/>
              <a:t>Check if other tables referencing </a:t>
            </a:r>
            <a:r>
              <a:rPr lang="en-US" i="1" dirty="0" smtClean="0"/>
              <a:t>Person</a:t>
            </a:r>
            <a:r>
              <a:rPr lang="en-US" dirty="0" smtClean="0"/>
              <a:t> have tuples with </a:t>
            </a:r>
            <a:r>
              <a:rPr lang="en-US" i="1" dirty="0" smtClean="0"/>
              <a:t>PID</a:t>
            </a:r>
            <a:r>
              <a:rPr lang="en-US" dirty="0" smtClean="0"/>
              <a:t> = 1</a:t>
            </a:r>
          </a:p>
          <a:p>
            <a:pPr lvl="1"/>
            <a:r>
              <a:rPr lang="en-US" dirty="0" err="1" smtClean="0"/>
              <a:t>WritePub</a:t>
            </a:r>
            <a:r>
              <a:rPr lang="en-US" dirty="0" smtClean="0"/>
              <a:t>(W7, P1, …)</a:t>
            </a:r>
          </a:p>
          <a:p>
            <a:r>
              <a:rPr lang="en-US" dirty="0" smtClean="0"/>
              <a:t>Return forms for </a:t>
            </a:r>
            <a:r>
              <a:rPr lang="en-US" i="1" dirty="0" smtClean="0"/>
              <a:t>Person</a:t>
            </a:r>
            <a:r>
              <a:rPr lang="en-US" dirty="0" smtClean="0"/>
              <a:t> and </a:t>
            </a:r>
            <a:r>
              <a:rPr lang="en-US" i="1" dirty="0" err="1" smtClean="0"/>
              <a:t>WritePub</a:t>
            </a:r>
            <a:r>
              <a:rPr lang="en-US" dirty="0" smtClean="0"/>
              <a:t> tables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9B95C-ACD1-43A8-B906-DC7927643CD6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Ranking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6925"/>
          </a:xfrm>
        </p:spPr>
        <p:txBody>
          <a:bodyPr/>
          <a:lstStyle/>
          <a:p>
            <a:r>
              <a:rPr lang="en-US" dirty="0" smtClean="0"/>
              <a:t>Using only </a:t>
            </a:r>
            <a:r>
              <a:rPr lang="en-US" dirty="0" err="1" smtClean="0"/>
              <a:t>Lucene’s</a:t>
            </a:r>
            <a:r>
              <a:rPr lang="en-US" dirty="0" smtClean="0"/>
              <a:t> TF-IDF function is not good enough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Many similar forms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Similar form summaries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For a given query, similar forms often have same ranking scores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When query is not very specific, the best form may be hidden in a bunch of logically similar forms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A0BF3-E793-48E3-82AE-D844D52DA109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en-US" dirty="0" smtClean="0"/>
              <a:t>Returning a flat list of forms is unclear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A840A-7CB2-45A9-99C0-80B55A428D83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  <p:pic>
        <p:nvPicPr>
          <p:cNvPr id="8" name="Picture 7" descr="dew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90600"/>
            <a:ext cx="9144000" cy="53109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0" y="19812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query “</a:t>
            </a:r>
            <a:r>
              <a:rPr lang="en-US" dirty="0" err="1" smtClean="0"/>
              <a:t>dewitt</a:t>
            </a:r>
            <a:r>
              <a:rPr lang="en-US" dirty="0" smtClean="0"/>
              <a:t>” returns a list of 210 forms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98587"/>
          </a:xfrm>
        </p:spPr>
        <p:txBody>
          <a:bodyPr/>
          <a:lstStyle/>
          <a:p>
            <a:r>
              <a:rPr lang="en-US" dirty="0" smtClean="0"/>
              <a:t>More and more untrained users querying DBMSs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98675"/>
            <a:ext cx="8229600" cy="3768725"/>
          </a:xfrm>
        </p:spPr>
        <p:txBody>
          <a:bodyPr/>
          <a:lstStyle/>
          <a:p>
            <a:r>
              <a:rPr lang="en-US" dirty="0" smtClean="0"/>
              <a:t>E-commerce applications</a:t>
            </a:r>
          </a:p>
          <a:p>
            <a:r>
              <a:rPr lang="en-US" dirty="0" smtClean="0"/>
              <a:t>Structured </a:t>
            </a:r>
            <a:r>
              <a:rPr lang="en-US" dirty="0" err="1" smtClean="0"/>
              <a:t>wikipedia</a:t>
            </a:r>
            <a:r>
              <a:rPr lang="en-US" dirty="0" smtClean="0"/>
              <a:t> (e.g., </a:t>
            </a:r>
            <a:r>
              <a:rPr lang="en-US" dirty="0" err="1" smtClean="0"/>
              <a:t>DBpedia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Increasing demand for richer queries</a:t>
            </a:r>
          </a:p>
          <a:p>
            <a:pPr lvl="1"/>
            <a:r>
              <a:rPr lang="en-US" dirty="0" smtClean="0"/>
              <a:t>Attr = value, range, sorting, aggregation, etc.</a:t>
            </a:r>
          </a:p>
          <a:p>
            <a:r>
              <a:rPr lang="en-US" dirty="0" smtClean="0"/>
              <a:t>Writing SQL queries doesn’t 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Need to know SQL and the schema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Presenting groups of forms in the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-level group: consecutive forms having the same score and based on the same relation.  </a:t>
            </a:r>
          </a:p>
          <a:p>
            <a:pPr>
              <a:defRPr/>
            </a:pPr>
            <a:r>
              <a:rPr lang="en-US" dirty="0" smtClean="0"/>
              <a:t>In each first-level group, group forms by the types of queries they support</a:t>
            </a:r>
          </a:p>
          <a:p>
            <a:pPr lvl="1">
              <a:defRPr/>
            </a:pPr>
            <a:r>
              <a:rPr lang="en-US" dirty="0" smtClean="0"/>
              <a:t>Select-From-Where, Aggregation, Union/Intersect</a:t>
            </a:r>
          </a:p>
          <a:p>
            <a:pPr>
              <a:defRPr/>
            </a:pPr>
            <a:r>
              <a:rPr lang="en-US" dirty="0" smtClean="0"/>
              <a:t>Display 2</a:t>
            </a:r>
            <a:r>
              <a:rPr lang="en-US" baseline="30000" dirty="0" smtClean="0"/>
              <a:t>nd</a:t>
            </a:r>
            <a:r>
              <a:rPr lang="en-US" dirty="0" smtClean="0"/>
              <a:t> level groups of forms in fixed order 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Forms in the same 1</a:t>
            </a:r>
            <a:r>
              <a:rPr lang="en-US" baseline="30000" dirty="0" smtClean="0">
                <a:ea typeface="+mn-ea"/>
                <a:cs typeface="+mn-cs"/>
              </a:rPr>
              <a:t>st</a:t>
            </a:r>
            <a:r>
              <a:rPr lang="en-US" dirty="0" smtClean="0">
                <a:ea typeface="+mn-ea"/>
                <a:cs typeface="+mn-cs"/>
              </a:rPr>
              <a:t> level group have the same ranking scores.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37AAF9-1BFB-4CE3-9053-DE39602206C5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en-US" dirty="0" smtClean="0"/>
              <a:t>Returning a flat list of forms is unclear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A840A-7CB2-45A9-99C0-80B55A428D83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  <p:pic>
        <p:nvPicPr>
          <p:cNvPr id="8" name="Picture 7" descr="dewi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90600"/>
            <a:ext cx="9144000" cy="53109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0" y="1981200"/>
            <a:ext cx="411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Instead of showing a flat list of 210 forms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groups of forms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  <p:pic>
        <p:nvPicPr>
          <p:cNvPr id="9" name="Picture 8" descr="dewittGrou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95375"/>
            <a:ext cx="8210550" cy="5305425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114800" y="2209800"/>
            <a:ext cx="4495800" cy="20574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Shows 23 groups of logically similar forms</a:t>
            </a:r>
          </a:p>
          <a:p>
            <a:pPr>
              <a:defRPr/>
            </a:pPr>
            <a:r>
              <a:rPr lang="en-US" sz="2400" dirty="0" smtClean="0">
                <a:ea typeface="+mn-ea"/>
                <a:cs typeface="+mn-cs"/>
              </a:rPr>
              <a:t>Users can drill down a “right” group to find the “right” 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381000" y="277813"/>
            <a:ext cx="8458200" cy="788987"/>
          </a:xfrm>
        </p:spPr>
        <p:txBody>
          <a:bodyPr/>
          <a:lstStyle/>
          <a:p>
            <a:r>
              <a:rPr lang="en-US" smtClean="0"/>
              <a:t>User Study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r>
              <a:rPr lang="en-US" dirty="0" smtClean="0"/>
              <a:t>Data Set: DBLife</a:t>
            </a:r>
          </a:p>
          <a:p>
            <a:pPr lvl="1"/>
            <a:r>
              <a:rPr lang="en-US" dirty="0" smtClean="0"/>
              <a:t>5 entity tables, 9 relationship tables, 196 forms</a:t>
            </a:r>
          </a:p>
          <a:p>
            <a:r>
              <a:rPr lang="en-US" dirty="0" smtClean="0"/>
              <a:t>7 CS grad students</a:t>
            </a:r>
          </a:p>
          <a:p>
            <a:r>
              <a:rPr lang="en-US" dirty="0" smtClean="0"/>
              <a:t>6 information needs</a:t>
            </a:r>
          </a:p>
          <a:p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Naive-OR, Naïve-AND, DI-OR, DI-AND, DIJ</a:t>
            </a:r>
          </a:p>
          <a:p>
            <a:r>
              <a:rPr lang="en-US" dirty="0" smtClean="0"/>
              <a:t>Observing</a:t>
            </a:r>
          </a:p>
          <a:p>
            <a:pPr lvl="1"/>
            <a:r>
              <a:rPr lang="en-US" dirty="0" smtClean="0"/>
              <a:t># forms returned</a:t>
            </a:r>
          </a:p>
          <a:p>
            <a:pPr lvl="1"/>
            <a:r>
              <a:rPr lang="en-US" dirty="0" smtClean="0"/>
              <a:t>Rank of “right” form</a:t>
            </a:r>
          </a:p>
          <a:p>
            <a:pPr lvl="1"/>
            <a:r>
              <a:rPr lang="en-US" dirty="0" smtClean="0"/>
              <a:t>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56210-E358-4F6F-A3EB-2B64A97DD721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 Needs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all people who have given a tutorial at VLDB.</a:t>
            </a:r>
            <a:endParaRPr lang="en-US" sz="2600" dirty="0" smtClean="0"/>
          </a:p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topics of areas related to Jeff Naughton.</a:t>
            </a:r>
            <a:endParaRPr lang="en-US" sz="2600" dirty="0" smtClean="0"/>
          </a:p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people who have served as the SIGMOD PC chair.</a:t>
            </a:r>
            <a:endParaRPr lang="en-US" sz="2600" dirty="0" smtClean="0"/>
          </a:p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the first author of all papers cited more than 5 times.  </a:t>
            </a:r>
            <a:r>
              <a:rPr lang="en-GB" sz="2600" i="1" dirty="0" smtClean="0">
                <a:solidFill>
                  <a:srgbClr val="FF0000"/>
                </a:solidFill>
              </a:rPr>
              <a:t>(Range query)</a:t>
            </a:r>
            <a:endParaRPr lang="en-US" sz="2600" i="1" dirty="0" smtClean="0">
              <a:solidFill>
                <a:srgbClr val="FF0000"/>
              </a:solidFill>
            </a:endParaRPr>
          </a:p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the number of people who have co-authored a paper with David Dewitt.  </a:t>
            </a:r>
            <a:r>
              <a:rPr lang="en-GB" sz="2600" i="1" dirty="0" smtClean="0">
                <a:solidFill>
                  <a:srgbClr val="FF0000"/>
                </a:solidFill>
              </a:rPr>
              <a:t>(Count query)</a:t>
            </a:r>
          </a:p>
          <a:p>
            <a:pPr marL="457200" indent="-457200">
              <a:buSzPct val="90000"/>
              <a:buFont typeface="Garamond" pitchFamily="18" charset="0"/>
              <a:buAutoNum type="arabicPeriod"/>
            </a:pPr>
            <a:r>
              <a:rPr lang="en-GB" sz="2600" dirty="0" smtClean="0"/>
              <a:t>Find people who have published with David DeWitt or Jeff Naughton  </a:t>
            </a:r>
            <a:r>
              <a:rPr lang="en-GB" sz="2600" i="1" dirty="0" smtClean="0">
                <a:solidFill>
                  <a:srgbClr val="FF0000"/>
                </a:solidFill>
              </a:rPr>
              <a:t>(Union query)</a:t>
            </a:r>
            <a:endParaRPr lang="en-US" sz="2600" i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32430-4A9F-4610-BB7C-6FC91872C92D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 of a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Q1:  	“tutorial vldb”</a:t>
            </a:r>
            <a:endParaRPr lang="en-US" dirty="0" smtClean="0"/>
          </a:p>
          <a:p>
            <a:r>
              <a:rPr lang="en-GB" dirty="0" smtClean="0"/>
              <a:t>Q2:	“jeff naughton research area”</a:t>
            </a:r>
            <a:endParaRPr lang="en-US" dirty="0" smtClean="0"/>
          </a:p>
          <a:p>
            <a:r>
              <a:rPr lang="en-GB" dirty="0" smtClean="0"/>
              <a:t>Q3:	“sigmod chair” </a:t>
            </a:r>
            <a:r>
              <a:rPr lang="en-GB" i="1" dirty="0" smtClean="0">
                <a:solidFill>
                  <a:srgbClr val="FF0000"/>
                </a:solidFill>
              </a:rPr>
              <a:t>(data terms only)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Q4:	“paper citation”</a:t>
            </a:r>
            <a:endParaRPr lang="en-US" dirty="0" smtClean="0"/>
          </a:p>
          <a:p>
            <a:r>
              <a:rPr lang="en-GB" dirty="0" smtClean="0"/>
              <a:t>Q5:	“</a:t>
            </a:r>
            <a:r>
              <a:rPr lang="en-GB" dirty="0" err="1" smtClean="0"/>
              <a:t>david</a:t>
            </a:r>
            <a:r>
              <a:rPr lang="en-GB" dirty="0" smtClean="0"/>
              <a:t> </a:t>
            </a:r>
            <a:r>
              <a:rPr lang="en-GB" dirty="0" err="1" smtClean="0"/>
              <a:t>dewitt</a:t>
            </a:r>
            <a:r>
              <a:rPr lang="en-GB" dirty="0" smtClean="0"/>
              <a:t> </a:t>
            </a:r>
            <a:r>
              <a:rPr lang="en-GB" dirty="0" err="1" smtClean="0"/>
              <a:t>coauthor</a:t>
            </a:r>
            <a:r>
              <a:rPr lang="en-GB" dirty="0" smtClean="0"/>
              <a:t>”</a:t>
            </a:r>
            <a:endParaRPr lang="en-US" dirty="0" smtClean="0"/>
          </a:p>
          <a:p>
            <a:r>
              <a:rPr lang="en-GB" dirty="0" smtClean="0"/>
              <a:t>Q6:	“</a:t>
            </a:r>
            <a:r>
              <a:rPr lang="en-GB" dirty="0" err="1" smtClean="0"/>
              <a:t>dewitt</a:t>
            </a:r>
            <a:r>
              <a:rPr lang="en-GB" dirty="0" smtClean="0"/>
              <a:t> naughton” </a:t>
            </a:r>
            <a:r>
              <a:rPr lang="en-GB" i="1" dirty="0" smtClean="0">
                <a:solidFill>
                  <a:srgbClr val="FF0000"/>
                </a:solidFill>
              </a:rPr>
              <a:t>(data terms only)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# Forms Returned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5DD21-1D8C-434C-9BD3-B7A6B9FA3DEA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524000"/>
          <a:ext cx="8001002" cy="4419596"/>
        </p:xfrm>
        <a:graphic>
          <a:graphicData uri="http://schemas.openxmlformats.org/drawingml/2006/table">
            <a:tbl>
              <a:tblPr/>
              <a:tblGrid>
                <a:gridCol w="1442728"/>
                <a:gridCol w="1490308"/>
                <a:gridCol w="1490308"/>
                <a:gridCol w="1341430"/>
                <a:gridCol w="1341430"/>
                <a:gridCol w="894798"/>
              </a:tblGrid>
              <a:tr h="691901">
                <a:tc row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Number of Forms Returned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95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Naive-OR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Naive-And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DI-OR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DI-AND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DIJ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168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182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28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142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Batang"/>
                        </a:rPr>
                        <a:t>142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196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14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Q6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196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182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168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458200" cy="788987"/>
          </a:xfrm>
        </p:spPr>
        <p:txBody>
          <a:bodyPr/>
          <a:lstStyle/>
          <a:p>
            <a:r>
              <a:rPr lang="en-US" sz="4000" dirty="0" smtClean="0"/>
              <a:t>DI-AND VS DIJ on # Forms Returned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3886200"/>
          <a:ext cx="8001001" cy="2057400"/>
        </p:xfrm>
        <a:graphic>
          <a:graphicData uri="http://schemas.openxmlformats.org/drawingml/2006/table">
            <a:tbl>
              <a:tblPr/>
              <a:tblGrid>
                <a:gridCol w="1415561"/>
                <a:gridCol w="1052939"/>
                <a:gridCol w="1101177"/>
                <a:gridCol w="1147753"/>
                <a:gridCol w="1147753"/>
                <a:gridCol w="1147753"/>
                <a:gridCol w="988065"/>
              </a:tblGrid>
              <a:tr h="600076">
                <a:tc row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Arial"/>
                          <a:ea typeface="Batang"/>
                        </a:rPr>
                        <a:t>Average Number of Forms Returned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534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DI-AND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48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38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129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64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8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DIJ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Batang"/>
                        </a:rPr>
                        <a:t>44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46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38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116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56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DIJ eliminates dead forms</a:t>
            </a:r>
          </a:p>
          <a:p>
            <a:r>
              <a:rPr lang="en-US" dirty="0" smtClean="0"/>
              <a:t># dead forms depends on the specific schema and query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VS Group Ranks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 smtClean="0"/>
              <a:t>Highest, median, and lowest based on 7 users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2590800"/>
          <a:ext cx="7772400" cy="3505200"/>
        </p:xfrm>
        <a:graphic>
          <a:graphicData uri="http://schemas.openxmlformats.org/drawingml/2006/table">
            <a:tbl>
              <a:tblPr/>
              <a:tblGrid>
                <a:gridCol w="863600"/>
                <a:gridCol w="863600"/>
                <a:gridCol w="863600"/>
                <a:gridCol w="863600"/>
                <a:gridCol w="863600"/>
                <a:gridCol w="863600"/>
                <a:gridCol w="863600"/>
                <a:gridCol w="863600"/>
                <a:gridCol w="863600"/>
              </a:tblGrid>
              <a:tr h="438150">
                <a:tc row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Flat Rank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Group Rank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H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M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L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#F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H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M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L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#G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3.14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69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7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3.7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38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   2.7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116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11.57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56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6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Breakdown of End-to-End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762000"/>
          </a:xfrm>
        </p:spPr>
        <p:txBody>
          <a:bodyPr/>
          <a:lstStyle/>
          <a:p>
            <a:r>
              <a:rPr lang="en-US" dirty="0" smtClean="0"/>
              <a:t>Time by 7 users on 6 information needs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1" y="2133599"/>
          <a:ext cx="8077198" cy="4023360"/>
        </p:xfrm>
        <a:graphic>
          <a:graphicData uri="http://schemas.openxmlformats.org/drawingml/2006/table">
            <a:tbl>
              <a:tblPr/>
              <a:tblGrid>
                <a:gridCol w="781232"/>
                <a:gridCol w="984084"/>
                <a:gridCol w="1150054"/>
                <a:gridCol w="1207053"/>
                <a:gridCol w="1357936"/>
                <a:gridCol w="1508816"/>
                <a:gridCol w="1088023"/>
              </a:tblGrid>
              <a:tr h="16394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Pose query (sec)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Arial"/>
                          <a:ea typeface="Batang"/>
                        </a:rPr>
                        <a:t>Find the right form (sec)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Fill out the form (sec)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Total 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average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time (sec)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Standard Deviation (sec)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latin typeface="Arial"/>
                          <a:ea typeface="Batang"/>
                        </a:rPr>
                        <a:t>Median (sec)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18415" marR="184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Batang"/>
                        </a:rPr>
                        <a:t>7.0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12.3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5.3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24.6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13.1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23.0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7.5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23.9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Batang"/>
                        </a:rPr>
                        <a:t>14.8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46.1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48.0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26.0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T3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7.5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18.0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25.6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51.1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31.4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36.0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T4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12.0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79.7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15.2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106.9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56.6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123.0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T5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19.0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46.9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7.7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73.6</a:t>
                      </a:r>
                      <a:endParaRPr lang="en-US" sz="240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29.9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80.0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latin typeface="Arial"/>
                          <a:ea typeface="Batang"/>
                        </a:rPr>
                        <a:t>T6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14.0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64.0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15.2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latin typeface="Times New Roman"/>
                          <a:ea typeface="Batang"/>
                        </a:rPr>
                        <a:t>93.2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latin typeface="Times New Roman"/>
                          <a:ea typeface="Batang"/>
                        </a:rPr>
                        <a:t>47.8</a:t>
                      </a:r>
                      <a:endParaRPr lang="en-US" sz="24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 New Roman"/>
                          <a:ea typeface="Batang"/>
                        </a:rPr>
                        <a:t>78.0</a:t>
                      </a:r>
                      <a:endParaRPr lang="en-US" sz="24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 Search over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r>
              <a:rPr lang="en-US" dirty="0" smtClean="0"/>
              <a:t>Input: Keywords</a:t>
            </a:r>
          </a:p>
          <a:p>
            <a:r>
              <a:rPr lang="en-US" dirty="0" smtClean="0"/>
              <a:t>Output: Ranked list of joined-tuples containing the keywords</a:t>
            </a:r>
          </a:p>
          <a:p>
            <a:r>
              <a:rPr lang="en-US" dirty="0" smtClean="0"/>
              <a:t>Has made much progress in recent years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Disadvantage: limited query expressiveness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Field selection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Range queries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Aggregation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r>
              <a:rPr lang="en-US" dirty="0" smtClean="0"/>
              <a:t>Help untrained users pose wide variety of structured queries</a:t>
            </a:r>
          </a:p>
          <a:p>
            <a:pPr lvl="1"/>
            <a:r>
              <a:rPr lang="en-US" dirty="0" smtClean="0"/>
              <a:t>Keyword search =&gt; forms</a:t>
            </a:r>
          </a:p>
          <a:p>
            <a:r>
              <a:rPr lang="en-US" dirty="0" smtClean="0"/>
              <a:t>Generating forms for wide variety of queries</a:t>
            </a:r>
          </a:p>
          <a:p>
            <a:r>
              <a:rPr lang="en-US" dirty="0" smtClean="0"/>
              <a:t>Keyword search of forms</a:t>
            </a:r>
          </a:p>
          <a:p>
            <a:pPr lvl="1"/>
            <a:r>
              <a:rPr lang="en-US" dirty="0" smtClean="0"/>
              <a:t>Query rewrite to handle parameter values</a:t>
            </a:r>
          </a:p>
          <a:p>
            <a:r>
              <a:rPr lang="en-US" dirty="0" smtClean="0"/>
              <a:t>Presenting forms in groups</a:t>
            </a:r>
          </a:p>
          <a:p>
            <a:r>
              <a:rPr lang="en-US" dirty="0" smtClean="0"/>
              <a:t>Many issues should be further explored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E915D-2989-4392-A7FF-598FE2C49B37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Augmenting Keyword Search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keyword search with new constructs</a:t>
            </a:r>
          </a:p>
          <a:p>
            <a:r>
              <a:rPr lang="en-US" dirty="0" smtClean="0"/>
              <a:t>Field selection not so bad</a:t>
            </a:r>
          </a:p>
          <a:p>
            <a:pPr lvl="1"/>
            <a:r>
              <a:rPr lang="en-US" dirty="0" smtClean="0"/>
              <a:t>“Attr = value”</a:t>
            </a:r>
          </a:p>
          <a:p>
            <a:pPr lvl="1"/>
            <a:r>
              <a:rPr lang="en-US" dirty="0" smtClean="0"/>
              <a:t>But users need to know field names</a:t>
            </a:r>
          </a:p>
          <a:p>
            <a:r>
              <a:rPr lang="en-US" dirty="0" smtClean="0"/>
              <a:t>Now consider adding range queries, aggregation…</a:t>
            </a:r>
          </a:p>
          <a:p>
            <a:r>
              <a:rPr lang="en-US" dirty="0" smtClean="0"/>
              <a:t>Keyword search becomes a new language for a subset of SQL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dirty="0" smtClean="0"/>
              <a:t>Building Query with Forms Is Simple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762000"/>
          </a:xfrm>
        </p:spPr>
        <p:txBody>
          <a:bodyPr/>
          <a:lstStyle/>
          <a:p>
            <a:r>
              <a:rPr lang="en-US" sz="2400" dirty="0" smtClean="0"/>
              <a:t>“Finding publications by UW-Madison researchers who are originally from Greece”</a:t>
            </a:r>
            <a:endParaRPr lang="en-US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75" y="1828800"/>
            <a:ext cx="705802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Forms Support Many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Arbitrarily customizable</a:t>
            </a:r>
          </a:p>
          <a:p>
            <a:pPr lvl="1"/>
            <a:r>
              <a:rPr lang="en-US" dirty="0" smtClean="0"/>
              <a:t>Users can select tables, columns, values…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Example: QBE</a:t>
            </a:r>
          </a:p>
          <a:p>
            <a:pPr lvl="1"/>
            <a:r>
              <a:rPr lang="en-US" dirty="0" smtClean="0"/>
              <a:t>Filling in values in skeleton tables 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Ultimately it’s close to asking them to generate SQL again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we need more-specific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Forms that are closer to the user intent</a:t>
            </a:r>
          </a:p>
          <a:p>
            <a:endParaRPr lang="en-US" dirty="0" smtClean="0"/>
          </a:p>
          <a:p>
            <a:r>
              <a:rPr lang="en-US" dirty="0" smtClean="0"/>
              <a:t>But we would need many forms to support many queries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How do we get the correct form to a user?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41DF3-E02A-43AF-9767-261B068EAF38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759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dirty="0" smtClean="0"/>
              <a:t>Combining keyword search and query forms: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Offline:</a:t>
            </a:r>
          </a:p>
          <a:p>
            <a:pPr lvl="1"/>
            <a:r>
              <a:rPr lang="en-US" dirty="0" smtClean="0"/>
              <a:t>Generate and index (potentially many) forms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At query time:</a:t>
            </a:r>
          </a:p>
          <a:p>
            <a:pPr marL="841375" lvl="1" indent="-514350">
              <a:buSzPct val="90000"/>
              <a:buFont typeface="Garamond" pitchFamily="18" charset="0"/>
              <a:buAutoNum type="arabicPeriod"/>
            </a:pPr>
            <a:r>
              <a:rPr lang="en-US" dirty="0" smtClean="0"/>
              <a:t>User submits keyword query</a:t>
            </a:r>
          </a:p>
          <a:p>
            <a:pPr marL="841375" lvl="1" indent="-514350">
              <a:buSzPct val="90000"/>
              <a:buFont typeface="Garamond" pitchFamily="18" charset="0"/>
              <a:buAutoNum type="arabicPeriod"/>
            </a:pPr>
            <a:r>
              <a:rPr lang="en-US" dirty="0" smtClean="0"/>
              <a:t>System returns relevant forms </a:t>
            </a:r>
          </a:p>
          <a:p>
            <a:pPr marL="841375" lvl="1" indent="-514350">
              <a:buSzPct val="90000"/>
              <a:buFont typeface="Garamond" pitchFamily="18" charset="0"/>
              <a:buAutoNum type="arabicPeriod"/>
            </a:pPr>
            <a:r>
              <a:rPr lang="en-US" dirty="0" smtClean="0"/>
              <a:t>User selects desired form to finish query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74CA37-39CB-44D7-88C3-58387DFE3EB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generation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How specific/general should forms be?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How to systematically generate forms and good form descriptions?</a:t>
            </a:r>
          </a:p>
          <a:p>
            <a:r>
              <a:rPr lang="en-US" dirty="0" smtClean="0"/>
              <a:t>Keyword search over forms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makes forms different from documents?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issues arise in retrieval and ranking?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Do users find it useful?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SIGMOD 2009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26854-2EC8-47A3-A9C4-A62C7516FB72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50571</TotalTime>
  <Words>1422</Words>
  <Application>Microsoft Office PowerPoint</Application>
  <PresentationFormat>On-screen Show (4:3)</PresentationFormat>
  <Paragraphs>453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Edge</vt:lpstr>
      <vt:lpstr>Combining Keyword Search and Forms for Ad Hoc Querying of Databases</vt:lpstr>
      <vt:lpstr>More and more untrained users querying DBMSs</vt:lpstr>
      <vt:lpstr>Keyword Search over Databases</vt:lpstr>
      <vt:lpstr>Augmenting Keyword Search</vt:lpstr>
      <vt:lpstr>Building Query with Forms Is Simple</vt:lpstr>
      <vt:lpstr>Making Forms Support Many Queries</vt:lpstr>
      <vt:lpstr>So, we need more-specific forms</vt:lpstr>
      <vt:lpstr>Our Approach</vt:lpstr>
      <vt:lpstr>Challenges</vt:lpstr>
      <vt:lpstr>Challenges</vt:lpstr>
      <vt:lpstr>Forms VS Documents</vt:lpstr>
      <vt:lpstr>“Naïve” Keyword Search</vt:lpstr>
      <vt:lpstr>Solution: Query Rewrite</vt:lpstr>
      <vt:lpstr>DI-OR: Query rewrite with OR semantics</vt:lpstr>
      <vt:lpstr>DI-AND: Query rewrite with AND semantics</vt:lpstr>
      <vt:lpstr>“Dead” Forms</vt:lpstr>
      <vt:lpstr>DIJ: Filtering “Dead” Forms</vt:lpstr>
      <vt:lpstr>Ranking</vt:lpstr>
      <vt:lpstr>Returning a flat list of forms is unclear</vt:lpstr>
      <vt:lpstr>Presenting groups of forms in the results</vt:lpstr>
      <vt:lpstr>Returning a flat list of forms is unclear</vt:lpstr>
      <vt:lpstr>Returning groups of forms</vt:lpstr>
      <vt:lpstr>User Study</vt:lpstr>
      <vt:lpstr>Information Needs</vt:lpstr>
      <vt:lpstr>Queries of a User</vt:lpstr>
      <vt:lpstr>Comparing # Forms Returned</vt:lpstr>
      <vt:lpstr>DI-AND VS DIJ on # Forms Returned</vt:lpstr>
      <vt:lpstr>Flat VS Group Ranks</vt:lpstr>
      <vt:lpstr>Breakdown of End-to-End Time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Case for a Wide-Table Approach to Manage Sparse Relational Data Sets</dc:title>
  <dc:creator>Eric Chu</dc:creator>
  <cp:lastModifiedBy>ericc</cp:lastModifiedBy>
  <cp:revision>408</cp:revision>
  <dcterms:created xsi:type="dcterms:W3CDTF">2007-05-24T03:06:57Z</dcterms:created>
  <dcterms:modified xsi:type="dcterms:W3CDTF">2009-07-05T04:17:52Z</dcterms:modified>
</cp:coreProperties>
</file>