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7"/>
  </p:notesMasterIdLst>
  <p:sldIdLst>
    <p:sldId id="256" r:id="rId2"/>
    <p:sldId id="301" r:id="rId3"/>
    <p:sldId id="257" r:id="rId4"/>
    <p:sldId id="288" r:id="rId5"/>
    <p:sldId id="287" r:id="rId6"/>
    <p:sldId id="291" r:id="rId7"/>
    <p:sldId id="272" r:id="rId8"/>
    <p:sldId id="349" r:id="rId9"/>
    <p:sldId id="350" r:id="rId10"/>
    <p:sldId id="292" r:id="rId11"/>
    <p:sldId id="260" r:id="rId12"/>
    <p:sldId id="335" r:id="rId13"/>
    <p:sldId id="293" r:id="rId14"/>
    <p:sldId id="294" r:id="rId15"/>
    <p:sldId id="266" r:id="rId16"/>
    <p:sldId id="267" r:id="rId17"/>
    <p:sldId id="348" r:id="rId18"/>
    <p:sldId id="295" r:id="rId19"/>
    <p:sldId id="297" r:id="rId20"/>
    <p:sldId id="271" r:id="rId21"/>
    <p:sldId id="296" r:id="rId22"/>
    <p:sldId id="298" r:id="rId23"/>
    <p:sldId id="355" r:id="rId24"/>
    <p:sldId id="356" r:id="rId25"/>
    <p:sldId id="275" r:id="rId26"/>
    <p:sldId id="299" r:id="rId27"/>
    <p:sldId id="351" r:id="rId28"/>
    <p:sldId id="312" r:id="rId29"/>
    <p:sldId id="352" r:id="rId30"/>
    <p:sldId id="353" r:id="rId31"/>
    <p:sldId id="354" r:id="rId32"/>
    <p:sldId id="311" r:id="rId33"/>
    <p:sldId id="281" r:id="rId34"/>
    <p:sldId id="282" r:id="rId35"/>
    <p:sldId id="283" r:id="rId36"/>
    <p:sldId id="284" r:id="rId37"/>
    <p:sldId id="346" r:id="rId38"/>
    <p:sldId id="347" r:id="rId39"/>
    <p:sldId id="316" r:id="rId40"/>
    <p:sldId id="317" r:id="rId41"/>
    <p:sldId id="318" r:id="rId42"/>
    <p:sldId id="319" r:id="rId43"/>
    <p:sldId id="320" r:id="rId44"/>
    <p:sldId id="321" r:id="rId45"/>
    <p:sldId id="322" r:id="rId46"/>
    <p:sldId id="333" r:id="rId47"/>
    <p:sldId id="332" r:id="rId48"/>
    <p:sldId id="323" r:id="rId49"/>
    <p:sldId id="324" r:id="rId50"/>
    <p:sldId id="325" r:id="rId51"/>
    <p:sldId id="326" r:id="rId52"/>
    <p:sldId id="327" r:id="rId53"/>
    <p:sldId id="328" r:id="rId54"/>
    <p:sldId id="329" r:id="rId55"/>
    <p:sldId id="330" r:id="rId5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10E30"/>
    <a:srgbClr val="180957"/>
    <a:srgbClr val="FC284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7" d="100"/>
          <a:sy n="67" d="100"/>
        </p:scale>
        <p:origin x="-147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74ECE53-7170-4E1B-9561-3B44B2E26F95}" type="datetimeFigureOut">
              <a:rPr lang="en-US" smtClean="0"/>
              <a:pPr/>
              <a:t>3/29/2011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3394032-9888-4B1F-894E-89160C80928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5404253-BAE7-4399-9838-2FDACF85C9D9}" type="slidenum">
              <a:rPr lang="en-US"/>
              <a:pPr/>
              <a:t>14</a:t>
            </a:fld>
            <a:endParaRPr lang="en-US"/>
          </a:p>
        </p:txBody>
      </p:sp>
      <p:sp>
        <p:nvSpPr>
          <p:cNvPr id="113666" name="Rectangle 2"/>
          <p:cNvSpPr>
            <a:spLocks noGrp="1" noRot="1" noChangeAspect="1" noChangeArrowheads="1" noTextEdit="1"/>
          </p:cNvSpPr>
          <p:nvPr>
            <p:ph type="sldImg"/>
          </p:nvPr>
        </p:nvSpPr>
        <p:spPr>
          <a:ln/>
        </p:spPr>
      </p:sp>
      <p:sp>
        <p:nvSpPr>
          <p:cNvPr id="113667" name="Rectangle 3"/>
          <p:cNvSpPr>
            <a:spLocks noGrp="1" noChangeArrowheads="1"/>
          </p:cNvSpPr>
          <p:nvPr>
            <p:ph type="body" idx="1"/>
          </p:nvPr>
        </p:nvSpPr>
        <p:spPr/>
        <p:txBody>
          <a:bodyPr/>
          <a:lstStyle/>
          <a:p>
            <a:pPr>
              <a:lnSpc>
                <a:spcPct val="90000"/>
              </a:lnSpc>
            </a:pPr>
            <a:r>
              <a:rPr lang="en-US" dirty="0"/>
              <a:t>Begin by saying in general the problem of redundancy removal is equivalent to the problem of query minimization, that has been studied in database theory for a while. </a:t>
            </a:r>
          </a:p>
          <a:p>
            <a:pPr>
              <a:lnSpc>
                <a:spcPct val="90000"/>
              </a:lnSpc>
            </a:pPr>
            <a:r>
              <a:rPr lang="en-US" dirty="0"/>
              <a:t>We believe that the authorization views would often be of the form R </a:t>
            </a:r>
            <a:r>
              <a:rPr lang="en-US" dirty="0" err="1"/>
              <a:t>semijoin</a:t>
            </a:r>
            <a:r>
              <a:rPr lang="en-US" dirty="0"/>
              <a:t> authorization predicate, therefore in this paper we focus on removing the redundant </a:t>
            </a:r>
            <a:r>
              <a:rPr lang="en-US" dirty="0" err="1"/>
              <a:t>semijoins</a:t>
            </a:r>
            <a:r>
              <a:rPr lang="en-US" dirty="0"/>
              <a:t>. </a:t>
            </a:r>
          </a:p>
          <a:p>
            <a:pPr>
              <a:lnSpc>
                <a:spcPct val="90000"/>
              </a:lnSpc>
            </a:pPr>
            <a:r>
              <a:rPr lang="en-US" dirty="0"/>
              <a:t>Consider the example we saw earlier. Use the same example as earlier. </a:t>
            </a:r>
          </a:p>
          <a:p>
            <a:pPr>
              <a:lnSpc>
                <a:spcPct val="90000"/>
              </a:lnSpc>
            </a:pPr>
            <a:r>
              <a:rPr lang="en-US" dirty="0"/>
              <a:t>Now whenever we see a pattern like E1 </a:t>
            </a:r>
            <a:r>
              <a:rPr lang="en-US" dirty="0" err="1"/>
              <a:t>semijoin</a:t>
            </a:r>
            <a:r>
              <a:rPr lang="en-US" dirty="0"/>
              <a:t> E2 (use animation, circles, highlighting </a:t>
            </a:r>
            <a:r>
              <a:rPr lang="en-US" dirty="0" err="1"/>
              <a:t>semijoin</a:t>
            </a:r>
            <a:r>
              <a:rPr lang="en-US" dirty="0"/>
              <a:t> symbol by a filled-circle in background of the </a:t>
            </a:r>
            <a:r>
              <a:rPr lang="en-US" dirty="0" err="1"/>
              <a:t>semijoin</a:t>
            </a:r>
            <a:r>
              <a:rPr lang="en-US" dirty="0"/>
              <a:t>.), we test if E2 subsumes E1. If the test is successful, we transform E1 </a:t>
            </a:r>
            <a:r>
              <a:rPr lang="en-US" dirty="0" err="1"/>
              <a:t>sj</a:t>
            </a:r>
            <a:r>
              <a:rPr lang="en-US" dirty="0"/>
              <a:t> E2 to E1. </a:t>
            </a:r>
          </a:p>
          <a:p>
            <a:pPr>
              <a:lnSpc>
                <a:spcPct val="90000"/>
              </a:lnSpc>
            </a:pPr>
            <a:r>
              <a:rPr lang="en-US" dirty="0"/>
              <a:t>To test for subsumption, we use the materialized view matching support in SQL Server. </a:t>
            </a:r>
          </a:p>
          <a:p>
            <a:pPr>
              <a:lnSpc>
                <a:spcPct val="90000"/>
              </a:lnSpc>
            </a:pPr>
            <a:r>
              <a:rPr lang="en-US" dirty="0"/>
              <a:t>With regards to redundancy removal, our main contribution is in engineering our solution into an existing optimizer framework. </a:t>
            </a:r>
          </a:p>
          <a:p>
            <a:pPr>
              <a:lnSpc>
                <a:spcPct val="90000"/>
              </a:lnSpc>
            </a:pPr>
            <a:endParaRPr lang="en-US" dirty="0"/>
          </a:p>
          <a:p>
            <a:pPr>
              <a:lnSpc>
                <a:spcPct val="90000"/>
              </a:lnSpc>
            </a:pPr>
            <a:r>
              <a:rPr lang="en-US" dirty="0"/>
              <a:t>Next illustrate the benefits of redundancy removal through experiments on TPCH queries.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58E8D2E-CA83-4956-9B75-8A53479260B1}" type="slidenum">
              <a:rPr lang="en-US"/>
              <a:pPr/>
              <a:t>19</a:t>
            </a:fld>
            <a:endParaRPr lang="en-US"/>
          </a:p>
        </p:txBody>
      </p:sp>
      <p:sp>
        <p:nvSpPr>
          <p:cNvPr id="111618" name="Rectangle 2"/>
          <p:cNvSpPr>
            <a:spLocks noGrp="1" noRot="1" noChangeAspect="1" noChangeArrowheads="1" noTextEdit="1"/>
          </p:cNvSpPr>
          <p:nvPr>
            <p:ph type="sldImg"/>
          </p:nvPr>
        </p:nvSpPr>
        <p:spPr>
          <a:ln/>
        </p:spPr>
      </p:sp>
      <p:sp>
        <p:nvSpPr>
          <p:cNvPr id="111619" name="Rectangle 3"/>
          <p:cNvSpPr>
            <a:spLocks noGrp="1" noChangeArrowheads="1"/>
          </p:cNvSpPr>
          <p:nvPr>
            <p:ph type="body" idx="1"/>
          </p:nvPr>
        </p:nvSpPr>
        <p:spPr/>
        <p:txBody>
          <a:bodyPr/>
          <a:lstStyle/>
          <a:p>
            <a:r>
              <a:rPr lang="en-US"/>
              <a:t>While UDFonTop obviously prevents information leakage via UDFs, we are not satisfied.</a:t>
            </a:r>
          </a:p>
          <a:p>
            <a:r>
              <a:rPr lang="en-US"/>
              <a:t>We are now thinking is that the cheapest plan for this query?</a:t>
            </a:r>
          </a:p>
          <a:p>
            <a:r>
              <a:rPr lang="en-US"/>
              <a:t>Probably not. If UDF happens to be very selective, keeping the UDF on top is not the best choice.</a:t>
            </a:r>
          </a:p>
          <a:p>
            <a:r>
              <a:rPr lang="en-US"/>
              <a:t>Therefore, we now want to find the optimal safe plan. For this, we need to first characterize when is a query plan safe?</a:t>
            </a:r>
          </a:p>
          <a:p>
            <a:r>
              <a:rPr lang="en-US"/>
              <a:t>In other words, how do we know if the UDF placement in a certain alternative plan cannot leak any information?</a:t>
            </a:r>
          </a:p>
          <a:p>
            <a:r>
              <a:rPr lang="en-US"/>
              <a:t>Once we define the space of plans that are guaranteed to be safe with respect to UDFs, we would like to modify the existing </a:t>
            </a:r>
          </a:p>
          <a:p>
            <a:r>
              <a:rPr lang="en-US"/>
              <a:t>Optimizer to search for an optimal plan within this search space.</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0C08BAD-5AC6-4A38-87DE-B0D21C587936}" type="slidenum">
              <a:rPr lang="en-US"/>
              <a:pPr/>
              <a:t>22</a:t>
            </a:fld>
            <a:endParaRPr lang="en-US"/>
          </a:p>
        </p:txBody>
      </p:sp>
      <p:sp>
        <p:nvSpPr>
          <p:cNvPr id="112642" name="Rectangle 2"/>
          <p:cNvSpPr>
            <a:spLocks noGrp="1" noRot="1" noChangeAspect="1" noChangeArrowheads="1" noTextEdit="1"/>
          </p:cNvSpPr>
          <p:nvPr>
            <p:ph type="sldImg"/>
          </p:nvPr>
        </p:nvSpPr>
        <p:spPr>
          <a:ln/>
        </p:spPr>
      </p:sp>
      <p:sp>
        <p:nvSpPr>
          <p:cNvPr id="112643" name="Rectangle 3"/>
          <p:cNvSpPr>
            <a:spLocks noGrp="1" noChangeArrowheads="1"/>
          </p:cNvSpPr>
          <p:nvPr>
            <p:ph type="body" idx="1"/>
          </p:nvPr>
        </p:nvSpPr>
        <p:spPr/>
        <p:txBody>
          <a:bodyPr/>
          <a:lstStyle/>
          <a:p>
            <a:r>
              <a:rPr lang="en-US" dirty="0"/>
              <a:t>Do the naïve attempt. Show it fails.</a:t>
            </a:r>
          </a:p>
          <a:p>
            <a:r>
              <a:rPr lang="en-US" dirty="0"/>
              <a:t>Then second bullet says “correct definition” or something like that. Safe plan was the heading. So don’t use again.</a:t>
            </a:r>
          </a:p>
          <a:p>
            <a:r>
              <a:rPr lang="en-US" dirty="0"/>
              <a:t>Now conclude in this bullet that a plan in which all UDFs are placed on top of authorized expressions the plan is considered to be safe.</a:t>
            </a:r>
          </a:p>
          <a:p>
            <a:r>
              <a:rPr lang="en-US" sz="900" dirty="0"/>
              <a:t>Authorized expression [this is not introduced for the first time here. </a:t>
            </a:r>
            <a:r>
              <a:rPr lang="en-US" sz="900" dirty="0" err="1"/>
              <a:t>Infact</a:t>
            </a:r>
            <a:r>
              <a:rPr lang="en-US" sz="900" dirty="0"/>
              <a:t>, we also use a weak form of this definition in our naïve attempt. Conclude that we need the whole expression to be authorized. And then define safe plan. Identify that how do you infer that an expression is authorized is the real contribution]</a:t>
            </a:r>
          </a:p>
          <a:p>
            <a:endParaRPr lang="en-US" dirty="0"/>
          </a:p>
          <a:p>
            <a:r>
              <a:rPr lang="en-US" dirty="0"/>
              <a:t>However, during the optimization phase, there are so many alternative plans. How to determine that an expression, or a </a:t>
            </a:r>
            <a:r>
              <a:rPr lang="en-US" dirty="0" err="1"/>
              <a:t>subtree</a:t>
            </a:r>
            <a:r>
              <a:rPr lang="en-US" dirty="0"/>
              <a:t> in the query plan is authorized. The authorized expression is more formally defined as “ give the definition of authorized expression” .. While concise, this definition does not tell us how to infer whether or not an expression or the </a:t>
            </a:r>
            <a:r>
              <a:rPr lang="en-US" dirty="0" err="1"/>
              <a:t>subtree</a:t>
            </a:r>
            <a:r>
              <a:rPr lang="en-US" dirty="0"/>
              <a:t> in the query plan is authorized. </a:t>
            </a:r>
          </a:p>
          <a:p>
            <a:endParaRPr lang="en-US" dirty="0"/>
          </a:p>
          <a:p>
            <a:r>
              <a:rPr lang="en-US" dirty="0"/>
              <a:t>At this point, talk of intuition.</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AA0FF079-B3CE-448E-9049-4DCDE7B596A0}" type="slidenum">
              <a:rPr lang="en-US">
                <a:latin typeface="Arial" pitchFamily="34" charset="0"/>
              </a:rPr>
              <a:pPr/>
              <a:t>28</a:t>
            </a:fld>
            <a:endParaRPr lang="en-US">
              <a:latin typeface="Arial" pitchFamily="34" charset="0"/>
            </a:endParaRPr>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r>
              <a:rPr lang="en-US" smtClean="0">
                <a:latin typeface="Arial" pitchFamily="34" charset="0"/>
              </a:rPr>
              <a:t>G7 is not authorized, G5 is authorized. Connect back to the example.</a:t>
            </a:r>
          </a:p>
          <a:p>
            <a:pPr eaLnBrk="1" hangingPunct="1"/>
            <a:endParaRPr lang="en-US" smtClean="0">
              <a:latin typeface="Arial" pitchFamily="34" charset="0"/>
            </a:endParaRPr>
          </a:p>
          <a:p>
            <a:pPr eaLnBrk="1" hangingPunct="1"/>
            <a:endParaRPr lang="en-US"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0B1BAB29-F241-49C2-928F-FF1DFD04D85B}" type="datetime1">
              <a:rPr lang="en-US" smtClean="0"/>
              <a:pPr/>
              <a:t>3/29/2011</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6F15528-21DE-4FAA-801E-634DDDAF4B2B}"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A49E2E5-9E39-448B-8841-64CD2F24ECF3}" type="datetime1">
              <a:rPr lang="en-US" smtClean="0"/>
              <a:pPr/>
              <a:t>3/29/2011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C337A2A-D917-419E-865B-FE4A9F700CB5}" type="datetime1">
              <a:rPr lang="en-US" smtClean="0"/>
              <a:pPr/>
              <a:t>3/29/2011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BA40E5A1-0FCC-4AAA-9367-D51E16B32584}" type="datetime1">
              <a:rPr lang="en-US" smtClean="0"/>
              <a:pPr/>
              <a:t>3/29/2011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A0B73A0-44A0-465C-8813-0B4072D37604}" type="datetime1">
              <a:rPr lang="en-US" smtClean="0"/>
              <a:pPr/>
              <a:t>3/29/2011</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CD2E7546-A2AF-4DF7-B19A-41920E2D57CE}" type="datetime1">
              <a:rPr lang="en-US" smtClean="0"/>
              <a:pPr/>
              <a:t>3/29/2011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852843C2-D00C-425C-80A7-988A8C606C67}" type="datetime1">
              <a:rPr lang="en-US" smtClean="0"/>
              <a:pPr/>
              <a:t>3/29/2011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8B08A60-3C8C-4B97-ADDB-CAC6C13EC9AA}" type="datetime1">
              <a:rPr lang="en-US" smtClean="0"/>
              <a:pPr/>
              <a:t>3/29/2011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A4F82B-7593-4AE3-860F-54FF6AA15D87}" type="datetime1">
              <a:rPr lang="en-US" smtClean="0"/>
              <a:pPr/>
              <a:t>3/29/2011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34A52CA-AB25-48DF-AAD8-9E9AF4E17BAD}" type="datetime1">
              <a:rPr lang="en-US" smtClean="0"/>
              <a:pPr/>
              <a:t>3/29/2011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0E60E2F-882C-48C2-94A2-0E3A0DD61129}" type="datetime1">
              <a:rPr lang="en-US" smtClean="0"/>
              <a:pPr/>
              <a:t>3/29/2011</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19C346D7-782E-4E01-A7DD-54FCBA7EA503}" type="datetime1">
              <a:rPr lang="en-US" smtClean="0"/>
              <a:pPr/>
              <a:t>3/29/2011</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95400" y="3810000"/>
            <a:ext cx="6400800" cy="1676400"/>
          </a:xfrm>
        </p:spPr>
        <p:txBody>
          <a:bodyPr>
            <a:normAutofit lnSpcReduction="10000"/>
          </a:bodyPr>
          <a:lstStyle/>
          <a:p>
            <a:r>
              <a:rPr lang="en-US" sz="1800" dirty="0" smtClean="0">
                <a:solidFill>
                  <a:srgbClr val="002060"/>
                </a:solidFill>
              </a:rPr>
              <a:t>PRESENTED  BY</a:t>
            </a:r>
          </a:p>
          <a:p>
            <a:r>
              <a:rPr lang="en-US" sz="1800" dirty="0" smtClean="0">
                <a:solidFill>
                  <a:srgbClr val="002060"/>
                </a:solidFill>
              </a:rPr>
              <a:t>SRIHARSA MOHAPATRA, PhD FIRST YEAR, CSE (10405004)</a:t>
            </a:r>
          </a:p>
          <a:p>
            <a:r>
              <a:rPr lang="en-US" sz="1800" dirty="0" smtClean="0">
                <a:solidFill>
                  <a:srgbClr val="002060"/>
                </a:solidFill>
              </a:rPr>
              <a:t>DILEEP SINGH, M.TECH-II, CSE (09305083) </a:t>
            </a:r>
          </a:p>
          <a:p>
            <a:endParaRPr lang="en-US" sz="1800" dirty="0" smtClean="0">
              <a:solidFill>
                <a:srgbClr val="002060"/>
              </a:solidFill>
            </a:endParaRPr>
          </a:p>
          <a:p>
            <a:r>
              <a:rPr lang="en-US" sz="1800" dirty="0" smtClean="0">
                <a:solidFill>
                  <a:srgbClr val="002060"/>
                </a:solidFill>
              </a:rPr>
              <a:t>UNDER GUIDANCE OF PROF S. SUDARSHAN</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a:t>
            </a:fld>
            <a:endParaRPr lang="en-US"/>
          </a:p>
        </p:txBody>
      </p:sp>
      <p:sp>
        <p:nvSpPr>
          <p:cNvPr id="2" name="Title 1"/>
          <p:cNvSpPr>
            <a:spLocks noGrp="1"/>
          </p:cNvSpPr>
          <p:nvPr>
            <p:ph type="ctrTitle"/>
          </p:nvPr>
        </p:nvSpPr>
        <p:spPr>
          <a:xfrm>
            <a:off x="762000" y="1524000"/>
            <a:ext cx="7772400" cy="1524000"/>
          </a:xfrm>
        </p:spPr>
        <p:txBody>
          <a:bodyPr>
            <a:normAutofit fontScale="90000"/>
          </a:bodyPr>
          <a:lstStyle/>
          <a:p>
            <a:r>
              <a:rPr lang="en-US" dirty="0" smtClean="0"/>
              <a:t>Redundancy And Information Leakage In Fine-Grained Access Control</a:t>
            </a:r>
            <a:endParaRPr lang="en-US" dirty="0"/>
          </a:p>
        </p:txBody>
      </p:sp>
      <p:sp>
        <p:nvSpPr>
          <p:cNvPr id="5" name="TextBox 4"/>
          <p:cNvSpPr txBox="1"/>
          <p:nvPr/>
        </p:nvSpPr>
        <p:spPr>
          <a:xfrm>
            <a:off x="1600200" y="3124200"/>
            <a:ext cx="7315200" cy="369332"/>
          </a:xfrm>
          <a:prstGeom prst="rect">
            <a:avLst/>
          </a:prstGeom>
          <a:noFill/>
        </p:spPr>
        <p:txBody>
          <a:bodyPr wrap="square" rtlCol="0">
            <a:spAutoFit/>
          </a:bodyPr>
          <a:lstStyle/>
          <a:p>
            <a:pPr lvl="0"/>
            <a:r>
              <a:rPr lang="en-US" b="1" dirty="0" smtClean="0">
                <a:solidFill>
                  <a:prstClr val="black"/>
                </a:solidFill>
              </a:rPr>
              <a:t>By Govind Kabra, Ravishankar Ramamurthy, S. Sudarshan, SIGMOD 2006</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914400" y="274638"/>
            <a:ext cx="7772400" cy="868362"/>
          </a:xfrm>
        </p:spPr>
        <p:txBody>
          <a:bodyPr>
            <a:normAutofit/>
          </a:bodyPr>
          <a:lstStyle/>
          <a:p>
            <a:r>
              <a:rPr lang="en-US" sz="4000" dirty="0">
                <a:solidFill>
                  <a:srgbClr val="FF0000"/>
                </a:solidFill>
              </a:rPr>
              <a:t>View Replacement model for </a:t>
            </a:r>
            <a:r>
              <a:rPr lang="en-US" sz="4000" dirty="0" smtClean="0">
                <a:solidFill>
                  <a:srgbClr val="FF0000"/>
                </a:solidFill>
              </a:rPr>
              <a:t>FGA</a:t>
            </a:r>
            <a:r>
              <a:rPr lang="en-US" sz="3600" dirty="0" smtClean="0"/>
              <a:t> </a:t>
            </a:r>
            <a:endParaRPr lang="en-US" sz="2400" dirty="0"/>
          </a:p>
        </p:txBody>
      </p:sp>
      <p:sp>
        <p:nvSpPr>
          <p:cNvPr id="32" name="Slide Number Placeholder 5"/>
          <p:cNvSpPr>
            <a:spLocks noGrp="1"/>
          </p:cNvSpPr>
          <p:nvPr>
            <p:ph type="sldNum" sz="quarter" idx="12"/>
          </p:nvPr>
        </p:nvSpPr>
        <p:spPr/>
        <p:txBody>
          <a:bodyPr/>
          <a:lstStyle/>
          <a:p>
            <a:fld id="{7901F0E2-5B7C-47B8-AD17-013E51EE5E54}" type="slidenum">
              <a:rPr lang="en-US" altLang="en-US"/>
              <a:pPr/>
              <a:t>10</a:t>
            </a:fld>
            <a:endParaRPr lang="en-US" altLang="en-US"/>
          </a:p>
        </p:txBody>
      </p:sp>
      <p:sp>
        <p:nvSpPr>
          <p:cNvPr id="81965" name="Rectangle 45"/>
          <p:cNvSpPr>
            <a:spLocks noGrp="1" noChangeArrowheads="1"/>
          </p:cNvSpPr>
          <p:nvPr>
            <p:ph sz="quarter" idx="1"/>
          </p:nvPr>
        </p:nvSpPr>
        <p:spPr>
          <a:xfrm>
            <a:off x="381000" y="1066800"/>
            <a:ext cx="8458200" cy="5181600"/>
          </a:xfrm>
          <a:noFill/>
          <a:ln/>
        </p:spPr>
        <p:txBody>
          <a:bodyPr>
            <a:normAutofit lnSpcReduction="10000"/>
          </a:bodyPr>
          <a:lstStyle/>
          <a:p>
            <a:endParaRPr lang="en-US" sz="2400" dirty="0" smtClean="0"/>
          </a:p>
          <a:p>
            <a:r>
              <a:rPr lang="en-US" sz="2400" dirty="0" smtClean="0"/>
              <a:t>Based </a:t>
            </a:r>
            <a:r>
              <a:rPr lang="en-US" sz="2400" dirty="0"/>
              <a:t>on rewriting of query</a:t>
            </a:r>
          </a:p>
          <a:p>
            <a:pPr lvl="1">
              <a:buFont typeface="Wingdings" pitchFamily="2" charset="2"/>
              <a:buNone/>
            </a:pPr>
            <a:r>
              <a:rPr lang="en-US" sz="2000" dirty="0"/>
              <a:t>Create authorization view R</a:t>
            </a:r>
            <a:r>
              <a:rPr lang="en-US" sz="1800" baseline="-25000" dirty="0"/>
              <a:t>A                      </a:t>
            </a:r>
            <a:r>
              <a:rPr lang="en-US" sz="2000" dirty="0"/>
              <a:t>In user query, replace R by R</a:t>
            </a:r>
            <a:r>
              <a:rPr lang="en-US" sz="1800" baseline="-25000" dirty="0"/>
              <a:t>A</a:t>
            </a:r>
            <a:endParaRPr lang="en-US" sz="2100" dirty="0"/>
          </a:p>
          <a:p>
            <a:pPr lvl="4"/>
            <a:endParaRPr lang="en-US" sz="800" dirty="0"/>
          </a:p>
          <a:p>
            <a:r>
              <a:rPr lang="en-US" sz="2400" dirty="0"/>
              <a:t>Auth view </a:t>
            </a:r>
            <a:r>
              <a:rPr lang="en-US" sz="2400" dirty="0" err="1">
                <a:solidFill>
                  <a:srgbClr val="800000"/>
                </a:solidFill>
              </a:rPr>
              <a:t>authL</a:t>
            </a:r>
            <a:r>
              <a:rPr lang="en-US" sz="2400" dirty="0"/>
              <a:t>: </a:t>
            </a:r>
            <a:r>
              <a:rPr lang="en-US" sz="2400" dirty="0">
                <a:solidFill>
                  <a:schemeClr val="tx2"/>
                </a:solidFill>
              </a:rPr>
              <a:t>customers can see the </a:t>
            </a:r>
            <a:r>
              <a:rPr lang="en-US" sz="2400" dirty="0" err="1">
                <a:solidFill>
                  <a:srgbClr val="800000"/>
                </a:solidFill>
              </a:rPr>
              <a:t>lineitems</a:t>
            </a:r>
            <a:r>
              <a:rPr lang="en-US" sz="2400" dirty="0">
                <a:solidFill>
                  <a:schemeClr val="tx2"/>
                </a:solidFill>
              </a:rPr>
              <a:t> only for their</a:t>
            </a:r>
            <a:r>
              <a:rPr lang="en-US" sz="2400" dirty="0"/>
              <a:t> </a:t>
            </a:r>
            <a:r>
              <a:rPr lang="en-US" sz="2400" dirty="0">
                <a:solidFill>
                  <a:srgbClr val="800000"/>
                </a:solidFill>
              </a:rPr>
              <a:t>orders</a:t>
            </a:r>
          </a:p>
          <a:p>
            <a:endParaRPr lang="en-US" sz="2400" dirty="0">
              <a:solidFill>
                <a:schemeClr val="accent1"/>
              </a:solidFill>
            </a:endParaRPr>
          </a:p>
          <a:p>
            <a:endParaRPr lang="en-US" sz="2300" dirty="0"/>
          </a:p>
          <a:p>
            <a:pPr lvl="4"/>
            <a:endParaRPr lang="en-US" sz="800" dirty="0"/>
          </a:p>
          <a:p>
            <a:r>
              <a:rPr lang="en-US" sz="2400" dirty="0"/>
              <a:t>Several proposals</a:t>
            </a:r>
          </a:p>
          <a:p>
            <a:pPr lvl="1"/>
            <a:r>
              <a:rPr lang="en-US" sz="2000" dirty="0"/>
              <a:t>Oracle VPD, Sybase row level security</a:t>
            </a:r>
          </a:p>
          <a:p>
            <a:pPr lvl="1"/>
            <a:r>
              <a:rPr lang="en-US" sz="2000" dirty="0" err="1"/>
              <a:t>LeFevre</a:t>
            </a:r>
            <a:r>
              <a:rPr lang="en-US" sz="2000" dirty="0"/>
              <a:t> et al. [VLDB04], </a:t>
            </a:r>
            <a:r>
              <a:rPr lang="en-US" sz="2000" dirty="0" err="1"/>
              <a:t>Agrawal</a:t>
            </a:r>
            <a:r>
              <a:rPr lang="en-US" sz="2000" dirty="0"/>
              <a:t> et al. [ICDE05]</a:t>
            </a:r>
          </a:p>
          <a:p>
            <a:pPr lvl="4"/>
            <a:endParaRPr lang="en-US" sz="800" dirty="0"/>
          </a:p>
          <a:p>
            <a:r>
              <a:rPr lang="en-US" sz="2400" dirty="0"/>
              <a:t>Key implementation issues</a:t>
            </a:r>
          </a:p>
          <a:p>
            <a:pPr lvl="1"/>
            <a:r>
              <a:rPr lang="en-US" sz="2000" dirty="0"/>
              <a:t>Redundancy in rewritten queries</a:t>
            </a:r>
          </a:p>
          <a:p>
            <a:pPr lvl="1"/>
            <a:r>
              <a:rPr lang="en-US" sz="2000" dirty="0"/>
              <a:t>Information leakage through UDFs, timing analysis, exceptions</a:t>
            </a:r>
            <a:endParaRPr lang="en-US" sz="2000" dirty="0">
              <a:solidFill>
                <a:schemeClr val="accent1"/>
              </a:solidFill>
            </a:endParaRPr>
          </a:p>
        </p:txBody>
      </p:sp>
      <p:sp>
        <p:nvSpPr>
          <p:cNvPr id="81967" name="Rectangle 47"/>
          <p:cNvSpPr>
            <a:spLocks noChangeArrowheads="1"/>
          </p:cNvSpPr>
          <p:nvPr/>
        </p:nvSpPr>
        <p:spPr bwMode="auto">
          <a:xfrm>
            <a:off x="762000" y="2784475"/>
            <a:ext cx="3200400" cy="1025525"/>
          </a:xfrm>
          <a:prstGeom prst="rect">
            <a:avLst/>
          </a:prstGeom>
          <a:noFill/>
          <a:ln w="12700">
            <a:noFill/>
            <a:miter lim="800000"/>
            <a:headEnd/>
            <a:tailEnd/>
          </a:ln>
          <a:effectLst/>
        </p:spPr>
        <p:txBody>
          <a:bodyPr lIns="63500" tIns="25400" rIns="63500" bIns="25400">
            <a:spAutoFit/>
          </a:bodyPr>
          <a:lstStyle/>
          <a:p>
            <a:pPr algn="l">
              <a:spcBef>
                <a:spcPct val="20000"/>
              </a:spcBef>
              <a:buClr>
                <a:schemeClr val="accent1"/>
              </a:buClr>
              <a:buSzPct val="65000"/>
              <a:buFont typeface="Wingdings" pitchFamily="2" charset="2"/>
              <a:buNone/>
            </a:pPr>
            <a:r>
              <a:rPr lang="en-US" sz="2400" dirty="0"/>
              <a:t>User Query:</a:t>
            </a:r>
          </a:p>
          <a:p>
            <a:pPr algn="l" eaLnBrk="0" hangingPunct="0"/>
            <a:r>
              <a:rPr lang="en-US" dirty="0">
                <a:solidFill>
                  <a:srgbClr val="800000"/>
                </a:solidFill>
              </a:rPr>
              <a:t>select * from </a:t>
            </a:r>
            <a:r>
              <a:rPr lang="en-US" dirty="0" err="1">
                <a:solidFill>
                  <a:srgbClr val="800000"/>
                </a:solidFill>
              </a:rPr>
              <a:t>lineitem</a:t>
            </a:r>
            <a:endParaRPr lang="en-US" dirty="0">
              <a:solidFill>
                <a:srgbClr val="800000"/>
              </a:solidFill>
            </a:endParaRPr>
          </a:p>
          <a:p>
            <a:pPr algn="l" eaLnBrk="0" hangingPunct="0"/>
            <a:r>
              <a:rPr lang="en-US" dirty="0">
                <a:solidFill>
                  <a:srgbClr val="800000"/>
                </a:solidFill>
              </a:rPr>
              <a:t>where </a:t>
            </a:r>
            <a:r>
              <a:rPr lang="en-US" dirty="0" err="1">
                <a:solidFill>
                  <a:srgbClr val="800000"/>
                </a:solidFill>
              </a:rPr>
              <a:t>shipmode</a:t>
            </a:r>
            <a:r>
              <a:rPr lang="en-US" dirty="0">
                <a:solidFill>
                  <a:srgbClr val="800000"/>
                </a:solidFill>
              </a:rPr>
              <a:t>=‘express’</a:t>
            </a:r>
          </a:p>
        </p:txBody>
      </p:sp>
      <p:grpSp>
        <p:nvGrpSpPr>
          <p:cNvPr id="2" name="Group 48"/>
          <p:cNvGrpSpPr>
            <a:grpSpLocks/>
          </p:cNvGrpSpPr>
          <p:nvPr/>
        </p:nvGrpSpPr>
        <p:grpSpPr bwMode="auto">
          <a:xfrm>
            <a:off x="4572000" y="2971800"/>
            <a:ext cx="276225" cy="958850"/>
            <a:chOff x="2706" y="1200"/>
            <a:chExt cx="174" cy="604"/>
          </a:xfrm>
        </p:grpSpPr>
        <p:sp>
          <p:nvSpPr>
            <p:cNvPr id="81969" name="Line 49"/>
            <p:cNvSpPr>
              <a:spLocks noChangeShapeType="1"/>
            </p:cNvSpPr>
            <p:nvPr/>
          </p:nvSpPr>
          <p:spPr bwMode="auto">
            <a:xfrm>
              <a:off x="2807" y="1407"/>
              <a:ext cx="0" cy="159"/>
            </a:xfrm>
            <a:prstGeom prst="line">
              <a:avLst/>
            </a:prstGeom>
            <a:noFill/>
            <a:ln w="9525">
              <a:solidFill>
                <a:schemeClr val="tx1"/>
              </a:solidFill>
              <a:round/>
              <a:headEnd/>
              <a:tailEnd/>
            </a:ln>
            <a:effectLst/>
          </p:spPr>
          <p:txBody>
            <a:bodyPr/>
            <a:lstStyle/>
            <a:p>
              <a:endParaRPr lang="en-US"/>
            </a:p>
          </p:txBody>
        </p:sp>
        <p:sp>
          <p:nvSpPr>
            <p:cNvPr id="81970" name="Rectangle 50"/>
            <p:cNvSpPr>
              <a:spLocks noChangeArrowheads="1"/>
            </p:cNvSpPr>
            <p:nvPr/>
          </p:nvSpPr>
          <p:spPr bwMode="auto">
            <a:xfrm>
              <a:off x="2716" y="1200"/>
              <a:ext cx="164" cy="250"/>
            </a:xfrm>
            <a:prstGeom prst="rect">
              <a:avLst/>
            </a:prstGeom>
            <a:noFill/>
            <a:ln w="9525">
              <a:noFill/>
              <a:miter lim="800000"/>
              <a:headEnd/>
              <a:tailEnd/>
            </a:ln>
            <a:effectLst/>
          </p:spPr>
          <p:txBody>
            <a:bodyPr>
              <a:spAutoFit/>
            </a:bodyPr>
            <a:lstStyle/>
            <a:p>
              <a:pPr algn="l"/>
              <a:r>
                <a:rPr lang="el-GR"/>
                <a:t>σ</a:t>
              </a:r>
              <a:endParaRPr lang="en-US"/>
            </a:p>
          </p:txBody>
        </p:sp>
        <p:sp>
          <p:nvSpPr>
            <p:cNvPr id="81971" name="Text Box 51"/>
            <p:cNvSpPr txBox="1">
              <a:spLocks noChangeArrowheads="1"/>
            </p:cNvSpPr>
            <p:nvPr/>
          </p:nvSpPr>
          <p:spPr bwMode="auto">
            <a:xfrm>
              <a:off x="2706" y="1573"/>
              <a:ext cx="174" cy="231"/>
            </a:xfrm>
            <a:prstGeom prst="rect">
              <a:avLst/>
            </a:prstGeom>
            <a:noFill/>
            <a:ln w="9525">
              <a:noFill/>
              <a:miter lim="800000"/>
              <a:headEnd/>
              <a:tailEnd/>
            </a:ln>
            <a:effectLst/>
          </p:spPr>
          <p:txBody>
            <a:bodyPr>
              <a:spAutoFit/>
            </a:bodyPr>
            <a:lstStyle/>
            <a:p>
              <a:pPr algn="l"/>
              <a:r>
                <a:rPr lang="en-US" sz="1800"/>
                <a:t>L</a:t>
              </a:r>
            </a:p>
          </p:txBody>
        </p:sp>
      </p:grpSp>
      <p:grpSp>
        <p:nvGrpSpPr>
          <p:cNvPr id="3" name="Group 52"/>
          <p:cNvGrpSpPr>
            <a:grpSpLocks/>
          </p:cNvGrpSpPr>
          <p:nvPr/>
        </p:nvGrpSpPr>
        <p:grpSpPr bwMode="auto">
          <a:xfrm>
            <a:off x="5867400" y="2971800"/>
            <a:ext cx="762000" cy="914400"/>
            <a:chOff x="2592" y="1200"/>
            <a:chExt cx="480" cy="576"/>
          </a:xfrm>
        </p:grpSpPr>
        <p:sp>
          <p:nvSpPr>
            <p:cNvPr id="81973" name="Line 53"/>
            <p:cNvSpPr>
              <a:spLocks noChangeShapeType="1"/>
            </p:cNvSpPr>
            <p:nvPr/>
          </p:nvSpPr>
          <p:spPr bwMode="auto">
            <a:xfrm>
              <a:off x="2807" y="1407"/>
              <a:ext cx="0" cy="159"/>
            </a:xfrm>
            <a:prstGeom prst="line">
              <a:avLst/>
            </a:prstGeom>
            <a:noFill/>
            <a:ln w="9525">
              <a:solidFill>
                <a:schemeClr val="tx1"/>
              </a:solidFill>
              <a:round/>
              <a:headEnd/>
              <a:tailEnd/>
            </a:ln>
            <a:effectLst/>
          </p:spPr>
          <p:txBody>
            <a:bodyPr/>
            <a:lstStyle/>
            <a:p>
              <a:endParaRPr lang="en-US"/>
            </a:p>
          </p:txBody>
        </p:sp>
        <p:sp>
          <p:nvSpPr>
            <p:cNvPr id="81974" name="Rectangle 54"/>
            <p:cNvSpPr>
              <a:spLocks noChangeArrowheads="1"/>
            </p:cNvSpPr>
            <p:nvPr/>
          </p:nvSpPr>
          <p:spPr bwMode="auto">
            <a:xfrm>
              <a:off x="2716" y="1200"/>
              <a:ext cx="164" cy="250"/>
            </a:xfrm>
            <a:prstGeom prst="rect">
              <a:avLst/>
            </a:prstGeom>
            <a:noFill/>
            <a:ln w="9525">
              <a:noFill/>
              <a:miter lim="800000"/>
              <a:headEnd/>
              <a:tailEnd/>
            </a:ln>
            <a:effectLst/>
          </p:spPr>
          <p:txBody>
            <a:bodyPr>
              <a:spAutoFit/>
            </a:bodyPr>
            <a:lstStyle/>
            <a:p>
              <a:pPr algn="l"/>
              <a:r>
                <a:rPr lang="el-GR"/>
                <a:t>σ</a:t>
              </a:r>
              <a:endParaRPr lang="en-US"/>
            </a:p>
          </p:txBody>
        </p:sp>
        <p:sp>
          <p:nvSpPr>
            <p:cNvPr id="81975" name="Text Box 55"/>
            <p:cNvSpPr txBox="1">
              <a:spLocks noChangeArrowheads="1"/>
            </p:cNvSpPr>
            <p:nvPr/>
          </p:nvSpPr>
          <p:spPr bwMode="auto">
            <a:xfrm>
              <a:off x="2592" y="1545"/>
              <a:ext cx="480" cy="231"/>
            </a:xfrm>
            <a:prstGeom prst="rect">
              <a:avLst/>
            </a:prstGeom>
            <a:noFill/>
            <a:ln w="9525">
              <a:noFill/>
              <a:miter lim="800000"/>
              <a:headEnd/>
              <a:tailEnd/>
            </a:ln>
            <a:effectLst/>
          </p:spPr>
          <p:txBody>
            <a:bodyPr>
              <a:spAutoFit/>
            </a:bodyPr>
            <a:lstStyle/>
            <a:p>
              <a:pPr algn="l"/>
              <a:r>
                <a:rPr lang="en-US" sz="1800"/>
                <a:t>authL</a:t>
              </a:r>
            </a:p>
          </p:txBody>
        </p:sp>
      </p:grpSp>
      <p:grpSp>
        <p:nvGrpSpPr>
          <p:cNvPr id="4" name="Group 56"/>
          <p:cNvGrpSpPr>
            <a:grpSpLocks/>
          </p:cNvGrpSpPr>
          <p:nvPr/>
        </p:nvGrpSpPr>
        <p:grpSpPr bwMode="auto">
          <a:xfrm>
            <a:off x="7419975" y="2590800"/>
            <a:ext cx="962025" cy="1981200"/>
            <a:chOff x="2754" y="864"/>
            <a:chExt cx="606" cy="1248"/>
          </a:xfrm>
        </p:grpSpPr>
        <p:sp>
          <p:nvSpPr>
            <p:cNvPr id="81977" name="Line 57"/>
            <p:cNvSpPr>
              <a:spLocks noChangeShapeType="1"/>
            </p:cNvSpPr>
            <p:nvPr/>
          </p:nvSpPr>
          <p:spPr bwMode="auto">
            <a:xfrm>
              <a:off x="3066" y="1397"/>
              <a:ext cx="147" cy="119"/>
            </a:xfrm>
            <a:prstGeom prst="line">
              <a:avLst/>
            </a:prstGeom>
            <a:noFill/>
            <a:ln w="9525">
              <a:solidFill>
                <a:schemeClr val="tx1"/>
              </a:solidFill>
              <a:round/>
              <a:headEnd/>
              <a:tailEnd/>
            </a:ln>
            <a:effectLst/>
          </p:spPr>
          <p:txBody>
            <a:bodyPr/>
            <a:lstStyle/>
            <a:p>
              <a:endParaRPr lang="en-US"/>
            </a:p>
          </p:txBody>
        </p:sp>
        <p:sp>
          <p:nvSpPr>
            <p:cNvPr id="81978" name="Line 58"/>
            <p:cNvSpPr>
              <a:spLocks noChangeShapeType="1"/>
            </p:cNvSpPr>
            <p:nvPr/>
          </p:nvSpPr>
          <p:spPr bwMode="auto">
            <a:xfrm>
              <a:off x="3270" y="1715"/>
              <a:ext cx="0" cy="159"/>
            </a:xfrm>
            <a:prstGeom prst="line">
              <a:avLst/>
            </a:prstGeom>
            <a:noFill/>
            <a:ln w="9525">
              <a:solidFill>
                <a:schemeClr val="tx1"/>
              </a:solidFill>
              <a:round/>
              <a:headEnd/>
              <a:tailEnd/>
            </a:ln>
            <a:effectLst/>
          </p:spPr>
          <p:txBody>
            <a:bodyPr/>
            <a:lstStyle/>
            <a:p>
              <a:endParaRPr lang="en-US"/>
            </a:p>
          </p:txBody>
        </p:sp>
        <p:sp>
          <p:nvSpPr>
            <p:cNvPr id="81979" name="Line 59"/>
            <p:cNvSpPr>
              <a:spLocks noChangeShapeType="1"/>
            </p:cNvSpPr>
            <p:nvPr/>
          </p:nvSpPr>
          <p:spPr bwMode="auto">
            <a:xfrm flipV="1">
              <a:off x="2846" y="1397"/>
              <a:ext cx="147" cy="159"/>
            </a:xfrm>
            <a:prstGeom prst="line">
              <a:avLst/>
            </a:prstGeom>
            <a:noFill/>
            <a:ln w="9525">
              <a:solidFill>
                <a:schemeClr val="tx1"/>
              </a:solidFill>
              <a:round/>
              <a:headEnd/>
              <a:tailEnd/>
            </a:ln>
            <a:effectLst/>
          </p:spPr>
          <p:txBody>
            <a:bodyPr/>
            <a:lstStyle/>
            <a:p>
              <a:endParaRPr lang="en-US"/>
            </a:p>
          </p:txBody>
        </p:sp>
        <p:sp>
          <p:nvSpPr>
            <p:cNvPr id="81980" name="Rectangle 60"/>
            <p:cNvSpPr>
              <a:spLocks noChangeArrowheads="1"/>
            </p:cNvSpPr>
            <p:nvPr/>
          </p:nvSpPr>
          <p:spPr bwMode="auto">
            <a:xfrm>
              <a:off x="3196" y="1508"/>
              <a:ext cx="164" cy="250"/>
            </a:xfrm>
            <a:prstGeom prst="rect">
              <a:avLst/>
            </a:prstGeom>
            <a:noFill/>
            <a:ln w="9525">
              <a:noFill/>
              <a:miter lim="800000"/>
              <a:headEnd/>
              <a:tailEnd/>
            </a:ln>
            <a:effectLst/>
          </p:spPr>
          <p:txBody>
            <a:bodyPr>
              <a:spAutoFit/>
            </a:bodyPr>
            <a:lstStyle/>
            <a:p>
              <a:pPr algn="l"/>
              <a:r>
                <a:rPr lang="el-GR"/>
                <a:t>σ</a:t>
              </a:r>
              <a:endParaRPr lang="en-US"/>
            </a:p>
          </p:txBody>
        </p:sp>
        <p:sp>
          <p:nvSpPr>
            <p:cNvPr id="81981" name="Text Box 61"/>
            <p:cNvSpPr txBox="1">
              <a:spLocks noChangeArrowheads="1"/>
            </p:cNvSpPr>
            <p:nvPr/>
          </p:nvSpPr>
          <p:spPr bwMode="auto">
            <a:xfrm>
              <a:off x="3186" y="1881"/>
              <a:ext cx="174" cy="231"/>
            </a:xfrm>
            <a:prstGeom prst="rect">
              <a:avLst/>
            </a:prstGeom>
            <a:noFill/>
            <a:ln w="9525">
              <a:noFill/>
              <a:miter lim="800000"/>
              <a:headEnd/>
              <a:tailEnd/>
            </a:ln>
            <a:effectLst/>
          </p:spPr>
          <p:txBody>
            <a:bodyPr>
              <a:spAutoFit/>
            </a:bodyPr>
            <a:lstStyle/>
            <a:p>
              <a:pPr algn="l"/>
              <a:r>
                <a:rPr lang="en-US" sz="1800"/>
                <a:t>O</a:t>
              </a:r>
            </a:p>
          </p:txBody>
        </p:sp>
        <p:grpSp>
          <p:nvGrpSpPr>
            <p:cNvPr id="5" name="Group 62"/>
            <p:cNvGrpSpPr>
              <a:grpSpLocks/>
            </p:cNvGrpSpPr>
            <p:nvPr/>
          </p:nvGrpSpPr>
          <p:grpSpPr bwMode="auto">
            <a:xfrm>
              <a:off x="3010" y="1278"/>
              <a:ext cx="110" cy="79"/>
              <a:chOff x="3264" y="624"/>
              <a:chExt cx="110" cy="79"/>
            </a:xfrm>
          </p:grpSpPr>
          <p:cxnSp>
            <p:nvCxnSpPr>
              <p:cNvPr id="81983" name="AutoShape 63"/>
              <p:cNvCxnSpPr>
                <a:cxnSpLocks noChangeShapeType="1"/>
              </p:cNvCxnSpPr>
              <p:nvPr/>
            </p:nvCxnSpPr>
            <p:spPr bwMode="auto">
              <a:xfrm>
                <a:off x="3264" y="624"/>
                <a:ext cx="110" cy="79"/>
              </a:xfrm>
              <a:prstGeom prst="straightConnector1">
                <a:avLst/>
              </a:prstGeom>
              <a:noFill/>
              <a:ln w="9525">
                <a:solidFill>
                  <a:schemeClr val="tx1"/>
                </a:solidFill>
                <a:round/>
                <a:headEnd/>
                <a:tailEnd/>
              </a:ln>
              <a:effectLst/>
            </p:spPr>
          </p:cxnSp>
          <p:cxnSp>
            <p:nvCxnSpPr>
              <p:cNvPr id="81984" name="AutoShape 64"/>
              <p:cNvCxnSpPr>
                <a:cxnSpLocks noChangeShapeType="1"/>
              </p:cNvCxnSpPr>
              <p:nvPr/>
            </p:nvCxnSpPr>
            <p:spPr bwMode="auto">
              <a:xfrm flipV="1">
                <a:off x="3264" y="624"/>
                <a:ext cx="110" cy="79"/>
              </a:xfrm>
              <a:prstGeom prst="straightConnector1">
                <a:avLst/>
              </a:prstGeom>
              <a:noFill/>
              <a:ln w="9525">
                <a:solidFill>
                  <a:schemeClr val="tx1"/>
                </a:solidFill>
                <a:round/>
                <a:headEnd/>
                <a:tailEnd/>
              </a:ln>
              <a:effectLst/>
            </p:spPr>
          </p:cxnSp>
          <p:cxnSp>
            <p:nvCxnSpPr>
              <p:cNvPr id="81985" name="AutoShape 65"/>
              <p:cNvCxnSpPr>
                <a:cxnSpLocks noChangeShapeType="1"/>
              </p:cNvCxnSpPr>
              <p:nvPr/>
            </p:nvCxnSpPr>
            <p:spPr bwMode="auto">
              <a:xfrm>
                <a:off x="3264" y="624"/>
                <a:ext cx="0" cy="79"/>
              </a:xfrm>
              <a:prstGeom prst="straightConnector1">
                <a:avLst/>
              </a:prstGeom>
              <a:noFill/>
              <a:ln w="9525">
                <a:solidFill>
                  <a:schemeClr val="tx1"/>
                </a:solidFill>
                <a:round/>
                <a:headEnd/>
                <a:tailEnd/>
              </a:ln>
              <a:effectLst/>
            </p:spPr>
          </p:cxnSp>
        </p:grpSp>
        <p:sp>
          <p:nvSpPr>
            <p:cNvPr id="81986" name="Line 66"/>
            <p:cNvSpPr>
              <a:spLocks noChangeShapeType="1"/>
            </p:cNvSpPr>
            <p:nvPr/>
          </p:nvSpPr>
          <p:spPr bwMode="auto">
            <a:xfrm>
              <a:off x="3047" y="1071"/>
              <a:ext cx="0" cy="159"/>
            </a:xfrm>
            <a:prstGeom prst="line">
              <a:avLst/>
            </a:prstGeom>
            <a:noFill/>
            <a:ln w="9525">
              <a:solidFill>
                <a:schemeClr val="tx1"/>
              </a:solidFill>
              <a:round/>
              <a:headEnd/>
              <a:tailEnd/>
            </a:ln>
            <a:effectLst/>
          </p:spPr>
          <p:txBody>
            <a:bodyPr/>
            <a:lstStyle/>
            <a:p>
              <a:endParaRPr lang="en-US"/>
            </a:p>
          </p:txBody>
        </p:sp>
        <p:sp>
          <p:nvSpPr>
            <p:cNvPr id="81987" name="Rectangle 67"/>
            <p:cNvSpPr>
              <a:spLocks noChangeArrowheads="1"/>
            </p:cNvSpPr>
            <p:nvPr/>
          </p:nvSpPr>
          <p:spPr bwMode="auto">
            <a:xfrm>
              <a:off x="2956" y="864"/>
              <a:ext cx="164" cy="250"/>
            </a:xfrm>
            <a:prstGeom prst="rect">
              <a:avLst/>
            </a:prstGeom>
            <a:noFill/>
            <a:ln w="9525">
              <a:noFill/>
              <a:miter lim="800000"/>
              <a:headEnd/>
              <a:tailEnd/>
            </a:ln>
            <a:effectLst/>
          </p:spPr>
          <p:txBody>
            <a:bodyPr>
              <a:spAutoFit/>
            </a:bodyPr>
            <a:lstStyle/>
            <a:p>
              <a:pPr algn="l"/>
              <a:r>
                <a:rPr lang="el-GR"/>
                <a:t>σ</a:t>
              </a:r>
              <a:endParaRPr lang="en-US"/>
            </a:p>
          </p:txBody>
        </p:sp>
        <p:sp>
          <p:nvSpPr>
            <p:cNvPr id="81988" name="Text Box 68"/>
            <p:cNvSpPr txBox="1">
              <a:spLocks noChangeArrowheads="1"/>
            </p:cNvSpPr>
            <p:nvPr/>
          </p:nvSpPr>
          <p:spPr bwMode="auto">
            <a:xfrm>
              <a:off x="2754" y="1527"/>
              <a:ext cx="174" cy="231"/>
            </a:xfrm>
            <a:prstGeom prst="rect">
              <a:avLst/>
            </a:prstGeom>
            <a:noFill/>
            <a:ln w="9525">
              <a:noFill/>
              <a:miter lim="800000"/>
              <a:headEnd/>
              <a:tailEnd/>
            </a:ln>
            <a:effectLst/>
          </p:spPr>
          <p:txBody>
            <a:bodyPr>
              <a:spAutoFit/>
            </a:bodyPr>
            <a:lstStyle/>
            <a:p>
              <a:pPr algn="l"/>
              <a:r>
                <a:rPr lang="en-US" sz="1800"/>
                <a:t>L</a:t>
              </a:r>
            </a:p>
          </p:txBody>
        </p:sp>
      </p:grpSp>
      <p:sp>
        <p:nvSpPr>
          <p:cNvPr id="81990" name="AutoShape 70"/>
          <p:cNvSpPr>
            <a:spLocks noChangeArrowheads="1"/>
          </p:cNvSpPr>
          <p:nvPr/>
        </p:nvSpPr>
        <p:spPr bwMode="auto">
          <a:xfrm>
            <a:off x="5257800" y="3276600"/>
            <a:ext cx="457200" cy="228600"/>
          </a:xfrm>
          <a:prstGeom prst="notchedRightArrow">
            <a:avLst>
              <a:gd name="adj1" fmla="val 50000"/>
              <a:gd name="adj2" fmla="val 50000"/>
            </a:avLst>
          </a:prstGeom>
          <a:solidFill>
            <a:schemeClr val="accent1"/>
          </a:solidFill>
          <a:ln w="9525" algn="ctr">
            <a:solidFill>
              <a:schemeClr val="tx1"/>
            </a:solidFill>
            <a:miter lim="800000"/>
            <a:headEnd/>
            <a:tailEnd/>
          </a:ln>
          <a:effectLst/>
        </p:spPr>
        <p:txBody>
          <a:bodyPr wrap="none" anchor="ctr"/>
          <a:lstStyle/>
          <a:p>
            <a:endParaRPr lang="en-US"/>
          </a:p>
        </p:txBody>
      </p:sp>
      <p:sp>
        <p:nvSpPr>
          <p:cNvPr id="81991" name="AutoShape 71"/>
          <p:cNvSpPr>
            <a:spLocks noChangeArrowheads="1"/>
          </p:cNvSpPr>
          <p:nvPr/>
        </p:nvSpPr>
        <p:spPr bwMode="auto">
          <a:xfrm>
            <a:off x="6781800" y="3276600"/>
            <a:ext cx="457200" cy="228600"/>
          </a:xfrm>
          <a:prstGeom prst="notchedRightArrow">
            <a:avLst>
              <a:gd name="adj1" fmla="val 50000"/>
              <a:gd name="adj2" fmla="val 50000"/>
            </a:avLst>
          </a:prstGeom>
          <a:solidFill>
            <a:schemeClr val="accent1"/>
          </a:solidFill>
          <a:ln w="9525" algn="ctr">
            <a:solidFill>
              <a:schemeClr val="tx1"/>
            </a:solidFill>
            <a:miter lim="800000"/>
            <a:headEnd/>
            <a:tailEnd/>
          </a:ln>
          <a:effectLst/>
        </p:spPr>
        <p:txBody>
          <a:bodyPr wrap="none" anchor="ctr"/>
          <a:lstStyle/>
          <a:p>
            <a:endParaRPr lang="en-US"/>
          </a:p>
        </p:txBody>
      </p:sp>
      <p:sp>
        <p:nvSpPr>
          <p:cNvPr id="81999" name="AutoShape 79"/>
          <p:cNvSpPr>
            <a:spLocks noChangeArrowheads="1"/>
          </p:cNvSpPr>
          <p:nvPr/>
        </p:nvSpPr>
        <p:spPr bwMode="auto">
          <a:xfrm>
            <a:off x="3886200" y="3276600"/>
            <a:ext cx="457200" cy="228600"/>
          </a:xfrm>
          <a:prstGeom prst="notchedRightArrow">
            <a:avLst>
              <a:gd name="adj1" fmla="val 50000"/>
              <a:gd name="adj2" fmla="val 50000"/>
            </a:avLst>
          </a:prstGeom>
          <a:solidFill>
            <a:schemeClr val="accent1"/>
          </a:solidFill>
          <a:ln w="9525" algn="ctr">
            <a:solidFill>
              <a:schemeClr val="tx1"/>
            </a:solidFill>
            <a:miter lim="800000"/>
            <a:headEnd/>
            <a:tailEnd/>
          </a:ln>
          <a:effectLst/>
        </p:spPr>
        <p:txBody>
          <a:bodyPr wrap="none" anchor="ctr"/>
          <a:lstStyle/>
          <a:p>
            <a:endParaRPr lang="en-US"/>
          </a:p>
        </p:txBody>
      </p:sp>
      <p:sp>
        <p:nvSpPr>
          <p:cNvPr id="82000" name="AutoShape 80"/>
          <p:cNvSpPr>
            <a:spLocks noChangeArrowheads="1"/>
          </p:cNvSpPr>
          <p:nvPr/>
        </p:nvSpPr>
        <p:spPr bwMode="auto">
          <a:xfrm>
            <a:off x="3581400" y="1905000"/>
            <a:ext cx="457200" cy="228600"/>
          </a:xfrm>
          <a:prstGeom prst="notchedRightArrow">
            <a:avLst>
              <a:gd name="adj1" fmla="val 50000"/>
              <a:gd name="adj2" fmla="val 50000"/>
            </a:avLst>
          </a:prstGeom>
          <a:solidFill>
            <a:schemeClr val="accent1"/>
          </a:solidFill>
          <a:ln w="9525" algn="ctr">
            <a:solidFill>
              <a:schemeClr val="tx1"/>
            </a:solidFill>
            <a:miter lim="800000"/>
            <a:headEnd/>
            <a:tailEnd/>
          </a:ln>
          <a:effectLst/>
        </p:spPr>
        <p:txBody>
          <a:bodyPr wrap="none" anchor="ctr"/>
          <a:lstStyle/>
          <a:p>
            <a:endParaRPr lang="en-US"/>
          </a:p>
        </p:txBody>
      </p:sp>
      <p:sp>
        <p:nvSpPr>
          <p:cNvPr id="33" name="Rectangle 32"/>
          <p:cNvSpPr/>
          <p:nvPr/>
        </p:nvSpPr>
        <p:spPr>
          <a:xfrm>
            <a:off x="2209800" y="6248400"/>
            <a:ext cx="3669274" cy="369332"/>
          </a:xfrm>
          <a:prstGeom prst="rect">
            <a:avLst/>
          </a:prstGeom>
        </p:spPr>
        <p:txBody>
          <a:bodyPr wrap="none">
            <a:spAutoFit/>
          </a:bodyPr>
          <a:lstStyle/>
          <a:p>
            <a:r>
              <a:rPr lang="en-US" dirty="0" smtClean="0">
                <a:solidFill>
                  <a:srgbClr val="FF0000"/>
                </a:solidFill>
              </a:rPr>
              <a:t>(From Prof </a:t>
            </a:r>
            <a:r>
              <a:rPr lang="en-US" dirty="0" err="1" smtClean="0">
                <a:solidFill>
                  <a:srgbClr val="FF0000"/>
                </a:solidFill>
              </a:rPr>
              <a:t>Sudarshan’s</a:t>
            </a:r>
            <a:r>
              <a:rPr lang="en-US" dirty="0" smtClean="0">
                <a:solidFill>
                  <a:srgbClr val="FF0000"/>
                </a:solidFill>
              </a:rPr>
              <a:t> presentation)</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1965">
                                            <p:txEl>
                                              <p:pRg st="2" end="2"/>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200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81965">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81967">
                                            <p:txEl>
                                              <p:pRg st="0" end="0"/>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81967">
                                            <p:txEl>
                                              <p:pRg st="1" end="1"/>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81967">
                                            <p:txEl>
                                              <p:pRg st="2" end="2"/>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2" presetClass="entr" presetSubtype="8" fill="hold" grpId="0" nodeType="clickEffect">
                                  <p:stCondLst>
                                    <p:cond delay="0"/>
                                  </p:stCondLst>
                                  <p:childTnLst>
                                    <p:set>
                                      <p:cBhvr>
                                        <p:cTn id="24" dur="1" fill="hold">
                                          <p:stCondLst>
                                            <p:cond delay="0"/>
                                          </p:stCondLst>
                                        </p:cTn>
                                        <p:tgtEl>
                                          <p:spTgt spid="81999"/>
                                        </p:tgtEl>
                                        <p:attrNameLst>
                                          <p:attrName>style.visibility</p:attrName>
                                        </p:attrNameLst>
                                      </p:cBhvr>
                                      <p:to>
                                        <p:strVal val="visible"/>
                                      </p:to>
                                    </p:set>
                                    <p:animEffect transition="in" filter="slide(fromLeft)">
                                      <p:cBhvr>
                                        <p:cTn id="25" dur="500"/>
                                        <p:tgtEl>
                                          <p:spTgt spid="81999"/>
                                        </p:tgtEl>
                                      </p:cBhvr>
                                    </p:animEffect>
                                  </p:childTnLst>
                                </p:cTn>
                              </p:par>
                              <p:par>
                                <p:cTn id="26" presetID="12" presetClass="entr" presetSubtype="8" fill="hold" nodeType="withEffect">
                                  <p:stCondLst>
                                    <p:cond delay="0"/>
                                  </p:stCondLst>
                                  <p:childTnLst>
                                    <p:set>
                                      <p:cBhvr>
                                        <p:cTn id="27" dur="1" fill="hold">
                                          <p:stCondLst>
                                            <p:cond delay="0"/>
                                          </p:stCondLst>
                                        </p:cTn>
                                        <p:tgtEl>
                                          <p:spTgt spid="2"/>
                                        </p:tgtEl>
                                        <p:attrNameLst>
                                          <p:attrName>style.visibility</p:attrName>
                                        </p:attrNameLst>
                                      </p:cBhvr>
                                      <p:to>
                                        <p:strVal val="visible"/>
                                      </p:to>
                                    </p:set>
                                    <p:animEffect transition="in" filter="slide(fromLeft)">
                                      <p:cBhvr>
                                        <p:cTn id="28" dur="500"/>
                                        <p:tgtEl>
                                          <p:spTgt spid="2"/>
                                        </p:tgtEl>
                                      </p:cBhvr>
                                    </p:animEffect>
                                  </p:childTnLst>
                                </p:cTn>
                              </p:par>
                            </p:childTnLst>
                          </p:cTn>
                        </p:par>
                      </p:childTnLst>
                    </p:cTn>
                  </p:par>
                  <p:par>
                    <p:cTn id="29" fill="hold">
                      <p:stCondLst>
                        <p:cond delay="indefinite"/>
                      </p:stCondLst>
                      <p:childTnLst>
                        <p:par>
                          <p:cTn id="30" fill="hold">
                            <p:stCondLst>
                              <p:cond delay="0"/>
                            </p:stCondLst>
                            <p:childTnLst>
                              <p:par>
                                <p:cTn id="31" presetID="12" presetClass="entr" presetSubtype="8" fill="hold" grpId="0" nodeType="clickEffect">
                                  <p:stCondLst>
                                    <p:cond delay="0"/>
                                  </p:stCondLst>
                                  <p:childTnLst>
                                    <p:set>
                                      <p:cBhvr>
                                        <p:cTn id="32" dur="1" fill="hold">
                                          <p:stCondLst>
                                            <p:cond delay="0"/>
                                          </p:stCondLst>
                                        </p:cTn>
                                        <p:tgtEl>
                                          <p:spTgt spid="81990"/>
                                        </p:tgtEl>
                                        <p:attrNameLst>
                                          <p:attrName>style.visibility</p:attrName>
                                        </p:attrNameLst>
                                      </p:cBhvr>
                                      <p:to>
                                        <p:strVal val="visible"/>
                                      </p:to>
                                    </p:set>
                                    <p:animEffect transition="in" filter="slide(fromLeft)">
                                      <p:cBhvr>
                                        <p:cTn id="33" dur="500"/>
                                        <p:tgtEl>
                                          <p:spTgt spid="81990"/>
                                        </p:tgtEl>
                                      </p:cBhvr>
                                    </p:animEffect>
                                  </p:childTnLst>
                                </p:cTn>
                              </p:par>
                              <p:par>
                                <p:cTn id="34" presetID="12" presetClass="entr" presetSubtype="8" fill="hold" nodeType="withEffect">
                                  <p:stCondLst>
                                    <p:cond delay="0"/>
                                  </p:stCondLst>
                                  <p:childTnLst>
                                    <p:set>
                                      <p:cBhvr>
                                        <p:cTn id="35" dur="1" fill="hold">
                                          <p:stCondLst>
                                            <p:cond delay="0"/>
                                          </p:stCondLst>
                                        </p:cTn>
                                        <p:tgtEl>
                                          <p:spTgt spid="3"/>
                                        </p:tgtEl>
                                        <p:attrNameLst>
                                          <p:attrName>style.visibility</p:attrName>
                                        </p:attrNameLst>
                                      </p:cBhvr>
                                      <p:to>
                                        <p:strVal val="visible"/>
                                      </p:to>
                                    </p:set>
                                    <p:animEffect transition="in" filter="slide(fromLeft)">
                                      <p:cBhvr>
                                        <p:cTn id="36" dur="500"/>
                                        <p:tgtEl>
                                          <p:spTgt spid="3"/>
                                        </p:tgtEl>
                                      </p:cBhvr>
                                    </p:animEffect>
                                  </p:childTnLst>
                                </p:cTn>
                              </p:par>
                            </p:childTnLst>
                          </p:cTn>
                        </p:par>
                      </p:childTnLst>
                    </p:cTn>
                  </p:par>
                  <p:par>
                    <p:cTn id="37" fill="hold">
                      <p:stCondLst>
                        <p:cond delay="indefinite"/>
                      </p:stCondLst>
                      <p:childTnLst>
                        <p:par>
                          <p:cTn id="38" fill="hold">
                            <p:stCondLst>
                              <p:cond delay="0"/>
                            </p:stCondLst>
                            <p:childTnLst>
                              <p:par>
                                <p:cTn id="39" presetID="12" presetClass="entr" presetSubtype="8" fill="hold" grpId="0" nodeType="clickEffect">
                                  <p:stCondLst>
                                    <p:cond delay="0"/>
                                  </p:stCondLst>
                                  <p:childTnLst>
                                    <p:set>
                                      <p:cBhvr>
                                        <p:cTn id="40" dur="1" fill="hold">
                                          <p:stCondLst>
                                            <p:cond delay="0"/>
                                          </p:stCondLst>
                                        </p:cTn>
                                        <p:tgtEl>
                                          <p:spTgt spid="81991"/>
                                        </p:tgtEl>
                                        <p:attrNameLst>
                                          <p:attrName>style.visibility</p:attrName>
                                        </p:attrNameLst>
                                      </p:cBhvr>
                                      <p:to>
                                        <p:strVal val="visible"/>
                                      </p:to>
                                    </p:set>
                                    <p:animEffect transition="in" filter="slide(fromLeft)">
                                      <p:cBhvr>
                                        <p:cTn id="41" dur="500"/>
                                        <p:tgtEl>
                                          <p:spTgt spid="81991"/>
                                        </p:tgtEl>
                                      </p:cBhvr>
                                    </p:animEffect>
                                  </p:childTnLst>
                                </p:cTn>
                              </p:par>
                              <p:par>
                                <p:cTn id="42" presetID="12" presetClass="entr" presetSubtype="8" fill="hold" nodeType="withEffect">
                                  <p:stCondLst>
                                    <p:cond delay="0"/>
                                  </p:stCondLst>
                                  <p:childTnLst>
                                    <p:set>
                                      <p:cBhvr>
                                        <p:cTn id="43" dur="1" fill="hold">
                                          <p:stCondLst>
                                            <p:cond delay="0"/>
                                          </p:stCondLst>
                                        </p:cTn>
                                        <p:tgtEl>
                                          <p:spTgt spid="4"/>
                                        </p:tgtEl>
                                        <p:attrNameLst>
                                          <p:attrName>style.visibility</p:attrName>
                                        </p:attrNameLst>
                                      </p:cBhvr>
                                      <p:to>
                                        <p:strVal val="visible"/>
                                      </p:to>
                                    </p:set>
                                    <p:animEffect transition="in" filter="slide(fromLeft)">
                                      <p:cBhvr>
                                        <p:cTn id="44" dur="500"/>
                                        <p:tgtEl>
                                          <p:spTgt spid="4"/>
                                        </p:tgtEl>
                                      </p:cBhvr>
                                    </p:animEffec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81965">
                                            <p:txEl>
                                              <p:pRg st="8" end="8"/>
                                            </p:txEl>
                                          </p:spTgt>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81965">
                                            <p:txEl>
                                              <p:pRg st="9" end="9"/>
                                            </p:txEl>
                                          </p:spTgt>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81965">
                                            <p:txEl>
                                              <p:pRg st="10" end="10"/>
                                            </p:txEl>
                                          </p:spTgt>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81965">
                                            <p:txEl>
                                              <p:pRg st="12" end="12"/>
                                            </p:txEl>
                                          </p:spTgt>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81965">
                                            <p:txEl>
                                              <p:pRg st="13" end="13"/>
                                            </p:txEl>
                                          </p:spTgt>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81965">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90" grpId="0" animBg="1"/>
      <p:bldP spid="81991" grpId="0" animBg="1"/>
      <p:bldP spid="81999" grpId="0" animBg="1"/>
      <p:bldP spid="82000"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REDUNDANCY AND INFORMATION LEAKAGE - AN OVERVIEW</a:t>
            </a:r>
            <a:endParaRPr lang="en-US" dirty="0">
              <a:solidFill>
                <a:srgbClr val="FF000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a:p>
        </p:txBody>
      </p:sp>
      <p:sp>
        <p:nvSpPr>
          <p:cNvPr id="3" name="Content Placeholder 2"/>
          <p:cNvSpPr>
            <a:spLocks noGrp="1"/>
          </p:cNvSpPr>
          <p:nvPr>
            <p:ph sz="quarter" idx="1"/>
          </p:nvPr>
        </p:nvSpPr>
        <p:spPr/>
        <p:txBody>
          <a:bodyPr>
            <a:normAutofit/>
          </a:bodyPr>
          <a:lstStyle/>
          <a:p>
            <a:pPr lvl="1"/>
            <a:r>
              <a:rPr lang="en-US" dirty="0" smtClean="0">
                <a:solidFill>
                  <a:srgbClr val="002060"/>
                </a:solidFill>
              </a:rPr>
              <a:t>The additional predicates in the translated query which shall act on the view may contain common join operations which are also present in other parts of the query </a:t>
            </a:r>
          </a:p>
          <a:p>
            <a:pPr lvl="1"/>
            <a:r>
              <a:rPr lang="en-US" dirty="0" smtClean="0">
                <a:solidFill>
                  <a:srgbClr val="002060"/>
                </a:solidFill>
              </a:rPr>
              <a:t>The query may leak information not accessible to the user</a:t>
            </a:r>
          </a:p>
          <a:p>
            <a:pPr lvl="2"/>
            <a:r>
              <a:rPr lang="en-US" sz="2400" dirty="0" smtClean="0">
                <a:solidFill>
                  <a:srgbClr val="002060"/>
                </a:solidFill>
              </a:rPr>
              <a:t>Exceptions and error messages</a:t>
            </a:r>
          </a:p>
          <a:p>
            <a:pPr lvl="2"/>
            <a:r>
              <a:rPr lang="en-US" sz="2400" dirty="0" smtClean="0">
                <a:solidFill>
                  <a:srgbClr val="002060"/>
                </a:solidFill>
              </a:rPr>
              <a:t>Behavior of UDF may give clue about information </a:t>
            </a:r>
          </a:p>
          <a:p>
            <a:pPr lvl="1"/>
            <a:r>
              <a:rPr lang="en-US" sz="2800" dirty="0" smtClean="0">
                <a:solidFill>
                  <a:srgbClr val="002060"/>
                </a:solidFill>
              </a:rPr>
              <a:t>The goal of the query evaluation is to </a:t>
            </a:r>
          </a:p>
          <a:p>
            <a:pPr lvl="2"/>
            <a:r>
              <a:rPr lang="en-US" dirty="0" smtClean="0">
                <a:solidFill>
                  <a:srgbClr val="002060"/>
                </a:solidFill>
              </a:rPr>
              <a:t>prevent information leakage by generating safe plans </a:t>
            </a:r>
          </a:p>
          <a:p>
            <a:pPr lvl="3"/>
            <a:r>
              <a:rPr lang="en-US" dirty="0" smtClean="0">
                <a:solidFill>
                  <a:srgbClr val="002060"/>
                </a:solidFill>
              </a:rPr>
              <a:t>Job of the optimization phase.</a:t>
            </a:r>
          </a:p>
          <a:p>
            <a:pPr lvl="2"/>
            <a:r>
              <a:rPr lang="en-US" dirty="0" smtClean="0">
                <a:solidFill>
                  <a:srgbClr val="002060"/>
                </a:solidFill>
              </a:rPr>
              <a:t>Minimize execution time by removing redundant parts of query plan</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REDUNDANCY CAUSE</a:t>
            </a:r>
            <a:endParaRPr lang="en-US" dirty="0">
              <a:solidFill>
                <a:srgbClr val="FF000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12</a:t>
            </a:fld>
            <a:endParaRPr lang="en-US"/>
          </a:p>
        </p:txBody>
      </p:sp>
      <p:sp>
        <p:nvSpPr>
          <p:cNvPr id="3" name="Content Placeholder 2"/>
          <p:cNvSpPr>
            <a:spLocks noGrp="1"/>
          </p:cNvSpPr>
          <p:nvPr>
            <p:ph sz="quarter" idx="1"/>
          </p:nvPr>
        </p:nvSpPr>
        <p:spPr/>
        <p:txBody>
          <a:bodyPr>
            <a:normAutofit/>
          </a:bodyPr>
          <a:lstStyle/>
          <a:p>
            <a:pPr algn="just"/>
            <a:r>
              <a:rPr lang="en-US" dirty="0" smtClean="0"/>
              <a:t>The predicate and joins in the original query and the semi-join operation on the relation after query rewriting often overlap in the range of the selection of tuples.</a:t>
            </a:r>
          </a:p>
          <a:p>
            <a:pPr algn="just"/>
            <a:r>
              <a:rPr lang="en-US" dirty="0" smtClean="0"/>
              <a:t>Therefore some comparisons are performed multiple times. </a:t>
            </a:r>
          </a:p>
          <a:p>
            <a:pPr algn="just"/>
            <a:r>
              <a:rPr lang="en-US" dirty="0" smtClean="0"/>
              <a:t>This redundant tests must be removed for optimal speed of operations.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9" name="Rectangle 3"/>
          <p:cNvSpPr>
            <a:spLocks noGrp="1" noChangeArrowheads="1"/>
          </p:cNvSpPr>
          <p:nvPr>
            <p:ph type="title"/>
          </p:nvPr>
        </p:nvSpPr>
        <p:spPr>
          <a:xfrm>
            <a:off x="457200" y="228600"/>
            <a:ext cx="8458200" cy="1219200"/>
          </a:xfrm>
        </p:spPr>
        <p:txBody>
          <a:bodyPr>
            <a:normAutofit/>
          </a:bodyPr>
          <a:lstStyle/>
          <a:p>
            <a:r>
              <a:rPr lang="en-US" sz="3400" dirty="0">
                <a:solidFill>
                  <a:srgbClr val="FF0000"/>
                </a:solidFill>
              </a:rPr>
              <a:t>Redundancy between queries and authorization </a:t>
            </a:r>
            <a:r>
              <a:rPr lang="en-US" sz="3400" dirty="0" smtClean="0">
                <a:solidFill>
                  <a:srgbClr val="FF0000"/>
                </a:solidFill>
              </a:rPr>
              <a:t>predicates </a:t>
            </a:r>
            <a:endParaRPr lang="en-US" sz="2000" dirty="0">
              <a:solidFill>
                <a:srgbClr val="FF0000"/>
              </a:solidFill>
            </a:endParaRPr>
          </a:p>
        </p:txBody>
      </p:sp>
      <p:sp>
        <p:nvSpPr>
          <p:cNvPr id="66" name="Slide Number Placeholder 5"/>
          <p:cNvSpPr>
            <a:spLocks noGrp="1"/>
          </p:cNvSpPr>
          <p:nvPr>
            <p:ph type="sldNum" sz="quarter" idx="12"/>
          </p:nvPr>
        </p:nvSpPr>
        <p:spPr/>
        <p:txBody>
          <a:bodyPr/>
          <a:lstStyle/>
          <a:p>
            <a:fld id="{407DB8A8-31E3-47AC-9575-FA1C29CC321F}" type="slidenum">
              <a:rPr lang="en-US" altLang="en-US"/>
              <a:pPr/>
              <a:t>13</a:t>
            </a:fld>
            <a:endParaRPr lang="en-US" altLang="en-US"/>
          </a:p>
        </p:txBody>
      </p:sp>
      <p:sp>
        <p:nvSpPr>
          <p:cNvPr id="106498" name="Rectangle 2"/>
          <p:cNvSpPr>
            <a:spLocks noGrp="1" noChangeArrowheads="1"/>
          </p:cNvSpPr>
          <p:nvPr>
            <p:ph sz="quarter" idx="1"/>
          </p:nvPr>
        </p:nvSpPr>
        <p:spPr>
          <a:xfrm>
            <a:off x="228600" y="1371600"/>
            <a:ext cx="8763000" cy="4953000"/>
          </a:xfrm>
        </p:spPr>
        <p:txBody>
          <a:bodyPr/>
          <a:lstStyle/>
          <a:p>
            <a:r>
              <a:rPr lang="en-US" sz="2400" dirty="0"/>
              <a:t>Auth view </a:t>
            </a:r>
            <a:r>
              <a:rPr lang="en-US" sz="2400" dirty="0" err="1">
                <a:solidFill>
                  <a:srgbClr val="800000"/>
                </a:solidFill>
              </a:rPr>
              <a:t>authL</a:t>
            </a:r>
            <a:r>
              <a:rPr lang="en-US" sz="2400" dirty="0"/>
              <a:t>: </a:t>
            </a:r>
            <a:r>
              <a:rPr lang="en-US" sz="2400" dirty="0">
                <a:solidFill>
                  <a:schemeClr val="tx2"/>
                </a:solidFill>
              </a:rPr>
              <a:t>Customers can see </a:t>
            </a:r>
            <a:r>
              <a:rPr lang="en-US" sz="2400" dirty="0" err="1">
                <a:solidFill>
                  <a:srgbClr val="800000"/>
                </a:solidFill>
              </a:rPr>
              <a:t>lineitems</a:t>
            </a:r>
            <a:r>
              <a:rPr lang="en-US" sz="2400" dirty="0">
                <a:solidFill>
                  <a:schemeClr val="tx2"/>
                </a:solidFill>
              </a:rPr>
              <a:t> only for their own </a:t>
            </a:r>
            <a:r>
              <a:rPr lang="en-US" sz="2400" dirty="0">
                <a:solidFill>
                  <a:srgbClr val="800000"/>
                </a:solidFill>
              </a:rPr>
              <a:t>orders</a:t>
            </a:r>
          </a:p>
          <a:p>
            <a:pPr lvl="4"/>
            <a:endParaRPr lang="en-US" sz="1700" dirty="0"/>
          </a:p>
          <a:p>
            <a:r>
              <a:rPr lang="en-US" sz="2400" dirty="0"/>
              <a:t>Query</a:t>
            </a:r>
            <a:r>
              <a:rPr lang="en-US" sz="2400" dirty="0">
                <a:solidFill>
                  <a:schemeClr val="hlink"/>
                </a:solidFill>
              </a:rPr>
              <a:t>:</a:t>
            </a:r>
            <a:r>
              <a:rPr lang="en-US" sz="2400" dirty="0">
                <a:solidFill>
                  <a:schemeClr val="tx2"/>
                </a:solidFill>
              </a:rPr>
              <a:t> Customer 123 wants to see details of </a:t>
            </a:r>
            <a:r>
              <a:rPr lang="en-US" sz="2400" dirty="0" err="1">
                <a:solidFill>
                  <a:srgbClr val="800000"/>
                </a:solidFill>
              </a:rPr>
              <a:t>lineitems</a:t>
            </a:r>
            <a:r>
              <a:rPr lang="en-US" sz="2400" dirty="0">
                <a:solidFill>
                  <a:schemeClr val="tx2"/>
                </a:solidFill>
              </a:rPr>
              <a:t> shipped using express mode only for his orders</a:t>
            </a:r>
          </a:p>
          <a:p>
            <a:pPr lvl="4">
              <a:buFont typeface="Wingdings" pitchFamily="2" charset="2"/>
              <a:buNone/>
            </a:pPr>
            <a:r>
              <a:rPr lang="en-US" sz="1300" b="1" dirty="0">
                <a:solidFill>
                  <a:schemeClr val="hlink"/>
                </a:solidFill>
              </a:rPr>
              <a:t>      </a:t>
            </a:r>
          </a:p>
          <a:p>
            <a:pPr>
              <a:buFont typeface="Wingdings" pitchFamily="2" charset="2"/>
              <a:buNone/>
            </a:pPr>
            <a:r>
              <a:rPr lang="en-US" sz="1800" b="1" dirty="0">
                <a:solidFill>
                  <a:schemeClr val="hlink"/>
                </a:solidFill>
              </a:rPr>
              <a:t>     </a:t>
            </a:r>
            <a:r>
              <a:rPr lang="en-US" sz="1800" b="1" dirty="0">
                <a:solidFill>
                  <a:srgbClr val="800000"/>
                </a:solidFill>
              </a:rPr>
              <a:t>Select</a:t>
            </a:r>
            <a:r>
              <a:rPr lang="en-US" sz="1800" dirty="0">
                <a:solidFill>
                  <a:srgbClr val="800000"/>
                </a:solidFill>
              </a:rPr>
              <a:t> * </a:t>
            </a:r>
            <a:r>
              <a:rPr lang="en-US" sz="1800" b="1" dirty="0">
                <a:solidFill>
                  <a:srgbClr val="800000"/>
                </a:solidFill>
              </a:rPr>
              <a:t>from</a:t>
            </a:r>
            <a:r>
              <a:rPr lang="en-US" sz="1800" dirty="0">
                <a:solidFill>
                  <a:srgbClr val="800000"/>
                </a:solidFill>
              </a:rPr>
              <a:t> </a:t>
            </a:r>
            <a:r>
              <a:rPr lang="en-US" sz="1800" dirty="0" err="1">
                <a:solidFill>
                  <a:srgbClr val="800000"/>
                </a:solidFill>
              </a:rPr>
              <a:t>lineitem</a:t>
            </a:r>
            <a:r>
              <a:rPr lang="en-US" sz="1800" dirty="0">
                <a:solidFill>
                  <a:srgbClr val="800000"/>
                </a:solidFill>
              </a:rPr>
              <a:t> L, orders O</a:t>
            </a:r>
          </a:p>
          <a:p>
            <a:pPr>
              <a:buFont typeface="Wingdings" pitchFamily="2" charset="2"/>
              <a:buNone/>
            </a:pPr>
            <a:r>
              <a:rPr lang="en-US" sz="1800" b="1" dirty="0">
                <a:solidFill>
                  <a:srgbClr val="800000"/>
                </a:solidFill>
              </a:rPr>
              <a:t>     where</a:t>
            </a:r>
            <a:r>
              <a:rPr lang="en-US" sz="1800" dirty="0">
                <a:solidFill>
                  <a:srgbClr val="800000"/>
                </a:solidFill>
              </a:rPr>
              <a:t> </a:t>
            </a:r>
            <a:r>
              <a:rPr lang="en-US" sz="1800" dirty="0" err="1">
                <a:solidFill>
                  <a:srgbClr val="800000"/>
                </a:solidFill>
              </a:rPr>
              <a:t>l_orderkey</a:t>
            </a:r>
            <a:r>
              <a:rPr lang="en-US" sz="1800" dirty="0">
                <a:solidFill>
                  <a:srgbClr val="800000"/>
                </a:solidFill>
              </a:rPr>
              <a:t> = </a:t>
            </a:r>
            <a:r>
              <a:rPr lang="en-US" sz="1800" dirty="0" err="1">
                <a:solidFill>
                  <a:srgbClr val="800000"/>
                </a:solidFill>
              </a:rPr>
              <a:t>o_orderkey</a:t>
            </a:r>
            <a:endParaRPr lang="en-US" sz="1800" dirty="0">
              <a:solidFill>
                <a:srgbClr val="800000"/>
              </a:solidFill>
            </a:endParaRPr>
          </a:p>
          <a:p>
            <a:pPr>
              <a:buFont typeface="Wingdings" pitchFamily="2" charset="2"/>
              <a:buNone/>
            </a:pPr>
            <a:r>
              <a:rPr lang="en-US" sz="1800" b="1" dirty="0">
                <a:solidFill>
                  <a:srgbClr val="800000"/>
                </a:solidFill>
              </a:rPr>
              <a:t>                 and </a:t>
            </a:r>
            <a:r>
              <a:rPr lang="en-US" sz="1800" dirty="0" err="1">
                <a:solidFill>
                  <a:srgbClr val="800000"/>
                </a:solidFill>
              </a:rPr>
              <a:t>o_custkey</a:t>
            </a:r>
            <a:r>
              <a:rPr lang="en-US" sz="1800" dirty="0">
                <a:solidFill>
                  <a:srgbClr val="800000"/>
                </a:solidFill>
              </a:rPr>
              <a:t>=123 </a:t>
            </a:r>
          </a:p>
          <a:p>
            <a:pPr>
              <a:buFont typeface="Wingdings" pitchFamily="2" charset="2"/>
              <a:buNone/>
            </a:pPr>
            <a:r>
              <a:rPr lang="en-US" sz="1800" dirty="0">
                <a:solidFill>
                  <a:srgbClr val="800000"/>
                </a:solidFill>
              </a:rPr>
              <a:t>                 </a:t>
            </a:r>
            <a:r>
              <a:rPr lang="en-US" sz="1800" b="1" dirty="0">
                <a:solidFill>
                  <a:srgbClr val="800000"/>
                </a:solidFill>
              </a:rPr>
              <a:t>and </a:t>
            </a:r>
            <a:r>
              <a:rPr lang="en-US" sz="1800" dirty="0" err="1">
                <a:solidFill>
                  <a:srgbClr val="800000"/>
                </a:solidFill>
              </a:rPr>
              <a:t>l_shipmode</a:t>
            </a:r>
            <a:r>
              <a:rPr lang="en-US" sz="1800" dirty="0">
                <a:solidFill>
                  <a:srgbClr val="800000"/>
                </a:solidFill>
              </a:rPr>
              <a:t>=‘express’</a:t>
            </a:r>
            <a:endParaRPr lang="en-US" sz="3500" dirty="0">
              <a:solidFill>
                <a:srgbClr val="800000"/>
              </a:solidFill>
            </a:endParaRPr>
          </a:p>
          <a:p>
            <a:endParaRPr lang="en-US" sz="2400" dirty="0">
              <a:solidFill>
                <a:srgbClr val="800000"/>
              </a:solidFill>
            </a:endParaRPr>
          </a:p>
          <a:p>
            <a:r>
              <a:rPr lang="en-US" sz="2400" dirty="0"/>
              <a:t>R</a:t>
            </a:r>
            <a:r>
              <a:rPr lang="en-US" sz="2400" baseline="-25000" dirty="0"/>
              <a:t>A </a:t>
            </a:r>
            <a:r>
              <a:rPr lang="en-US" sz="2400" dirty="0"/>
              <a:t>would often be of the form R     A</a:t>
            </a:r>
          </a:p>
        </p:txBody>
      </p:sp>
      <p:grpSp>
        <p:nvGrpSpPr>
          <p:cNvPr id="2" name="Group 10"/>
          <p:cNvGrpSpPr>
            <a:grpSpLocks/>
          </p:cNvGrpSpPr>
          <p:nvPr/>
        </p:nvGrpSpPr>
        <p:grpSpPr bwMode="auto">
          <a:xfrm>
            <a:off x="4191000" y="5105400"/>
            <a:ext cx="228600" cy="228600"/>
            <a:chOff x="1152" y="1584"/>
            <a:chExt cx="432" cy="288"/>
          </a:xfrm>
        </p:grpSpPr>
        <p:sp>
          <p:nvSpPr>
            <p:cNvPr id="106507" name="Line 11"/>
            <p:cNvSpPr>
              <a:spLocks noChangeShapeType="1"/>
            </p:cNvSpPr>
            <p:nvPr/>
          </p:nvSpPr>
          <p:spPr bwMode="auto">
            <a:xfrm>
              <a:off x="1152" y="1584"/>
              <a:ext cx="0" cy="288"/>
            </a:xfrm>
            <a:prstGeom prst="line">
              <a:avLst/>
            </a:prstGeom>
            <a:noFill/>
            <a:ln w="9525">
              <a:solidFill>
                <a:schemeClr val="tx1"/>
              </a:solidFill>
              <a:round/>
              <a:headEnd/>
              <a:tailEnd/>
            </a:ln>
            <a:effectLst/>
          </p:spPr>
          <p:txBody>
            <a:bodyPr/>
            <a:lstStyle/>
            <a:p>
              <a:endParaRPr lang="en-US"/>
            </a:p>
          </p:txBody>
        </p:sp>
        <p:sp>
          <p:nvSpPr>
            <p:cNvPr id="106508" name="Line 12"/>
            <p:cNvSpPr>
              <a:spLocks noChangeShapeType="1"/>
            </p:cNvSpPr>
            <p:nvPr/>
          </p:nvSpPr>
          <p:spPr bwMode="auto">
            <a:xfrm flipV="1">
              <a:off x="1152" y="1584"/>
              <a:ext cx="432" cy="288"/>
            </a:xfrm>
            <a:prstGeom prst="line">
              <a:avLst/>
            </a:prstGeom>
            <a:noFill/>
            <a:ln w="9525">
              <a:solidFill>
                <a:schemeClr val="tx1"/>
              </a:solidFill>
              <a:round/>
              <a:headEnd/>
              <a:tailEnd/>
            </a:ln>
            <a:effectLst/>
          </p:spPr>
          <p:txBody>
            <a:bodyPr/>
            <a:lstStyle/>
            <a:p>
              <a:endParaRPr lang="en-US"/>
            </a:p>
          </p:txBody>
        </p:sp>
        <p:sp>
          <p:nvSpPr>
            <p:cNvPr id="106509" name="Line 13"/>
            <p:cNvSpPr>
              <a:spLocks noChangeShapeType="1"/>
            </p:cNvSpPr>
            <p:nvPr/>
          </p:nvSpPr>
          <p:spPr bwMode="auto">
            <a:xfrm>
              <a:off x="1152" y="1584"/>
              <a:ext cx="432" cy="288"/>
            </a:xfrm>
            <a:prstGeom prst="line">
              <a:avLst/>
            </a:prstGeom>
            <a:noFill/>
            <a:ln w="9525">
              <a:solidFill>
                <a:schemeClr val="tx1"/>
              </a:solidFill>
              <a:round/>
              <a:headEnd/>
              <a:tailEnd/>
            </a:ln>
            <a:effectLst/>
          </p:spPr>
          <p:txBody>
            <a:bodyPr/>
            <a:lstStyle/>
            <a:p>
              <a:endParaRPr lang="en-US"/>
            </a:p>
          </p:txBody>
        </p:sp>
      </p:grpSp>
      <p:sp>
        <p:nvSpPr>
          <p:cNvPr id="106628" name="AutoShape 132"/>
          <p:cNvSpPr>
            <a:spLocks noChangeArrowheads="1"/>
          </p:cNvSpPr>
          <p:nvPr/>
        </p:nvSpPr>
        <p:spPr bwMode="auto">
          <a:xfrm>
            <a:off x="3962400" y="3886200"/>
            <a:ext cx="457200" cy="228600"/>
          </a:xfrm>
          <a:prstGeom prst="notchedRightArrow">
            <a:avLst>
              <a:gd name="adj1" fmla="val 50000"/>
              <a:gd name="adj2" fmla="val 50000"/>
            </a:avLst>
          </a:prstGeom>
          <a:solidFill>
            <a:schemeClr val="accent1"/>
          </a:solidFill>
          <a:ln w="9525" algn="ctr">
            <a:solidFill>
              <a:schemeClr val="tx1"/>
            </a:solidFill>
            <a:miter lim="800000"/>
            <a:headEnd/>
            <a:tailEnd/>
          </a:ln>
          <a:effectLst/>
        </p:spPr>
        <p:txBody>
          <a:bodyPr wrap="none" anchor="ctr"/>
          <a:lstStyle/>
          <a:p>
            <a:endParaRPr lang="en-US"/>
          </a:p>
        </p:txBody>
      </p:sp>
      <p:sp>
        <p:nvSpPr>
          <p:cNvPr id="106629" name="AutoShape 133"/>
          <p:cNvSpPr>
            <a:spLocks noChangeArrowheads="1"/>
          </p:cNvSpPr>
          <p:nvPr/>
        </p:nvSpPr>
        <p:spPr bwMode="auto">
          <a:xfrm>
            <a:off x="5638800" y="3886200"/>
            <a:ext cx="457200" cy="228600"/>
          </a:xfrm>
          <a:prstGeom prst="notchedRightArrow">
            <a:avLst>
              <a:gd name="adj1" fmla="val 50000"/>
              <a:gd name="adj2" fmla="val 50000"/>
            </a:avLst>
          </a:prstGeom>
          <a:solidFill>
            <a:schemeClr val="accent1"/>
          </a:solidFill>
          <a:ln w="9525" algn="ctr">
            <a:solidFill>
              <a:schemeClr val="tx1"/>
            </a:solidFill>
            <a:miter lim="800000"/>
            <a:headEnd/>
            <a:tailEnd/>
          </a:ln>
          <a:effectLst/>
        </p:spPr>
        <p:txBody>
          <a:bodyPr wrap="none" anchor="ctr"/>
          <a:lstStyle/>
          <a:p>
            <a:endParaRPr lang="en-US"/>
          </a:p>
        </p:txBody>
      </p:sp>
      <p:sp>
        <p:nvSpPr>
          <p:cNvPr id="106630" name="AutoShape 134"/>
          <p:cNvSpPr>
            <a:spLocks noChangeArrowheads="1"/>
          </p:cNvSpPr>
          <p:nvPr/>
        </p:nvSpPr>
        <p:spPr bwMode="auto">
          <a:xfrm>
            <a:off x="7391400" y="3886200"/>
            <a:ext cx="457200" cy="228600"/>
          </a:xfrm>
          <a:prstGeom prst="notchedRightArrow">
            <a:avLst>
              <a:gd name="adj1" fmla="val 50000"/>
              <a:gd name="adj2" fmla="val 50000"/>
            </a:avLst>
          </a:prstGeom>
          <a:solidFill>
            <a:schemeClr val="accent1"/>
          </a:solidFill>
          <a:ln w="9525" algn="ctr">
            <a:solidFill>
              <a:schemeClr val="tx1"/>
            </a:solidFill>
            <a:miter lim="800000"/>
            <a:headEnd/>
            <a:tailEnd/>
          </a:ln>
          <a:effectLst/>
        </p:spPr>
        <p:txBody>
          <a:bodyPr wrap="none" anchor="ctr"/>
          <a:lstStyle/>
          <a:p>
            <a:endParaRPr lang="en-US"/>
          </a:p>
        </p:txBody>
      </p:sp>
      <p:grpSp>
        <p:nvGrpSpPr>
          <p:cNvPr id="3" name="Group 137"/>
          <p:cNvGrpSpPr>
            <a:grpSpLocks/>
          </p:cNvGrpSpPr>
          <p:nvPr/>
        </p:nvGrpSpPr>
        <p:grpSpPr bwMode="auto">
          <a:xfrm>
            <a:off x="4448175" y="3232150"/>
            <a:ext cx="1038225" cy="1339850"/>
            <a:chOff x="2706" y="960"/>
            <a:chExt cx="654" cy="844"/>
          </a:xfrm>
        </p:grpSpPr>
        <p:sp>
          <p:nvSpPr>
            <p:cNvPr id="106634" name="Line 138"/>
            <p:cNvSpPr>
              <a:spLocks noChangeShapeType="1"/>
            </p:cNvSpPr>
            <p:nvPr/>
          </p:nvSpPr>
          <p:spPr bwMode="auto">
            <a:xfrm>
              <a:off x="3066" y="1079"/>
              <a:ext cx="147" cy="119"/>
            </a:xfrm>
            <a:prstGeom prst="line">
              <a:avLst/>
            </a:prstGeom>
            <a:noFill/>
            <a:ln w="9525">
              <a:solidFill>
                <a:schemeClr val="tx1"/>
              </a:solidFill>
              <a:round/>
              <a:headEnd/>
              <a:tailEnd/>
            </a:ln>
            <a:effectLst/>
          </p:spPr>
          <p:txBody>
            <a:bodyPr/>
            <a:lstStyle/>
            <a:p>
              <a:endParaRPr lang="en-US"/>
            </a:p>
          </p:txBody>
        </p:sp>
        <p:sp>
          <p:nvSpPr>
            <p:cNvPr id="106635" name="Line 139"/>
            <p:cNvSpPr>
              <a:spLocks noChangeShapeType="1"/>
            </p:cNvSpPr>
            <p:nvPr/>
          </p:nvSpPr>
          <p:spPr bwMode="auto">
            <a:xfrm>
              <a:off x="3287" y="1397"/>
              <a:ext cx="0" cy="159"/>
            </a:xfrm>
            <a:prstGeom prst="line">
              <a:avLst/>
            </a:prstGeom>
            <a:noFill/>
            <a:ln w="9525">
              <a:solidFill>
                <a:schemeClr val="tx1"/>
              </a:solidFill>
              <a:round/>
              <a:headEnd/>
              <a:tailEnd/>
            </a:ln>
            <a:effectLst/>
          </p:spPr>
          <p:txBody>
            <a:bodyPr/>
            <a:lstStyle/>
            <a:p>
              <a:endParaRPr lang="en-US"/>
            </a:p>
          </p:txBody>
        </p:sp>
        <p:sp>
          <p:nvSpPr>
            <p:cNvPr id="106636" name="Line 140"/>
            <p:cNvSpPr>
              <a:spLocks noChangeShapeType="1"/>
            </p:cNvSpPr>
            <p:nvPr/>
          </p:nvSpPr>
          <p:spPr bwMode="auto">
            <a:xfrm flipV="1">
              <a:off x="2846" y="1079"/>
              <a:ext cx="147" cy="159"/>
            </a:xfrm>
            <a:prstGeom prst="line">
              <a:avLst/>
            </a:prstGeom>
            <a:noFill/>
            <a:ln w="9525">
              <a:solidFill>
                <a:schemeClr val="tx1"/>
              </a:solidFill>
              <a:round/>
              <a:headEnd/>
              <a:tailEnd/>
            </a:ln>
            <a:effectLst/>
          </p:spPr>
          <p:txBody>
            <a:bodyPr/>
            <a:lstStyle/>
            <a:p>
              <a:endParaRPr lang="en-US"/>
            </a:p>
          </p:txBody>
        </p:sp>
        <p:sp>
          <p:nvSpPr>
            <p:cNvPr id="106637" name="Rectangle 141"/>
            <p:cNvSpPr>
              <a:spLocks noChangeArrowheads="1"/>
            </p:cNvSpPr>
            <p:nvPr/>
          </p:nvSpPr>
          <p:spPr bwMode="auto">
            <a:xfrm>
              <a:off x="3196" y="1190"/>
              <a:ext cx="164" cy="250"/>
            </a:xfrm>
            <a:prstGeom prst="rect">
              <a:avLst/>
            </a:prstGeom>
            <a:noFill/>
            <a:ln w="9525">
              <a:noFill/>
              <a:miter lim="800000"/>
              <a:headEnd/>
              <a:tailEnd/>
            </a:ln>
            <a:effectLst/>
          </p:spPr>
          <p:txBody>
            <a:bodyPr>
              <a:spAutoFit/>
            </a:bodyPr>
            <a:lstStyle/>
            <a:p>
              <a:pPr algn="l"/>
              <a:r>
                <a:rPr lang="el-GR"/>
                <a:t>σ</a:t>
              </a:r>
              <a:endParaRPr lang="en-US"/>
            </a:p>
          </p:txBody>
        </p:sp>
        <p:sp>
          <p:nvSpPr>
            <p:cNvPr id="106638" name="Text Box 142"/>
            <p:cNvSpPr txBox="1">
              <a:spLocks noChangeArrowheads="1"/>
            </p:cNvSpPr>
            <p:nvPr/>
          </p:nvSpPr>
          <p:spPr bwMode="auto">
            <a:xfrm>
              <a:off x="3186" y="1563"/>
              <a:ext cx="174" cy="231"/>
            </a:xfrm>
            <a:prstGeom prst="rect">
              <a:avLst/>
            </a:prstGeom>
            <a:noFill/>
            <a:ln w="9525">
              <a:noFill/>
              <a:miter lim="800000"/>
              <a:headEnd/>
              <a:tailEnd/>
            </a:ln>
            <a:effectLst/>
          </p:spPr>
          <p:txBody>
            <a:bodyPr>
              <a:spAutoFit/>
            </a:bodyPr>
            <a:lstStyle/>
            <a:p>
              <a:pPr algn="l"/>
              <a:r>
                <a:rPr lang="en-US" sz="1800"/>
                <a:t>O</a:t>
              </a:r>
            </a:p>
          </p:txBody>
        </p:sp>
        <p:grpSp>
          <p:nvGrpSpPr>
            <p:cNvPr id="4" name="Group 143"/>
            <p:cNvGrpSpPr>
              <a:grpSpLocks/>
            </p:cNvGrpSpPr>
            <p:nvPr/>
          </p:nvGrpSpPr>
          <p:grpSpPr bwMode="auto">
            <a:xfrm>
              <a:off x="2993" y="960"/>
              <a:ext cx="110" cy="79"/>
              <a:chOff x="1632" y="1584"/>
              <a:chExt cx="144" cy="96"/>
            </a:xfrm>
          </p:grpSpPr>
          <p:cxnSp>
            <p:nvCxnSpPr>
              <p:cNvPr id="106640" name="AutoShape 144"/>
              <p:cNvCxnSpPr>
                <a:cxnSpLocks noChangeShapeType="1"/>
              </p:cNvCxnSpPr>
              <p:nvPr/>
            </p:nvCxnSpPr>
            <p:spPr bwMode="auto">
              <a:xfrm>
                <a:off x="1632" y="1584"/>
                <a:ext cx="144" cy="96"/>
              </a:xfrm>
              <a:prstGeom prst="straightConnector1">
                <a:avLst/>
              </a:prstGeom>
              <a:noFill/>
              <a:ln w="9525">
                <a:solidFill>
                  <a:schemeClr val="tx1"/>
                </a:solidFill>
                <a:round/>
                <a:headEnd/>
                <a:tailEnd/>
              </a:ln>
              <a:effectLst/>
            </p:spPr>
          </p:cxnSp>
          <p:cxnSp>
            <p:nvCxnSpPr>
              <p:cNvPr id="106641" name="AutoShape 145"/>
              <p:cNvCxnSpPr>
                <a:cxnSpLocks noChangeShapeType="1"/>
              </p:cNvCxnSpPr>
              <p:nvPr/>
            </p:nvCxnSpPr>
            <p:spPr bwMode="auto">
              <a:xfrm flipV="1">
                <a:off x="1632" y="1584"/>
                <a:ext cx="144" cy="96"/>
              </a:xfrm>
              <a:prstGeom prst="straightConnector1">
                <a:avLst/>
              </a:prstGeom>
              <a:noFill/>
              <a:ln w="9525">
                <a:solidFill>
                  <a:schemeClr val="tx1"/>
                </a:solidFill>
                <a:round/>
                <a:headEnd/>
                <a:tailEnd/>
              </a:ln>
              <a:effectLst/>
            </p:spPr>
          </p:cxnSp>
          <p:cxnSp>
            <p:nvCxnSpPr>
              <p:cNvPr id="106642" name="AutoShape 146"/>
              <p:cNvCxnSpPr>
                <a:cxnSpLocks noChangeShapeType="1"/>
              </p:cNvCxnSpPr>
              <p:nvPr/>
            </p:nvCxnSpPr>
            <p:spPr bwMode="auto">
              <a:xfrm>
                <a:off x="1632" y="1584"/>
                <a:ext cx="0" cy="96"/>
              </a:xfrm>
              <a:prstGeom prst="straightConnector1">
                <a:avLst/>
              </a:prstGeom>
              <a:noFill/>
              <a:ln w="9525">
                <a:solidFill>
                  <a:schemeClr val="tx1"/>
                </a:solidFill>
                <a:round/>
                <a:headEnd/>
                <a:tailEnd/>
              </a:ln>
              <a:effectLst/>
            </p:spPr>
          </p:cxnSp>
          <p:cxnSp>
            <p:nvCxnSpPr>
              <p:cNvPr id="106643" name="AutoShape 147"/>
              <p:cNvCxnSpPr>
                <a:cxnSpLocks noChangeShapeType="1"/>
              </p:cNvCxnSpPr>
              <p:nvPr/>
            </p:nvCxnSpPr>
            <p:spPr bwMode="auto">
              <a:xfrm>
                <a:off x="1776" y="1584"/>
                <a:ext cx="0" cy="96"/>
              </a:xfrm>
              <a:prstGeom prst="straightConnector1">
                <a:avLst/>
              </a:prstGeom>
              <a:noFill/>
              <a:ln w="9525">
                <a:solidFill>
                  <a:schemeClr val="tx1"/>
                </a:solidFill>
                <a:round/>
                <a:headEnd/>
                <a:tailEnd/>
              </a:ln>
              <a:effectLst/>
            </p:spPr>
          </p:cxnSp>
        </p:grpSp>
        <p:sp>
          <p:nvSpPr>
            <p:cNvPr id="106644" name="Line 148"/>
            <p:cNvSpPr>
              <a:spLocks noChangeShapeType="1"/>
            </p:cNvSpPr>
            <p:nvPr/>
          </p:nvSpPr>
          <p:spPr bwMode="auto">
            <a:xfrm>
              <a:off x="2807" y="1407"/>
              <a:ext cx="0" cy="159"/>
            </a:xfrm>
            <a:prstGeom prst="line">
              <a:avLst/>
            </a:prstGeom>
            <a:noFill/>
            <a:ln w="9525">
              <a:solidFill>
                <a:schemeClr val="tx1"/>
              </a:solidFill>
              <a:round/>
              <a:headEnd/>
              <a:tailEnd/>
            </a:ln>
            <a:effectLst/>
          </p:spPr>
          <p:txBody>
            <a:bodyPr/>
            <a:lstStyle/>
            <a:p>
              <a:endParaRPr lang="en-US"/>
            </a:p>
          </p:txBody>
        </p:sp>
        <p:sp>
          <p:nvSpPr>
            <p:cNvPr id="106645" name="Rectangle 149"/>
            <p:cNvSpPr>
              <a:spLocks noChangeArrowheads="1"/>
            </p:cNvSpPr>
            <p:nvPr/>
          </p:nvSpPr>
          <p:spPr bwMode="auto">
            <a:xfrm>
              <a:off x="2716" y="1200"/>
              <a:ext cx="164" cy="250"/>
            </a:xfrm>
            <a:prstGeom prst="rect">
              <a:avLst/>
            </a:prstGeom>
            <a:noFill/>
            <a:ln w="9525">
              <a:noFill/>
              <a:miter lim="800000"/>
              <a:headEnd/>
              <a:tailEnd/>
            </a:ln>
            <a:effectLst/>
          </p:spPr>
          <p:txBody>
            <a:bodyPr>
              <a:spAutoFit/>
            </a:bodyPr>
            <a:lstStyle/>
            <a:p>
              <a:pPr algn="l"/>
              <a:r>
                <a:rPr lang="el-GR"/>
                <a:t>σ</a:t>
              </a:r>
              <a:endParaRPr lang="en-US"/>
            </a:p>
          </p:txBody>
        </p:sp>
        <p:sp>
          <p:nvSpPr>
            <p:cNvPr id="106646" name="Text Box 150"/>
            <p:cNvSpPr txBox="1">
              <a:spLocks noChangeArrowheads="1"/>
            </p:cNvSpPr>
            <p:nvPr/>
          </p:nvSpPr>
          <p:spPr bwMode="auto">
            <a:xfrm>
              <a:off x="2706" y="1573"/>
              <a:ext cx="174" cy="231"/>
            </a:xfrm>
            <a:prstGeom prst="rect">
              <a:avLst/>
            </a:prstGeom>
            <a:noFill/>
            <a:ln w="9525">
              <a:noFill/>
              <a:miter lim="800000"/>
              <a:headEnd/>
              <a:tailEnd/>
            </a:ln>
            <a:effectLst/>
          </p:spPr>
          <p:txBody>
            <a:bodyPr>
              <a:spAutoFit/>
            </a:bodyPr>
            <a:lstStyle/>
            <a:p>
              <a:pPr algn="l"/>
              <a:r>
                <a:rPr lang="en-US" sz="1800"/>
                <a:t>L</a:t>
              </a:r>
            </a:p>
          </p:txBody>
        </p:sp>
      </p:grpSp>
      <p:grpSp>
        <p:nvGrpSpPr>
          <p:cNvPr id="5" name="Group 151"/>
          <p:cNvGrpSpPr>
            <a:grpSpLocks/>
          </p:cNvGrpSpPr>
          <p:nvPr/>
        </p:nvGrpSpPr>
        <p:grpSpPr bwMode="auto">
          <a:xfrm>
            <a:off x="5943600" y="3248025"/>
            <a:ext cx="1219200" cy="1323975"/>
            <a:chOff x="2592" y="960"/>
            <a:chExt cx="768" cy="834"/>
          </a:xfrm>
        </p:grpSpPr>
        <p:sp>
          <p:nvSpPr>
            <p:cNvPr id="106648" name="Line 152"/>
            <p:cNvSpPr>
              <a:spLocks noChangeShapeType="1"/>
            </p:cNvSpPr>
            <p:nvPr/>
          </p:nvSpPr>
          <p:spPr bwMode="auto">
            <a:xfrm>
              <a:off x="3066" y="1079"/>
              <a:ext cx="147" cy="119"/>
            </a:xfrm>
            <a:prstGeom prst="line">
              <a:avLst/>
            </a:prstGeom>
            <a:noFill/>
            <a:ln w="9525">
              <a:solidFill>
                <a:schemeClr val="tx1"/>
              </a:solidFill>
              <a:round/>
              <a:headEnd/>
              <a:tailEnd/>
            </a:ln>
            <a:effectLst/>
          </p:spPr>
          <p:txBody>
            <a:bodyPr/>
            <a:lstStyle/>
            <a:p>
              <a:endParaRPr lang="en-US"/>
            </a:p>
          </p:txBody>
        </p:sp>
        <p:sp>
          <p:nvSpPr>
            <p:cNvPr id="106649" name="Line 153"/>
            <p:cNvSpPr>
              <a:spLocks noChangeShapeType="1"/>
            </p:cNvSpPr>
            <p:nvPr/>
          </p:nvSpPr>
          <p:spPr bwMode="auto">
            <a:xfrm>
              <a:off x="3287" y="1397"/>
              <a:ext cx="0" cy="159"/>
            </a:xfrm>
            <a:prstGeom prst="line">
              <a:avLst/>
            </a:prstGeom>
            <a:noFill/>
            <a:ln w="9525">
              <a:solidFill>
                <a:schemeClr val="tx1"/>
              </a:solidFill>
              <a:round/>
              <a:headEnd/>
              <a:tailEnd/>
            </a:ln>
            <a:effectLst/>
          </p:spPr>
          <p:txBody>
            <a:bodyPr/>
            <a:lstStyle/>
            <a:p>
              <a:endParaRPr lang="en-US"/>
            </a:p>
          </p:txBody>
        </p:sp>
        <p:sp>
          <p:nvSpPr>
            <p:cNvPr id="106650" name="Line 154"/>
            <p:cNvSpPr>
              <a:spLocks noChangeShapeType="1"/>
            </p:cNvSpPr>
            <p:nvPr/>
          </p:nvSpPr>
          <p:spPr bwMode="auto">
            <a:xfrm flipV="1">
              <a:off x="2846" y="1079"/>
              <a:ext cx="147" cy="159"/>
            </a:xfrm>
            <a:prstGeom prst="line">
              <a:avLst/>
            </a:prstGeom>
            <a:noFill/>
            <a:ln w="9525">
              <a:solidFill>
                <a:schemeClr val="tx1"/>
              </a:solidFill>
              <a:round/>
              <a:headEnd/>
              <a:tailEnd/>
            </a:ln>
            <a:effectLst/>
          </p:spPr>
          <p:txBody>
            <a:bodyPr/>
            <a:lstStyle/>
            <a:p>
              <a:endParaRPr lang="en-US"/>
            </a:p>
          </p:txBody>
        </p:sp>
        <p:sp>
          <p:nvSpPr>
            <p:cNvPr id="106651" name="Rectangle 155"/>
            <p:cNvSpPr>
              <a:spLocks noChangeArrowheads="1"/>
            </p:cNvSpPr>
            <p:nvPr/>
          </p:nvSpPr>
          <p:spPr bwMode="auto">
            <a:xfrm>
              <a:off x="3196" y="1190"/>
              <a:ext cx="164" cy="250"/>
            </a:xfrm>
            <a:prstGeom prst="rect">
              <a:avLst/>
            </a:prstGeom>
            <a:noFill/>
            <a:ln w="9525">
              <a:noFill/>
              <a:miter lim="800000"/>
              <a:headEnd/>
              <a:tailEnd/>
            </a:ln>
            <a:effectLst/>
          </p:spPr>
          <p:txBody>
            <a:bodyPr>
              <a:spAutoFit/>
            </a:bodyPr>
            <a:lstStyle/>
            <a:p>
              <a:pPr algn="l"/>
              <a:r>
                <a:rPr lang="el-GR"/>
                <a:t>σ</a:t>
              </a:r>
              <a:endParaRPr lang="en-US"/>
            </a:p>
          </p:txBody>
        </p:sp>
        <p:sp>
          <p:nvSpPr>
            <p:cNvPr id="106652" name="Text Box 156"/>
            <p:cNvSpPr txBox="1">
              <a:spLocks noChangeArrowheads="1"/>
            </p:cNvSpPr>
            <p:nvPr/>
          </p:nvSpPr>
          <p:spPr bwMode="auto">
            <a:xfrm>
              <a:off x="3186" y="1563"/>
              <a:ext cx="174" cy="231"/>
            </a:xfrm>
            <a:prstGeom prst="rect">
              <a:avLst/>
            </a:prstGeom>
            <a:noFill/>
            <a:ln w="9525">
              <a:noFill/>
              <a:miter lim="800000"/>
              <a:headEnd/>
              <a:tailEnd/>
            </a:ln>
            <a:effectLst/>
          </p:spPr>
          <p:txBody>
            <a:bodyPr>
              <a:spAutoFit/>
            </a:bodyPr>
            <a:lstStyle/>
            <a:p>
              <a:pPr algn="l"/>
              <a:r>
                <a:rPr lang="en-US" sz="1800"/>
                <a:t>O</a:t>
              </a:r>
            </a:p>
          </p:txBody>
        </p:sp>
        <p:grpSp>
          <p:nvGrpSpPr>
            <p:cNvPr id="6" name="Group 157"/>
            <p:cNvGrpSpPr>
              <a:grpSpLocks/>
            </p:cNvGrpSpPr>
            <p:nvPr/>
          </p:nvGrpSpPr>
          <p:grpSpPr bwMode="auto">
            <a:xfrm>
              <a:off x="2993" y="960"/>
              <a:ext cx="110" cy="79"/>
              <a:chOff x="1632" y="1584"/>
              <a:chExt cx="144" cy="96"/>
            </a:xfrm>
          </p:grpSpPr>
          <p:cxnSp>
            <p:nvCxnSpPr>
              <p:cNvPr id="106654" name="AutoShape 158"/>
              <p:cNvCxnSpPr>
                <a:cxnSpLocks noChangeShapeType="1"/>
              </p:cNvCxnSpPr>
              <p:nvPr/>
            </p:nvCxnSpPr>
            <p:spPr bwMode="auto">
              <a:xfrm>
                <a:off x="1632" y="1584"/>
                <a:ext cx="144" cy="96"/>
              </a:xfrm>
              <a:prstGeom prst="straightConnector1">
                <a:avLst/>
              </a:prstGeom>
              <a:noFill/>
              <a:ln w="9525">
                <a:solidFill>
                  <a:schemeClr val="tx1"/>
                </a:solidFill>
                <a:round/>
                <a:headEnd/>
                <a:tailEnd/>
              </a:ln>
              <a:effectLst/>
            </p:spPr>
          </p:cxnSp>
          <p:cxnSp>
            <p:nvCxnSpPr>
              <p:cNvPr id="106655" name="AutoShape 159"/>
              <p:cNvCxnSpPr>
                <a:cxnSpLocks noChangeShapeType="1"/>
              </p:cNvCxnSpPr>
              <p:nvPr/>
            </p:nvCxnSpPr>
            <p:spPr bwMode="auto">
              <a:xfrm flipV="1">
                <a:off x="1632" y="1584"/>
                <a:ext cx="144" cy="96"/>
              </a:xfrm>
              <a:prstGeom prst="straightConnector1">
                <a:avLst/>
              </a:prstGeom>
              <a:noFill/>
              <a:ln w="9525">
                <a:solidFill>
                  <a:schemeClr val="tx1"/>
                </a:solidFill>
                <a:round/>
                <a:headEnd/>
                <a:tailEnd/>
              </a:ln>
              <a:effectLst/>
            </p:spPr>
          </p:cxnSp>
          <p:cxnSp>
            <p:nvCxnSpPr>
              <p:cNvPr id="106656" name="AutoShape 160"/>
              <p:cNvCxnSpPr>
                <a:cxnSpLocks noChangeShapeType="1"/>
              </p:cNvCxnSpPr>
              <p:nvPr/>
            </p:nvCxnSpPr>
            <p:spPr bwMode="auto">
              <a:xfrm>
                <a:off x="1632" y="1584"/>
                <a:ext cx="0" cy="96"/>
              </a:xfrm>
              <a:prstGeom prst="straightConnector1">
                <a:avLst/>
              </a:prstGeom>
              <a:noFill/>
              <a:ln w="9525">
                <a:solidFill>
                  <a:schemeClr val="tx1"/>
                </a:solidFill>
                <a:round/>
                <a:headEnd/>
                <a:tailEnd/>
              </a:ln>
              <a:effectLst/>
            </p:spPr>
          </p:cxnSp>
          <p:cxnSp>
            <p:nvCxnSpPr>
              <p:cNvPr id="106657" name="AutoShape 161"/>
              <p:cNvCxnSpPr>
                <a:cxnSpLocks noChangeShapeType="1"/>
              </p:cNvCxnSpPr>
              <p:nvPr/>
            </p:nvCxnSpPr>
            <p:spPr bwMode="auto">
              <a:xfrm>
                <a:off x="1776" y="1584"/>
                <a:ext cx="0" cy="96"/>
              </a:xfrm>
              <a:prstGeom prst="straightConnector1">
                <a:avLst/>
              </a:prstGeom>
              <a:noFill/>
              <a:ln w="9525">
                <a:solidFill>
                  <a:schemeClr val="tx1"/>
                </a:solidFill>
                <a:round/>
                <a:headEnd/>
                <a:tailEnd/>
              </a:ln>
              <a:effectLst/>
            </p:spPr>
          </p:cxnSp>
        </p:grpSp>
        <p:sp>
          <p:nvSpPr>
            <p:cNvPr id="106658" name="Line 162"/>
            <p:cNvSpPr>
              <a:spLocks noChangeShapeType="1"/>
            </p:cNvSpPr>
            <p:nvPr/>
          </p:nvSpPr>
          <p:spPr bwMode="auto">
            <a:xfrm>
              <a:off x="2807" y="1407"/>
              <a:ext cx="0" cy="159"/>
            </a:xfrm>
            <a:prstGeom prst="line">
              <a:avLst/>
            </a:prstGeom>
            <a:noFill/>
            <a:ln w="9525">
              <a:solidFill>
                <a:schemeClr val="tx1"/>
              </a:solidFill>
              <a:round/>
              <a:headEnd/>
              <a:tailEnd/>
            </a:ln>
            <a:effectLst/>
          </p:spPr>
          <p:txBody>
            <a:bodyPr/>
            <a:lstStyle/>
            <a:p>
              <a:endParaRPr lang="en-US"/>
            </a:p>
          </p:txBody>
        </p:sp>
        <p:sp>
          <p:nvSpPr>
            <p:cNvPr id="106659" name="Rectangle 163"/>
            <p:cNvSpPr>
              <a:spLocks noChangeArrowheads="1"/>
            </p:cNvSpPr>
            <p:nvPr/>
          </p:nvSpPr>
          <p:spPr bwMode="auto">
            <a:xfrm>
              <a:off x="2716" y="1200"/>
              <a:ext cx="164" cy="250"/>
            </a:xfrm>
            <a:prstGeom prst="rect">
              <a:avLst/>
            </a:prstGeom>
            <a:noFill/>
            <a:ln w="9525">
              <a:noFill/>
              <a:miter lim="800000"/>
              <a:headEnd/>
              <a:tailEnd/>
            </a:ln>
            <a:effectLst/>
          </p:spPr>
          <p:txBody>
            <a:bodyPr>
              <a:spAutoFit/>
            </a:bodyPr>
            <a:lstStyle/>
            <a:p>
              <a:pPr algn="l"/>
              <a:r>
                <a:rPr lang="el-GR"/>
                <a:t>σ</a:t>
              </a:r>
              <a:endParaRPr lang="en-US"/>
            </a:p>
          </p:txBody>
        </p:sp>
        <p:sp>
          <p:nvSpPr>
            <p:cNvPr id="106660" name="Text Box 164"/>
            <p:cNvSpPr txBox="1">
              <a:spLocks noChangeArrowheads="1"/>
            </p:cNvSpPr>
            <p:nvPr/>
          </p:nvSpPr>
          <p:spPr bwMode="auto">
            <a:xfrm>
              <a:off x="2592" y="1545"/>
              <a:ext cx="480" cy="231"/>
            </a:xfrm>
            <a:prstGeom prst="rect">
              <a:avLst/>
            </a:prstGeom>
            <a:noFill/>
            <a:ln w="9525">
              <a:noFill/>
              <a:miter lim="800000"/>
              <a:headEnd/>
              <a:tailEnd/>
            </a:ln>
            <a:effectLst/>
          </p:spPr>
          <p:txBody>
            <a:bodyPr>
              <a:spAutoFit/>
            </a:bodyPr>
            <a:lstStyle/>
            <a:p>
              <a:pPr algn="l"/>
              <a:r>
                <a:rPr lang="en-US" sz="1800"/>
                <a:t>authL</a:t>
              </a:r>
            </a:p>
          </p:txBody>
        </p:sp>
      </p:grpSp>
      <p:grpSp>
        <p:nvGrpSpPr>
          <p:cNvPr id="7" name="Group 211"/>
          <p:cNvGrpSpPr>
            <a:grpSpLocks/>
          </p:cNvGrpSpPr>
          <p:nvPr/>
        </p:nvGrpSpPr>
        <p:grpSpPr bwMode="auto">
          <a:xfrm>
            <a:off x="7599363" y="3276600"/>
            <a:ext cx="1392237" cy="2362200"/>
            <a:chOff x="2754" y="624"/>
            <a:chExt cx="877" cy="1488"/>
          </a:xfrm>
        </p:grpSpPr>
        <p:sp>
          <p:nvSpPr>
            <p:cNvPr id="106708" name="Line 212"/>
            <p:cNvSpPr>
              <a:spLocks noChangeShapeType="1"/>
            </p:cNvSpPr>
            <p:nvPr/>
          </p:nvSpPr>
          <p:spPr bwMode="auto">
            <a:xfrm>
              <a:off x="3066" y="1397"/>
              <a:ext cx="147" cy="119"/>
            </a:xfrm>
            <a:prstGeom prst="line">
              <a:avLst/>
            </a:prstGeom>
            <a:noFill/>
            <a:ln w="9525">
              <a:solidFill>
                <a:srgbClr val="000000"/>
              </a:solidFill>
              <a:round/>
              <a:headEnd/>
              <a:tailEnd/>
            </a:ln>
            <a:effectLst/>
          </p:spPr>
          <p:txBody>
            <a:bodyPr/>
            <a:lstStyle/>
            <a:p>
              <a:endParaRPr lang="en-US"/>
            </a:p>
          </p:txBody>
        </p:sp>
        <p:sp>
          <p:nvSpPr>
            <p:cNvPr id="106709" name="Line 213"/>
            <p:cNvSpPr>
              <a:spLocks noChangeShapeType="1"/>
            </p:cNvSpPr>
            <p:nvPr/>
          </p:nvSpPr>
          <p:spPr bwMode="auto">
            <a:xfrm>
              <a:off x="3270" y="1715"/>
              <a:ext cx="0" cy="159"/>
            </a:xfrm>
            <a:prstGeom prst="line">
              <a:avLst/>
            </a:prstGeom>
            <a:noFill/>
            <a:ln w="9525">
              <a:solidFill>
                <a:srgbClr val="000000"/>
              </a:solidFill>
              <a:round/>
              <a:headEnd/>
              <a:tailEnd/>
            </a:ln>
            <a:effectLst/>
          </p:spPr>
          <p:txBody>
            <a:bodyPr/>
            <a:lstStyle/>
            <a:p>
              <a:endParaRPr lang="en-US"/>
            </a:p>
          </p:txBody>
        </p:sp>
        <p:sp>
          <p:nvSpPr>
            <p:cNvPr id="106710" name="Line 214"/>
            <p:cNvSpPr>
              <a:spLocks noChangeShapeType="1"/>
            </p:cNvSpPr>
            <p:nvPr/>
          </p:nvSpPr>
          <p:spPr bwMode="auto">
            <a:xfrm flipV="1">
              <a:off x="2846" y="1397"/>
              <a:ext cx="147" cy="159"/>
            </a:xfrm>
            <a:prstGeom prst="line">
              <a:avLst/>
            </a:prstGeom>
            <a:noFill/>
            <a:ln w="9525">
              <a:solidFill>
                <a:srgbClr val="000000"/>
              </a:solidFill>
              <a:round/>
              <a:headEnd/>
              <a:tailEnd/>
            </a:ln>
            <a:effectLst/>
          </p:spPr>
          <p:txBody>
            <a:bodyPr/>
            <a:lstStyle/>
            <a:p>
              <a:endParaRPr lang="en-US"/>
            </a:p>
          </p:txBody>
        </p:sp>
        <p:sp>
          <p:nvSpPr>
            <p:cNvPr id="106711" name="Rectangle 215"/>
            <p:cNvSpPr>
              <a:spLocks noChangeArrowheads="1"/>
            </p:cNvSpPr>
            <p:nvPr/>
          </p:nvSpPr>
          <p:spPr bwMode="auto">
            <a:xfrm>
              <a:off x="3196" y="1508"/>
              <a:ext cx="164" cy="250"/>
            </a:xfrm>
            <a:prstGeom prst="rect">
              <a:avLst/>
            </a:prstGeom>
            <a:noFill/>
            <a:ln w="9525">
              <a:noFill/>
              <a:miter lim="800000"/>
              <a:headEnd/>
              <a:tailEnd/>
            </a:ln>
            <a:effectLst/>
          </p:spPr>
          <p:txBody>
            <a:bodyPr>
              <a:spAutoFit/>
            </a:bodyPr>
            <a:lstStyle/>
            <a:p>
              <a:pPr algn="l"/>
              <a:r>
                <a:rPr lang="el-GR">
                  <a:solidFill>
                    <a:srgbClr val="000000"/>
                  </a:solidFill>
                </a:rPr>
                <a:t>σ</a:t>
              </a:r>
              <a:endParaRPr lang="en-US">
                <a:solidFill>
                  <a:srgbClr val="000000"/>
                </a:solidFill>
              </a:endParaRPr>
            </a:p>
          </p:txBody>
        </p:sp>
        <p:sp>
          <p:nvSpPr>
            <p:cNvPr id="106712" name="Text Box 216"/>
            <p:cNvSpPr txBox="1">
              <a:spLocks noChangeArrowheads="1"/>
            </p:cNvSpPr>
            <p:nvPr/>
          </p:nvSpPr>
          <p:spPr bwMode="auto">
            <a:xfrm>
              <a:off x="3186" y="1881"/>
              <a:ext cx="174" cy="231"/>
            </a:xfrm>
            <a:prstGeom prst="rect">
              <a:avLst/>
            </a:prstGeom>
            <a:noFill/>
            <a:ln w="9525">
              <a:noFill/>
              <a:miter lim="800000"/>
              <a:headEnd/>
              <a:tailEnd/>
            </a:ln>
            <a:effectLst/>
          </p:spPr>
          <p:txBody>
            <a:bodyPr>
              <a:spAutoFit/>
            </a:bodyPr>
            <a:lstStyle/>
            <a:p>
              <a:pPr algn="l"/>
              <a:r>
                <a:rPr lang="en-US" sz="1800">
                  <a:solidFill>
                    <a:srgbClr val="000000"/>
                  </a:solidFill>
                </a:rPr>
                <a:t>O</a:t>
              </a:r>
            </a:p>
          </p:txBody>
        </p:sp>
        <p:sp>
          <p:nvSpPr>
            <p:cNvPr id="106713" name="Line 217"/>
            <p:cNvSpPr>
              <a:spLocks noChangeShapeType="1"/>
            </p:cNvSpPr>
            <p:nvPr/>
          </p:nvSpPr>
          <p:spPr bwMode="auto">
            <a:xfrm>
              <a:off x="3337" y="743"/>
              <a:ext cx="147" cy="119"/>
            </a:xfrm>
            <a:prstGeom prst="line">
              <a:avLst/>
            </a:prstGeom>
            <a:noFill/>
            <a:ln w="9525">
              <a:solidFill>
                <a:srgbClr val="000000"/>
              </a:solidFill>
              <a:round/>
              <a:headEnd/>
              <a:tailEnd/>
            </a:ln>
            <a:effectLst/>
          </p:spPr>
          <p:txBody>
            <a:bodyPr/>
            <a:lstStyle/>
            <a:p>
              <a:endParaRPr lang="en-US"/>
            </a:p>
          </p:txBody>
        </p:sp>
        <p:sp>
          <p:nvSpPr>
            <p:cNvPr id="106714" name="Line 218"/>
            <p:cNvSpPr>
              <a:spLocks noChangeShapeType="1"/>
            </p:cNvSpPr>
            <p:nvPr/>
          </p:nvSpPr>
          <p:spPr bwMode="auto">
            <a:xfrm>
              <a:off x="3558" y="1061"/>
              <a:ext cx="0" cy="159"/>
            </a:xfrm>
            <a:prstGeom prst="line">
              <a:avLst/>
            </a:prstGeom>
            <a:noFill/>
            <a:ln w="9525">
              <a:solidFill>
                <a:srgbClr val="000000"/>
              </a:solidFill>
              <a:round/>
              <a:headEnd/>
              <a:tailEnd/>
            </a:ln>
            <a:effectLst/>
          </p:spPr>
          <p:txBody>
            <a:bodyPr/>
            <a:lstStyle/>
            <a:p>
              <a:endParaRPr lang="en-US"/>
            </a:p>
          </p:txBody>
        </p:sp>
        <p:sp>
          <p:nvSpPr>
            <p:cNvPr id="106715" name="Line 219"/>
            <p:cNvSpPr>
              <a:spLocks noChangeShapeType="1"/>
            </p:cNvSpPr>
            <p:nvPr/>
          </p:nvSpPr>
          <p:spPr bwMode="auto">
            <a:xfrm flipV="1">
              <a:off x="3120" y="743"/>
              <a:ext cx="147" cy="159"/>
            </a:xfrm>
            <a:prstGeom prst="line">
              <a:avLst/>
            </a:prstGeom>
            <a:noFill/>
            <a:ln w="9525">
              <a:solidFill>
                <a:srgbClr val="000000"/>
              </a:solidFill>
              <a:round/>
              <a:headEnd/>
              <a:tailEnd/>
            </a:ln>
            <a:effectLst/>
          </p:spPr>
          <p:txBody>
            <a:bodyPr/>
            <a:lstStyle/>
            <a:p>
              <a:endParaRPr lang="en-US"/>
            </a:p>
          </p:txBody>
        </p:sp>
        <p:sp>
          <p:nvSpPr>
            <p:cNvPr id="106716" name="Rectangle 220"/>
            <p:cNvSpPr>
              <a:spLocks noChangeArrowheads="1"/>
            </p:cNvSpPr>
            <p:nvPr/>
          </p:nvSpPr>
          <p:spPr bwMode="auto">
            <a:xfrm>
              <a:off x="3467" y="854"/>
              <a:ext cx="164" cy="250"/>
            </a:xfrm>
            <a:prstGeom prst="rect">
              <a:avLst/>
            </a:prstGeom>
            <a:noFill/>
            <a:ln w="9525">
              <a:noFill/>
              <a:miter lim="800000"/>
              <a:headEnd/>
              <a:tailEnd/>
            </a:ln>
            <a:effectLst/>
          </p:spPr>
          <p:txBody>
            <a:bodyPr>
              <a:spAutoFit/>
            </a:bodyPr>
            <a:lstStyle/>
            <a:p>
              <a:pPr algn="l"/>
              <a:r>
                <a:rPr lang="el-GR">
                  <a:solidFill>
                    <a:srgbClr val="000000"/>
                  </a:solidFill>
                </a:rPr>
                <a:t>σ</a:t>
              </a:r>
              <a:endParaRPr lang="en-US">
                <a:solidFill>
                  <a:srgbClr val="000000"/>
                </a:solidFill>
              </a:endParaRPr>
            </a:p>
          </p:txBody>
        </p:sp>
        <p:sp>
          <p:nvSpPr>
            <p:cNvPr id="106717" name="Text Box 221"/>
            <p:cNvSpPr txBox="1">
              <a:spLocks noChangeArrowheads="1"/>
            </p:cNvSpPr>
            <p:nvPr/>
          </p:nvSpPr>
          <p:spPr bwMode="auto">
            <a:xfrm>
              <a:off x="3457" y="1227"/>
              <a:ext cx="174" cy="231"/>
            </a:xfrm>
            <a:prstGeom prst="rect">
              <a:avLst/>
            </a:prstGeom>
            <a:noFill/>
            <a:ln w="9525">
              <a:noFill/>
              <a:miter lim="800000"/>
              <a:headEnd/>
              <a:tailEnd/>
            </a:ln>
            <a:effectLst/>
          </p:spPr>
          <p:txBody>
            <a:bodyPr>
              <a:spAutoFit/>
            </a:bodyPr>
            <a:lstStyle/>
            <a:p>
              <a:pPr algn="l"/>
              <a:r>
                <a:rPr lang="en-US" sz="1800">
                  <a:solidFill>
                    <a:srgbClr val="000000"/>
                  </a:solidFill>
                </a:rPr>
                <a:t>O</a:t>
              </a:r>
            </a:p>
          </p:txBody>
        </p:sp>
        <p:grpSp>
          <p:nvGrpSpPr>
            <p:cNvPr id="8" name="Group 222"/>
            <p:cNvGrpSpPr>
              <a:grpSpLocks/>
            </p:cNvGrpSpPr>
            <p:nvPr/>
          </p:nvGrpSpPr>
          <p:grpSpPr bwMode="auto">
            <a:xfrm>
              <a:off x="3010" y="1278"/>
              <a:ext cx="110" cy="79"/>
              <a:chOff x="3264" y="624"/>
              <a:chExt cx="110" cy="79"/>
            </a:xfrm>
          </p:grpSpPr>
          <p:cxnSp>
            <p:nvCxnSpPr>
              <p:cNvPr id="106719" name="AutoShape 223"/>
              <p:cNvCxnSpPr>
                <a:cxnSpLocks noChangeShapeType="1"/>
              </p:cNvCxnSpPr>
              <p:nvPr/>
            </p:nvCxnSpPr>
            <p:spPr bwMode="auto">
              <a:xfrm>
                <a:off x="3264" y="624"/>
                <a:ext cx="110" cy="79"/>
              </a:xfrm>
              <a:prstGeom prst="straightConnector1">
                <a:avLst/>
              </a:prstGeom>
              <a:noFill/>
              <a:ln w="9525">
                <a:solidFill>
                  <a:srgbClr val="000000"/>
                </a:solidFill>
                <a:round/>
                <a:headEnd/>
                <a:tailEnd/>
              </a:ln>
              <a:effectLst/>
            </p:spPr>
          </p:cxnSp>
          <p:cxnSp>
            <p:nvCxnSpPr>
              <p:cNvPr id="106720" name="AutoShape 224"/>
              <p:cNvCxnSpPr>
                <a:cxnSpLocks noChangeShapeType="1"/>
              </p:cNvCxnSpPr>
              <p:nvPr/>
            </p:nvCxnSpPr>
            <p:spPr bwMode="auto">
              <a:xfrm flipV="1">
                <a:off x="3264" y="624"/>
                <a:ext cx="110" cy="79"/>
              </a:xfrm>
              <a:prstGeom prst="straightConnector1">
                <a:avLst/>
              </a:prstGeom>
              <a:noFill/>
              <a:ln w="9525">
                <a:solidFill>
                  <a:srgbClr val="000000"/>
                </a:solidFill>
                <a:round/>
                <a:headEnd/>
                <a:tailEnd/>
              </a:ln>
              <a:effectLst/>
            </p:spPr>
          </p:cxnSp>
          <p:cxnSp>
            <p:nvCxnSpPr>
              <p:cNvPr id="106721" name="AutoShape 225"/>
              <p:cNvCxnSpPr>
                <a:cxnSpLocks noChangeShapeType="1"/>
              </p:cNvCxnSpPr>
              <p:nvPr/>
            </p:nvCxnSpPr>
            <p:spPr bwMode="auto">
              <a:xfrm>
                <a:off x="3264" y="624"/>
                <a:ext cx="0" cy="79"/>
              </a:xfrm>
              <a:prstGeom prst="straightConnector1">
                <a:avLst/>
              </a:prstGeom>
              <a:noFill/>
              <a:ln w="9525">
                <a:solidFill>
                  <a:srgbClr val="000000"/>
                </a:solidFill>
                <a:round/>
                <a:headEnd/>
                <a:tailEnd/>
              </a:ln>
              <a:effectLst/>
            </p:spPr>
          </p:cxnSp>
        </p:grpSp>
        <p:grpSp>
          <p:nvGrpSpPr>
            <p:cNvPr id="9" name="Group 226"/>
            <p:cNvGrpSpPr>
              <a:grpSpLocks/>
            </p:cNvGrpSpPr>
            <p:nvPr/>
          </p:nvGrpSpPr>
          <p:grpSpPr bwMode="auto">
            <a:xfrm>
              <a:off x="3264" y="624"/>
              <a:ext cx="110" cy="79"/>
              <a:chOff x="1632" y="1584"/>
              <a:chExt cx="144" cy="96"/>
            </a:xfrm>
          </p:grpSpPr>
          <p:cxnSp>
            <p:nvCxnSpPr>
              <p:cNvPr id="106723" name="AutoShape 227"/>
              <p:cNvCxnSpPr>
                <a:cxnSpLocks noChangeShapeType="1"/>
              </p:cNvCxnSpPr>
              <p:nvPr/>
            </p:nvCxnSpPr>
            <p:spPr bwMode="auto">
              <a:xfrm>
                <a:off x="1632" y="1584"/>
                <a:ext cx="144" cy="96"/>
              </a:xfrm>
              <a:prstGeom prst="straightConnector1">
                <a:avLst/>
              </a:prstGeom>
              <a:noFill/>
              <a:ln w="9525">
                <a:solidFill>
                  <a:srgbClr val="000000"/>
                </a:solidFill>
                <a:round/>
                <a:headEnd/>
                <a:tailEnd/>
              </a:ln>
              <a:effectLst/>
            </p:spPr>
          </p:cxnSp>
          <p:cxnSp>
            <p:nvCxnSpPr>
              <p:cNvPr id="106724" name="AutoShape 228"/>
              <p:cNvCxnSpPr>
                <a:cxnSpLocks noChangeShapeType="1"/>
              </p:cNvCxnSpPr>
              <p:nvPr/>
            </p:nvCxnSpPr>
            <p:spPr bwMode="auto">
              <a:xfrm flipV="1">
                <a:off x="1632" y="1584"/>
                <a:ext cx="144" cy="96"/>
              </a:xfrm>
              <a:prstGeom prst="straightConnector1">
                <a:avLst/>
              </a:prstGeom>
              <a:noFill/>
              <a:ln w="9525">
                <a:solidFill>
                  <a:srgbClr val="000000"/>
                </a:solidFill>
                <a:round/>
                <a:headEnd/>
                <a:tailEnd/>
              </a:ln>
              <a:effectLst/>
            </p:spPr>
          </p:cxnSp>
          <p:cxnSp>
            <p:nvCxnSpPr>
              <p:cNvPr id="106725" name="AutoShape 229"/>
              <p:cNvCxnSpPr>
                <a:cxnSpLocks noChangeShapeType="1"/>
              </p:cNvCxnSpPr>
              <p:nvPr/>
            </p:nvCxnSpPr>
            <p:spPr bwMode="auto">
              <a:xfrm>
                <a:off x="1632" y="1584"/>
                <a:ext cx="0" cy="96"/>
              </a:xfrm>
              <a:prstGeom prst="straightConnector1">
                <a:avLst/>
              </a:prstGeom>
              <a:noFill/>
              <a:ln w="9525">
                <a:solidFill>
                  <a:srgbClr val="000000"/>
                </a:solidFill>
                <a:round/>
                <a:headEnd/>
                <a:tailEnd/>
              </a:ln>
              <a:effectLst/>
            </p:spPr>
          </p:cxnSp>
          <p:cxnSp>
            <p:nvCxnSpPr>
              <p:cNvPr id="106726" name="AutoShape 230"/>
              <p:cNvCxnSpPr>
                <a:cxnSpLocks noChangeShapeType="1"/>
              </p:cNvCxnSpPr>
              <p:nvPr/>
            </p:nvCxnSpPr>
            <p:spPr bwMode="auto">
              <a:xfrm>
                <a:off x="1776" y="1584"/>
                <a:ext cx="0" cy="96"/>
              </a:xfrm>
              <a:prstGeom prst="straightConnector1">
                <a:avLst/>
              </a:prstGeom>
              <a:noFill/>
              <a:ln w="9525">
                <a:solidFill>
                  <a:srgbClr val="000000"/>
                </a:solidFill>
                <a:round/>
                <a:headEnd/>
                <a:tailEnd/>
              </a:ln>
              <a:effectLst/>
            </p:spPr>
          </p:cxnSp>
        </p:grpSp>
        <p:sp>
          <p:nvSpPr>
            <p:cNvPr id="106727" name="Line 231"/>
            <p:cNvSpPr>
              <a:spLocks noChangeShapeType="1"/>
            </p:cNvSpPr>
            <p:nvPr/>
          </p:nvSpPr>
          <p:spPr bwMode="auto">
            <a:xfrm>
              <a:off x="3047" y="1071"/>
              <a:ext cx="0" cy="159"/>
            </a:xfrm>
            <a:prstGeom prst="line">
              <a:avLst/>
            </a:prstGeom>
            <a:noFill/>
            <a:ln w="9525">
              <a:solidFill>
                <a:srgbClr val="000000"/>
              </a:solidFill>
              <a:round/>
              <a:headEnd/>
              <a:tailEnd/>
            </a:ln>
            <a:effectLst/>
          </p:spPr>
          <p:txBody>
            <a:bodyPr/>
            <a:lstStyle/>
            <a:p>
              <a:endParaRPr lang="en-US"/>
            </a:p>
          </p:txBody>
        </p:sp>
        <p:sp>
          <p:nvSpPr>
            <p:cNvPr id="106728" name="Rectangle 232"/>
            <p:cNvSpPr>
              <a:spLocks noChangeArrowheads="1"/>
            </p:cNvSpPr>
            <p:nvPr/>
          </p:nvSpPr>
          <p:spPr bwMode="auto">
            <a:xfrm>
              <a:off x="2956" y="864"/>
              <a:ext cx="164" cy="250"/>
            </a:xfrm>
            <a:prstGeom prst="rect">
              <a:avLst/>
            </a:prstGeom>
            <a:noFill/>
            <a:ln w="9525">
              <a:noFill/>
              <a:miter lim="800000"/>
              <a:headEnd/>
              <a:tailEnd/>
            </a:ln>
            <a:effectLst/>
          </p:spPr>
          <p:txBody>
            <a:bodyPr>
              <a:spAutoFit/>
            </a:bodyPr>
            <a:lstStyle/>
            <a:p>
              <a:pPr algn="l"/>
              <a:r>
                <a:rPr lang="el-GR">
                  <a:solidFill>
                    <a:srgbClr val="000000"/>
                  </a:solidFill>
                </a:rPr>
                <a:t>σ</a:t>
              </a:r>
              <a:endParaRPr lang="en-US">
                <a:solidFill>
                  <a:srgbClr val="000000"/>
                </a:solidFill>
              </a:endParaRPr>
            </a:p>
          </p:txBody>
        </p:sp>
        <p:sp>
          <p:nvSpPr>
            <p:cNvPr id="106729" name="Text Box 233"/>
            <p:cNvSpPr txBox="1">
              <a:spLocks noChangeArrowheads="1"/>
            </p:cNvSpPr>
            <p:nvPr/>
          </p:nvSpPr>
          <p:spPr bwMode="auto">
            <a:xfrm>
              <a:off x="2754" y="1527"/>
              <a:ext cx="174" cy="231"/>
            </a:xfrm>
            <a:prstGeom prst="rect">
              <a:avLst/>
            </a:prstGeom>
            <a:noFill/>
            <a:ln w="9525">
              <a:noFill/>
              <a:miter lim="800000"/>
              <a:headEnd/>
              <a:tailEnd/>
            </a:ln>
            <a:effectLst/>
          </p:spPr>
          <p:txBody>
            <a:bodyPr>
              <a:spAutoFit/>
            </a:bodyPr>
            <a:lstStyle/>
            <a:p>
              <a:pPr algn="l"/>
              <a:r>
                <a:rPr lang="en-US" sz="1800">
                  <a:solidFill>
                    <a:srgbClr val="000000"/>
                  </a:solidFill>
                </a:rPr>
                <a:t>L</a:t>
              </a:r>
            </a:p>
          </p:txBody>
        </p:sp>
      </p:grpSp>
      <p:sp>
        <p:nvSpPr>
          <p:cNvPr id="106730" name="Freeform 234"/>
          <p:cNvSpPr>
            <a:spLocks/>
          </p:cNvSpPr>
          <p:nvPr/>
        </p:nvSpPr>
        <p:spPr bwMode="auto">
          <a:xfrm>
            <a:off x="8305800" y="3048000"/>
            <a:ext cx="838200" cy="1651000"/>
          </a:xfrm>
          <a:custGeom>
            <a:avLst/>
            <a:gdLst/>
            <a:ahLst/>
            <a:cxnLst>
              <a:cxn ang="0">
                <a:pos x="16" y="184"/>
              </a:cxn>
              <a:cxn ang="0">
                <a:pos x="112" y="40"/>
              </a:cxn>
              <a:cxn ang="0">
                <a:pos x="304" y="88"/>
              </a:cxn>
              <a:cxn ang="0">
                <a:pos x="496" y="568"/>
              </a:cxn>
              <a:cxn ang="0">
                <a:pos x="496" y="808"/>
              </a:cxn>
              <a:cxn ang="0">
                <a:pos x="400" y="1000"/>
              </a:cxn>
              <a:cxn ang="0">
                <a:pos x="208" y="904"/>
              </a:cxn>
              <a:cxn ang="0">
                <a:pos x="16" y="184"/>
              </a:cxn>
            </a:cxnLst>
            <a:rect l="0" t="0" r="r" b="b"/>
            <a:pathLst>
              <a:path w="528" h="1040">
                <a:moveTo>
                  <a:pt x="16" y="184"/>
                </a:moveTo>
                <a:cubicBezTo>
                  <a:pt x="0" y="40"/>
                  <a:pt x="64" y="56"/>
                  <a:pt x="112" y="40"/>
                </a:cubicBezTo>
                <a:cubicBezTo>
                  <a:pt x="160" y="24"/>
                  <a:pt x="240" y="0"/>
                  <a:pt x="304" y="88"/>
                </a:cubicBezTo>
                <a:cubicBezTo>
                  <a:pt x="368" y="176"/>
                  <a:pt x="464" y="448"/>
                  <a:pt x="496" y="568"/>
                </a:cubicBezTo>
                <a:cubicBezTo>
                  <a:pt x="528" y="688"/>
                  <a:pt x="512" y="736"/>
                  <a:pt x="496" y="808"/>
                </a:cubicBezTo>
                <a:cubicBezTo>
                  <a:pt x="480" y="880"/>
                  <a:pt x="448" y="984"/>
                  <a:pt x="400" y="1000"/>
                </a:cubicBezTo>
                <a:cubicBezTo>
                  <a:pt x="352" y="1016"/>
                  <a:pt x="280" y="1040"/>
                  <a:pt x="208" y="904"/>
                </a:cubicBezTo>
                <a:cubicBezTo>
                  <a:pt x="136" y="768"/>
                  <a:pt x="32" y="328"/>
                  <a:pt x="16" y="184"/>
                </a:cubicBezTo>
                <a:close/>
              </a:path>
            </a:pathLst>
          </a:custGeom>
          <a:noFill/>
          <a:ln w="9525" cap="flat" cmpd="sng">
            <a:solidFill>
              <a:srgbClr val="000000"/>
            </a:solidFill>
            <a:prstDash val="solid"/>
            <a:round/>
            <a:headEnd type="none" w="med" len="med"/>
            <a:tailEnd type="none" w="med" len="med"/>
          </a:ln>
          <a:effectLst/>
        </p:spPr>
        <p:txBody>
          <a:bodyPr anchor="ctr">
            <a:spAutoFit/>
          </a:bodyPr>
          <a:lstStyle/>
          <a:p>
            <a:endParaRPr lang="en-US"/>
          </a:p>
        </p:txBody>
      </p:sp>
      <p:sp>
        <p:nvSpPr>
          <p:cNvPr id="106731" name="Freeform 235"/>
          <p:cNvSpPr>
            <a:spLocks/>
          </p:cNvSpPr>
          <p:nvPr/>
        </p:nvSpPr>
        <p:spPr bwMode="auto">
          <a:xfrm>
            <a:off x="7848600" y="4114800"/>
            <a:ext cx="838200" cy="1651000"/>
          </a:xfrm>
          <a:custGeom>
            <a:avLst/>
            <a:gdLst/>
            <a:ahLst/>
            <a:cxnLst>
              <a:cxn ang="0">
                <a:pos x="16" y="184"/>
              </a:cxn>
              <a:cxn ang="0">
                <a:pos x="112" y="40"/>
              </a:cxn>
              <a:cxn ang="0">
                <a:pos x="304" y="88"/>
              </a:cxn>
              <a:cxn ang="0">
                <a:pos x="496" y="568"/>
              </a:cxn>
              <a:cxn ang="0">
                <a:pos x="496" y="808"/>
              </a:cxn>
              <a:cxn ang="0">
                <a:pos x="400" y="1000"/>
              </a:cxn>
              <a:cxn ang="0">
                <a:pos x="208" y="904"/>
              </a:cxn>
              <a:cxn ang="0">
                <a:pos x="16" y="184"/>
              </a:cxn>
            </a:cxnLst>
            <a:rect l="0" t="0" r="r" b="b"/>
            <a:pathLst>
              <a:path w="528" h="1040">
                <a:moveTo>
                  <a:pt x="16" y="184"/>
                </a:moveTo>
                <a:cubicBezTo>
                  <a:pt x="0" y="40"/>
                  <a:pt x="64" y="56"/>
                  <a:pt x="112" y="40"/>
                </a:cubicBezTo>
                <a:cubicBezTo>
                  <a:pt x="160" y="24"/>
                  <a:pt x="240" y="0"/>
                  <a:pt x="304" y="88"/>
                </a:cubicBezTo>
                <a:cubicBezTo>
                  <a:pt x="368" y="176"/>
                  <a:pt x="464" y="448"/>
                  <a:pt x="496" y="568"/>
                </a:cubicBezTo>
                <a:cubicBezTo>
                  <a:pt x="528" y="688"/>
                  <a:pt x="512" y="736"/>
                  <a:pt x="496" y="808"/>
                </a:cubicBezTo>
                <a:cubicBezTo>
                  <a:pt x="480" y="880"/>
                  <a:pt x="448" y="984"/>
                  <a:pt x="400" y="1000"/>
                </a:cubicBezTo>
                <a:cubicBezTo>
                  <a:pt x="352" y="1016"/>
                  <a:pt x="280" y="1040"/>
                  <a:pt x="208" y="904"/>
                </a:cubicBezTo>
                <a:cubicBezTo>
                  <a:pt x="136" y="768"/>
                  <a:pt x="32" y="328"/>
                  <a:pt x="16" y="184"/>
                </a:cubicBezTo>
                <a:close/>
              </a:path>
            </a:pathLst>
          </a:custGeom>
          <a:noFill/>
          <a:ln w="9525" cap="flat" cmpd="sng">
            <a:solidFill>
              <a:srgbClr val="000000"/>
            </a:solidFill>
            <a:prstDash val="solid"/>
            <a:round/>
            <a:headEnd type="none" w="med" len="med"/>
            <a:tailEnd type="none" w="med" len="med"/>
          </a:ln>
          <a:effectLst/>
        </p:spPr>
        <p:txBody>
          <a:bodyPr anchor="ctr">
            <a:spAutoFit/>
          </a:bodyPr>
          <a:lstStyle/>
          <a:p>
            <a:endParaRPr lang="en-US"/>
          </a:p>
        </p:txBody>
      </p:sp>
      <p:sp>
        <p:nvSpPr>
          <p:cNvPr id="67" name="Rectangle 66"/>
          <p:cNvSpPr/>
          <p:nvPr/>
        </p:nvSpPr>
        <p:spPr>
          <a:xfrm>
            <a:off x="2362200" y="6248400"/>
            <a:ext cx="3669274" cy="369332"/>
          </a:xfrm>
          <a:prstGeom prst="rect">
            <a:avLst/>
          </a:prstGeom>
        </p:spPr>
        <p:txBody>
          <a:bodyPr wrap="none">
            <a:spAutoFit/>
          </a:bodyPr>
          <a:lstStyle/>
          <a:p>
            <a:r>
              <a:rPr lang="en-US" dirty="0" smtClean="0">
                <a:solidFill>
                  <a:srgbClr val="FF0000"/>
                </a:solidFill>
              </a:rPr>
              <a:t>(From Prof </a:t>
            </a:r>
            <a:r>
              <a:rPr lang="en-US" dirty="0" err="1" smtClean="0">
                <a:solidFill>
                  <a:srgbClr val="FF0000"/>
                </a:solidFill>
              </a:rPr>
              <a:t>Sudarshan’s</a:t>
            </a:r>
            <a:r>
              <a:rPr lang="en-US" dirty="0" smtClean="0">
                <a:solidFill>
                  <a:srgbClr val="FF0000"/>
                </a:solidFill>
              </a:rPr>
              <a:t> presentation)</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8" fill="hold" grpId="0" nodeType="clickEffect">
                                  <p:stCondLst>
                                    <p:cond delay="0"/>
                                  </p:stCondLst>
                                  <p:childTnLst>
                                    <p:set>
                                      <p:cBhvr>
                                        <p:cTn id="6" dur="1" fill="hold">
                                          <p:stCondLst>
                                            <p:cond delay="0"/>
                                          </p:stCondLst>
                                        </p:cTn>
                                        <p:tgtEl>
                                          <p:spTgt spid="106628"/>
                                        </p:tgtEl>
                                        <p:attrNameLst>
                                          <p:attrName>style.visibility</p:attrName>
                                        </p:attrNameLst>
                                      </p:cBhvr>
                                      <p:to>
                                        <p:strVal val="visible"/>
                                      </p:to>
                                    </p:set>
                                    <p:animEffect transition="in" filter="slide(fromLeft)">
                                      <p:cBhvr>
                                        <p:cTn id="7" dur="500"/>
                                        <p:tgtEl>
                                          <p:spTgt spid="106628"/>
                                        </p:tgtEl>
                                      </p:cBhvr>
                                    </p:animEffect>
                                  </p:childTnLst>
                                </p:cTn>
                              </p:par>
                              <p:par>
                                <p:cTn id="8" presetID="12" presetClass="entr" presetSubtype="8"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slide(fromLeft)">
                                      <p:cBhvr>
                                        <p:cTn id="10" dur="5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8" fill="hold" grpId="0" nodeType="clickEffect">
                                  <p:stCondLst>
                                    <p:cond delay="0"/>
                                  </p:stCondLst>
                                  <p:childTnLst>
                                    <p:set>
                                      <p:cBhvr>
                                        <p:cTn id="14" dur="1" fill="hold">
                                          <p:stCondLst>
                                            <p:cond delay="0"/>
                                          </p:stCondLst>
                                        </p:cTn>
                                        <p:tgtEl>
                                          <p:spTgt spid="106629"/>
                                        </p:tgtEl>
                                        <p:attrNameLst>
                                          <p:attrName>style.visibility</p:attrName>
                                        </p:attrNameLst>
                                      </p:cBhvr>
                                      <p:to>
                                        <p:strVal val="visible"/>
                                      </p:to>
                                    </p:set>
                                    <p:animEffect transition="in" filter="slide(fromLeft)">
                                      <p:cBhvr>
                                        <p:cTn id="15" dur="500"/>
                                        <p:tgtEl>
                                          <p:spTgt spid="106629"/>
                                        </p:tgtEl>
                                      </p:cBhvr>
                                    </p:animEffect>
                                  </p:childTnLst>
                                </p:cTn>
                              </p:par>
                              <p:par>
                                <p:cTn id="16" presetID="12" presetClass="entr" presetSubtype="8" fill="hold" nodeType="with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slide(fromLeft)">
                                      <p:cBhvr>
                                        <p:cTn id="18" dur="5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12" presetClass="entr" presetSubtype="8" fill="hold" grpId="0" nodeType="clickEffect">
                                  <p:stCondLst>
                                    <p:cond delay="0"/>
                                  </p:stCondLst>
                                  <p:childTnLst>
                                    <p:set>
                                      <p:cBhvr>
                                        <p:cTn id="22" dur="1" fill="hold">
                                          <p:stCondLst>
                                            <p:cond delay="0"/>
                                          </p:stCondLst>
                                        </p:cTn>
                                        <p:tgtEl>
                                          <p:spTgt spid="106630"/>
                                        </p:tgtEl>
                                        <p:attrNameLst>
                                          <p:attrName>style.visibility</p:attrName>
                                        </p:attrNameLst>
                                      </p:cBhvr>
                                      <p:to>
                                        <p:strVal val="visible"/>
                                      </p:to>
                                    </p:set>
                                    <p:animEffect transition="in" filter="slide(fromLeft)">
                                      <p:cBhvr>
                                        <p:cTn id="23" dur="500"/>
                                        <p:tgtEl>
                                          <p:spTgt spid="106630"/>
                                        </p:tgtEl>
                                      </p:cBhvr>
                                    </p:animEffect>
                                  </p:childTnLst>
                                </p:cTn>
                              </p:par>
                              <p:par>
                                <p:cTn id="24" presetID="12" presetClass="entr" presetSubtype="8" fill="hold" nodeType="with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slide(fromLeft)">
                                      <p:cBhvr>
                                        <p:cTn id="26" dur="500"/>
                                        <p:tgtEl>
                                          <p:spTgt spid="7"/>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grpId="0" nodeType="clickEffect">
                                  <p:stCondLst>
                                    <p:cond delay="0"/>
                                  </p:stCondLst>
                                  <p:childTnLst>
                                    <p:set>
                                      <p:cBhvr>
                                        <p:cTn id="30" dur="1" fill="hold">
                                          <p:stCondLst>
                                            <p:cond delay="0"/>
                                          </p:stCondLst>
                                        </p:cTn>
                                        <p:tgtEl>
                                          <p:spTgt spid="106731"/>
                                        </p:tgtEl>
                                        <p:attrNameLst>
                                          <p:attrName>style.visibility</p:attrName>
                                        </p:attrNameLst>
                                      </p:cBhvr>
                                      <p:to>
                                        <p:strVal val="visible"/>
                                      </p:to>
                                    </p:set>
                                    <p:animEffect transition="in" filter="dissolve">
                                      <p:cBhvr>
                                        <p:cTn id="31" dur="500"/>
                                        <p:tgtEl>
                                          <p:spTgt spid="106731"/>
                                        </p:tgtEl>
                                      </p:cBhvr>
                                    </p:animEffect>
                                  </p:childTnLst>
                                </p:cTn>
                              </p:par>
                            </p:childTnLst>
                          </p:cTn>
                        </p:par>
                      </p:childTnLst>
                    </p:cTn>
                  </p:par>
                  <p:par>
                    <p:cTn id="32" fill="hold">
                      <p:stCondLst>
                        <p:cond delay="indefinite"/>
                      </p:stCondLst>
                      <p:childTnLst>
                        <p:par>
                          <p:cTn id="33" fill="hold">
                            <p:stCondLst>
                              <p:cond delay="0"/>
                            </p:stCondLst>
                            <p:childTnLst>
                              <p:par>
                                <p:cTn id="34" presetID="9" presetClass="entr" presetSubtype="0" fill="hold" grpId="0" nodeType="clickEffect">
                                  <p:stCondLst>
                                    <p:cond delay="0"/>
                                  </p:stCondLst>
                                  <p:childTnLst>
                                    <p:set>
                                      <p:cBhvr>
                                        <p:cTn id="35" dur="1" fill="hold">
                                          <p:stCondLst>
                                            <p:cond delay="0"/>
                                          </p:stCondLst>
                                        </p:cTn>
                                        <p:tgtEl>
                                          <p:spTgt spid="106730"/>
                                        </p:tgtEl>
                                        <p:attrNameLst>
                                          <p:attrName>style.visibility</p:attrName>
                                        </p:attrNameLst>
                                      </p:cBhvr>
                                      <p:to>
                                        <p:strVal val="visible"/>
                                      </p:to>
                                    </p:set>
                                    <p:animEffect transition="in" filter="dissolve">
                                      <p:cBhvr>
                                        <p:cTn id="36" dur="500"/>
                                        <p:tgtEl>
                                          <p:spTgt spid="106730"/>
                                        </p:tgtEl>
                                      </p:cBhvr>
                                    </p:animEffect>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106498">
                                            <p:txEl>
                                              <p:pRg st="9" end="9"/>
                                            </p:txEl>
                                          </p:spTgt>
                                        </p:tgtEl>
                                        <p:attrNameLst>
                                          <p:attrName>style.visibility</p:attrName>
                                        </p:attrNameLst>
                                      </p:cBhvr>
                                      <p:to>
                                        <p:strVal val="visible"/>
                                      </p:to>
                                    </p:set>
                                    <p:anim calcmode="lin" valueType="num">
                                      <p:cBhvr additive="base">
                                        <p:cTn id="41" dur="500" fill="hold"/>
                                        <p:tgtEl>
                                          <p:spTgt spid="106498">
                                            <p:txEl>
                                              <p:pRg st="9" end="9"/>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106498">
                                            <p:txEl>
                                              <p:pRg st="9" end="9"/>
                                            </p:txEl>
                                          </p:spTgt>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2"/>
                                        </p:tgtEl>
                                        <p:attrNameLst>
                                          <p:attrName>style.visibility</p:attrName>
                                        </p:attrNameLst>
                                      </p:cBhvr>
                                      <p:to>
                                        <p:strVal val="visible"/>
                                      </p:to>
                                    </p:set>
                                    <p:anim calcmode="lin" valueType="num">
                                      <p:cBhvr additive="base">
                                        <p:cTn id="45" dur="500" fill="hold"/>
                                        <p:tgtEl>
                                          <p:spTgt spid="2"/>
                                        </p:tgtEl>
                                        <p:attrNameLst>
                                          <p:attrName>ppt_x</p:attrName>
                                        </p:attrNameLst>
                                      </p:cBhvr>
                                      <p:tavLst>
                                        <p:tav tm="0">
                                          <p:val>
                                            <p:strVal val="#ppt_x"/>
                                          </p:val>
                                        </p:tav>
                                        <p:tav tm="100000">
                                          <p:val>
                                            <p:strVal val="#ppt_x"/>
                                          </p:val>
                                        </p:tav>
                                      </p:tavLst>
                                    </p:anim>
                                    <p:anim calcmode="lin" valueType="num">
                                      <p:cBhvr additive="base">
                                        <p:cTn id="4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628" grpId="0" animBg="1"/>
      <p:bldP spid="106629" grpId="0" animBg="1"/>
      <p:bldP spid="106630" grpId="0" animBg="1"/>
      <p:bldP spid="106730" grpId="0" animBg="1"/>
      <p:bldP spid="106731"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normAutofit/>
          </a:bodyPr>
          <a:lstStyle/>
          <a:p>
            <a:r>
              <a:rPr lang="en-US" dirty="0">
                <a:solidFill>
                  <a:srgbClr val="FF0000"/>
                </a:solidFill>
              </a:rPr>
              <a:t>Redundancy detection </a:t>
            </a:r>
            <a:r>
              <a:rPr lang="en-US" dirty="0" smtClean="0">
                <a:solidFill>
                  <a:srgbClr val="FF0000"/>
                </a:solidFill>
              </a:rPr>
              <a:t>and removal</a:t>
            </a:r>
            <a:endParaRPr lang="en-US" dirty="0">
              <a:solidFill>
                <a:srgbClr val="FF0000"/>
              </a:solidFill>
            </a:endParaRPr>
          </a:p>
        </p:txBody>
      </p:sp>
      <p:sp>
        <p:nvSpPr>
          <p:cNvPr id="57" name="Slide Number Placeholder 5"/>
          <p:cNvSpPr>
            <a:spLocks noGrp="1"/>
          </p:cNvSpPr>
          <p:nvPr>
            <p:ph type="sldNum" sz="quarter" idx="12"/>
          </p:nvPr>
        </p:nvSpPr>
        <p:spPr/>
        <p:txBody>
          <a:bodyPr/>
          <a:lstStyle/>
          <a:p>
            <a:fld id="{CB5A1AB4-876A-4909-B6B8-DDB9B880E4E3}" type="slidenum">
              <a:rPr lang="en-US" altLang="en-US"/>
              <a:pPr/>
              <a:t>14</a:t>
            </a:fld>
            <a:endParaRPr lang="en-US" altLang="en-US"/>
          </a:p>
        </p:txBody>
      </p:sp>
      <p:sp>
        <p:nvSpPr>
          <p:cNvPr id="52227" name="Rectangle 3"/>
          <p:cNvSpPr>
            <a:spLocks noGrp="1" noChangeArrowheads="1"/>
          </p:cNvSpPr>
          <p:nvPr>
            <p:ph sz="quarter" idx="1"/>
          </p:nvPr>
        </p:nvSpPr>
        <p:spPr/>
        <p:txBody>
          <a:bodyPr>
            <a:normAutofit fontScale="92500" lnSpcReduction="10000"/>
          </a:bodyPr>
          <a:lstStyle/>
          <a:p>
            <a:r>
              <a:rPr lang="en-US" sz="2400" dirty="0"/>
              <a:t>In general, RR is equivalent to query minimization</a:t>
            </a:r>
          </a:p>
          <a:p>
            <a:pPr lvl="4"/>
            <a:endParaRPr lang="en-US" sz="800" dirty="0"/>
          </a:p>
          <a:p>
            <a:r>
              <a:rPr lang="en-US" sz="2400" dirty="0"/>
              <a:t>Heuristic approach: eliminate redundant semi-joins </a:t>
            </a:r>
          </a:p>
          <a:p>
            <a:pPr lvl="1"/>
            <a:r>
              <a:rPr lang="en-US" sz="2000" dirty="0"/>
              <a:t>If E2 subsumes E1, then transform E1     E2 to E1</a:t>
            </a:r>
          </a:p>
          <a:p>
            <a:endParaRPr lang="en-US" sz="2400" dirty="0"/>
          </a:p>
          <a:p>
            <a:endParaRPr lang="en-US" sz="2400" dirty="0"/>
          </a:p>
          <a:p>
            <a:endParaRPr lang="en-US" sz="2400" dirty="0"/>
          </a:p>
          <a:p>
            <a:endParaRPr lang="en-US" sz="2400" dirty="0"/>
          </a:p>
          <a:p>
            <a:endParaRPr lang="en-US" sz="2400" dirty="0"/>
          </a:p>
          <a:p>
            <a:endParaRPr lang="en-US" sz="2400" dirty="0"/>
          </a:p>
          <a:p>
            <a:pPr lvl="4"/>
            <a:endParaRPr lang="en-US" sz="800" dirty="0"/>
          </a:p>
          <a:p>
            <a:r>
              <a:rPr lang="en-US" sz="2500" dirty="0"/>
              <a:t>Added transformation rules in</a:t>
            </a:r>
            <a:r>
              <a:rPr lang="en-US" sz="2400" dirty="0"/>
              <a:t> a rule based optimizer </a:t>
            </a:r>
          </a:p>
          <a:p>
            <a:pPr lvl="1"/>
            <a:r>
              <a:rPr lang="en-US" sz="2000" dirty="0"/>
              <a:t>Use materialized view matching support for testing </a:t>
            </a:r>
            <a:r>
              <a:rPr lang="en-US" sz="2000" dirty="0" err="1"/>
              <a:t>subsumptions</a:t>
            </a:r>
            <a:endParaRPr lang="en-US" sz="2000" dirty="0"/>
          </a:p>
        </p:txBody>
      </p:sp>
      <p:sp>
        <p:nvSpPr>
          <p:cNvPr id="52273" name="Oval 49"/>
          <p:cNvSpPr>
            <a:spLocks noChangeArrowheads="1"/>
          </p:cNvSpPr>
          <p:nvPr/>
        </p:nvSpPr>
        <p:spPr bwMode="auto">
          <a:xfrm>
            <a:off x="1400175" y="3429000"/>
            <a:ext cx="1143000" cy="1752600"/>
          </a:xfrm>
          <a:prstGeom prst="ellipse">
            <a:avLst/>
          </a:prstGeom>
          <a:solidFill>
            <a:srgbClr val="FFCC00"/>
          </a:solidFill>
          <a:ln w="9525" algn="ctr">
            <a:solidFill>
              <a:schemeClr val="tx1"/>
            </a:solidFill>
            <a:round/>
            <a:headEnd/>
            <a:tailEnd/>
          </a:ln>
          <a:effectLst/>
        </p:spPr>
        <p:txBody>
          <a:bodyPr wrap="none" anchor="ctr"/>
          <a:lstStyle/>
          <a:p>
            <a:endParaRPr lang="en-US">
              <a:solidFill>
                <a:schemeClr val="bg1"/>
              </a:solidFill>
            </a:endParaRPr>
          </a:p>
        </p:txBody>
      </p:sp>
      <p:sp>
        <p:nvSpPr>
          <p:cNvPr id="52272" name="Oval 48"/>
          <p:cNvSpPr>
            <a:spLocks noChangeArrowheads="1"/>
          </p:cNvSpPr>
          <p:nvPr/>
        </p:nvSpPr>
        <p:spPr bwMode="auto">
          <a:xfrm>
            <a:off x="2543175" y="3352800"/>
            <a:ext cx="381000" cy="938893"/>
          </a:xfrm>
          <a:prstGeom prst="ellipse">
            <a:avLst/>
          </a:prstGeom>
          <a:solidFill>
            <a:srgbClr val="FFCC00"/>
          </a:solidFill>
          <a:ln w="9525" algn="ctr">
            <a:solidFill>
              <a:schemeClr val="tx1"/>
            </a:solidFill>
            <a:round/>
            <a:headEnd/>
            <a:tailEnd/>
          </a:ln>
          <a:effectLst/>
        </p:spPr>
        <p:txBody>
          <a:bodyPr wrap="none" anchor="ctr"/>
          <a:lstStyle/>
          <a:p>
            <a:endParaRPr lang="en-US">
              <a:solidFill>
                <a:schemeClr val="bg1"/>
              </a:solidFill>
            </a:endParaRPr>
          </a:p>
        </p:txBody>
      </p:sp>
      <p:sp>
        <p:nvSpPr>
          <p:cNvPr id="52271" name="Rectangle 47"/>
          <p:cNvSpPr>
            <a:spLocks noChangeArrowheads="1"/>
          </p:cNvSpPr>
          <p:nvPr/>
        </p:nvSpPr>
        <p:spPr bwMode="auto">
          <a:xfrm>
            <a:off x="2009775" y="2819400"/>
            <a:ext cx="609600" cy="375557"/>
          </a:xfrm>
          <a:prstGeom prst="rect">
            <a:avLst/>
          </a:prstGeom>
          <a:solidFill>
            <a:srgbClr val="FF0000"/>
          </a:solidFill>
          <a:ln w="9525" algn="ctr">
            <a:solidFill>
              <a:schemeClr val="tx1"/>
            </a:solidFill>
            <a:miter lim="800000"/>
            <a:headEnd/>
            <a:tailEnd/>
          </a:ln>
          <a:effectLst/>
        </p:spPr>
        <p:txBody>
          <a:bodyPr wrap="none" anchor="ctr"/>
          <a:lstStyle/>
          <a:p>
            <a:endParaRPr lang="en-US"/>
          </a:p>
        </p:txBody>
      </p:sp>
      <p:grpSp>
        <p:nvGrpSpPr>
          <p:cNvPr id="2" name="Group 8"/>
          <p:cNvGrpSpPr>
            <a:grpSpLocks/>
          </p:cNvGrpSpPr>
          <p:nvPr/>
        </p:nvGrpSpPr>
        <p:grpSpPr bwMode="auto">
          <a:xfrm>
            <a:off x="4800600" y="2438400"/>
            <a:ext cx="228600" cy="152400"/>
            <a:chOff x="1152" y="1584"/>
            <a:chExt cx="432" cy="288"/>
          </a:xfrm>
        </p:grpSpPr>
        <p:sp>
          <p:nvSpPr>
            <p:cNvPr id="52233" name="Line 9"/>
            <p:cNvSpPr>
              <a:spLocks noChangeShapeType="1"/>
            </p:cNvSpPr>
            <p:nvPr/>
          </p:nvSpPr>
          <p:spPr bwMode="auto">
            <a:xfrm>
              <a:off x="1152" y="1584"/>
              <a:ext cx="0" cy="288"/>
            </a:xfrm>
            <a:prstGeom prst="line">
              <a:avLst/>
            </a:prstGeom>
            <a:noFill/>
            <a:ln w="9525">
              <a:solidFill>
                <a:schemeClr val="tx1"/>
              </a:solidFill>
              <a:round/>
              <a:headEnd/>
              <a:tailEnd/>
            </a:ln>
            <a:effectLst/>
          </p:spPr>
          <p:txBody>
            <a:bodyPr/>
            <a:lstStyle/>
            <a:p>
              <a:endParaRPr lang="en-US"/>
            </a:p>
          </p:txBody>
        </p:sp>
        <p:sp>
          <p:nvSpPr>
            <p:cNvPr id="52234" name="Line 10"/>
            <p:cNvSpPr>
              <a:spLocks noChangeShapeType="1"/>
            </p:cNvSpPr>
            <p:nvPr/>
          </p:nvSpPr>
          <p:spPr bwMode="auto">
            <a:xfrm flipV="1">
              <a:off x="1152" y="1584"/>
              <a:ext cx="432" cy="288"/>
            </a:xfrm>
            <a:prstGeom prst="line">
              <a:avLst/>
            </a:prstGeom>
            <a:noFill/>
            <a:ln w="9525">
              <a:solidFill>
                <a:schemeClr val="tx1"/>
              </a:solidFill>
              <a:round/>
              <a:headEnd/>
              <a:tailEnd/>
            </a:ln>
            <a:effectLst/>
          </p:spPr>
          <p:txBody>
            <a:bodyPr/>
            <a:lstStyle/>
            <a:p>
              <a:endParaRPr lang="en-US"/>
            </a:p>
          </p:txBody>
        </p:sp>
        <p:sp>
          <p:nvSpPr>
            <p:cNvPr id="52235" name="Line 11"/>
            <p:cNvSpPr>
              <a:spLocks noChangeShapeType="1"/>
            </p:cNvSpPr>
            <p:nvPr/>
          </p:nvSpPr>
          <p:spPr bwMode="auto">
            <a:xfrm>
              <a:off x="1152" y="1584"/>
              <a:ext cx="432" cy="288"/>
            </a:xfrm>
            <a:prstGeom prst="line">
              <a:avLst/>
            </a:prstGeom>
            <a:noFill/>
            <a:ln w="9525">
              <a:solidFill>
                <a:schemeClr val="tx1"/>
              </a:solidFill>
              <a:round/>
              <a:headEnd/>
              <a:tailEnd/>
            </a:ln>
            <a:effectLst/>
          </p:spPr>
          <p:txBody>
            <a:bodyPr/>
            <a:lstStyle/>
            <a:p>
              <a:endParaRPr lang="en-US"/>
            </a:p>
          </p:txBody>
        </p:sp>
      </p:grpSp>
      <p:sp>
        <p:nvSpPr>
          <p:cNvPr id="52244" name="AutoShape 20"/>
          <p:cNvSpPr>
            <a:spLocks noChangeArrowheads="1"/>
          </p:cNvSpPr>
          <p:nvPr/>
        </p:nvSpPr>
        <p:spPr bwMode="auto">
          <a:xfrm>
            <a:off x="3762375" y="3911600"/>
            <a:ext cx="1066800" cy="381000"/>
          </a:xfrm>
          <a:prstGeom prst="notchedRightArrow">
            <a:avLst>
              <a:gd name="adj1" fmla="val 50000"/>
              <a:gd name="adj2" fmla="val 70000"/>
            </a:avLst>
          </a:prstGeom>
          <a:solidFill>
            <a:schemeClr val="accent1"/>
          </a:solidFill>
          <a:ln w="9525" algn="ctr">
            <a:solidFill>
              <a:schemeClr val="tx1"/>
            </a:solidFill>
            <a:miter lim="800000"/>
            <a:headEnd/>
            <a:tailEnd/>
          </a:ln>
          <a:effectLst/>
        </p:spPr>
        <p:txBody>
          <a:bodyPr wrap="none" anchor="ctr"/>
          <a:lstStyle/>
          <a:p>
            <a:endParaRPr lang="en-US"/>
          </a:p>
        </p:txBody>
      </p:sp>
      <p:grpSp>
        <p:nvGrpSpPr>
          <p:cNvPr id="3" name="Group 72"/>
          <p:cNvGrpSpPr>
            <a:grpSpLocks/>
          </p:cNvGrpSpPr>
          <p:nvPr/>
        </p:nvGrpSpPr>
        <p:grpSpPr bwMode="auto">
          <a:xfrm>
            <a:off x="1447800" y="2971800"/>
            <a:ext cx="1392238" cy="1961243"/>
            <a:chOff x="912" y="1872"/>
            <a:chExt cx="877" cy="1504"/>
          </a:xfrm>
        </p:grpSpPr>
        <p:sp>
          <p:nvSpPr>
            <p:cNvPr id="52249" name="Rectangle 25"/>
            <p:cNvSpPr>
              <a:spLocks noChangeArrowheads="1"/>
            </p:cNvSpPr>
            <p:nvPr/>
          </p:nvSpPr>
          <p:spPr bwMode="auto">
            <a:xfrm>
              <a:off x="1354" y="2740"/>
              <a:ext cx="164" cy="250"/>
            </a:xfrm>
            <a:prstGeom prst="rect">
              <a:avLst/>
            </a:prstGeom>
            <a:noFill/>
            <a:ln w="9525">
              <a:noFill/>
              <a:miter lim="800000"/>
              <a:headEnd/>
              <a:tailEnd/>
            </a:ln>
            <a:effectLst/>
          </p:spPr>
          <p:txBody>
            <a:bodyPr>
              <a:spAutoFit/>
            </a:bodyPr>
            <a:lstStyle/>
            <a:p>
              <a:pPr algn="l"/>
              <a:r>
                <a:rPr lang="el-GR">
                  <a:solidFill>
                    <a:srgbClr val="000000"/>
                  </a:solidFill>
                </a:rPr>
                <a:t>σ</a:t>
              </a:r>
              <a:endParaRPr lang="en-US">
                <a:solidFill>
                  <a:srgbClr val="000000"/>
                </a:solidFill>
              </a:endParaRPr>
            </a:p>
          </p:txBody>
        </p:sp>
        <p:grpSp>
          <p:nvGrpSpPr>
            <p:cNvPr id="4" name="Group 71"/>
            <p:cNvGrpSpPr>
              <a:grpSpLocks/>
            </p:cNvGrpSpPr>
            <p:nvPr/>
          </p:nvGrpSpPr>
          <p:grpSpPr bwMode="auto">
            <a:xfrm>
              <a:off x="912" y="1872"/>
              <a:ext cx="877" cy="1504"/>
              <a:chOff x="917" y="1872"/>
              <a:chExt cx="877" cy="1504"/>
            </a:xfrm>
          </p:grpSpPr>
          <p:sp>
            <p:nvSpPr>
              <p:cNvPr id="52246" name="Line 22"/>
              <p:cNvSpPr>
                <a:spLocks noChangeShapeType="1"/>
              </p:cNvSpPr>
              <p:nvPr/>
            </p:nvSpPr>
            <p:spPr bwMode="auto">
              <a:xfrm>
                <a:off x="1229" y="2661"/>
                <a:ext cx="147" cy="119"/>
              </a:xfrm>
              <a:prstGeom prst="line">
                <a:avLst/>
              </a:prstGeom>
              <a:noFill/>
              <a:ln w="9525">
                <a:solidFill>
                  <a:srgbClr val="000000"/>
                </a:solidFill>
                <a:round/>
                <a:headEnd/>
                <a:tailEnd/>
              </a:ln>
              <a:effectLst/>
            </p:spPr>
            <p:txBody>
              <a:bodyPr/>
              <a:lstStyle/>
              <a:p>
                <a:endParaRPr lang="en-US"/>
              </a:p>
            </p:txBody>
          </p:sp>
          <p:sp>
            <p:nvSpPr>
              <p:cNvPr id="52247" name="Line 23"/>
              <p:cNvSpPr>
                <a:spLocks noChangeShapeType="1"/>
              </p:cNvSpPr>
              <p:nvPr/>
            </p:nvSpPr>
            <p:spPr bwMode="auto">
              <a:xfrm>
                <a:off x="1433" y="2979"/>
                <a:ext cx="0" cy="159"/>
              </a:xfrm>
              <a:prstGeom prst="line">
                <a:avLst/>
              </a:prstGeom>
              <a:noFill/>
              <a:ln w="9525">
                <a:solidFill>
                  <a:srgbClr val="000000"/>
                </a:solidFill>
                <a:round/>
                <a:headEnd/>
                <a:tailEnd/>
              </a:ln>
              <a:effectLst/>
            </p:spPr>
            <p:txBody>
              <a:bodyPr/>
              <a:lstStyle/>
              <a:p>
                <a:endParaRPr lang="en-US"/>
              </a:p>
            </p:txBody>
          </p:sp>
          <p:sp>
            <p:nvSpPr>
              <p:cNvPr id="52248" name="Line 24"/>
              <p:cNvSpPr>
                <a:spLocks noChangeShapeType="1"/>
              </p:cNvSpPr>
              <p:nvPr/>
            </p:nvSpPr>
            <p:spPr bwMode="auto">
              <a:xfrm flipV="1">
                <a:off x="1009" y="2661"/>
                <a:ext cx="147" cy="159"/>
              </a:xfrm>
              <a:prstGeom prst="line">
                <a:avLst/>
              </a:prstGeom>
              <a:noFill/>
              <a:ln w="9525">
                <a:solidFill>
                  <a:srgbClr val="000000"/>
                </a:solidFill>
                <a:round/>
                <a:headEnd/>
                <a:tailEnd/>
              </a:ln>
              <a:effectLst/>
            </p:spPr>
            <p:txBody>
              <a:bodyPr/>
              <a:lstStyle/>
              <a:p>
                <a:endParaRPr lang="en-US"/>
              </a:p>
            </p:txBody>
          </p:sp>
          <p:sp>
            <p:nvSpPr>
              <p:cNvPr id="52250" name="Text Box 26"/>
              <p:cNvSpPr txBox="1">
                <a:spLocks noChangeArrowheads="1"/>
              </p:cNvSpPr>
              <p:nvPr/>
            </p:nvSpPr>
            <p:spPr bwMode="auto">
              <a:xfrm>
                <a:off x="1349" y="3145"/>
                <a:ext cx="174" cy="231"/>
              </a:xfrm>
              <a:prstGeom prst="rect">
                <a:avLst/>
              </a:prstGeom>
              <a:noFill/>
              <a:ln w="9525">
                <a:noFill/>
                <a:miter lim="800000"/>
                <a:headEnd/>
                <a:tailEnd/>
              </a:ln>
              <a:effectLst/>
            </p:spPr>
            <p:txBody>
              <a:bodyPr>
                <a:spAutoFit/>
              </a:bodyPr>
              <a:lstStyle/>
              <a:p>
                <a:pPr algn="l"/>
                <a:r>
                  <a:rPr lang="en-US" sz="1800">
                    <a:solidFill>
                      <a:srgbClr val="000000"/>
                    </a:solidFill>
                  </a:rPr>
                  <a:t>O</a:t>
                </a:r>
              </a:p>
            </p:txBody>
          </p:sp>
          <p:sp>
            <p:nvSpPr>
              <p:cNvPr id="52251" name="Line 27"/>
              <p:cNvSpPr>
                <a:spLocks noChangeShapeType="1"/>
              </p:cNvSpPr>
              <p:nvPr/>
            </p:nvSpPr>
            <p:spPr bwMode="auto">
              <a:xfrm>
                <a:off x="1500" y="2007"/>
                <a:ext cx="147" cy="119"/>
              </a:xfrm>
              <a:prstGeom prst="line">
                <a:avLst/>
              </a:prstGeom>
              <a:noFill/>
              <a:ln w="9525">
                <a:solidFill>
                  <a:srgbClr val="000000"/>
                </a:solidFill>
                <a:round/>
                <a:headEnd/>
                <a:tailEnd/>
              </a:ln>
              <a:effectLst/>
            </p:spPr>
            <p:txBody>
              <a:bodyPr/>
              <a:lstStyle/>
              <a:p>
                <a:endParaRPr lang="en-US"/>
              </a:p>
            </p:txBody>
          </p:sp>
          <p:sp>
            <p:nvSpPr>
              <p:cNvPr id="52252" name="Line 28"/>
              <p:cNvSpPr>
                <a:spLocks noChangeShapeType="1"/>
              </p:cNvSpPr>
              <p:nvPr/>
            </p:nvSpPr>
            <p:spPr bwMode="auto">
              <a:xfrm>
                <a:off x="1721" y="2325"/>
                <a:ext cx="0" cy="159"/>
              </a:xfrm>
              <a:prstGeom prst="line">
                <a:avLst/>
              </a:prstGeom>
              <a:noFill/>
              <a:ln w="9525">
                <a:solidFill>
                  <a:srgbClr val="000000"/>
                </a:solidFill>
                <a:round/>
                <a:headEnd/>
                <a:tailEnd/>
              </a:ln>
              <a:effectLst/>
            </p:spPr>
            <p:txBody>
              <a:bodyPr/>
              <a:lstStyle/>
              <a:p>
                <a:endParaRPr lang="en-US"/>
              </a:p>
            </p:txBody>
          </p:sp>
          <p:sp>
            <p:nvSpPr>
              <p:cNvPr id="52253" name="Line 29"/>
              <p:cNvSpPr>
                <a:spLocks noChangeShapeType="1"/>
              </p:cNvSpPr>
              <p:nvPr/>
            </p:nvSpPr>
            <p:spPr bwMode="auto">
              <a:xfrm flipV="1">
                <a:off x="1283" y="2007"/>
                <a:ext cx="147" cy="159"/>
              </a:xfrm>
              <a:prstGeom prst="line">
                <a:avLst/>
              </a:prstGeom>
              <a:noFill/>
              <a:ln w="9525">
                <a:solidFill>
                  <a:srgbClr val="000000"/>
                </a:solidFill>
                <a:round/>
                <a:headEnd/>
                <a:tailEnd/>
              </a:ln>
              <a:effectLst/>
            </p:spPr>
            <p:txBody>
              <a:bodyPr/>
              <a:lstStyle/>
              <a:p>
                <a:endParaRPr lang="en-US"/>
              </a:p>
            </p:txBody>
          </p:sp>
          <p:sp>
            <p:nvSpPr>
              <p:cNvPr id="52254" name="Rectangle 30"/>
              <p:cNvSpPr>
                <a:spLocks noChangeArrowheads="1"/>
              </p:cNvSpPr>
              <p:nvPr/>
            </p:nvSpPr>
            <p:spPr bwMode="auto">
              <a:xfrm>
                <a:off x="1630" y="2118"/>
                <a:ext cx="164" cy="250"/>
              </a:xfrm>
              <a:prstGeom prst="rect">
                <a:avLst/>
              </a:prstGeom>
              <a:noFill/>
              <a:ln w="9525">
                <a:noFill/>
                <a:miter lim="800000"/>
                <a:headEnd/>
                <a:tailEnd/>
              </a:ln>
              <a:effectLst/>
            </p:spPr>
            <p:txBody>
              <a:bodyPr>
                <a:spAutoFit/>
              </a:bodyPr>
              <a:lstStyle/>
              <a:p>
                <a:pPr algn="l"/>
                <a:r>
                  <a:rPr lang="el-GR">
                    <a:solidFill>
                      <a:srgbClr val="000000"/>
                    </a:solidFill>
                  </a:rPr>
                  <a:t>σ</a:t>
                </a:r>
                <a:endParaRPr lang="en-US">
                  <a:solidFill>
                    <a:srgbClr val="000000"/>
                  </a:solidFill>
                </a:endParaRPr>
              </a:p>
            </p:txBody>
          </p:sp>
          <p:sp>
            <p:nvSpPr>
              <p:cNvPr id="52255" name="Text Box 31"/>
              <p:cNvSpPr txBox="1">
                <a:spLocks noChangeArrowheads="1"/>
              </p:cNvSpPr>
              <p:nvPr/>
            </p:nvSpPr>
            <p:spPr bwMode="auto">
              <a:xfrm>
                <a:off x="1620" y="2491"/>
                <a:ext cx="174" cy="231"/>
              </a:xfrm>
              <a:prstGeom prst="rect">
                <a:avLst/>
              </a:prstGeom>
              <a:noFill/>
              <a:ln w="9525">
                <a:noFill/>
                <a:miter lim="800000"/>
                <a:headEnd/>
                <a:tailEnd/>
              </a:ln>
              <a:effectLst/>
            </p:spPr>
            <p:txBody>
              <a:bodyPr>
                <a:spAutoFit/>
              </a:bodyPr>
              <a:lstStyle/>
              <a:p>
                <a:pPr algn="l"/>
                <a:r>
                  <a:rPr lang="en-US" sz="1800">
                    <a:solidFill>
                      <a:srgbClr val="000000"/>
                    </a:solidFill>
                  </a:rPr>
                  <a:t>O</a:t>
                </a:r>
              </a:p>
            </p:txBody>
          </p:sp>
          <p:grpSp>
            <p:nvGrpSpPr>
              <p:cNvPr id="5" name="Group 32"/>
              <p:cNvGrpSpPr>
                <a:grpSpLocks/>
              </p:cNvGrpSpPr>
              <p:nvPr/>
            </p:nvGrpSpPr>
            <p:grpSpPr bwMode="auto">
              <a:xfrm>
                <a:off x="1410" y="1872"/>
                <a:ext cx="110" cy="79"/>
                <a:chOff x="3264" y="624"/>
                <a:chExt cx="110" cy="79"/>
              </a:xfrm>
            </p:grpSpPr>
            <p:cxnSp>
              <p:nvCxnSpPr>
                <p:cNvPr id="52257" name="AutoShape 33"/>
                <p:cNvCxnSpPr>
                  <a:cxnSpLocks noChangeShapeType="1"/>
                </p:cNvCxnSpPr>
                <p:nvPr/>
              </p:nvCxnSpPr>
              <p:spPr bwMode="auto">
                <a:xfrm>
                  <a:off x="3264" y="624"/>
                  <a:ext cx="110" cy="79"/>
                </a:xfrm>
                <a:prstGeom prst="straightConnector1">
                  <a:avLst/>
                </a:prstGeom>
                <a:noFill/>
                <a:ln w="9525">
                  <a:solidFill>
                    <a:srgbClr val="000000"/>
                  </a:solidFill>
                  <a:round/>
                  <a:headEnd/>
                  <a:tailEnd/>
                </a:ln>
                <a:effectLst/>
              </p:spPr>
            </p:cxnSp>
            <p:cxnSp>
              <p:nvCxnSpPr>
                <p:cNvPr id="52258" name="AutoShape 34"/>
                <p:cNvCxnSpPr>
                  <a:cxnSpLocks noChangeShapeType="1"/>
                </p:cNvCxnSpPr>
                <p:nvPr/>
              </p:nvCxnSpPr>
              <p:spPr bwMode="auto">
                <a:xfrm flipV="1">
                  <a:off x="3264" y="624"/>
                  <a:ext cx="110" cy="79"/>
                </a:xfrm>
                <a:prstGeom prst="straightConnector1">
                  <a:avLst/>
                </a:prstGeom>
                <a:noFill/>
                <a:ln w="9525">
                  <a:solidFill>
                    <a:srgbClr val="000000"/>
                  </a:solidFill>
                  <a:round/>
                  <a:headEnd/>
                  <a:tailEnd/>
                </a:ln>
                <a:effectLst/>
              </p:spPr>
            </p:cxnSp>
            <p:cxnSp>
              <p:nvCxnSpPr>
                <p:cNvPr id="52259" name="AutoShape 35"/>
                <p:cNvCxnSpPr>
                  <a:cxnSpLocks noChangeShapeType="1"/>
                </p:cNvCxnSpPr>
                <p:nvPr/>
              </p:nvCxnSpPr>
              <p:spPr bwMode="auto">
                <a:xfrm>
                  <a:off x="3264" y="624"/>
                  <a:ext cx="0" cy="79"/>
                </a:xfrm>
                <a:prstGeom prst="straightConnector1">
                  <a:avLst/>
                </a:prstGeom>
                <a:noFill/>
                <a:ln w="9525">
                  <a:solidFill>
                    <a:srgbClr val="000000"/>
                  </a:solidFill>
                  <a:round/>
                  <a:headEnd/>
                  <a:tailEnd/>
                </a:ln>
                <a:effectLst/>
              </p:spPr>
            </p:cxnSp>
          </p:grpSp>
          <p:grpSp>
            <p:nvGrpSpPr>
              <p:cNvPr id="6" name="Group 36"/>
              <p:cNvGrpSpPr>
                <a:grpSpLocks/>
              </p:cNvGrpSpPr>
              <p:nvPr/>
            </p:nvGrpSpPr>
            <p:grpSpPr bwMode="auto">
              <a:xfrm>
                <a:off x="1156" y="2544"/>
                <a:ext cx="110" cy="79"/>
                <a:chOff x="1632" y="1584"/>
                <a:chExt cx="144" cy="96"/>
              </a:xfrm>
            </p:grpSpPr>
            <p:cxnSp>
              <p:nvCxnSpPr>
                <p:cNvPr id="52261" name="AutoShape 37"/>
                <p:cNvCxnSpPr>
                  <a:cxnSpLocks noChangeShapeType="1"/>
                </p:cNvCxnSpPr>
                <p:nvPr/>
              </p:nvCxnSpPr>
              <p:spPr bwMode="auto">
                <a:xfrm>
                  <a:off x="1632" y="1584"/>
                  <a:ext cx="144" cy="96"/>
                </a:xfrm>
                <a:prstGeom prst="straightConnector1">
                  <a:avLst/>
                </a:prstGeom>
                <a:noFill/>
                <a:ln w="9525">
                  <a:solidFill>
                    <a:srgbClr val="000000"/>
                  </a:solidFill>
                  <a:round/>
                  <a:headEnd/>
                  <a:tailEnd/>
                </a:ln>
                <a:effectLst/>
              </p:spPr>
            </p:cxnSp>
            <p:cxnSp>
              <p:nvCxnSpPr>
                <p:cNvPr id="52262" name="AutoShape 38"/>
                <p:cNvCxnSpPr>
                  <a:cxnSpLocks noChangeShapeType="1"/>
                </p:cNvCxnSpPr>
                <p:nvPr/>
              </p:nvCxnSpPr>
              <p:spPr bwMode="auto">
                <a:xfrm flipV="1">
                  <a:off x="1632" y="1584"/>
                  <a:ext cx="144" cy="96"/>
                </a:xfrm>
                <a:prstGeom prst="straightConnector1">
                  <a:avLst/>
                </a:prstGeom>
                <a:noFill/>
                <a:ln w="9525">
                  <a:solidFill>
                    <a:srgbClr val="000000"/>
                  </a:solidFill>
                  <a:round/>
                  <a:headEnd/>
                  <a:tailEnd/>
                </a:ln>
                <a:effectLst/>
              </p:spPr>
            </p:cxnSp>
            <p:cxnSp>
              <p:nvCxnSpPr>
                <p:cNvPr id="52263" name="AutoShape 39"/>
                <p:cNvCxnSpPr>
                  <a:cxnSpLocks noChangeShapeType="1"/>
                </p:cNvCxnSpPr>
                <p:nvPr/>
              </p:nvCxnSpPr>
              <p:spPr bwMode="auto">
                <a:xfrm>
                  <a:off x="1632" y="1584"/>
                  <a:ext cx="0" cy="96"/>
                </a:xfrm>
                <a:prstGeom prst="straightConnector1">
                  <a:avLst/>
                </a:prstGeom>
                <a:noFill/>
                <a:ln w="9525">
                  <a:solidFill>
                    <a:srgbClr val="000000"/>
                  </a:solidFill>
                  <a:round/>
                  <a:headEnd/>
                  <a:tailEnd/>
                </a:ln>
                <a:effectLst/>
              </p:spPr>
            </p:cxnSp>
            <p:cxnSp>
              <p:nvCxnSpPr>
                <p:cNvPr id="52264" name="AutoShape 40"/>
                <p:cNvCxnSpPr>
                  <a:cxnSpLocks noChangeShapeType="1"/>
                </p:cNvCxnSpPr>
                <p:nvPr/>
              </p:nvCxnSpPr>
              <p:spPr bwMode="auto">
                <a:xfrm>
                  <a:off x="1776" y="1584"/>
                  <a:ext cx="0" cy="96"/>
                </a:xfrm>
                <a:prstGeom prst="straightConnector1">
                  <a:avLst/>
                </a:prstGeom>
                <a:noFill/>
                <a:ln w="9525">
                  <a:solidFill>
                    <a:srgbClr val="000000"/>
                  </a:solidFill>
                  <a:round/>
                  <a:headEnd/>
                  <a:tailEnd/>
                </a:ln>
                <a:effectLst/>
              </p:spPr>
            </p:cxnSp>
          </p:grpSp>
          <p:sp>
            <p:nvSpPr>
              <p:cNvPr id="52265" name="Line 41"/>
              <p:cNvSpPr>
                <a:spLocks noChangeShapeType="1"/>
              </p:cNvSpPr>
              <p:nvPr/>
            </p:nvSpPr>
            <p:spPr bwMode="auto">
              <a:xfrm>
                <a:off x="1210" y="2335"/>
                <a:ext cx="0" cy="159"/>
              </a:xfrm>
              <a:prstGeom prst="line">
                <a:avLst/>
              </a:prstGeom>
              <a:noFill/>
              <a:ln w="9525">
                <a:solidFill>
                  <a:srgbClr val="000000"/>
                </a:solidFill>
                <a:round/>
                <a:headEnd/>
                <a:tailEnd/>
              </a:ln>
              <a:effectLst/>
            </p:spPr>
            <p:txBody>
              <a:bodyPr/>
              <a:lstStyle/>
              <a:p>
                <a:endParaRPr lang="en-US"/>
              </a:p>
            </p:txBody>
          </p:sp>
          <p:sp>
            <p:nvSpPr>
              <p:cNvPr id="52266" name="Rectangle 42"/>
              <p:cNvSpPr>
                <a:spLocks noChangeArrowheads="1"/>
              </p:cNvSpPr>
              <p:nvPr/>
            </p:nvSpPr>
            <p:spPr bwMode="auto">
              <a:xfrm>
                <a:off x="1119" y="2128"/>
                <a:ext cx="164" cy="250"/>
              </a:xfrm>
              <a:prstGeom prst="rect">
                <a:avLst/>
              </a:prstGeom>
              <a:noFill/>
              <a:ln w="9525">
                <a:noFill/>
                <a:miter lim="800000"/>
                <a:headEnd/>
                <a:tailEnd/>
              </a:ln>
              <a:effectLst/>
            </p:spPr>
            <p:txBody>
              <a:bodyPr>
                <a:spAutoFit/>
              </a:bodyPr>
              <a:lstStyle/>
              <a:p>
                <a:pPr algn="l"/>
                <a:r>
                  <a:rPr lang="el-GR">
                    <a:solidFill>
                      <a:srgbClr val="000000"/>
                    </a:solidFill>
                  </a:rPr>
                  <a:t>σ</a:t>
                </a:r>
                <a:endParaRPr lang="en-US">
                  <a:solidFill>
                    <a:srgbClr val="000000"/>
                  </a:solidFill>
                </a:endParaRPr>
              </a:p>
            </p:txBody>
          </p:sp>
          <p:sp>
            <p:nvSpPr>
              <p:cNvPr id="52267" name="Text Box 43"/>
              <p:cNvSpPr txBox="1">
                <a:spLocks noChangeArrowheads="1"/>
              </p:cNvSpPr>
              <p:nvPr/>
            </p:nvSpPr>
            <p:spPr bwMode="auto">
              <a:xfrm>
                <a:off x="917" y="2791"/>
                <a:ext cx="174" cy="231"/>
              </a:xfrm>
              <a:prstGeom prst="rect">
                <a:avLst/>
              </a:prstGeom>
              <a:noFill/>
              <a:ln w="9525">
                <a:noFill/>
                <a:miter lim="800000"/>
                <a:headEnd/>
                <a:tailEnd/>
              </a:ln>
              <a:effectLst/>
            </p:spPr>
            <p:txBody>
              <a:bodyPr>
                <a:spAutoFit/>
              </a:bodyPr>
              <a:lstStyle/>
              <a:p>
                <a:pPr algn="l"/>
                <a:r>
                  <a:rPr lang="en-US" sz="1800">
                    <a:solidFill>
                      <a:srgbClr val="000000"/>
                    </a:solidFill>
                  </a:rPr>
                  <a:t>L</a:t>
                </a:r>
              </a:p>
            </p:txBody>
          </p:sp>
        </p:grpSp>
      </p:grpSp>
      <p:sp>
        <p:nvSpPr>
          <p:cNvPr id="52268" name="Freeform 44"/>
          <p:cNvSpPr>
            <a:spLocks/>
          </p:cNvSpPr>
          <p:nvPr/>
        </p:nvSpPr>
        <p:spPr bwMode="auto">
          <a:xfrm>
            <a:off x="2133600" y="2768600"/>
            <a:ext cx="838200" cy="1651000"/>
          </a:xfrm>
          <a:custGeom>
            <a:avLst/>
            <a:gdLst/>
            <a:ahLst/>
            <a:cxnLst>
              <a:cxn ang="0">
                <a:pos x="16" y="184"/>
              </a:cxn>
              <a:cxn ang="0">
                <a:pos x="112" y="40"/>
              </a:cxn>
              <a:cxn ang="0">
                <a:pos x="304" y="88"/>
              </a:cxn>
              <a:cxn ang="0">
                <a:pos x="496" y="568"/>
              </a:cxn>
              <a:cxn ang="0">
                <a:pos x="496" y="808"/>
              </a:cxn>
              <a:cxn ang="0">
                <a:pos x="400" y="1000"/>
              </a:cxn>
              <a:cxn ang="0">
                <a:pos x="208" y="904"/>
              </a:cxn>
              <a:cxn ang="0">
                <a:pos x="16" y="184"/>
              </a:cxn>
            </a:cxnLst>
            <a:rect l="0" t="0" r="r" b="b"/>
            <a:pathLst>
              <a:path w="528" h="1040">
                <a:moveTo>
                  <a:pt x="16" y="184"/>
                </a:moveTo>
                <a:cubicBezTo>
                  <a:pt x="0" y="40"/>
                  <a:pt x="64" y="56"/>
                  <a:pt x="112" y="40"/>
                </a:cubicBezTo>
                <a:cubicBezTo>
                  <a:pt x="160" y="24"/>
                  <a:pt x="240" y="0"/>
                  <a:pt x="304" y="88"/>
                </a:cubicBezTo>
                <a:cubicBezTo>
                  <a:pt x="368" y="176"/>
                  <a:pt x="464" y="448"/>
                  <a:pt x="496" y="568"/>
                </a:cubicBezTo>
                <a:cubicBezTo>
                  <a:pt x="528" y="688"/>
                  <a:pt x="512" y="736"/>
                  <a:pt x="496" y="808"/>
                </a:cubicBezTo>
                <a:cubicBezTo>
                  <a:pt x="480" y="880"/>
                  <a:pt x="448" y="984"/>
                  <a:pt x="400" y="1000"/>
                </a:cubicBezTo>
                <a:cubicBezTo>
                  <a:pt x="352" y="1016"/>
                  <a:pt x="280" y="1040"/>
                  <a:pt x="208" y="904"/>
                </a:cubicBezTo>
                <a:cubicBezTo>
                  <a:pt x="136" y="768"/>
                  <a:pt x="32" y="328"/>
                  <a:pt x="16" y="184"/>
                </a:cubicBezTo>
                <a:close/>
              </a:path>
            </a:pathLst>
          </a:custGeom>
          <a:noFill/>
          <a:ln w="9525" cap="flat" cmpd="sng">
            <a:solidFill>
              <a:srgbClr val="000000"/>
            </a:solidFill>
            <a:prstDash val="solid"/>
            <a:round/>
            <a:headEnd type="none" w="med" len="med"/>
            <a:tailEnd type="none" w="med" len="med"/>
          </a:ln>
          <a:effectLst/>
        </p:spPr>
        <p:txBody>
          <a:bodyPr anchor="ctr">
            <a:spAutoFit/>
          </a:bodyPr>
          <a:lstStyle/>
          <a:p>
            <a:endParaRPr lang="en-US"/>
          </a:p>
        </p:txBody>
      </p:sp>
      <p:sp>
        <p:nvSpPr>
          <p:cNvPr id="52270" name="Text Box 46"/>
          <p:cNvSpPr txBox="1">
            <a:spLocks noChangeArrowheads="1"/>
          </p:cNvSpPr>
          <p:nvPr/>
        </p:nvSpPr>
        <p:spPr bwMode="auto">
          <a:xfrm>
            <a:off x="3609975" y="4521200"/>
            <a:ext cx="1258888" cy="396875"/>
          </a:xfrm>
          <a:prstGeom prst="rect">
            <a:avLst/>
          </a:prstGeom>
          <a:noFill/>
          <a:ln w="9525" algn="ctr">
            <a:noFill/>
            <a:miter lim="800000"/>
            <a:headEnd/>
            <a:tailEnd/>
          </a:ln>
          <a:effectLst/>
        </p:spPr>
        <p:txBody>
          <a:bodyPr wrap="none">
            <a:spAutoFit/>
          </a:bodyPr>
          <a:lstStyle/>
          <a:p>
            <a:r>
              <a:rPr lang="en-US">
                <a:solidFill>
                  <a:srgbClr val="800000"/>
                </a:solidFill>
              </a:rPr>
              <a:t>Apply RR</a:t>
            </a:r>
          </a:p>
        </p:txBody>
      </p:sp>
      <p:grpSp>
        <p:nvGrpSpPr>
          <p:cNvPr id="7" name="Group 68"/>
          <p:cNvGrpSpPr>
            <a:grpSpLocks/>
          </p:cNvGrpSpPr>
          <p:nvPr/>
        </p:nvGrpSpPr>
        <p:grpSpPr bwMode="auto">
          <a:xfrm>
            <a:off x="5210175" y="3149600"/>
            <a:ext cx="962025" cy="1981200"/>
            <a:chOff x="3395" y="2272"/>
            <a:chExt cx="606" cy="1248"/>
          </a:xfrm>
        </p:grpSpPr>
        <p:sp>
          <p:nvSpPr>
            <p:cNvPr id="52278" name="Line 54"/>
            <p:cNvSpPr>
              <a:spLocks noChangeShapeType="1"/>
            </p:cNvSpPr>
            <p:nvPr/>
          </p:nvSpPr>
          <p:spPr bwMode="auto">
            <a:xfrm>
              <a:off x="3707" y="2805"/>
              <a:ext cx="147" cy="119"/>
            </a:xfrm>
            <a:prstGeom prst="line">
              <a:avLst/>
            </a:prstGeom>
            <a:noFill/>
            <a:ln w="9525">
              <a:solidFill>
                <a:srgbClr val="000000"/>
              </a:solidFill>
              <a:round/>
              <a:headEnd/>
              <a:tailEnd/>
            </a:ln>
            <a:effectLst/>
          </p:spPr>
          <p:txBody>
            <a:bodyPr/>
            <a:lstStyle/>
            <a:p>
              <a:endParaRPr lang="en-US"/>
            </a:p>
          </p:txBody>
        </p:sp>
        <p:sp>
          <p:nvSpPr>
            <p:cNvPr id="52279" name="Line 55"/>
            <p:cNvSpPr>
              <a:spLocks noChangeShapeType="1"/>
            </p:cNvSpPr>
            <p:nvPr/>
          </p:nvSpPr>
          <p:spPr bwMode="auto">
            <a:xfrm>
              <a:off x="3911" y="3123"/>
              <a:ext cx="0" cy="159"/>
            </a:xfrm>
            <a:prstGeom prst="line">
              <a:avLst/>
            </a:prstGeom>
            <a:noFill/>
            <a:ln w="9525">
              <a:solidFill>
                <a:srgbClr val="000000"/>
              </a:solidFill>
              <a:round/>
              <a:headEnd/>
              <a:tailEnd/>
            </a:ln>
            <a:effectLst/>
          </p:spPr>
          <p:txBody>
            <a:bodyPr/>
            <a:lstStyle/>
            <a:p>
              <a:endParaRPr lang="en-US"/>
            </a:p>
          </p:txBody>
        </p:sp>
        <p:sp>
          <p:nvSpPr>
            <p:cNvPr id="52280" name="Line 56"/>
            <p:cNvSpPr>
              <a:spLocks noChangeShapeType="1"/>
            </p:cNvSpPr>
            <p:nvPr/>
          </p:nvSpPr>
          <p:spPr bwMode="auto">
            <a:xfrm flipV="1">
              <a:off x="3487" y="2805"/>
              <a:ext cx="147" cy="159"/>
            </a:xfrm>
            <a:prstGeom prst="line">
              <a:avLst/>
            </a:prstGeom>
            <a:noFill/>
            <a:ln w="9525">
              <a:solidFill>
                <a:srgbClr val="000000"/>
              </a:solidFill>
              <a:round/>
              <a:headEnd/>
              <a:tailEnd/>
            </a:ln>
            <a:effectLst/>
          </p:spPr>
          <p:txBody>
            <a:bodyPr/>
            <a:lstStyle/>
            <a:p>
              <a:endParaRPr lang="en-US"/>
            </a:p>
          </p:txBody>
        </p:sp>
        <p:sp>
          <p:nvSpPr>
            <p:cNvPr id="52281" name="Rectangle 57"/>
            <p:cNvSpPr>
              <a:spLocks noChangeArrowheads="1"/>
            </p:cNvSpPr>
            <p:nvPr/>
          </p:nvSpPr>
          <p:spPr bwMode="auto">
            <a:xfrm>
              <a:off x="3837" y="2916"/>
              <a:ext cx="164" cy="250"/>
            </a:xfrm>
            <a:prstGeom prst="rect">
              <a:avLst/>
            </a:prstGeom>
            <a:noFill/>
            <a:ln w="9525">
              <a:noFill/>
              <a:miter lim="800000"/>
              <a:headEnd/>
              <a:tailEnd/>
            </a:ln>
            <a:effectLst/>
          </p:spPr>
          <p:txBody>
            <a:bodyPr>
              <a:spAutoFit/>
            </a:bodyPr>
            <a:lstStyle/>
            <a:p>
              <a:pPr algn="l"/>
              <a:r>
                <a:rPr lang="el-GR">
                  <a:solidFill>
                    <a:srgbClr val="000000"/>
                  </a:solidFill>
                </a:rPr>
                <a:t>σ</a:t>
              </a:r>
              <a:endParaRPr lang="en-US">
                <a:solidFill>
                  <a:srgbClr val="000000"/>
                </a:solidFill>
              </a:endParaRPr>
            </a:p>
          </p:txBody>
        </p:sp>
        <p:sp>
          <p:nvSpPr>
            <p:cNvPr id="52282" name="Text Box 58"/>
            <p:cNvSpPr txBox="1">
              <a:spLocks noChangeArrowheads="1"/>
            </p:cNvSpPr>
            <p:nvPr/>
          </p:nvSpPr>
          <p:spPr bwMode="auto">
            <a:xfrm>
              <a:off x="3827" y="3289"/>
              <a:ext cx="174" cy="231"/>
            </a:xfrm>
            <a:prstGeom prst="rect">
              <a:avLst/>
            </a:prstGeom>
            <a:noFill/>
            <a:ln w="9525">
              <a:noFill/>
              <a:miter lim="800000"/>
              <a:headEnd/>
              <a:tailEnd/>
            </a:ln>
            <a:effectLst/>
          </p:spPr>
          <p:txBody>
            <a:bodyPr>
              <a:spAutoFit/>
            </a:bodyPr>
            <a:lstStyle/>
            <a:p>
              <a:pPr algn="l"/>
              <a:r>
                <a:rPr lang="en-US" sz="1800">
                  <a:solidFill>
                    <a:srgbClr val="000000"/>
                  </a:solidFill>
                </a:rPr>
                <a:t>O</a:t>
              </a:r>
            </a:p>
          </p:txBody>
        </p:sp>
        <p:grpSp>
          <p:nvGrpSpPr>
            <p:cNvPr id="8" name="Group 59"/>
            <p:cNvGrpSpPr>
              <a:grpSpLocks/>
            </p:cNvGrpSpPr>
            <p:nvPr/>
          </p:nvGrpSpPr>
          <p:grpSpPr bwMode="auto">
            <a:xfrm>
              <a:off x="3634" y="2688"/>
              <a:ext cx="110" cy="79"/>
              <a:chOff x="1632" y="1584"/>
              <a:chExt cx="144" cy="96"/>
            </a:xfrm>
          </p:grpSpPr>
          <p:cxnSp>
            <p:nvCxnSpPr>
              <p:cNvPr id="52284" name="AutoShape 60"/>
              <p:cNvCxnSpPr>
                <a:cxnSpLocks noChangeShapeType="1"/>
              </p:cNvCxnSpPr>
              <p:nvPr/>
            </p:nvCxnSpPr>
            <p:spPr bwMode="auto">
              <a:xfrm>
                <a:off x="1632" y="1584"/>
                <a:ext cx="144" cy="96"/>
              </a:xfrm>
              <a:prstGeom prst="straightConnector1">
                <a:avLst/>
              </a:prstGeom>
              <a:noFill/>
              <a:ln w="9525">
                <a:solidFill>
                  <a:srgbClr val="000000"/>
                </a:solidFill>
                <a:round/>
                <a:headEnd/>
                <a:tailEnd/>
              </a:ln>
              <a:effectLst/>
            </p:spPr>
          </p:cxnSp>
          <p:cxnSp>
            <p:nvCxnSpPr>
              <p:cNvPr id="52285" name="AutoShape 61"/>
              <p:cNvCxnSpPr>
                <a:cxnSpLocks noChangeShapeType="1"/>
              </p:cNvCxnSpPr>
              <p:nvPr/>
            </p:nvCxnSpPr>
            <p:spPr bwMode="auto">
              <a:xfrm flipV="1">
                <a:off x="1632" y="1584"/>
                <a:ext cx="144" cy="96"/>
              </a:xfrm>
              <a:prstGeom prst="straightConnector1">
                <a:avLst/>
              </a:prstGeom>
              <a:noFill/>
              <a:ln w="9525">
                <a:solidFill>
                  <a:srgbClr val="000000"/>
                </a:solidFill>
                <a:round/>
                <a:headEnd/>
                <a:tailEnd/>
              </a:ln>
              <a:effectLst/>
            </p:spPr>
          </p:cxnSp>
          <p:cxnSp>
            <p:nvCxnSpPr>
              <p:cNvPr id="52286" name="AutoShape 62"/>
              <p:cNvCxnSpPr>
                <a:cxnSpLocks noChangeShapeType="1"/>
              </p:cNvCxnSpPr>
              <p:nvPr/>
            </p:nvCxnSpPr>
            <p:spPr bwMode="auto">
              <a:xfrm>
                <a:off x="1632" y="1584"/>
                <a:ext cx="0" cy="96"/>
              </a:xfrm>
              <a:prstGeom prst="straightConnector1">
                <a:avLst/>
              </a:prstGeom>
              <a:noFill/>
              <a:ln w="9525">
                <a:solidFill>
                  <a:srgbClr val="000000"/>
                </a:solidFill>
                <a:round/>
                <a:headEnd/>
                <a:tailEnd/>
              </a:ln>
              <a:effectLst/>
            </p:spPr>
          </p:cxnSp>
          <p:cxnSp>
            <p:nvCxnSpPr>
              <p:cNvPr id="52287" name="AutoShape 63"/>
              <p:cNvCxnSpPr>
                <a:cxnSpLocks noChangeShapeType="1"/>
              </p:cNvCxnSpPr>
              <p:nvPr/>
            </p:nvCxnSpPr>
            <p:spPr bwMode="auto">
              <a:xfrm>
                <a:off x="1776" y="1584"/>
                <a:ext cx="0" cy="96"/>
              </a:xfrm>
              <a:prstGeom prst="straightConnector1">
                <a:avLst/>
              </a:prstGeom>
              <a:noFill/>
              <a:ln w="9525">
                <a:solidFill>
                  <a:srgbClr val="000000"/>
                </a:solidFill>
                <a:round/>
                <a:headEnd/>
                <a:tailEnd/>
              </a:ln>
              <a:effectLst/>
            </p:spPr>
          </p:cxnSp>
        </p:grpSp>
        <p:sp>
          <p:nvSpPr>
            <p:cNvPr id="52288" name="Line 64"/>
            <p:cNvSpPr>
              <a:spLocks noChangeShapeType="1"/>
            </p:cNvSpPr>
            <p:nvPr/>
          </p:nvSpPr>
          <p:spPr bwMode="auto">
            <a:xfrm>
              <a:off x="3688" y="2479"/>
              <a:ext cx="0" cy="159"/>
            </a:xfrm>
            <a:prstGeom prst="line">
              <a:avLst/>
            </a:prstGeom>
            <a:noFill/>
            <a:ln w="9525">
              <a:solidFill>
                <a:srgbClr val="000000"/>
              </a:solidFill>
              <a:round/>
              <a:headEnd/>
              <a:tailEnd/>
            </a:ln>
            <a:effectLst/>
          </p:spPr>
          <p:txBody>
            <a:bodyPr/>
            <a:lstStyle/>
            <a:p>
              <a:endParaRPr lang="en-US"/>
            </a:p>
          </p:txBody>
        </p:sp>
        <p:sp>
          <p:nvSpPr>
            <p:cNvPr id="52289" name="Rectangle 65"/>
            <p:cNvSpPr>
              <a:spLocks noChangeArrowheads="1"/>
            </p:cNvSpPr>
            <p:nvPr/>
          </p:nvSpPr>
          <p:spPr bwMode="auto">
            <a:xfrm>
              <a:off x="3597" y="2272"/>
              <a:ext cx="164" cy="250"/>
            </a:xfrm>
            <a:prstGeom prst="rect">
              <a:avLst/>
            </a:prstGeom>
            <a:noFill/>
            <a:ln w="9525">
              <a:noFill/>
              <a:miter lim="800000"/>
              <a:headEnd/>
              <a:tailEnd/>
            </a:ln>
            <a:effectLst/>
          </p:spPr>
          <p:txBody>
            <a:bodyPr>
              <a:spAutoFit/>
            </a:bodyPr>
            <a:lstStyle/>
            <a:p>
              <a:pPr algn="l"/>
              <a:r>
                <a:rPr lang="el-GR">
                  <a:solidFill>
                    <a:srgbClr val="000000"/>
                  </a:solidFill>
                </a:rPr>
                <a:t>σ</a:t>
              </a:r>
              <a:endParaRPr lang="en-US">
                <a:solidFill>
                  <a:srgbClr val="000000"/>
                </a:solidFill>
              </a:endParaRPr>
            </a:p>
          </p:txBody>
        </p:sp>
        <p:sp>
          <p:nvSpPr>
            <p:cNvPr id="52290" name="Text Box 66"/>
            <p:cNvSpPr txBox="1">
              <a:spLocks noChangeArrowheads="1"/>
            </p:cNvSpPr>
            <p:nvPr/>
          </p:nvSpPr>
          <p:spPr bwMode="auto">
            <a:xfrm>
              <a:off x="3395" y="2935"/>
              <a:ext cx="174" cy="231"/>
            </a:xfrm>
            <a:prstGeom prst="rect">
              <a:avLst/>
            </a:prstGeom>
            <a:noFill/>
            <a:ln w="9525">
              <a:noFill/>
              <a:miter lim="800000"/>
              <a:headEnd/>
              <a:tailEnd/>
            </a:ln>
            <a:effectLst/>
          </p:spPr>
          <p:txBody>
            <a:bodyPr>
              <a:spAutoFit/>
            </a:bodyPr>
            <a:lstStyle/>
            <a:p>
              <a:pPr algn="l"/>
              <a:r>
                <a:rPr lang="en-US" sz="1800">
                  <a:solidFill>
                    <a:srgbClr val="000000"/>
                  </a:solidFill>
                </a:rPr>
                <a:t>L</a:t>
              </a:r>
            </a:p>
          </p:txBody>
        </p:sp>
      </p:grpSp>
      <p:sp>
        <p:nvSpPr>
          <p:cNvPr id="52293" name="Text Box 69"/>
          <p:cNvSpPr txBox="1">
            <a:spLocks noChangeArrowheads="1"/>
          </p:cNvSpPr>
          <p:nvPr/>
        </p:nvSpPr>
        <p:spPr bwMode="auto">
          <a:xfrm>
            <a:off x="1438275" y="3124200"/>
            <a:ext cx="495300" cy="396875"/>
          </a:xfrm>
          <a:prstGeom prst="rect">
            <a:avLst/>
          </a:prstGeom>
          <a:noFill/>
          <a:ln w="9525" algn="ctr">
            <a:noFill/>
            <a:miter lim="800000"/>
            <a:headEnd/>
            <a:tailEnd/>
          </a:ln>
          <a:effectLst/>
        </p:spPr>
        <p:txBody>
          <a:bodyPr wrap="none">
            <a:spAutoFit/>
          </a:bodyPr>
          <a:lstStyle/>
          <a:p>
            <a:r>
              <a:rPr lang="en-US"/>
              <a:t>E1</a:t>
            </a:r>
          </a:p>
        </p:txBody>
      </p:sp>
      <p:sp>
        <p:nvSpPr>
          <p:cNvPr id="52294" name="Text Box 70"/>
          <p:cNvSpPr txBox="1">
            <a:spLocks noChangeArrowheads="1"/>
          </p:cNvSpPr>
          <p:nvPr/>
        </p:nvSpPr>
        <p:spPr bwMode="auto">
          <a:xfrm>
            <a:off x="2771775" y="3108325"/>
            <a:ext cx="495300" cy="396875"/>
          </a:xfrm>
          <a:prstGeom prst="rect">
            <a:avLst/>
          </a:prstGeom>
          <a:noFill/>
          <a:ln w="9525" algn="ctr">
            <a:noFill/>
            <a:miter lim="800000"/>
            <a:headEnd/>
            <a:tailEnd/>
          </a:ln>
          <a:effectLst/>
        </p:spPr>
        <p:txBody>
          <a:bodyPr wrap="none">
            <a:spAutoFit/>
          </a:bodyPr>
          <a:lstStyle/>
          <a:p>
            <a:r>
              <a:rPr lang="en-US"/>
              <a:t>E2</a:t>
            </a:r>
          </a:p>
        </p:txBody>
      </p:sp>
      <p:sp>
        <p:nvSpPr>
          <p:cNvPr id="58" name="Freeform 45"/>
          <p:cNvSpPr>
            <a:spLocks/>
          </p:cNvSpPr>
          <p:nvPr/>
        </p:nvSpPr>
        <p:spPr bwMode="auto">
          <a:xfrm>
            <a:off x="1676400" y="3505200"/>
            <a:ext cx="838200" cy="1651000"/>
          </a:xfrm>
          <a:custGeom>
            <a:avLst/>
            <a:gdLst/>
            <a:ahLst/>
            <a:cxnLst>
              <a:cxn ang="0">
                <a:pos x="16" y="184"/>
              </a:cxn>
              <a:cxn ang="0">
                <a:pos x="112" y="40"/>
              </a:cxn>
              <a:cxn ang="0">
                <a:pos x="304" y="88"/>
              </a:cxn>
              <a:cxn ang="0">
                <a:pos x="496" y="568"/>
              </a:cxn>
              <a:cxn ang="0">
                <a:pos x="496" y="808"/>
              </a:cxn>
              <a:cxn ang="0">
                <a:pos x="400" y="1000"/>
              </a:cxn>
              <a:cxn ang="0">
                <a:pos x="208" y="904"/>
              </a:cxn>
              <a:cxn ang="0">
                <a:pos x="16" y="184"/>
              </a:cxn>
            </a:cxnLst>
            <a:rect l="0" t="0" r="r" b="b"/>
            <a:pathLst>
              <a:path w="528" h="1040">
                <a:moveTo>
                  <a:pt x="16" y="184"/>
                </a:moveTo>
                <a:cubicBezTo>
                  <a:pt x="0" y="40"/>
                  <a:pt x="64" y="56"/>
                  <a:pt x="112" y="40"/>
                </a:cubicBezTo>
                <a:cubicBezTo>
                  <a:pt x="160" y="24"/>
                  <a:pt x="240" y="0"/>
                  <a:pt x="304" y="88"/>
                </a:cubicBezTo>
                <a:cubicBezTo>
                  <a:pt x="368" y="176"/>
                  <a:pt x="464" y="448"/>
                  <a:pt x="496" y="568"/>
                </a:cubicBezTo>
                <a:cubicBezTo>
                  <a:pt x="528" y="688"/>
                  <a:pt x="512" y="736"/>
                  <a:pt x="496" y="808"/>
                </a:cubicBezTo>
                <a:cubicBezTo>
                  <a:pt x="480" y="880"/>
                  <a:pt x="448" y="984"/>
                  <a:pt x="400" y="1000"/>
                </a:cubicBezTo>
                <a:cubicBezTo>
                  <a:pt x="352" y="1016"/>
                  <a:pt x="280" y="1040"/>
                  <a:pt x="208" y="904"/>
                </a:cubicBezTo>
                <a:cubicBezTo>
                  <a:pt x="136" y="768"/>
                  <a:pt x="32" y="328"/>
                  <a:pt x="16" y="184"/>
                </a:cubicBezTo>
                <a:close/>
              </a:path>
            </a:pathLst>
          </a:custGeom>
          <a:noFill/>
          <a:ln w="9525" cap="flat" cmpd="sng">
            <a:solidFill>
              <a:srgbClr val="000000"/>
            </a:solidFill>
            <a:prstDash val="solid"/>
            <a:round/>
            <a:headEnd type="none" w="med" len="med"/>
            <a:tailEnd type="none" w="med" len="med"/>
          </a:ln>
          <a:effectLst/>
        </p:spPr>
        <p:txBody>
          <a:bodyPr anchor="ctr">
            <a:spAutoFit/>
          </a:bodyPr>
          <a:lstStyle/>
          <a:p>
            <a:endParaRPr lang="en-US"/>
          </a:p>
        </p:txBody>
      </p:sp>
      <p:sp>
        <p:nvSpPr>
          <p:cNvPr id="59" name="Rectangle 58"/>
          <p:cNvSpPr/>
          <p:nvPr/>
        </p:nvSpPr>
        <p:spPr>
          <a:xfrm>
            <a:off x="2438400" y="6248400"/>
            <a:ext cx="3669274" cy="369332"/>
          </a:xfrm>
          <a:prstGeom prst="rect">
            <a:avLst/>
          </a:prstGeom>
        </p:spPr>
        <p:txBody>
          <a:bodyPr wrap="none">
            <a:spAutoFit/>
          </a:bodyPr>
          <a:lstStyle/>
          <a:p>
            <a:r>
              <a:rPr lang="en-US" dirty="0" smtClean="0">
                <a:solidFill>
                  <a:srgbClr val="FF0000"/>
                </a:solidFill>
              </a:rPr>
              <a:t>(From Prof </a:t>
            </a:r>
            <a:r>
              <a:rPr lang="en-US" dirty="0" err="1" smtClean="0">
                <a:solidFill>
                  <a:srgbClr val="FF0000"/>
                </a:solidFill>
              </a:rPr>
              <a:t>Sudarshan’s</a:t>
            </a:r>
            <a:r>
              <a:rPr lang="en-US" dirty="0" smtClean="0">
                <a:solidFill>
                  <a:srgbClr val="FF0000"/>
                </a:solidFill>
              </a:rPr>
              <a:t> presentation)</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9" presetClass="entr" presetSubtype="0" fill="hold" grpId="0" nodeType="clickEffect">
                                  <p:stCondLst>
                                    <p:cond delay="0"/>
                                  </p:stCondLst>
                                  <p:childTnLst>
                                    <p:set>
                                      <p:cBhvr>
                                        <p:cTn id="10" dur="1" fill="hold">
                                          <p:stCondLst>
                                            <p:cond delay="0"/>
                                          </p:stCondLst>
                                        </p:cTn>
                                        <p:tgtEl>
                                          <p:spTgt spid="52268"/>
                                        </p:tgtEl>
                                        <p:attrNameLst>
                                          <p:attrName>style.visibility</p:attrName>
                                        </p:attrNameLst>
                                      </p:cBhvr>
                                      <p:to>
                                        <p:strVal val="visible"/>
                                      </p:to>
                                    </p:set>
                                    <p:animEffect transition="in" filter="dissolve">
                                      <p:cBhvr>
                                        <p:cTn id="11" dur="500"/>
                                        <p:tgtEl>
                                          <p:spTgt spid="52268"/>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xit" presetSubtype="0" fill="hold" grpId="1" nodeType="clickEffect">
                                  <p:stCondLst>
                                    <p:cond delay="0"/>
                                  </p:stCondLst>
                                  <p:childTnLst>
                                    <p:set>
                                      <p:cBhvr>
                                        <p:cTn id="15" dur="1" fill="hold">
                                          <p:stCondLst>
                                            <p:cond delay="0"/>
                                          </p:stCondLst>
                                        </p:cTn>
                                        <p:tgtEl>
                                          <p:spTgt spid="52268"/>
                                        </p:tgtEl>
                                        <p:attrNameLst>
                                          <p:attrName>style.visibility</p:attrName>
                                        </p:attrNameLst>
                                      </p:cBhvr>
                                      <p:to>
                                        <p:strVal val="hidden"/>
                                      </p:to>
                                    </p:set>
                                  </p:childTnLst>
                                </p:cTn>
                              </p:par>
                              <p:par>
                                <p:cTn id="16" presetID="1" presetClass="entr" presetSubtype="0" fill="hold" grpId="0" nodeType="withEffect">
                                  <p:stCondLst>
                                    <p:cond delay="0"/>
                                  </p:stCondLst>
                                  <p:childTnLst>
                                    <p:set>
                                      <p:cBhvr>
                                        <p:cTn id="17" dur="1" fill="hold">
                                          <p:stCondLst>
                                            <p:cond delay="0"/>
                                          </p:stCondLst>
                                        </p:cTn>
                                        <p:tgtEl>
                                          <p:spTgt spid="52271"/>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52293"/>
                                        </p:tgtEl>
                                        <p:attrNameLst>
                                          <p:attrName>style.visibility</p:attrName>
                                        </p:attrNameLst>
                                      </p:cBhvr>
                                      <p:to>
                                        <p:strVal val="visible"/>
                                      </p:to>
                                    </p:set>
                                  </p:childTnLst>
                                </p:cTn>
                              </p:par>
                              <p:par>
                                <p:cTn id="22" presetID="1" presetClass="entr" presetSubtype="0" fill="hold" grpId="0" nodeType="withEffect">
                                  <p:stCondLst>
                                    <p:cond delay="0"/>
                                  </p:stCondLst>
                                  <p:childTnLst>
                                    <p:set>
                                      <p:cBhvr>
                                        <p:cTn id="23" dur="1" fill="hold">
                                          <p:stCondLst>
                                            <p:cond delay="0"/>
                                          </p:stCondLst>
                                        </p:cTn>
                                        <p:tgtEl>
                                          <p:spTgt spid="52273"/>
                                        </p:tgtEl>
                                        <p:attrNameLst>
                                          <p:attrName>style.visibility</p:attrName>
                                        </p:attrNameLst>
                                      </p:cBhvr>
                                      <p:to>
                                        <p:strVal val="visible"/>
                                      </p:to>
                                    </p:set>
                                  </p:childTnLst>
                                </p:cTn>
                              </p:par>
                              <p:par>
                                <p:cTn id="24" presetID="1" presetClass="entr" presetSubtype="0" fill="hold" grpId="0" nodeType="withEffect">
                                  <p:stCondLst>
                                    <p:cond delay="0"/>
                                  </p:stCondLst>
                                  <p:childTnLst>
                                    <p:set>
                                      <p:cBhvr>
                                        <p:cTn id="25" dur="1" fill="hold">
                                          <p:stCondLst>
                                            <p:cond delay="0"/>
                                          </p:stCondLst>
                                        </p:cTn>
                                        <p:tgtEl>
                                          <p:spTgt spid="52272"/>
                                        </p:tgtEl>
                                        <p:attrNameLst>
                                          <p:attrName>style.visibility</p:attrName>
                                        </p:attrNameLst>
                                      </p:cBhvr>
                                      <p:to>
                                        <p:strVal val="visible"/>
                                      </p:to>
                                    </p:set>
                                  </p:childTnLst>
                                </p:cTn>
                              </p:par>
                              <p:par>
                                <p:cTn id="26" presetID="1" presetClass="entr" presetSubtype="0" fill="hold" grpId="0" nodeType="withEffect">
                                  <p:stCondLst>
                                    <p:cond delay="0"/>
                                  </p:stCondLst>
                                  <p:childTnLst>
                                    <p:set>
                                      <p:cBhvr>
                                        <p:cTn id="27" dur="1" fill="hold">
                                          <p:stCondLst>
                                            <p:cond delay="0"/>
                                          </p:stCondLst>
                                        </p:cTn>
                                        <p:tgtEl>
                                          <p:spTgt spid="52294"/>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2" presetClass="entr" presetSubtype="2" fill="hold" nodeType="clickEffect">
                                  <p:stCondLst>
                                    <p:cond delay="0"/>
                                  </p:stCondLst>
                                  <p:childTnLst>
                                    <p:set>
                                      <p:cBhvr>
                                        <p:cTn id="31" dur="1" fill="hold">
                                          <p:stCondLst>
                                            <p:cond delay="0"/>
                                          </p:stCondLst>
                                        </p:cTn>
                                        <p:tgtEl>
                                          <p:spTgt spid="52227">
                                            <p:txEl>
                                              <p:pRg st="3" end="3"/>
                                            </p:txEl>
                                          </p:spTgt>
                                        </p:tgtEl>
                                        <p:attrNameLst>
                                          <p:attrName>style.visibility</p:attrName>
                                        </p:attrNameLst>
                                      </p:cBhvr>
                                      <p:to>
                                        <p:strVal val="visible"/>
                                      </p:to>
                                    </p:set>
                                    <p:anim calcmode="lin" valueType="num">
                                      <p:cBhvr additive="base">
                                        <p:cTn id="32" dur="500" fill="hold"/>
                                        <p:tgtEl>
                                          <p:spTgt spid="52227">
                                            <p:txEl>
                                              <p:pRg st="3" end="3"/>
                                            </p:txEl>
                                          </p:spTgt>
                                        </p:tgtEl>
                                        <p:attrNameLst>
                                          <p:attrName>ppt_x</p:attrName>
                                        </p:attrNameLst>
                                      </p:cBhvr>
                                      <p:tavLst>
                                        <p:tav tm="0">
                                          <p:val>
                                            <p:strVal val="1+#ppt_w/2"/>
                                          </p:val>
                                        </p:tav>
                                        <p:tav tm="100000">
                                          <p:val>
                                            <p:strVal val="#ppt_x"/>
                                          </p:val>
                                        </p:tav>
                                      </p:tavLst>
                                    </p:anim>
                                    <p:anim calcmode="lin" valueType="num">
                                      <p:cBhvr additive="base">
                                        <p:cTn id="33" dur="500" fill="hold"/>
                                        <p:tgtEl>
                                          <p:spTgt spid="52227">
                                            <p:txEl>
                                              <p:pRg st="3" end="3"/>
                                            </p:txEl>
                                          </p:spTgt>
                                        </p:tgtEl>
                                        <p:attrNameLst>
                                          <p:attrName>ppt_y</p:attrName>
                                        </p:attrNameLst>
                                      </p:cBhvr>
                                      <p:tavLst>
                                        <p:tav tm="0">
                                          <p:val>
                                            <p:strVal val="#ppt_y"/>
                                          </p:val>
                                        </p:tav>
                                        <p:tav tm="100000">
                                          <p:val>
                                            <p:strVal val="#ppt_y"/>
                                          </p:val>
                                        </p:tav>
                                      </p:tavLst>
                                    </p:anim>
                                  </p:childTnLst>
                                </p:cTn>
                              </p:par>
                            </p:childTnLst>
                          </p:cTn>
                        </p:par>
                        <p:par>
                          <p:cTn id="34" fill="hold">
                            <p:stCondLst>
                              <p:cond delay="500"/>
                            </p:stCondLst>
                            <p:childTnLst>
                              <p:par>
                                <p:cTn id="35" presetID="1" presetClass="entr" presetSubtype="0" fill="hold" nodeType="afterEffect">
                                  <p:stCondLst>
                                    <p:cond delay="0"/>
                                  </p:stCondLst>
                                  <p:childTnLst>
                                    <p:set>
                                      <p:cBhvr>
                                        <p:cTn id="36" dur="1" fill="hold">
                                          <p:stCondLst>
                                            <p:cond delay="0"/>
                                          </p:stCondLst>
                                        </p:cTn>
                                        <p:tgtEl>
                                          <p:spTgt spid="2"/>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2" presetClass="entr" presetSubtype="8" fill="hold" grpId="0" nodeType="clickEffect">
                                  <p:stCondLst>
                                    <p:cond delay="0"/>
                                  </p:stCondLst>
                                  <p:childTnLst>
                                    <p:set>
                                      <p:cBhvr>
                                        <p:cTn id="40" dur="1" fill="hold">
                                          <p:stCondLst>
                                            <p:cond delay="0"/>
                                          </p:stCondLst>
                                        </p:cTn>
                                        <p:tgtEl>
                                          <p:spTgt spid="52244"/>
                                        </p:tgtEl>
                                        <p:attrNameLst>
                                          <p:attrName>style.visibility</p:attrName>
                                        </p:attrNameLst>
                                      </p:cBhvr>
                                      <p:to>
                                        <p:strVal val="visible"/>
                                      </p:to>
                                    </p:set>
                                    <p:animEffect transition="in" filter="slide(fromLeft)">
                                      <p:cBhvr>
                                        <p:cTn id="41" dur="500"/>
                                        <p:tgtEl>
                                          <p:spTgt spid="52244"/>
                                        </p:tgtEl>
                                      </p:cBhvr>
                                    </p:animEffect>
                                  </p:childTnLst>
                                </p:cTn>
                              </p:par>
                              <p:par>
                                <p:cTn id="42" presetID="12" presetClass="entr" presetSubtype="8" fill="hold" grpId="0" nodeType="withEffect">
                                  <p:stCondLst>
                                    <p:cond delay="0"/>
                                  </p:stCondLst>
                                  <p:childTnLst>
                                    <p:set>
                                      <p:cBhvr>
                                        <p:cTn id="43" dur="1" fill="hold">
                                          <p:stCondLst>
                                            <p:cond delay="0"/>
                                          </p:stCondLst>
                                        </p:cTn>
                                        <p:tgtEl>
                                          <p:spTgt spid="52270"/>
                                        </p:tgtEl>
                                        <p:attrNameLst>
                                          <p:attrName>style.visibility</p:attrName>
                                        </p:attrNameLst>
                                      </p:cBhvr>
                                      <p:to>
                                        <p:strVal val="visible"/>
                                      </p:to>
                                    </p:set>
                                    <p:animEffect transition="in" filter="slide(fromLeft)">
                                      <p:cBhvr>
                                        <p:cTn id="44" dur="500"/>
                                        <p:tgtEl>
                                          <p:spTgt spid="52270"/>
                                        </p:tgtEl>
                                      </p:cBhvr>
                                    </p:animEffect>
                                  </p:childTnLst>
                                </p:cTn>
                              </p:par>
                              <p:par>
                                <p:cTn id="45" presetID="12" presetClass="entr" presetSubtype="8" fill="hold" nodeType="withEffect">
                                  <p:stCondLst>
                                    <p:cond delay="0"/>
                                  </p:stCondLst>
                                  <p:childTnLst>
                                    <p:set>
                                      <p:cBhvr>
                                        <p:cTn id="46" dur="1" fill="hold">
                                          <p:stCondLst>
                                            <p:cond delay="0"/>
                                          </p:stCondLst>
                                        </p:cTn>
                                        <p:tgtEl>
                                          <p:spTgt spid="7"/>
                                        </p:tgtEl>
                                        <p:attrNameLst>
                                          <p:attrName>style.visibility</p:attrName>
                                        </p:attrNameLst>
                                      </p:cBhvr>
                                      <p:to>
                                        <p:strVal val="visible"/>
                                      </p:to>
                                    </p:set>
                                    <p:animEffect transition="in" filter="slide(fromLeft)">
                                      <p:cBhvr>
                                        <p:cTn id="47" dur="500"/>
                                        <p:tgtEl>
                                          <p:spTgt spid="7"/>
                                        </p:tgtEl>
                                      </p:cBhvr>
                                    </p:animEffect>
                                  </p:childTnLst>
                                </p:cTn>
                              </p:par>
                            </p:childTnLst>
                          </p:cTn>
                        </p:par>
                      </p:childTnLst>
                    </p:cTn>
                  </p:par>
                  <p:par>
                    <p:cTn id="48" fill="hold">
                      <p:stCondLst>
                        <p:cond delay="indefinite"/>
                      </p:stCondLst>
                      <p:childTnLst>
                        <p:par>
                          <p:cTn id="49" fill="hold">
                            <p:stCondLst>
                              <p:cond delay="0"/>
                            </p:stCondLst>
                            <p:childTnLst>
                              <p:par>
                                <p:cTn id="50" presetID="2" presetClass="entr" presetSubtype="4" fill="hold" nodeType="clickEffect">
                                  <p:stCondLst>
                                    <p:cond delay="0"/>
                                  </p:stCondLst>
                                  <p:childTnLst>
                                    <p:set>
                                      <p:cBhvr>
                                        <p:cTn id="51" dur="1" fill="hold">
                                          <p:stCondLst>
                                            <p:cond delay="0"/>
                                          </p:stCondLst>
                                        </p:cTn>
                                        <p:tgtEl>
                                          <p:spTgt spid="52227">
                                            <p:txEl>
                                              <p:pRg st="11" end="11"/>
                                            </p:txEl>
                                          </p:spTgt>
                                        </p:tgtEl>
                                        <p:attrNameLst>
                                          <p:attrName>style.visibility</p:attrName>
                                        </p:attrNameLst>
                                      </p:cBhvr>
                                      <p:to>
                                        <p:strVal val="visible"/>
                                      </p:to>
                                    </p:set>
                                    <p:anim calcmode="lin" valueType="num">
                                      <p:cBhvr additive="base">
                                        <p:cTn id="52" dur="500" fill="hold"/>
                                        <p:tgtEl>
                                          <p:spTgt spid="52227">
                                            <p:txEl>
                                              <p:pRg st="11" end="11"/>
                                            </p:txEl>
                                          </p:spTgt>
                                        </p:tgtEl>
                                        <p:attrNameLst>
                                          <p:attrName>ppt_x</p:attrName>
                                        </p:attrNameLst>
                                      </p:cBhvr>
                                      <p:tavLst>
                                        <p:tav tm="0">
                                          <p:val>
                                            <p:strVal val="#ppt_x"/>
                                          </p:val>
                                        </p:tav>
                                        <p:tav tm="100000">
                                          <p:val>
                                            <p:strVal val="#ppt_x"/>
                                          </p:val>
                                        </p:tav>
                                      </p:tavLst>
                                    </p:anim>
                                    <p:anim calcmode="lin" valueType="num">
                                      <p:cBhvr additive="base">
                                        <p:cTn id="53" dur="500" fill="hold"/>
                                        <p:tgtEl>
                                          <p:spTgt spid="52227">
                                            <p:txEl>
                                              <p:pRg st="11" end="11"/>
                                            </p:txEl>
                                          </p:spTgt>
                                        </p:tgtEl>
                                        <p:attrNameLst>
                                          <p:attrName>ppt_y</p:attrName>
                                        </p:attrNameLst>
                                      </p:cBhvr>
                                      <p:tavLst>
                                        <p:tav tm="0">
                                          <p:val>
                                            <p:strVal val="1+#ppt_h/2"/>
                                          </p:val>
                                        </p:tav>
                                        <p:tav tm="100000">
                                          <p:val>
                                            <p:strVal val="#ppt_y"/>
                                          </p:val>
                                        </p:tav>
                                      </p:tavLst>
                                    </p:anim>
                                  </p:childTnLst>
                                </p:cTn>
                              </p:par>
                              <p:par>
                                <p:cTn id="54" presetID="2" presetClass="entr" presetSubtype="4" fill="hold" nodeType="withEffect">
                                  <p:stCondLst>
                                    <p:cond delay="0"/>
                                  </p:stCondLst>
                                  <p:childTnLst>
                                    <p:set>
                                      <p:cBhvr>
                                        <p:cTn id="55" dur="1" fill="hold">
                                          <p:stCondLst>
                                            <p:cond delay="0"/>
                                          </p:stCondLst>
                                        </p:cTn>
                                        <p:tgtEl>
                                          <p:spTgt spid="52227">
                                            <p:txEl>
                                              <p:pRg st="12" end="12"/>
                                            </p:txEl>
                                          </p:spTgt>
                                        </p:tgtEl>
                                        <p:attrNameLst>
                                          <p:attrName>style.visibility</p:attrName>
                                        </p:attrNameLst>
                                      </p:cBhvr>
                                      <p:to>
                                        <p:strVal val="visible"/>
                                      </p:to>
                                    </p:set>
                                    <p:anim calcmode="lin" valueType="num">
                                      <p:cBhvr additive="base">
                                        <p:cTn id="56" dur="500" fill="hold"/>
                                        <p:tgtEl>
                                          <p:spTgt spid="52227">
                                            <p:txEl>
                                              <p:pRg st="12" end="12"/>
                                            </p:txEl>
                                          </p:spTgt>
                                        </p:tgtEl>
                                        <p:attrNameLst>
                                          <p:attrName>ppt_x</p:attrName>
                                        </p:attrNameLst>
                                      </p:cBhvr>
                                      <p:tavLst>
                                        <p:tav tm="0">
                                          <p:val>
                                            <p:strVal val="#ppt_x"/>
                                          </p:val>
                                        </p:tav>
                                        <p:tav tm="100000">
                                          <p:val>
                                            <p:strVal val="#ppt_x"/>
                                          </p:val>
                                        </p:tav>
                                      </p:tavLst>
                                    </p:anim>
                                    <p:anim calcmode="lin" valueType="num">
                                      <p:cBhvr additive="base">
                                        <p:cTn id="57" dur="500" fill="hold"/>
                                        <p:tgtEl>
                                          <p:spTgt spid="52227">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58"/>
                                        </p:tgtEl>
                                        <p:attrNameLst>
                                          <p:attrName>style.visibility</p:attrName>
                                        </p:attrNameLst>
                                      </p:cBhvr>
                                      <p:to>
                                        <p:strVal val="visible"/>
                                      </p:to>
                                    </p:set>
                                    <p:animEffect transition="in" filter="dissolve">
                                      <p:cBhvr>
                                        <p:cTn id="62" dur="500"/>
                                        <p:tgtEl>
                                          <p:spTgt spid="58"/>
                                        </p:tgtEl>
                                      </p:cBhvr>
                                    </p:animEffect>
                                  </p:childTnLst>
                                </p:cTn>
                              </p:par>
                              <p:par>
                                <p:cTn id="63" presetID="1" presetClass="exit" presetSubtype="0" fill="hold" grpId="1" nodeType="withEffect">
                                  <p:stCondLst>
                                    <p:cond delay="0"/>
                                  </p:stCondLst>
                                  <p:childTnLst>
                                    <p:set>
                                      <p:cBhvr>
                                        <p:cTn id="64" dur="1" fill="hold">
                                          <p:stCondLst>
                                            <p:cond delay="0"/>
                                          </p:stCondLst>
                                        </p:cTn>
                                        <p:tgtEl>
                                          <p:spTgt spid="5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73" grpId="0" animBg="1"/>
      <p:bldP spid="52272" grpId="0" animBg="1"/>
      <p:bldP spid="52271" grpId="0" animBg="1"/>
      <p:bldP spid="52244" grpId="0" animBg="1"/>
      <p:bldP spid="52268" grpId="0" animBg="1"/>
      <p:bldP spid="52268" grpId="1" animBg="1"/>
      <p:bldP spid="52270" grpId="0"/>
      <p:bldP spid="52293" grpId="0"/>
      <p:bldP spid="52294" grpId="0"/>
      <p:bldP spid="58" grpId="0" animBg="1"/>
      <p:bldP spid="58" grpId="1"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FF0000"/>
                </a:solidFill>
              </a:rPr>
              <a:t>Redundancy detection and removal</a:t>
            </a:r>
            <a:endParaRPr lang="en-US" dirty="0">
              <a:solidFill>
                <a:srgbClr val="FF000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15</a:t>
            </a:fld>
            <a:endParaRPr lang="en-US"/>
          </a:p>
        </p:txBody>
      </p:sp>
      <p:sp>
        <p:nvSpPr>
          <p:cNvPr id="3" name="Content Placeholder 2"/>
          <p:cNvSpPr>
            <a:spLocks noGrp="1"/>
          </p:cNvSpPr>
          <p:nvPr>
            <p:ph sz="quarter" idx="1"/>
          </p:nvPr>
        </p:nvSpPr>
        <p:spPr/>
        <p:txBody>
          <a:bodyPr>
            <a:normAutofit lnSpcReduction="10000"/>
          </a:bodyPr>
          <a:lstStyle/>
          <a:p>
            <a:r>
              <a:rPr lang="en-US" sz="2400" dirty="0" smtClean="0"/>
              <a:t>For fine grained access control, queries are very complex. Therefore the amount of redundancy is much more.</a:t>
            </a:r>
          </a:p>
          <a:p>
            <a:r>
              <a:rPr lang="en-US" sz="2400" dirty="0" smtClean="0"/>
              <a:t>Redundancy involving semi-join between two sub expression E1 and E2 where </a:t>
            </a:r>
          </a:p>
          <a:p>
            <a:pPr lvl="1"/>
            <a:r>
              <a:rPr lang="en-US" sz="2400" dirty="0" smtClean="0"/>
              <a:t>E2 subsumes E1 i.e., properties of E2 is stricter than E1</a:t>
            </a:r>
          </a:p>
          <a:p>
            <a:pPr lvl="1"/>
            <a:r>
              <a:rPr lang="en-US" dirty="0" smtClean="0"/>
              <a:t>ROWS( E2 ) ⊃  ROWS( E1 )</a:t>
            </a:r>
            <a:endParaRPr lang="en-US" sz="2400" dirty="0" smtClean="0"/>
          </a:p>
          <a:p>
            <a:r>
              <a:rPr lang="en-US" sz="2400" dirty="0" smtClean="0"/>
              <a:t>Reduce the expressions to SPGJ (Select-Project-Group-Join) form. </a:t>
            </a:r>
          </a:p>
          <a:p>
            <a:r>
              <a:rPr lang="en-US" sz="2400" dirty="0" smtClean="0"/>
              <a:t>Check for redundancy / subsumption using the following rules</a:t>
            </a:r>
          </a:p>
          <a:p>
            <a:pPr lvl="1"/>
            <a:r>
              <a:rPr lang="en-US" sz="2400" dirty="0" smtClean="0"/>
              <a:t>Relations in E2 is a subset of relations in E1</a:t>
            </a:r>
          </a:p>
          <a:p>
            <a:pPr lvl="1"/>
            <a:r>
              <a:rPr lang="en-US" sz="2400" dirty="0" smtClean="0"/>
              <a:t>Selections on these relations in E2 are weaker</a:t>
            </a:r>
          </a:p>
          <a:p>
            <a:pPr lvl="1"/>
            <a:r>
              <a:rPr lang="en-US" sz="2400" dirty="0" smtClean="0"/>
              <a:t>Semi join equates equivalent columns in E1 and E2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FF0000"/>
                </a:solidFill>
              </a:rPr>
              <a:t>Redundancy detection and removal</a:t>
            </a:r>
            <a:endParaRPr lang="en-US" dirty="0">
              <a:solidFill>
                <a:srgbClr val="FF0000"/>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16</a:t>
            </a:fld>
            <a:endParaRPr lang="en-US"/>
          </a:p>
        </p:txBody>
      </p:sp>
      <p:sp>
        <p:nvSpPr>
          <p:cNvPr id="3" name="Content Placeholder 2"/>
          <p:cNvSpPr>
            <a:spLocks noGrp="1"/>
          </p:cNvSpPr>
          <p:nvPr>
            <p:ph sz="quarter" idx="1"/>
          </p:nvPr>
        </p:nvSpPr>
        <p:spPr/>
        <p:txBody>
          <a:bodyPr>
            <a:normAutofit fontScale="92500" lnSpcReduction="10000"/>
          </a:bodyPr>
          <a:lstStyle/>
          <a:p>
            <a:r>
              <a:rPr lang="pt-BR" sz="2400" dirty="0" smtClean="0"/>
              <a:t>Consider </a:t>
            </a:r>
            <a:r>
              <a:rPr lang="en-US" sz="2400" dirty="0" smtClean="0"/>
              <a:t>SELECT * FROM E1 WHERE (A IN (SELECT …)) OR (B IN (SELECT …))</a:t>
            </a:r>
          </a:p>
          <a:p>
            <a:r>
              <a:rPr lang="en-US" sz="2400" dirty="0" smtClean="0"/>
              <a:t>If any expression in the disjunction subsumes E1, discard the entire set of semi-joins in the disjunctions.</a:t>
            </a:r>
          </a:p>
          <a:p>
            <a:r>
              <a:rPr lang="en-US" sz="2400" dirty="0" smtClean="0"/>
              <a:t>In general our approach is as follows</a:t>
            </a:r>
            <a:endParaRPr lang="pt-BR" sz="2400" dirty="0" smtClean="0"/>
          </a:p>
          <a:p>
            <a:pPr algn="just"/>
            <a:r>
              <a:rPr lang="pt-BR" sz="2400" dirty="0" smtClean="0"/>
              <a:t>(…(R1 </a:t>
            </a:r>
            <a:r>
              <a:rPr lang="en-US" sz="2400" b="1" dirty="0" smtClean="0"/>
              <a:t>⋉1 </a:t>
            </a:r>
            <a:r>
              <a:rPr lang="pt-BR" sz="2400" dirty="0" smtClean="0"/>
              <a:t>A1) </a:t>
            </a:r>
            <a:r>
              <a:rPr lang="en-US" sz="2400" b="1" dirty="0" smtClean="0"/>
              <a:t>⋈</a:t>
            </a:r>
            <a:r>
              <a:rPr lang="pt-BR" sz="2400" dirty="0" smtClean="0"/>
              <a:t>  (R2  </a:t>
            </a:r>
            <a:r>
              <a:rPr lang="en-US" sz="2400" b="1" dirty="0" smtClean="0"/>
              <a:t>⋉</a:t>
            </a:r>
            <a:r>
              <a:rPr lang="pt-BR" sz="2400" dirty="0" smtClean="0"/>
              <a:t>2 A2) </a:t>
            </a:r>
            <a:r>
              <a:rPr lang="en-US" sz="2400" b="1" dirty="0" smtClean="0"/>
              <a:t>⋈</a:t>
            </a:r>
            <a:r>
              <a:rPr lang="pt-BR" sz="2400" dirty="0" smtClean="0"/>
              <a:t>  … (Rn </a:t>
            </a:r>
            <a:r>
              <a:rPr lang="en-US" sz="2400" b="1" dirty="0" smtClean="0"/>
              <a:t>⋉</a:t>
            </a:r>
            <a:r>
              <a:rPr lang="pt-BR" sz="2400" dirty="0" smtClean="0"/>
              <a:t>n An))</a:t>
            </a:r>
          </a:p>
          <a:p>
            <a:pPr algn="just">
              <a:buNone/>
            </a:pPr>
            <a:r>
              <a:rPr lang="pt-BR" sz="2400" dirty="0" smtClean="0"/>
              <a:t>    If Ai subsumes Ri, replace (R1 </a:t>
            </a:r>
            <a:r>
              <a:rPr lang="en-US" sz="2400" b="1" dirty="0" smtClean="0"/>
              <a:t>⋉1 </a:t>
            </a:r>
            <a:r>
              <a:rPr lang="pt-BR" sz="2400" dirty="0" smtClean="0"/>
              <a:t>A1) by R1</a:t>
            </a:r>
          </a:p>
          <a:p>
            <a:pPr algn="just"/>
            <a:r>
              <a:rPr lang="pt-BR" sz="2400" dirty="0" smtClean="0"/>
              <a:t>A better solution (heuristic)</a:t>
            </a:r>
          </a:p>
          <a:p>
            <a:pPr algn="just">
              <a:buNone/>
            </a:pPr>
            <a:r>
              <a:rPr lang="pt-BR" sz="2400" dirty="0" smtClean="0"/>
              <a:t>    ((..(R1 </a:t>
            </a:r>
            <a:r>
              <a:rPr lang="en-US" sz="2400" b="1" dirty="0" smtClean="0"/>
              <a:t>⋈</a:t>
            </a:r>
            <a:r>
              <a:rPr lang="pt-BR" sz="2400" dirty="0" smtClean="0"/>
              <a:t> R2 </a:t>
            </a:r>
            <a:r>
              <a:rPr lang="en-US" sz="2400" b="1" dirty="0" smtClean="0"/>
              <a:t>⋈</a:t>
            </a:r>
            <a:r>
              <a:rPr lang="pt-BR" sz="2400" dirty="0" smtClean="0"/>
              <a:t> … Rn ) </a:t>
            </a:r>
            <a:r>
              <a:rPr lang="en-US" sz="2400" b="1" dirty="0" smtClean="0"/>
              <a:t>⋉ </a:t>
            </a:r>
            <a:r>
              <a:rPr lang="pt-BR" sz="2400" dirty="0" smtClean="0"/>
              <a:t>1 A1) … </a:t>
            </a:r>
            <a:r>
              <a:rPr lang="en-US" sz="2400" b="1" dirty="0" smtClean="0"/>
              <a:t>⋉ </a:t>
            </a:r>
            <a:r>
              <a:rPr lang="pt-BR" sz="2400" dirty="0" smtClean="0"/>
              <a:t>n An). </a:t>
            </a:r>
          </a:p>
          <a:p>
            <a:pPr algn="just">
              <a:buNone/>
            </a:pPr>
            <a:r>
              <a:rPr lang="pt-BR" sz="2400" dirty="0" smtClean="0"/>
              <a:t>    [Requires to pull up the sei joins over selection and join operations]</a:t>
            </a:r>
          </a:p>
          <a:p>
            <a:pPr algn="just"/>
            <a:r>
              <a:rPr lang="pt-BR" sz="2400" dirty="0" smtClean="0"/>
              <a:t>To calculate all possible redundancy over all R and all A is exponential in number of R and A</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2"/>
          <p:cNvSpPr>
            <a:spLocks noGrp="1" noChangeArrowheads="1"/>
          </p:cNvSpPr>
          <p:nvPr>
            <p:ph type="title"/>
          </p:nvPr>
        </p:nvSpPr>
        <p:spPr/>
        <p:txBody>
          <a:bodyPr>
            <a:normAutofit/>
          </a:bodyPr>
          <a:lstStyle/>
          <a:p>
            <a:r>
              <a:rPr lang="en-US" dirty="0" smtClean="0">
                <a:solidFill>
                  <a:srgbClr val="FF0000"/>
                </a:solidFill>
              </a:rPr>
              <a:t>Performance benefits of RR</a:t>
            </a:r>
          </a:p>
        </p:txBody>
      </p:sp>
      <p:sp>
        <p:nvSpPr>
          <p:cNvPr id="36" name="Slide Number Placeholder 5"/>
          <p:cNvSpPr>
            <a:spLocks noGrp="1"/>
          </p:cNvSpPr>
          <p:nvPr>
            <p:ph type="sldNum" sz="quarter" idx="12"/>
          </p:nvPr>
        </p:nvSpPr>
        <p:spPr/>
        <p:txBody>
          <a:bodyPr/>
          <a:lstStyle/>
          <a:p>
            <a:pPr>
              <a:defRPr/>
            </a:pPr>
            <a:fld id="{C21D8563-37C8-4119-B8C0-A4BE1268E89A}" type="slidenum">
              <a:rPr lang="en-US" altLang="en-US"/>
              <a:pPr>
                <a:defRPr/>
              </a:pPr>
              <a:t>17</a:t>
            </a:fld>
            <a:endParaRPr lang="en-US" altLang="en-US"/>
          </a:p>
        </p:txBody>
      </p:sp>
      <p:sp>
        <p:nvSpPr>
          <p:cNvPr id="12292" name="Rectangle 3"/>
          <p:cNvSpPr>
            <a:spLocks noGrp="1" noChangeArrowheads="1"/>
          </p:cNvSpPr>
          <p:nvPr>
            <p:ph sz="quarter" idx="1"/>
          </p:nvPr>
        </p:nvSpPr>
        <p:spPr>
          <a:xfrm>
            <a:off x="457200" y="1828800"/>
            <a:ext cx="8229600" cy="4572000"/>
          </a:xfrm>
        </p:spPr>
        <p:txBody>
          <a:bodyPr/>
          <a:lstStyle/>
          <a:p>
            <a:pPr eaLnBrk="1" hangingPunct="1"/>
            <a:endParaRPr lang="en-US" sz="2400" b="1" dirty="0" smtClean="0"/>
          </a:p>
          <a:p>
            <a:pPr eaLnBrk="1" hangingPunct="1"/>
            <a:r>
              <a:rPr lang="en-US" sz="2400" dirty="0" smtClean="0"/>
              <a:t>TPC-H Benchmark Queries, with authorization checks</a:t>
            </a:r>
          </a:p>
          <a:p>
            <a:pPr eaLnBrk="1" hangingPunct="1"/>
            <a:endParaRPr lang="en-US" sz="2400" dirty="0" smtClean="0"/>
          </a:p>
          <a:p>
            <a:pPr eaLnBrk="1" hangingPunct="1"/>
            <a:endParaRPr lang="en-US" sz="2400" dirty="0" smtClean="0"/>
          </a:p>
          <a:p>
            <a:pPr eaLnBrk="1" hangingPunct="1"/>
            <a:endParaRPr lang="en-US" sz="2400" dirty="0" smtClean="0"/>
          </a:p>
          <a:p>
            <a:pPr eaLnBrk="1" hangingPunct="1"/>
            <a:endParaRPr lang="en-US" sz="2400" dirty="0" smtClean="0"/>
          </a:p>
          <a:p>
            <a:pPr eaLnBrk="1" hangingPunct="1"/>
            <a:endParaRPr lang="en-US" sz="2400" dirty="0" smtClean="0"/>
          </a:p>
          <a:p>
            <a:pPr eaLnBrk="1" hangingPunct="1"/>
            <a:endParaRPr lang="en-US" sz="2400" dirty="0" smtClean="0"/>
          </a:p>
          <a:p>
            <a:pPr algn="ctr" eaLnBrk="1" hangingPunct="1">
              <a:buFont typeface="Wingdings" pitchFamily="2" charset="2"/>
              <a:buNone/>
            </a:pPr>
            <a:r>
              <a:rPr lang="en-US" sz="2400" dirty="0" smtClean="0"/>
              <a:t>Comparing normalized execution times</a:t>
            </a:r>
          </a:p>
          <a:p>
            <a:pPr eaLnBrk="1" hangingPunct="1"/>
            <a:endParaRPr lang="en-US" sz="2400" dirty="0" smtClean="0"/>
          </a:p>
        </p:txBody>
      </p:sp>
      <p:graphicFrame>
        <p:nvGraphicFramePr>
          <p:cNvPr id="117814" name="Group 54"/>
          <p:cNvGraphicFramePr>
            <a:graphicFrameLocks noGrp="1"/>
          </p:cNvGraphicFramePr>
          <p:nvPr/>
        </p:nvGraphicFramePr>
        <p:xfrm>
          <a:off x="1676400" y="2819400"/>
          <a:ext cx="5486400" cy="2468880"/>
        </p:xfrm>
        <a:graphic>
          <a:graphicData uri="http://schemas.openxmlformats.org/drawingml/2006/table">
            <a:tbl>
              <a:tblPr/>
              <a:tblGrid>
                <a:gridCol w="1828800"/>
                <a:gridCol w="1828800"/>
                <a:gridCol w="1828800"/>
              </a:tblGrid>
              <a:tr h="393700">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800" b="0" i="0" u="none" strike="noStrike" cap="none" normalizeH="0" baseline="0" dirty="0" smtClean="0">
                          <a:ln>
                            <a:noFill/>
                          </a:ln>
                          <a:solidFill>
                            <a:schemeClr val="tx1"/>
                          </a:solidFill>
                          <a:effectLst/>
                          <a:latin typeface="Arial" charset="0"/>
                        </a:rPr>
                        <a:t>TPCH Query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800" b="0" i="0" u="none" strike="noStrike" cap="none" normalizeH="0" baseline="0" smtClean="0">
                          <a:ln>
                            <a:noFill/>
                          </a:ln>
                          <a:solidFill>
                            <a:schemeClr val="tx1"/>
                          </a:solidFill>
                          <a:effectLst/>
                          <a:latin typeface="Arial" charset="0"/>
                        </a:rPr>
                        <a:t>Execution Time Without RR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800" b="0" i="0" u="none" strike="noStrike" cap="none" normalizeH="0" baseline="0" smtClean="0">
                          <a:ln>
                            <a:noFill/>
                          </a:ln>
                          <a:solidFill>
                            <a:schemeClr val="tx1"/>
                          </a:solidFill>
                          <a:effectLst/>
                          <a:latin typeface="Arial" charset="0"/>
                        </a:rPr>
                        <a:t>Execution Time With RR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0350">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800" b="0" i="0" u="none" strike="noStrike" cap="none" normalizeH="0" baseline="0" smtClean="0">
                          <a:ln>
                            <a:noFill/>
                          </a:ln>
                          <a:solidFill>
                            <a:schemeClr val="tx1"/>
                          </a:solidFill>
                          <a:effectLst/>
                          <a:latin typeface="Arial" charset="0"/>
                        </a:rPr>
                        <a:t>Query 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800" b="0" i="0" u="none" strike="noStrike" cap="none" normalizeH="0" baseline="0" smtClean="0">
                          <a:ln>
                            <a:noFill/>
                          </a:ln>
                          <a:solidFill>
                            <a:schemeClr val="tx1"/>
                          </a:solidFill>
                          <a:effectLst/>
                          <a:latin typeface="Arial" charset="0"/>
                        </a:rPr>
                        <a:t>100.00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800" b="0" i="0" u="none" strike="noStrike" cap="none" normalizeH="0" baseline="0" smtClean="0">
                          <a:ln>
                            <a:noFill/>
                          </a:ln>
                          <a:solidFill>
                            <a:schemeClr val="tx1"/>
                          </a:solidFill>
                          <a:effectLst/>
                          <a:latin typeface="Arial" charset="0"/>
                        </a:rPr>
                        <a:t>48.28</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8763">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800" b="0" i="0" u="none" strike="noStrike" cap="none" normalizeH="0" baseline="0" dirty="0" smtClean="0">
                          <a:ln>
                            <a:noFill/>
                          </a:ln>
                          <a:solidFill>
                            <a:schemeClr val="tx1"/>
                          </a:solidFill>
                          <a:effectLst/>
                          <a:latin typeface="Arial" charset="0"/>
                        </a:rPr>
                        <a:t>Query 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800" b="0" i="0" u="none" strike="noStrike" cap="none" normalizeH="0" baseline="0" smtClean="0">
                          <a:ln>
                            <a:noFill/>
                          </a:ln>
                          <a:solidFill>
                            <a:schemeClr val="tx1"/>
                          </a:solidFill>
                          <a:effectLst/>
                          <a:latin typeface="Arial" charset="0"/>
                        </a:rPr>
                        <a:t>56.03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800" b="0" i="0" u="none" strike="noStrike" cap="none" normalizeH="0" baseline="0" smtClean="0">
                          <a:ln>
                            <a:noFill/>
                          </a:ln>
                          <a:solidFill>
                            <a:schemeClr val="tx1"/>
                          </a:solidFill>
                          <a:effectLst/>
                          <a:latin typeface="Arial" charset="0"/>
                        </a:rPr>
                        <a:t>38.79</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0350">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800" b="0" i="0" u="none" strike="noStrike" cap="none" normalizeH="0" baseline="0" smtClean="0">
                          <a:ln>
                            <a:noFill/>
                          </a:ln>
                          <a:solidFill>
                            <a:schemeClr val="tx1"/>
                          </a:solidFill>
                          <a:effectLst/>
                          <a:latin typeface="Arial" charset="0"/>
                        </a:rPr>
                        <a:t>Query 10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800" b="0" i="0" u="none" strike="noStrike" cap="none" normalizeH="0" baseline="0" smtClean="0">
                          <a:ln>
                            <a:noFill/>
                          </a:ln>
                          <a:solidFill>
                            <a:schemeClr val="tx1"/>
                          </a:solidFill>
                          <a:effectLst/>
                          <a:latin typeface="Arial" charset="0"/>
                        </a:rPr>
                        <a:t>94.83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800" b="0" i="0" u="none" strike="noStrike" cap="none" normalizeH="0" baseline="0" smtClean="0">
                          <a:ln>
                            <a:noFill/>
                          </a:ln>
                          <a:solidFill>
                            <a:schemeClr val="tx1"/>
                          </a:solidFill>
                          <a:effectLst/>
                          <a:latin typeface="Arial" charset="0"/>
                        </a:rPr>
                        <a:t>55.45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8763">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800" b="0" i="0" u="none" strike="noStrike" cap="none" normalizeH="0" baseline="0" smtClean="0">
                          <a:ln>
                            <a:noFill/>
                          </a:ln>
                          <a:solidFill>
                            <a:schemeClr val="tx1"/>
                          </a:solidFill>
                          <a:effectLst/>
                          <a:latin typeface="Arial" charset="0"/>
                        </a:rPr>
                        <a:t>Query 12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800" b="0" i="0" u="none" strike="noStrike" cap="none" normalizeH="0" baseline="0" smtClean="0">
                          <a:ln>
                            <a:noFill/>
                          </a:ln>
                          <a:solidFill>
                            <a:schemeClr val="tx1"/>
                          </a:solidFill>
                          <a:effectLst/>
                          <a:latin typeface="Arial" charset="0"/>
                        </a:rPr>
                        <a:t>77.57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800" b="0" i="0" u="none" strike="noStrike" cap="none" normalizeH="0" baseline="0" smtClean="0">
                          <a:ln>
                            <a:noFill/>
                          </a:ln>
                          <a:solidFill>
                            <a:schemeClr val="tx1"/>
                          </a:solidFill>
                          <a:effectLst/>
                          <a:latin typeface="Arial" charset="0"/>
                        </a:rPr>
                        <a:t>43.97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0350">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800" b="0" i="0" u="none" strike="noStrike" cap="none" normalizeH="0" baseline="0" smtClean="0">
                          <a:ln>
                            <a:noFill/>
                          </a:ln>
                          <a:solidFill>
                            <a:schemeClr val="tx1"/>
                          </a:solidFill>
                          <a:effectLst/>
                          <a:latin typeface="Arial" charset="0"/>
                        </a:rPr>
                        <a:t>Query 14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800" b="0" i="0" u="none" strike="noStrike" cap="none" normalizeH="0" baseline="0" smtClean="0">
                          <a:ln>
                            <a:noFill/>
                          </a:ln>
                          <a:solidFill>
                            <a:schemeClr val="tx1"/>
                          </a:solidFill>
                          <a:effectLst/>
                          <a:latin typeface="Arial" charset="0"/>
                        </a:rPr>
                        <a:t>49.14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800" b="0" i="0" u="none" strike="noStrike" cap="none" normalizeH="0" baseline="0" dirty="0" smtClean="0">
                          <a:ln>
                            <a:noFill/>
                          </a:ln>
                          <a:solidFill>
                            <a:schemeClr val="tx1"/>
                          </a:solidFill>
                          <a:effectLst/>
                          <a:latin typeface="Arial" charset="0"/>
                        </a:rPr>
                        <a:t>38.79</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8" name="Rectangle 7"/>
          <p:cNvSpPr/>
          <p:nvPr/>
        </p:nvSpPr>
        <p:spPr>
          <a:xfrm>
            <a:off x="2514600" y="6324600"/>
            <a:ext cx="3669274" cy="369332"/>
          </a:xfrm>
          <a:prstGeom prst="rect">
            <a:avLst/>
          </a:prstGeom>
        </p:spPr>
        <p:txBody>
          <a:bodyPr wrap="none">
            <a:spAutoFit/>
          </a:bodyPr>
          <a:lstStyle/>
          <a:p>
            <a:r>
              <a:rPr lang="en-US" dirty="0" smtClean="0">
                <a:solidFill>
                  <a:srgbClr val="FF0000"/>
                </a:solidFill>
              </a:rPr>
              <a:t>(From Prof </a:t>
            </a:r>
            <a:r>
              <a:rPr lang="en-US" dirty="0" err="1" smtClean="0">
                <a:solidFill>
                  <a:srgbClr val="FF0000"/>
                </a:solidFill>
              </a:rPr>
              <a:t>Sudarshan’s</a:t>
            </a:r>
            <a:r>
              <a:rPr lang="en-US" dirty="0" smtClean="0">
                <a:solidFill>
                  <a:srgbClr val="FF0000"/>
                </a:solidFill>
              </a:rPr>
              <a:t> presentation)</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1" name="Rectangle 3"/>
          <p:cNvSpPr>
            <a:spLocks noGrp="1" noChangeArrowheads="1"/>
          </p:cNvSpPr>
          <p:nvPr>
            <p:ph type="title"/>
          </p:nvPr>
        </p:nvSpPr>
        <p:spPr/>
        <p:txBody>
          <a:bodyPr>
            <a:normAutofit/>
          </a:bodyPr>
          <a:lstStyle/>
          <a:p>
            <a:r>
              <a:rPr lang="en-US" dirty="0">
                <a:solidFill>
                  <a:srgbClr val="FF0000"/>
                </a:solidFill>
              </a:rPr>
              <a:t>Information Leakage via </a:t>
            </a:r>
            <a:r>
              <a:rPr lang="en-US" dirty="0" smtClean="0">
                <a:solidFill>
                  <a:srgbClr val="FF0000"/>
                </a:solidFill>
              </a:rPr>
              <a:t>UDFs</a:t>
            </a:r>
            <a:endParaRPr lang="en-US" dirty="0">
              <a:solidFill>
                <a:srgbClr val="FF0000"/>
              </a:solidFill>
            </a:endParaRPr>
          </a:p>
        </p:txBody>
      </p:sp>
      <p:sp>
        <p:nvSpPr>
          <p:cNvPr id="42" name="Slide Number Placeholder 5"/>
          <p:cNvSpPr>
            <a:spLocks noGrp="1"/>
          </p:cNvSpPr>
          <p:nvPr>
            <p:ph type="sldNum" sz="quarter" idx="12"/>
          </p:nvPr>
        </p:nvSpPr>
        <p:spPr/>
        <p:txBody>
          <a:bodyPr/>
          <a:lstStyle/>
          <a:p>
            <a:fld id="{FF5B32C7-7C3B-49DF-AC7A-D8CDB1E7C3FE}" type="slidenum">
              <a:rPr lang="en-US" altLang="en-US"/>
              <a:pPr/>
              <a:t>18</a:t>
            </a:fld>
            <a:endParaRPr lang="en-US" altLang="en-US" dirty="0"/>
          </a:p>
        </p:txBody>
      </p:sp>
      <p:sp>
        <p:nvSpPr>
          <p:cNvPr id="109572" name="Rectangle 4"/>
          <p:cNvSpPr>
            <a:spLocks noGrp="1" noChangeArrowheads="1"/>
          </p:cNvSpPr>
          <p:nvPr>
            <p:ph sz="quarter" idx="1"/>
          </p:nvPr>
        </p:nvSpPr>
        <p:spPr>
          <a:xfrm>
            <a:off x="457200" y="1600200"/>
            <a:ext cx="8229600" cy="4724400"/>
          </a:xfrm>
        </p:spPr>
        <p:txBody>
          <a:bodyPr/>
          <a:lstStyle/>
          <a:p>
            <a:r>
              <a:rPr lang="en-US" sz="2400" dirty="0"/>
              <a:t>Auth view </a:t>
            </a:r>
            <a:r>
              <a:rPr lang="en-US" sz="2400" dirty="0" err="1">
                <a:solidFill>
                  <a:srgbClr val="800000"/>
                </a:solidFill>
              </a:rPr>
              <a:t>myemployee</a:t>
            </a:r>
            <a:r>
              <a:rPr lang="en-US" sz="2400" dirty="0"/>
              <a:t>: </a:t>
            </a:r>
            <a:r>
              <a:rPr lang="en-US" sz="2400" dirty="0">
                <a:solidFill>
                  <a:schemeClr val="accent2"/>
                </a:solidFill>
              </a:rPr>
              <a:t>only those </a:t>
            </a:r>
            <a:r>
              <a:rPr lang="en-US" sz="2400" dirty="0">
                <a:solidFill>
                  <a:srgbClr val="800000"/>
                </a:solidFill>
              </a:rPr>
              <a:t>employee</a:t>
            </a:r>
            <a:r>
              <a:rPr lang="en-US" sz="2400" dirty="0">
                <a:solidFill>
                  <a:schemeClr val="accent2"/>
                </a:solidFill>
              </a:rPr>
              <a:t> whose </a:t>
            </a:r>
            <a:r>
              <a:rPr lang="en-US" sz="2400" dirty="0" err="1">
                <a:solidFill>
                  <a:schemeClr val="accent2"/>
                </a:solidFill>
              </a:rPr>
              <a:t>dept_id</a:t>
            </a:r>
            <a:r>
              <a:rPr lang="en-US" sz="2400" dirty="0">
                <a:solidFill>
                  <a:schemeClr val="accent2"/>
                </a:solidFill>
              </a:rPr>
              <a:t> is in A1</a:t>
            </a:r>
            <a:endParaRPr lang="en-US" sz="2400" dirty="0"/>
          </a:p>
          <a:p>
            <a:pPr>
              <a:buFont typeface="Wingdings" pitchFamily="2" charset="2"/>
              <a:buNone/>
            </a:pPr>
            <a:r>
              <a:rPr lang="en-US" sz="2400" dirty="0"/>
              <a:t>    Query: </a:t>
            </a:r>
          </a:p>
          <a:p>
            <a:pPr>
              <a:buFont typeface="Wingdings" pitchFamily="2" charset="2"/>
              <a:buNone/>
            </a:pPr>
            <a:r>
              <a:rPr lang="en-US" sz="2800" dirty="0">
                <a:solidFill>
                  <a:schemeClr val="hlink"/>
                </a:solidFill>
              </a:rPr>
              <a:t>    </a:t>
            </a:r>
            <a:r>
              <a:rPr lang="en-US" sz="2000" dirty="0">
                <a:solidFill>
                  <a:srgbClr val="800000"/>
                </a:solidFill>
              </a:rPr>
              <a:t>select * from employee </a:t>
            </a:r>
            <a:br>
              <a:rPr lang="en-US" sz="2000" dirty="0">
                <a:solidFill>
                  <a:srgbClr val="800000"/>
                </a:solidFill>
              </a:rPr>
            </a:br>
            <a:r>
              <a:rPr lang="en-US" sz="2000" dirty="0">
                <a:solidFill>
                  <a:srgbClr val="800000"/>
                </a:solidFill>
              </a:rPr>
              <a:t> where </a:t>
            </a:r>
            <a:r>
              <a:rPr lang="en-US" sz="2000" dirty="0" err="1">
                <a:solidFill>
                  <a:srgbClr val="800000"/>
                </a:solidFill>
              </a:rPr>
              <a:t>myudf</a:t>
            </a:r>
            <a:r>
              <a:rPr lang="en-US" sz="2000" dirty="0">
                <a:solidFill>
                  <a:srgbClr val="800000"/>
                </a:solidFill>
              </a:rPr>
              <a:t>(salary)</a:t>
            </a:r>
          </a:p>
          <a:p>
            <a:endParaRPr lang="en-US" sz="2000" dirty="0">
              <a:solidFill>
                <a:srgbClr val="800000"/>
              </a:solidFill>
            </a:endParaRPr>
          </a:p>
          <a:p>
            <a:pPr lvl="3"/>
            <a:endParaRPr lang="en-US" sz="1900" dirty="0"/>
          </a:p>
          <a:p>
            <a:r>
              <a:rPr lang="en-US" sz="2400" dirty="0"/>
              <a:t>Final query plan is not safe</a:t>
            </a:r>
          </a:p>
          <a:p>
            <a:pPr lvl="1"/>
            <a:r>
              <a:rPr lang="en-US" sz="2000" dirty="0"/>
              <a:t>UDF may be pushed down in plan, and executed on unauthorized intermediate result </a:t>
            </a:r>
          </a:p>
          <a:p>
            <a:pPr lvl="1"/>
            <a:r>
              <a:rPr lang="en-US" sz="2000" dirty="0"/>
              <a:t>As a side-effect, UDF may expose values passed to it [Litchfield]</a:t>
            </a:r>
          </a:p>
          <a:p>
            <a:pPr lvl="1"/>
            <a:r>
              <a:rPr lang="en-US" sz="2000" dirty="0"/>
              <a:t>Can be partly solved using sandboxing</a:t>
            </a:r>
          </a:p>
        </p:txBody>
      </p:sp>
      <p:sp>
        <p:nvSpPr>
          <p:cNvPr id="109613" name="Oval 45"/>
          <p:cNvSpPr>
            <a:spLocks noChangeArrowheads="1"/>
          </p:cNvSpPr>
          <p:nvPr/>
        </p:nvSpPr>
        <p:spPr bwMode="auto">
          <a:xfrm>
            <a:off x="7086600" y="2133600"/>
            <a:ext cx="2057400" cy="2209800"/>
          </a:xfrm>
          <a:prstGeom prst="ellipse">
            <a:avLst/>
          </a:prstGeom>
          <a:solidFill>
            <a:srgbClr val="FFCC00"/>
          </a:solidFill>
          <a:ln w="9525" algn="ctr">
            <a:solidFill>
              <a:schemeClr val="tx1"/>
            </a:solidFill>
            <a:round/>
            <a:headEnd/>
            <a:tailEnd/>
          </a:ln>
          <a:effectLst/>
        </p:spPr>
        <p:txBody>
          <a:bodyPr wrap="none" anchor="ctr"/>
          <a:lstStyle/>
          <a:p>
            <a:endParaRPr lang="en-US"/>
          </a:p>
        </p:txBody>
      </p:sp>
      <p:grpSp>
        <p:nvGrpSpPr>
          <p:cNvPr id="2" name="Group 43"/>
          <p:cNvGrpSpPr>
            <a:grpSpLocks/>
          </p:cNvGrpSpPr>
          <p:nvPr/>
        </p:nvGrpSpPr>
        <p:grpSpPr bwMode="auto">
          <a:xfrm>
            <a:off x="3581400" y="2743200"/>
            <a:ext cx="1797050" cy="1274763"/>
            <a:chOff x="2352" y="2373"/>
            <a:chExt cx="1132" cy="803"/>
          </a:xfrm>
        </p:grpSpPr>
        <p:sp>
          <p:nvSpPr>
            <p:cNvPr id="109574" name="Text Box 6"/>
            <p:cNvSpPr txBox="1">
              <a:spLocks noChangeArrowheads="1"/>
            </p:cNvSpPr>
            <p:nvPr/>
          </p:nvSpPr>
          <p:spPr bwMode="auto">
            <a:xfrm>
              <a:off x="2352" y="2373"/>
              <a:ext cx="1132" cy="288"/>
            </a:xfrm>
            <a:prstGeom prst="rect">
              <a:avLst/>
            </a:prstGeom>
            <a:noFill/>
            <a:ln w="9525">
              <a:noFill/>
              <a:miter lim="800000"/>
              <a:headEnd/>
              <a:tailEnd/>
            </a:ln>
            <a:effectLst/>
          </p:spPr>
          <p:txBody>
            <a:bodyPr wrap="none">
              <a:spAutoFit/>
            </a:bodyPr>
            <a:lstStyle/>
            <a:p>
              <a:pPr algn="l"/>
              <a:r>
                <a:rPr lang="el-GR" sz="2400" dirty="0">
                  <a:cs typeface="Arial" charset="0"/>
                </a:rPr>
                <a:t>σ</a:t>
              </a:r>
              <a:r>
                <a:rPr lang="en-US" sz="2400" baseline="-25000" dirty="0" err="1">
                  <a:cs typeface="Arial" charset="0"/>
                </a:rPr>
                <a:t>myudf</a:t>
              </a:r>
              <a:r>
                <a:rPr lang="en-US" sz="2400" baseline="-25000" dirty="0">
                  <a:cs typeface="Arial" charset="0"/>
                </a:rPr>
                <a:t>(</a:t>
              </a:r>
              <a:r>
                <a:rPr lang="en-US" sz="2400" baseline="-25000" dirty="0" err="1">
                  <a:cs typeface="Arial" charset="0"/>
                </a:rPr>
                <a:t>E.salary</a:t>
              </a:r>
              <a:r>
                <a:rPr lang="en-US" sz="2400" baseline="-25000" dirty="0">
                  <a:cs typeface="Arial" charset="0"/>
                </a:rPr>
                <a:t>)</a:t>
              </a:r>
              <a:endParaRPr lang="el-GR" sz="2400" dirty="0">
                <a:cs typeface="Arial" charset="0"/>
              </a:endParaRPr>
            </a:p>
          </p:txBody>
        </p:sp>
        <p:cxnSp>
          <p:nvCxnSpPr>
            <p:cNvPr id="109575" name="AutoShape 7"/>
            <p:cNvCxnSpPr>
              <a:cxnSpLocks noChangeShapeType="1"/>
            </p:cNvCxnSpPr>
            <p:nvPr/>
          </p:nvCxnSpPr>
          <p:spPr bwMode="auto">
            <a:xfrm>
              <a:off x="2880" y="2659"/>
              <a:ext cx="0" cy="336"/>
            </a:xfrm>
            <a:prstGeom prst="straightConnector1">
              <a:avLst/>
            </a:prstGeom>
            <a:noFill/>
            <a:ln w="9525">
              <a:solidFill>
                <a:schemeClr val="tx1"/>
              </a:solidFill>
              <a:round/>
              <a:headEnd/>
              <a:tailEnd/>
            </a:ln>
            <a:effectLst/>
          </p:spPr>
        </p:cxnSp>
        <p:sp>
          <p:nvSpPr>
            <p:cNvPr id="109576" name="Text Box 8"/>
            <p:cNvSpPr txBox="1">
              <a:spLocks noChangeArrowheads="1"/>
            </p:cNvSpPr>
            <p:nvPr/>
          </p:nvSpPr>
          <p:spPr bwMode="auto">
            <a:xfrm>
              <a:off x="2448" y="2964"/>
              <a:ext cx="905" cy="212"/>
            </a:xfrm>
            <a:prstGeom prst="rect">
              <a:avLst/>
            </a:prstGeom>
            <a:noFill/>
            <a:ln w="9525">
              <a:noFill/>
              <a:miter lim="800000"/>
              <a:headEnd/>
              <a:tailEnd/>
            </a:ln>
            <a:effectLst/>
          </p:spPr>
          <p:txBody>
            <a:bodyPr wrap="none">
              <a:spAutoFit/>
            </a:bodyPr>
            <a:lstStyle/>
            <a:p>
              <a:pPr algn="l"/>
              <a:r>
                <a:rPr lang="en-US" sz="1600"/>
                <a:t>myemployees</a:t>
              </a:r>
            </a:p>
          </p:txBody>
        </p:sp>
      </p:grpSp>
      <p:grpSp>
        <p:nvGrpSpPr>
          <p:cNvPr id="3" name="Group 44"/>
          <p:cNvGrpSpPr>
            <a:grpSpLocks/>
          </p:cNvGrpSpPr>
          <p:nvPr/>
        </p:nvGrpSpPr>
        <p:grpSpPr bwMode="auto">
          <a:xfrm>
            <a:off x="5235575" y="2090738"/>
            <a:ext cx="1927225" cy="1960562"/>
            <a:chOff x="3394" y="1941"/>
            <a:chExt cx="1214" cy="1235"/>
          </a:xfrm>
        </p:grpSpPr>
        <p:sp>
          <p:nvSpPr>
            <p:cNvPr id="109578" name="Text Box 10"/>
            <p:cNvSpPr txBox="1">
              <a:spLocks noChangeArrowheads="1"/>
            </p:cNvSpPr>
            <p:nvPr/>
          </p:nvSpPr>
          <p:spPr bwMode="auto">
            <a:xfrm>
              <a:off x="3476" y="1941"/>
              <a:ext cx="1132" cy="288"/>
            </a:xfrm>
            <a:prstGeom prst="rect">
              <a:avLst/>
            </a:prstGeom>
            <a:noFill/>
            <a:ln w="9525">
              <a:noFill/>
              <a:miter lim="800000"/>
              <a:headEnd/>
              <a:tailEnd/>
            </a:ln>
            <a:effectLst/>
          </p:spPr>
          <p:txBody>
            <a:bodyPr wrap="none">
              <a:spAutoFit/>
            </a:bodyPr>
            <a:lstStyle/>
            <a:p>
              <a:pPr algn="l"/>
              <a:r>
                <a:rPr lang="el-GR" sz="2400">
                  <a:cs typeface="Arial" charset="0"/>
                </a:rPr>
                <a:t>σ</a:t>
              </a:r>
              <a:r>
                <a:rPr lang="en-US" sz="2400" baseline="-25000">
                  <a:cs typeface="Arial" charset="0"/>
                </a:rPr>
                <a:t>myudf(E.salary)</a:t>
              </a:r>
              <a:endParaRPr lang="el-GR" sz="2400">
                <a:cs typeface="Arial" charset="0"/>
              </a:endParaRPr>
            </a:p>
          </p:txBody>
        </p:sp>
        <p:grpSp>
          <p:nvGrpSpPr>
            <p:cNvPr id="4" name="Group 42"/>
            <p:cNvGrpSpPr>
              <a:grpSpLocks/>
            </p:cNvGrpSpPr>
            <p:nvPr/>
          </p:nvGrpSpPr>
          <p:grpSpPr bwMode="auto">
            <a:xfrm>
              <a:off x="3394" y="2227"/>
              <a:ext cx="994" cy="949"/>
              <a:chOff x="3394" y="2227"/>
              <a:chExt cx="994" cy="949"/>
            </a:xfrm>
          </p:grpSpPr>
          <p:cxnSp>
            <p:nvCxnSpPr>
              <p:cNvPr id="109580" name="AutoShape 12"/>
              <p:cNvCxnSpPr>
                <a:cxnSpLocks noChangeShapeType="1"/>
              </p:cNvCxnSpPr>
              <p:nvPr/>
            </p:nvCxnSpPr>
            <p:spPr bwMode="auto">
              <a:xfrm>
                <a:off x="4020" y="2227"/>
                <a:ext cx="0" cy="336"/>
              </a:xfrm>
              <a:prstGeom prst="straightConnector1">
                <a:avLst/>
              </a:prstGeom>
              <a:noFill/>
              <a:ln w="9525">
                <a:solidFill>
                  <a:schemeClr val="tx1"/>
                </a:solidFill>
                <a:round/>
                <a:headEnd/>
                <a:tailEnd/>
              </a:ln>
              <a:effectLst/>
            </p:spPr>
          </p:cxnSp>
          <p:sp>
            <p:nvSpPr>
              <p:cNvPr id="109581" name="Text Box 13"/>
              <p:cNvSpPr txBox="1">
                <a:spLocks noChangeArrowheads="1"/>
              </p:cNvSpPr>
              <p:nvPr/>
            </p:nvSpPr>
            <p:spPr bwMode="auto">
              <a:xfrm>
                <a:off x="3394" y="2964"/>
                <a:ext cx="734" cy="212"/>
              </a:xfrm>
              <a:prstGeom prst="rect">
                <a:avLst/>
              </a:prstGeom>
              <a:noFill/>
              <a:ln w="9525">
                <a:noFill/>
                <a:miter lim="800000"/>
                <a:headEnd/>
                <a:tailEnd/>
              </a:ln>
              <a:effectLst/>
            </p:spPr>
            <p:txBody>
              <a:bodyPr wrap="none">
                <a:spAutoFit/>
              </a:bodyPr>
              <a:lstStyle/>
              <a:p>
                <a:pPr algn="l"/>
                <a:r>
                  <a:rPr lang="en-US" sz="1600"/>
                  <a:t>employees</a:t>
                </a:r>
              </a:p>
            </p:txBody>
          </p:sp>
          <p:cxnSp>
            <p:nvCxnSpPr>
              <p:cNvPr id="109582" name="AutoShape 14"/>
              <p:cNvCxnSpPr>
                <a:cxnSpLocks noChangeShapeType="1"/>
              </p:cNvCxnSpPr>
              <p:nvPr/>
            </p:nvCxnSpPr>
            <p:spPr bwMode="auto">
              <a:xfrm flipV="1">
                <a:off x="3780" y="2707"/>
                <a:ext cx="192" cy="288"/>
              </a:xfrm>
              <a:prstGeom prst="straightConnector1">
                <a:avLst/>
              </a:prstGeom>
              <a:noFill/>
              <a:ln w="9525">
                <a:solidFill>
                  <a:schemeClr val="tx1"/>
                </a:solidFill>
                <a:round/>
                <a:headEnd/>
                <a:tailEnd/>
              </a:ln>
              <a:effectLst/>
            </p:spPr>
          </p:cxnSp>
          <p:grpSp>
            <p:nvGrpSpPr>
              <p:cNvPr id="5" name="Group 15"/>
              <p:cNvGrpSpPr>
                <a:grpSpLocks/>
              </p:cNvGrpSpPr>
              <p:nvPr/>
            </p:nvGrpSpPr>
            <p:grpSpPr bwMode="auto">
              <a:xfrm>
                <a:off x="3924" y="2563"/>
                <a:ext cx="144" cy="96"/>
                <a:chOff x="2544" y="336"/>
                <a:chExt cx="144" cy="96"/>
              </a:xfrm>
            </p:grpSpPr>
            <p:cxnSp>
              <p:nvCxnSpPr>
                <p:cNvPr id="109584" name="AutoShape 16"/>
                <p:cNvCxnSpPr>
                  <a:cxnSpLocks noChangeShapeType="1"/>
                </p:cNvCxnSpPr>
                <p:nvPr/>
              </p:nvCxnSpPr>
              <p:spPr bwMode="auto">
                <a:xfrm>
                  <a:off x="2544" y="336"/>
                  <a:ext cx="144" cy="96"/>
                </a:xfrm>
                <a:prstGeom prst="straightConnector1">
                  <a:avLst/>
                </a:prstGeom>
                <a:noFill/>
                <a:ln w="9525">
                  <a:solidFill>
                    <a:schemeClr val="tx1"/>
                  </a:solidFill>
                  <a:round/>
                  <a:headEnd/>
                  <a:tailEnd/>
                </a:ln>
                <a:effectLst/>
              </p:spPr>
            </p:cxnSp>
            <p:cxnSp>
              <p:nvCxnSpPr>
                <p:cNvPr id="109585" name="AutoShape 17"/>
                <p:cNvCxnSpPr>
                  <a:cxnSpLocks noChangeShapeType="1"/>
                </p:cNvCxnSpPr>
                <p:nvPr/>
              </p:nvCxnSpPr>
              <p:spPr bwMode="auto">
                <a:xfrm flipV="1">
                  <a:off x="2544" y="336"/>
                  <a:ext cx="144" cy="96"/>
                </a:xfrm>
                <a:prstGeom prst="straightConnector1">
                  <a:avLst/>
                </a:prstGeom>
                <a:noFill/>
                <a:ln w="9525">
                  <a:solidFill>
                    <a:schemeClr val="tx1"/>
                  </a:solidFill>
                  <a:round/>
                  <a:headEnd/>
                  <a:tailEnd/>
                </a:ln>
                <a:effectLst/>
              </p:spPr>
            </p:cxnSp>
            <p:cxnSp>
              <p:nvCxnSpPr>
                <p:cNvPr id="109586" name="AutoShape 18"/>
                <p:cNvCxnSpPr>
                  <a:cxnSpLocks noChangeShapeType="1"/>
                </p:cNvCxnSpPr>
                <p:nvPr/>
              </p:nvCxnSpPr>
              <p:spPr bwMode="auto">
                <a:xfrm>
                  <a:off x="2544" y="336"/>
                  <a:ext cx="0" cy="96"/>
                </a:xfrm>
                <a:prstGeom prst="straightConnector1">
                  <a:avLst/>
                </a:prstGeom>
                <a:noFill/>
                <a:ln w="9525">
                  <a:solidFill>
                    <a:schemeClr val="tx1"/>
                  </a:solidFill>
                  <a:round/>
                  <a:headEnd/>
                  <a:tailEnd/>
                </a:ln>
                <a:effectLst/>
              </p:spPr>
            </p:cxnSp>
          </p:grpSp>
          <p:cxnSp>
            <p:nvCxnSpPr>
              <p:cNvPr id="109587" name="AutoShape 19"/>
              <p:cNvCxnSpPr>
                <a:cxnSpLocks noChangeShapeType="1"/>
              </p:cNvCxnSpPr>
              <p:nvPr/>
            </p:nvCxnSpPr>
            <p:spPr bwMode="auto">
              <a:xfrm>
                <a:off x="4020" y="2707"/>
                <a:ext cx="192" cy="288"/>
              </a:xfrm>
              <a:prstGeom prst="straightConnector1">
                <a:avLst/>
              </a:prstGeom>
              <a:noFill/>
              <a:ln w="9525">
                <a:solidFill>
                  <a:schemeClr val="tx1"/>
                </a:solidFill>
                <a:round/>
                <a:headEnd/>
                <a:tailEnd/>
              </a:ln>
              <a:effectLst/>
            </p:spPr>
          </p:cxnSp>
          <p:sp>
            <p:nvSpPr>
              <p:cNvPr id="109588" name="Text Box 20"/>
              <p:cNvSpPr txBox="1">
                <a:spLocks noChangeArrowheads="1"/>
              </p:cNvSpPr>
              <p:nvPr/>
            </p:nvSpPr>
            <p:spPr bwMode="auto">
              <a:xfrm>
                <a:off x="4116" y="2964"/>
                <a:ext cx="272" cy="212"/>
              </a:xfrm>
              <a:prstGeom prst="rect">
                <a:avLst/>
              </a:prstGeom>
              <a:noFill/>
              <a:ln w="9525">
                <a:noFill/>
                <a:miter lim="800000"/>
                <a:headEnd/>
                <a:tailEnd/>
              </a:ln>
              <a:effectLst/>
            </p:spPr>
            <p:txBody>
              <a:bodyPr wrap="none">
                <a:spAutoFit/>
              </a:bodyPr>
              <a:lstStyle/>
              <a:p>
                <a:pPr algn="l"/>
                <a:r>
                  <a:rPr lang="en-US" sz="1600"/>
                  <a:t>A1</a:t>
                </a:r>
              </a:p>
            </p:txBody>
          </p:sp>
        </p:grpSp>
      </p:grpSp>
      <p:grpSp>
        <p:nvGrpSpPr>
          <p:cNvPr id="6" name="Group 41"/>
          <p:cNvGrpSpPr>
            <a:grpSpLocks/>
          </p:cNvGrpSpPr>
          <p:nvPr/>
        </p:nvGrpSpPr>
        <p:grpSpPr bwMode="auto">
          <a:xfrm>
            <a:off x="7010400" y="2133606"/>
            <a:ext cx="2209800" cy="1752601"/>
            <a:chOff x="4416" y="2256"/>
            <a:chExt cx="1392" cy="1104"/>
          </a:xfrm>
        </p:grpSpPr>
        <p:sp>
          <p:nvSpPr>
            <p:cNvPr id="109590" name="Text Box 22"/>
            <p:cNvSpPr txBox="1">
              <a:spLocks noChangeArrowheads="1"/>
            </p:cNvSpPr>
            <p:nvPr/>
          </p:nvSpPr>
          <p:spPr bwMode="auto">
            <a:xfrm>
              <a:off x="4416" y="2557"/>
              <a:ext cx="1132" cy="288"/>
            </a:xfrm>
            <a:prstGeom prst="rect">
              <a:avLst/>
            </a:prstGeom>
            <a:noFill/>
            <a:ln w="9525">
              <a:noFill/>
              <a:miter lim="800000"/>
              <a:headEnd/>
              <a:tailEnd/>
            </a:ln>
            <a:effectLst/>
          </p:spPr>
          <p:txBody>
            <a:bodyPr wrap="none">
              <a:spAutoFit/>
            </a:bodyPr>
            <a:lstStyle/>
            <a:p>
              <a:pPr algn="l"/>
              <a:r>
                <a:rPr lang="el-GR" sz="2400" dirty="0">
                  <a:cs typeface="Arial" charset="0"/>
                </a:rPr>
                <a:t>σ</a:t>
              </a:r>
              <a:r>
                <a:rPr lang="en-US" sz="2400" baseline="-25000" dirty="0" err="1">
                  <a:cs typeface="Arial" charset="0"/>
                </a:rPr>
                <a:t>myudf</a:t>
              </a:r>
              <a:r>
                <a:rPr lang="en-US" sz="2400" baseline="-25000" dirty="0">
                  <a:cs typeface="Arial" charset="0"/>
                </a:rPr>
                <a:t>(</a:t>
              </a:r>
              <a:r>
                <a:rPr lang="en-US" sz="2400" baseline="-25000" dirty="0" err="1">
                  <a:cs typeface="Arial" charset="0"/>
                </a:rPr>
                <a:t>E.salary</a:t>
              </a:r>
              <a:r>
                <a:rPr lang="en-US" sz="2400" baseline="-25000" dirty="0">
                  <a:cs typeface="Arial" charset="0"/>
                </a:rPr>
                <a:t>)</a:t>
              </a:r>
              <a:endParaRPr lang="el-GR" sz="2400" dirty="0">
                <a:cs typeface="Arial" charset="0"/>
              </a:endParaRPr>
            </a:p>
          </p:txBody>
        </p:sp>
        <p:cxnSp>
          <p:nvCxnSpPr>
            <p:cNvPr id="109591" name="AutoShape 23"/>
            <p:cNvCxnSpPr>
              <a:cxnSpLocks noChangeShapeType="1"/>
            </p:cNvCxnSpPr>
            <p:nvPr/>
          </p:nvCxnSpPr>
          <p:spPr bwMode="auto">
            <a:xfrm>
              <a:off x="4944" y="2843"/>
              <a:ext cx="0" cy="336"/>
            </a:xfrm>
            <a:prstGeom prst="straightConnector1">
              <a:avLst/>
            </a:prstGeom>
            <a:noFill/>
            <a:ln w="9525">
              <a:solidFill>
                <a:schemeClr val="tx1"/>
              </a:solidFill>
              <a:round/>
              <a:headEnd/>
              <a:tailEnd/>
            </a:ln>
            <a:effectLst/>
          </p:spPr>
        </p:cxnSp>
        <p:sp>
          <p:nvSpPr>
            <p:cNvPr id="109592" name="Text Box 24"/>
            <p:cNvSpPr txBox="1">
              <a:spLocks noChangeArrowheads="1"/>
            </p:cNvSpPr>
            <p:nvPr/>
          </p:nvSpPr>
          <p:spPr bwMode="auto">
            <a:xfrm>
              <a:off x="4560" y="3148"/>
              <a:ext cx="734" cy="212"/>
            </a:xfrm>
            <a:prstGeom prst="rect">
              <a:avLst/>
            </a:prstGeom>
            <a:noFill/>
            <a:ln w="9525">
              <a:noFill/>
              <a:miter lim="800000"/>
              <a:headEnd/>
              <a:tailEnd/>
            </a:ln>
            <a:effectLst/>
          </p:spPr>
          <p:txBody>
            <a:bodyPr wrap="none">
              <a:spAutoFit/>
            </a:bodyPr>
            <a:lstStyle/>
            <a:p>
              <a:pPr algn="l"/>
              <a:r>
                <a:rPr lang="en-US" sz="1600"/>
                <a:t>employees</a:t>
              </a:r>
            </a:p>
          </p:txBody>
        </p:sp>
        <p:cxnSp>
          <p:nvCxnSpPr>
            <p:cNvPr id="109593" name="AutoShape 25"/>
            <p:cNvCxnSpPr>
              <a:cxnSpLocks noChangeShapeType="1"/>
            </p:cNvCxnSpPr>
            <p:nvPr/>
          </p:nvCxnSpPr>
          <p:spPr bwMode="auto">
            <a:xfrm flipV="1">
              <a:off x="4992" y="2392"/>
              <a:ext cx="192" cy="288"/>
            </a:xfrm>
            <a:prstGeom prst="straightConnector1">
              <a:avLst/>
            </a:prstGeom>
            <a:noFill/>
            <a:ln w="9525">
              <a:solidFill>
                <a:schemeClr val="tx1"/>
              </a:solidFill>
              <a:round/>
              <a:headEnd/>
              <a:tailEnd/>
            </a:ln>
            <a:effectLst/>
          </p:spPr>
        </p:cxnSp>
        <p:grpSp>
          <p:nvGrpSpPr>
            <p:cNvPr id="7" name="Group 26"/>
            <p:cNvGrpSpPr>
              <a:grpSpLocks/>
            </p:cNvGrpSpPr>
            <p:nvPr/>
          </p:nvGrpSpPr>
          <p:grpSpPr bwMode="auto">
            <a:xfrm>
              <a:off x="5228" y="2256"/>
              <a:ext cx="144" cy="115"/>
              <a:chOff x="2544" y="509"/>
              <a:chExt cx="144" cy="115"/>
            </a:xfrm>
          </p:grpSpPr>
          <p:cxnSp>
            <p:nvCxnSpPr>
              <p:cNvPr id="109595" name="AutoShape 27"/>
              <p:cNvCxnSpPr>
                <a:cxnSpLocks noChangeShapeType="1"/>
              </p:cNvCxnSpPr>
              <p:nvPr/>
            </p:nvCxnSpPr>
            <p:spPr bwMode="auto">
              <a:xfrm>
                <a:off x="2544" y="509"/>
                <a:ext cx="144" cy="96"/>
              </a:xfrm>
              <a:prstGeom prst="straightConnector1">
                <a:avLst/>
              </a:prstGeom>
              <a:noFill/>
              <a:ln w="9525">
                <a:solidFill>
                  <a:schemeClr val="tx1"/>
                </a:solidFill>
                <a:round/>
                <a:headEnd/>
                <a:tailEnd/>
              </a:ln>
              <a:effectLst/>
            </p:spPr>
          </p:cxnSp>
          <p:cxnSp>
            <p:nvCxnSpPr>
              <p:cNvPr id="109596" name="AutoShape 28"/>
              <p:cNvCxnSpPr>
                <a:cxnSpLocks noChangeShapeType="1"/>
              </p:cNvCxnSpPr>
              <p:nvPr/>
            </p:nvCxnSpPr>
            <p:spPr bwMode="auto">
              <a:xfrm flipV="1">
                <a:off x="2544" y="520"/>
                <a:ext cx="144" cy="96"/>
              </a:xfrm>
              <a:prstGeom prst="straightConnector1">
                <a:avLst/>
              </a:prstGeom>
              <a:noFill/>
              <a:ln w="9525">
                <a:solidFill>
                  <a:schemeClr val="tx1"/>
                </a:solidFill>
                <a:round/>
                <a:headEnd/>
                <a:tailEnd/>
              </a:ln>
              <a:effectLst/>
            </p:spPr>
          </p:cxnSp>
          <p:cxnSp>
            <p:nvCxnSpPr>
              <p:cNvPr id="109597" name="AutoShape 29"/>
              <p:cNvCxnSpPr>
                <a:cxnSpLocks noChangeShapeType="1"/>
              </p:cNvCxnSpPr>
              <p:nvPr/>
            </p:nvCxnSpPr>
            <p:spPr bwMode="auto">
              <a:xfrm>
                <a:off x="2544" y="528"/>
                <a:ext cx="0" cy="96"/>
              </a:xfrm>
              <a:prstGeom prst="straightConnector1">
                <a:avLst/>
              </a:prstGeom>
              <a:noFill/>
              <a:ln w="9525">
                <a:solidFill>
                  <a:schemeClr val="tx1"/>
                </a:solidFill>
                <a:round/>
                <a:headEnd/>
                <a:tailEnd/>
              </a:ln>
              <a:effectLst/>
            </p:spPr>
          </p:cxnSp>
        </p:grpSp>
        <p:cxnSp>
          <p:nvCxnSpPr>
            <p:cNvPr id="109598" name="AutoShape 30"/>
            <p:cNvCxnSpPr>
              <a:cxnSpLocks noChangeShapeType="1"/>
            </p:cNvCxnSpPr>
            <p:nvPr/>
          </p:nvCxnSpPr>
          <p:spPr bwMode="auto">
            <a:xfrm>
              <a:off x="5424" y="2392"/>
              <a:ext cx="192" cy="288"/>
            </a:xfrm>
            <a:prstGeom prst="straightConnector1">
              <a:avLst/>
            </a:prstGeom>
            <a:noFill/>
            <a:ln w="9525">
              <a:solidFill>
                <a:schemeClr val="tx1"/>
              </a:solidFill>
              <a:round/>
              <a:headEnd/>
              <a:tailEnd/>
            </a:ln>
            <a:effectLst/>
          </p:spPr>
        </p:cxnSp>
        <p:sp>
          <p:nvSpPr>
            <p:cNvPr id="109599" name="Text Box 31"/>
            <p:cNvSpPr txBox="1">
              <a:spLocks noChangeArrowheads="1"/>
            </p:cNvSpPr>
            <p:nvPr/>
          </p:nvSpPr>
          <p:spPr bwMode="auto">
            <a:xfrm>
              <a:off x="5536" y="2668"/>
              <a:ext cx="272" cy="212"/>
            </a:xfrm>
            <a:prstGeom prst="rect">
              <a:avLst/>
            </a:prstGeom>
            <a:noFill/>
            <a:ln w="9525">
              <a:noFill/>
              <a:miter lim="800000"/>
              <a:headEnd/>
              <a:tailEnd/>
            </a:ln>
            <a:effectLst/>
          </p:spPr>
          <p:txBody>
            <a:bodyPr wrap="none">
              <a:spAutoFit/>
            </a:bodyPr>
            <a:lstStyle/>
            <a:p>
              <a:pPr algn="l"/>
              <a:r>
                <a:rPr lang="en-US" sz="1600"/>
                <a:t>A1</a:t>
              </a:r>
            </a:p>
          </p:txBody>
        </p:sp>
      </p:grpSp>
      <p:sp>
        <p:nvSpPr>
          <p:cNvPr id="109600" name="AutoShape 32"/>
          <p:cNvSpPr>
            <a:spLocks noChangeArrowheads="1"/>
          </p:cNvSpPr>
          <p:nvPr/>
        </p:nvSpPr>
        <p:spPr bwMode="auto">
          <a:xfrm>
            <a:off x="3352800" y="3306763"/>
            <a:ext cx="457200" cy="228600"/>
          </a:xfrm>
          <a:prstGeom prst="notchedRightArrow">
            <a:avLst>
              <a:gd name="adj1" fmla="val 50000"/>
              <a:gd name="adj2" fmla="val 50000"/>
            </a:avLst>
          </a:prstGeom>
          <a:solidFill>
            <a:schemeClr val="accent1"/>
          </a:solidFill>
          <a:ln w="9525" algn="ctr">
            <a:solidFill>
              <a:schemeClr val="tx1"/>
            </a:solidFill>
            <a:miter lim="800000"/>
            <a:headEnd/>
            <a:tailEnd/>
          </a:ln>
          <a:effectLst/>
        </p:spPr>
        <p:txBody>
          <a:bodyPr wrap="none" anchor="ctr"/>
          <a:lstStyle/>
          <a:p>
            <a:endParaRPr lang="en-US"/>
          </a:p>
        </p:txBody>
      </p:sp>
      <p:sp>
        <p:nvSpPr>
          <p:cNvPr id="109601" name="AutoShape 33"/>
          <p:cNvSpPr>
            <a:spLocks noChangeArrowheads="1"/>
          </p:cNvSpPr>
          <p:nvPr/>
        </p:nvSpPr>
        <p:spPr bwMode="auto">
          <a:xfrm>
            <a:off x="5181600" y="3306763"/>
            <a:ext cx="457200" cy="228600"/>
          </a:xfrm>
          <a:prstGeom prst="notchedRightArrow">
            <a:avLst>
              <a:gd name="adj1" fmla="val 50000"/>
              <a:gd name="adj2" fmla="val 50000"/>
            </a:avLst>
          </a:prstGeom>
          <a:solidFill>
            <a:schemeClr val="accent1"/>
          </a:solidFill>
          <a:ln w="9525" algn="ctr">
            <a:solidFill>
              <a:schemeClr val="tx1"/>
            </a:solidFill>
            <a:miter lim="800000"/>
            <a:headEnd/>
            <a:tailEnd/>
          </a:ln>
          <a:effectLst/>
        </p:spPr>
        <p:txBody>
          <a:bodyPr wrap="none" anchor="ctr"/>
          <a:lstStyle/>
          <a:p>
            <a:endParaRPr lang="en-US"/>
          </a:p>
        </p:txBody>
      </p:sp>
      <p:sp>
        <p:nvSpPr>
          <p:cNvPr id="109602" name="AutoShape 34"/>
          <p:cNvSpPr>
            <a:spLocks noChangeArrowheads="1"/>
          </p:cNvSpPr>
          <p:nvPr/>
        </p:nvSpPr>
        <p:spPr bwMode="auto">
          <a:xfrm>
            <a:off x="6553200" y="3276600"/>
            <a:ext cx="457200" cy="228600"/>
          </a:xfrm>
          <a:prstGeom prst="notchedRightArrow">
            <a:avLst>
              <a:gd name="adj1" fmla="val 50000"/>
              <a:gd name="adj2" fmla="val 50000"/>
            </a:avLst>
          </a:prstGeom>
          <a:solidFill>
            <a:schemeClr val="accent1"/>
          </a:solidFill>
          <a:ln w="9525" algn="ctr">
            <a:solidFill>
              <a:schemeClr val="tx1"/>
            </a:solidFill>
            <a:miter lim="800000"/>
            <a:headEnd/>
            <a:tailEnd/>
          </a:ln>
          <a:effectLst/>
        </p:spPr>
        <p:txBody>
          <a:bodyPr wrap="none" anchor="ctr"/>
          <a:lstStyle/>
          <a:p>
            <a:endParaRPr lang="en-US"/>
          </a:p>
        </p:txBody>
      </p:sp>
      <p:sp>
        <p:nvSpPr>
          <p:cNvPr id="37" name="Rectangle 36"/>
          <p:cNvSpPr/>
          <p:nvPr/>
        </p:nvSpPr>
        <p:spPr>
          <a:xfrm>
            <a:off x="2209800" y="6324600"/>
            <a:ext cx="3669274" cy="369332"/>
          </a:xfrm>
          <a:prstGeom prst="rect">
            <a:avLst/>
          </a:prstGeom>
        </p:spPr>
        <p:txBody>
          <a:bodyPr wrap="none">
            <a:spAutoFit/>
          </a:bodyPr>
          <a:lstStyle/>
          <a:p>
            <a:r>
              <a:rPr lang="en-US" dirty="0" smtClean="0">
                <a:solidFill>
                  <a:srgbClr val="FF0000"/>
                </a:solidFill>
              </a:rPr>
              <a:t>(From Prof </a:t>
            </a:r>
            <a:r>
              <a:rPr lang="en-US" dirty="0" err="1" smtClean="0">
                <a:solidFill>
                  <a:srgbClr val="FF0000"/>
                </a:solidFill>
              </a:rPr>
              <a:t>Sudarshan’s</a:t>
            </a:r>
            <a:r>
              <a:rPr lang="en-US" dirty="0" smtClean="0">
                <a:solidFill>
                  <a:srgbClr val="FF0000"/>
                </a:solidFill>
              </a:rPr>
              <a:t> presentation)</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957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9572">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0957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2" presetClass="entr" presetSubtype="8" fill="hold" grpId="0" nodeType="clickEffect">
                                  <p:stCondLst>
                                    <p:cond delay="0"/>
                                  </p:stCondLst>
                                  <p:childTnLst>
                                    <p:set>
                                      <p:cBhvr>
                                        <p:cTn id="14" dur="1" fill="hold">
                                          <p:stCondLst>
                                            <p:cond delay="0"/>
                                          </p:stCondLst>
                                        </p:cTn>
                                        <p:tgtEl>
                                          <p:spTgt spid="109600"/>
                                        </p:tgtEl>
                                        <p:attrNameLst>
                                          <p:attrName>style.visibility</p:attrName>
                                        </p:attrNameLst>
                                      </p:cBhvr>
                                      <p:to>
                                        <p:strVal val="visible"/>
                                      </p:to>
                                    </p:set>
                                    <p:animEffect transition="in" filter="slide(fromLeft)">
                                      <p:cBhvr>
                                        <p:cTn id="15" dur="500"/>
                                        <p:tgtEl>
                                          <p:spTgt spid="109600"/>
                                        </p:tgtEl>
                                      </p:cBhvr>
                                    </p:animEffect>
                                  </p:childTnLst>
                                </p:cTn>
                              </p:par>
                              <p:par>
                                <p:cTn id="16" presetID="12" presetClass="entr" presetSubtype="8" fill="hold" nodeType="with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slide(fromLeft)">
                                      <p:cBhvr>
                                        <p:cTn id="18" dur="500"/>
                                        <p:tgtEl>
                                          <p:spTgt spid="2"/>
                                        </p:tgtEl>
                                      </p:cBhvr>
                                    </p:animEffect>
                                  </p:childTnLst>
                                </p:cTn>
                              </p:par>
                            </p:childTnLst>
                          </p:cTn>
                        </p:par>
                      </p:childTnLst>
                    </p:cTn>
                  </p:par>
                  <p:par>
                    <p:cTn id="19" fill="hold">
                      <p:stCondLst>
                        <p:cond delay="indefinite"/>
                      </p:stCondLst>
                      <p:childTnLst>
                        <p:par>
                          <p:cTn id="20" fill="hold">
                            <p:stCondLst>
                              <p:cond delay="0"/>
                            </p:stCondLst>
                            <p:childTnLst>
                              <p:par>
                                <p:cTn id="21" presetID="12" presetClass="entr" presetSubtype="8" fill="hold" grpId="0" nodeType="clickEffect">
                                  <p:stCondLst>
                                    <p:cond delay="0"/>
                                  </p:stCondLst>
                                  <p:childTnLst>
                                    <p:set>
                                      <p:cBhvr>
                                        <p:cTn id="22" dur="1" fill="hold">
                                          <p:stCondLst>
                                            <p:cond delay="0"/>
                                          </p:stCondLst>
                                        </p:cTn>
                                        <p:tgtEl>
                                          <p:spTgt spid="109601"/>
                                        </p:tgtEl>
                                        <p:attrNameLst>
                                          <p:attrName>style.visibility</p:attrName>
                                        </p:attrNameLst>
                                      </p:cBhvr>
                                      <p:to>
                                        <p:strVal val="visible"/>
                                      </p:to>
                                    </p:set>
                                    <p:animEffect transition="in" filter="slide(fromLeft)">
                                      <p:cBhvr>
                                        <p:cTn id="23" dur="500"/>
                                        <p:tgtEl>
                                          <p:spTgt spid="109601"/>
                                        </p:tgtEl>
                                      </p:cBhvr>
                                    </p:animEffect>
                                  </p:childTnLst>
                                </p:cTn>
                              </p:par>
                              <p:par>
                                <p:cTn id="24" presetID="12" presetClass="entr" presetSubtype="8" fill="hold" nodeType="withEffect">
                                  <p:stCondLst>
                                    <p:cond delay="0"/>
                                  </p:stCondLst>
                                  <p:childTnLst>
                                    <p:set>
                                      <p:cBhvr>
                                        <p:cTn id="25" dur="1" fill="hold">
                                          <p:stCondLst>
                                            <p:cond delay="0"/>
                                          </p:stCondLst>
                                        </p:cTn>
                                        <p:tgtEl>
                                          <p:spTgt spid="3"/>
                                        </p:tgtEl>
                                        <p:attrNameLst>
                                          <p:attrName>style.visibility</p:attrName>
                                        </p:attrNameLst>
                                      </p:cBhvr>
                                      <p:to>
                                        <p:strVal val="visible"/>
                                      </p:to>
                                    </p:set>
                                    <p:animEffect transition="in" filter="slide(fromLeft)">
                                      <p:cBhvr>
                                        <p:cTn id="26" dur="500"/>
                                        <p:tgtEl>
                                          <p:spTgt spid="3"/>
                                        </p:tgtEl>
                                      </p:cBhvr>
                                    </p:animEffect>
                                  </p:childTnLst>
                                </p:cTn>
                              </p:par>
                            </p:childTnLst>
                          </p:cTn>
                        </p:par>
                      </p:childTnLst>
                    </p:cTn>
                  </p:par>
                  <p:par>
                    <p:cTn id="27" fill="hold">
                      <p:stCondLst>
                        <p:cond delay="indefinite"/>
                      </p:stCondLst>
                      <p:childTnLst>
                        <p:par>
                          <p:cTn id="28" fill="hold">
                            <p:stCondLst>
                              <p:cond delay="0"/>
                            </p:stCondLst>
                            <p:childTnLst>
                              <p:par>
                                <p:cTn id="29" presetID="12" presetClass="entr" presetSubtype="8" fill="hold" grpId="0" nodeType="clickEffect">
                                  <p:stCondLst>
                                    <p:cond delay="0"/>
                                  </p:stCondLst>
                                  <p:childTnLst>
                                    <p:set>
                                      <p:cBhvr>
                                        <p:cTn id="30" dur="1" fill="hold">
                                          <p:stCondLst>
                                            <p:cond delay="0"/>
                                          </p:stCondLst>
                                        </p:cTn>
                                        <p:tgtEl>
                                          <p:spTgt spid="109602"/>
                                        </p:tgtEl>
                                        <p:attrNameLst>
                                          <p:attrName>style.visibility</p:attrName>
                                        </p:attrNameLst>
                                      </p:cBhvr>
                                      <p:to>
                                        <p:strVal val="visible"/>
                                      </p:to>
                                    </p:set>
                                    <p:animEffect transition="in" filter="slide(fromLeft)">
                                      <p:cBhvr>
                                        <p:cTn id="31" dur="500"/>
                                        <p:tgtEl>
                                          <p:spTgt spid="109602"/>
                                        </p:tgtEl>
                                      </p:cBhvr>
                                    </p:animEffect>
                                  </p:childTnLst>
                                </p:cTn>
                              </p:par>
                              <p:par>
                                <p:cTn id="32" presetID="12" presetClass="entr" presetSubtype="8" fill="hold" nodeType="withEffect">
                                  <p:stCondLst>
                                    <p:cond delay="0"/>
                                  </p:stCondLst>
                                  <p:childTnLst>
                                    <p:set>
                                      <p:cBhvr>
                                        <p:cTn id="33" dur="1" fill="hold">
                                          <p:stCondLst>
                                            <p:cond delay="0"/>
                                          </p:stCondLst>
                                        </p:cTn>
                                        <p:tgtEl>
                                          <p:spTgt spid="6"/>
                                        </p:tgtEl>
                                        <p:attrNameLst>
                                          <p:attrName>style.visibility</p:attrName>
                                        </p:attrNameLst>
                                      </p:cBhvr>
                                      <p:to>
                                        <p:strVal val="visible"/>
                                      </p:to>
                                    </p:set>
                                    <p:animEffect transition="in" filter="slide(fromLeft)">
                                      <p:cBhvr>
                                        <p:cTn id="34" dur="500"/>
                                        <p:tgtEl>
                                          <p:spTgt spid="6"/>
                                        </p:tgtEl>
                                      </p:cBhvr>
                                    </p:animEffect>
                                  </p:childTnLst>
                                </p:cTn>
                              </p:par>
                            </p:childTnLst>
                          </p:cTn>
                        </p:par>
                      </p:childTnLst>
                    </p:cTn>
                  </p:par>
                  <p:par>
                    <p:cTn id="35" fill="hold">
                      <p:stCondLst>
                        <p:cond delay="indefinite"/>
                      </p:stCondLst>
                      <p:childTnLst>
                        <p:par>
                          <p:cTn id="36" fill="hold">
                            <p:stCondLst>
                              <p:cond delay="0"/>
                            </p:stCondLst>
                            <p:childTnLst>
                              <p:par>
                                <p:cTn id="37" presetID="12" presetClass="entr" presetSubtype="4" fill="hold" nodeType="clickEffect">
                                  <p:stCondLst>
                                    <p:cond delay="0"/>
                                  </p:stCondLst>
                                  <p:childTnLst>
                                    <p:set>
                                      <p:cBhvr>
                                        <p:cTn id="38" dur="1" fill="hold">
                                          <p:stCondLst>
                                            <p:cond delay="0"/>
                                          </p:stCondLst>
                                        </p:cTn>
                                        <p:tgtEl>
                                          <p:spTgt spid="109572">
                                            <p:txEl>
                                              <p:pRg st="5" end="5"/>
                                            </p:txEl>
                                          </p:spTgt>
                                        </p:tgtEl>
                                        <p:attrNameLst>
                                          <p:attrName>style.visibility</p:attrName>
                                        </p:attrNameLst>
                                      </p:cBhvr>
                                      <p:to>
                                        <p:strVal val="visible"/>
                                      </p:to>
                                    </p:set>
                                    <p:animEffect transition="in" filter="slide(fromBottom)">
                                      <p:cBhvr>
                                        <p:cTn id="39" dur="500"/>
                                        <p:tgtEl>
                                          <p:spTgt spid="109572">
                                            <p:txEl>
                                              <p:pRg st="5" end="5"/>
                                            </p:txEl>
                                          </p:spTgt>
                                        </p:tgtEl>
                                      </p:cBhvr>
                                    </p:animEffect>
                                  </p:childTnLst>
                                </p:cTn>
                              </p:par>
                              <p:par>
                                <p:cTn id="40" presetID="12" presetClass="entr" presetSubtype="4" fill="hold" nodeType="withEffect">
                                  <p:stCondLst>
                                    <p:cond delay="0"/>
                                  </p:stCondLst>
                                  <p:childTnLst>
                                    <p:set>
                                      <p:cBhvr>
                                        <p:cTn id="41" dur="1" fill="hold">
                                          <p:stCondLst>
                                            <p:cond delay="0"/>
                                          </p:stCondLst>
                                        </p:cTn>
                                        <p:tgtEl>
                                          <p:spTgt spid="109572">
                                            <p:txEl>
                                              <p:pRg st="6" end="6"/>
                                            </p:txEl>
                                          </p:spTgt>
                                        </p:tgtEl>
                                        <p:attrNameLst>
                                          <p:attrName>style.visibility</p:attrName>
                                        </p:attrNameLst>
                                      </p:cBhvr>
                                      <p:to>
                                        <p:strVal val="visible"/>
                                      </p:to>
                                    </p:set>
                                    <p:animEffect transition="in" filter="slide(fromBottom)">
                                      <p:cBhvr>
                                        <p:cTn id="42" dur="500"/>
                                        <p:tgtEl>
                                          <p:spTgt spid="109572">
                                            <p:txEl>
                                              <p:pRg st="6" end="6"/>
                                            </p:txEl>
                                          </p:spTgt>
                                        </p:tgtEl>
                                      </p:cBhvr>
                                    </p:animEffect>
                                  </p:childTnLst>
                                </p:cTn>
                              </p:par>
                              <p:par>
                                <p:cTn id="43" presetID="1" presetClass="entr" presetSubtype="0" fill="hold" grpId="0" nodeType="withEffect">
                                  <p:stCondLst>
                                    <p:cond delay="0"/>
                                  </p:stCondLst>
                                  <p:childTnLst>
                                    <p:set>
                                      <p:cBhvr>
                                        <p:cTn id="44" dur="1" fill="hold">
                                          <p:stCondLst>
                                            <p:cond delay="0"/>
                                          </p:stCondLst>
                                        </p:cTn>
                                        <p:tgtEl>
                                          <p:spTgt spid="109613"/>
                                        </p:tgtEl>
                                        <p:attrNameLst>
                                          <p:attrName>style.visibility</p:attrName>
                                        </p:attrNameLst>
                                      </p:cBhvr>
                                      <p:to>
                                        <p:strVal val="visible"/>
                                      </p:to>
                                    </p:set>
                                  </p:childTnLst>
                                </p:cTn>
                              </p:par>
                              <p:par>
                                <p:cTn id="45" presetID="12" presetClass="entr" presetSubtype="4" fill="hold" nodeType="withEffect">
                                  <p:stCondLst>
                                    <p:cond delay="0"/>
                                  </p:stCondLst>
                                  <p:childTnLst>
                                    <p:set>
                                      <p:cBhvr>
                                        <p:cTn id="46" dur="1" fill="hold">
                                          <p:stCondLst>
                                            <p:cond delay="0"/>
                                          </p:stCondLst>
                                        </p:cTn>
                                        <p:tgtEl>
                                          <p:spTgt spid="109572">
                                            <p:txEl>
                                              <p:pRg st="7" end="7"/>
                                            </p:txEl>
                                          </p:spTgt>
                                        </p:tgtEl>
                                        <p:attrNameLst>
                                          <p:attrName>style.visibility</p:attrName>
                                        </p:attrNameLst>
                                      </p:cBhvr>
                                      <p:to>
                                        <p:strVal val="visible"/>
                                      </p:to>
                                    </p:set>
                                    <p:animEffect transition="in" filter="slide(fromBottom)">
                                      <p:cBhvr>
                                        <p:cTn id="47" dur="500"/>
                                        <p:tgtEl>
                                          <p:spTgt spid="109572">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 presetClass="entr" presetSubtype="4" fill="hold" nodeType="clickEffect">
                                  <p:stCondLst>
                                    <p:cond delay="0"/>
                                  </p:stCondLst>
                                  <p:childTnLst>
                                    <p:set>
                                      <p:cBhvr>
                                        <p:cTn id="51" dur="1" fill="hold">
                                          <p:stCondLst>
                                            <p:cond delay="0"/>
                                          </p:stCondLst>
                                        </p:cTn>
                                        <p:tgtEl>
                                          <p:spTgt spid="109572">
                                            <p:txEl>
                                              <p:pRg st="8" end="8"/>
                                            </p:txEl>
                                          </p:spTgt>
                                        </p:tgtEl>
                                        <p:attrNameLst>
                                          <p:attrName>style.visibility</p:attrName>
                                        </p:attrNameLst>
                                      </p:cBhvr>
                                      <p:to>
                                        <p:strVal val="visible"/>
                                      </p:to>
                                    </p:set>
                                    <p:anim calcmode="lin" valueType="num">
                                      <p:cBhvr additive="base">
                                        <p:cTn id="52" dur="500" fill="hold"/>
                                        <p:tgtEl>
                                          <p:spTgt spid="109572">
                                            <p:txEl>
                                              <p:pRg st="8" end="8"/>
                                            </p:txEl>
                                          </p:spTgt>
                                        </p:tgtEl>
                                        <p:attrNameLst>
                                          <p:attrName>ppt_x</p:attrName>
                                        </p:attrNameLst>
                                      </p:cBhvr>
                                      <p:tavLst>
                                        <p:tav tm="0">
                                          <p:val>
                                            <p:strVal val="#ppt_x"/>
                                          </p:val>
                                        </p:tav>
                                        <p:tav tm="100000">
                                          <p:val>
                                            <p:strVal val="#ppt_x"/>
                                          </p:val>
                                        </p:tav>
                                      </p:tavLst>
                                    </p:anim>
                                    <p:anim calcmode="lin" valueType="num">
                                      <p:cBhvr additive="base">
                                        <p:cTn id="53" dur="500" fill="hold"/>
                                        <p:tgtEl>
                                          <p:spTgt spid="109572">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613" grpId="0" animBg="1"/>
      <p:bldP spid="109600" grpId="0" animBg="1"/>
      <p:bldP spid="109601" grpId="0" animBg="1"/>
      <p:bldP spid="109602"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5" name="Rectangle 3"/>
          <p:cNvSpPr>
            <a:spLocks noGrp="1" noChangeArrowheads="1"/>
          </p:cNvSpPr>
          <p:nvPr>
            <p:ph type="title"/>
          </p:nvPr>
        </p:nvSpPr>
        <p:spPr/>
        <p:txBody>
          <a:bodyPr>
            <a:normAutofit fontScale="90000"/>
          </a:bodyPr>
          <a:lstStyle/>
          <a:p>
            <a:r>
              <a:rPr lang="en-US" sz="3800" dirty="0">
                <a:solidFill>
                  <a:srgbClr val="FF0000"/>
                </a:solidFill>
              </a:rPr>
              <a:t>Preventing Information Leakage via </a:t>
            </a:r>
            <a:r>
              <a:rPr lang="en-US" sz="3800" dirty="0" smtClean="0">
                <a:solidFill>
                  <a:srgbClr val="FF0000"/>
                </a:solidFill>
              </a:rPr>
              <a:t>UDFs</a:t>
            </a:r>
            <a:endParaRPr lang="en-US" sz="3800" dirty="0">
              <a:solidFill>
                <a:srgbClr val="FF0000"/>
              </a:solidFill>
            </a:endParaRPr>
          </a:p>
        </p:txBody>
      </p:sp>
      <p:sp>
        <p:nvSpPr>
          <p:cNvPr id="31" name="Slide Number Placeholder 5"/>
          <p:cNvSpPr>
            <a:spLocks noGrp="1"/>
          </p:cNvSpPr>
          <p:nvPr>
            <p:ph type="sldNum" sz="quarter" idx="12"/>
          </p:nvPr>
        </p:nvSpPr>
        <p:spPr/>
        <p:txBody>
          <a:bodyPr/>
          <a:lstStyle/>
          <a:p>
            <a:fld id="{580657A4-7A08-4C2C-879D-460783FB02B5}" type="slidenum">
              <a:rPr lang="en-US" altLang="en-US"/>
              <a:pPr/>
              <a:t>19</a:t>
            </a:fld>
            <a:endParaRPr lang="en-US" altLang="en-US"/>
          </a:p>
        </p:txBody>
      </p:sp>
      <p:sp>
        <p:nvSpPr>
          <p:cNvPr id="84996" name="Rectangle 4"/>
          <p:cNvSpPr>
            <a:spLocks noGrp="1" noChangeArrowheads="1"/>
          </p:cNvSpPr>
          <p:nvPr>
            <p:ph sz="quarter" idx="1"/>
          </p:nvPr>
        </p:nvSpPr>
        <p:spPr/>
        <p:txBody>
          <a:bodyPr>
            <a:normAutofit/>
          </a:bodyPr>
          <a:lstStyle/>
          <a:p>
            <a:r>
              <a:rPr lang="en-US" sz="2400" dirty="0" err="1"/>
              <a:t>UDFonTop</a:t>
            </a:r>
            <a:r>
              <a:rPr lang="en-US" sz="2400" dirty="0"/>
              <a:t>: Keep UDFs at the top of query plan</a:t>
            </a:r>
          </a:p>
          <a:p>
            <a:pPr lvl="1"/>
            <a:r>
              <a:rPr lang="en-US" sz="2000" dirty="0"/>
              <a:t>Definitely safe, no information leakage</a:t>
            </a:r>
          </a:p>
          <a:p>
            <a:pPr lvl="1"/>
            <a:r>
              <a:rPr lang="en-US" sz="2000" dirty="0"/>
              <a:t>Better plans possible if UDF is selective</a:t>
            </a:r>
          </a:p>
          <a:p>
            <a:pPr lvl="2"/>
            <a:endParaRPr lang="en-US" sz="2400" dirty="0"/>
          </a:p>
          <a:p>
            <a:pPr lvl="2"/>
            <a:endParaRPr lang="en-US" sz="2400" dirty="0"/>
          </a:p>
          <a:p>
            <a:pPr lvl="2"/>
            <a:endParaRPr lang="en-US" sz="2400" dirty="0"/>
          </a:p>
          <a:p>
            <a:pPr lvl="2"/>
            <a:endParaRPr lang="en-US" sz="2400" dirty="0"/>
          </a:p>
          <a:p>
            <a:pPr lvl="2"/>
            <a:endParaRPr lang="en-US" sz="2400" dirty="0"/>
          </a:p>
          <a:p>
            <a:r>
              <a:rPr lang="en-US" sz="2400" dirty="0"/>
              <a:t>Optimal Safe plan</a:t>
            </a:r>
          </a:p>
          <a:p>
            <a:pPr lvl="1"/>
            <a:r>
              <a:rPr lang="en-US" sz="2000" dirty="0"/>
              <a:t>When is a plan safe?</a:t>
            </a:r>
          </a:p>
          <a:p>
            <a:pPr lvl="1"/>
            <a:r>
              <a:rPr lang="en-US" sz="2000" dirty="0"/>
              <a:t>How to search for optimal plan amongst alternative safe plans?</a:t>
            </a:r>
          </a:p>
        </p:txBody>
      </p:sp>
      <p:sp>
        <p:nvSpPr>
          <p:cNvPr id="85197" name="AutoShape 205"/>
          <p:cNvSpPr>
            <a:spLocks noChangeArrowheads="1"/>
          </p:cNvSpPr>
          <p:nvPr/>
        </p:nvSpPr>
        <p:spPr bwMode="auto">
          <a:xfrm>
            <a:off x="1295400" y="2514600"/>
            <a:ext cx="1676400" cy="1219200"/>
          </a:xfrm>
          <a:prstGeom prst="upArrowCallout">
            <a:avLst>
              <a:gd name="adj1" fmla="val 22242"/>
              <a:gd name="adj2" fmla="val 16175"/>
              <a:gd name="adj3" fmla="val 19481"/>
              <a:gd name="adj4" fmla="val 30759"/>
            </a:avLst>
          </a:prstGeom>
          <a:solidFill>
            <a:srgbClr val="FFCC00"/>
          </a:solidFill>
          <a:ln w="9525" algn="ctr">
            <a:solidFill>
              <a:schemeClr val="tx1"/>
            </a:solidFill>
            <a:miter lim="800000"/>
            <a:headEnd/>
            <a:tailEnd/>
          </a:ln>
          <a:effectLst/>
        </p:spPr>
        <p:txBody>
          <a:bodyPr wrap="none" anchor="ctr"/>
          <a:lstStyle/>
          <a:p>
            <a:endParaRPr lang="en-US"/>
          </a:p>
        </p:txBody>
      </p:sp>
      <p:grpSp>
        <p:nvGrpSpPr>
          <p:cNvPr id="2" name="Group 207"/>
          <p:cNvGrpSpPr>
            <a:grpSpLocks/>
          </p:cNvGrpSpPr>
          <p:nvPr/>
        </p:nvGrpSpPr>
        <p:grpSpPr bwMode="auto">
          <a:xfrm>
            <a:off x="1219200" y="2773363"/>
            <a:ext cx="2209800" cy="1735137"/>
            <a:chOff x="768" y="1747"/>
            <a:chExt cx="1392" cy="1093"/>
          </a:xfrm>
        </p:grpSpPr>
        <p:sp>
          <p:nvSpPr>
            <p:cNvPr id="85184" name="Text Box 192"/>
            <p:cNvSpPr txBox="1">
              <a:spLocks noChangeArrowheads="1"/>
            </p:cNvSpPr>
            <p:nvPr/>
          </p:nvSpPr>
          <p:spPr bwMode="auto">
            <a:xfrm>
              <a:off x="768" y="2016"/>
              <a:ext cx="1132" cy="288"/>
            </a:xfrm>
            <a:prstGeom prst="rect">
              <a:avLst/>
            </a:prstGeom>
            <a:noFill/>
            <a:ln w="9525">
              <a:noFill/>
              <a:miter lim="800000"/>
              <a:headEnd/>
              <a:tailEnd/>
            </a:ln>
            <a:effectLst/>
          </p:spPr>
          <p:txBody>
            <a:bodyPr wrap="none">
              <a:spAutoFit/>
            </a:bodyPr>
            <a:lstStyle/>
            <a:p>
              <a:pPr algn="l"/>
              <a:r>
                <a:rPr lang="el-GR" sz="2400">
                  <a:cs typeface="Arial" charset="0"/>
                </a:rPr>
                <a:t>σ</a:t>
              </a:r>
              <a:r>
                <a:rPr lang="en-US" sz="2400" baseline="-25000">
                  <a:cs typeface="Arial" charset="0"/>
                </a:rPr>
                <a:t>myudf(E.salary)</a:t>
              </a:r>
              <a:endParaRPr lang="el-GR" sz="2400">
                <a:cs typeface="Arial" charset="0"/>
              </a:endParaRPr>
            </a:p>
          </p:txBody>
        </p:sp>
        <p:cxnSp>
          <p:nvCxnSpPr>
            <p:cNvPr id="85185" name="AutoShape 193"/>
            <p:cNvCxnSpPr>
              <a:cxnSpLocks noChangeShapeType="1"/>
            </p:cNvCxnSpPr>
            <p:nvPr/>
          </p:nvCxnSpPr>
          <p:spPr bwMode="auto">
            <a:xfrm>
              <a:off x="1488" y="2323"/>
              <a:ext cx="0" cy="336"/>
            </a:xfrm>
            <a:prstGeom prst="straightConnector1">
              <a:avLst/>
            </a:prstGeom>
            <a:noFill/>
            <a:ln w="9525">
              <a:solidFill>
                <a:schemeClr val="tx1"/>
              </a:solidFill>
              <a:round/>
              <a:headEnd/>
              <a:tailEnd/>
            </a:ln>
            <a:effectLst/>
          </p:spPr>
        </p:cxnSp>
        <p:sp>
          <p:nvSpPr>
            <p:cNvPr id="85186" name="Text Box 194"/>
            <p:cNvSpPr txBox="1">
              <a:spLocks noChangeArrowheads="1"/>
            </p:cNvSpPr>
            <p:nvPr/>
          </p:nvSpPr>
          <p:spPr bwMode="auto">
            <a:xfrm>
              <a:off x="1056" y="2628"/>
              <a:ext cx="734" cy="212"/>
            </a:xfrm>
            <a:prstGeom prst="rect">
              <a:avLst/>
            </a:prstGeom>
            <a:noFill/>
            <a:ln w="9525">
              <a:noFill/>
              <a:miter lim="800000"/>
              <a:headEnd/>
              <a:tailEnd/>
            </a:ln>
            <a:effectLst/>
          </p:spPr>
          <p:txBody>
            <a:bodyPr wrap="none">
              <a:spAutoFit/>
            </a:bodyPr>
            <a:lstStyle/>
            <a:p>
              <a:pPr algn="l"/>
              <a:r>
                <a:rPr lang="en-US" sz="1600"/>
                <a:t>employees</a:t>
              </a:r>
            </a:p>
          </p:txBody>
        </p:sp>
        <p:cxnSp>
          <p:nvCxnSpPr>
            <p:cNvPr id="85187" name="AutoShape 195"/>
            <p:cNvCxnSpPr>
              <a:cxnSpLocks noChangeShapeType="1"/>
            </p:cNvCxnSpPr>
            <p:nvPr/>
          </p:nvCxnSpPr>
          <p:spPr bwMode="auto">
            <a:xfrm flipV="1">
              <a:off x="1488" y="1891"/>
              <a:ext cx="192" cy="288"/>
            </a:xfrm>
            <a:prstGeom prst="straightConnector1">
              <a:avLst/>
            </a:prstGeom>
            <a:noFill/>
            <a:ln w="9525">
              <a:solidFill>
                <a:schemeClr val="tx1"/>
              </a:solidFill>
              <a:round/>
              <a:headEnd/>
              <a:tailEnd/>
            </a:ln>
            <a:effectLst/>
          </p:spPr>
        </p:cxnSp>
        <p:grpSp>
          <p:nvGrpSpPr>
            <p:cNvPr id="3" name="Group 196"/>
            <p:cNvGrpSpPr>
              <a:grpSpLocks/>
            </p:cNvGrpSpPr>
            <p:nvPr/>
          </p:nvGrpSpPr>
          <p:grpSpPr bwMode="auto">
            <a:xfrm>
              <a:off x="1632" y="1747"/>
              <a:ext cx="144" cy="96"/>
              <a:chOff x="2544" y="336"/>
              <a:chExt cx="144" cy="96"/>
            </a:xfrm>
          </p:grpSpPr>
          <p:cxnSp>
            <p:nvCxnSpPr>
              <p:cNvPr id="85189" name="AutoShape 197"/>
              <p:cNvCxnSpPr>
                <a:cxnSpLocks noChangeShapeType="1"/>
              </p:cNvCxnSpPr>
              <p:nvPr/>
            </p:nvCxnSpPr>
            <p:spPr bwMode="auto">
              <a:xfrm>
                <a:off x="2544" y="336"/>
                <a:ext cx="144" cy="96"/>
              </a:xfrm>
              <a:prstGeom prst="straightConnector1">
                <a:avLst/>
              </a:prstGeom>
              <a:noFill/>
              <a:ln w="9525">
                <a:solidFill>
                  <a:schemeClr val="tx1"/>
                </a:solidFill>
                <a:round/>
                <a:headEnd/>
                <a:tailEnd/>
              </a:ln>
              <a:effectLst/>
            </p:spPr>
          </p:cxnSp>
          <p:cxnSp>
            <p:nvCxnSpPr>
              <p:cNvPr id="85190" name="AutoShape 198"/>
              <p:cNvCxnSpPr>
                <a:cxnSpLocks noChangeShapeType="1"/>
              </p:cNvCxnSpPr>
              <p:nvPr/>
            </p:nvCxnSpPr>
            <p:spPr bwMode="auto">
              <a:xfrm flipV="1">
                <a:off x="2544" y="336"/>
                <a:ext cx="144" cy="96"/>
              </a:xfrm>
              <a:prstGeom prst="straightConnector1">
                <a:avLst/>
              </a:prstGeom>
              <a:noFill/>
              <a:ln w="9525">
                <a:solidFill>
                  <a:schemeClr val="tx1"/>
                </a:solidFill>
                <a:round/>
                <a:headEnd/>
                <a:tailEnd/>
              </a:ln>
              <a:effectLst/>
            </p:spPr>
          </p:cxnSp>
          <p:cxnSp>
            <p:nvCxnSpPr>
              <p:cNvPr id="85191" name="AutoShape 199"/>
              <p:cNvCxnSpPr>
                <a:cxnSpLocks noChangeShapeType="1"/>
              </p:cNvCxnSpPr>
              <p:nvPr/>
            </p:nvCxnSpPr>
            <p:spPr bwMode="auto">
              <a:xfrm>
                <a:off x="2544" y="336"/>
                <a:ext cx="0" cy="96"/>
              </a:xfrm>
              <a:prstGeom prst="straightConnector1">
                <a:avLst/>
              </a:prstGeom>
              <a:noFill/>
              <a:ln w="9525">
                <a:solidFill>
                  <a:schemeClr val="tx1"/>
                </a:solidFill>
                <a:round/>
                <a:headEnd/>
                <a:tailEnd/>
              </a:ln>
              <a:effectLst/>
            </p:spPr>
          </p:cxnSp>
        </p:grpSp>
        <p:cxnSp>
          <p:nvCxnSpPr>
            <p:cNvPr id="85192" name="AutoShape 200"/>
            <p:cNvCxnSpPr>
              <a:cxnSpLocks noChangeShapeType="1"/>
            </p:cNvCxnSpPr>
            <p:nvPr/>
          </p:nvCxnSpPr>
          <p:spPr bwMode="auto">
            <a:xfrm>
              <a:off x="1728" y="1891"/>
              <a:ext cx="192" cy="288"/>
            </a:xfrm>
            <a:prstGeom prst="straightConnector1">
              <a:avLst/>
            </a:prstGeom>
            <a:noFill/>
            <a:ln w="9525">
              <a:solidFill>
                <a:schemeClr val="tx1"/>
              </a:solidFill>
              <a:round/>
              <a:headEnd/>
              <a:tailEnd/>
            </a:ln>
            <a:effectLst/>
          </p:spPr>
        </p:cxnSp>
        <p:sp>
          <p:nvSpPr>
            <p:cNvPr id="85193" name="Text Box 201"/>
            <p:cNvSpPr txBox="1">
              <a:spLocks noChangeArrowheads="1"/>
            </p:cNvSpPr>
            <p:nvPr/>
          </p:nvSpPr>
          <p:spPr bwMode="auto">
            <a:xfrm>
              <a:off x="1888" y="2112"/>
              <a:ext cx="272" cy="212"/>
            </a:xfrm>
            <a:prstGeom prst="rect">
              <a:avLst/>
            </a:prstGeom>
            <a:noFill/>
            <a:ln w="9525">
              <a:noFill/>
              <a:miter lim="800000"/>
              <a:headEnd/>
              <a:tailEnd/>
            </a:ln>
            <a:effectLst/>
          </p:spPr>
          <p:txBody>
            <a:bodyPr wrap="none">
              <a:spAutoFit/>
            </a:bodyPr>
            <a:lstStyle/>
            <a:p>
              <a:pPr algn="l"/>
              <a:r>
                <a:rPr lang="en-US" sz="1600"/>
                <a:t>A1</a:t>
              </a:r>
            </a:p>
          </p:txBody>
        </p:sp>
      </p:grpSp>
      <p:grpSp>
        <p:nvGrpSpPr>
          <p:cNvPr id="4" name="Group 209"/>
          <p:cNvGrpSpPr>
            <a:grpSpLocks/>
          </p:cNvGrpSpPr>
          <p:nvPr/>
        </p:nvGrpSpPr>
        <p:grpSpPr bwMode="auto">
          <a:xfrm>
            <a:off x="3657600" y="2547938"/>
            <a:ext cx="2863850" cy="1960562"/>
            <a:chOff x="2304" y="1605"/>
            <a:chExt cx="1804" cy="1235"/>
          </a:xfrm>
        </p:grpSpPr>
        <p:grpSp>
          <p:nvGrpSpPr>
            <p:cNvPr id="5" name="Group 208"/>
            <p:cNvGrpSpPr>
              <a:grpSpLocks/>
            </p:cNvGrpSpPr>
            <p:nvPr/>
          </p:nvGrpSpPr>
          <p:grpSpPr bwMode="auto">
            <a:xfrm>
              <a:off x="2832" y="1605"/>
              <a:ext cx="1276" cy="1235"/>
              <a:chOff x="2832" y="1605"/>
              <a:chExt cx="1276" cy="1235"/>
            </a:xfrm>
          </p:grpSpPr>
          <p:sp>
            <p:nvSpPr>
              <p:cNvPr id="85172" name="Text Box 180"/>
              <p:cNvSpPr txBox="1">
                <a:spLocks noChangeArrowheads="1"/>
              </p:cNvSpPr>
              <p:nvPr/>
            </p:nvSpPr>
            <p:spPr bwMode="auto">
              <a:xfrm>
                <a:off x="2976" y="1605"/>
                <a:ext cx="1132" cy="288"/>
              </a:xfrm>
              <a:prstGeom prst="rect">
                <a:avLst/>
              </a:prstGeom>
              <a:noFill/>
              <a:ln w="9525">
                <a:noFill/>
                <a:miter lim="800000"/>
                <a:headEnd/>
                <a:tailEnd/>
              </a:ln>
              <a:effectLst/>
            </p:spPr>
            <p:txBody>
              <a:bodyPr wrap="none">
                <a:spAutoFit/>
              </a:bodyPr>
              <a:lstStyle/>
              <a:p>
                <a:pPr algn="l"/>
                <a:r>
                  <a:rPr lang="el-GR" sz="2400">
                    <a:cs typeface="Arial" charset="0"/>
                  </a:rPr>
                  <a:t>σ</a:t>
                </a:r>
                <a:r>
                  <a:rPr lang="en-US" sz="2400" baseline="-25000">
                    <a:cs typeface="Arial" charset="0"/>
                  </a:rPr>
                  <a:t>myudf(E.salary)</a:t>
                </a:r>
                <a:endParaRPr lang="el-GR" sz="2400">
                  <a:cs typeface="Arial" charset="0"/>
                </a:endParaRPr>
              </a:p>
            </p:txBody>
          </p:sp>
          <p:cxnSp>
            <p:nvCxnSpPr>
              <p:cNvPr id="85174" name="AutoShape 182"/>
              <p:cNvCxnSpPr>
                <a:cxnSpLocks noChangeShapeType="1"/>
              </p:cNvCxnSpPr>
              <p:nvPr/>
            </p:nvCxnSpPr>
            <p:spPr bwMode="auto">
              <a:xfrm>
                <a:off x="3504" y="1891"/>
                <a:ext cx="0" cy="336"/>
              </a:xfrm>
              <a:prstGeom prst="straightConnector1">
                <a:avLst/>
              </a:prstGeom>
              <a:noFill/>
              <a:ln w="9525">
                <a:solidFill>
                  <a:schemeClr val="tx1"/>
                </a:solidFill>
                <a:round/>
                <a:headEnd/>
                <a:tailEnd/>
              </a:ln>
              <a:effectLst/>
            </p:spPr>
          </p:cxnSp>
          <p:sp>
            <p:nvSpPr>
              <p:cNvPr id="85175" name="Text Box 183"/>
              <p:cNvSpPr txBox="1">
                <a:spLocks noChangeArrowheads="1"/>
              </p:cNvSpPr>
              <p:nvPr/>
            </p:nvSpPr>
            <p:spPr bwMode="auto">
              <a:xfrm>
                <a:off x="2832" y="2628"/>
                <a:ext cx="734" cy="212"/>
              </a:xfrm>
              <a:prstGeom prst="rect">
                <a:avLst/>
              </a:prstGeom>
              <a:noFill/>
              <a:ln w="9525">
                <a:noFill/>
                <a:miter lim="800000"/>
                <a:headEnd/>
                <a:tailEnd/>
              </a:ln>
              <a:effectLst/>
            </p:spPr>
            <p:txBody>
              <a:bodyPr wrap="none">
                <a:spAutoFit/>
              </a:bodyPr>
              <a:lstStyle/>
              <a:p>
                <a:pPr algn="l"/>
                <a:r>
                  <a:rPr lang="en-US" sz="1600"/>
                  <a:t>employees</a:t>
                </a:r>
              </a:p>
            </p:txBody>
          </p:sp>
          <p:cxnSp>
            <p:nvCxnSpPr>
              <p:cNvPr id="85176" name="AutoShape 184"/>
              <p:cNvCxnSpPr>
                <a:cxnSpLocks noChangeShapeType="1"/>
              </p:cNvCxnSpPr>
              <p:nvPr/>
            </p:nvCxnSpPr>
            <p:spPr bwMode="auto">
              <a:xfrm flipV="1">
                <a:off x="3264" y="2371"/>
                <a:ext cx="192" cy="288"/>
              </a:xfrm>
              <a:prstGeom prst="straightConnector1">
                <a:avLst/>
              </a:prstGeom>
              <a:noFill/>
              <a:ln w="9525">
                <a:solidFill>
                  <a:schemeClr val="tx1"/>
                </a:solidFill>
                <a:round/>
                <a:headEnd/>
                <a:tailEnd/>
              </a:ln>
              <a:effectLst/>
            </p:spPr>
          </p:cxnSp>
          <p:grpSp>
            <p:nvGrpSpPr>
              <p:cNvPr id="6" name="Group 185"/>
              <p:cNvGrpSpPr>
                <a:grpSpLocks/>
              </p:cNvGrpSpPr>
              <p:nvPr/>
            </p:nvGrpSpPr>
            <p:grpSpPr bwMode="auto">
              <a:xfrm>
                <a:off x="3408" y="2227"/>
                <a:ext cx="144" cy="96"/>
                <a:chOff x="2544" y="336"/>
                <a:chExt cx="144" cy="96"/>
              </a:xfrm>
            </p:grpSpPr>
            <p:cxnSp>
              <p:nvCxnSpPr>
                <p:cNvPr id="85178" name="AutoShape 186"/>
                <p:cNvCxnSpPr>
                  <a:cxnSpLocks noChangeShapeType="1"/>
                </p:cNvCxnSpPr>
                <p:nvPr/>
              </p:nvCxnSpPr>
              <p:spPr bwMode="auto">
                <a:xfrm>
                  <a:off x="2544" y="336"/>
                  <a:ext cx="144" cy="96"/>
                </a:xfrm>
                <a:prstGeom prst="straightConnector1">
                  <a:avLst/>
                </a:prstGeom>
                <a:noFill/>
                <a:ln w="9525">
                  <a:solidFill>
                    <a:schemeClr val="tx1"/>
                  </a:solidFill>
                  <a:round/>
                  <a:headEnd/>
                  <a:tailEnd/>
                </a:ln>
                <a:effectLst/>
              </p:spPr>
            </p:cxnSp>
            <p:cxnSp>
              <p:nvCxnSpPr>
                <p:cNvPr id="85179" name="AutoShape 187"/>
                <p:cNvCxnSpPr>
                  <a:cxnSpLocks noChangeShapeType="1"/>
                </p:cNvCxnSpPr>
                <p:nvPr/>
              </p:nvCxnSpPr>
              <p:spPr bwMode="auto">
                <a:xfrm flipV="1">
                  <a:off x="2544" y="336"/>
                  <a:ext cx="144" cy="96"/>
                </a:xfrm>
                <a:prstGeom prst="straightConnector1">
                  <a:avLst/>
                </a:prstGeom>
                <a:noFill/>
                <a:ln w="9525">
                  <a:solidFill>
                    <a:schemeClr val="tx1"/>
                  </a:solidFill>
                  <a:round/>
                  <a:headEnd/>
                  <a:tailEnd/>
                </a:ln>
                <a:effectLst/>
              </p:spPr>
            </p:cxnSp>
            <p:cxnSp>
              <p:nvCxnSpPr>
                <p:cNvPr id="85180" name="AutoShape 188"/>
                <p:cNvCxnSpPr>
                  <a:cxnSpLocks noChangeShapeType="1"/>
                </p:cNvCxnSpPr>
                <p:nvPr/>
              </p:nvCxnSpPr>
              <p:spPr bwMode="auto">
                <a:xfrm>
                  <a:off x="2544" y="336"/>
                  <a:ext cx="0" cy="96"/>
                </a:xfrm>
                <a:prstGeom prst="straightConnector1">
                  <a:avLst/>
                </a:prstGeom>
                <a:noFill/>
                <a:ln w="9525">
                  <a:solidFill>
                    <a:schemeClr val="tx1"/>
                  </a:solidFill>
                  <a:round/>
                  <a:headEnd/>
                  <a:tailEnd/>
                </a:ln>
                <a:effectLst/>
              </p:spPr>
            </p:cxnSp>
          </p:grpSp>
          <p:cxnSp>
            <p:nvCxnSpPr>
              <p:cNvPr id="85181" name="AutoShape 189"/>
              <p:cNvCxnSpPr>
                <a:cxnSpLocks noChangeShapeType="1"/>
              </p:cNvCxnSpPr>
              <p:nvPr/>
            </p:nvCxnSpPr>
            <p:spPr bwMode="auto">
              <a:xfrm>
                <a:off x="3504" y="2371"/>
                <a:ext cx="192" cy="288"/>
              </a:xfrm>
              <a:prstGeom prst="straightConnector1">
                <a:avLst/>
              </a:prstGeom>
              <a:noFill/>
              <a:ln w="9525">
                <a:solidFill>
                  <a:schemeClr val="tx1"/>
                </a:solidFill>
                <a:round/>
                <a:headEnd/>
                <a:tailEnd/>
              </a:ln>
              <a:effectLst/>
            </p:spPr>
          </p:cxnSp>
          <p:sp>
            <p:nvSpPr>
              <p:cNvPr id="85182" name="Text Box 190"/>
              <p:cNvSpPr txBox="1">
                <a:spLocks noChangeArrowheads="1"/>
              </p:cNvSpPr>
              <p:nvPr/>
            </p:nvSpPr>
            <p:spPr bwMode="auto">
              <a:xfrm>
                <a:off x="3600" y="2628"/>
                <a:ext cx="272" cy="212"/>
              </a:xfrm>
              <a:prstGeom prst="rect">
                <a:avLst/>
              </a:prstGeom>
              <a:noFill/>
              <a:ln w="9525">
                <a:noFill/>
                <a:miter lim="800000"/>
                <a:headEnd/>
                <a:tailEnd/>
              </a:ln>
              <a:effectLst/>
            </p:spPr>
            <p:txBody>
              <a:bodyPr wrap="none">
                <a:spAutoFit/>
              </a:bodyPr>
              <a:lstStyle/>
              <a:p>
                <a:pPr algn="l"/>
                <a:r>
                  <a:rPr lang="en-US" sz="1600"/>
                  <a:t>A1</a:t>
                </a:r>
              </a:p>
            </p:txBody>
          </p:sp>
        </p:grpSp>
        <p:sp>
          <p:nvSpPr>
            <p:cNvPr id="85195" name="AutoShape 203"/>
            <p:cNvSpPr>
              <a:spLocks noChangeArrowheads="1"/>
            </p:cNvSpPr>
            <p:nvPr/>
          </p:nvSpPr>
          <p:spPr bwMode="auto">
            <a:xfrm>
              <a:off x="2304" y="2112"/>
              <a:ext cx="720" cy="288"/>
            </a:xfrm>
            <a:prstGeom prst="notchedRightArrow">
              <a:avLst>
                <a:gd name="adj1" fmla="val 50000"/>
                <a:gd name="adj2" fmla="val 62500"/>
              </a:avLst>
            </a:prstGeom>
            <a:solidFill>
              <a:schemeClr val="accent1"/>
            </a:solidFill>
            <a:ln w="9525" algn="ctr">
              <a:solidFill>
                <a:schemeClr val="tx1"/>
              </a:solidFill>
              <a:miter lim="800000"/>
              <a:headEnd/>
              <a:tailEnd/>
            </a:ln>
            <a:effectLst/>
          </p:spPr>
          <p:txBody>
            <a:bodyPr wrap="none" anchor="ctr"/>
            <a:lstStyle/>
            <a:p>
              <a:endParaRPr lang="en-US"/>
            </a:p>
          </p:txBody>
        </p:sp>
      </p:grpSp>
      <p:sp>
        <p:nvSpPr>
          <p:cNvPr id="32" name="Rectangle 31"/>
          <p:cNvSpPr/>
          <p:nvPr/>
        </p:nvSpPr>
        <p:spPr>
          <a:xfrm>
            <a:off x="2286000" y="6248400"/>
            <a:ext cx="3669274" cy="369332"/>
          </a:xfrm>
          <a:prstGeom prst="rect">
            <a:avLst/>
          </a:prstGeom>
        </p:spPr>
        <p:txBody>
          <a:bodyPr wrap="none">
            <a:spAutoFit/>
          </a:bodyPr>
          <a:lstStyle/>
          <a:p>
            <a:r>
              <a:rPr lang="en-US" dirty="0" smtClean="0">
                <a:solidFill>
                  <a:srgbClr val="FF0000"/>
                </a:solidFill>
              </a:rPr>
              <a:t>(From Prof </a:t>
            </a:r>
            <a:r>
              <a:rPr lang="en-US" dirty="0" err="1" smtClean="0">
                <a:solidFill>
                  <a:srgbClr val="FF0000"/>
                </a:solidFill>
              </a:rPr>
              <a:t>Sudarshan’s</a:t>
            </a:r>
            <a:r>
              <a:rPr lang="en-US" dirty="0" smtClean="0">
                <a:solidFill>
                  <a:srgbClr val="FF0000"/>
                </a:solidFill>
              </a:rPr>
              <a:t> presentation)</a:t>
            </a:r>
            <a:endParaRPr lang="en-US" dirty="0"/>
          </a:p>
        </p:txBody>
      </p:sp>
      <p:sp>
        <p:nvSpPr>
          <p:cNvPr id="33" name="TextBox 32"/>
          <p:cNvSpPr txBox="1"/>
          <p:nvPr/>
        </p:nvSpPr>
        <p:spPr>
          <a:xfrm>
            <a:off x="6172200" y="2286000"/>
            <a:ext cx="2362200" cy="2308324"/>
          </a:xfrm>
          <a:prstGeom prst="rect">
            <a:avLst/>
          </a:prstGeom>
          <a:noFill/>
        </p:spPr>
        <p:txBody>
          <a:bodyPr wrap="square" rtlCol="0">
            <a:spAutoFit/>
          </a:bodyPr>
          <a:lstStyle/>
          <a:p>
            <a:r>
              <a:rPr lang="en-US" b="1" dirty="0" smtClean="0"/>
              <a:t>Payoff: - </a:t>
            </a:r>
          </a:p>
          <a:p>
            <a:r>
              <a:rPr lang="en-US" b="1" dirty="0" smtClean="0"/>
              <a:t>If </a:t>
            </a:r>
            <a:r>
              <a:rPr lang="en-US" b="1" dirty="0" err="1" smtClean="0"/>
              <a:t>myudf</a:t>
            </a:r>
            <a:r>
              <a:rPr lang="en-US" b="1" dirty="0" smtClean="0"/>
              <a:t> </a:t>
            </a:r>
            <a:r>
              <a:rPr lang="en-US" b="1" smtClean="0"/>
              <a:t>function selects </a:t>
            </a:r>
            <a:r>
              <a:rPr lang="en-US" b="1" dirty="0" smtClean="0"/>
              <a:t>say 0.1 percent of authorized records,</a:t>
            </a:r>
          </a:p>
          <a:p>
            <a:r>
              <a:rPr lang="en-US" b="1" dirty="0" smtClean="0"/>
              <a:t>Then the RHS plan is suboptimal for memory and time considerations.  </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2" presetClass="entr" presetSubtype="4" fill="hold" grpId="0" nodeType="clickEffect">
                                  <p:stCondLst>
                                    <p:cond delay="0"/>
                                  </p:stCondLst>
                                  <p:childTnLst>
                                    <p:set>
                                      <p:cBhvr>
                                        <p:cTn id="10" dur="1" fill="hold">
                                          <p:stCondLst>
                                            <p:cond delay="0"/>
                                          </p:stCondLst>
                                        </p:cTn>
                                        <p:tgtEl>
                                          <p:spTgt spid="85197"/>
                                        </p:tgtEl>
                                        <p:attrNameLst>
                                          <p:attrName>style.visibility</p:attrName>
                                        </p:attrNameLst>
                                      </p:cBhvr>
                                      <p:to>
                                        <p:strVal val="visible"/>
                                      </p:to>
                                    </p:set>
                                    <p:animEffect transition="in" filter="slide(fromBottom)">
                                      <p:cBhvr>
                                        <p:cTn id="11" dur="500"/>
                                        <p:tgtEl>
                                          <p:spTgt spid="85197"/>
                                        </p:tgtEl>
                                      </p:cBhvr>
                                    </p:animEffect>
                                  </p:childTnLst>
                                </p:cTn>
                              </p:par>
                            </p:childTnLst>
                          </p:cTn>
                        </p:par>
                      </p:childTnLst>
                    </p:cTn>
                  </p:par>
                  <p:par>
                    <p:cTn id="12" fill="hold">
                      <p:stCondLst>
                        <p:cond delay="indefinite"/>
                      </p:stCondLst>
                      <p:childTnLst>
                        <p:par>
                          <p:cTn id="13" fill="hold">
                            <p:stCondLst>
                              <p:cond delay="0"/>
                            </p:stCondLst>
                            <p:childTnLst>
                              <p:par>
                                <p:cTn id="14" presetID="12" presetClass="entr" presetSubtype="8" fill="hold" nodeType="click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slide(fromLeft)">
                                      <p:cBhvr>
                                        <p:cTn id="16" dur="500"/>
                                        <p:tgtEl>
                                          <p:spTgt spid="4"/>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2" fill="hold" nodeType="clickEffect">
                                  <p:stCondLst>
                                    <p:cond delay="0"/>
                                  </p:stCondLst>
                                  <p:childTnLst>
                                    <p:set>
                                      <p:cBhvr>
                                        <p:cTn id="20" dur="1" fill="hold">
                                          <p:stCondLst>
                                            <p:cond delay="0"/>
                                          </p:stCondLst>
                                        </p:cTn>
                                        <p:tgtEl>
                                          <p:spTgt spid="84996">
                                            <p:txEl>
                                              <p:pRg st="1" end="1"/>
                                            </p:txEl>
                                          </p:spTgt>
                                        </p:tgtEl>
                                        <p:attrNameLst>
                                          <p:attrName>style.visibility</p:attrName>
                                        </p:attrNameLst>
                                      </p:cBhvr>
                                      <p:to>
                                        <p:strVal val="visible"/>
                                      </p:to>
                                    </p:set>
                                    <p:anim calcmode="lin" valueType="num">
                                      <p:cBhvr additive="base">
                                        <p:cTn id="21" dur="500" fill="hold"/>
                                        <p:tgtEl>
                                          <p:spTgt spid="84996">
                                            <p:txEl>
                                              <p:pRg st="1" end="1"/>
                                            </p:txEl>
                                          </p:spTgt>
                                        </p:tgtEl>
                                        <p:attrNameLst>
                                          <p:attrName>ppt_x</p:attrName>
                                        </p:attrNameLst>
                                      </p:cBhvr>
                                      <p:tavLst>
                                        <p:tav tm="0">
                                          <p:val>
                                            <p:strVal val="1+#ppt_w/2"/>
                                          </p:val>
                                        </p:tav>
                                        <p:tav tm="100000">
                                          <p:val>
                                            <p:strVal val="#ppt_x"/>
                                          </p:val>
                                        </p:tav>
                                      </p:tavLst>
                                    </p:anim>
                                    <p:anim calcmode="lin" valueType="num">
                                      <p:cBhvr additive="base">
                                        <p:cTn id="22" dur="500" fill="hold"/>
                                        <p:tgtEl>
                                          <p:spTgt spid="84996">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2" fill="hold" nodeType="clickEffect">
                                  <p:stCondLst>
                                    <p:cond delay="0"/>
                                  </p:stCondLst>
                                  <p:childTnLst>
                                    <p:set>
                                      <p:cBhvr>
                                        <p:cTn id="26" dur="1" fill="hold">
                                          <p:stCondLst>
                                            <p:cond delay="0"/>
                                          </p:stCondLst>
                                        </p:cTn>
                                        <p:tgtEl>
                                          <p:spTgt spid="84996">
                                            <p:txEl>
                                              <p:pRg st="2" end="2"/>
                                            </p:txEl>
                                          </p:spTgt>
                                        </p:tgtEl>
                                        <p:attrNameLst>
                                          <p:attrName>style.visibility</p:attrName>
                                        </p:attrNameLst>
                                      </p:cBhvr>
                                      <p:to>
                                        <p:strVal val="visible"/>
                                      </p:to>
                                    </p:set>
                                    <p:anim calcmode="lin" valueType="num">
                                      <p:cBhvr additive="base">
                                        <p:cTn id="27" dur="500" fill="hold"/>
                                        <p:tgtEl>
                                          <p:spTgt spid="84996">
                                            <p:txEl>
                                              <p:pRg st="2" end="2"/>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84996">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84996">
                                            <p:txEl>
                                              <p:pRg st="8" end="8"/>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84996">
                                            <p:txEl>
                                              <p:pRg st="9" end="9"/>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84996">
                                            <p:txEl>
                                              <p:pRg st="10" end="10"/>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4" presetClass="entr" presetSubtype="16" fill="hold" grpId="0" nodeType="clickEffect">
                                  <p:stCondLst>
                                    <p:cond delay="0"/>
                                  </p:stCondLst>
                                  <p:childTnLst>
                                    <p:set>
                                      <p:cBhvr>
                                        <p:cTn id="44" dur="1" fill="hold">
                                          <p:stCondLst>
                                            <p:cond delay="0"/>
                                          </p:stCondLst>
                                        </p:cTn>
                                        <p:tgtEl>
                                          <p:spTgt spid="33"/>
                                        </p:tgtEl>
                                        <p:attrNameLst>
                                          <p:attrName>style.visibility</p:attrName>
                                        </p:attrNameLst>
                                      </p:cBhvr>
                                      <p:to>
                                        <p:strVal val="visible"/>
                                      </p:to>
                                    </p:set>
                                    <p:animEffect transition="in" filter="box(in)">
                                      <p:cBhvr>
                                        <p:cTn id="45"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197" grpId="0" animBg="1"/>
      <p:bldP spid="3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INTEGRATION TO OUR DAILY LIFE USE</a:t>
            </a:r>
            <a:endParaRPr lang="en-US" dirty="0">
              <a:solidFill>
                <a:srgbClr val="FF000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a:p>
        </p:txBody>
      </p:sp>
      <p:sp>
        <p:nvSpPr>
          <p:cNvPr id="5" name="Content Placeholder 4"/>
          <p:cNvSpPr>
            <a:spLocks noGrp="1"/>
          </p:cNvSpPr>
          <p:nvPr>
            <p:ph sz="quarter" idx="1"/>
          </p:nvPr>
        </p:nvSpPr>
        <p:spPr/>
        <p:txBody>
          <a:bodyPr/>
          <a:lstStyle/>
          <a:p>
            <a:r>
              <a:rPr lang="en-US" dirty="0" smtClean="0"/>
              <a:t>  </a:t>
            </a:r>
            <a:endParaRPr lang="en-US" dirty="0"/>
          </a:p>
        </p:txBody>
      </p:sp>
      <p:sp>
        <p:nvSpPr>
          <p:cNvPr id="73753" name="Rectangle 2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73765" name="Picture 37"/>
          <p:cNvPicPr>
            <a:picLocks noChangeAspect="1" noChangeArrowheads="1"/>
          </p:cNvPicPr>
          <p:nvPr/>
        </p:nvPicPr>
        <p:blipFill>
          <a:blip r:embed="rId2"/>
          <a:srcRect/>
          <a:stretch>
            <a:fillRect/>
          </a:stretch>
        </p:blipFill>
        <p:spPr bwMode="auto">
          <a:xfrm>
            <a:off x="533400" y="1600200"/>
            <a:ext cx="8077200" cy="4572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Information Leakage via UDFs</a:t>
            </a:r>
            <a:endParaRPr lang="en-US" dirty="0">
              <a:solidFill>
                <a:srgbClr val="FF000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20</a:t>
            </a:fld>
            <a:endParaRPr lang="en-US"/>
          </a:p>
        </p:txBody>
      </p:sp>
      <p:sp>
        <p:nvSpPr>
          <p:cNvPr id="3" name="Content Placeholder 2"/>
          <p:cNvSpPr>
            <a:spLocks noGrp="1"/>
          </p:cNvSpPr>
          <p:nvPr>
            <p:ph sz="quarter" idx="1"/>
          </p:nvPr>
        </p:nvSpPr>
        <p:spPr/>
        <p:txBody>
          <a:bodyPr>
            <a:normAutofit lnSpcReduction="10000"/>
          </a:bodyPr>
          <a:lstStyle/>
          <a:p>
            <a:pPr algn="just"/>
            <a:r>
              <a:rPr lang="en-US" dirty="0" smtClean="0"/>
              <a:t>A User Defined Function (UDF) </a:t>
            </a:r>
            <a:r>
              <a:rPr lang="en-US" dirty="0" smtClean="0">
                <a:solidFill>
                  <a:srgbClr val="FF0000"/>
                </a:solidFill>
              </a:rPr>
              <a:t>if gets access to unauthorized tuples</a:t>
            </a:r>
            <a:r>
              <a:rPr lang="en-US" dirty="0" smtClean="0"/>
              <a:t> can leak information in a number of ways. </a:t>
            </a:r>
          </a:p>
          <a:p>
            <a:pPr lvl="1" algn="just"/>
            <a:r>
              <a:rPr lang="en-US" sz="2000" dirty="0" smtClean="0">
                <a:solidFill>
                  <a:srgbClr val="00B0F0"/>
                </a:solidFill>
                <a:latin typeface="Times New Roman" pitchFamily="18" charset="0"/>
                <a:cs typeface="Times New Roman" pitchFamily="18" charset="0"/>
              </a:rPr>
              <a:t>Print out the values</a:t>
            </a:r>
          </a:p>
          <a:p>
            <a:pPr lvl="1" algn="just"/>
            <a:r>
              <a:rPr lang="en-US" sz="2000" dirty="0" smtClean="0">
                <a:solidFill>
                  <a:srgbClr val="00B0F0"/>
                </a:solidFill>
                <a:latin typeface="Times New Roman" pitchFamily="18" charset="0"/>
                <a:cs typeface="Times New Roman" pitchFamily="18" charset="0"/>
              </a:rPr>
              <a:t>Storing it in database relations that the user authorized to read</a:t>
            </a:r>
          </a:p>
          <a:p>
            <a:pPr lvl="1" algn="just"/>
            <a:r>
              <a:rPr lang="en-US" sz="2000" dirty="0" smtClean="0">
                <a:solidFill>
                  <a:srgbClr val="00B0F0"/>
                </a:solidFill>
                <a:latin typeface="Times New Roman" pitchFamily="18" charset="0"/>
                <a:cs typeface="Times New Roman" pitchFamily="18" charset="0"/>
              </a:rPr>
              <a:t>Generating error messages</a:t>
            </a:r>
          </a:p>
          <a:p>
            <a:pPr lvl="1" algn="just"/>
            <a:r>
              <a:rPr lang="en-US" sz="2000" dirty="0" smtClean="0">
                <a:solidFill>
                  <a:srgbClr val="00B0F0"/>
                </a:solidFill>
                <a:latin typeface="Times New Roman" pitchFamily="18" charset="0"/>
                <a:cs typeface="Times New Roman" pitchFamily="18" charset="0"/>
              </a:rPr>
              <a:t>Raising an exception </a:t>
            </a:r>
          </a:p>
          <a:p>
            <a:pPr lvl="1" algn="just"/>
            <a:r>
              <a:rPr lang="en-US" sz="2000" dirty="0" smtClean="0">
                <a:solidFill>
                  <a:srgbClr val="00B0F0"/>
                </a:solidFill>
                <a:latin typeface="Times New Roman" pitchFamily="18" charset="0"/>
                <a:cs typeface="Times New Roman" pitchFamily="18" charset="0"/>
              </a:rPr>
              <a:t>Varying execution time of the function depending on the parameter.</a:t>
            </a:r>
          </a:p>
          <a:p>
            <a:pPr algn="just"/>
            <a:r>
              <a:rPr lang="en-US" sz="3600" dirty="0" smtClean="0"/>
              <a:t>A safe UDF is one which has been verified not to leak any information in any of the above manners. Otherwise it is unsafe.</a:t>
            </a:r>
          </a:p>
          <a:p>
            <a:pPr lvl="1" algn="just">
              <a:buNone/>
            </a:pPr>
            <a:endParaRPr lang="en-US" sz="3200"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noChangeArrowheads="1"/>
          </p:cNvSpPr>
          <p:nvPr>
            <p:ph type="title"/>
          </p:nvPr>
        </p:nvSpPr>
        <p:spPr/>
        <p:txBody>
          <a:bodyPr>
            <a:normAutofit fontScale="90000"/>
          </a:bodyPr>
          <a:lstStyle/>
          <a:p>
            <a:r>
              <a:rPr lang="en-US" dirty="0">
                <a:solidFill>
                  <a:srgbClr val="FF0000"/>
                </a:solidFill>
              </a:rPr>
              <a:t>Other channels of information </a:t>
            </a:r>
            <a:r>
              <a:rPr lang="en-US" dirty="0" smtClean="0">
                <a:solidFill>
                  <a:srgbClr val="FF0000"/>
                </a:solidFill>
              </a:rPr>
              <a:t>leakage</a:t>
            </a:r>
            <a:endParaRPr lang="en-US" dirty="0">
              <a:solidFill>
                <a:srgbClr val="FF0000"/>
              </a:solidFill>
            </a:endParaRPr>
          </a:p>
        </p:txBody>
      </p:sp>
      <p:sp>
        <p:nvSpPr>
          <p:cNvPr id="7" name="Slide Number Placeholder 5"/>
          <p:cNvSpPr>
            <a:spLocks noGrp="1"/>
          </p:cNvSpPr>
          <p:nvPr>
            <p:ph type="sldNum" sz="quarter" idx="12"/>
          </p:nvPr>
        </p:nvSpPr>
        <p:spPr/>
        <p:txBody>
          <a:bodyPr/>
          <a:lstStyle/>
          <a:p>
            <a:fld id="{2B75AADD-CBDC-4D7F-BCE7-960839F3C4F0}" type="slidenum">
              <a:rPr lang="en-US" altLang="en-US"/>
              <a:pPr/>
              <a:t>21</a:t>
            </a:fld>
            <a:endParaRPr lang="en-US" altLang="en-US"/>
          </a:p>
        </p:txBody>
      </p:sp>
      <p:sp>
        <p:nvSpPr>
          <p:cNvPr id="136196" name="Oval 4"/>
          <p:cNvSpPr>
            <a:spLocks noChangeArrowheads="1"/>
          </p:cNvSpPr>
          <p:nvPr/>
        </p:nvSpPr>
        <p:spPr bwMode="auto">
          <a:xfrm>
            <a:off x="2667000" y="2057400"/>
            <a:ext cx="2743200" cy="533400"/>
          </a:xfrm>
          <a:prstGeom prst="ellipse">
            <a:avLst/>
          </a:prstGeom>
          <a:solidFill>
            <a:srgbClr val="FFCC00"/>
          </a:solidFill>
          <a:ln w="9525" algn="ctr">
            <a:solidFill>
              <a:schemeClr val="tx1"/>
            </a:solidFill>
            <a:round/>
            <a:headEnd/>
            <a:tailEnd/>
          </a:ln>
          <a:effectLst/>
        </p:spPr>
        <p:txBody>
          <a:bodyPr wrap="none" anchor="ctr"/>
          <a:lstStyle/>
          <a:p>
            <a:endParaRPr lang="en-US"/>
          </a:p>
        </p:txBody>
      </p:sp>
      <p:sp>
        <p:nvSpPr>
          <p:cNvPr id="136195" name="Rectangle 3"/>
          <p:cNvSpPr>
            <a:spLocks noGrp="1" noChangeArrowheads="1"/>
          </p:cNvSpPr>
          <p:nvPr>
            <p:ph sz="quarter" idx="1"/>
          </p:nvPr>
        </p:nvSpPr>
        <p:spPr/>
        <p:txBody>
          <a:bodyPr>
            <a:normAutofit/>
          </a:bodyPr>
          <a:lstStyle/>
          <a:p>
            <a:r>
              <a:rPr lang="en-US" sz="2400" dirty="0"/>
              <a:t>Exceptions, Error Messages</a:t>
            </a:r>
          </a:p>
          <a:p>
            <a:pPr lvl="1"/>
            <a:r>
              <a:rPr lang="en-US" sz="2000" dirty="0"/>
              <a:t>Query: </a:t>
            </a:r>
            <a:r>
              <a:rPr lang="en-US" sz="1800" dirty="0">
                <a:solidFill>
                  <a:srgbClr val="800000"/>
                </a:solidFill>
              </a:rPr>
              <a:t>select * from employee </a:t>
            </a:r>
            <a:br>
              <a:rPr lang="en-US" sz="1800" dirty="0">
                <a:solidFill>
                  <a:srgbClr val="800000"/>
                </a:solidFill>
              </a:rPr>
            </a:br>
            <a:r>
              <a:rPr lang="en-US" sz="1800" dirty="0">
                <a:solidFill>
                  <a:srgbClr val="800000"/>
                </a:solidFill>
              </a:rPr>
              <a:t>              where 1/(salary-100K) = 0.23</a:t>
            </a:r>
          </a:p>
          <a:p>
            <a:pPr lvl="1"/>
            <a:r>
              <a:rPr lang="en-US" sz="2000" dirty="0"/>
              <a:t>Query plan: Selection condition in query gets pushed below authorization semi-join</a:t>
            </a:r>
          </a:p>
          <a:p>
            <a:pPr lvl="1"/>
            <a:r>
              <a:rPr lang="en-US" sz="2000" dirty="0">
                <a:solidFill>
                  <a:srgbClr val="CC3300"/>
                </a:solidFill>
              </a:rPr>
              <a:t>Divide by zero exception</a:t>
            </a:r>
            <a:r>
              <a:rPr lang="en-US" sz="2000" dirty="0"/>
              <a:t> if salary = 100K</a:t>
            </a:r>
          </a:p>
          <a:p>
            <a:pPr lvl="1"/>
            <a:r>
              <a:rPr lang="en-US" sz="2000" dirty="0"/>
              <a:t>Reveals that employee has salary = 100K</a:t>
            </a:r>
          </a:p>
          <a:p>
            <a:pPr lvl="4"/>
            <a:endParaRPr lang="en-US" sz="1700" dirty="0"/>
          </a:p>
          <a:p>
            <a:r>
              <a:rPr lang="en-US" sz="2400" dirty="0"/>
              <a:t>Timing Analysis</a:t>
            </a:r>
          </a:p>
          <a:p>
            <a:pPr lvl="1"/>
            <a:r>
              <a:rPr lang="en-US" sz="2000" dirty="0"/>
              <a:t>Sub-query can perform an expensive computation only if certain tuples are present in its input</a:t>
            </a:r>
          </a:p>
          <a:p>
            <a:pPr lvl="4"/>
            <a:endParaRPr lang="en-US" sz="1700" dirty="0"/>
          </a:p>
        </p:txBody>
      </p:sp>
      <p:sp>
        <p:nvSpPr>
          <p:cNvPr id="8" name="Rectangle 7"/>
          <p:cNvSpPr/>
          <p:nvPr/>
        </p:nvSpPr>
        <p:spPr>
          <a:xfrm>
            <a:off x="2362200" y="6324600"/>
            <a:ext cx="3669274" cy="369332"/>
          </a:xfrm>
          <a:prstGeom prst="rect">
            <a:avLst/>
          </a:prstGeom>
        </p:spPr>
        <p:txBody>
          <a:bodyPr wrap="none">
            <a:spAutoFit/>
          </a:bodyPr>
          <a:lstStyle/>
          <a:p>
            <a:r>
              <a:rPr lang="en-US" dirty="0" smtClean="0">
                <a:solidFill>
                  <a:srgbClr val="FF0000"/>
                </a:solidFill>
              </a:rPr>
              <a:t>(From Prof </a:t>
            </a:r>
            <a:r>
              <a:rPr lang="en-US" dirty="0" err="1" smtClean="0">
                <a:solidFill>
                  <a:srgbClr val="FF0000"/>
                </a:solidFill>
              </a:rPr>
              <a:t>Sudarshan’s</a:t>
            </a:r>
            <a:r>
              <a:rPr lang="en-US" dirty="0" smtClean="0">
                <a:solidFill>
                  <a:srgbClr val="FF0000"/>
                </a:solidFill>
              </a:rPr>
              <a:t> presentation)</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619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6195">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3619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6196"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457200" y="274638"/>
            <a:ext cx="8229600" cy="868362"/>
          </a:xfrm>
        </p:spPr>
        <p:txBody>
          <a:bodyPr>
            <a:normAutofit/>
          </a:bodyPr>
          <a:lstStyle/>
          <a:p>
            <a:r>
              <a:rPr lang="en-US" sz="3600" dirty="0">
                <a:solidFill>
                  <a:srgbClr val="FF0000"/>
                </a:solidFill>
              </a:rPr>
              <a:t>Safe plans </a:t>
            </a:r>
            <a:r>
              <a:rPr lang="en-US" sz="3600" dirty="0" err="1">
                <a:solidFill>
                  <a:srgbClr val="FF0000"/>
                </a:solidFill>
              </a:rPr>
              <a:t>w.r.t</a:t>
            </a:r>
            <a:r>
              <a:rPr lang="en-US" sz="3600" dirty="0" smtClean="0">
                <a:solidFill>
                  <a:srgbClr val="FF0000"/>
                </a:solidFill>
              </a:rPr>
              <a:t>. UDFs</a:t>
            </a:r>
            <a:endParaRPr lang="en-US" sz="3600" dirty="0">
              <a:solidFill>
                <a:srgbClr val="FF0000"/>
              </a:solidFill>
            </a:endParaRPr>
          </a:p>
        </p:txBody>
      </p:sp>
      <p:sp>
        <p:nvSpPr>
          <p:cNvPr id="77" name="Slide Number Placeholder 5"/>
          <p:cNvSpPr>
            <a:spLocks noGrp="1"/>
          </p:cNvSpPr>
          <p:nvPr>
            <p:ph type="sldNum" sz="quarter" idx="12"/>
          </p:nvPr>
        </p:nvSpPr>
        <p:spPr/>
        <p:txBody>
          <a:bodyPr/>
          <a:lstStyle/>
          <a:p>
            <a:fld id="{44128D5A-DE0F-4E13-90DD-BCA6D98FEDDB}" type="slidenum">
              <a:rPr lang="en-US" altLang="en-US"/>
              <a:pPr/>
              <a:t>22</a:t>
            </a:fld>
            <a:endParaRPr lang="en-US" altLang="en-US"/>
          </a:p>
        </p:txBody>
      </p:sp>
      <p:sp>
        <p:nvSpPr>
          <p:cNvPr id="58371" name="Rectangle 3"/>
          <p:cNvSpPr>
            <a:spLocks noGrp="1" noChangeArrowheads="1"/>
          </p:cNvSpPr>
          <p:nvPr>
            <p:ph sz="quarter" idx="1"/>
          </p:nvPr>
        </p:nvSpPr>
        <p:spPr>
          <a:xfrm>
            <a:off x="457200" y="1066800"/>
            <a:ext cx="8458200" cy="5334000"/>
          </a:xfrm>
        </p:spPr>
        <p:txBody>
          <a:bodyPr/>
          <a:lstStyle/>
          <a:p>
            <a:r>
              <a:rPr lang="en-US" sz="2400" dirty="0" smtClean="0"/>
              <a:t>First cut idea: If </a:t>
            </a:r>
            <a:r>
              <a:rPr lang="en-US" sz="2400" dirty="0"/>
              <a:t>UDF uses attributes from R, </a:t>
            </a:r>
            <a:r>
              <a:rPr lang="en-US" sz="2400" dirty="0" smtClean="0"/>
              <a:t>apply </a:t>
            </a:r>
            <a:r>
              <a:rPr lang="en-US" sz="2400" dirty="0"/>
              <a:t>authorization checks for R before UDF</a:t>
            </a:r>
          </a:p>
          <a:p>
            <a:pPr lvl="1"/>
            <a:r>
              <a:rPr lang="en-US" sz="2000" dirty="0">
                <a:solidFill>
                  <a:srgbClr val="800000"/>
                </a:solidFill>
              </a:rPr>
              <a:t>Not sufficient; Full expression must be authorized</a:t>
            </a:r>
          </a:p>
          <a:p>
            <a:pPr lvl="1"/>
            <a:r>
              <a:rPr lang="en-US" sz="2000" dirty="0"/>
              <a:t>Expression that can be rewritten using authorized views [RMSR04]</a:t>
            </a:r>
            <a:endParaRPr lang="en-US" sz="2000" dirty="0">
              <a:solidFill>
                <a:srgbClr val="800000"/>
              </a:solidFill>
            </a:endParaRPr>
          </a:p>
          <a:p>
            <a:pPr lvl="1"/>
            <a:r>
              <a:rPr lang="en-US" sz="2000" dirty="0"/>
              <a:t>How to efficiently infer which expressions are authorized?</a:t>
            </a:r>
          </a:p>
          <a:p>
            <a:r>
              <a:rPr lang="en-US" sz="2500" dirty="0"/>
              <a:t>Auth Views: </a:t>
            </a:r>
            <a:r>
              <a:rPr lang="en-US" sz="2400" dirty="0">
                <a:solidFill>
                  <a:srgbClr val="800000"/>
                </a:solidFill>
              </a:rPr>
              <a:t>employee, (medical-record     A2)</a:t>
            </a:r>
          </a:p>
          <a:p>
            <a:r>
              <a:rPr lang="en-US" sz="2400" dirty="0"/>
              <a:t>Query: Find names of all employee having AIDS</a:t>
            </a:r>
          </a:p>
        </p:txBody>
      </p:sp>
      <p:sp>
        <p:nvSpPr>
          <p:cNvPr id="58460" name="Oval 92"/>
          <p:cNvSpPr>
            <a:spLocks noChangeArrowheads="1"/>
          </p:cNvSpPr>
          <p:nvPr/>
        </p:nvSpPr>
        <p:spPr bwMode="auto">
          <a:xfrm>
            <a:off x="3505200" y="3886200"/>
            <a:ext cx="2743200" cy="2819400"/>
          </a:xfrm>
          <a:prstGeom prst="ellipse">
            <a:avLst/>
          </a:prstGeom>
          <a:solidFill>
            <a:srgbClr val="FFCC00"/>
          </a:solidFill>
          <a:ln w="9525" algn="ctr">
            <a:solidFill>
              <a:schemeClr val="tx1"/>
            </a:solidFill>
            <a:round/>
            <a:headEnd/>
            <a:tailEnd/>
          </a:ln>
          <a:effectLst/>
        </p:spPr>
        <p:txBody>
          <a:bodyPr wrap="none" anchor="ctr"/>
          <a:lstStyle/>
          <a:p>
            <a:endParaRPr lang="en-US"/>
          </a:p>
        </p:txBody>
      </p:sp>
      <p:sp>
        <p:nvSpPr>
          <p:cNvPr id="58372" name="Text Box 4"/>
          <p:cNvSpPr txBox="1">
            <a:spLocks noChangeArrowheads="1"/>
          </p:cNvSpPr>
          <p:nvPr/>
        </p:nvSpPr>
        <p:spPr bwMode="auto">
          <a:xfrm>
            <a:off x="966788" y="3810000"/>
            <a:ext cx="1344612" cy="396875"/>
          </a:xfrm>
          <a:prstGeom prst="rect">
            <a:avLst/>
          </a:prstGeom>
          <a:noFill/>
          <a:ln w="9525">
            <a:noFill/>
            <a:miter lim="800000"/>
            <a:headEnd/>
            <a:tailEnd/>
          </a:ln>
          <a:effectLst/>
        </p:spPr>
        <p:txBody>
          <a:bodyPr wrap="none">
            <a:spAutoFit/>
          </a:bodyPr>
          <a:lstStyle/>
          <a:p>
            <a:pPr algn="l"/>
            <a:r>
              <a:rPr lang="el-GR">
                <a:cs typeface="Arial" charset="0"/>
              </a:rPr>
              <a:t>σ</a:t>
            </a:r>
            <a:r>
              <a:rPr lang="en-US" baseline="-25000">
                <a:cs typeface="Arial" charset="0"/>
              </a:rPr>
              <a:t>udf2(E.name)</a:t>
            </a:r>
            <a:endParaRPr lang="el-GR">
              <a:cs typeface="Arial" charset="0"/>
            </a:endParaRPr>
          </a:p>
        </p:txBody>
      </p:sp>
      <p:cxnSp>
        <p:nvCxnSpPr>
          <p:cNvPr id="58373" name="AutoShape 5"/>
          <p:cNvCxnSpPr>
            <a:cxnSpLocks noChangeShapeType="1"/>
          </p:cNvCxnSpPr>
          <p:nvPr/>
        </p:nvCxnSpPr>
        <p:spPr bwMode="auto">
          <a:xfrm>
            <a:off x="1500188" y="4292600"/>
            <a:ext cx="1587" cy="196850"/>
          </a:xfrm>
          <a:prstGeom prst="straightConnector1">
            <a:avLst/>
          </a:prstGeom>
          <a:noFill/>
          <a:ln w="9525">
            <a:solidFill>
              <a:schemeClr val="tx1"/>
            </a:solidFill>
            <a:round/>
            <a:headEnd/>
            <a:tailEnd/>
          </a:ln>
          <a:effectLst/>
        </p:spPr>
      </p:cxnSp>
      <p:grpSp>
        <p:nvGrpSpPr>
          <p:cNvPr id="2" name="Group 6"/>
          <p:cNvGrpSpPr>
            <a:grpSpLocks/>
          </p:cNvGrpSpPr>
          <p:nvPr/>
        </p:nvGrpSpPr>
        <p:grpSpPr bwMode="auto">
          <a:xfrm>
            <a:off x="1347788" y="5041900"/>
            <a:ext cx="228600" cy="109538"/>
            <a:chOff x="1632" y="1584"/>
            <a:chExt cx="144" cy="96"/>
          </a:xfrm>
        </p:grpSpPr>
        <p:cxnSp>
          <p:nvCxnSpPr>
            <p:cNvPr id="58375" name="AutoShape 7"/>
            <p:cNvCxnSpPr>
              <a:cxnSpLocks noChangeShapeType="1"/>
            </p:cNvCxnSpPr>
            <p:nvPr/>
          </p:nvCxnSpPr>
          <p:spPr bwMode="auto">
            <a:xfrm>
              <a:off x="1632" y="1584"/>
              <a:ext cx="144" cy="96"/>
            </a:xfrm>
            <a:prstGeom prst="straightConnector1">
              <a:avLst/>
            </a:prstGeom>
            <a:noFill/>
            <a:ln w="9525">
              <a:solidFill>
                <a:schemeClr val="tx1"/>
              </a:solidFill>
              <a:round/>
              <a:headEnd/>
              <a:tailEnd/>
            </a:ln>
            <a:effectLst/>
          </p:spPr>
        </p:cxnSp>
        <p:cxnSp>
          <p:nvCxnSpPr>
            <p:cNvPr id="58376" name="AutoShape 8"/>
            <p:cNvCxnSpPr>
              <a:cxnSpLocks noChangeShapeType="1"/>
            </p:cNvCxnSpPr>
            <p:nvPr/>
          </p:nvCxnSpPr>
          <p:spPr bwMode="auto">
            <a:xfrm flipV="1">
              <a:off x="1632" y="1584"/>
              <a:ext cx="144" cy="96"/>
            </a:xfrm>
            <a:prstGeom prst="straightConnector1">
              <a:avLst/>
            </a:prstGeom>
            <a:noFill/>
            <a:ln w="9525">
              <a:solidFill>
                <a:schemeClr val="tx1"/>
              </a:solidFill>
              <a:round/>
              <a:headEnd/>
              <a:tailEnd/>
            </a:ln>
            <a:effectLst/>
          </p:spPr>
        </p:cxnSp>
        <p:cxnSp>
          <p:nvCxnSpPr>
            <p:cNvPr id="58377" name="AutoShape 9"/>
            <p:cNvCxnSpPr>
              <a:cxnSpLocks noChangeShapeType="1"/>
            </p:cNvCxnSpPr>
            <p:nvPr/>
          </p:nvCxnSpPr>
          <p:spPr bwMode="auto">
            <a:xfrm>
              <a:off x="1632" y="1584"/>
              <a:ext cx="0" cy="96"/>
            </a:xfrm>
            <a:prstGeom prst="straightConnector1">
              <a:avLst/>
            </a:prstGeom>
            <a:noFill/>
            <a:ln w="9525">
              <a:solidFill>
                <a:schemeClr val="tx1"/>
              </a:solidFill>
              <a:round/>
              <a:headEnd/>
              <a:tailEnd/>
            </a:ln>
            <a:effectLst/>
          </p:spPr>
        </p:cxnSp>
        <p:cxnSp>
          <p:nvCxnSpPr>
            <p:cNvPr id="58378" name="AutoShape 10"/>
            <p:cNvCxnSpPr>
              <a:cxnSpLocks noChangeShapeType="1"/>
            </p:cNvCxnSpPr>
            <p:nvPr/>
          </p:nvCxnSpPr>
          <p:spPr bwMode="auto">
            <a:xfrm>
              <a:off x="1776" y="1584"/>
              <a:ext cx="0" cy="96"/>
            </a:xfrm>
            <a:prstGeom prst="straightConnector1">
              <a:avLst/>
            </a:prstGeom>
            <a:noFill/>
            <a:ln w="9525">
              <a:solidFill>
                <a:schemeClr val="tx1"/>
              </a:solidFill>
              <a:round/>
              <a:headEnd/>
              <a:tailEnd/>
            </a:ln>
            <a:effectLst/>
          </p:spPr>
        </p:cxnSp>
      </p:grpSp>
      <p:cxnSp>
        <p:nvCxnSpPr>
          <p:cNvPr id="58379" name="AutoShape 11"/>
          <p:cNvCxnSpPr>
            <a:cxnSpLocks noChangeShapeType="1"/>
          </p:cNvCxnSpPr>
          <p:nvPr/>
        </p:nvCxnSpPr>
        <p:spPr bwMode="auto">
          <a:xfrm flipH="1">
            <a:off x="1042988" y="5207000"/>
            <a:ext cx="304800" cy="330200"/>
          </a:xfrm>
          <a:prstGeom prst="straightConnector1">
            <a:avLst/>
          </a:prstGeom>
          <a:noFill/>
          <a:ln w="9525">
            <a:solidFill>
              <a:schemeClr val="tx1"/>
            </a:solidFill>
            <a:round/>
            <a:headEnd/>
            <a:tailEnd/>
          </a:ln>
          <a:effectLst/>
        </p:spPr>
      </p:cxnSp>
      <p:cxnSp>
        <p:nvCxnSpPr>
          <p:cNvPr id="58380" name="AutoShape 12"/>
          <p:cNvCxnSpPr>
            <a:cxnSpLocks noChangeShapeType="1"/>
          </p:cNvCxnSpPr>
          <p:nvPr/>
        </p:nvCxnSpPr>
        <p:spPr bwMode="auto">
          <a:xfrm>
            <a:off x="1500188" y="5207000"/>
            <a:ext cx="304800" cy="330200"/>
          </a:xfrm>
          <a:prstGeom prst="straightConnector1">
            <a:avLst/>
          </a:prstGeom>
          <a:noFill/>
          <a:ln w="9525">
            <a:solidFill>
              <a:schemeClr val="tx1"/>
            </a:solidFill>
            <a:round/>
            <a:headEnd/>
            <a:tailEnd/>
          </a:ln>
          <a:effectLst/>
        </p:spPr>
      </p:cxnSp>
      <p:sp>
        <p:nvSpPr>
          <p:cNvPr id="58381" name="Text Box 13"/>
          <p:cNvSpPr txBox="1">
            <a:spLocks noChangeArrowheads="1"/>
          </p:cNvSpPr>
          <p:nvPr/>
        </p:nvSpPr>
        <p:spPr bwMode="auto">
          <a:xfrm>
            <a:off x="782638" y="4381500"/>
            <a:ext cx="1649412" cy="396875"/>
          </a:xfrm>
          <a:prstGeom prst="rect">
            <a:avLst/>
          </a:prstGeom>
          <a:noFill/>
          <a:ln w="9525">
            <a:noFill/>
            <a:miter lim="800000"/>
            <a:headEnd/>
            <a:tailEnd/>
          </a:ln>
          <a:effectLst/>
        </p:spPr>
        <p:txBody>
          <a:bodyPr wrap="none">
            <a:spAutoFit/>
          </a:bodyPr>
          <a:lstStyle/>
          <a:p>
            <a:pPr algn="r"/>
            <a:r>
              <a:rPr lang="el-GR"/>
              <a:t>σ</a:t>
            </a:r>
            <a:r>
              <a:rPr lang="en-US" baseline="-25000">
                <a:cs typeface="Arial" charset="0"/>
              </a:rPr>
              <a:t>M.disease=‘AIDS’</a:t>
            </a:r>
            <a:endParaRPr lang="el-GR" baseline="-25000">
              <a:cs typeface="Arial" charset="0"/>
            </a:endParaRPr>
          </a:p>
        </p:txBody>
      </p:sp>
      <p:sp>
        <p:nvSpPr>
          <p:cNvPr id="58382" name="Text Box 14"/>
          <p:cNvSpPr txBox="1">
            <a:spLocks noChangeArrowheads="1"/>
          </p:cNvSpPr>
          <p:nvPr/>
        </p:nvSpPr>
        <p:spPr bwMode="auto">
          <a:xfrm>
            <a:off x="661988" y="6072188"/>
            <a:ext cx="1355725" cy="304800"/>
          </a:xfrm>
          <a:prstGeom prst="rect">
            <a:avLst/>
          </a:prstGeom>
          <a:noFill/>
          <a:ln w="9525">
            <a:noFill/>
            <a:miter lim="800000"/>
            <a:headEnd/>
            <a:tailEnd/>
          </a:ln>
          <a:effectLst/>
        </p:spPr>
        <p:txBody>
          <a:bodyPr wrap="none">
            <a:spAutoFit/>
          </a:bodyPr>
          <a:lstStyle/>
          <a:p>
            <a:pPr algn="l"/>
            <a:r>
              <a:rPr lang="en-US" sz="1400"/>
              <a:t>medical-record</a:t>
            </a:r>
          </a:p>
        </p:txBody>
      </p:sp>
      <p:grpSp>
        <p:nvGrpSpPr>
          <p:cNvPr id="3" name="Group 15"/>
          <p:cNvGrpSpPr>
            <a:grpSpLocks/>
          </p:cNvGrpSpPr>
          <p:nvPr/>
        </p:nvGrpSpPr>
        <p:grpSpPr bwMode="auto">
          <a:xfrm>
            <a:off x="1500188" y="5584825"/>
            <a:ext cx="995362" cy="809625"/>
            <a:chOff x="2064" y="624"/>
            <a:chExt cx="627" cy="705"/>
          </a:xfrm>
        </p:grpSpPr>
        <p:cxnSp>
          <p:nvCxnSpPr>
            <p:cNvPr id="58384" name="AutoShape 16"/>
            <p:cNvCxnSpPr>
              <a:cxnSpLocks noChangeShapeType="1"/>
            </p:cNvCxnSpPr>
            <p:nvPr/>
          </p:nvCxnSpPr>
          <p:spPr bwMode="auto">
            <a:xfrm flipV="1">
              <a:off x="2064" y="768"/>
              <a:ext cx="192" cy="288"/>
            </a:xfrm>
            <a:prstGeom prst="straightConnector1">
              <a:avLst/>
            </a:prstGeom>
            <a:noFill/>
            <a:ln w="9525">
              <a:solidFill>
                <a:schemeClr val="tx1"/>
              </a:solidFill>
              <a:round/>
              <a:headEnd/>
              <a:tailEnd/>
            </a:ln>
            <a:effectLst/>
          </p:spPr>
        </p:cxnSp>
        <p:grpSp>
          <p:nvGrpSpPr>
            <p:cNvPr id="4" name="Group 17"/>
            <p:cNvGrpSpPr>
              <a:grpSpLocks/>
            </p:cNvGrpSpPr>
            <p:nvPr/>
          </p:nvGrpSpPr>
          <p:grpSpPr bwMode="auto">
            <a:xfrm>
              <a:off x="2208" y="624"/>
              <a:ext cx="144" cy="96"/>
              <a:chOff x="2544" y="336"/>
              <a:chExt cx="144" cy="96"/>
            </a:xfrm>
          </p:grpSpPr>
          <p:cxnSp>
            <p:nvCxnSpPr>
              <p:cNvPr id="58386" name="AutoShape 18"/>
              <p:cNvCxnSpPr>
                <a:cxnSpLocks noChangeShapeType="1"/>
              </p:cNvCxnSpPr>
              <p:nvPr/>
            </p:nvCxnSpPr>
            <p:spPr bwMode="auto">
              <a:xfrm>
                <a:off x="2544" y="336"/>
                <a:ext cx="144" cy="96"/>
              </a:xfrm>
              <a:prstGeom prst="straightConnector1">
                <a:avLst/>
              </a:prstGeom>
              <a:noFill/>
              <a:ln w="9525">
                <a:solidFill>
                  <a:schemeClr val="tx1"/>
                </a:solidFill>
                <a:round/>
                <a:headEnd/>
                <a:tailEnd/>
              </a:ln>
              <a:effectLst/>
            </p:spPr>
          </p:cxnSp>
          <p:cxnSp>
            <p:nvCxnSpPr>
              <p:cNvPr id="58387" name="AutoShape 19"/>
              <p:cNvCxnSpPr>
                <a:cxnSpLocks noChangeShapeType="1"/>
              </p:cNvCxnSpPr>
              <p:nvPr/>
            </p:nvCxnSpPr>
            <p:spPr bwMode="auto">
              <a:xfrm flipV="1">
                <a:off x="2544" y="336"/>
                <a:ext cx="144" cy="96"/>
              </a:xfrm>
              <a:prstGeom prst="straightConnector1">
                <a:avLst/>
              </a:prstGeom>
              <a:noFill/>
              <a:ln w="9525">
                <a:solidFill>
                  <a:schemeClr val="tx1"/>
                </a:solidFill>
                <a:round/>
                <a:headEnd/>
                <a:tailEnd/>
              </a:ln>
              <a:effectLst/>
            </p:spPr>
          </p:cxnSp>
          <p:cxnSp>
            <p:nvCxnSpPr>
              <p:cNvPr id="58388" name="AutoShape 20"/>
              <p:cNvCxnSpPr>
                <a:cxnSpLocks noChangeShapeType="1"/>
              </p:cNvCxnSpPr>
              <p:nvPr/>
            </p:nvCxnSpPr>
            <p:spPr bwMode="auto">
              <a:xfrm>
                <a:off x="2544" y="336"/>
                <a:ext cx="0" cy="96"/>
              </a:xfrm>
              <a:prstGeom prst="straightConnector1">
                <a:avLst/>
              </a:prstGeom>
              <a:noFill/>
              <a:ln w="9525">
                <a:solidFill>
                  <a:schemeClr val="tx1"/>
                </a:solidFill>
                <a:round/>
                <a:headEnd/>
                <a:tailEnd/>
              </a:ln>
              <a:effectLst/>
            </p:spPr>
          </p:cxnSp>
        </p:grpSp>
        <p:cxnSp>
          <p:nvCxnSpPr>
            <p:cNvPr id="58389" name="AutoShape 21"/>
            <p:cNvCxnSpPr>
              <a:cxnSpLocks noChangeShapeType="1"/>
            </p:cNvCxnSpPr>
            <p:nvPr/>
          </p:nvCxnSpPr>
          <p:spPr bwMode="auto">
            <a:xfrm>
              <a:off x="2304" y="768"/>
              <a:ext cx="192" cy="288"/>
            </a:xfrm>
            <a:prstGeom prst="straightConnector1">
              <a:avLst/>
            </a:prstGeom>
            <a:noFill/>
            <a:ln w="9525">
              <a:solidFill>
                <a:schemeClr val="tx1"/>
              </a:solidFill>
              <a:round/>
              <a:headEnd/>
              <a:tailEnd/>
            </a:ln>
            <a:effectLst/>
          </p:spPr>
        </p:cxnSp>
        <p:sp>
          <p:nvSpPr>
            <p:cNvPr id="58390" name="Text Box 22"/>
            <p:cNvSpPr txBox="1">
              <a:spLocks noChangeArrowheads="1"/>
            </p:cNvSpPr>
            <p:nvPr/>
          </p:nvSpPr>
          <p:spPr bwMode="auto">
            <a:xfrm>
              <a:off x="2438" y="1064"/>
              <a:ext cx="253" cy="265"/>
            </a:xfrm>
            <a:prstGeom prst="rect">
              <a:avLst/>
            </a:prstGeom>
            <a:noFill/>
            <a:ln w="9525">
              <a:noFill/>
              <a:miter lim="800000"/>
              <a:headEnd/>
              <a:tailEnd/>
            </a:ln>
            <a:effectLst/>
          </p:spPr>
          <p:txBody>
            <a:bodyPr wrap="none">
              <a:spAutoFit/>
            </a:bodyPr>
            <a:lstStyle/>
            <a:p>
              <a:pPr algn="l"/>
              <a:r>
                <a:rPr lang="en-US" sz="1400"/>
                <a:t>A2</a:t>
              </a:r>
            </a:p>
          </p:txBody>
        </p:sp>
      </p:grpSp>
      <p:cxnSp>
        <p:nvCxnSpPr>
          <p:cNvPr id="58391" name="AutoShape 23"/>
          <p:cNvCxnSpPr>
            <a:cxnSpLocks noChangeShapeType="1"/>
          </p:cNvCxnSpPr>
          <p:nvPr/>
        </p:nvCxnSpPr>
        <p:spPr bwMode="auto">
          <a:xfrm>
            <a:off x="1498600" y="4781550"/>
            <a:ext cx="1588" cy="196850"/>
          </a:xfrm>
          <a:prstGeom prst="straightConnector1">
            <a:avLst/>
          </a:prstGeom>
          <a:noFill/>
          <a:ln w="9525">
            <a:solidFill>
              <a:schemeClr val="tx1"/>
            </a:solidFill>
            <a:round/>
            <a:headEnd/>
            <a:tailEnd/>
          </a:ln>
          <a:effectLst/>
        </p:spPr>
      </p:cxnSp>
      <p:sp>
        <p:nvSpPr>
          <p:cNvPr id="58392" name="AutoShape 24"/>
          <p:cNvSpPr>
            <a:spLocks noChangeArrowheads="1"/>
          </p:cNvSpPr>
          <p:nvPr/>
        </p:nvSpPr>
        <p:spPr bwMode="auto">
          <a:xfrm>
            <a:off x="2452688" y="4870450"/>
            <a:ext cx="976312" cy="485775"/>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lgn="ctr">
            <a:solidFill>
              <a:schemeClr val="tx1"/>
            </a:solidFill>
            <a:miter lim="800000"/>
            <a:headEnd/>
            <a:tailEnd/>
          </a:ln>
          <a:effectLst/>
        </p:spPr>
        <p:txBody>
          <a:bodyPr wrap="none" anchor="ctr"/>
          <a:lstStyle/>
          <a:p>
            <a:endParaRPr lang="en-US"/>
          </a:p>
        </p:txBody>
      </p:sp>
      <p:grpSp>
        <p:nvGrpSpPr>
          <p:cNvPr id="5" name="Group 98"/>
          <p:cNvGrpSpPr>
            <a:grpSpLocks/>
          </p:cNvGrpSpPr>
          <p:nvPr/>
        </p:nvGrpSpPr>
        <p:grpSpPr bwMode="auto">
          <a:xfrm>
            <a:off x="3455988" y="3886200"/>
            <a:ext cx="2716212" cy="2362200"/>
            <a:chOff x="1872" y="2540"/>
            <a:chExt cx="1711" cy="1488"/>
          </a:xfrm>
        </p:grpSpPr>
        <p:sp>
          <p:nvSpPr>
            <p:cNvPr id="58394" name="Text Box 26"/>
            <p:cNvSpPr txBox="1">
              <a:spLocks noChangeArrowheads="1"/>
            </p:cNvSpPr>
            <p:nvPr/>
          </p:nvSpPr>
          <p:spPr bwMode="auto">
            <a:xfrm>
              <a:off x="2208" y="2732"/>
              <a:ext cx="847" cy="250"/>
            </a:xfrm>
            <a:prstGeom prst="rect">
              <a:avLst/>
            </a:prstGeom>
            <a:noFill/>
            <a:ln w="9525">
              <a:noFill/>
              <a:miter lim="800000"/>
              <a:headEnd/>
              <a:tailEnd/>
            </a:ln>
            <a:effectLst/>
          </p:spPr>
          <p:txBody>
            <a:bodyPr wrap="none">
              <a:spAutoFit/>
            </a:bodyPr>
            <a:lstStyle/>
            <a:p>
              <a:pPr algn="l"/>
              <a:r>
                <a:rPr lang="el-GR">
                  <a:cs typeface="Arial" charset="0"/>
                </a:rPr>
                <a:t>σ</a:t>
              </a:r>
              <a:r>
                <a:rPr lang="en-US" baseline="-25000">
                  <a:cs typeface="Arial" charset="0"/>
                </a:rPr>
                <a:t>udf2(E.name)</a:t>
              </a:r>
              <a:endParaRPr lang="el-GR">
                <a:cs typeface="Arial" charset="0"/>
              </a:endParaRPr>
            </a:p>
          </p:txBody>
        </p:sp>
        <p:grpSp>
          <p:nvGrpSpPr>
            <p:cNvPr id="6" name="Group 27"/>
            <p:cNvGrpSpPr>
              <a:grpSpLocks/>
            </p:cNvGrpSpPr>
            <p:nvPr/>
          </p:nvGrpSpPr>
          <p:grpSpPr bwMode="auto">
            <a:xfrm>
              <a:off x="2482" y="3204"/>
              <a:ext cx="116" cy="69"/>
              <a:chOff x="1632" y="1584"/>
              <a:chExt cx="144" cy="96"/>
            </a:xfrm>
          </p:grpSpPr>
          <p:cxnSp>
            <p:nvCxnSpPr>
              <p:cNvPr id="58396" name="AutoShape 28"/>
              <p:cNvCxnSpPr>
                <a:cxnSpLocks noChangeShapeType="1"/>
              </p:cNvCxnSpPr>
              <p:nvPr/>
            </p:nvCxnSpPr>
            <p:spPr bwMode="auto">
              <a:xfrm>
                <a:off x="1632" y="1584"/>
                <a:ext cx="144" cy="96"/>
              </a:xfrm>
              <a:prstGeom prst="straightConnector1">
                <a:avLst/>
              </a:prstGeom>
              <a:noFill/>
              <a:ln w="9525">
                <a:solidFill>
                  <a:schemeClr val="tx1"/>
                </a:solidFill>
                <a:round/>
                <a:headEnd/>
                <a:tailEnd/>
              </a:ln>
              <a:effectLst/>
            </p:spPr>
          </p:cxnSp>
          <p:cxnSp>
            <p:nvCxnSpPr>
              <p:cNvPr id="58397" name="AutoShape 29"/>
              <p:cNvCxnSpPr>
                <a:cxnSpLocks noChangeShapeType="1"/>
              </p:cNvCxnSpPr>
              <p:nvPr/>
            </p:nvCxnSpPr>
            <p:spPr bwMode="auto">
              <a:xfrm flipV="1">
                <a:off x="1632" y="1584"/>
                <a:ext cx="144" cy="96"/>
              </a:xfrm>
              <a:prstGeom prst="straightConnector1">
                <a:avLst/>
              </a:prstGeom>
              <a:noFill/>
              <a:ln w="9525">
                <a:solidFill>
                  <a:schemeClr val="tx1"/>
                </a:solidFill>
                <a:round/>
                <a:headEnd/>
                <a:tailEnd/>
              </a:ln>
              <a:effectLst/>
            </p:spPr>
          </p:cxnSp>
          <p:cxnSp>
            <p:nvCxnSpPr>
              <p:cNvPr id="58398" name="AutoShape 30"/>
              <p:cNvCxnSpPr>
                <a:cxnSpLocks noChangeShapeType="1"/>
              </p:cNvCxnSpPr>
              <p:nvPr/>
            </p:nvCxnSpPr>
            <p:spPr bwMode="auto">
              <a:xfrm>
                <a:off x="1632" y="1584"/>
                <a:ext cx="0" cy="96"/>
              </a:xfrm>
              <a:prstGeom prst="straightConnector1">
                <a:avLst/>
              </a:prstGeom>
              <a:noFill/>
              <a:ln w="9525">
                <a:solidFill>
                  <a:schemeClr val="tx1"/>
                </a:solidFill>
                <a:round/>
                <a:headEnd/>
                <a:tailEnd/>
              </a:ln>
              <a:effectLst/>
            </p:spPr>
          </p:cxnSp>
          <p:cxnSp>
            <p:nvCxnSpPr>
              <p:cNvPr id="58399" name="AutoShape 31"/>
              <p:cNvCxnSpPr>
                <a:cxnSpLocks noChangeShapeType="1"/>
              </p:cNvCxnSpPr>
              <p:nvPr/>
            </p:nvCxnSpPr>
            <p:spPr bwMode="auto">
              <a:xfrm>
                <a:off x="1776" y="1584"/>
                <a:ext cx="0" cy="96"/>
              </a:xfrm>
              <a:prstGeom prst="straightConnector1">
                <a:avLst/>
              </a:prstGeom>
              <a:noFill/>
              <a:ln w="9525">
                <a:solidFill>
                  <a:schemeClr val="tx1"/>
                </a:solidFill>
                <a:round/>
                <a:headEnd/>
                <a:tailEnd/>
              </a:ln>
              <a:effectLst/>
            </p:spPr>
          </p:cxnSp>
        </p:grpSp>
        <p:cxnSp>
          <p:nvCxnSpPr>
            <p:cNvPr id="58400" name="AutoShape 32"/>
            <p:cNvCxnSpPr>
              <a:cxnSpLocks noChangeShapeType="1"/>
            </p:cNvCxnSpPr>
            <p:nvPr/>
          </p:nvCxnSpPr>
          <p:spPr bwMode="auto">
            <a:xfrm flipH="1">
              <a:off x="2326" y="3308"/>
              <a:ext cx="156" cy="208"/>
            </a:xfrm>
            <a:prstGeom prst="straightConnector1">
              <a:avLst/>
            </a:prstGeom>
            <a:noFill/>
            <a:ln w="9525">
              <a:solidFill>
                <a:schemeClr val="tx1"/>
              </a:solidFill>
              <a:round/>
              <a:headEnd/>
              <a:tailEnd/>
            </a:ln>
            <a:effectLst/>
          </p:spPr>
        </p:cxnSp>
        <p:sp>
          <p:nvSpPr>
            <p:cNvPr id="58401" name="Text Box 33"/>
            <p:cNvSpPr txBox="1">
              <a:spLocks noChangeArrowheads="1"/>
            </p:cNvSpPr>
            <p:nvPr/>
          </p:nvSpPr>
          <p:spPr bwMode="auto">
            <a:xfrm>
              <a:off x="1872" y="3506"/>
              <a:ext cx="656" cy="192"/>
            </a:xfrm>
            <a:prstGeom prst="rect">
              <a:avLst/>
            </a:prstGeom>
            <a:noFill/>
            <a:ln w="9525">
              <a:noFill/>
              <a:miter lim="800000"/>
              <a:headEnd/>
              <a:tailEnd/>
            </a:ln>
            <a:effectLst/>
          </p:spPr>
          <p:txBody>
            <a:bodyPr wrap="none">
              <a:spAutoFit/>
            </a:bodyPr>
            <a:lstStyle/>
            <a:p>
              <a:pPr algn="l"/>
              <a:r>
                <a:rPr lang="en-US" sz="1400"/>
                <a:t>employees</a:t>
              </a:r>
            </a:p>
          </p:txBody>
        </p:sp>
        <p:cxnSp>
          <p:nvCxnSpPr>
            <p:cNvPr id="58402" name="AutoShape 34"/>
            <p:cNvCxnSpPr>
              <a:cxnSpLocks noChangeShapeType="1"/>
            </p:cNvCxnSpPr>
            <p:nvPr/>
          </p:nvCxnSpPr>
          <p:spPr bwMode="auto">
            <a:xfrm>
              <a:off x="2559" y="3308"/>
              <a:ext cx="155" cy="208"/>
            </a:xfrm>
            <a:prstGeom prst="straightConnector1">
              <a:avLst/>
            </a:prstGeom>
            <a:noFill/>
            <a:ln w="9525">
              <a:solidFill>
                <a:schemeClr val="tx1"/>
              </a:solidFill>
              <a:round/>
              <a:headEnd/>
              <a:tailEnd/>
            </a:ln>
            <a:effectLst/>
          </p:spPr>
        </p:cxnSp>
        <p:sp>
          <p:nvSpPr>
            <p:cNvPr id="58403" name="Text Box 35"/>
            <p:cNvSpPr txBox="1">
              <a:spLocks noChangeArrowheads="1"/>
            </p:cNvSpPr>
            <p:nvPr/>
          </p:nvSpPr>
          <p:spPr bwMode="auto">
            <a:xfrm>
              <a:off x="2544" y="3442"/>
              <a:ext cx="1039" cy="250"/>
            </a:xfrm>
            <a:prstGeom prst="rect">
              <a:avLst/>
            </a:prstGeom>
            <a:noFill/>
            <a:ln w="9525">
              <a:noFill/>
              <a:miter lim="800000"/>
              <a:headEnd/>
              <a:tailEnd/>
            </a:ln>
            <a:effectLst/>
          </p:spPr>
          <p:txBody>
            <a:bodyPr wrap="none">
              <a:spAutoFit/>
            </a:bodyPr>
            <a:lstStyle/>
            <a:p>
              <a:pPr algn="r"/>
              <a:r>
                <a:rPr lang="el-GR"/>
                <a:t>σ</a:t>
              </a:r>
              <a:r>
                <a:rPr lang="en-US" baseline="-25000">
                  <a:cs typeface="Arial" charset="0"/>
                </a:rPr>
                <a:t>M.disease=‘AIDS’</a:t>
              </a:r>
              <a:endParaRPr lang="el-GR" baseline="-25000">
                <a:cs typeface="Arial" charset="0"/>
              </a:endParaRPr>
            </a:p>
          </p:txBody>
        </p:sp>
        <p:sp>
          <p:nvSpPr>
            <p:cNvPr id="58404" name="Text Box 36"/>
            <p:cNvSpPr txBox="1">
              <a:spLocks noChangeArrowheads="1"/>
            </p:cNvSpPr>
            <p:nvPr/>
          </p:nvSpPr>
          <p:spPr bwMode="auto">
            <a:xfrm>
              <a:off x="2528" y="3836"/>
              <a:ext cx="854" cy="192"/>
            </a:xfrm>
            <a:prstGeom prst="rect">
              <a:avLst/>
            </a:prstGeom>
            <a:noFill/>
            <a:ln w="9525">
              <a:noFill/>
              <a:miter lim="800000"/>
              <a:headEnd/>
              <a:tailEnd/>
            </a:ln>
            <a:effectLst/>
          </p:spPr>
          <p:txBody>
            <a:bodyPr wrap="none">
              <a:spAutoFit/>
            </a:bodyPr>
            <a:lstStyle/>
            <a:p>
              <a:pPr algn="l"/>
              <a:r>
                <a:rPr lang="en-US" sz="1400"/>
                <a:t>medical-record</a:t>
              </a:r>
            </a:p>
          </p:txBody>
        </p:sp>
        <p:grpSp>
          <p:nvGrpSpPr>
            <p:cNvPr id="7" name="Group 37"/>
            <p:cNvGrpSpPr>
              <a:grpSpLocks/>
            </p:cNvGrpSpPr>
            <p:nvPr/>
          </p:nvGrpSpPr>
          <p:grpSpPr bwMode="auto">
            <a:xfrm>
              <a:off x="2780" y="2540"/>
              <a:ext cx="555" cy="510"/>
              <a:chOff x="2064" y="624"/>
              <a:chExt cx="687" cy="705"/>
            </a:xfrm>
          </p:grpSpPr>
          <p:cxnSp>
            <p:nvCxnSpPr>
              <p:cNvPr id="58406" name="AutoShape 38"/>
              <p:cNvCxnSpPr>
                <a:cxnSpLocks noChangeShapeType="1"/>
              </p:cNvCxnSpPr>
              <p:nvPr/>
            </p:nvCxnSpPr>
            <p:spPr bwMode="auto">
              <a:xfrm flipV="1">
                <a:off x="2064" y="768"/>
                <a:ext cx="192" cy="288"/>
              </a:xfrm>
              <a:prstGeom prst="straightConnector1">
                <a:avLst/>
              </a:prstGeom>
              <a:noFill/>
              <a:ln w="9525">
                <a:solidFill>
                  <a:schemeClr val="tx1"/>
                </a:solidFill>
                <a:round/>
                <a:headEnd/>
                <a:tailEnd/>
              </a:ln>
              <a:effectLst/>
            </p:spPr>
          </p:cxnSp>
          <p:grpSp>
            <p:nvGrpSpPr>
              <p:cNvPr id="8" name="Group 39"/>
              <p:cNvGrpSpPr>
                <a:grpSpLocks/>
              </p:cNvGrpSpPr>
              <p:nvPr/>
            </p:nvGrpSpPr>
            <p:grpSpPr bwMode="auto">
              <a:xfrm>
                <a:off x="2208" y="624"/>
                <a:ext cx="144" cy="96"/>
                <a:chOff x="2544" y="336"/>
                <a:chExt cx="144" cy="96"/>
              </a:xfrm>
            </p:grpSpPr>
            <p:cxnSp>
              <p:nvCxnSpPr>
                <p:cNvPr id="58408" name="AutoShape 40"/>
                <p:cNvCxnSpPr>
                  <a:cxnSpLocks noChangeShapeType="1"/>
                </p:cNvCxnSpPr>
                <p:nvPr/>
              </p:nvCxnSpPr>
              <p:spPr bwMode="auto">
                <a:xfrm>
                  <a:off x="2544" y="336"/>
                  <a:ext cx="144" cy="96"/>
                </a:xfrm>
                <a:prstGeom prst="straightConnector1">
                  <a:avLst/>
                </a:prstGeom>
                <a:noFill/>
                <a:ln w="9525">
                  <a:solidFill>
                    <a:schemeClr val="tx1"/>
                  </a:solidFill>
                  <a:round/>
                  <a:headEnd/>
                  <a:tailEnd/>
                </a:ln>
                <a:effectLst/>
              </p:spPr>
            </p:cxnSp>
            <p:cxnSp>
              <p:nvCxnSpPr>
                <p:cNvPr id="58409" name="AutoShape 41"/>
                <p:cNvCxnSpPr>
                  <a:cxnSpLocks noChangeShapeType="1"/>
                </p:cNvCxnSpPr>
                <p:nvPr/>
              </p:nvCxnSpPr>
              <p:spPr bwMode="auto">
                <a:xfrm flipV="1">
                  <a:off x="2544" y="336"/>
                  <a:ext cx="144" cy="96"/>
                </a:xfrm>
                <a:prstGeom prst="straightConnector1">
                  <a:avLst/>
                </a:prstGeom>
                <a:noFill/>
                <a:ln w="9525">
                  <a:solidFill>
                    <a:schemeClr val="tx1"/>
                  </a:solidFill>
                  <a:round/>
                  <a:headEnd/>
                  <a:tailEnd/>
                </a:ln>
                <a:effectLst/>
              </p:spPr>
            </p:cxnSp>
            <p:cxnSp>
              <p:nvCxnSpPr>
                <p:cNvPr id="58410" name="AutoShape 42"/>
                <p:cNvCxnSpPr>
                  <a:cxnSpLocks noChangeShapeType="1"/>
                </p:cNvCxnSpPr>
                <p:nvPr/>
              </p:nvCxnSpPr>
              <p:spPr bwMode="auto">
                <a:xfrm>
                  <a:off x="2544" y="336"/>
                  <a:ext cx="0" cy="96"/>
                </a:xfrm>
                <a:prstGeom prst="straightConnector1">
                  <a:avLst/>
                </a:prstGeom>
                <a:noFill/>
                <a:ln w="9525">
                  <a:solidFill>
                    <a:schemeClr val="tx1"/>
                  </a:solidFill>
                  <a:round/>
                  <a:headEnd/>
                  <a:tailEnd/>
                </a:ln>
                <a:effectLst/>
              </p:spPr>
            </p:cxnSp>
          </p:grpSp>
          <p:cxnSp>
            <p:nvCxnSpPr>
              <p:cNvPr id="58411" name="AutoShape 43"/>
              <p:cNvCxnSpPr>
                <a:cxnSpLocks noChangeShapeType="1"/>
              </p:cNvCxnSpPr>
              <p:nvPr/>
            </p:nvCxnSpPr>
            <p:spPr bwMode="auto">
              <a:xfrm>
                <a:off x="2304" y="768"/>
                <a:ext cx="192" cy="288"/>
              </a:xfrm>
              <a:prstGeom prst="straightConnector1">
                <a:avLst/>
              </a:prstGeom>
              <a:noFill/>
              <a:ln w="9525">
                <a:solidFill>
                  <a:schemeClr val="tx1"/>
                </a:solidFill>
                <a:round/>
                <a:headEnd/>
                <a:tailEnd/>
              </a:ln>
              <a:effectLst/>
            </p:spPr>
          </p:cxnSp>
          <p:sp>
            <p:nvSpPr>
              <p:cNvPr id="58412" name="Text Box 44"/>
              <p:cNvSpPr txBox="1">
                <a:spLocks noChangeArrowheads="1"/>
              </p:cNvSpPr>
              <p:nvPr/>
            </p:nvSpPr>
            <p:spPr bwMode="auto">
              <a:xfrm>
                <a:off x="2438" y="1064"/>
                <a:ext cx="313" cy="265"/>
              </a:xfrm>
              <a:prstGeom prst="rect">
                <a:avLst/>
              </a:prstGeom>
              <a:noFill/>
              <a:ln w="9525">
                <a:noFill/>
                <a:miter lim="800000"/>
                <a:headEnd/>
                <a:tailEnd/>
              </a:ln>
              <a:effectLst/>
            </p:spPr>
            <p:txBody>
              <a:bodyPr wrap="none">
                <a:spAutoFit/>
              </a:bodyPr>
              <a:lstStyle/>
              <a:p>
                <a:pPr algn="l"/>
                <a:r>
                  <a:rPr lang="en-US" sz="1400"/>
                  <a:t>A2</a:t>
                </a:r>
              </a:p>
            </p:txBody>
          </p:sp>
        </p:grpSp>
        <p:cxnSp>
          <p:nvCxnSpPr>
            <p:cNvPr id="58413" name="AutoShape 45"/>
            <p:cNvCxnSpPr>
              <a:cxnSpLocks noChangeShapeType="1"/>
            </p:cNvCxnSpPr>
            <p:nvPr/>
          </p:nvCxnSpPr>
          <p:spPr bwMode="auto">
            <a:xfrm>
              <a:off x="2752" y="3712"/>
              <a:ext cx="1" cy="124"/>
            </a:xfrm>
            <a:prstGeom prst="straightConnector1">
              <a:avLst/>
            </a:prstGeom>
            <a:noFill/>
            <a:ln w="9525">
              <a:solidFill>
                <a:schemeClr val="tx1"/>
              </a:solidFill>
              <a:round/>
              <a:headEnd/>
              <a:tailEnd/>
            </a:ln>
            <a:effectLst/>
          </p:spPr>
        </p:cxnSp>
        <p:cxnSp>
          <p:nvCxnSpPr>
            <p:cNvPr id="58414" name="AutoShape 46"/>
            <p:cNvCxnSpPr>
              <a:cxnSpLocks noChangeShapeType="1"/>
            </p:cNvCxnSpPr>
            <p:nvPr/>
          </p:nvCxnSpPr>
          <p:spPr bwMode="auto">
            <a:xfrm flipH="1">
              <a:off x="2559" y="2972"/>
              <a:ext cx="155" cy="208"/>
            </a:xfrm>
            <a:prstGeom prst="straightConnector1">
              <a:avLst/>
            </a:prstGeom>
            <a:noFill/>
            <a:ln w="9525">
              <a:solidFill>
                <a:schemeClr val="tx1"/>
              </a:solidFill>
              <a:round/>
              <a:headEnd/>
              <a:tailEnd/>
            </a:ln>
            <a:effectLst/>
          </p:spPr>
        </p:cxnSp>
      </p:grpSp>
      <p:grpSp>
        <p:nvGrpSpPr>
          <p:cNvPr id="9" name="Group 97"/>
          <p:cNvGrpSpPr>
            <a:grpSpLocks/>
          </p:cNvGrpSpPr>
          <p:nvPr/>
        </p:nvGrpSpPr>
        <p:grpSpPr bwMode="auto">
          <a:xfrm>
            <a:off x="6096000" y="4419600"/>
            <a:ext cx="2971800" cy="1828800"/>
            <a:chOff x="3744" y="2876"/>
            <a:chExt cx="1872" cy="1152"/>
          </a:xfrm>
        </p:grpSpPr>
        <p:sp>
          <p:nvSpPr>
            <p:cNvPr id="58438" name="Text Box 70"/>
            <p:cNvSpPr txBox="1">
              <a:spLocks noChangeArrowheads="1"/>
            </p:cNvSpPr>
            <p:nvPr/>
          </p:nvSpPr>
          <p:spPr bwMode="auto">
            <a:xfrm>
              <a:off x="3744" y="3446"/>
              <a:ext cx="847" cy="250"/>
            </a:xfrm>
            <a:prstGeom prst="rect">
              <a:avLst/>
            </a:prstGeom>
            <a:noFill/>
            <a:ln w="9525">
              <a:noFill/>
              <a:miter lim="800000"/>
              <a:headEnd/>
              <a:tailEnd/>
            </a:ln>
            <a:effectLst/>
          </p:spPr>
          <p:txBody>
            <a:bodyPr wrap="none">
              <a:spAutoFit/>
            </a:bodyPr>
            <a:lstStyle/>
            <a:p>
              <a:pPr algn="l"/>
              <a:r>
                <a:rPr lang="el-GR">
                  <a:cs typeface="Arial" charset="0"/>
                </a:rPr>
                <a:t>σ</a:t>
              </a:r>
              <a:r>
                <a:rPr lang="en-US" baseline="-25000">
                  <a:cs typeface="Arial" charset="0"/>
                </a:rPr>
                <a:t>udf2(E.name)</a:t>
              </a:r>
              <a:endParaRPr lang="el-GR">
                <a:cs typeface="Arial" charset="0"/>
              </a:endParaRPr>
            </a:p>
          </p:txBody>
        </p:sp>
        <p:grpSp>
          <p:nvGrpSpPr>
            <p:cNvPr id="10" name="Group 71"/>
            <p:cNvGrpSpPr>
              <a:grpSpLocks/>
            </p:cNvGrpSpPr>
            <p:nvPr/>
          </p:nvGrpSpPr>
          <p:grpSpPr bwMode="auto">
            <a:xfrm>
              <a:off x="4524" y="3204"/>
              <a:ext cx="119" cy="69"/>
              <a:chOff x="1632" y="1584"/>
              <a:chExt cx="144" cy="96"/>
            </a:xfrm>
          </p:grpSpPr>
          <p:cxnSp>
            <p:nvCxnSpPr>
              <p:cNvPr id="58440" name="AutoShape 72"/>
              <p:cNvCxnSpPr>
                <a:cxnSpLocks noChangeShapeType="1"/>
              </p:cNvCxnSpPr>
              <p:nvPr/>
            </p:nvCxnSpPr>
            <p:spPr bwMode="auto">
              <a:xfrm>
                <a:off x="1632" y="1584"/>
                <a:ext cx="144" cy="96"/>
              </a:xfrm>
              <a:prstGeom prst="straightConnector1">
                <a:avLst/>
              </a:prstGeom>
              <a:noFill/>
              <a:ln w="9525">
                <a:solidFill>
                  <a:schemeClr val="tx1"/>
                </a:solidFill>
                <a:round/>
                <a:headEnd/>
                <a:tailEnd/>
              </a:ln>
              <a:effectLst/>
            </p:spPr>
          </p:cxnSp>
          <p:cxnSp>
            <p:nvCxnSpPr>
              <p:cNvPr id="58441" name="AutoShape 73"/>
              <p:cNvCxnSpPr>
                <a:cxnSpLocks noChangeShapeType="1"/>
              </p:cNvCxnSpPr>
              <p:nvPr/>
            </p:nvCxnSpPr>
            <p:spPr bwMode="auto">
              <a:xfrm flipV="1">
                <a:off x="1632" y="1584"/>
                <a:ext cx="144" cy="96"/>
              </a:xfrm>
              <a:prstGeom prst="straightConnector1">
                <a:avLst/>
              </a:prstGeom>
              <a:noFill/>
              <a:ln w="9525">
                <a:solidFill>
                  <a:schemeClr val="tx1"/>
                </a:solidFill>
                <a:round/>
                <a:headEnd/>
                <a:tailEnd/>
              </a:ln>
              <a:effectLst/>
            </p:spPr>
          </p:cxnSp>
          <p:cxnSp>
            <p:nvCxnSpPr>
              <p:cNvPr id="58442" name="AutoShape 74"/>
              <p:cNvCxnSpPr>
                <a:cxnSpLocks noChangeShapeType="1"/>
              </p:cNvCxnSpPr>
              <p:nvPr/>
            </p:nvCxnSpPr>
            <p:spPr bwMode="auto">
              <a:xfrm>
                <a:off x="1632" y="1584"/>
                <a:ext cx="0" cy="96"/>
              </a:xfrm>
              <a:prstGeom prst="straightConnector1">
                <a:avLst/>
              </a:prstGeom>
              <a:noFill/>
              <a:ln w="9525">
                <a:solidFill>
                  <a:schemeClr val="tx1"/>
                </a:solidFill>
                <a:round/>
                <a:headEnd/>
                <a:tailEnd/>
              </a:ln>
              <a:effectLst/>
            </p:spPr>
          </p:cxnSp>
          <p:cxnSp>
            <p:nvCxnSpPr>
              <p:cNvPr id="58443" name="AutoShape 75"/>
              <p:cNvCxnSpPr>
                <a:cxnSpLocks noChangeShapeType="1"/>
              </p:cNvCxnSpPr>
              <p:nvPr/>
            </p:nvCxnSpPr>
            <p:spPr bwMode="auto">
              <a:xfrm>
                <a:off x="1776" y="1584"/>
                <a:ext cx="0" cy="96"/>
              </a:xfrm>
              <a:prstGeom prst="straightConnector1">
                <a:avLst/>
              </a:prstGeom>
              <a:noFill/>
              <a:ln w="9525">
                <a:solidFill>
                  <a:schemeClr val="tx1"/>
                </a:solidFill>
                <a:round/>
                <a:headEnd/>
                <a:tailEnd/>
              </a:ln>
              <a:effectLst/>
            </p:spPr>
          </p:cxnSp>
        </p:grpSp>
        <p:cxnSp>
          <p:nvCxnSpPr>
            <p:cNvPr id="58444" name="AutoShape 76"/>
            <p:cNvCxnSpPr>
              <a:cxnSpLocks noChangeShapeType="1"/>
            </p:cNvCxnSpPr>
            <p:nvPr/>
          </p:nvCxnSpPr>
          <p:spPr bwMode="auto">
            <a:xfrm flipH="1">
              <a:off x="4365" y="3340"/>
              <a:ext cx="159" cy="208"/>
            </a:xfrm>
            <a:prstGeom prst="straightConnector1">
              <a:avLst/>
            </a:prstGeom>
            <a:noFill/>
            <a:ln w="9525">
              <a:solidFill>
                <a:schemeClr val="tx1"/>
              </a:solidFill>
              <a:round/>
              <a:headEnd/>
              <a:tailEnd/>
            </a:ln>
            <a:effectLst/>
          </p:spPr>
        </p:cxnSp>
        <p:sp>
          <p:nvSpPr>
            <p:cNvPr id="58445" name="Text Box 77"/>
            <p:cNvSpPr txBox="1">
              <a:spLocks noChangeArrowheads="1"/>
            </p:cNvSpPr>
            <p:nvPr/>
          </p:nvSpPr>
          <p:spPr bwMode="auto">
            <a:xfrm>
              <a:off x="3888" y="3836"/>
              <a:ext cx="656" cy="192"/>
            </a:xfrm>
            <a:prstGeom prst="rect">
              <a:avLst/>
            </a:prstGeom>
            <a:noFill/>
            <a:ln w="9525">
              <a:noFill/>
              <a:miter lim="800000"/>
              <a:headEnd/>
              <a:tailEnd/>
            </a:ln>
            <a:effectLst/>
          </p:spPr>
          <p:txBody>
            <a:bodyPr wrap="none">
              <a:spAutoFit/>
            </a:bodyPr>
            <a:lstStyle/>
            <a:p>
              <a:pPr algn="l"/>
              <a:r>
                <a:rPr lang="en-US" sz="1400"/>
                <a:t>employees</a:t>
              </a:r>
            </a:p>
          </p:txBody>
        </p:sp>
        <p:cxnSp>
          <p:nvCxnSpPr>
            <p:cNvPr id="58446" name="AutoShape 78"/>
            <p:cNvCxnSpPr>
              <a:cxnSpLocks noChangeShapeType="1"/>
            </p:cNvCxnSpPr>
            <p:nvPr/>
          </p:nvCxnSpPr>
          <p:spPr bwMode="auto">
            <a:xfrm>
              <a:off x="4641" y="3340"/>
              <a:ext cx="159" cy="208"/>
            </a:xfrm>
            <a:prstGeom prst="straightConnector1">
              <a:avLst/>
            </a:prstGeom>
            <a:noFill/>
            <a:ln w="9525">
              <a:solidFill>
                <a:schemeClr val="tx1"/>
              </a:solidFill>
              <a:round/>
              <a:headEnd/>
              <a:tailEnd/>
            </a:ln>
            <a:effectLst/>
          </p:spPr>
        </p:cxnSp>
        <p:sp>
          <p:nvSpPr>
            <p:cNvPr id="58447" name="Text Box 79"/>
            <p:cNvSpPr txBox="1">
              <a:spLocks noChangeArrowheads="1"/>
            </p:cNvSpPr>
            <p:nvPr/>
          </p:nvSpPr>
          <p:spPr bwMode="auto">
            <a:xfrm>
              <a:off x="4577" y="3456"/>
              <a:ext cx="1039" cy="250"/>
            </a:xfrm>
            <a:prstGeom prst="rect">
              <a:avLst/>
            </a:prstGeom>
            <a:noFill/>
            <a:ln w="9525">
              <a:noFill/>
              <a:miter lim="800000"/>
              <a:headEnd/>
              <a:tailEnd/>
            </a:ln>
            <a:effectLst/>
          </p:spPr>
          <p:txBody>
            <a:bodyPr wrap="none">
              <a:spAutoFit/>
            </a:bodyPr>
            <a:lstStyle/>
            <a:p>
              <a:pPr algn="r"/>
              <a:r>
                <a:rPr lang="el-GR"/>
                <a:t>σ</a:t>
              </a:r>
              <a:r>
                <a:rPr lang="en-US" baseline="-25000">
                  <a:cs typeface="Arial" charset="0"/>
                </a:rPr>
                <a:t>M.disease=‘AIDS’</a:t>
              </a:r>
              <a:endParaRPr lang="el-GR" baseline="-25000">
                <a:cs typeface="Arial" charset="0"/>
              </a:endParaRPr>
            </a:p>
          </p:txBody>
        </p:sp>
        <p:sp>
          <p:nvSpPr>
            <p:cNvPr id="58448" name="Text Box 80"/>
            <p:cNvSpPr txBox="1">
              <a:spLocks noChangeArrowheads="1"/>
            </p:cNvSpPr>
            <p:nvPr/>
          </p:nvSpPr>
          <p:spPr bwMode="auto">
            <a:xfrm>
              <a:off x="4572" y="3836"/>
              <a:ext cx="854" cy="192"/>
            </a:xfrm>
            <a:prstGeom prst="rect">
              <a:avLst/>
            </a:prstGeom>
            <a:noFill/>
            <a:ln w="9525">
              <a:noFill/>
              <a:miter lim="800000"/>
              <a:headEnd/>
              <a:tailEnd/>
            </a:ln>
            <a:effectLst/>
          </p:spPr>
          <p:txBody>
            <a:bodyPr wrap="none">
              <a:spAutoFit/>
            </a:bodyPr>
            <a:lstStyle/>
            <a:p>
              <a:pPr algn="l"/>
              <a:r>
                <a:rPr lang="en-US" sz="1400"/>
                <a:t>medical-record</a:t>
              </a:r>
            </a:p>
          </p:txBody>
        </p:sp>
        <p:grpSp>
          <p:nvGrpSpPr>
            <p:cNvPr id="11" name="Group 81"/>
            <p:cNvGrpSpPr>
              <a:grpSpLocks/>
            </p:cNvGrpSpPr>
            <p:nvPr/>
          </p:nvGrpSpPr>
          <p:grpSpPr bwMode="auto">
            <a:xfrm>
              <a:off x="4608" y="2876"/>
              <a:ext cx="563" cy="510"/>
              <a:chOff x="2064" y="624"/>
              <a:chExt cx="680" cy="705"/>
            </a:xfrm>
          </p:grpSpPr>
          <p:cxnSp>
            <p:nvCxnSpPr>
              <p:cNvPr id="58450" name="AutoShape 82"/>
              <p:cNvCxnSpPr>
                <a:cxnSpLocks noChangeShapeType="1"/>
              </p:cNvCxnSpPr>
              <p:nvPr/>
            </p:nvCxnSpPr>
            <p:spPr bwMode="auto">
              <a:xfrm flipV="1">
                <a:off x="2064" y="768"/>
                <a:ext cx="192" cy="288"/>
              </a:xfrm>
              <a:prstGeom prst="straightConnector1">
                <a:avLst/>
              </a:prstGeom>
              <a:noFill/>
              <a:ln w="9525">
                <a:solidFill>
                  <a:schemeClr val="tx1"/>
                </a:solidFill>
                <a:round/>
                <a:headEnd/>
                <a:tailEnd/>
              </a:ln>
              <a:effectLst/>
            </p:spPr>
          </p:cxnSp>
          <p:grpSp>
            <p:nvGrpSpPr>
              <p:cNvPr id="12" name="Group 83"/>
              <p:cNvGrpSpPr>
                <a:grpSpLocks/>
              </p:cNvGrpSpPr>
              <p:nvPr/>
            </p:nvGrpSpPr>
            <p:grpSpPr bwMode="auto">
              <a:xfrm>
                <a:off x="2208" y="624"/>
                <a:ext cx="144" cy="96"/>
                <a:chOff x="2544" y="336"/>
                <a:chExt cx="144" cy="96"/>
              </a:xfrm>
            </p:grpSpPr>
            <p:cxnSp>
              <p:nvCxnSpPr>
                <p:cNvPr id="58452" name="AutoShape 84"/>
                <p:cNvCxnSpPr>
                  <a:cxnSpLocks noChangeShapeType="1"/>
                </p:cNvCxnSpPr>
                <p:nvPr/>
              </p:nvCxnSpPr>
              <p:spPr bwMode="auto">
                <a:xfrm>
                  <a:off x="2544" y="336"/>
                  <a:ext cx="144" cy="96"/>
                </a:xfrm>
                <a:prstGeom prst="straightConnector1">
                  <a:avLst/>
                </a:prstGeom>
                <a:noFill/>
                <a:ln w="9525">
                  <a:solidFill>
                    <a:schemeClr val="tx1"/>
                  </a:solidFill>
                  <a:round/>
                  <a:headEnd/>
                  <a:tailEnd/>
                </a:ln>
                <a:effectLst/>
              </p:spPr>
            </p:cxnSp>
            <p:cxnSp>
              <p:nvCxnSpPr>
                <p:cNvPr id="58453" name="AutoShape 85"/>
                <p:cNvCxnSpPr>
                  <a:cxnSpLocks noChangeShapeType="1"/>
                </p:cNvCxnSpPr>
                <p:nvPr/>
              </p:nvCxnSpPr>
              <p:spPr bwMode="auto">
                <a:xfrm flipV="1">
                  <a:off x="2544" y="336"/>
                  <a:ext cx="144" cy="96"/>
                </a:xfrm>
                <a:prstGeom prst="straightConnector1">
                  <a:avLst/>
                </a:prstGeom>
                <a:noFill/>
                <a:ln w="9525">
                  <a:solidFill>
                    <a:schemeClr val="tx1"/>
                  </a:solidFill>
                  <a:round/>
                  <a:headEnd/>
                  <a:tailEnd/>
                </a:ln>
                <a:effectLst/>
              </p:spPr>
            </p:cxnSp>
            <p:cxnSp>
              <p:nvCxnSpPr>
                <p:cNvPr id="58454" name="AutoShape 86"/>
                <p:cNvCxnSpPr>
                  <a:cxnSpLocks noChangeShapeType="1"/>
                </p:cNvCxnSpPr>
                <p:nvPr/>
              </p:nvCxnSpPr>
              <p:spPr bwMode="auto">
                <a:xfrm>
                  <a:off x="2544" y="336"/>
                  <a:ext cx="0" cy="96"/>
                </a:xfrm>
                <a:prstGeom prst="straightConnector1">
                  <a:avLst/>
                </a:prstGeom>
                <a:noFill/>
                <a:ln w="9525">
                  <a:solidFill>
                    <a:schemeClr val="tx1"/>
                  </a:solidFill>
                  <a:round/>
                  <a:headEnd/>
                  <a:tailEnd/>
                </a:ln>
                <a:effectLst/>
              </p:spPr>
            </p:cxnSp>
          </p:grpSp>
          <p:cxnSp>
            <p:nvCxnSpPr>
              <p:cNvPr id="58455" name="AutoShape 87"/>
              <p:cNvCxnSpPr>
                <a:cxnSpLocks noChangeShapeType="1"/>
              </p:cNvCxnSpPr>
              <p:nvPr/>
            </p:nvCxnSpPr>
            <p:spPr bwMode="auto">
              <a:xfrm>
                <a:off x="2304" y="768"/>
                <a:ext cx="192" cy="288"/>
              </a:xfrm>
              <a:prstGeom prst="straightConnector1">
                <a:avLst/>
              </a:prstGeom>
              <a:noFill/>
              <a:ln w="9525">
                <a:solidFill>
                  <a:schemeClr val="tx1"/>
                </a:solidFill>
                <a:round/>
                <a:headEnd/>
                <a:tailEnd/>
              </a:ln>
              <a:effectLst/>
            </p:spPr>
          </p:cxnSp>
          <p:sp>
            <p:nvSpPr>
              <p:cNvPr id="58456" name="Text Box 88"/>
              <p:cNvSpPr txBox="1">
                <a:spLocks noChangeArrowheads="1"/>
              </p:cNvSpPr>
              <p:nvPr/>
            </p:nvSpPr>
            <p:spPr bwMode="auto">
              <a:xfrm>
                <a:off x="2438" y="1064"/>
                <a:ext cx="306" cy="265"/>
              </a:xfrm>
              <a:prstGeom prst="rect">
                <a:avLst/>
              </a:prstGeom>
              <a:noFill/>
              <a:ln w="9525">
                <a:noFill/>
                <a:miter lim="800000"/>
                <a:headEnd/>
                <a:tailEnd/>
              </a:ln>
              <a:effectLst/>
            </p:spPr>
            <p:txBody>
              <a:bodyPr wrap="none">
                <a:spAutoFit/>
              </a:bodyPr>
              <a:lstStyle/>
              <a:p>
                <a:pPr algn="l"/>
                <a:r>
                  <a:rPr lang="en-US" sz="1400"/>
                  <a:t>A2</a:t>
                </a:r>
              </a:p>
            </p:txBody>
          </p:sp>
        </p:grpSp>
        <p:cxnSp>
          <p:nvCxnSpPr>
            <p:cNvPr id="58457" name="AutoShape 89"/>
            <p:cNvCxnSpPr>
              <a:cxnSpLocks noChangeShapeType="1"/>
            </p:cNvCxnSpPr>
            <p:nvPr/>
          </p:nvCxnSpPr>
          <p:spPr bwMode="auto">
            <a:xfrm>
              <a:off x="4801" y="3712"/>
              <a:ext cx="1" cy="124"/>
            </a:xfrm>
            <a:prstGeom prst="straightConnector1">
              <a:avLst/>
            </a:prstGeom>
            <a:noFill/>
            <a:ln w="9525">
              <a:solidFill>
                <a:schemeClr val="tx1"/>
              </a:solidFill>
              <a:round/>
              <a:headEnd/>
              <a:tailEnd/>
            </a:ln>
            <a:effectLst/>
          </p:spPr>
        </p:cxnSp>
        <p:cxnSp>
          <p:nvCxnSpPr>
            <p:cNvPr id="58458" name="AutoShape 90"/>
            <p:cNvCxnSpPr>
              <a:cxnSpLocks noChangeShapeType="1"/>
            </p:cNvCxnSpPr>
            <p:nvPr/>
          </p:nvCxnSpPr>
          <p:spPr bwMode="auto">
            <a:xfrm flipH="1">
              <a:off x="4113" y="3676"/>
              <a:ext cx="159" cy="208"/>
            </a:xfrm>
            <a:prstGeom prst="straightConnector1">
              <a:avLst/>
            </a:prstGeom>
            <a:noFill/>
            <a:ln w="9525">
              <a:solidFill>
                <a:schemeClr val="tx1"/>
              </a:solidFill>
              <a:round/>
              <a:headEnd/>
              <a:tailEnd/>
            </a:ln>
            <a:effectLst/>
          </p:spPr>
        </p:cxnSp>
      </p:grpSp>
      <p:sp>
        <p:nvSpPr>
          <p:cNvPr id="58459" name="Text Box 91"/>
          <p:cNvSpPr txBox="1">
            <a:spLocks noChangeArrowheads="1"/>
          </p:cNvSpPr>
          <p:nvPr/>
        </p:nvSpPr>
        <p:spPr bwMode="auto">
          <a:xfrm>
            <a:off x="382588" y="5486400"/>
            <a:ext cx="1041400" cy="304800"/>
          </a:xfrm>
          <a:prstGeom prst="rect">
            <a:avLst/>
          </a:prstGeom>
          <a:noFill/>
          <a:ln w="9525">
            <a:noFill/>
            <a:miter lim="800000"/>
            <a:headEnd/>
            <a:tailEnd/>
          </a:ln>
          <a:effectLst/>
        </p:spPr>
        <p:txBody>
          <a:bodyPr wrap="none">
            <a:spAutoFit/>
          </a:bodyPr>
          <a:lstStyle/>
          <a:p>
            <a:pPr algn="l"/>
            <a:r>
              <a:rPr lang="en-US" sz="1400"/>
              <a:t>employees</a:t>
            </a:r>
          </a:p>
        </p:txBody>
      </p:sp>
      <p:grpSp>
        <p:nvGrpSpPr>
          <p:cNvPr id="13" name="Group 93"/>
          <p:cNvGrpSpPr>
            <a:grpSpLocks/>
          </p:cNvGrpSpPr>
          <p:nvPr/>
        </p:nvGrpSpPr>
        <p:grpSpPr bwMode="auto">
          <a:xfrm>
            <a:off x="5334000" y="3048000"/>
            <a:ext cx="228600" cy="228600"/>
            <a:chOff x="1152" y="1584"/>
            <a:chExt cx="432" cy="288"/>
          </a:xfrm>
        </p:grpSpPr>
        <p:sp>
          <p:nvSpPr>
            <p:cNvPr id="58462" name="Line 94"/>
            <p:cNvSpPr>
              <a:spLocks noChangeShapeType="1"/>
            </p:cNvSpPr>
            <p:nvPr/>
          </p:nvSpPr>
          <p:spPr bwMode="auto">
            <a:xfrm>
              <a:off x="1152" y="1584"/>
              <a:ext cx="0" cy="288"/>
            </a:xfrm>
            <a:prstGeom prst="line">
              <a:avLst/>
            </a:prstGeom>
            <a:noFill/>
            <a:ln w="9525">
              <a:solidFill>
                <a:srgbClr val="800000"/>
              </a:solidFill>
              <a:round/>
              <a:headEnd/>
              <a:tailEnd/>
            </a:ln>
            <a:effectLst/>
          </p:spPr>
          <p:txBody>
            <a:bodyPr/>
            <a:lstStyle/>
            <a:p>
              <a:endParaRPr lang="en-US"/>
            </a:p>
          </p:txBody>
        </p:sp>
        <p:sp>
          <p:nvSpPr>
            <p:cNvPr id="58463" name="Line 95"/>
            <p:cNvSpPr>
              <a:spLocks noChangeShapeType="1"/>
            </p:cNvSpPr>
            <p:nvPr/>
          </p:nvSpPr>
          <p:spPr bwMode="auto">
            <a:xfrm flipV="1">
              <a:off x="1152" y="1584"/>
              <a:ext cx="432" cy="288"/>
            </a:xfrm>
            <a:prstGeom prst="line">
              <a:avLst/>
            </a:prstGeom>
            <a:noFill/>
            <a:ln w="9525">
              <a:solidFill>
                <a:srgbClr val="800000"/>
              </a:solidFill>
              <a:round/>
              <a:headEnd/>
              <a:tailEnd/>
            </a:ln>
            <a:effectLst/>
          </p:spPr>
          <p:txBody>
            <a:bodyPr/>
            <a:lstStyle/>
            <a:p>
              <a:endParaRPr lang="en-US"/>
            </a:p>
          </p:txBody>
        </p:sp>
        <p:sp>
          <p:nvSpPr>
            <p:cNvPr id="58464" name="Line 96"/>
            <p:cNvSpPr>
              <a:spLocks noChangeShapeType="1"/>
            </p:cNvSpPr>
            <p:nvPr/>
          </p:nvSpPr>
          <p:spPr bwMode="auto">
            <a:xfrm>
              <a:off x="1152" y="1584"/>
              <a:ext cx="432" cy="288"/>
            </a:xfrm>
            <a:prstGeom prst="line">
              <a:avLst/>
            </a:prstGeom>
            <a:noFill/>
            <a:ln w="9525">
              <a:solidFill>
                <a:srgbClr val="800000"/>
              </a:solidFill>
              <a:round/>
              <a:headEnd/>
              <a:tailEnd/>
            </a:ln>
            <a:effectLst/>
          </p:spPr>
          <p:txBody>
            <a:bodyPr/>
            <a:lstStyle/>
            <a:p>
              <a:endParaRPr lang="en-US"/>
            </a:p>
          </p:txBody>
        </p:sp>
      </p:grpSp>
      <p:sp>
        <p:nvSpPr>
          <p:cNvPr id="78" name="Rectangle 77"/>
          <p:cNvSpPr/>
          <p:nvPr/>
        </p:nvSpPr>
        <p:spPr>
          <a:xfrm>
            <a:off x="304800" y="6488668"/>
            <a:ext cx="3669274" cy="369332"/>
          </a:xfrm>
          <a:prstGeom prst="rect">
            <a:avLst/>
          </a:prstGeom>
        </p:spPr>
        <p:txBody>
          <a:bodyPr wrap="none">
            <a:spAutoFit/>
          </a:bodyPr>
          <a:lstStyle/>
          <a:p>
            <a:r>
              <a:rPr lang="en-US" dirty="0" smtClean="0">
                <a:solidFill>
                  <a:srgbClr val="FF0000"/>
                </a:solidFill>
              </a:rPr>
              <a:t>(From Prof </a:t>
            </a:r>
            <a:r>
              <a:rPr lang="en-US" dirty="0" err="1" smtClean="0">
                <a:solidFill>
                  <a:srgbClr val="FF0000"/>
                </a:solidFill>
              </a:rPr>
              <a:t>Sudarshan’s</a:t>
            </a:r>
            <a:r>
              <a:rPr lang="en-US" dirty="0" smtClean="0">
                <a:solidFill>
                  <a:srgbClr val="FF0000"/>
                </a:solidFill>
              </a:rPr>
              <a:t> presentation)</a:t>
            </a:r>
            <a:endParaRPr lang="en-US" dirty="0"/>
          </a:p>
        </p:txBody>
      </p:sp>
      <p:sp>
        <p:nvSpPr>
          <p:cNvPr id="79" name="Oval 78"/>
          <p:cNvSpPr/>
          <p:nvPr/>
        </p:nvSpPr>
        <p:spPr>
          <a:xfrm>
            <a:off x="304800" y="3962400"/>
            <a:ext cx="2667000" cy="2667000"/>
          </a:xfrm>
          <a:prstGeom prst="ellipse">
            <a:avLst/>
          </a:prstGeom>
          <a:solidFill>
            <a:srgbClr val="92D050">
              <a:alpha val="22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Oval 79"/>
          <p:cNvSpPr/>
          <p:nvPr/>
        </p:nvSpPr>
        <p:spPr>
          <a:xfrm>
            <a:off x="6248400" y="3962400"/>
            <a:ext cx="2667000" cy="2667000"/>
          </a:xfrm>
          <a:prstGeom prst="ellipse">
            <a:avLst/>
          </a:prstGeom>
          <a:solidFill>
            <a:srgbClr val="92D050">
              <a:alpha val="22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8371">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8371">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845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838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58379"/>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58380"/>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58381"/>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58391"/>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58372"/>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5837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2" presetClass="entr" presetSubtype="8" fill="hold" grpId="0" nodeType="clickEffect">
                                  <p:stCondLst>
                                    <p:cond delay="0"/>
                                  </p:stCondLst>
                                  <p:childTnLst>
                                    <p:set>
                                      <p:cBhvr>
                                        <p:cTn id="42" dur="1" fill="hold">
                                          <p:stCondLst>
                                            <p:cond delay="0"/>
                                          </p:stCondLst>
                                        </p:cTn>
                                        <p:tgtEl>
                                          <p:spTgt spid="58392"/>
                                        </p:tgtEl>
                                        <p:attrNameLst>
                                          <p:attrName>style.visibility</p:attrName>
                                        </p:attrNameLst>
                                      </p:cBhvr>
                                      <p:to>
                                        <p:strVal val="visible"/>
                                      </p:to>
                                    </p:set>
                                    <p:animEffect transition="in" filter="slide(fromLeft)">
                                      <p:cBhvr>
                                        <p:cTn id="43" dur="500"/>
                                        <p:tgtEl>
                                          <p:spTgt spid="58392"/>
                                        </p:tgtEl>
                                      </p:cBhvr>
                                    </p:animEffect>
                                  </p:childTnLst>
                                </p:cTn>
                              </p:par>
                              <p:par>
                                <p:cTn id="44" presetID="12" presetClass="entr" presetSubtype="8" fill="hold" nodeType="withEffect">
                                  <p:stCondLst>
                                    <p:cond delay="0"/>
                                  </p:stCondLst>
                                  <p:childTnLst>
                                    <p:set>
                                      <p:cBhvr>
                                        <p:cTn id="45" dur="1" fill="hold">
                                          <p:stCondLst>
                                            <p:cond delay="0"/>
                                          </p:stCondLst>
                                        </p:cTn>
                                        <p:tgtEl>
                                          <p:spTgt spid="5"/>
                                        </p:tgtEl>
                                        <p:attrNameLst>
                                          <p:attrName>style.visibility</p:attrName>
                                        </p:attrNameLst>
                                      </p:cBhvr>
                                      <p:to>
                                        <p:strVal val="visible"/>
                                      </p:to>
                                    </p:set>
                                    <p:animEffect transition="in" filter="slide(fromLeft)">
                                      <p:cBhvr>
                                        <p:cTn id="46" dur="500"/>
                                        <p:tgtEl>
                                          <p:spTgt spid="5"/>
                                        </p:tgtEl>
                                      </p:cBhvr>
                                    </p:animEffect>
                                  </p:childTnLst>
                                </p:cTn>
                              </p:par>
                              <p:par>
                                <p:cTn id="47" presetID="12" presetClass="entr" presetSubtype="8" fill="hold" nodeType="withEffect">
                                  <p:stCondLst>
                                    <p:cond delay="0"/>
                                  </p:stCondLst>
                                  <p:childTnLst>
                                    <p:set>
                                      <p:cBhvr>
                                        <p:cTn id="48" dur="1" fill="hold">
                                          <p:stCondLst>
                                            <p:cond delay="0"/>
                                          </p:stCondLst>
                                        </p:cTn>
                                        <p:tgtEl>
                                          <p:spTgt spid="9"/>
                                        </p:tgtEl>
                                        <p:attrNameLst>
                                          <p:attrName>style.visibility</p:attrName>
                                        </p:attrNameLst>
                                      </p:cBhvr>
                                      <p:to>
                                        <p:strVal val="visible"/>
                                      </p:to>
                                    </p:set>
                                    <p:animEffect transition="in" filter="slide(fromLeft)">
                                      <p:cBhvr>
                                        <p:cTn id="49" dur="500"/>
                                        <p:tgtEl>
                                          <p:spTgt spid="9"/>
                                        </p:tgtEl>
                                      </p:cBhvr>
                                    </p:animEffec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grpId="0" nodeType="clickEffect">
                                  <p:stCondLst>
                                    <p:cond delay="0"/>
                                  </p:stCondLst>
                                  <p:childTnLst>
                                    <p:set>
                                      <p:cBhvr>
                                        <p:cTn id="53" dur="1" fill="hold">
                                          <p:stCondLst>
                                            <p:cond delay="0"/>
                                          </p:stCondLst>
                                        </p:cTn>
                                        <p:tgtEl>
                                          <p:spTgt spid="58460"/>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2" presetClass="entr" presetSubtype="2" fill="hold" nodeType="clickEffect">
                                  <p:stCondLst>
                                    <p:cond delay="0"/>
                                  </p:stCondLst>
                                  <p:childTnLst>
                                    <p:set>
                                      <p:cBhvr>
                                        <p:cTn id="57" dur="1" fill="hold">
                                          <p:stCondLst>
                                            <p:cond delay="0"/>
                                          </p:stCondLst>
                                        </p:cTn>
                                        <p:tgtEl>
                                          <p:spTgt spid="58371">
                                            <p:txEl>
                                              <p:pRg st="1" end="1"/>
                                            </p:txEl>
                                          </p:spTgt>
                                        </p:tgtEl>
                                        <p:attrNameLst>
                                          <p:attrName>style.visibility</p:attrName>
                                        </p:attrNameLst>
                                      </p:cBhvr>
                                      <p:to>
                                        <p:strVal val="visible"/>
                                      </p:to>
                                    </p:set>
                                    <p:anim calcmode="lin" valueType="num">
                                      <p:cBhvr additive="base">
                                        <p:cTn id="58" dur="500" fill="hold"/>
                                        <p:tgtEl>
                                          <p:spTgt spid="58371">
                                            <p:txEl>
                                              <p:pRg st="1" end="1"/>
                                            </p:txEl>
                                          </p:spTgt>
                                        </p:tgtEl>
                                        <p:attrNameLst>
                                          <p:attrName>ppt_x</p:attrName>
                                        </p:attrNameLst>
                                      </p:cBhvr>
                                      <p:tavLst>
                                        <p:tav tm="0">
                                          <p:val>
                                            <p:strVal val="1+#ppt_w/2"/>
                                          </p:val>
                                        </p:tav>
                                        <p:tav tm="100000">
                                          <p:val>
                                            <p:strVal val="#ppt_x"/>
                                          </p:val>
                                        </p:tav>
                                      </p:tavLst>
                                    </p:anim>
                                    <p:anim calcmode="lin" valueType="num">
                                      <p:cBhvr additive="base">
                                        <p:cTn id="59" dur="500" fill="hold"/>
                                        <p:tgtEl>
                                          <p:spTgt spid="5837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2" presetClass="entr" presetSubtype="2" fill="hold" nodeType="clickEffect">
                                  <p:stCondLst>
                                    <p:cond delay="0"/>
                                  </p:stCondLst>
                                  <p:childTnLst>
                                    <p:set>
                                      <p:cBhvr>
                                        <p:cTn id="63" dur="1" fill="hold">
                                          <p:stCondLst>
                                            <p:cond delay="0"/>
                                          </p:stCondLst>
                                        </p:cTn>
                                        <p:tgtEl>
                                          <p:spTgt spid="58371">
                                            <p:txEl>
                                              <p:pRg st="2" end="2"/>
                                            </p:txEl>
                                          </p:spTgt>
                                        </p:tgtEl>
                                        <p:attrNameLst>
                                          <p:attrName>style.visibility</p:attrName>
                                        </p:attrNameLst>
                                      </p:cBhvr>
                                      <p:to>
                                        <p:strVal val="visible"/>
                                      </p:to>
                                    </p:set>
                                    <p:anim calcmode="lin" valueType="num">
                                      <p:cBhvr additive="base">
                                        <p:cTn id="64" dur="500" fill="hold"/>
                                        <p:tgtEl>
                                          <p:spTgt spid="58371">
                                            <p:txEl>
                                              <p:pRg st="2" end="2"/>
                                            </p:txEl>
                                          </p:spTgt>
                                        </p:tgtEl>
                                        <p:attrNameLst>
                                          <p:attrName>ppt_x</p:attrName>
                                        </p:attrNameLst>
                                      </p:cBhvr>
                                      <p:tavLst>
                                        <p:tav tm="0">
                                          <p:val>
                                            <p:strVal val="1+#ppt_w/2"/>
                                          </p:val>
                                        </p:tav>
                                        <p:tav tm="100000">
                                          <p:val>
                                            <p:strVal val="#ppt_x"/>
                                          </p:val>
                                        </p:tav>
                                      </p:tavLst>
                                    </p:anim>
                                    <p:anim calcmode="lin" valueType="num">
                                      <p:cBhvr additive="base">
                                        <p:cTn id="65" dur="500" fill="hold"/>
                                        <p:tgtEl>
                                          <p:spTgt spid="5837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2" presetClass="entr" presetSubtype="2" fill="hold" nodeType="clickEffect">
                                  <p:stCondLst>
                                    <p:cond delay="0"/>
                                  </p:stCondLst>
                                  <p:childTnLst>
                                    <p:set>
                                      <p:cBhvr>
                                        <p:cTn id="69" dur="1" fill="hold">
                                          <p:stCondLst>
                                            <p:cond delay="0"/>
                                          </p:stCondLst>
                                        </p:cTn>
                                        <p:tgtEl>
                                          <p:spTgt spid="58371">
                                            <p:txEl>
                                              <p:pRg st="3" end="3"/>
                                            </p:txEl>
                                          </p:spTgt>
                                        </p:tgtEl>
                                        <p:attrNameLst>
                                          <p:attrName>style.visibility</p:attrName>
                                        </p:attrNameLst>
                                      </p:cBhvr>
                                      <p:to>
                                        <p:strVal val="visible"/>
                                      </p:to>
                                    </p:set>
                                    <p:anim calcmode="lin" valueType="num">
                                      <p:cBhvr additive="base">
                                        <p:cTn id="70" dur="500" fill="hold"/>
                                        <p:tgtEl>
                                          <p:spTgt spid="58371">
                                            <p:txEl>
                                              <p:pRg st="3" end="3"/>
                                            </p:txEl>
                                          </p:spTgt>
                                        </p:tgtEl>
                                        <p:attrNameLst>
                                          <p:attrName>ppt_x</p:attrName>
                                        </p:attrNameLst>
                                      </p:cBhvr>
                                      <p:tavLst>
                                        <p:tav tm="0">
                                          <p:val>
                                            <p:strVal val="1+#ppt_w/2"/>
                                          </p:val>
                                        </p:tav>
                                        <p:tav tm="100000">
                                          <p:val>
                                            <p:strVal val="#ppt_x"/>
                                          </p:val>
                                        </p:tav>
                                      </p:tavLst>
                                    </p:anim>
                                    <p:anim calcmode="lin" valueType="num">
                                      <p:cBhvr additive="base">
                                        <p:cTn id="71" dur="500" fill="hold"/>
                                        <p:tgtEl>
                                          <p:spTgt spid="5837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72" fill="hold">
                      <p:stCondLst>
                        <p:cond delay="indefinite"/>
                      </p:stCondLst>
                      <p:childTnLst>
                        <p:par>
                          <p:cTn id="73" fill="hold">
                            <p:stCondLst>
                              <p:cond delay="0"/>
                            </p:stCondLst>
                            <p:childTnLst>
                              <p:par>
                                <p:cTn id="74" presetID="4" presetClass="entr" presetSubtype="16" fill="hold" grpId="0" nodeType="clickEffect">
                                  <p:stCondLst>
                                    <p:cond delay="0"/>
                                  </p:stCondLst>
                                  <p:childTnLst>
                                    <p:set>
                                      <p:cBhvr>
                                        <p:cTn id="75" dur="1" fill="hold">
                                          <p:stCondLst>
                                            <p:cond delay="0"/>
                                          </p:stCondLst>
                                        </p:cTn>
                                        <p:tgtEl>
                                          <p:spTgt spid="79"/>
                                        </p:tgtEl>
                                        <p:attrNameLst>
                                          <p:attrName>style.visibility</p:attrName>
                                        </p:attrNameLst>
                                      </p:cBhvr>
                                      <p:to>
                                        <p:strVal val="visible"/>
                                      </p:to>
                                    </p:set>
                                    <p:animEffect transition="in" filter="box(in)">
                                      <p:cBhvr>
                                        <p:cTn id="76" dur="500"/>
                                        <p:tgtEl>
                                          <p:spTgt spid="79"/>
                                        </p:tgtEl>
                                      </p:cBhvr>
                                    </p:animEffect>
                                  </p:childTnLst>
                                </p:cTn>
                              </p:par>
                            </p:childTnLst>
                          </p:cTn>
                        </p:par>
                      </p:childTnLst>
                    </p:cTn>
                  </p:par>
                  <p:par>
                    <p:cTn id="77" fill="hold">
                      <p:stCondLst>
                        <p:cond delay="indefinite"/>
                      </p:stCondLst>
                      <p:childTnLst>
                        <p:par>
                          <p:cTn id="78" fill="hold">
                            <p:stCondLst>
                              <p:cond delay="0"/>
                            </p:stCondLst>
                            <p:childTnLst>
                              <p:par>
                                <p:cTn id="79" presetID="4" presetClass="entr" presetSubtype="16" fill="hold" grpId="0" nodeType="clickEffect">
                                  <p:stCondLst>
                                    <p:cond delay="0"/>
                                  </p:stCondLst>
                                  <p:childTnLst>
                                    <p:set>
                                      <p:cBhvr>
                                        <p:cTn id="80" dur="1" fill="hold">
                                          <p:stCondLst>
                                            <p:cond delay="0"/>
                                          </p:stCondLst>
                                        </p:cTn>
                                        <p:tgtEl>
                                          <p:spTgt spid="80"/>
                                        </p:tgtEl>
                                        <p:attrNameLst>
                                          <p:attrName>style.visibility</p:attrName>
                                        </p:attrNameLst>
                                      </p:cBhvr>
                                      <p:to>
                                        <p:strVal val="visible"/>
                                      </p:to>
                                    </p:set>
                                    <p:animEffect transition="in" filter="box(in)">
                                      <p:cBhvr>
                                        <p:cTn id="81" dur="500"/>
                                        <p:tgtEl>
                                          <p:spTgt spid="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460" grpId="0" animBg="1"/>
      <p:bldP spid="58372" grpId="0"/>
      <p:bldP spid="58381" grpId="0"/>
      <p:bldP spid="58382" grpId="0"/>
      <p:bldP spid="58392" grpId="0" animBg="1"/>
      <p:bldP spid="58459" grpId="0"/>
      <p:bldP spid="79" grpId="0" animBg="1"/>
      <p:bldP spid="80"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Safe plan </a:t>
            </a:r>
            <a:r>
              <a:rPr lang="en-US" dirty="0" err="1" smtClean="0">
                <a:solidFill>
                  <a:srgbClr val="FF0000"/>
                </a:solidFill>
              </a:rPr>
              <a:t>w.r.t</a:t>
            </a:r>
            <a:r>
              <a:rPr lang="en-US" dirty="0" smtClean="0">
                <a:solidFill>
                  <a:srgbClr val="FF0000"/>
                </a:solidFill>
              </a:rPr>
              <a:t> UDF’s</a:t>
            </a:r>
            <a:endParaRPr lang="en-US" dirty="0">
              <a:solidFill>
                <a:srgbClr val="FF0000"/>
              </a:solidFill>
            </a:endParaRPr>
          </a:p>
        </p:txBody>
      </p:sp>
      <p:sp>
        <p:nvSpPr>
          <p:cNvPr id="3" name="Slide Number Placeholder 2"/>
          <p:cNvSpPr>
            <a:spLocks noGrp="1"/>
          </p:cNvSpPr>
          <p:nvPr>
            <p:ph type="sldNum" sz="quarter" idx="12"/>
          </p:nvPr>
        </p:nvSpPr>
        <p:spPr/>
        <p:txBody>
          <a:bodyPr/>
          <a:lstStyle/>
          <a:p>
            <a:fld id="{B6F15528-21DE-4FAA-801E-634DDDAF4B2B}" type="slidenum">
              <a:rPr lang="en-US" smtClean="0"/>
              <a:pPr/>
              <a:t>23</a:t>
            </a:fld>
            <a:endParaRPr lang="en-US"/>
          </a:p>
        </p:txBody>
      </p:sp>
      <p:sp>
        <p:nvSpPr>
          <p:cNvPr id="4" name="Content Placeholder 3"/>
          <p:cNvSpPr>
            <a:spLocks noGrp="1"/>
          </p:cNvSpPr>
          <p:nvPr>
            <p:ph sz="quarter" idx="1"/>
          </p:nvPr>
        </p:nvSpPr>
        <p:spPr/>
        <p:txBody>
          <a:bodyPr>
            <a:normAutofit/>
          </a:bodyPr>
          <a:lstStyle/>
          <a:p>
            <a:r>
              <a:rPr lang="en-US" dirty="0" smtClean="0"/>
              <a:t>Authorized View:-</a:t>
            </a:r>
          </a:p>
          <a:p>
            <a:pPr lvl="2"/>
            <a:r>
              <a:rPr lang="en-US" dirty="0" smtClean="0"/>
              <a:t>A table replaced by its authorized view is authorized</a:t>
            </a:r>
          </a:p>
          <a:p>
            <a:pPr lvl="2"/>
            <a:r>
              <a:rPr lang="en-US" dirty="0" smtClean="0"/>
              <a:t>Any expressions formed from Authorized nodes is authorized</a:t>
            </a:r>
          </a:p>
          <a:p>
            <a:r>
              <a:rPr lang="en-US" dirty="0" smtClean="0"/>
              <a:t>Not time effective to find out authorized expressions</a:t>
            </a:r>
          </a:p>
          <a:p>
            <a:r>
              <a:rPr lang="en-US" dirty="0" smtClean="0"/>
              <a:t>The optimizer generates large number of equivalent plans</a:t>
            </a:r>
          </a:p>
          <a:p>
            <a:r>
              <a:rPr lang="en-US" dirty="0" smtClean="0"/>
              <a:t>Use authorization checking as a part of optimization</a:t>
            </a:r>
          </a:p>
          <a:p>
            <a:r>
              <a:rPr lang="en-US" dirty="0" smtClean="0"/>
              <a:t>Discussed later</a:t>
            </a:r>
          </a:p>
          <a:p>
            <a:pPr lvl="2"/>
            <a:r>
              <a:rPr lang="en-US" dirty="0" smtClean="0"/>
              <a:t>Use anchor points to mark the authorized nodes (transformation phase)</a:t>
            </a:r>
          </a:p>
          <a:p>
            <a:pPr lvl="2"/>
            <a:r>
              <a:rPr lang="en-US" dirty="0" smtClean="0"/>
              <a:t>Use conditional authorization for nodes and apply joint conditions to the root of the expressions after pruning has been done</a:t>
            </a:r>
          </a:p>
          <a:p>
            <a:pPr lvl="2"/>
            <a:r>
              <a:rPr lang="en-US" dirty="0" smtClean="0"/>
              <a:t>A plan which is optimal but not safe is also pruned.</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Safe plan </a:t>
            </a:r>
            <a:r>
              <a:rPr lang="en-US" dirty="0" err="1" smtClean="0">
                <a:solidFill>
                  <a:srgbClr val="FF0000"/>
                </a:solidFill>
              </a:rPr>
              <a:t>w.r.t</a:t>
            </a:r>
            <a:r>
              <a:rPr lang="en-US" dirty="0" smtClean="0">
                <a:solidFill>
                  <a:srgbClr val="FF0000"/>
                </a:solidFill>
              </a:rPr>
              <a:t>. UDF’s</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24</a:t>
            </a:fld>
            <a:endParaRPr lang="en-US"/>
          </a:p>
        </p:txBody>
      </p:sp>
      <p:sp>
        <p:nvSpPr>
          <p:cNvPr id="4" name="Content Placeholder 3"/>
          <p:cNvSpPr>
            <a:spLocks noGrp="1"/>
          </p:cNvSpPr>
          <p:nvPr>
            <p:ph sz="quarter" idx="1"/>
          </p:nvPr>
        </p:nvSpPr>
        <p:spPr/>
        <p:txBody>
          <a:bodyPr>
            <a:normAutofit lnSpcReduction="10000"/>
          </a:bodyPr>
          <a:lstStyle/>
          <a:p>
            <a:r>
              <a:rPr lang="en-US" dirty="0" smtClean="0"/>
              <a:t>The apply operator: -</a:t>
            </a:r>
          </a:p>
          <a:p>
            <a:pPr lvl="1"/>
            <a:r>
              <a:rPr lang="en-US" dirty="0" smtClean="0"/>
              <a:t>SELECT &lt;</a:t>
            </a:r>
            <a:r>
              <a:rPr lang="en-US" i="1" dirty="0" smtClean="0"/>
              <a:t>column list</a:t>
            </a:r>
            <a:r>
              <a:rPr lang="en-US" dirty="0" smtClean="0"/>
              <a:t>&gt; FROM </a:t>
            </a:r>
            <a:r>
              <a:rPr lang="en-US" i="1" dirty="0" err="1" smtClean="0"/>
              <a:t>left_table_source</a:t>
            </a:r>
            <a:r>
              <a:rPr lang="en-US" dirty="0" smtClean="0"/>
              <a:t> { CROSS | OUTER } APPLY </a:t>
            </a:r>
            <a:r>
              <a:rPr lang="en-US" i="1" dirty="0" err="1" smtClean="0"/>
              <a:t>right_table_source</a:t>
            </a:r>
            <a:endParaRPr lang="en-US" dirty="0" smtClean="0"/>
          </a:p>
          <a:p>
            <a:pPr lvl="1"/>
            <a:r>
              <a:rPr lang="en-US" dirty="0" smtClean="0"/>
              <a:t>Left table source is also called the outer source. </a:t>
            </a:r>
          </a:p>
          <a:p>
            <a:pPr lvl="1"/>
            <a:r>
              <a:rPr lang="en-US" dirty="0" smtClean="0"/>
              <a:t>Right table is a tabled valued function</a:t>
            </a:r>
          </a:p>
          <a:p>
            <a:pPr lvl="1"/>
            <a:r>
              <a:rPr lang="en-US" dirty="0" smtClean="0"/>
              <a:t>The right function is invoked for every tuple returned by the outer source and returns a tuple of columns. These are appended to the columns returned by the left </a:t>
            </a:r>
            <a:r>
              <a:rPr lang="en-US" smtClean="0"/>
              <a:t>hand side.</a:t>
            </a:r>
            <a:endParaRPr lang="en-US" dirty="0" smtClean="0"/>
          </a:p>
          <a:p>
            <a:pPr lvl="1"/>
            <a:r>
              <a:rPr lang="en-US" dirty="0" smtClean="0"/>
              <a:t>Uses of variable that was bound on the left side</a:t>
            </a:r>
          </a:p>
          <a:p>
            <a:pPr lvl="1"/>
            <a:r>
              <a:rPr lang="en-US" dirty="0" smtClean="0"/>
              <a:t>The left hand side can be a function but it is semantically and syntactically incorrect to used any parameter bound in the right hand side.</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Safe plans </a:t>
            </a:r>
            <a:r>
              <a:rPr lang="en-US" dirty="0" err="1" smtClean="0">
                <a:solidFill>
                  <a:srgbClr val="FF0000"/>
                </a:solidFill>
              </a:rPr>
              <a:t>w.r.t</a:t>
            </a:r>
            <a:r>
              <a:rPr lang="en-US" dirty="0" smtClean="0">
                <a:solidFill>
                  <a:srgbClr val="FF0000"/>
                </a:solidFill>
              </a:rPr>
              <a:t>. UDFs</a:t>
            </a:r>
            <a:endParaRPr lang="en-US" dirty="0">
              <a:solidFill>
                <a:srgbClr val="FF000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25</a:t>
            </a:fld>
            <a:endParaRPr lang="en-US"/>
          </a:p>
        </p:txBody>
      </p:sp>
      <p:sp>
        <p:nvSpPr>
          <p:cNvPr id="3" name="Content Placeholder 2"/>
          <p:cNvSpPr>
            <a:spLocks noGrp="1"/>
          </p:cNvSpPr>
          <p:nvPr>
            <p:ph sz="quarter" idx="1"/>
          </p:nvPr>
        </p:nvSpPr>
        <p:spPr/>
        <p:txBody>
          <a:bodyPr>
            <a:normAutofit/>
          </a:bodyPr>
          <a:lstStyle/>
          <a:p>
            <a:pPr algn="just"/>
            <a:r>
              <a:rPr lang="en-US" dirty="0" smtClean="0"/>
              <a:t>A query is safe </a:t>
            </a:r>
            <a:r>
              <a:rPr lang="en-US" dirty="0" err="1" smtClean="0"/>
              <a:t>w.r.t</a:t>
            </a:r>
            <a:r>
              <a:rPr lang="en-US" dirty="0" smtClean="0"/>
              <a:t>. USF’s if for each node –</a:t>
            </a:r>
          </a:p>
          <a:p>
            <a:pPr lvl="1"/>
            <a:r>
              <a:rPr lang="en-US" sz="2400" dirty="0" smtClean="0">
                <a:solidFill>
                  <a:srgbClr val="7030A0"/>
                </a:solidFill>
              </a:rPr>
              <a:t>there are no USFs in the node, and all inputs (if any) of the node are safe, or.</a:t>
            </a:r>
          </a:p>
          <a:p>
            <a:pPr lvl="1"/>
            <a:r>
              <a:rPr lang="en-US" sz="2400" dirty="0" smtClean="0">
                <a:solidFill>
                  <a:srgbClr val="7030A0"/>
                </a:solidFill>
              </a:rPr>
              <a:t>OR, the node has a USF, it is not an apply operator, and all its inputs are safe and authorized (treating correlation variables defined by ancestor apply operators as constants)</a:t>
            </a:r>
          </a:p>
          <a:p>
            <a:pPr lvl="1"/>
            <a:r>
              <a:rPr lang="en-US" sz="2400" dirty="0" smtClean="0">
                <a:solidFill>
                  <a:srgbClr val="7030A0"/>
                </a:solidFill>
              </a:rPr>
              <a:t>OR, the node is an apply operator, both its children are safe, and either (a) the right child (sub-query) does not have any USF invocations, or (b) the left child is authorized (treating any correlation variables defined by ancestor apply operators as constants)</a:t>
            </a:r>
            <a:endParaRPr lang="en-US" sz="2400" dirty="0">
              <a:solidFill>
                <a:srgbClr val="7030A0"/>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2" name="Rectangle 4"/>
          <p:cNvSpPr>
            <a:spLocks noGrp="1" noChangeArrowheads="1"/>
          </p:cNvSpPr>
          <p:nvPr>
            <p:ph type="title"/>
          </p:nvPr>
        </p:nvSpPr>
        <p:spPr>
          <a:xfrm>
            <a:off x="914400" y="274638"/>
            <a:ext cx="7772400" cy="639762"/>
          </a:xfrm>
        </p:spPr>
        <p:txBody>
          <a:bodyPr>
            <a:normAutofit fontScale="90000"/>
          </a:bodyPr>
          <a:lstStyle/>
          <a:p>
            <a:r>
              <a:rPr lang="en-US" dirty="0">
                <a:solidFill>
                  <a:srgbClr val="FF0000"/>
                </a:solidFill>
              </a:rPr>
              <a:t>Framework of rule based </a:t>
            </a:r>
            <a:r>
              <a:rPr lang="en-US" dirty="0" smtClean="0">
                <a:solidFill>
                  <a:srgbClr val="FF0000"/>
                </a:solidFill>
              </a:rPr>
              <a:t>optimizer</a:t>
            </a:r>
            <a:endParaRPr lang="en-US" sz="1800" dirty="0">
              <a:solidFill>
                <a:srgbClr val="FF0000"/>
              </a:solidFill>
            </a:endParaRPr>
          </a:p>
        </p:txBody>
      </p:sp>
      <p:sp>
        <p:nvSpPr>
          <p:cNvPr id="106" name="Slide Number Placeholder 5"/>
          <p:cNvSpPr>
            <a:spLocks noGrp="1"/>
          </p:cNvSpPr>
          <p:nvPr>
            <p:ph type="sldNum" sz="quarter" idx="12"/>
          </p:nvPr>
        </p:nvSpPr>
        <p:spPr/>
        <p:txBody>
          <a:bodyPr/>
          <a:lstStyle/>
          <a:p>
            <a:fld id="{1EBE51B4-2897-4213-B828-99A3FA4F167A}" type="slidenum">
              <a:rPr lang="en-US" altLang="en-US"/>
              <a:pPr/>
              <a:t>26</a:t>
            </a:fld>
            <a:endParaRPr lang="en-US" altLang="en-US"/>
          </a:p>
        </p:txBody>
      </p:sp>
      <p:grpSp>
        <p:nvGrpSpPr>
          <p:cNvPr id="2" name="Group 7"/>
          <p:cNvGrpSpPr>
            <a:grpSpLocks/>
          </p:cNvGrpSpPr>
          <p:nvPr/>
        </p:nvGrpSpPr>
        <p:grpSpPr bwMode="auto">
          <a:xfrm>
            <a:off x="381000" y="990600"/>
            <a:ext cx="2393950" cy="1966913"/>
            <a:chOff x="2112" y="960"/>
            <a:chExt cx="1508" cy="1239"/>
          </a:xfrm>
        </p:grpSpPr>
        <p:sp>
          <p:nvSpPr>
            <p:cNvPr id="135176" name="Line 8"/>
            <p:cNvSpPr>
              <a:spLocks noChangeShapeType="1"/>
            </p:cNvSpPr>
            <p:nvPr/>
          </p:nvSpPr>
          <p:spPr bwMode="auto">
            <a:xfrm>
              <a:off x="2976" y="1104"/>
              <a:ext cx="192" cy="144"/>
            </a:xfrm>
            <a:prstGeom prst="line">
              <a:avLst/>
            </a:prstGeom>
            <a:noFill/>
            <a:ln w="9525">
              <a:solidFill>
                <a:schemeClr val="tx1"/>
              </a:solidFill>
              <a:round/>
              <a:headEnd/>
              <a:tailEnd/>
            </a:ln>
            <a:effectLst/>
          </p:spPr>
          <p:txBody>
            <a:bodyPr/>
            <a:lstStyle/>
            <a:p>
              <a:endParaRPr lang="en-US"/>
            </a:p>
          </p:txBody>
        </p:sp>
        <p:sp>
          <p:nvSpPr>
            <p:cNvPr id="135177" name="Line 9"/>
            <p:cNvSpPr>
              <a:spLocks noChangeShapeType="1"/>
            </p:cNvSpPr>
            <p:nvPr/>
          </p:nvSpPr>
          <p:spPr bwMode="auto">
            <a:xfrm>
              <a:off x="3312" y="1440"/>
              <a:ext cx="96" cy="192"/>
            </a:xfrm>
            <a:prstGeom prst="line">
              <a:avLst/>
            </a:prstGeom>
            <a:noFill/>
            <a:ln w="9525">
              <a:solidFill>
                <a:schemeClr val="tx1"/>
              </a:solidFill>
              <a:round/>
              <a:headEnd/>
              <a:tailEnd/>
            </a:ln>
            <a:effectLst/>
          </p:spPr>
          <p:txBody>
            <a:bodyPr/>
            <a:lstStyle/>
            <a:p>
              <a:endParaRPr lang="en-US"/>
            </a:p>
          </p:txBody>
        </p:sp>
        <p:sp>
          <p:nvSpPr>
            <p:cNvPr id="135178" name="Line 10"/>
            <p:cNvSpPr>
              <a:spLocks noChangeShapeType="1"/>
            </p:cNvSpPr>
            <p:nvPr/>
          </p:nvSpPr>
          <p:spPr bwMode="auto">
            <a:xfrm flipV="1">
              <a:off x="3024" y="1440"/>
              <a:ext cx="144" cy="192"/>
            </a:xfrm>
            <a:prstGeom prst="line">
              <a:avLst/>
            </a:prstGeom>
            <a:noFill/>
            <a:ln w="9525">
              <a:solidFill>
                <a:schemeClr val="tx1"/>
              </a:solidFill>
              <a:round/>
              <a:headEnd/>
              <a:tailEnd/>
            </a:ln>
            <a:effectLst/>
          </p:spPr>
          <p:txBody>
            <a:bodyPr/>
            <a:lstStyle/>
            <a:p>
              <a:endParaRPr lang="en-US"/>
            </a:p>
          </p:txBody>
        </p:sp>
        <p:sp>
          <p:nvSpPr>
            <p:cNvPr id="135179" name="Line 11"/>
            <p:cNvSpPr>
              <a:spLocks noChangeShapeType="1"/>
            </p:cNvSpPr>
            <p:nvPr/>
          </p:nvSpPr>
          <p:spPr bwMode="auto">
            <a:xfrm flipV="1">
              <a:off x="2688" y="1104"/>
              <a:ext cx="192" cy="192"/>
            </a:xfrm>
            <a:prstGeom prst="line">
              <a:avLst/>
            </a:prstGeom>
            <a:noFill/>
            <a:ln w="9525">
              <a:solidFill>
                <a:schemeClr val="tx1"/>
              </a:solidFill>
              <a:round/>
              <a:headEnd/>
              <a:tailEnd/>
            </a:ln>
            <a:effectLst/>
          </p:spPr>
          <p:txBody>
            <a:bodyPr/>
            <a:lstStyle/>
            <a:p>
              <a:endParaRPr lang="en-US"/>
            </a:p>
          </p:txBody>
        </p:sp>
        <p:grpSp>
          <p:nvGrpSpPr>
            <p:cNvPr id="3" name="Group 12"/>
            <p:cNvGrpSpPr>
              <a:grpSpLocks/>
            </p:cNvGrpSpPr>
            <p:nvPr/>
          </p:nvGrpSpPr>
          <p:grpSpPr bwMode="auto">
            <a:xfrm>
              <a:off x="2880" y="960"/>
              <a:ext cx="144" cy="96"/>
              <a:chOff x="1632" y="1584"/>
              <a:chExt cx="144" cy="96"/>
            </a:xfrm>
          </p:grpSpPr>
          <p:cxnSp>
            <p:nvCxnSpPr>
              <p:cNvPr id="135181" name="AutoShape 13"/>
              <p:cNvCxnSpPr>
                <a:cxnSpLocks noChangeShapeType="1"/>
              </p:cNvCxnSpPr>
              <p:nvPr/>
            </p:nvCxnSpPr>
            <p:spPr bwMode="auto">
              <a:xfrm>
                <a:off x="1632" y="1584"/>
                <a:ext cx="144" cy="96"/>
              </a:xfrm>
              <a:prstGeom prst="straightConnector1">
                <a:avLst/>
              </a:prstGeom>
              <a:noFill/>
              <a:ln w="9525">
                <a:solidFill>
                  <a:schemeClr val="tx1"/>
                </a:solidFill>
                <a:round/>
                <a:headEnd/>
                <a:tailEnd/>
              </a:ln>
              <a:effectLst/>
            </p:spPr>
          </p:cxnSp>
          <p:cxnSp>
            <p:nvCxnSpPr>
              <p:cNvPr id="135182" name="AutoShape 14"/>
              <p:cNvCxnSpPr>
                <a:cxnSpLocks noChangeShapeType="1"/>
              </p:cNvCxnSpPr>
              <p:nvPr/>
            </p:nvCxnSpPr>
            <p:spPr bwMode="auto">
              <a:xfrm flipV="1">
                <a:off x="1632" y="1584"/>
                <a:ext cx="144" cy="96"/>
              </a:xfrm>
              <a:prstGeom prst="straightConnector1">
                <a:avLst/>
              </a:prstGeom>
              <a:noFill/>
              <a:ln w="9525">
                <a:solidFill>
                  <a:schemeClr val="tx1"/>
                </a:solidFill>
                <a:round/>
                <a:headEnd/>
                <a:tailEnd/>
              </a:ln>
              <a:effectLst/>
            </p:spPr>
          </p:cxnSp>
          <p:cxnSp>
            <p:nvCxnSpPr>
              <p:cNvPr id="135183" name="AutoShape 15"/>
              <p:cNvCxnSpPr>
                <a:cxnSpLocks noChangeShapeType="1"/>
              </p:cNvCxnSpPr>
              <p:nvPr/>
            </p:nvCxnSpPr>
            <p:spPr bwMode="auto">
              <a:xfrm>
                <a:off x="1632" y="1584"/>
                <a:ext cx="0" cy="96"/>
              </a:xfrm>
              <a:prstGeom prst="straightConnector1">
                <a:avLst/>
              </a:prstGeom>
              <a:noFill/>
              <a:ln w="9525">
                <a:solidFill>
                  <a:schemeClr val="tx1"/>
                </a:solidFill>
                <a:round/>
                <a:headEnd/>
                <a:tailEnd/>
              </a:ln>
              <a:effectLst/>
            </p:spPr>
          </p:cxnSp>
          <p:cxnSp>
            <p:nvCxnSpPr>
              <p:cNvPr id="135184" name="AutoShape 16"/>
              <p:cNvCxnSpPr>
                <a:cxnSpLocks noChangeShapeType="1"/>
              </p:cNvCxnSpPr>
              <p:nvPr/>
            </p:nvCxnSpPr>
            <p:spPr bwMode="auto">
              <a:xfrm>
                <a:off x="1776" y="1584"/>
                <a:ext cx="0" cy="96"/>
              </a:xfrm>
              <a:prstGeom prst="straightConnector1">
                <a:avLst/>
              </a:prstGeom>
              <a:noFill/>
              <a:ln w="9525">
                <a:solidFill>
                  <a:schemeClr val="tx1"/>
                </a:solidFill>
                <a:round/>
                <a:headEnd/>
                <a:tailEnd/>
              </a:ln>
              <a:effectLst/>
            </p:spPr>
          </p:cxnSp>
        </p:grpSp>
        <p:grpSp>
          <p:nvGrpSpPr>
            <p:cNvPr id="4" name="Group 17"/>
            <p:cNvGrpSpPr>
              <a:grpSpLocks/>
            </p:cNvGrpSpPr>
            <p:nvPr/>
          </p:nvGrpSpPr>
          <p:grpSpPr bwMode="auto">
            <a:xfrm>
              <a:off x="3168" y="1296"/>
              <a:ext cx="144" cy="96"/>
              <a:chOff x="2544" y="336"/>
              <a:chExt cx="144" cy="96"/>
            </a:xfrm>
          </p:grpSpPr>
          <p:cxnSp>
            <p:nvCxnSpPr>
              <p:cNvPr id="135186" name="AutoShape 18"/>
              <p:cNvCxnSpPr>
                <a:cxnSpLocks noChangeShapeType="1"/>
              </p:cNvCxnSpPr>
              <p:nvPr/>
            </p:nvCxnSpPr>
            <p:spPr bwMode="auto">
              <a:xfrm>
                <a:off x="2544" y="336"/>
                <a:ext cx="144" cy="96"/>
              </a:xfrm>
              <a:prstGeom prst="straightConnector1">
                <a:avLst/>
              </a:prstGeom>
              <a:noFill/>
              <a:ln w="9525">
                <a:solidFill>
                  <a:schemeClr val="tx1"/>
                </a:solidFill>
                <a:round/>
                <a:headEnd/>
                <a:tailEnd/>
              </a:ln>
              <a:effectLst/>
            </p:spPr>
          </p:cxnSp>
          <p:cxnSp>
            <p:nvCxnSpPr>
              <p:cNvPr id="135187" name="AutoShape 19"/>
              <p:cNvCxnSpPr>
                <a:cxnSpLocks noChangeShapeType="1"/>
              </p:cNvCxnSpPr>
              <p:nvPr/>
            </p:nvCxnSpPr>
            <p:spPr bwMode="auto">
              <a:xfrm flipV="1">
                <a:off x="2544" y="336"/>
                <a:ext cx="144" cy="96"/>
              </a:xfrm>
              <a:prstGeom prst="straightConnector1">
                <a:avLst/>
              </a:prstGeom>
              <a:noFill/>
              <a:ln w="9525">
                <a:solidFill>
                  <a:schemeClr val="tx1"/>
                </a:solidFill>
                <a:round/>
                <a:headEnd/>
                <a:tailEnd/>
              </a:ln>
              <a:effectLst/>
            </p:spPr>
          </p:cxnSp>
          <p:cxnSp>
            <p:nvCxnSpPr>
              <p:cNvPr id="135188" name="AutoShape 20"/>
              <p:cNvCxnSpPr>
                <a:cxnSpLocks noChangeShapeType="1"/>
              </p:cNvCxnSpPr>
              <p:nvPr/>
            </p:nvCxnSpPr>
            <p:spPr bwMode="auto">
              <a:xfrm>
                <a:off x="2544" y="336"/>
                <a:ext cx="0" cy="96"/>
              </a:xfrm>
              <a:prstGeom prst="straightConnector1">
                <a:avLst/>
              </a:prstGeom>
              <a:noFill/>
              <a:ln w="9525">
                <a:solidFill>
                  <a:schemeClr val="tx1"/>
                </a:solidFill>
                <a:round/>
                <a:headEnd/>
                <a:tailEnd/>
              </a:ln>
              <a:effectLst/>
            </p:spPr>
          </p:cxnSp>
        </p:grpSp>
        <p:sp>
          <p:nvSpPr>
            <p:cNvPr id="135189" name="Rectangle 21"/>
            <p:cNvSpPr>
              <a:spLocks noChangeArrowheads="1"/>
            </p:cNvSpPr>
            <p:nvPr/>
          </p:nvSpPr>
          <p:spPr bwMode="auto">
            <a:xfrm>
              <a:off x="2880" y="1584"/>
              <a:ext cx="215" cy="250"/>
            </a:xfrm>
            <a:prstGeom prst="rect">
              <a:avLst/>
            </a:prstGeom>
            <a:noFill/>
            <a:ln w="9525">
              <a:noFill/>
              <a:miter lim="800000"/>
              <a:headEnd/>
              <a:tailEnd/>
            </a:ln>
            <a:effectLst/>
          </p:spPr>
          <p:txBody>
            <a:bodyPr wrap="none">
              <a:spAutoFit/>
            </a:bodyPr>
            <a:lstStyle/>
            <a:p>
              <a:pPr algn="l"/>
              <a:r>
                <a:rPr lang="el-GR"/>
                <a:t>σ</a:t>
              </a:r>
              <a:endParaRPr lang="en-US"/>
            </a:p>
          </p:txBody>
        </p:sp>
        <p:sp>
          <p:nvSpPr>
            <p:cNvPr id="135190" name="Text Box 22"/>
            <p:cNvSpPr txBox="1">
              <a:spLocks noChangeArrowheads="1"/>
            </p:cNvSpPr>
            <p:nvPr/>
          </p:nvSpPr>
          <p:spPr bwMode="auto">
            <a:xfrm>
              <a:off x="2112" y="1296"/>
              <a:ext cx="812" cy="231"/>
            </a:xfrm>
            <a:prstGeom prst="rect">
              <a:avLst/>
            </a:prstGeom>
            <a:noFill/>
            <a:ln w="9525">
              <a:noFill/>
              <a:miter lim="800000"/>
              <a:headEnd/>
              <a:tailEnd/>
            </a:ln>
            <a:effectLst/>
          </p:spPr>
          <p:txBody>
            <a:bodyPr wrap="none">
              <a:spAutoFit/>
            </a:bodyPr>
            <a:lstStyle/>
            <a:p>
              <a:pPr algn="l"/>
              <a:r>
                <a:rPr lang="en-US" sz="1800"/>
                <a:t>employees</a:t>
              </a:r>
            </a:p>
          </p:txBody>
        </p:sp>
        <p:sp>
          <p:nvSpPr>
            <p:cNvPr id="135191" name="Text Box 23"/>
            <p:cNvSpPr txBox="1">
              <a:spLocks noChangeArrowheads="1"/>
            </p:cNvSpPr>
            <p:nvPr/>
          </p:nvSpPr>
          <p:spPr bwMode="auto">
            <a:xfrm>
              <a:off x="2160" y="1968"/>
              <a:ext cx="1140" cy="231"/>
            </a:xfrm>
            <a:prstGeom prst="rect">
              <a:avLst/>
            </a:prstGeom>
            <a:noFill/>
            <a:ln w="9525">
              <a:noFill/>
              <a:miter lim="800000"/>
              <a:headEnd/>
              <a:tailEnd/>
            </a:ln>
            <a:effectLst/>
          </p:spPr>
          <p:txBody>
            <a:bodyPr wrap="none">
              <a:spAutoFit/>
            </a:bodyPr>
            <a:lstStyle/>
            <a:p>
              <a:pPr algn="l"/>
              <a:r>
                <a:rPr lang="en-US" sz="1800"/>
                <a:t>medical-records</a:t>
              </a:r>
            </a:p>
          </p:txBody>
        </p:sp>
        <p:sp>
          <p:nvSpPr>
            <p:cNvPr id="135192" name="Text Box 24"/>
            <p:cNvSpPr txBox="1">
              <a:spLocks noChangeArrowheads="1"/>
            </p:cNvSpPr>
            <p:nvPr/>
          </p:nvSpPr>
          <p:spPr bwMode="auto">
            <a:xfrm>
              <a:off x="3312" y="1632"/>
              <a:ext cx="308" cy="231"/>
            </a:xfrm>
            <a:prstGeom prst="rect">
              <a:avLst/>
            </a:prstGeom>
            <a:noFill/>
            <a:ln w="9525">
              <a:noFill/>
              <a:miter lim="800000"/>
              <a:headEnd/>
              <a:tailEnd/>
            </a:ln>
            <a:effectLst/>
          </p:spPr>
          <p:txBody>
            <a:bodyPr wrap="none">
              <a:spAutoFit/>
            </a:bodyPr>
            <a:lstStyle/>
            <a:p>
              <a:pPr algn="l"/>
              <a:r>
                <a:rPr lang="en-US" sz="1800"/>
                <a:t>Q1</a:t>
              </a:r>
            </a:p>
          </p:txBody>
        </p:sp>
        <p:sp>
          <p:nvSpPr>
            <p:cNvPr id="135193" name="Line 25"/>
            <p:cNvSpPr>
              <a:spLocks noChangeShapeType="1"/>
            </p:cNvSpPr>
            <p:nvPr/>
          </p:nvSpPr>
          <p:spPr bwMode="auto">
            <a:xfrm flipV="1">
              <a:off x="2784" y="1776"/>
              <a:ext cx="144" cy="192"/>
            </a:xfrm>
            <a:prstGeom prst="line">
              <a:avLst/>
            </a:prstGeom>
            <a:noFill/>
            <a:ln w="9525">
              <a:solidFill>
                <a:schemeClr val="tx1"/>
              </a:solidFill>
              <a:round/>
              <a:headEnd/>
              <a:tailEnd/>
            </a:ln>
            <a:effectLst/>
          </p:spPr>
          <p:txBody>
            <a:bodyPr/>
            <a:lstStyle/>
            <a:p>
              <a:endParaRPr lang="en-US"/>
            </a:p>
          </p:txBody>
        </p:sp>
      </p:grpSp>
      <p:sp>
        <p:nvSpPr>
          <p:cNvPr id="135273" name="AutoShape 105"/>
          <p:cNvSpPr>
            <a:spLocks noChangeArrowheads="1"/>
          </p:cNvSpPr>
          <p:nvPr/>
        </p:nvSpPr>
        <p:spPr bwMode="auto">
          <a:xfrm rot="4375647">
            <a:off x="633413" y="3148012"/>
            <a:ext cx="685800" cy="485775"/>
          </a:xfrm>
          <a:prstGeom prst="notchedRightArrow">
            <a:avLst>
              <a:gd name="adj1" fmla="val 50000"/>
              <a:gd name="adj2" fmla="val 35294"/>
            </a:avLst>
          </a:prstGeom>
          <a:solidFill>
            <a:schemeClr val="accent1"/>
          </a:solidFill>
          <a:ln w="9525" algn="ctr">
            <a:solidFill>
              <a:schemeClr val="tx1"/>
            </a:solidFill>
            <a:miter lim="800000"/>
            <a:headEnd/>
            <a:tailEnd/>
          </a:ln>
          <a:effectLst/>
        </p:spPr>
        <p:txBody>
          <a:bodyPr wrap="none" anchor="ctr"/>
          <a:lstStyle/>
          <a:p>
            <a:endParaRPr lang="en-US"/>
          </a:p>
        </p:txBody>
      </p:sp>
      <p:sp>
        <p:nvSpPr>
          <p:cNvPr id="135274" name="AutoShape 106"/>
          <p:cNvSpPr>
            <a:spLocks noChangeArrowheads="1"/>
          </p:cNvSpPr>
          <p:nvPr/>
        </p:nvSpPr>
        <p:spPr bwMode="auto">
          <a:xfrm>
            <a:off x="3962400" y="4062413"/>
            <a:ext cx="685800" cy="485775"/>
          </a:xfrm>
          <a:prstGeom prst="notchedRightArrow">
            <a:avLst>
              <a:gd name="adj1" fmla="val 50000"/>
              <a:gd name="adj2" fmla="val 35294"/>
            </a:avLst>
          </a:prstGeom>
          <a:solidFill>
            <a:schemeClr val="accent1"/>
          </a:solidFill>
          <a:ln w="9525" algn="ctr">
            <a:solidFill>
              <a:schemeClr val="tx1"/>
            </a:solidFill>
            <a:miter lim="800000"/>
            <a:headEnd/>
            <a:tailEnd/>
          </a:ln>
          <a:effectLst/>
        </p:spPr>
        <p:txBody>
          <a:bodyPr wrap="none" anchor="ctr"/>
          <a:lstStyle/>
          <a:p>
            <a:endParaRPr lang="en-US"/>
          </a:p>
        </p:txBody>
      </p:sp>
      <p:grpSp>
        <p:nvGrpSpPr>
          <p:cNvPr id="5" name="Group 115"/>
          <p:cNvGrpSpPr>
            <a:grpSpLocks/>
          </p:cNvGrpSpPr>
          <p:nvPr/>
        </p:nvGrpSpPr>
        <p:grpSpPr bwMode="auto">
          <a:xfrm>
            <a:off x="76200" y="3205163"/>
            <a:ext cx="3744913" cy="3195637"/>
            <a:chOff x="48" y="2019"/>
            <a:chExt cx="2359" cy="2013"/>
          </a:xfrm>
        </p:grpSpPr>
        <p:sp>
          <p:nvSpPr>
            <p:cNvPr id="135197" name="Text Box 29"/>
            <p:cNvSpPr txBox="1">
              <a:spLocks noChangeArrowheads="1"/>
            </p:cNvSpPr>
            <p:nvPr/>
          </p:nvSpPr>
          <p:spPr bwMode="auto">
            <a:xfrm>
              <a:off x="1266" y="3199"/>
              <a:ext cx="314" cy="237"/>
            </a:xfrm>
            <a:prstGeom prst="rect">
              <a:avLst/>
            </a:prstGeom>
            <a:noFill/>
            <a:ln w="9525">
              <a:solidFill>
                <a:schemeClr val="tx1"/>
              </a:solidFill>
              <a:miter lim="800000"/>
              <a:headEnd/>
              <a:tailEnd/>
            </a:ln>
            <a:effectLst/>
          </p:spPr>
          <p:txBody>
            <a:bodyPr wrap="none">
              <a:spAutoFit/>
            </a:bodyPr>
            <a:lstStyle/>
            <a:p>
              <a:pPr algn="l"/>
              <a:r>
                <a:rPr lang="en-US" sz="1800">
                  <a:solidFill>
                    <a:srgbClr val="000000"/>
                  </a:solidFill>
                </a:rPr>
                <a:t>G4</a:t>
              </a:r>
            </a:p>
          </p:txBody>
        </p:sp>
        <p:sp>
          <p:nvSpPr>
            <p:cNvPr id="135198" name="Text Box 30"/>
            <p:cNvSpPr txBox="1">
              <a:spLocks noChangeArrowheads="1"/>
            </p:cNvSpPr>
            <p:nvPr/>
          </p:nvSpPr>
          <p:spPr bwMode="auto">
            <a:xfrm>
              <a:off x="1005" y="3795"/>
              <a:ext cx="314" cy="237"/>
            </a:xfrm>
            <a:prstGeom prst="rect">
              <a:avLst/>
            </a:prstGeom>
            <a:noFill/>
            <a:ln w="9525">
              <a:solidFill>
                <a:schemeClr val="tx1"/>
              </a:solidFill>
              <a:miter lim="800000"/>
              <a:headEnd/>
              <a:tailEnd/>
            </a:ln>
            <a:effectLst/>
          </p:spPr>
          <p:txBody>
            <a:bodyPr wrap="none">
              <a:spAutoFit/>
            </a:bodyPr>
            <a:lstStyle/>
            <a:p>
              <a:pPr algn="l"/>
              <a:r>
                <a:rPr lang="en-US" sz="1800">
                  <a:solidFill>
                    <a:srgbClr val="000000"/>
                  </a:solidFill>
                </a:rPr>
                <a:t>G2</a:t>
              </a:r>
            </a:p>
          </p:txBody>
        </p:sp>
        <p:sp>
          <p:nvSpPr>
            <p:cNvPr id="135200" name="AutoShape 32"/>
            <p:cNvSpPr>
              <a:spLocks noChangeArrowheads="1"/>
            </p:cNvSpPr>
            <p:nvPr/>
          </p:nvSpPr>
          <p:spPr bwMode="auto">
            <a:xfrm>
              <a:off x="1484" y="2329"/>
              <a:ext cx="87" cy="91"/>
            </a:xfrm>
            <a:prstGeom prst="flowChartConnector">
              <a:avLst/>
            </a:prstGeom>
            <a:solidFill>
              <a:schemeClr val="bg1"/>
            </a:solidFill>
            <a:ln w="9525">
              <a:solidFill>
                <a:schemeClr val="tx1"/>
              </a:solidFill>
              <a:round/>
              <a:headEnd/>
              <a:tailEnd/>
            </a:ln>
            <a:effectLst/>
          </p:spPr>
          <p:txBody>
            <a:bodyPr wrap="none" anchor="ctr"/>
            <a:lstStyle/>
            <a:p>
              <a:endParaRPr lang="en-US"/>
            </a:p>
          </p:txBody>
        </p:sp>
        <p:sp>
          <p:nvSpPr>
            <p:cNvPr id="135201" name="AutoShape 33"/>
            <p:cNvSpPr>
              <a:spLocks noChangeArrowheads="1"/>
            </p:cNvSpPr>
            <p:nvPr/>
          </p:nvSpPr>
          <p:spPr bwMode="auto">
            <a:xfrm>
              <a:off x="1876" y="2970"/>
              <a:ext cx="87" cy="92"/>
            </a:xfrm>
            <a:prstGeom prst="flowChartConnector">
              <a:avLst/>
            </a:prstGeom>
            <a:solidFill>
              <a:schemeClr val="bg1"/>
            </a:solidFill>
            <a:ln w="9525">
              <a:solidFill>
                <a:schemeClr val="tx1"/>
              </a:solidFill>
              <a:round/>
              <a:headEnd/>
              <a:tailEnd/>
            </a:ln>
            <a:effectLst/>
          </p:spPr>
          <p:txBody>
            <a:bodyPr wrap="none" anchor="ctr"/>
            <a:lstStyle/>
            <a:p>
              <a:endParaRPr lang="en-US"/>
            </a:p>
          </p:txBody>
        </p:sp>
        <p:sp>
          <p:nvSpPr>
            <p:cNvPr id="135202" name="AutoShape 34"/>
            <p:cNvSpPr>
              <a:spLocks noChangeArrowheads="1"/>
            </p:cNvSpPr>
            <p:nvPr/>
          </p:nvSpPr>
          <p:spPr bwMode="auto">
            <a:xfrm>
              <a:off x="1179" y="3566"/>
              <a:ext cx="87" cy="92"/>
            </a:xfrm>
            <a:prstGeom prst="flowChartConnector">
              <a:avLst/>
            </a:prstGeom>
            <a:solidFill>
              <a:schemeClr val="bg1"/>
            </a:solidFill>
            <a:ln w="9525">
              <a:solidFill>
                <a:schemeClr val="tx1"/>
              </a:solidFill>
              <a:round/>
              <a:headEnd/>
              <a:tailEnd/>
            </a:ln>
            <a:effectLst/>
          </p:spPr>
          <p:txBody>
            <a:bodyPr wrap="none" anchor="ctr"/>
            <a:lstStyle/>
            <a:p>
              <a:endParaRPr lang="en-US"/>
            </a:p>
          </p:txBody>
        </p:sp>
        <p:sp>
          <p:nvSpPr>
            <p:cNvPr id="135203" name="Line 35"/>
            <p:cNvSpPr>
              <a:spLocks noChangeShapeType="1"/>
            </p:cNvSpPr>
            <p:nvPr/>
          </p:nvSpPr>
          <p:spPr bwMode="auto">
            <a:xfrm>
              <a:off x="1266" y="2191"/>
              <a:ext cx="218" cy="138"/>
            </a:xfrm>
            <a:prstGeom prst="line">
              <a:avLst/>
            </a:prstGeom>
            <a:noFill/>
            <a:ln w="9525">
              <a:solidFill>
                <a:schemeClr val="tx1"/>
              </a:solidFill>
              <a:round/>
              <a:headEnd/>
              <a:tailEnd/>
            </a:ln>
            <a:effectLst/>
          </p:spPr>
          <p:txBody>
            <a:bodyPr/>
            <a:lstStyle/>
            <a:p>
              <a:endParaRPr lang="en-US"/>
            </a:p>
          </p:txBody>
        </p:sp>
        <p:sp>
          <p:nvSpPr>
            <p:cNvPr id="135204" name="Line 36"/>
            <p:cNvSpPr>
              <a:spLocks noChangeShapeType="1"/>
            </p:cNvSpPr>
            <p:nvPr/>
          </p:nvSpPr>
          <p:spPr bwMode="auto">
            <a:xfrm>
              <a:off x="1571" y="2420"/>
              <a:ext cx="174" cy="138"/>
            </a:xfrm>
            <a:prstGeom prst="line">
              <a:avLst/>
            </a:prstGeom>
            <a:noFill/>
            <a:ln w="9525">
              <a:solidFill>
                <a:schemeClr val="tx1"/>
              </a:solidFill>
              <a:round/>
              <a:headEnd/>
              <a:tailEnd/>
            </a:ln>
            <a:effectLst/>
          </p:spPr>
          <p:txBody>
            <a:bodyPr/>
            <a:lstStyle/>
            <a:p>
              <a:endParaRPr lang="en-US"/>
            </a:p>
          </p:txBody>
        </p:sp>
        <p:sp>
          <p:nvSpPr>
            <p:cNvPr id="135205" name="Text Box 37"/>
            <p:cNvSpPr txBox="1">
              <a:spLocks noChangeArrowheads="1"/>
            </p:cNvSpPr>
            <p:nvPr/>
          </p:nvSpPr>
          <p:spPr bwMode="auto">
            <a:xfrm>
              <a:off x="2093" y="3199"/>
              <a:ext cx="314" cy="237"/>
            </a:xfrm>
            <a:prstGeom prst="rect">
              <a:avLst/>
            </a:prstGeom>
            <a:noFill/>
            <a:ln w="9525">
              <a:solidFill>
                <a:schemeClr val="tx1"/>
              </a:solidFill>
              <a:miter lim="800000"/>
              <a:headEnd/>
              <a:tailEnd/>
            </a:ln>
            <a:effectLst/>
          </p:spPr>
          <p:txBody>
            <a:bodyPr wrap="none">
              <a:spAutoFit/>
            </a:bodyPr>
            <a:lstStyle/>
            <a:p>
              <a:pPr algn="l"/>
              <a:r>
                <a:rPr lang="en-US" sz="1800">
                  <a:solidFill>
                    <a:srgbClr val="000000"/>
                  </a:solidFill>
                </a:rPr>
                <a:t>G3</a:t>
              </a:r>
            </a:p>
          </p:txBody>
        </p:sp>
        <p:sp>
          <p:nvSpPr>
            <p:cNvPr id="135206" name="Line 38"/>
            <p:cNvSpPr>
              <a:spLocks noChangeShapeType="1"/>
            </p:cNvSpPr>
            <p:nvPr/>
          </p:nvSpPr>
          <p:spPr bwMode="auto">
            <a:xfrm>
              <a:off x="1963" y="3016"/>
              <a:ext cx="304" cy="183"/>
            </a:xfrm>
            <a:prstGeom prst="line">
              <a:avLst/>
            </a:prstGeom>
            <a:noFill/>
            <a:ln w="9525">
              <a:solidFill>
                <a:schemeClr val="tx1"/>
              </a:solidFill>
              <a:round/>
              <a:headEnd/>
              <a:tailEnd/>
            </a:ln>
            <a:effectLst/>
          </p:spPr>
          <p:txBody>
            <a:bodyPr/>
            <a:lstStyle/>
            <a:p>
              <a:endParaRPr lang="en-US"/>
            </a:p>
          </p:txBody>
        </p:sp>
        <p:sp>
          <p:nvSpPr>
            <p:cNvPr id="135207" name="Line 39"/>
            <p:cNvSpPr>
              <a:spLocks noChangeShapeType="1"/>
            </p:cNvSpPr>
            <p:nvPr/>
          </p:nvSpPr>
          <p:spPr bwMode="auto">
            <a:xfrm flipV="1">
              <a:off x="1441" y="3016"/>
              <a:ext cx="435" cy="183"/>
            </a:xfrm>
            <a:prstGeom prst="line">
              <a:avLst/>
            </a:prstGeom>
            <a:noFill/>
            <a:ln w="9525">
              <a:solidFill>
                <a:schemeClr val="tx1"/>
              </a:solidFill>
              <a:round/>
              <a:headEnd/>
              <a:tailEnd/>
            </a:ln>
            <a:effectLst/>
          </p:spPr>
          <p:txBody>
            <a:bodyPr/>
            <a:lstStyle/>
            <a:p>
              <a:endParaRPr lang="en-US"/>
            </a:p>
          </p:txBody>
        </p:sp>
        <p:sp>
          <p:nvSpPr>
            <p:cNvPr id="135208" name="Line 40"/>
            <p:cNvSpPr>
              <a:spLocks noChangeShapeType="1"/>
            </p:cNvSpPr>
            <p:nvPr/>
          </p:nvSpPr>
          <p:spPr bwMode="auto">
            <a:xfrm>
              <a:off x="1919" y="2741"/>
              <a:ext cx="0" cy="229"/>
            </a:xfrm>
            <a:prstGeom prst="line">
              <a:avLst/>
            </a:prstGeom>
            <a:noFill/>
            <a:ln w="9525">
              <a:solidFill>
                <a:schemeClr val="tx1"/>
              </a:solidFill>
              <a:round/>
              <a:headEnd/>
              <a:tailEnd/>
            </a:ln>
            <a:effectLst/>
          </p:spPr>
          <p:txBody>
            <a:bodyPr/>
            <a:lstStyle/>
            <a:p>
              <a:endParaRPr lang="en-US"/>
            </a:p>
          </p:txBody>
        </p:sp>
        <p:sp>
          <p:nvSpPr>
            <p:cNvPr id="135209" name="Line 41"/>
            <p:cNvSpPr>
              <a:spLocks noChangeShapeType="1"/>
            </p:cNvSpPr>
            <p:nvPr/>
          </p:nvSpPr>
          <p:spPr bwMode="auto">
            <a:xfrm flipV="1">
              <a:off x="396" y="2420"/>
              <a:ext cx="1088" cy="779"/>
            </a:xfrm>
            <a:prstGeom prst="line">
              <a:avLst/>
            </a:prstGeom>
            <a:noFill/>
            <a:ln w="9525">
              <a:solidFill>
                <a:schemeClr val="tx1"/>
              </a:solidFill>
              <a:round/>
              <a:headEnd/>
              <a:tailEnd/>
            </a:ln>
            <a:effectLst/>
          </p:spPr>
          <p:txBody>
            <a:bodyPr/>
            <a:lstStyle/>
            <a:p>
              <a:endParaRPr lang="en-US"/>
            </a:p>
          </p:txBody>
        </p:sp>
        <p:sp>
          <p:nvSpPr>
            <p:cNvPr id="135210" name="Line 42"/>
            <p:cNvSpPr>
              <a:spLocks noChangeShapeType="1"/>
            </p:cNvSpPr>
            <p:nvPr/>
          </p:nvSpPr>
          <p:spPr bwMode="auto">
            <a:xfrm flipV="1">
              <a:off x="1223" y="3429"/>
              <a:ext cx="87" cy="137"/>
            </a:xfrm>
            <a:prstGeom prst="line">
              <a:avLst/>
            </a:prstGeom>
            <a:noFill/>
            <a:ln w="9525">
              <a:solidFill>
                <a:schemeClr val="tx1"/>
              </a:solidFill>
              <a:round/>
              <a:headEnd/>
              <a:tailEnd/>
            </a:ln>
            <a:effectLst/>
          </p:spPr>
          <p:txBody>
            <a:bodyPr/>
            <a:lstStyle/>
            <a:p>
              <a:endParaRPr lang="en-US"/>
            </a:p>
          </p:txBody>
        </p:sp>
        <p:sp>
          <p:nvSpPr>
            <p:cNvPr id="135211" name="Line 43"/>
            <p:cNvSpPr>
              <a:spLocks noChangeShapeType="1"/>
            </p:cNvSpPr>
            <p:nvPr/>
          </p:nvSpPr>
          <p:spPr bwMode="auto">
            <a:xfrm flipV="1">
              <a:off x="1092" y="3658"/>
              <a:ext cx="87" cy="137"/>
            </a:xfrm>
            <a:prstGeom prst="line">
              <a:avLst/>
            </a:prstGeom>
            <a:noFill/>
            <a:ln w="9525">
              <a:solidFill>
                <a:schemeClr val="tx1"/>
              </a:solidFill>
              <a:round/>
              <a:headEnd/>
              <a:tailEnd/>
            </a:ln>
            <a:effectLst/>
          </p:spPr>
          <p:txBody>
            <a:bodyPr/>
            <a:lstStyle/>
            <a:p>
              <a:endParaRPr lang="en-US"/>
            </a:p>
          </p:txBody>
        </p:sp>
        <p:grpSp>
          <p:nvGrpSpPr>
            <p:cNvPr id="6" name="Group 44"/>
            <p:cNvGrpSpPr>
              <a:grpSpLocks/>
            </p:cNvGrpSpPr>
            <p:nvPr/>
          </p:nvGrpSpPr>
          <p:grpSpPr bwMode="auto">
            <a:xfrm>
              <a:off x="1658" y="2283"/>
              <a:ext cx="131" cy="92"/>
              <a:chOff x="1632" y="1584"/>
              <a:chExt cx="144" cy="96"/>
            </a:xfrm>
          </p:grpSpPr>
          <p:cxnSp>
            <p:nvCxnSpPr>
              <p:cNvPr id="135213" name="AutoShape 45"/>
              <p:cNvCxnSpPr>
                <a:cxnSpLocks noChangeShapeType="1"/>
              </p:cNvCxnSpPr>
              <p:nvPr/>
            </p:nvCxnSpPr>
            <p:spPr bwMode="auto">
              <a:xfrm>
                <a:off x="1632" y="1584"/>
                <a:ext cx="144" cy="96"/>
              </a:xfrm>
              <a:prstGeom prst="straightConnector1">
                <a:avLst/>
              </a:prstGeom>
              <a:noFill/>
              <a:ln w="9525">
                <a:solidFill>
                  <a:schemeClr val="tx1"/>
                </a:solidFill>
                <a:round/>
                <a:headEnd/>
                <a:tailEnd/>
              </a:ln>
              <a:effectLst/>
            </p:spPr>
          </p:cxnSp>
          <p:cxnSp>
            <p:nvCxnSpPr>
              <p:cNvPr id="135214" name="AutoShape 46"/>
              <p:cNvCxnSpPr>
                <a:cxnSpLocks noChangeShapeType="1"/>
              </p:cNvCxnSpPr>
              <p:nvPr/>
            </p:nvCxnSpPr>
            <p:spPr bwMode="auto">
              <a:xfrm flipV="1">
                <a:off x="1632" y="1584"/>
                <a:ext cx="144" cy="96"/>
              </a:xfrm>
              <a:prstGeom prst="straightConnector1">
                <a:avLst/>
              </a:prstGeom>
              <a:noFill/>
              <a:ln w="9525">
                <a:solidFill>
                  <a:schemeClr val="tx1"/>
                </a:solidFill>
                <a:round/>
                <a:headEnd/>
                <a:tailEnd/>
              </a:ln>
              <a:effectLst/>
            </p:spPr>
          </p:cxnSp>
          <p:cxnSp>
            <p:nvCxnSpPr>
              <p:cNvPr id="135215" name="AutoShape 47"/>
              <p:cNvCxnSpPr>
                <a:cxnSpLocks noChangeShapeType="1"/>
              </p:cNvCxnSpPr>
              <p:nvPr/>
            </p:nvCxnSpPr>
            <p:spPr bwMode="auto">
              <a:xfrm>
                <a:off x="1632" y="1584"/>
                <a:ext cx="0" cy="96"/>
              </a:xfrm>
              <a:prstGeom prst="straightConnector1">
                <a:avLst/>
              </a:prstGeom>
              <a:noFill/>
              <a:ln w="9525">
                <a:solidFill>
                  <a:schemeClr val="tx1"/>
                </a:solidFill>
                <a:round/>
                <a:headEnd/>
                <a:tailEnd/>
              </a:ln>
              <a:effectLst/>
            </p:spPr>
          </p:cxnSp>
          <p:cxnSp>
            <p:nvCxnSpPr>
              <p:cNvPr id="135216" name="AutoShape 48"/>
              <p:cNvCxnSpPr>
                <a:cxnSpLocks noChangeShapeType="1"/>
              </p:cNvCxnSpPr>
              <p:nvPr/>
            </p:nvCxnSpPr>
            <p:spPr bwMode="auto">
              <a:xfrm>
                <a:off x="1776" y="1584"/>
                <a:ext cx="0" cy="96"/>
              </a:xfrm>
              <a:prstGeom prst="straightConnector1">
                <a:avLst/>
              </a:prstGeom>
              <a:noFill/>
              <a:ln w="9525">
                <a:solidFill>
                  <a:schemeClr val="tx1"/>
                </a:solidFill>
                <a:round/>
                <a:headEnd/>
                <a:tailEnd/>
              </a:ln>
              <a:effectLst/>
            </p:spPr>
          </p:cxnSp>
        </p:grpSp>
        <p:grpSp>
          <p:nvGrpSpPr>
            <p:cNvPr id="7" name="Group 49"/>
            <p:cNvGrpSpPr>
              <a:grpSpLocks/>
            </p:cNvGrpSpPr>
            <p:nvPr/>
          </p:nvGrpSpPr>
          <p:grpSpPr bwMode="auto">
            <a:xfrm>
              <a:off x="2006" y="2879"/>
              <a:ext cx="131" cy="91"/>
              <a:chOff x="2544" y="336"/>
              <a:chExt cx="144" cy="96"/>
            </a:xfrm>
          </p:grpSpPr>
          <p:cxnSp>
            <p:nvCxnSpPr>
              <p:cNvPr id="135218" name="AutoShape 50"/>
              <p:cNvCxnSpPr>
                <a:cxnSpLocks noChangeShapeType="1"/>
              </p:cNvCxnSpPr>
              <p:nvPr/>
            </p:nvCxnSpPr>
            <p:spPr bwMode="auto">
              <a:xfrm>
                <a:off x="2544" y="336"/>
                <a:ext cx="144" cy="96"/>
              </a:xfrm>
              <a:prstGeom prst="straightConnector1">
                <a:avLst/>
              </a:prstGeom>
              <a:noFill/>
              <a:ln w="9525">
                <a:solidFill>
                  <a:schemeClr val="tx1"/>
                </a:solidFill>
                <a:round/>
                <a:headEnd/>
                <a:tailEnd/>
              </a:ln>
              <a:effectLst/>
            </p:spPr>
          </p:cxnSp>
          <p:cxnSp>
            <p:nvCxnSpPr>
              <p:cNvPr id="135219" name="AutoShape 51"/>
              <p:cNvCxnSpPr>
                <a:cxnSpLocks noChangeShapeType="1"/>
              </p:cNvCxnSpPr>
              <p:nvPr/>
            </p:nvCxnSpPr>
            <p:spPr bwMode="auto">
              <a:xfrm flipV="1">
                <a:off x="2544" y="336"/>
                <a:ext cx="144" cy="96"/>
              </a:xfrm>
              <a:prstGeom prst="straightConnector1">
                <a:avLst/>
              </a:prstGeom>
              <a:noFill/>
              <a:ln w="9525">
                <a:solidFill>
                  <a:schemeClr val="tx1"/>
                </a:solidFill>
                <a:round/>
                <a:headEnd/>
                <a:tailEnd/>
              </a:ln>
              <a:effectLst/>
            </p:spPr>
          </p:cxnSp>
          <p:cxnSp>
            <p:nvCxnSpPr>
              <p:cNvPr id="135220" name="AutoShape 52"/>
              <p:cNvCxnSpPr>
                <a:cxnSpLocks noChangeShapeType="1"/>
              </p:cNvCxnSpPr>
              <p:nvPr/>
            </p:nvCxnSpPr>
            <p:spPr bwMode="auto">
              <a:xfrm>
                <a:off x="2544" y="336"/>
                <a:ext cx="0" cy="96"/>
              </a:xfrm>
              <a:prstGeom prst="straightConnector1">
                <a:avLst/>
              </a:prstGeom>
              <a:noFill/>
              <a:ln w="9525">
                <a:solidFill>
                  <a:schemeClr val="tx1"/>
                </a:solidFill>
                <a:round/>
                <a:headEnd/>
                <a:tailEnd/>
              </a:ln>
              <a:effectLst/>
            </p:spPr>
          </p:cxnSp>
        </p:grpSp>
        <p:sp>
          <p:nvSpPr>
            <p:cNvPr id="135221" name="Rectangle 53"/>
            <p:cNvSpPr>
              <a:spLocks noChangeArrowheads="1"/>
            </p:cNvSpPr>
            <p:nvPr/>
          </p:nvSpPr>
          <p:spPr bwMode="auto">
            <a:xfrm>
              <a:off x="1310" y="3520"/>
              <a:ext cx="215" cy="250"/>
            </a:xfrm>
            <a:prstGeom prst="rect">
              <a:avLst/>
            </a:prstGeom>
            <a:noFill/>
            <a:ln w="9525">
              <a:noFill/>
              <a:miter lim="800000"/>
              <a:headEnd/>
              <a:tailEnd/>
            </a:ln>
            <a:effectLst/>
          </p:spPr>
          <p:txBody>
            <a:bodyPr wrap="none">
              <a:spAutoFit/>
            </a:bodyPr>
            <a:lstStyle/>
            <a:p>
              <a:pPr algn="l"/>
              <a:r>
                <a:rPr lang="el-GR"/>
                <a:t>σ</a:t>
              </a:r>
              <a:endParaRPr lang="en-US"/>
            </a:p>
          </p:txBody>
        </p:sp>
        <p:sp>
          <p:nvSpPr>
            <p:cNvPr id="135222" name="Text Box 54"/>
            <p:cNvSpPr txBox="1">
              <a:spLocks noChangeArrowheads="1"/>
            </p:cNvSpPr>
            <p:nvPr/>
          </p:nvSpPr>
          <p:spPr bwMode="auto">
            <a:xfrm>
              <a:off x="48" y="3429"/>
              <a:ext cx="812" cy="231"/>
            </a:xfrm>
            <a:prstGeom prst="rect">
              <a:avLst/>
            </a:prstGeom>
            <a:noFill/>
            <a:ln w="9525">
              <a:noFill/>
              <a:miter lim="800000"/>
              <a:headEnd/>
              <a:tailEnd/>
            </a:ln>
            <a:effectLst/>
          </p:spPr>
          <p:txBody>
            <a:bodyPr wrap="none">
              <a:spAutoFit/>
            </a:bodyPr>
            <a:lstStyle/>
            <a:p>
              <a:pPr algn="l"/>
              <a:r>
                <a:rPr lang="en-US" sz="1800"/>
                <a:t>employees</a:t>
              </a:r>
            </a:p>
          </p:txBody>
        </p:sp>
        <p:sp>
          <p:nvSpPr>
            <p:cNvPr id="135223" name="Text Box 55"/>
            <p:cNvSpPr txBox="1">
              <a:spLocks noChangeArrowheads="1"/>
            </p:cNvSpPr>
            <p:nvPr/>
          </p:nvSpPr>
          <p:spPr bwMode="auto">
            <a:xfrm>
              <a:off x="1266" y="3795"/>
              <a:ext cx="1141" cy="231"/>
            </a:xfrm>
            <a:prstGeom prst="rect">
              <a:avLst/>
            </a:prstGeom>
            <a:noFill/>
            <a:ln w="9525">
              <a:noFill/>
              <a:miter lim="800000"/>
              <a:headEnd/>
              <a:tailEnd/>
            </a:ln>
            <a:effectLst/>
          </p:spPr>
          <p:txBody>
            <a:bodyPr wrap="none">
              <a:spAutoFit/>
            </a:bodyPr>
            <a:lstStyle/>
            <a:p>
              <a:pPr algn="l"/>
              <a:r>
                <a:rPr lang="en-US" sz="1800"/>
                <a:t>medical-records</a:t>
              </a:r>
            </a:p>
          </p:txBody>
        </p:sp>
        <p:sp>
          <p:nvSpPr>
            <p:cNvPr id="135224" name="Text Box 56"/>
            <p:cNvSpPr txBox="1">
              <a:spLocks noChangeArrowheads="1"/>
            </p:cNvSpPr>
            <p:nvPr/>
          </p:nvSpPr>
          <p:spPr bwMode="auto">
            <a:xfrm>
              <a:off x="2093" y="3429"/>
              <a:ext cx="308" cy="231"/>
            </a:xfrm>
            <a:prstGeom prst="rect">
              <a:avLst/>
            </a:prstGeom>
            <a:noFill/>
            <a:ln w="9525">
              <a:noFill/>
              <a:miter lim="800000"/>
              <a:headEnd/>
              <a:tailEnd/>
            </a:ln>
            <a:effectLst/>
          </p:spPr>
          <p:txBody>
            <a:bodyPr wrap="none">
              <a:spAutoFit/>
            </a:bodyPr>
            <a:lstStyle/>
            <a:p>
              <a:pPr algn="l"/>
              <a:r>
                <a:rPr lang="en-US" sz="1800"/>
                <a:t>Q1</a:t>
              </a:r>
            </a:p>
          </p:txBody>
        </p:sp>
        <p:sp>
          <p:nvSpPr>
            <p:cNvPr id="135276" name="Text Box 108"/>
            <p:cNvSpPr txBox="1">
              <a:spLocks noChangeArrowheads="1"/>
            </p:cNvSpPr>
            <p:nvPr/>
          </p:nvSpPr>
          <p:spPr bwMode="auto">
            <a:xfrm>
              <a:off x="214" y="3216"/>
              <a:ext cx="314" cy="237"/>
            </a:xfrm>
            <a:prstGeom prst="rect">
              <a:avLst/>
            </a:prstGeom>
            <a:noFill/>
            <a:ln w="9525">
              <a:solidFill>
                <a:schemeClr val="tx1"/>
              </a:solidFill>
              <a:miter lim="800000"/>
              <a:headEnd/>
              <a:tailEnd/>
            </a:ln>
            <a:effectLst/>
          </p:spPr>
          <p:txBody>
            <a:bodyPr wrap="none">
              <a:spAutoFit/>
            </a:bodyPr>
            <a:lstStyle/>
            <a:p>
              <a:pPr algn="l"/>
              <a:r>
                <a:rPr lang="en-US" sz="1800">
                  <a:solidFill>
                    <a:srgbClr val="000000"/>
                  </a:solidFill>
                </a:rPr>
                <a:t>G1</a:t>
              </a:r>
            </a:p>
          </p:txBody>
        </p:sp>
        <p:sp>
          <p:nvSpPr>
            <p:cNvPr id="135277" name="Text Box 109"/>
            <p:cNvSpPr txBox="1">
              <a:spLocks noChangeArrowheads="1"/>
            </p:cNvSpPr>
            <p:nvPr/>
          </p:nvSpPr>
          <p:spPr bwMode="auto">
            <a:xfrm>
              <a:off x="1750" y="2496"/>
              <a:ext cx="314" cy="237"/>
            </a:xfrm>
            <a:prstGeom prst="rect">
              <a:avLst/>
            </a:prstGeom>
            <a:noFill/>
            <a:ln w="9525">
              <a:solidFill>
                <a:schemeClr val="tx1"/>
              </a:solidFill>
              <a:miter lim="800000"/>
              <a:headEnd/>
              <a:tailEnd/>
            </a:ln>
            <a:effectLst/>
          </p:spPr>
          <p:txBody>
            <a:bodyPr wrap="none">
              <a:spAutoFit/>
            </a:bodyPr>
            <a:lstStyle/>
            <a:p>
              <a:pPr algn="l"/>
              <a:r>
                <a:rPr lang="en-US" sz="1800">
                  <a:solidFill>
                    <a:srgbClr val="000000"/>
                  </a:solidFill>
                </a:rPr>
                <a:t>G5</a:t>
              </a:r>
            </a:p>
          </p:txBody>
        </p:sp>
        <p:sp>
          <p:nvSpPr>
            <p:cNvPr id="135278" name="Text Box 110"/>
            <p:cNvSpPr txBox="1">
              <a:spLocks noChangeArrowheads="1"/>
            </p:cNvSpPr>
            <p:nvPr/>
          </p:nvSpPr>
          <p:spPr bwMode="auto">
            <a:xfrm>
              <a:off x="960" y="2019"/>
              <a:ext cx="314" cy="237"/>
            </a:xfrm>
            <a:prstGeom prst="rect">
              <a:avLst/>
            </a:prstGeom>
            <a:noFill/>
            <a:ln w="9525">
              <a:solidFill>
                <a:schemeClr val="tx1"/>
              </a:solidFill>
              <a:miter lim="800000"/>
              <a:headEnd/>
              <a:tailEnd/>
            </a:ln>
            <a:effectLst/>
          </p:spPr>
          <p:txBody>
            <a:bodyPr wrap="none">
              <a:spAutoFit/>
            </a:bodyPr>
            <a:lstStyle/>
            <a:p>
              <a:pPr algn="l"/>
              <a:r>
                <a:rPr lang="en-US" sz="1800">
                  <a:solidFill>
                    <a:srgbClr val="000000"/>
                  </a:solidFill>
                </a:rPr>
                <a:t>G6</a:t>
              </a:r>
            </a:p>
          </p:txBody>
        </p:sp>
      </p:grpSp>
      <p:grpSp>
        <p:nvGrpSpPr>
          <p:cNvPr id="8" name="Group 116"/>
          <p:cNvGrpSpPr>
            <a:grpSpLocks/>
          </p:cNvGrpSpPr>
          <p:nvPr/>
        </p:nvGrpSpPr>
        <p:grpSpPr bwMode="auto">
          <a:xfrm>
            <a:off x="4978400" y="3200400"/>
            <a:ext cx="4013200" cy="3200400"/>
            <a:chOff x="3136" y="2016"/>
            <a:chExt cx="2528" cy="2016"/>
          </a:xfrm>
        </p:grpSpPr>
        <p:sp>
          <p:nvSpPr>
            <p:cNvPr id="135226" name="Text Box 58"/>
            <p:cNvSpPr txBox="1">
              <a:spLocks noChangeArrowheads="1"/>
            </p:cNvSpPr>
            <p:nvPr/>
          </p:nvSpPr>
          <p:spPr bwMode="auto">
            <a:xfrm>
              <a:off x="3136" y="2558"/>
              <a:ext cx="314" cy="237"/>
            </a:xfrm>
            <a:prstGeom prst="rect">
              <a:avLst/>
            </a:prstGeom>
            <a:noFill/>
            <a:ln w="9525">
              <a:solidFill>
                <a:schemeClr val="tx1"/>
              </a:solidFill>
              <a:miter lim="800000"/>
              <a:headEnd/>
              <a:tailEnd/>
            </a:ln>
            <a:effectLst/>
          </p:spPr>
          <p:txBody>
            <a:bodyPr wrap="none">
              <a:spAutoFit/>
            </a:bodyPr>
            <a:lstStyle/>
            <a:p>
              <a:pPr algn="l"/>
              <a:r>
                <a:rPr lang="en-US" sz="1800">
                  <a:solidFill>
                    <a:srgbClr val="000000"/>
                  </a:solidFill>
                </a:rPr>
                <a:t>G7</a:t>
              </a:r>
            </a:p>
          </p:txBody>
        </p:sp>
        <p:sp>
          <p:nvSpPr>
            <p:cNvPr id="135228" name="Text Box 60"/>
            <p:cNvSpPr txBox="1">
              <a:spLocks noChangeArrowheads="1"/>
            </p:cNvSpPr>
            <p:nvPr/>
          </p:nvSpPr>
          <p:spPr bwMode="auto">
            <a:xfrm>
              <a:off x="4455" y="3199"/>
              <a:ext cx="314" cy="237"/>
            </a:xfrm>
            <a:prstGeom prst="rect">
              <a:avLst/>
            </a:prstGeom>
            <a:noFill/>
            <a:ln w="9525">
              <a:solidFill>
                <a:schemeClr val="tx1"/>
              </a:solidFill>
              <a:miter lim="800000"/>
              <a:headEnd/>
              <a:tailEnd/>
            </a:ln>
            <a:effectLst/>
          </p:spPr>
          <p:txBody>
            <a:bodyPr wrap="none">
              <a:spAutoFit/>
            </a:bodyPr>
            <a:lstStyle/>
            <a:p>
              <a:pPr algn="l"/>
              <a:r>
                <a:rPr lang="en-US" sz="1800">
                  <a:solidFill>
                    <a:srgbClr val="000000"/>
                  </a:solidFill>
                </a:rPr>
                <a:t>G4</a:t>
              </a:r>
            </a:p>
          </p:txBody>
        </p:sp>
        <p:sp>
          <p:nvSpPr>
            <p:cNvPr id="135229" name="Text Box 61"/>
            <p:cNvSpPr txBox="1">
              <a:spLocks noChangeArrowheads="1"/>
            </p:cNvSpPr>
            <p:nvPr/>
          </p:nvSpPr>
          <p:spPr bwMode="auto">
            <a:xfrm>
              <a:off x="4172" y="3795"/>
              <a:ext cx="314" cy="237"/>
            </a:xfrm>
            <a:prstGeom prst="rect">
              <a:avLst/>
            </a:prstGeom>
            <a:noFill/>
            <a:ln w="9525">
              <a:solidFill>
                <a:schemeClr val="tx1"/>
              </a:solidFill>
              <a:miter lim="800000"/>
              <a:headEnd/>
              <a:tailEnd/>
            </a:ln>
            <a:effectLst/>
          </p:spPr>
          <p:txBody>
            <a:bodyPr wrap="none">
              <a:spAutoFit/>
            </a:bodyPr>
            <a:lstStyle/>
            <a:p>
              <a:pPr algn="l"/>
              <a:r>
                <a:rPr lang="en-US" sz="1800">
                  <a:solidFill>
                    <a:srgbClr val="000000"/>
                  </a:solidFill>
                </a:rPr>
                <a:t>G2</a:t>
              </a:r>
            </a:p>
          </p:txBody>
        </p:sp>
        <p:sp>
          <p:nvSpPr>
            <p:cNvPr id="135231" name="AutoShape 63"/>
            <p:cNvSpPr>
              <a:spLocks noChangeArrowheads="1"/>
            </p:cNvSpPr>
            <p:nvPr/>
          </p:nvSpPr>
          <p:spPr bwMode="auto">
            <a:xfrm>
              <a:off x="4690" y="2329"/>
              <a:ext cx="95" cy="91"/>
            </a:xfrm>
            <a:prstGeom prst="flowChartConnector">
              <a:avLst/>
            </a:prstGeom>
            <a:solidFill>
              <a:schemeClr val="bg1"/>
            </a:solidFill>
            <a:ln w="9525">
              <a:solidFill>
                <a:schemeClr val="tx1"/>
              </a:solidFill>
              <a:round/>
              <a:headEnd/>
              <a:tailEnd/>
            </a:ln>
            <a:effectLst/>
          </p:spPr>
          <p:txBody>
            <a:bodyPr wrap="none" anchor="ctr"/>
            <a:lstStyle/>
            <a:p>
              <a:endParaRPr lang="en-US"/>
            </a:p>
          </p:txBody>
        </p:sp>
        <p:sp>
          <p:nvSpPr>
            <p:cNvPr id="135232" name="AutoShape 64"/>
            <p:cNvSpPr>
              <a:spLocks noChangeArrowheads="1"/>
            </p:cNvSpPr>
            <p:nvPr/>
          </p:nvSpPr>
          <p:spPr bwMode="auto">
            <a:xfrm>
              <a:off x="3654" y="2329"/>
              <a:ext cx="94" cy="91"/>
            </a:xfrm>
            <a:prstGeom prst="flowChartConnector">
              <a:avLst/>
            </a:prstGeom>
            <a:solidFill>
              <a:schemeClr val="bg1"/>
            </a:solidFill>
            <a:ln w="9525">
              <a:solidFill>
                <a:schemeClr val="tx1"/>
              </a:solidFill>
              <a:round/>
              <a:headEnd/>
              <a:tailEnd/>
            </a:ln>
            <a:effectLst/>
          </p:spPr>
          <p:txBody>
            <a:bodyPr wrap="none" anchor="ctr"/>
            <a:lstStyle/>
            <a:p>
              <a:endParaRPr lang="en-US"/>
            </a:p>
          </p:txBody>
        </p:sp>
        <p:sp>
          <p:nvSpPr>
            <p:cNvPr id="135233" name="AutoShape 65"/>
            <p:cNvSpPr>
              <a:spLocks noChangeArrowheads="1"/>
            </p:cNvSpPr>
            <p:nvPr/>
          </p:nvSpPr>
          <p:spPr bwMode="auto">
            <a:xfrm>
              <a:off x="3419" y="2925"/>
              <a:ext cx="94" cy="91"/>
            </a:xfrm>
            <a:prstGeom prst="flowChartConnector">
              <a:avLst/>
            </a:prstGeom>
            <a:solidFill>
              <a:schemeClr val="bg1"/>
            </a:solidFill>
            <a:ln w="9525">
              <a:solidFill>
                <a:schemeClr val="tx1"/>
              </a:solidFill>
              <a:round/>
              <a:headEnd/>
              <a:tailEnd/>
            </a:ln>
            <a:effectLst/>
          </p:spPr>
          <p:txBody>
            <a:bodyPr wrap="none" anchor="ctr"/>
            <a:lstStyle/>
            <a:p>
              <a:endParaRPr lang="en-US"/>
            </a:p>
          </p:txBody>
        </p:sp>
        <p:sp>
          <p:nvSpPr>
            <p:cNvPr id="135234" name="AutoShape 66"/>
            <p:cNvSpPr>
              <a:spLocks noChangeArrowheads="1"/>
            </p:cNvSpPr>
            <p:nvPr/>
          </p:nvSpPr>
          <p:spPr bwMode="auto">
            <a:xfrm>
              <a:off x="5114" y="2970"/>
              <a:ext cx="95" cy="92"/>
            </a:xfrm>
            <a:prstGeom prst="flowChartConnector">
              <a:avLst/>
            </a:prstGeom>
            <a:solidFill>
              <a:schemeClr val="bg1"/>
            </a:solidFill>
            <a:ln w="9525">
              <a:solidFill>
                <a:schemeClr val="tx1"/>
              </a:solidFill>
              <a:round/>
              <a:headEnd/>
              <a:tailEnd/>
            </a:ln>
            <a:effectLst/>
          </p:spPr>
          <p:txBody>
            <a:bodyPr wrap="none" anchor="ctr"/>
            <a:lstStyle/>
            <a:p>
              <a:endParaRPr lang="en-US"/>
            </a:p>
          </p:txBody>
        </p:sp>
        <p:sp>
          <p:nvSpPr>
            <p:cNvPr id="135235" name="AutoShape 67"/>
            <p:cNvSpPr>
              <a:spLocks noChangeArrowheads="1"/>
            </p:cNvSpPr>
            <p:nvPr/>
          </p:nvSpPr>
          <p:spPr bwMode="auto">
            <a:xfrm>
              <a:off x="4361" y="3566"/>
              <a:ext cx="94" cy="92"/>
            </a:xfrm>
            <a:prstGeom prst="flowChartConnector">
              <a:avLst/>
            </a:prstGeom>
            <a:solidFill>
              <a:schemeClr val="bg1"/>
            </a:solidFill>
            <a:ln w="9525">
              <a:solidFill>
                <a:schemeClr val="tx1"/>
              </a:solidFill>
              <a:round/>
              <a:headEnd/>
              <a:tailEnd/>
            </a:ln>
            <a:effectLst/>
          </p:spPr>
          <p:txBody>
            <a:bodyPr wrap="none" anchor="ctr"/>
            <a:lstStyle/>
            <a:p>
              <a:endParaRPr lang="en-US"/>
            </a:p>
          </p:txBody>
        </p:sp>
        <p:sp>
          <p:nvSpPr>
            <p:cNvPr id="135236" name="Line 68"/>
            <p:cNvSpPr>
              <a:spLocks noChangeShapeType="1"/>
            </p:cNvSpPr>
            <p:nvPr/>
          </p:nvSpPr>
          <p:spPr bwMode="auto">
            <a:xfrm flipV="1">
              <a:off x="3748" y="2145"/>
              <a:ext cx="330" cy="184"/>
            </a:xfrm>
            <a:prstGeom prst="line">
              <a:avLst/>
            </a:prstGeom>
            <a:noFill/>
            <a:ln w="9525">
              <a:solidFill>
                <a:schemeClr val="tx1"/>
              </a:solidFill>
              <a:round/>
              <a:headEnd/>
              <a:tailEnd/>
            </a:ln>
            <a:effectLst/>
          </p:spPr>
          <p:txBody>
            <a:bodyPr/>
            <a:lstStyle/>
            <a:p>
              <a:endParaRPr lang="en-US"/>
            </a:p>
          </p:txBody>
        </p:sp>
        <p:sp>
          <p:nvSpPr>
            <p:cNvPr id="135237" name="Line 69"/>
            <p:cNvSpPr>
              <a:spLocks noChangeShapeType="1"/>
            </p:cNvSpPr>
            <p:nvPr/>
          </p:nvSpPr>
          <p:spPr bwMode="auto">
            <a:xfrm flipV="1">
              <a:off x="3372" y="2420"/>
              <a:ext cx="235" cy="138"/>
            </a:xfrm>
            <a:prstGeom prst="line">
              <a:avLst/>
            </a:prstGeom>
            <a:noFill/>
            <a:ln w="9525">
              <a:solidFill>
                <a:schemeClr val="tx1"/>
              </a:solidFill>
              <a:round/>
              <a:headEnd/>
              <a:tailEnd/>
            </a:ln>
            <a:effectLst/>
          </p:spPr>
          <p:txBody>
            <a:bodyPr/>
            <a:lstStyle/>
            <a:p>
              <a:endParaRPr lang="en-US"/>
            </a:p>
          </p:txBody>
        </p:sp>
        <p:sp>
          <p:nvSpPr>
            <p:cNvPr id="135238" name="Line 70"/>
            <p:cNvSpPr>
              <a:spLocks noChangeShapeType="1"/>
            </p:cNvSpPr>
            <p:nvPr/>
          </p:nvSpPr>
          <p:spPr bwMode="auto">
            <a:xfrm>
              <a:off x="4455" y="2191"/>
              <a:ext cx="235" cy="138"/>
            </a:xfrm>
            <a:prstGeom prst="line">
              <a:avLst/>
            </a:prstGeom>
            <a:noFill/>
            <a:ln w="9525">
              <a:solidFill>
                <a:schemeClr val="tx1"/>
              </a:solidFill>
              <a:round/>
              <a:headEnd/>
              <a:tailEnd/>
            </a:ln>
            <a:effectLst/>
          </p:spPr>
          <p:txBody>
            <a:bodyPr/>
            <a:lstStyle/>
            <a:p>
              <a:endParaRPr lang="en-US"/>
            </a:p>
          </p:txBody>
        </p:sp>
        <p:sp>
          <p:nvSpPr>
            <p:cNvPr id="135239" name="Line 71"/>
            <p:cNvSpPr>
              <a:spLocks noChangeShapeType="1"/>
            </p:cNvSpPr>
            <p:nvPr/>
          </p:nvSpPr>
          <p:spPr bwMode="auto">
            <a:xfrm>
              <a:off x="4785" y="2420"/>
              <a:ext cx="188" cy="138"/>
            </a:xfrm>
            <a:prstGeom prst="line">
              <a:avLst/>
            </a:prstGeom>
            <a:noFill/>
            <a:ln w="9525">
              <a:solidFill>
                <a:schemeClr val="tx1"/>
              </a:solidFill>
              <a:round/>
              <a:headEnd/>
              <a:tailEnd/>
            </a:ln>
            <a:effectLst/>
          </p:spPr>
          <p:txBody>
            <a:bodyPr/>
            <a:lstStyle/>
            <a:p>
              <a:endParaRPr lang="en-US"/>
            </a:p>
          </p:txBody>
        </p:sp>
        <p:sp>
          <p:nvSpPr>
            <p:cNvPr id="135240" name="Line 72"/>
            <p:cNvSpPr>
              <a:spLocks noChangeShapeType="1"/>
            </p:cNvSpPr>
            <p:nvPr/>
          </p:nvSpPr>
          <p:spPr bwMode="auto">
            <a:xfrm>
              <a:off x="3324" y="2787"/>
              <a:ext cx="95" cy="138"/>
            </a:xfrm>
            <a:prstGeom prst="line">
              <a:avLst/>
            </a:prstGeom>
            <a:noFill/>
            <a:ln w="9525">
              <a:solidFill>
                <a:schemeClr val="tx1"/>
              </a:solidFill>
              <a:round/>
              <a:headEnd/>
              <a:tailEnd/>
            </a:ln>
            <a:effectLst/>
          </p:spPr>
          <p:txBody>
            <a:bodyPr/>
            <a:lstStyle/>
            <a:p>
              <a:endParaRPr lang="en-US"/>
            </a:p>
          </p:txBody>
        </p:sp>
        <p:sp>
          <p:nvSpPr>
            <p:cNvPr id="135241" name="Line 73"/>
            <p:cNvSpPr>
              <a:spLocks noChangeShapeType="1"/>
            </p:cNvSpPr>
            <p:nvPr/>
          </p:nvSpPr>
          <p:spPr bwMode="auto">
            <a:xfrm flipV="1">
              <a:off x="3372" y="3016"/>
              <a:ext cx="47" cy="138"/>
            </a:xfrm>
            <a:prstGeom prst="line">
              <a:avLst/>
            </a:prstGeom>
            <a:noFill/>
            <a:ln w="9525">
              <a:solidFill>
                <a:schemeClr val="tx1"/>
              </a:solidFill>
              <a:round/>
              <a:headEnd/>
              <a:tailEnd/>
            </a:ln>
            <a:effectLst/>
          </p:spPr>
          <p:txBody>
            <a:bodyPr/>
            <a:lstStyle/>
            <a:p>
              <a:endParaRPr lang="en-US"/>
            </a:p>
          </p:txBody>
        </p:sp>
        <p:sp>
          <p:nvSpPr>
            <p:cNvPr id="135242" name="Line 74"/>
            <p:cNvSpPr>
              <a:spLocks noChangeShapeType="1"/>
            </p:cNvSpPr>
            <p:nvPr/>
          </p:nvSpPr>
          <p:spPr bwMode="auto">
            <a:xfrm>
              <a:off x="3513" y="3016"/>
              <a:ext cx="942" cy="321"/>
            </a:xfrm>
            <a:prstGeom prst="line">
              <a:avLst/>
            </a:prstGeom>
            <a:noFill/>
            <a:ln w="9525">
              <a:solidFill>
                <a:schemeClr val="tx1"/>
              </a:solidFill>
              <a:round/>
              <a:headEnd/>
              <a:tailEnd/>
            </a:ln>
            <a:effectLst/>
          </p:spPr>
          <p:txBody>
            <a:bodyPr/>
            <a:lstStyle/>
            <a:p>
              <a:endParaRPr lang="en-US"/>
            </a:p>
          </p:txBody>
        </p:sp>
        <p:sp>
          <p:nvSpPr>
            <p:cNvPr id="135243" name="Text Box 75"/>
            <p:cNvSpPr txBox="1">
              <a:spLocks noChangeArrowheads="1"/>
            </p:cNvSpPr>
            <p:nvPr/>
          </p:nvSpPr>
          <p:spPr bwMode="auto">
            <a:xfrm>
              <a:off x="5350" y="3199"/>
              <a:ext cx="314" cy="237"/>
            </a:xfrm>
            <a:prstGeom prst="rect">
              <a:avLst/>
            </a:prstGeom>
            <a:noFill/>
            <a:ln w="9525">
              <a:solidFill>
                <a:schemeClr val="tx1"/>
              </a:solidFill>
              <a:miter lim="800000"/>
              <a:headEnd/>
              <a:tailEnd/>
            </a:ln>
            <a:effectLst/>
          </p:spPr>
          <p:txBody>
            <a:bodyPr wrap="none">
              <a:spAutoFit/>
            </a:bodyPr>
            <a:lstStyle/>
            <a:p>
              <a:pPr algn="l"/>
              <a:r>
                <a:rPr lang="en-US" sz="1800">
                  <a:solidFill>
                    <a:srgbClr val="000000"/>
                  </a:solidFill>
                </a:rPr>
                <a:t>G3</a:t>
              </a:r>
            </a:p>
          </p:txBody>
        </p:sp>
        <p:sp>
          <p:nvSpPr>
            <p:cNvPr id="135244" name="Line 76"/>
            <p:cNvSpPr>
              <a:spLocks noChangeShapeType="1"/>
            </p:cNvSpPr>
            <p:nvPr/>
          </p:nvSpPr>
          <p:spPr bwMode="auto">
            <a:xfrm>
              <a:off x="5209" y="3016"/>
              <a:ext cx="329" cy="183"/>
            </a:xfrm>
            <a:prstGeom prst="line">
              <a:avLst/>
            </a:prstGeom>
            <a:noFill/>
            <a:ln w="9525">
              <a:solidFill>
                <a:schemeClr val="tx1"/>
              </a:solidFill>
              <a:round/>
              <a:headEnd/>
              <a:tailEnd/>
            </a:ln>
            <a:effectLst/>
          </p:spPr>
          <p:txBody>
            <a:bodyPr/>
            <a:lstStyle/>
            <a:p>
              <a:endParaRPr lang="en-US"/>
            </a:p>
          </p:txBody>
        </p:sp>
        <p:sp>
          <p:nvSpPr>
            <p:cNvPr id="135245" name="Line 77"/>
            <p:cNvSpPr>
              <a:spLocks noChangeShapeType="1"/>
            </p:cNvSpPr>
            <p:nvPr/>
          </p:nvSpPr>
          <p:spPr bwMode="auto">
            <a:xfrm flipV="1">
              <a:off x="4643" y="3016"/>
              <a:ext cx="471" cy="183"/>
            </a:xfrm>
            <a:prstGeom prst="line">
              <a:avLst/>
            </a:prstGeom>
            <a:noFill/>
            <a:ln w="9525">
              <a:solidFill>
                <a:schemeClr val="tx1"/>
              </a:solidFill>
              <a:round/>
              <a:headEnd/>
              <a:tailEnd/>
            </a:ln>
            <a:effectLst/>
          </p:spPr>
          <p:txBody>
            <a:bodyPr/>
            <a:lstStyle/>
            <a:p>
              <a:endParaRPr lang="en-US"/>
            </a:p>
          </p:txBody>
        </p:sp>
        <p:sp>
          <p:nvSpPr>
            <p:cNvPr id="135246" name="Line 78"/>
            <p:cNvSpPr>
              <a:spLocks noChangeShapeType="1"/>
            </p:cNvSpPr>
            <p:nvPr/>
          </p:nvSpPr>
          <p:spPr bwMode="auto">
            <a:xfrm>
              <a:off x="5162" y="2741"/>
              <a:ext cx="0" cy="229"/>
            </a:xfrm>
            <a:prstGeom prst="line">
              <a:avLst/>
            </a:prstGeom>
            <a:noFill/>
            <a:ln w="9525">
              <a:solidFill>
                <a:schemeClr val="tx1"/>
              </a:solidFill>
              <a:round/>
              <a:headEnd/>
              <a:tailEnd/>
            </a:ln>
            <a:effectLst/>
          </p:spPr>
          <p:txBody>
            <a:bodyPr/>
            <a:lstStyle/>
            <a:p>
              <a:endParaRPr lang="en-US"/>
            </a:p>
          </p:txBody>
        </p:sp>
        <p:sp>
          <p:nvSpPr>
            <p:cNvPr id="135247" name="Line 79"/>
            <p:cNvSpPr>
              <a:spLocks noChangeShapeType="1"/>
            </p:cNvSpPr>
            <p:nvPr/>
          </p:nvSpPr>
          <p:spPr bwMode="auto">
            <a:xfrm>
              <a:off x="3748" y="2375"/>
              <a:ext cx="1555" cy="870"/>
            </a:xfrm>
            <a:prstGeom prst="line">
              <a:avLst/>
            </a:prstGeom>
            <a:noFill/>
            <a:ln w="9525">
              <a:solidFill>
                <a:schemeClr val="tx1"/>
              </a:solidFill>
              <a:round/>
              <a:headEnd/>
              <a:tailEnd/>
            </a:ln>
            <a:effectLst/>
          </p:spPr>
          <p:txBody>
            <a:bodyPr/>
            <a:lstStyle/>
            <a:p>
              <a:endParaRPr lang="en-US"/>
            </a:p>
          </p:txBody>
        </p:sp>
        <p:sp>
          <p:nvSpPr>
            <p:cNvPr id="135248" name="Line 80"/>
            <p:cNvSpPr>
              <a:spLocks noChangeShapeType="1"/>
            </p:cNvSpPr>
            <p:nvPr/>
          </p:nvSpPr>
          <p:spPr bwMode="auto">
            <a:xfrm flipV="1">
              <a:off x="3513" y="2420"/>
              <a:ext cx="1177" cy="779"/>
            </a:xfrm>
            <a:prstGeom prst="line">
              <a:avLst/>
            </a:prstGeom>
            <a:noFill/>
            <a:ln w="9525">
              <a:solidFill>
                <a:schemeClr val="tx1"/>
              </a:solidFill>
              <a:round/>
              <a:headEnd/>
              <a:tailEnd/>
            </a:ln>
            <a:effectLst/>
          </p:spPr>
          <p:txBody>
            <a:bodyPr/>
            <a:lstStyle/>
            <a:p>
              <a:endParaRPr lang="en-US"/>
            </a:p>
          </p:txBody>
        </p:sp>
        <p:sp>
          <p:nvSpPr>
            <p:cNvPr id="135249" name="Line 81"/>
            <p:cNvSpPr>
              <a:spLocks noChangeShapeType="1"/>
            </p:cNvSpPr>
            <p:nvPr/>
          </p:nvSpPr>
          <p:spPr bwMode="auto">
            <a:xfrm flipV="1">
              <a:off x="4408" y="3429"/>
              <a:ext cx="94" cy="137"/>
            </a:xfrm>
            <a:prstGeom prst="line">
              <a:avLst/>
            </a:prstGeom>
            <a:noFill/>
            <a:ln w="9525">
              <a:solidFill>
                <a:schemeClr val="tx1"/>
              </a:solidFill>
              <a:round/>
              <a:headEnd/>
              <a:tailEnd/>
            </a:ln>
            <a:effectLst/>
          </p:spPr>
          <p:txBody>
            <a:bodyPr/>
            <a:lstStyle/>
            <a:p>
              <a:endParaRPr lang="en-US"/>
            </a:p>
          </p:txBody>
        </p:sp>
        <p:sp>
          <p:nvSpPr>
            <p:cNvPr id="135250" name="Line 82"/>
            <p:cNvSpPr>
              <a:spLocks noChangeShapeType="1"/>
            </p:cNvSpPr>
            <p:nvPr/>
          </p:nvSpPr>
          <p:spPr bwMode="auto">
            <a:xfrm flipV="1">
              <a:off x="4267" y="3658"/>
              <a:ext cx="94" cy="137"/>
            </a:xfrm>
            <a:prstGeom prst="line">
              <a:avLst/>
            </a:prstGeom>
            <a:noFill/>
            <a:ln w="9525">
              <a:solidFill>
                <a:schemeClr val="tx1"/>
              </a:solidFill>
              <a:round/>
              <a:headEnd/>
              <a:tailEnd/>
            </a:ln>
            <a:effectLst/>
          </p:spPr>
          <p:txBody>
            <a:bodyPr/>
            <a:lstStyle/>
            <a:p>
              <a:endParaRPr lang="en-US"/>
            </a:p>
          </p:txBody>
        </p:sp>
        <p:grpSp>
          <p:nvGrpSpPr>
            <p:cNvPr id="9" name="Group 83"/>
            <p:cNvGrpSpPr>
              <a:grpSpLocks/>
            </p:cNvGrpSpPr>
            <p:nvPr/>
          </p:nvGrpSpPr>
          <p:grpSpPr bwMode="auto">
            <a:xfrm>
              <a:off x="4879" y="2283"/>
              <a:ext cx="141" cy="92"/>
              <a:chOff x="1632" y="1584"/>
              <a:chExt cx="144" cy="96"/>
            </a:xfrm>
          </p:grpSpPr>
          <p:cxnSp>
            <p:nvCxnSpPr>
              <p:cNvPr id="135252" name="AutoShape 84"/>
              <p:cNvCxnSpPr>
                <a:cxnSpLocks noChangeShapeType="1"/>
              </p:cNvCxnSpPr>
              <p:nvPr/>
            </p:nvCxnSpPr>
            <p:spPr bwMode="auto">
              <a:xfrm>
                <a:off x="1632" y="1584"/>
                <a:ext cx="144" cy="96"/>
              </a:xfrm>
              <a:prstGeom prst="straightConnector1">
                <a:avLst/>
              </a:prstGeom>
              <a:noFill/>
              <a:ln w="9525">
                <a:solidFill>
                  <a:schemeClr val="tx1"/>
                </a:solidFill>
                <a:round/>
                <a:headEnd/>
                <a:tailEnd/>
              </a:ln>
              <a:effectLst/>
            </p:spPr>
          </p:cxnSp>
          <p:cxnSp>
            <p:nvCxnSpPr>
              <p:cNvPr id="135253" name="AutoShape 85"/>
              <p:cNvCxnSpPr>
                <a:cxnSpLocks noChangeShapeType="1"/>
              </p:cNvCxnSpPr>
              <p:nvPr/>
            </p:nvCxnSpPr>
            <p:spPr bwMode="auto">
              <a:xfrm flipV="1">
                <a:off x="1632" y="1584"/>
                <a:ext cx="144" cy="96"/>
              </a:xfrm>
              <a:prstGeom prst="straightConnector1">
                <a:avLst/>
              </a:prstGeom>
              <a:noFill/>
              <a:ln w="9525">
                <a:solidFill>
                  <a:schemeClr val="tx1"/>
                </a:solidFill>
                <a:round/>
                <a:headEnd/>
                <a:tailEnd/>
              </a:ln>
              <a:effectLst/>
            </p:spPr>
          </p:cxnSp>
          <p:cxnSp>
            <p:nvCxnSpPr>
              <p:cNvPr id="135254" name="AutoShape 86"/>
              <p:cNvCxnSpPr>
                <a:cxnSpLocks noChangeShapeType="1"/>
              </p:cNvCxnSpPr>
              <p:nvPr/>
            </p:nvCxnSpPr>
            <p:spPr bwMode="auto">
              <a:xfrm>
                <a:off x="1632" y="1584"/>
                <a:ext cx="0" cy="96"/>
              </a:xfrm>
              <a:prstGeom prst="straightConnector1">
                <a:avLst/>
              </a:prstGeom>
              <a:noFill/>
              <a:ln w="9525">
                <a:solidFill>
                  <a:schemeClr val="tx1"/>
                </a:solidFill>
                <a:round/>
                <a:headEnd/>
                <a:tailEnd/>
              </a:ln>
              <a:effectLst/>
            </p:spPr>
          </p:cxnSp>
          <p:cxnSp>
            <p:nvCxnSpPr>
              <p:cNvPr id="135255" name="AutoShape 87"/>
              <p:cNvCxnSpPr>
                <a:cxnSpLocks noChangeShapeType="1"/>
              </p:cNvCxnSpPr>
              <p:nvPr/>
            </p:nvCxnSpPr>
            <p:spPr bwMode="auto">
              <a:xfrm>
                <a:off x="1776" y="1584"/>
                <a:ext cx="0" cy="96"/>
              </a:xfrm>
              <a:prstGeom prst="straightConnector1">
                <a:avLst/>
              </a:prstGeom>
              <a:noFill/>
              <a:ln w="9525">
                <a:solidFill>
                  <a:schemeClr val="tx1"/>
                </a:solidFill>
                <a:round/>
                <a:headEnd/>
                <a:tailEnd/>
              </a:ln>
              <a:effectLst/>
            </p:spPr>
          </p:cxnSp>
        </p:grpSp>
        <p:grpSp>
          <p:nvGrpSpPr>
            <p:cNvPr id="10" name="Group 88"/>
            <p:cNvGrpSpPr>
              <a:grpSpLocks/>
            </p:cNvGrpSpPr>
            <p:nvPr/>
          </p:nvGrpSpPr>
          <p:grpSpPr bwMode="auto">
            <a:xfrm>
              <a:off x="3183" y="2925"/>
              <a:ext cx="141" cy="91"/>
              <a:chOff x="1632" y="1584"/>
              <a:chExt cx="144" cy="96"/>
            </a:xfrm>
          </p:grpSpPr>
          <p:cxnSp>
            <p:nvCxnSpPr>
              <p:cNvPr id="135257" name="AutoShape 89"/>
              <p:cNvCxnSpPr>
                <a:cxnSpLocks noChangeShapeType="1"/>
              </p:cNvCxnSpPr>
              <p:nvPr/>
            </p:nvCxnSpPr>
            <p:spPr bwMode="auto">
              <a:xfrm>
                <a:off x="1632" y="1584"/>
                <a:ext cx="144" cy="96"/>
              </a:xfrm>
              <a:prstGeom prst="straightConnector1">
                <a:avLst/>
              </a:prstGeom>
              <a:noFill/>
              <a:ln w="9525">
                <a:solidFill>
                  <a:schemeClr val="tx1"/>
                </a:solidFill>
                <a:round/>
                <a:headEnd/>
                <a:tailEnd/>
              </a:ln>
              <a:effectLst/>
            </p:spPr>
          </p:cxnSp>
          <p:cxnSp>
            <p:nvCxnSpPr>
              <p:cNvPr id="135258" name="AutoShape 90"/>
              <p:cNvCxnSpPr>
                <a:cxnSpLocks noChangeShapeType="1"/>
              </p:cNvCxnSpPr>
              <p:nvPr/>
            </p:nvCxnSpPr>
            <p:spPr bwMode="auto">
              <a:xfrm flipV="1">
                <a:off x="1632" y="1584"/>
                <a:ext cx="144" cy="96"/>
              </a:xfrm>
              <a:prstGeom prst="straightConnector1">
                <a:avLst/>
              </a:prstGeom>
              <a:noFill/>
              <a:ln w="9525">
                <a:solidFill>
                  <a:schemeClr val="tx1"/>
                </a:solidFill>
                <a:round/>
                <a:headEnd/>
                <a:tailEnd/>
              </a:ln>
              <a:effectLst/>
            </p:spPr>
          </p:cxnSp>
          <p:cxnSp>
            <p:nvCxnSpPr>
              <p:cNvPr id="135259" name="AutoShape 91"/>
              <p:cNvCxnSpPr>
                <a:cxnSpLocks noChangeShapeType="1"/>
              </p:cNvCxnSpPr>
              <p:nvPr/>
            </p:nvCxnSpPr>
            <p:spPr bwMode="auto">
              <a:xfrm>
                <a:off x="1632" y="1584"/>
                <a:ext cx="0" cy="96"/>
              </a:xfrm>
              <a:prstGeom prst="straightConnector1">
                <a:avLst/>
              </a:prstGeom>
              <a:noFill/>
              <a:ln w="9525">
                <a:solidFill>
                  <a:schemeClr val="tx1"/>
                </a:solidFill>
                <a:round/>
                <a:headEnd/>
                <a:tailEnd/>
              </a:ln>
              <a:effectLst/>
            </p:spPr>
          </p:cxnSp>
          <p:cxnSp>
            <p:nvCxnSpPr>
              <p:cNvPr id="135260" name="AutoShape 92"/>
              <p:cNvCxnSpPr>
                <a:cxnSpLocks noChangeShapeType="1"/>
              </p:cNvCxnSpPr>
              <p:nvPr/>
            </p:nvCxnSpPr>
            <p:spPr bwMode="auto">
              <a:xfrm>
                <a:off x="1776" y="1584"/>
                <a:ext cx="0" cy="96"/>
              </a:xfrm>
              <a:prstGeom prst="straightConnector1">
                <a:avLst/>
              </a:prstGeom>
              <a:noFill/>
              <a:ln w="9525">
                <a:solidFill>
                  <a:schemeClr val="tx1"/>
                </a:solidFill>
                <a:round/>
                <a:headEnd/>
                <a:tailEnd/>
              </a:ln>
              <a:effectLst/>
            </p:spPr>
          </p:cxnSp>
        </p:grpSp>
        <p:grpSp>
          <p:nvGrpSpPr>
            <p:cNvPr id="11" name="Group 93"/>
            <p:cNvGrpSpPr>
              <a:grpSpLocks/>
            </p:cNvGrpSpPr>
            <p:nvPr/>
          </p:nvGrpSpPr>
          <p:grpSpPr bwMode="auto">
            <a:xfrm>
              <a:off x="3466" y="2283"/>
              <a:ext cx="141" cy="92"/>
              <a:chOff x="2544" y="336"/>
              <a:chExt cx="144" cy="96"/>
            </a:xfrm>
          </p:grpSpPr>
          <p:cxnSp>
            <p:nvCxnSpPr>
              <p:cNvPr id="135262" name="AutoShape 94"/>
              <p:cNvCxnSpPr>
                <a:cxnSpLocks noChangeShapeType="1"/>
              </p:cNvCxnSpPr>
              <p:nvPr/>
            </p:nvCxnSpPr>
            <p:spPr bwMode="auto">
              <a:xfrm>
                <a:off x="2544" y="336"/>
                <a:ext cx="144" cy="96"/>
              </a:xfrm>
              <a:prstGeom prst="straightConnector1">
                <a:avLst/>
              </a:prstGeom>
              <a:noFill/>
              <a:ln w="9525">
                <a:solidFill>
                  <a:schemeClr val="tx1"/>
                </a:solidFill>
                <a:round/>
                <a:headEnd/>
                <a:tailEnd/>
              </a:ln>
              <a:effectLst/>
            </p:spPr>
          </p:cxnSp>
          <p:cxnSp>
            <p:nvCxnSpPr>
              <p:cNvPr id="135263" name="AutoShape 95"/>
              <p:cNvCxnSpPr>
                <a:cxnSpLocks noChangeShapeType="1"/>
              </p:cNvCxnSpPr>
              <p:nvPr/>
            </p:nvCxnSpPr>
            <p:spPr bwMode="auto">
              <a:xfrm flipV="1">
                <a:off x="2544" y="336"/>
                <a:ext cx="144" cy="96"/>
              </a:xfrm>
              <a:prstGeom prst="straightConnector1">
                <a:avLst/>
              </a:prstGeom>
              <a:noFill/>
              <a:ln w="9525">
                <a:solidFill>
                  <a:schemeClr val="tx1"/>
                </a:solidFill>
                <a:round/>
                <a:headEnd/>
                <a:tailEnd/>
              </a:ln>
              <a:effectLst/>
            </p:spPr>
          </p:cxnSp>
          <p:cxnSp>
            <p:nvCxnSpPr>
              <p:cNvPr id="135264" name="AutoShape 96"/>
              <p:cNvCxnSpPr>
                <a:cxnSpLocks noChangeShapeType="1"/>
              </p:cNvCxnSpPr>
              <p:nvPr/>
            </p:nvCxnSpPr>
            <p:spPr bwMode="auto">
              <a:xfrm>
                <a:off x="2544" y="336"/>
                <a:ext cx="0" cy="96"/>
              </a:xfrm>
              <a:prstGeom prst="straightConnector1">
                <a:avLst/>
              </a:prstGeom>
              <a:noFill/>
              <a:ln w="9525">
                <a:solidFill>
                  <a:schemeClr val="tx1"/>
                </a:solidFill>
                <a:round/>
                <a:headEnd/>
                <a:tailEnd/>
              </a:ln>
              <a:effectLst/>
            </p:spPr>
          </p:cxnSp>
        </p:grpSp>
        <p:grpSp>
          <p:nvGrpSpPr>
            <p:cNvPr id="12" name="Group 97"/>
            <p:cNvGrpSpPr>
              <a:grpSpLocks/>
            </p:cNvGrpSpPr>
            <p:nvPr/>
          </p:nvGrpSpPr>
          <p:grpSpPr bwMode="auto">
            <a:xfrm>
              <a:off x="5256" y="2879"/>
              <a:ext cx="141" cy="91"/>
              <a:chOff x="2544" y="336"/>
              <a:chExt cx="144" cy="96"/>
            </a:xfrm>
          </p:grpSpPr>
          <p:cxnSp>
            <p:nvCxnSpPr>
              <p:cNvPr id="135266" name="AutoShape 98"/>
              <p:cNvCxnSpPr>
                <a:cxnSpLocks noChangeShapeType="1"/>
              </p:cNvCxnSpPr>
              <p:nvPr/>
            </p:nvCxnSpPr>
            <p:spPr bwMode="auto">
              <a:xfrm>
                <a:off x="2544" y="336"/>
                <a:ext cx="144" cy="96"/>
              </a:xfrm>
              <a:prstGeom prst="straightConnector1">
                <a:avLst/>
              </a:prstGeom>
              <a:noFill/>
              <a:ln w="9525">
                <a:solidFill>
                  <a:schemeClr val="tx1"/>
                </a:solidFill>
                <a:round/>
                <a:headEnd/>
                <a:tailEnd/>
              </a:ln>
              <a:effectLst/>
            </p:spPr>
          </p:cxnSp>
          <p:cxnSp>
            <p:nvCxnSpPr>
              <p:cNvPr id="135267" name="AutoShape 99"/>
              <p:cNvCxnSpPr>
                <a:cxnSpLocks noChangeShapeType="1"/>
              </p:cNvCxnSpPr>
              <p:nvPr/>
            </p:nvCxnSpPr>
            <p:spPr bwMode="auto">
              <a:xfrm flipV="1">
                <a:off x="2544" y="336"/>
                <a:ext cx="144" cy="96"/>
              </a:xfrm>
              <a:prstGeom prst="straightConnector1">
                <a:avLst/>
              </a:prstGeom>
              <a:noFill/>
              <a:ln w="9525">
                <a:solidFill>
                  <a:schemeClr val="tx1"/>
                </a:solidFill>
                <a:round/>
                <a:headEnd/>
                <a:tailEnd/>
              </a:ln>
              <a:effectLst/>
            </p:spPr>
          </p:cxnSp>
          <p:cxnSp>
            <p:nvCxnSpPr>
              <p:cNvPr id="135268" name="AutoShape 100"/>
              <p:cNvCxnSpPr>
                <a:cxnSpLocks noChangeShapeType="1"/>
              </p:cNvCxnSpPr>
              <p:nvPr/>
            </p:nvCxnSpPr>
            <p:spPr bwMode="auto">
              <a:xfrm>
                <a:off x="2544" y="336"/>
                <a:ext cx="0" cy="96"/>
              </a:xfrm>
              <a:prstGeom prst="straightConnector1">
                <a:avLst/>
              </a:prstGeom>
              <a:noFill/>
              <a:ln w="9525">
                <a:solidFill>
                  <a:schemeClr val="tx1"/>
                </a:solidFill>
                <a:round/>
                <a:headEnd/>
                <a:tailEnd/>
              </a:ln>
              <a:effectLst/>
            </p:spPr>
          </p:cxnSp>
        </p:grpSp>
        <p:sp>
          <p:nvSpPr>
            <p:cNvPr id="135269" name="Rectangle 101"/>
            <p:cNvSpPr>
              <a:spLocks noChangeArrowheads="1"/>
            </p:cNvSpPr>
            <p:nvPr/>
          </p:nvSpPr>
          <p:spPr bwMode="auto">
            <a:xfrm>
              <a:off x="4502" y="3520"/>
              <a:ext cx="215" cy="250"/>
            </a:xfrm>
            <a:prstGeom prst="rect">
              <a:avLst/>
            </a:prstGeom>
            <a:noFill/>
            <a:ln w="9525">
              <a:noFill/>
              <a:miter lim="800000"/>
              <a:headEnd/>
              <a:tailEnd/>
            </a:ln>
            <a:effectLst/>
          </p:spPr>
          <p:txBody>
            <a:bodyPr wrap="none">
              <a:spAutoFit/>
            </a:bodyPr>
            <a:lstStyle/>
            <a:p>
              <a:pPr algn="l"/>
              <a:r>
                <a:rPr lang="el-GR"/>
                <a:t>σ</a:t>
              </a:r>
              <a:endParaRPr lang="en-US"/>
            </a:p>
          </p:txBody>
        </p:sp>
        <p:sp>
          <p:nvSpPr>
            <p:cNvPr id="135270" name="Text Box 102"/>
            <p:cNvSpPr txBox="1">
              <a:spLocks noChangeArrowheads="1"/>
            </p:cNvSpPr>
            <p:nvPr/>
          </p:nvSpPr>
          <p:spPr bwMode="auto">
            <a:xfrm>
              <a:off x="3136" y="3429"/>
              <a:ext cx="812" cy="231"/>
            </a:xfrm>
            <a:prstGeom prst="rect">
              <a:avLst/>
            </a:prstGeom>
            <a:noFill/>
            <a:ln w="9525">
              <a:noFill/>
              <a:miter lim="800000"/>
              <a:headEnd/>
              <a:tailEnd/>
            </a:ln>
            <a:effectLst/>
          </p:spPr>
          <p:txBody>
            <a:bodyPr wrap="none">
              <a:spAutoFit/>
            </a:bodyPr>
            <a:lstStyle/>
            <a:p>
              <a:pPr algn="l"/>
              <a:r>
                <a:rPr lang="en-US" sz="1800"/>
                <a:t>employees</a:t>
              </a:r>
            </a:p>
          </p:txBody>
        </p:sp>
        <p:sp>
          <p:nvSpPr>
            <p:cNvPr id="135271" name="Text Box 103"/>
            <p:cNvSpPr txBox="1">
              <a:spLocks noChangeArrowheads="1"/>
            </p:cNvSpPr>
            <p:nvPr/>
          </p:nvSpPr>
          <p:spPr bwMode="auto">
            <a:xfrm>
              <a:off x="4455" y="3795"/>
              <a:ext cx="1140" cy="231"/>
            </a:xfrm>
            <a:prstGeom prst="rect">
              <a:avLst/>
            </a:prstGeom>
            <a:noFill/>
            <a:ln w="9525">
              <a:noFill/>
              <a:miter lim="800000"/>
              <a:headEnd/>
              <a:tailEnd/>
            </a:ln>
            <a:effectLst/>
          </p:spPr>
          <p:txBody>
            <a:bodyPr wrap="none">
              <a:spAutoFit/>
            </a:bodyPr>
            <a:lstStyle/>
            <a:p>
              <a:pPr algn="l"/>
              <a:r>
                <a:rPr lang="en-US" sz="1800"/>
                <a:t>medical-records</a:t>
              </a:r>
            </a:p>
          </p:txBody>
        </p:sp>
        <p:sp>
          <p:nvSpPr>
            <p:cNvPr id="135272" name="Text Box 104"/>
            <p:cNvSpPr txBox="1">
              <a:spLocks noChangeArrowheads="1"/>
            </p:cNvSpPr>
            <p:nvPr/>
          </p:nvSpPr>
          <p:spPr bwMode="auto">
            <a:xfrm>
              <a:off x="5350" y="3429"/>
              <a:ext cx="308" cy="231"/>
            </a:xfrm>
            <a:prstGeom prst="rect">
              <a:avLst/>
            </a:prstGeom>
            <a:noFill/>
            <a:ln w="9525">
              <a:noFill/>
              <a:miter lim="800000"/>
              <a:headEnd/>
              <a:tailEnd/>
            </a:ln>
            <a:effectLst/>
          </p:spPr>
          <p:txBody>
            <a:bodyPr wrap="none">
              <a:spAutoFit/>
            </a:bodyPr>
            <a:lstStyle/>
            <a:p>
              <a:pPr algn="l"/>
              <a:r>
                <a:rPr lang="en-US" sz="1800"/>
                <a:t>Q1</a:t>
              </a:r>
            </a:p>
          </p:txBody>
        </p:sp>
        <p:sp>
          <p:nvSpPr>
            <p:cNvPr id="135280" name="Text Box 112"/>
            <p:cNvSpPr txBox="1">
              <a:spLocks noChangeArrowheads="1"/>
            </p:cNvSpPr>
            <p:nvPr/>
          </p:nvSpPr>
          <p:spPr bwMode="auto">
            <a:xfrm>
              <a:off x="4992" y="2496"/>
              <a:ext cx="314" cy="237"/>
            </a:xfrm>
            <a:prstGeom prst="rect">
              <a:avLst/>
            </a:prstGeom>
            <a:noFill/>
            <a:ln w="9525">
              <a:solidFill>
                <a:schemeClr val="tx1"/>
              </a:solidFill>
              <a:miter lim="800000"/>
              <a:headEnd/>
              <a:tailEnd/>
            </a:ln>
            <a:effectLst/>
          </p:spPr>
          <p:txBody>
            <a:bodyPr wrap="none">
              <a:spAutoFit/>
            </a:bodyPr>
            <a:lstStyle/>
            <a:p>
              <a:pPr algn="l"/>
              <a:r>
                <a:rPr lang="en-US" sz="1800">
                  <a:solidFill>
                    <a:srgbClr val="000000"/>
                  </a:solidFill>
                </a:rPr>
                <a:t>G5</a:t>
              </a:r>
            </a:p>
          </p:txBody>
        </p:sp>
        <p:sp>
          <p:nvSpPr>
            <p:cNvPr id="135281" name="Text Box 113"/>
            <p:cNvSpPr txBox="1">
              <a:spLocks noChangeArrowheads="1"/>
            </p:cNvSpPr>
            <p:nvPr/>
          </p:nvSpPr>
          <p:spPr bwMode="auto">
            <a:xfrm>
              <a:off x="4102" y="2016"/>
              <a:ext cx="314" cy="237"/>
            </a:xfrm>
            <a:prstGeom prst="rect">
              <a:avLst/>
            </a:prstGeom>
            <a:noFill/>
            <a:ln w="9525">
              <a:solidFill>
                <a:schemeClr val="tx1"/>
              </a:solidFill>
              <a:miter lim="800000"/>
              <a:headEnd/>
              <a:tailEnd/>
            </a:ln>
            <a:effectLst/>
          </p:spPr>
          <p:txBody>
            <a:bodyPr wrap="none">
              <a:spAutoFit/>
            </a:bodyPr>
            <a:lstStyle/>
            <a:p>
              <a:pPr algn="l"/>
              <a:r>
                <a:rPr lang="en-US" sz="1800">
                  <a:solidFill>
                    <a:srgbClr val="000000"/>
                  </a:solidFill>
                </a:rPr>
                <a:t>G6</a:t>
              </a:r>
            </a:p>
          </p:txBody>
        </p:sp>
        <p:sp>
          <p:nvSpPr>
            <p:cNvPr id="135282" name="Text Box 114"/>
            <p:cNvSpPr txBox="1">
              <a:spLocks noChangeArrowheads="1"/>
            </p:cNvSpPr>
            <p:nvPr/>
          </p:nvSpPr>
          <p:spPr bwMode="auto">
            <a:xfrm>
              <a:off x="3238" y="3216"/>
              <a:ext cx="314" cy="237"/>
            </a:xfrm>
            <a:prstGeom prst="rect">
              <a:avLst/>
            </a:prstGeom>
            <a:noFill/>
            <a:ln w="9525">
              <a:solidFill>
                <a:schemeClr val="tx1"/>
              </a:solidFill>
              <a:miter lim="800000"/>
              <a:headEnd/>
              <a:tailEnd/>
            </a:ln>
            <a:effectLst/>
          </p:spPr>
          <p:txBody>
            <a:bodyPr wrap="none">
              <a:spAutoFit/>
            </a:bodyPr>
            <a:lstStyle/>
            <a:p>
              <a:pPr algn="l"/>
              <a:r>
                <a:rPr lang="en-US" sz="1800">
                  <a:solidFill>
                    <a:srgbClr val="000000"/>
                  </a:solidFill>
                </a:rPr>
                <a:t>G1</a:t>
              </a:r>
            </a:p>
          </p:txBody>
        </p:sp>
      </p:grpSp>
      <p:sp>
        <p:nvSpPr>
          <p:cNvPr id="107" name="Rectangle 106"/>
          <p:cNvSpPr/>
          <p:nvPr/>
        </p:nvSpPr>
        <p:spPr>
          <a:xfrm>
            <a:off x="2362200" y="6324600"/>
            <a:ext cx="3669274" cy="369332"/>
          </a:xfrm>
          <a:prstGeom prst="rect">
            <a:avLst/>
          </a:prstGeom>
        </p:spPr>
        <p:txBody>
          <a:bodyPr wrap="none">
            <a:spAutoFit/>
          </a:bodyPr>
          <a:lstStyle/>
          <a:p>
            <a:r>
              <a:rPr lang="en-US" dirty="0" smtClean="0">
                <a:solidFill>
                  <a:srgbClr val="FF0000"/>
                </a:solidFill>
              </a:rPr>
              <a:t>(From Prof </a:t>
            </a:r>
            <a:r>
              <a:rPr lang="en-US" dirty="0" err="1" smtClean="0">
                <a:solidFill>
                  <a:srgbClr val="FF0000"/>
                </a:solidFill>
              </a:rPr>
              <a:t>Sudarshan’s</a:t>
            </a:r>
            <a:r>
              <a:rPr lang="en-US" dirty="0" smtClean="0">
                <a:solidFill>
                  <a:srgbClr val="FF0000"/>
                </a:solidFill>
              </a:rPr>
              <a:t> presentation)</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527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35274"/>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273" grpId="0" animBg="1"/>
      <p:bldP spid="135274"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BF30CF37-F87C-45E0-B929-F27D34FB3355}" type="datetime4">
              <a:rPr lang="en-US"/>
              <a:pPr>
                <a:defRPr/>
              </a:pPr>
              <a:t>March 29, 2011</a:t>
            </a:fld>
            <a:endParaRPr lang="en-US" altLang="en-US"/>
          </a:p>
        </p:txBody>
      </p:sp>
      <p:sp>
        <p:nvSpPr>
          <p:cNvPr id="6" name="Slide Number Placeholder 5"/>
          <p:cNvSpPr>
            <a:spLocks noGrp="1"/>
          </p:cNvSpPr>
          <p:nvPr>
            <p:ph type="sldNum" sz="quarter" idx="12"/>
          </p:nvPr>
        </p:nvSpPr>
        <p:spPr/>
        <p:txBody>
          <a:bodyPr/>
          <a:lstStyle/>
          <a:p>
            <a:pPr>
              <a:defRPr/>
            </a:pPr>
            <a:fld id="{08FC1BFF-0656-4F27-A0DF-5E833D58D922}" type="slidenum">
              <a:rPr lang="en-US" altLang="en-US"/>
              <a:pPr>
                <a:defRPr/>
              </a:pPr>
              <a:t>27</a:t>
            </a:fld>
            <a:endParaRPr lang="en-US" altLang="en-US"/>
          </a:p>
        </p:txBody>
      </p:sp>
      <p:sp>
        <p:nvSpPr>
          <p:cNvPr id="19460" name="Rectangle 2"/>
          <p:cNvSpPr>
            <a:spLocks noGrp="1" noChangeArrowheads="1"/>
          </p:cNvSpPr>
          <p:nvPr>
            <p:ph type="title"/>
          </p:nvPr>
        </p:nvSpPr>
        <p:spPr>
          <a:xfrm>
            <a:off x="914400" y="274638"/>
            <a:ext cx="7772400" cy="715962"/>
          </a:xfrm>
        </p:spPr>
        <p:txBody>
          <a:bodyPr>
            <a:normAutofit/>
          </a:bodyPr>
          <a:lstStyle/>
          <a:p>
            <a:pPr eaLnBrk="1" hangingPunct="1"/>
            <a:r>
              <a:rPr lang="en-US" sz="3500" dirty="0" smtClean="0">
                <a:solidFill>
                  <a:srgbClr val="FF0000"/>
                </a:solidFill>
              </a:rPr>
              <a:t>Use optimal safe plan</a:t>
            </a:r>
            <a:endParaRPr lang="en-US" sz="3800" dirty="0" smtClean="0">
              <a:solidFill>
                <a:srgbClr val="FF0000"/>
              </a:solidFill>
            </a:endParaRPr>
          </a:p>
        </p:txBody>
      </p:sp>
      <p:sp>
        <p:nvSpPr>
          <p:cNvPr id="19461" name="Rectangle 3"/>
          <p:cNvSpPr>
            <a:spLocks noGrp="1" noChangeArrowheads="1"/>
          </p:cNvSpPr>
          <p:nvPr>
            <p:ph type="body" idx="1"/>
          </p:nvPr>
        </p:nvSpPr>
        <p:spPr>
          <a:xfrm>
            <a:off x="304800" y="1143000"/>
            <a:ext cx="8610600" cy="5257800"/>
          </a:xfrm>
        </p:spPr>
        <p:txBody>
          <a:bodyPr/>
          <a:lstStyle/>
          <a:p>
            <a:pPr eaLnBrk="1" hangingPunct="1"/>
            <a:r>
              <a:rPr lang="en-US" sz="2800" dirty="0" smtClean="0"/>
              <a:t>Only Safe Transformations</a:t>
            </a:r>
          </a:p>
          <a:p>
            <a:pPr lvl="2" eaLnBrk="1" hangingPunct="1"/>
            <a:r>
              <a:rPr lang="en-US" sz="2100" dirty="0" smtClean="0"/>
              <a:t>Allow UDF push-down/pull-up only on top of authorized expressions</a:t>
            </a:r>
          </a:p>
          <a:p>
            <a:pPr lvl="2" eaLnBrk="1" hangingPunct="1"/>
            <a:r>
              <a:rPr lang="en-US" sz="2100" dirty="0" smtClean="0"/>
              <a:t>Only safe alternatives are present in memo, pick the optimal plan</a:t>
            </a:r>
          </a:p>
          <a:p>
            <a:pPr eaLnBrk="1" hangingPunct="1"/>
            <a:r>
              <a:rPr lang="en-US" sz="2800" dirty="0" smtClean="0"/>
              <a:t>Pick Safe Plan</a:t>
            </a:r>
          </a:p>
          <a:p>
            <a:pPr lvl="2" eaLnBrk="1" hangingPunct="1"/>
            <a:r>
              <a:rPr lang="en-US" sz="2100" dirty="0" smtClean="0"/>
              <a:t>Allow all transformations for UDF</a:t>
            </a:r>
          </a:p>
          <a:p>
            <a:pPr lvl="2" eaLnBrk="1" hangingPunct="1"/>
            <a:r>
              <a:rPr lang="en-US" sz="2100" dirty="0" smtClean="0"/>
              <a:t>Use “required/derived feature” to pick only plans where UDF are on top of authorized expression</a:t>
            </a:r>
          </a:p>
          <a:p>
            <a:pPr lvl="2" eaLnBrk="1" hangingPunct="1"/>
            <a:endParaRPr lang="en-US" sz="2100" dirty="0" smtClean="0"/>
          </a:p>
          <a:p>
            <a:pPr eaLnBrk="1" hangingPunct="1"/>
            <a:endParaRPr lang="en-US" sz="2900"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8" name="Rectangle 2"/>
          <p:cNvSpPr>
            <a:spLocks noGrp="1" noChangeArrowheads="1"/>
          </p:cNvSpPr>
          <p:nvPr>
            <p:ph type="title"/>
          </p:nvPr>
        </p:nvSpPr>
        <p:spPr>
          <a:xfrm>
            <a:off x="457200" y="274638"/>
            <a:ext cx="8229600" cy="715962"/>
          </a:xfrm>
        </p:spPr>
        <p:txBody>
          <a:bodyPr>
            <a:normAutofit/>
          </a:bodyPr>
          <a:lstStyle/>
          <a:p>
            <a:pPr eaLnBrk="1" hangingPunct="1"/>
            <a:r>
              <a:rPr lang="en-US" sz="3600" dirty="0" smtClean="0"/>
              <a:t>Inferring authorization of expressions</a:t>
            </a:r>
            <a:endParaRPr lang="en-US" sz="2000" dirty="0" smtClean="0"/>
          </a:p>
        </p:txBody>
      </p:sp>
      <p:sp>
        <p:nvSpPr>
          <p:cNvPr id="166" name="Slide Number Placeholder 5"/>
          <p:cNvSpPr>
            <a:spLocks noGrp="1"/>
          </p:cNvSpPr>
          <p:nvPr>
            <p:ph type="sldNum" sz="quarter" idx="12"/>
          </p:nvPr>
        </p:nvSpPr>
        <p:spPr/>
        <p:txBody>
          <a:bodyPr/>
          <a:lstStyle/>
          <a:p>
            <a:pPr>
              <a:defRPr/>
            </a:pPr>
            <a:fld id="{4225D8DA-A8E3-4560-BC60-FC4DD17F6E13}" type="slidenum">
              <a:rPr lang="en-US" altLang="en-US"/>
              <a:pPr>
                <a:defRPr/>
              </a:pPr>
              <a:t>28</a:t>
            </a:fld>
            <a:endParaRPr lang="en-US" altLang="en-US"/>
          </a:p>
        </p:txBody>
      </p:sp>
      <p:sp>
        <p:nvSpPr>
          <p:cNvPr id="145411" name="Rectangle 3"/>
          <p:cNvSpPr>
            <a:spLocks noGrp="1" noChangeArrowheads="1"/>
          </p:cNvSpPr>
          <p:nvPr>
            <p:ph sz="quarter" idx="1"/>
          </p:nvPr>
        </p:nvSpPr>
        <p:spPr>
          <a:xfrm>
            <a:off x="3429000" y="914400"/>
            <a:ext cx="5638800" cy="2438400"/>
          </a:xfrm>
        </p:spPr>
        <p:txBody>
          <a:bodyPr/>
          <a:lstStyle/>
          <a:p>
            <a:pPr eaLnBrk="1" hangingPunct="1">
              <a:lnSpc>
                <a:spcPct val="90000"/>
              </a:lnSpc>
            </a:pPr>
            <a:r>
              <a:rPr lang="en-US" sz="2000" smtClean="0"/>
              <a:t>Authorization as a logical property of group</a:t>
            </a:r>
          </a:p>
          <a:p>
            <a:pPr eaLnBrk="1" hangingPunct="1">
              <a:lnSpc>
                <a:spcPct val="90000"/>
              </a:lnSpc>
            </a:pPr>
            <a:r>
              <a:rPr lang="en-US" sz="2000" smtClean="0"/>
              <a:t>Start with the rewritten query:</a:t>
            </a:r>
          </a:p>
          <a:p>
            <a:pPr lvl="4" eaLnBrk="1" hangingPunct="1">
              <a:lnSpc>
                <a:spcPct val="90000"/>
              </a:lnSpc>
              <a:buFont typeface="Wingdings" pitchFamily="2" charset="2"/>
              <a:buNone/>
            </a:pPr>
            <a:endParaRPr lang="en-US" smtClean="0"/>
          </a:p>
          <a:p>
            <a:pPr eaLnBrk="1" hangingPunct="1">
              <a:lnSpc>
                <a:spcPct val="90000"/>
              </a:lnSpc>
            </a:pPr>
            <a:r>
              <a:rPr lang="en-US" sz="2000" smtClean="0"/>
              <a:t>Mark groups containing original authorization views as authorized</a:t>
            </a:r>
          </a:p>
          <a:p>
            <a:pPr eaLnBrk="1" hangingPunct="1">
              <a:lnSpc>
                <a:spcPct val="90000"/>
              </a:lnSpc>
            </a:pPr>
            <a:r>
              <a:rPr lang="en-US" sz="2000" smtClean="0"/>
              <a:t>Propagate authorization upwards to the parent groups</a:t>
            </a:r>
            <a:endParaRPr lang="en-US" sz="1100" smtClean="0"/>
          </a:p>
          <a:p>
            <a:pPr lvl="4" eaLnBrk="1" hangingPunct="1">
              <a:lnSpc>
                <a:spcPct val="90000"/>
              </a:lnSpc>
            </a:pPr>
            <a:endParaRPr lang="en-US" sz="800" smtClean="0"/>
          </a:p>
        </p:txBody>
      </p:sp>
      <p:sp>
        <p:nvSpPr>
          <p:cNvPr id="145514" name="Freeform 106"/>
          <p:cNvSpPr>
            <a:spLocks/>
          </p:cNvSpPr>
          <p:nvPr/>
        </p:nvSpPr>
        <p:spPr bwMode="auto">
          <a:xfrm>
            <a:off x="279400" y="1397000"/>
            <a:ext cx="2552700" cy="1727200"/>
          </a:xfrm>
          <a:custGeom>
            <a:avLst/>
            <a:gdLst>
              <a:gd name="T0" fmla="*/ 1216 w 1608"/>
              <a:gd name="T1" fmla="*/ 24 h 1088"/>
              <a:gd name="T2" fmla="*/ 1552 w 1608"/>
              <a:gd name="T3" fmla="*/ 216 h 1088"/>
              <a:gd name="T4" fmla="*/ 1552 w 1608"/>
              <a:gd name="T5" fmla="*/ 648 h 1088"/>
              <a:gd name="T6" fmla="*/ 1264 w 1608"/>
              <a:gd name="T7" fmla="*/ 1032 h 1088"/>
              <a:gd name="T8" fmla="*/ 256 w 1608"/>
              <a:gd name="T9" fmla="*/ 984 h 1088"/>
              <a:gd name="T10" fmla="*/ 112 w 1608"/>
              <a:gd name="T11" fmla="*/ 600 h 1088"/>
              <a:gd name="T12" fmla="*/ 928 w 1608"/>
              <a:gd name="T13" fmla="*/ 312 h 1088"/>
              <a:gd name="T14" fmla="*/ 1072 w 1608"/>
              <a:gd name="T15" fmla="*/ 72 h 1088"/>
              <a:gd name="T16" fmla="*/ 1216 w 1608"/>
              <a:gd name="T17" fmla="*/ 24 h 108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608"/>
              <a:gd name="T28" fmla="*/ 0 h 1088"/>
              <a:gd name="T29" fmla="*/ 1608 w 1608"/>
              <a:gd name="T30" fmla="*/ 1088 h 108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608" h="1088">
                <a:moveTo>
                  <a:pt x="1216" y="24"/>
                </a:moveTo>
                <a:cubicBezTo>
                  <a:pt x="1296" y="48"/>
                  <a:pt x="1496" y="112"/>
                  <a:pt x="1552" y="216"/>
                </a:cubicBezTo>
                <a:cubicBezTo>
                  <a:pt x="1608" y="320"/>
                  <a:pt x="1600" y="512"/>
                  <a:pt x="1552" y="648"/>
                </a:cubicBezTo>
                <a:cubicBezTo>
                  <a:pt x="1504" y="784"/>
                  <a:pt x="1480" y="976"/>
                  <a:pt x="1264" y="1032"/>
                </a:cubicBezTo>
                <a:cubicBezTo>
                  <a:pt x="1048" y="1088"/>
                  <a:pt x="448" y="1056"/>
                  <a:pt x="256" y="984"/>
                </a:cubicBezTo>
                <a:cubicBezTo>
                  <a:pt x="64" y="912"/>
                  <a:pt x="0" y="712"/>
                  <a:pt x="112" y="600"/>
                </a:cubicBezTo>
                <a:cubicBezTo>
                  <a:pt x="224" y="488"/>
                  <a:pt x="768" y="400"/>
                  <a:pt x="928" y="312"/>
                </a:cubicBezTo>
                <a:cubicBezTo>
                  <a:pt x="1088" y="224"/>
                  <a:pt x="1024" y="128"/>
                  <a:pt x="1072" y="72"/>
                </a:cubicBezTo>
                <a:cubicBezTo>
                  <a:pt x="1120" y="16"/>
                  <a:pt x="1136" y="0"/>
                  <a:pt x="1216" y="24"/>
                </a:cubicBezTo>
                <a:close/>
              </a:path>
            </a:pathLst>
          </a:custGeom>
          <a:solidFill>
            <a:srgbClr val="FFCC00"/>
          </a:solidFill>
          <a:ln w="9525">
            <a:solidFill>
              <a:schemeClr val="tx1"/>
            </a:solidFill>
            <a:round/>
            <a:headEnd/>
            <a:tailEnd/>
          </a:ln>
        </p:spPr>
        <p:txBody>
          <a:bodyPr wrap="none" anchor="ctr"/>
          <a:lstStyle/>
          <a:p>
            <a:endParaRPr lang="en-US"/>
          </a:p>
        </p:txBody>
      </p:sp>
      <p:sp>
        <p:nvSpPr>
          <p:cNvPr id="145515" name="Oval 107"/>
          <p:cNvSpPr>
            <a:spLocks noChangeArrowheads="1"/>
          </p:cNvSpPr>
          <p:nvPr/>
        </p:nvSpPr>
        <p:spPr bwMode="auto">
          <a:xfrm>
            <a:off x="228600" y="1524000"/>
            <a:ext cx="1676400" cy="304800"/>
          </a:xfrm>
          <a:prstGeom prst="ellipse">
            <a:avLst/>
          </a:prstGeom>
          <a:solidFill>
            <a:srgbClr val="FFCC00"/>
          </a:solidFill>
          <a:ln w="9525" algn="ctr">
            <a:solidFill>
              <a:schemeClr val="tx1"/>
            </a:solidFill>
            <a:round/>
            <a:headEnd/>
            <a:tailEnd/>
          </a:ln>
        </p:spPr>
        <p:txBody>
          <a:bodyPr wrap="none" anchor="ctr"/>
          <a:lstStyle/>
          <a:p>
            <a:endParaRPr lang="en-US"/>
          </a:p>
        </p:txBody>
      </p:sp>
      <p:pic>
        <p:nvPicPr>
          <p:cNvPr id="145412" name="Picture 4"/>
          <p:cNvPicPr>
            <a:picLocks noChangeAspect="1" noChangeArrowheads="1"/>
          </p:cNvPicPr>
          <p:nvPr/>
        </p:nvPicPr>
        <p:blipFill>
          <a:blip r:embed="rId3"/>
          <a:srcRect/>
          <a:stretch>
            <a:fillRect/>
          </a:stretch>
        </p:blipFill>
        <p:spPr bwMode="auto">
          <a:xfrm>
            <a:off x="3962400" y="1646238"/>
            <a:ext cx="5105400" cy="258762"/>
          </a:xfrm>
          <a:prstGeom prst="rect">
            <a:avLst/>
          </a:prstGeom>
          <a:noFill/>
          <a:ln w="9525" algn="ctr">
            <a:noFill/>
            <a:miter lim="800000"/>
            <a:headEnd/>
            <a:tailEnd/>
          </a:ln>
        </p:spPr>
      </p:pic>
      <p:grpSp>
        <p:nvGrpSpPr>
          <p:cNvPr id="2" name="Group 5"/>
          <p:cNvGrpSpPr>
            <a:grpSpLocks/>
          </p:cNvGrpSpPr>
          <p:nvPr/>
        </p:nvGrpSpPr>
        <p:grpSpPr bwMode="auto">
          <a:xfrm>
            <a:off x="381000" y="990600"/>
            <a:ext cx="2393950" cy="1966913"/>
            <a:chOff x="2112" y="960"/>
            <a:chExt cx="1508" cy="1239"/>
          </a:xfrm>
        </p:grpSpPr>
        <p:sp>
          <p:nvSpPr>
            <p:cNvPr id="18580" name="Line 6"/>
            <p:cNvSpPr>
              <a:spLocks noChangeShapeType="1"/>
            </p:cNvSpPr>
            <p:nvPr/>
          </p:nvSpPr>
          <p:spPr bwMode="auto">
            <a:xfrm>
              <a:off x="2976" y="1104"/>
              <a:ext cx="192" cy="144"/>
            </a:xfrm>
            <a:prstGeom prst="line">
              <a:avLst/>
            </a:prstGeom>
            <a:noFill/>
            <a:ln w="9525">
              <a:solidFill>
                <a:schemeClr val="tx1"/>
              </a:solidFill>
              <a:round/>
              <a:headEnd/>
              <a:tailEnd/>
            </a:ln>
          </p:spPr>
          <p:txBody>
            <a:bodyPr/>
            <a:lstStyle/>
            <a:p>
              <a:endParaRPr lang="en-US"/>
            </a:p>
          </p:txBody>
        </p:sp>
        <p:sp>
          <p:nvSpPr>
            <p:cNvPr id="18581" name="Line 7"/>
            <p:cNvSpPr>
              <a:spLocks noChangeShapeType="1"/>
            </p:cNvSpPr>
            <p:nvPr/>
          </p:nvSpPr>
          <p:spPr bwMode="auto">
            <a:xfrm>
              <a:off x="3312" y="1440"/>
              <a:ext cx="96" cy="192"/>
            </a:xfrm>
            <a:prstGeom prst="line">
              <a:avLst/>
            </a:prstGeom>
            <a:noFill/>
            <a:ln w="9525">
              <a:solidFill>
                <a:schemeClr val="tx1"/>
              </a:solidFill>
              <a:round/>
              <a:headEnd/>
              <a:tailEnd/>
            </a:ln>
          </p:spPr>
          <p:txBody>
            <a:bodyPr/>
            <a:lstStyle/>
            <a:p>
              <a:endParaRPr lang="en-US"/>
            </a:p>
          </p:txBody>
        </p:sp>
        <p:sp>
          <p:nvSpPr>
            <p:cNvPr id="18582" name="Line 8"/>
            <p:cNvSpPr>
              <a:spLocks noChangeShapeType="1"/>
            </p:cNvSpPr>
            <p:nvPr/>
          </p:nvSpPr>
          <p:spPr bwMode="auto">
            <a:xfrm flipV="1">
              <a:off x="3024" y="1440"/>
              <a:ext cx="144" cy="192"/>
            </a:xfrm>
            <a:prstGeom prst="line">
              <a:avLst/>
            </a:prstGeom>
            <a:noFill/>
            <a:ln w="9525">
              <a:solidFill>
                <a:schemeClr val="tx1"/>
              </a:solidFill>
              <a:round/>
              <a:headEnd/>
              <a:tailEnd/>
            </a:ln>
          </p:spPr>
          <p:txBody>
            <a:bodyPr/>
            <a:lstStyle/>
            <a:p>
              <a:endParaRPr lang="en-US"/>
            </a:p>
          </p:txBody>
        </p:sp>
        <p:sp>
          <p:nvSpPr>
            <p:cNvPr id="18583" name="Line 9"/>
            <p:cNvSpPr>
              <a:spLocks noChangeShapeType="1"/>
            </p:cNvSpPr>
            <p:nvPr/>
          </p:nvSpPr>
          <p:spPr bwMode="auto">
            <a:xfrm flipV="1">
              <a:off x="2688" y="1104"/>
              <a:ext cx="192" cy="192"/>
            </a:xfrm>
            <a:prstGeom prst="line">
              <a:avLst/>
            </a:prstGeom>
            <a:noFill/>
            <a:ln w="9525">
              <a:solidFill>
                <a:schemeClr val="tx1"/>
              </a:solidFill>
              <a:round/>
              <a:headEnd/>
              <a:tailEnd/>
            </a:ln>
          </p:spPr>
          <p:txBody>
            <a:bodyPr/>
            <a:lstStyle/>
            <a:p>
              <a:endParaRPr lang="en-US"/>
            </a:p>
          </p:txBody>
        </p:sp>
        <p:grpSp>
          <p:nvGrpSpPr>
            <p:cNvPr id="3" name="Group 10"/>
            <p:cNvGrpSpPr>
              <a:grpSpLocks/>
            </p:cNvGrpSpPr>
            <p:nvPr/>
          </p:nvGrpSpPr>
          <p:grpSpPr bwMode="auto">
            <a:xfrm>
              <a:off x="2880" y="960"/>
              <a:ext cx="144" cy="96"/>
              <a:chOff x="1632" y="1584"/>
              <a:chExt cx="144" cy="96"/>
            </a:xfrm>
          </p:grpSpPr>
          <p:cxnSp>
            <p:nvCxnSpPr>
              <p:cNvPr id="18594" name="AutoShape 11"/>
              <p:cNvCxnSpPr>
                <a:cxnSpLocks noChangeShapeType="1"/>
              </p:cNvCxnSpPr>
              <p:nvPr/>
            </p:nvCxnSpPr>
            <p:spPr bwMode="auto">
              <a:xfrm>
                <a:off x="1632" y="1584"/>
                <a:ext cx="144" cy="96"/>
              </a:xfrm>
              <a:prstGeom prst="straightConnector1">
                <a:avLst/>
              </a:prstGeom>
              <a:noFill/>
              <a:ln w="9525">
                <a:solidFill>
                  <a:schemeClr val="tx1"/>
                </a:solidFill>
                <a:round/>
                <a:headEnd/>
                <a:tailEnd/>
              </a:ln>
            </p:spPr>
          </p:cxnSp>
          <p:cxnSp>
            <p:nvCxnSpPr>
              <p:cNvPr id="18595" name="AutoShape 12"/>
              <p:cNvCxnSpPr>
                <a:cxnSpLocks noChangeShapeType="1"/>
              </p:cNvCxnSpPr>
              <p:nvPr/>
            </p:nvCxnSpPr>
            <p:spPr bwMode="auto">
              <a:xfrm flipV="1">
                <a:off x="1632" y="1584"/>
                <a:ext cx="144" cy="96"/>
              </a:xfrm>
              <a:prstGeom prst="straightConnector1">
                <a:avLst/>
              </a:prstGeom>
              <a:noFill/>
              <a:ln w="9525">
                <a:solidFill>
                  <a:schemeClr val="tx1"/>
                </a:solidFill>
                <a:round/>
                <a:headEnd/>
                <a:tailEnd/>
              </a:ln>
            </p:spPr>
          </p:cxnSp>
          <p:cxnSp>
            <p:nvCxnSpPr>
              <p:cNvPr id="18596" name="AutoShape 13"/>
              <p:cNvCxnSpPr>
                <a:cxnSpLocks noChangeShapeType="1"/>
              </p:cNvCxnSpPr>
              <p:nvPr/>
            </p:nvCxnSpPr>
            <p:spPr bwMode="auto">
              <a:xfrm>
                <a:off x="1632" y="1584"/>
                <a:ext cx="0" cy="96"/>
              </a:xfrm>
              <a:prstGeom prst="straightConnector1">
                <a:avLst/>
              </a:prstGeom>
              <a:noFill/>
              <a:ln w="9525">
                <a:solidFill>
                  <a:schemeClr val="tx1"/>
                </a:solidFill>
                <a:round/>
                <a:headEnd/>
                <a:tailEnd/>
              </a:ln>
            </p:spPr>
          </p:cxnSp>
          <p:cxnSp>
            <p:nvCxnSpPr>
              <p:cNvPr id="18597" name="AutoShape 14"/>
              <p:cNvCxnSpPr>
                <a:cxnSpLocks noChangeShapeType="1"/>
              </p:cNvCxnSpPr>
              <p:nvPr/>
            </p:nvCxnSpPr>
            <p:spPr bwMode="auto">
              <a:xfrm>
                <a:off x="1776" y="1584"/>
                <a:ext cx="0" cy="96"/>
              </a:xfrm>
              <a:prstGeom prst="straightConnector1">
                <a:avLst/>
              </a:prstGeom>
              <a:noFill/>
              <a:ln w="9525">
                <a:solidFill>
                  <a:schemeClr val="tx1"/>
                </a:solidFill>
                <a:round/>
                <a:headEnd/>
                <a:tailEnd/>
              </a:ln>
            </p:spPr>
          </p:cxnSp>
        </p:grpSp>
        <p:grpSp>
          <p:nvGrpSpPr>
            <p:cNvPr id="4" name="Group 15"/>
            <p:cNvGrpSpPr>
              <a:grpSpLocks/>
            </p:cNvGrpSpPr>
            <p:nvPr/>
          </p:nvGrpSpPr>
          <p:grpSpPr bwMode="auto">
            <a:xfrm>
              <a:off x="3168" y="1296"/>
              <a:ext cx="144" cy="96"/>
              <a:chOff x="2544" y="336"/>
              <a:chExt cx="144" cy="96"/>
            </a:xfrm>
          </p:grpSpPr>
          <p:cxnSp>
            <p:nvCxnSpPr>
              <p:cNvPr id="18591" name="AutoShape 16"/>
              <p:cNvCxnSpPr>
                <a:cxnSpLocks noChangeShapeType="1"/>
              </p:cNvCxnSpPr>
              <p:nvPr/>
            </p:nvCxnSpPr>
            <p:spPr bwMode="auto">
              <a:xfrm>
                <a:off x="2544" y="336"/>
                <a:ext cx="144" cy="96"/>
              </a:xfrm>
              <a:prstGeom prst="straightConnector1">
                <a:avLst/>
              </a:prstGeom>
              <a:noFill/>
              <a:ln w="9525">
                <a:solidFill>
                  <a:schemeClr val="tx1"/>
                </a:solidFill>
                <a:round/>
                <a:headEnd/>
                <a:tailEnd/>
              </a:ln>
            </p:spPr>
          </p:cxnSp>
          <p:cxnSp>
            <p:nvCxnSpPr>
              <p:cNvPr id="18592" name="AutoShape 17"/>
              <p:cNvCxnSpPr>
                <a:cxnSpLocks noChangeShapeType="1"/>
              </p:cNvCxnSpPr>
              <p:nvPr/>
            </p:nvCxnSpPr>
            <p:spPr bwMode="auto">
              <a:xfrm flipV="1">
                <a:off x="2544" y="336"/>
                <a:ext cx="144" cy="96"/>
              </a:xfrm>
              <a:prstGeom prst="straightConnector1">
                <a:avLst/>
              </a:prstGeom>
              <a:noFill/>
              <a:ln w="9525">
                <a:solidFill>
                  <a:schemeClr val="tx1"/>
                </a:solidFill>
                <a:round/>
                <a:headEnd/>
                <a:tailEnd/>
              </a:ln>
            </p:spPr>
          </p:cxnSp>
          <p:cxnSp>
            <p:nvCxnSpPr>
              <p:cNvPr id="18593" name="AutoShape 18"/>
              <p:cNvCxnSpPr>
                <a:cxnSpLocks noChangeShapeType="1"/>
              </p:cNvCxnSpPr>
              <p:nvPr/>
            </p:nvCxnSpPr>
            <p:spPr bwMode="auto">
              <a:xfrm>
                <a:off x="2544" y="336"/>
                <a:ext cx="0" cy="96"/>
              </a:xfrm>
              <a:prstGeom prst="straightConnector1">
                <a:avLst/>
              </a:prstGeom>
              <a:noFill/>
              <a:ln w="9525">
                <a:solidFill>
                  <a:schemeClr val="tx1"/>
                </a:solidFill>
                <a:round/>
                <a:headEnd/>
                <a:tailEnd/>
              </a:ln>
            </p:spPr>
          </p:cxnSp>
        </p:grpSp>
        <p:sp>
          <p:nvSpPr>
            <p:cNvPr id="18586" name="Rectangle 19"/>
            <p:cNvSpPr>
              <a:spLocks noChangeArrowheads="1"/>
            </p:cNvSpPr>
            <p:nvPr/>
          </p:nvSpPr>
          <p:spPr bwMode="auto">
            <a:xfrm>
              <a:off x="2880" y="1584"/>
              <a:ext cx="215" cy="250"/>
            </a:xfrm>
            <a:prstGeom prst="rect">
              <a:avLst/>
            </a:prstGeom>
            <a:noFill/>
            <a:ln w="9525">
              <a:noFill/>
              <a:miter lim="800000"/>
              <a:headEnd/>
              <a:tailEnd/>
            </a:ln>
          </p:spPr>
          <p:txBody>
            <a:bodyPr wrap="none">
              <a:spAutoFit/>
            </a:bodyPr>
            <a:lstStyle/>
            <a:p>
              <a:pPr algn="l"/>
              <a:r>
                <a:rPr lang="el-GR"/>
                <a:t>σ</a:t>
              </a:r>
              <a:endParaRPr lang="en-US"/>
            </a:p>
          </p:txBody>
        </p:sp>
        <p:sp>
          <p:nvSpPr>
            <p:cNvPr id="18587" name="Text Box 20"/>
            <p:cNvSpPr txBox="1">
              <a:spLocks noChangeArrowheads="1"/>
            </p:cNvSpPr>
            <p:nvPr/>
          </p:nvSpPr>
          <p:spPr bwMode="auto">
            <a:xfrm>
              <a:off x="2112" y="1296"/>
              <a:ext cx="812" cy="231"/>
            </a:xfrm>
            <a:prstGeom prst="rect">
              <a:avLst/>
            </a:prstGeom>
            <a:noFill/>
            <a:ln w="9525">
              <a:noFill/>
              <a:miter lim="800000"/>
              <a:headEnd/>
              <a:tailEnd/>
            </a:ln>
          </p:spPr>
          <p:txBody>
            <a:bodyPr wrap="none">
              <a:spAutoFit/>
            </a:bodyPr>
            <a:lstStyle/>
            <a:p>
              <a:pPr algn="l"/>
              <a:r>
                <a:rPr lang="en-US" sz="1800"/>
                <a:t>employees</a:t>
              </a:r>
            </a:p>
          </p:txBody>
        </p:sp>
        <p:sp>
          <p:nvSpPr>
            <p:cNvPr id="18588" name="Text Box 21"/>
            <p:cNvSpPr txBox="1">
              <a:spLocks noChangeArrowheads="1"/>
            </p:cNvSpPr>
            <p:nvPr/>
          </p:nvSpPr>
          <p:spPr bwMode="auto">
            <a:xfrm>
              <a:off x="2160" y="1968"/>
              <a:ext cx="1140" cy="231"/>
            </a:xfrm>
            <a:prstGeom prst="rect">
              <a:avLst/>
            </a:prstGeom>
            <a:noFill/>
            <a:ln w="9525">
              <a:noFill/>
              <a:miter lim="800000"/>
              <a:headEnd/>
              <a:tailEnd/>
            </a:ln>
          </p:spPr>
          <p:txBody>
            <a:bodyPr wrap="none">
              <a:spAutoFit/>
            </a:bodyPr>
            <a:lstStyle/>
            <a:p>
              <a:pPr algn="l"/>
              <a:r>
                <a:rPr lang="en-US" sz="1800"/>
                <a:t>medical-records</a:t>
              </a:r>
            </a:p>
          </p:txBody>
        </p:sp>
        <p:sp>
          <p:nvSpPr>
            <p:cNvPr id="18589" name="Text Box 22"/>
            <p:cNvSpPr txBox="1">
              <a:spLocks noChangeArrowheads="1"/>
            </p:cNvSpPr>
            <p:nvPr/>
          </p:nvSpPr>
          <p:spPr bwMode="auto">
            <a:xfrm>
              <a:off x="3312" y="1632"/>
              <a:ext cx="308" cy="231"/>
            </a:xfrm>
            <a:prstGeom prst="rect">
              <a:avLst/>
            </a:prstGeom>
            <a:noFill/>
            <a:ln w="9525">
              <a:noFill/>
              <a:miter lim="800000"/>
              <a:headEnd/>
              <a:tailEnd/>
            </a:ln>
          </p:spPr>
          <p:txBody>
            <a:bodyPr wrap="none">
              <a:spAutoFit/>
            </a:bodyPr>
            <a:lstStyle/>
            <a:p>
              <a:pPr algn="l"/>
              <a:r>
                <a:rPr lang="en-US" sz="1800"/>
                <a:t>Q1</a:t>
              </a:r>
            </a:p>
          </p:txBody>
        </p:sp>
        <p:sp>
          <p:nvSpPr>
            <p:cNvPr id="18590" name="Line 23"/>
            <p:cNvSpPr>
              <a:spLocks noChangeShapeType="1"/>
            </p:cNvSpPr>
            <p:nvPr/>
          </p:nvSpPr>
          <p:spPr bwMode="auto">
            <a:xfrm flipV="1">
              <a:off x="2784" y="1776"/>
              <a:ext cx="144" cy="192"/>
            </a:xfrm>
            <a:prstGeom prst="line">
              <a:avLst/>
            </a:prstGeom>
            <a:noFill/>
            <a:ln w="9525">
              <a:solidFill>
                <a:schemeClr val="tx1"/>
              </a:solidFill>
              <a:round/>
              <a:headEnd/>
              <a:tailEnd/>
            </a:ln>
          </p:spPr>
          <p:txBody>
            <a:bodyPr/>
            <a:lstStyle/>
            <a:p>
              <a:endParaRPr lang="en-US"/>
            </a:p>
          </p:txBody>
        </p:sp>
      </p:grpSp>
      <p:sp>
        <p:nvSpPr>
          <p:cNvPr id="18442" name="AutoShape 24"/>
          <p:cNvSpPr>
            <a:spLocks noChangeArrowheads="1"/>
          </p:cNvSpPr>
          <p:nvPr/>
        </p:nvSpPr>
        <p:spPr bwMode="auto">
          <a:xfrm rot="4375647">
            <a:off x="633413" y="3148012"/>
            <a:ext cx="685800" cy="485775"/>
          </a:xfrm>
          <a:prstGeom prst="notchedRightArrow">
            <a:avLst>
              <a:gd name="adj1" fmla="val 50000"/>
              <a:gd name="adj2" fmla="val 35294"/>
            </a:avLst>
          </a:prstGeom>
          <a:solidFill>
            <a:schemeClr val="accent1"/>
          </a:solidFill>
          <a:ln w="9525" algn="ctr">
            <a:solidFill>
              <a:schemeClr val="tx1"/>
            </a:solidFill>
            <a:miter lim="800000"/>
            <a:headEnd/>
            <a:tailEnd/>
          </a:ln>
        </p:spPr>
        <p:txBody>
          <a:bodyPr wrap="none" anchor="ctr"/>
          <a:lstStyle/>
          <a:p>
            <a:endParaRPr lang="en-US"/>
          </a:p>
        </p:txBody>
      </p:sp>
      <p:sp>
        <p:nvSpPr>
          <p:cNvPr id="145433" name="AutoShape 25"/>
          <p:cNvSpPr>
            <a:spLocks noChangeArrowheads="1"/>
          </p:cNvSpPr>
          <p:nvPr/>
        </p:nvSpPr>
        <p:spPr bwMode="auto">
          <a:xfrm>
            <a:off x="3962400" y="4062413"/>
            <a:ext cx="685800" cy="485775"/>
          </a:xfrm>
          <a:prstGeom prst="notchedRightArrow">
            <a:avLst>
              <a:gd name="adj1" fmla="val 50000"/>
              <a:gd name="adj2" fmla="val 35294"/>
            </a:avLst>
          </a:prstGeom>
          <a:solidFill>
            <a:schemeClr val="accent1"/>
          </a:solidFill>
          <a:ln w="9525" algn="ctr">
            <a:solidFill>
              <a:schemeClr val="tx1"/>
            </a:solidFill>
            <a:miter lim="800000"/>
            <a:headEnd/>
            <a:tailEnd/>
          </a:ln>
        </p:spPr>
        <p:txBody>
          <a:bodyPr wrap="none" anchor="ctr"/>
          <a:lstStyle/>
          <a:p>
            <a:endParaRPr lang="en-US"/>
          </a:p>
        </p:txBody>
      </p:sp>
      <p:grpSp>
        <p:nvGrpSpPr>
          <p:cNvPr id="5" name="Group 26"/>
          <p:cNvGrpSpPr>
            <a:grpSpLocks/>
          </p:cNvGrpSpPr>
          <p:nvPr/>
        </p:nvGrpSpPr>
        <p:grpSpPr bwMode="auto">
          <a:xfrm>
            <a:off x="76200" y="3205163"/>
            <a:ext cx="3744913" cy="3195637"/>
            <a:chOff x="48" y="2019"/>
            <a:chExt cx="2359" cy="2013"/>
          </a:xfrm>
        </p:grpSpPr>
        <p:sp>
          <p:nvSpPr>
            <p:cNvPr id="18550" name="Text Box 27"/>
            <p:cNvSpPr txBox="1">
              <a:spLocks noChangeArrowheads="1"/>
            </p:cNvSpPr>
            <p:nvPr/>
          </p:nvSpPr>
          <p:spPr bwMode="auto">
            <a:xfrm>
              <a:off x="1266" y="3199"/>
              <a:ext cx="314" cy="237"/>
            </a:xfrm>
            <a:prstGeom prst="rect">
              <a:avLst/>
            </a:prstGeom>
            <a:noFill/>
            <a:ln w="9525">
              <a:solidFill>
                <a:schemeClr val="tx1"/>
              </a:solidFill>
              <a:miter lim="800000"/>
              <a:headEnd/>
              <a:tailEnd/>
            </a:ln>
          </p:spPr>
          <p:txBody>
            <a:bodyPr wrap="none">
              <a:spAutoFit/>
            </a:bodyPr>
            <a:lstStyle/>
            <a:p>
              <a:pPr algn="l"/>
              <a:r>
                <a:rPr lang="en-US" sz="1800">
                  <a:solidFill>
                    <a:srgbClr val="000000"/>
                  </a:solidFill>
                </a:rPr>
                <a:t>G4</a:t>
              </a:r>
            </a:p>
          </p:txBody>
        </p:sp>
        <p:sp>
          <p:nvSpPr>
            <p:cNvPr id="18551" name="Text Box 28"/>
            <p:cNvSpPr txBox="1">
              <a:spLocks noChangeArrowheads="1"/>
            </p:cNvSpPr>
            <p:nvPr/>
          </p:nvSpPr>
          <p:spPr bwMode="auto">
            <a:xfrm>
              <a:off x="1005" y="3795"/>
              <a:ext cx="314" cy="237"/>
            </a:xfrm>
            <a:prstGeom prst="rect">
              <a:avLst/>
            </a:prstGeom>
            <a:noFill/>
            <a:ln w="9525">
              <a:solidFill>
                <a:schemeClr val="tx1"/>
              </a:solidFill>
              <a:miter lim="800000"/>
              <a:headEnd/>
              <a:tailEnd/>
            </a:ln>
          </p:spPr>
          <p:txBody>
            <a:bodyPr wrap="none">
              <a:spAutoFit/>
            </a:bodyPr>
            <a:lstStyle/>
            <a:p>
              <a:pPr algn="l"/>
              <a:r>
                <a:rPr lang="en-US" sz="1800">
                  <a:solidFill>
                    <a:srgbClr val="000000"/>
                  </a:solidFill>
                </a:rPr>
                <a:t>G2</a:t>
              </a:r>
            </a:p>
          </p:txBody>
        </p:sp>
        <p:sp>
          <p:nvSpPr>
            <p:cNvPr id="18552" name="AutoShape 29"/>
            <p:cNvSpPr>
              <a:spLocks noChangeArrowheads="1"/>
            </p:cNvSpPr>
            <p:nvPr/>
          </p:nvSpPr>
          <p:spPr bwMode="auto">
            <a:xfrm>
              <a:off x="1484" y="2329"/>
              <a:ext cx="87" cy="91"/>
            </a:xfrm>
            <a:prstGeom prst="flowChartConnector">
              <a:avLst/>
            </a:prstGeom>
            <a:solidFill>
              <a:schemeClr val="bg1"/>
            </a:solidFill>
            <a:ln w="9525">
              <a:solidFill>
                <a:schemeClr val="tx1"/>
              </a:solidFill>
              <a:round/>
              <a:headEnd/>
              <a:tailEnd/>
            </a:ln>
          </p:spPr>
          <p:txBody>
            <a:bodyPr wrap="none" anchor="ctr"/>
            <a:lstStyle/>
            <a:p>
              <a:endParaRPr lang="en-US"/>
            </a:p>
          </p:txBody>
        </p:sp>
        <p:sp>
          <p:nvSpPr>
            <p:cNvPr id="18553" name="AutoShape 30"/>
            <p:cNvSpPr>
              <a:spLocks noChangeArrowheads="1"/>
            </p:cNvSpPr>
            <p:nvPr/>
          </p:nvSpPr>
          <p:spPr bwMode="auto">
            <a:xfrm>
              <a:off x="1876" y="2970"/>
              <a:ext cx="87" cy="92"/>
            </a:xfrm>
            <a:prstGeom prst="flowChartConnector">
              <a:avLst/>
            </a:prstGeom>
            <a:solidFill>
              <a:schemeClr val="bg1"/>
            </a:solidFill>
            <a:ln w="9525">
              <a:solidFill>
                <a:schemeClr val="tx1"/>
              </a:solidFill>
              <a:round/>
              <a:headEnd/>
              <a:tailEnd/>
            </a:ln>
          </p:spPr>
          <p:txBody>
            <a:bodyPr wrap="none" anchor="ctr"/>
            <a:lstStyle/>
            <a:p>
              <a:endParaRPr lang="en-US"/>
            </a:p>
          </p:txBody>
        </p:sp>
        <p:sp>
          <p:nvSpPr>
            <p:cNvPr id="18554" name="AutoShape 31"/>
            <p:cNvSpPr>
              <a:spLocks noChangeArrowheads="1"/>
            </p:cNvSpPr>
            <p:nvPr/>
          </p:nvSpPr>
          <p:spPr bwMode="auto">
            <a:xfrm>
              <a:off x="1179" y="3566"/>
              <a:ext cx="87" cy="92"/>
            </a:xfrm>
            <a:prstGeom prst="flowChartConnector">
              <a:avLst/>
            </a:prstGeom>
            <a:solidFill>
              <a:schemeClr val="bg1"/>
            </a:solidFill>
            <a:ln w="9525">
              <a:solidFill>
                <a:schemeClr val="tx1"/>
              </a:solidFill>
              <a:round/>
              <a:headEnd/>
              <a:tailEnd/>
            </a:ln>
          </p:spPr>
          <p:txBody>
            <a:bodyPr wrap="none" anchor="ctr"/>
            <a:lstStyle/>
            <a:p>
              <a:endParaRPr lang="en-US"/>
            </a:p>
          </p:txBody>
        </p:sp>
        <p:sp>
          <p:nvSpPr>
            <p:cNvPr id="18555" name="Line 32"/>
            <p:cNvSpPr>
              <a:spLocks noChangeShapeType="1"/>
            </p:cNvSpPr>
            <p:nvPr/>
          </p:nvSpPr>
          <p:spPr bwMode="auto">
            <a:xfrm>
              <a:off x="1266" y="2191"/>
              <a:ext cx="218" cy="138"/>
            </a:xfrm>
            <a:prstGeom prst="line">
              <a:avLst/>
            </a:prstGeom>
            <a:noFill/>
            <a:ln w="9525">
              <a:solidFill>
                <a:schemeClr val="tx1"/>
              </a:solidFill>
              <a:round/>
              <a:headEnd/>
              <a:tailEnd/>
            </a:ln>
          </p:spPr>
          <p:txBody>
            <a:bodyPr/>
            <a:lstStyle/>
            <a:p>
              <a:endParaRPr lang="en-US"/>
            </a:p>
          </p:txBody>
        </p:sp>
        <p:sp>
          <p:nvSpPr>
            <p:cNvPr id="18556" name="Line 33"/>
            <p:cNvSpPr>
              <a:spLocks noChangeShapeType="1"/>
            </p:cNvSpPr>
            <p:nvPr/>
          </p:nvSpPr>
          <p:spPr bwMode="auto">
            <a:xfrm>
              <a:off x="1571" y="2420"/>
              <a:ext cx="174" cy="138"/>
            </a:xfrm>
            <a:prstGeom prst="line">
              <a:avLst/>
            </a:prstGeom>
            <a:noFill/>
            <a:ln w="9525">
              <a:solidFill>
                <a:schemeClr val="tx1"/>
              </a:solidFill>
              <a:round/>
              <a:headEnd/>
              <a:tailEnd/>
            </a:ln>
          </p:spPr>
          <p:txBody>
            <a:bodyPr/>
            <a:lstStyle/>
            <a:p>
              <a:endParaRPr lang="en-US"/>
            </a:p>
          </p:txBody>
        </p:sp>
        <p:sp>
          <p:nvSpPr>
            <p:cNvPr id="18557" name="Text Box 34"/>
            <p:cNvSpPr txBox="1">
              <a:spLocks noChangeArrowheads="1"/>
            </p:cNvSpPr>
            <p:nvPr/>
          </p:nvSpPr>
          <p:spPr bwMode="auto">
            <a:xfrm>
              <a:off x="2093" y="3199"/>
              <a:ext cx="314" cy="237"/>
            </a:xfrm>
            <a:prstGeom prst="rect">
              <a:avLst/>
            </a:prstGeom>
            <a:noFill/>
            <a:ln w="9525">
              <a:solidFill>
                <a:schemeClr val="tx1"/>
              </a:solidFill>
              <a:miter lim="800000"/>
              <a:headEnd/>
              <a:tailEnd/>
            </a:ln>
          </p:spPr>
          <p:txBody>
            <a:bodyPr wrap="none">
              <a:spAutoFit/>
            </a:bodyPr>
            <a:lstStyle/>
            <a:p>
              <a:pPr algn="l"/>
              <a:r>
                <a:rPr lang="en-US" sz="1800">
                  <a:solidFill>
                    <a:srgbClr val="000000"/>
                  </a:solidFill>
                </a:rPr>
                <a:t>G3</a:t>
              </a:r>
            </a:p>
          </p:txBody>
        </p:sp>
        <p:sp>
          <p:nvSpPr>
            <p:cNvPr id="18558" name="Line 35"/>
            <p:cNvSpPr>
              <a:spLocks noChangeShapeType="1"/>
            </p:cNvSpPr>
            <p:nvPr/>
          </p:nvSpPr>
          <p:spPr bwMode="auto">
            <a:xfrm>
              <a:off x="1963" y="3016"/>
              <a:ext cx="304" cy="183"/>
            </a:xfrm>
            <a:prstGeom prst="line">
              <a:avLst/>
            </a:prstGeom>
            <a:noFill/>
            <a:ln w="9525">
              <a:solidFill>
                <a:schemeClr val="tx1"/>
              </a:solidFill>
              <a:round/>
              <a:headEnd/>
              <a:tailEnd/>
            </a:ln>
          </p:spPr>
          <p:txBody>
            <a:bodyPr/>
            <a:lstStyle/>
            <a:p>
              <a:endParaRPr lang="en-US"/>
            </a:p>
          </p:txBody>
        </p:sp>
        <p:sp>
          <p:nvSpPr>
            <p:cNvPr id="18559" name="Line 36"/>
            <p:cNvSpPr>
              <a:spLocks noChangeShapeType="1"/>
            </p:cNvSpPr>
            <p:nvPr/>
          </p:nvSpPr>
          <p:spPr bwMode="auto">
            <a:xfrm flipV="1">
              <a:off x="1441" y="3016"/>
              <a:ext cx="435" cy="183"/>
            </a:xfrm>
            <a:prstGeom prst="line">
              <a:avLst/>
            </a:prstGeom>
            <a:noFill/>
            <a:ln w="9525">
              <a:solidFill>
                <a:schemeClr val="tx1"/>
              </a:solidFill>
              <a:round/>
              <a:headEnd/>
              <a:tailEnd/>
            </a:ln>
          </p:spPr>
          <p:txBody>
            <a:bodyPr/>
            <a:lstStyle/>
            <a:p>
              <a:endParaRPr lang="en-US"/>
            </a:p>
          </p:txBody>
        </p:sp>
        <p:sp>
          <p:nvSpPr>
            <p:cNvPr id="18560" name="Line 37"/>
            <p:cNvSpPr>
              <a:spLocks noChangeShapeType="1"/>
            </p:cNvSpPr>
            <p:nvPr/>
          </p:nvSpPr>
          <p:spPr bwMode="auto">
            <a:xfrm>
              <a:off x="1919" y="2741"/>
              <a:ext cx="0" cy="229"/>
            </a:xfrm>
            <a:prstGeom prst="line">
              <a:avLst/>
            </a:prstGeom>
            <a:noFill/>
            <a:ln w="9525">
              <a:solidFill>
                <a:schemeClr val="tx1"/>
              </a:solidFill>
              <a:round/>
              <a:headEnd/>
              <a:tailEnd/>
            </a:ln>
          </p:spPr>
          <p:txBody>
            <a:bodyPr/>
            <a:lstStyle/>
            <a:p>
              <a:endParaRPr lang="en-US"/>
            </a:p>
          </p:txBody>
        </p:sp>
        <p:sp>
          <p:nvSpPr>
            <p:cNvPr id="18561" name="Line 38"/>
            <p:cNvSpPr>
              <a:spLocks noChangeShapeType="1"/>
            </p:cNvSpPr>
            <p:nvPr/>
          </p:nvSpPr>
          <p:spPr bwMode="auto">
            <a:xfrm flipV="1">
              <a:off x="396" y="2420"/>
              <a:ext cx="1088" cy="779"/>
            </a:xfrm>
            <a:prstGeom prst="line">
              <a:avLst/>
            </a:prstGeom>
            <a:noFill/>
            <a:ln w="9525">
              <a:solidFill>
                <a:schemeClr val="tx1"/>
              </a:solidFill>
              <a:round/>
              <a:headEnd/>
              <a:tailEnd/>
            </a:ln>
          </p:spPr>
          <p:txBody>
            <a:bodyPr/>
            <a:lstStyle/>
            <a:p>
              <a:endParaRPr lang="en-US"/>
            </a:p>
          </p:txBody>
        </p:sp>
        <p:sp>
          <p:nvSpPr>
            <p:cNvPr id="18562" name="Line 39"/>
            <p:cNvSpPr>
              <a:spLocks noChangeShapeType="1"/>
            </p:cNvSpPr>
            <p:nvPr/>
          </p:nvSpPr>
          <p:spPr bwMode="auto">
            <a:xfrm flipV="1">
              <a:off x="1223" y="3429"/>
              <a:ext cx="87" cy="137"/>
            </a:xfrm>
            <a:prstGeom prst="line">
              <a:avLst/>
            </a:prstGeom>
            <a:noFill/>
            <a:ln w="9525">
              <a:solidFill>
                <a:schemeClr val="tx1"/>
              </a:solidFill>
              <a:round/>
              <a:headEnd/>
              <a:tailEnd/>
            </a:ln>
          </p:spPr>
          <p:txBody>
            <a:bodyPr/>
            <a:lstStyle/>
            <a:p>
              <a:endParaRPr lang="en-US"/>
            </a:p>
          </p:txBody>
        </p:sp>
        <p:sp>
          <p:nvSpPr>
            <p:cNvPr id="18563" name="Line 40"/>
            <p:cNvSpPr>
              <a:spLocks noChangeShapeType="1"/>
            </p:cNvSpPr>
            <p:nvPr/>
          </p:nvSpPr>
          <p:spPr bwMode="auto">
            <a:xfrm flipV="1">
              <a:off x="1092" y="3658"/>
              <a:ext cx="87" cy="137"/>
            </a:xfrm>
            <a:prstGeom prst="line">
              <a:avLst/>
            </a:prstGeom>
            <a:noFill/>
            <a:ln w="9525">
              <a:solidFill>
                <a:schemeClr val="tx1"/>
              </a:solidFill>
              <a:round/>
              <a:headEnd/>
              <a:tailEnd/>
            </a:ln>
          </p:spPr>
          <p:txBody>
            <a:bodyPr/>
            <a:lstStyle/>
            <a:p>
              <a:endParaRPr lang="en-US"/>
            </a:p>
          </p:txBody>
        </p:sp>
        <p:grpSp>
          <p:nvGrpSpPr>
            <p:cNvPr id="6" name="Group 41"/>
            <p:cNvGrpSpPr>
              <a:grpSpLocks/>
            </p:cNvGrpSpPr>
            <p:nvPr/>
          </p:nvGrpSpPr>
          <p:grpSpPr bwMode="auto">
            <a:xfrm>
              <a:off x="1658" y="2283"/>
              <a:ext cx="131" cy="92"/>
              <a:chOff x="1632" y="1584"/>
              <a:chExt cx="144" cy="96"/>
            </a:xfrm>
          </p:grpSpPr>
          <p:cxnSp>
            <p:nvCxnSpPr>
              <p:cNvPr id="18576" name="AutoShape 42"/>
              <p:cNvCxnSpPr>
                <a:cxnSpLocks noChangeShapeType="1"/>
              </p:cNvCxnSpPr>
              <p:nvPr/>
            </p:nvCxnSpPr>
            <p:spPr bwMode="auto">
              <a:xfrm>
                <a:off x="1632" y="1584"/>
                <a:ext cx="144" cy="96"/>
              </a:xfrm>
              <a:prstGeom prst="straightConnector1">
                <a:avLst/>
              </a:prstGeom>
              <a:noFill/>
              <a:ln w="9525">
                <a:solidFill>
                  <a:schemeClr val="tx1"/>
                </a:solidFill>
                <a:round/>
                <a:headEnd/>
                <a:tailEnd/>
              </a:ln>
            </p:spPr>
          </p:cxnSp>
          <p:cxnSp>
            <p:nvCxnSpPr>
              <p:cNvPr id="18577" name="AutoShape 43"/>
              <p:cNvCxnSpPr>
                <a:cxnSpLocks noChangeShapeType="1"/>
              </p:cNvCxnSpPr>
              <p:nvPr/>
            </p:nvCxnSpPr>
            <p:spPr bwMode="auto">
              <a:xfrm flipV="1">
                <a:off x="1632" y="1584"/>
                <a:ext cx="144" cy="96"/>
              </a:xfrm>
              <a:prstGeom prst="straightConnector1">
                <a:avLst/>
              </a:prstGeom>
              <a:noFill/>
              <a:ln w="9525">
                <a:solidFill>
                  <a:schemeClr val="tx1"/>
                </a:solidFill>
                <a:round/>
                <a:headEnd/>
                <a:tailEnd/>
              </a:ln>
            </p:spPr>
          </p:cxnSp>
          <p:cxnSp>
            <p:nvCxnSpPr>
              <p:cNvPr id="18578" name="AutoShape 44"/>
              <p:cNvCxnSpPr>
                <a:cxnSpLocks noChangeShapeType="1"/>
              </p:cNvCxnSpPr>
              <p:nvPr/>
            </p:nvCxnSpPr>
            <p:spPr bwMode="auto">
              <a:xfrm>
                <a:off x="1632" y="1584"/>
                <a:ext cx="0" cy="96"/>
              </a:xfrm>
              <a:prstGeom prst="straightConnector1">
                <a:avLst/>
              </a:prstGeom>
              <a:noFill/>
              <a:ln w="9525">
                <a:solidFill>
                  <a:schemeClr val="tx1"/>
                </a:solidFill>
                <a:round/>
                <a:headEnd/>
                <a:tailEnd/>
              </a:ln>
            </p:spPr>
          </p:cxnSp>
          <p:cxnSp>
            <p:nvCxnSpPr>
              <p:cNvPr id="18579" name="AutoShape 45"/>
              <p:cNvCxnSpPr>
                <a:cxnSpLocks noChangeShapeType="1"/>
              </p:cNvCxnSpPr>
              <p:nvPr/>
            </p:nvCxnSpPr>
            <p:spPr bwMode="auto">
              <a:xfrm>
                <a:off x="1776" y="1584"/>
                <a:ext cx="0" cy="96"/>
              </a:xfrm>
              <a:prstGeom prst="straightConnector1">
                <a:avLst/>
              </a:prstGeom>
              <a:noFill/>
              <a:ln w="9525">
                <a:solidFill>
                  <a:schemeClr val="tx1"/>
                </a:solidFill>
                <a:round/>
                <a:headEnd/>
                <a:tailEnd/>
              </a:ln>
            </p:spPr>
          </p:cxnSp>
        </p:grpSp>
        <p:grpSp>
          <p:nvGrpSpPr>
            <p:cNvPr id="7" name="Group 46"/>
            <p:cNvGrpSpPr>
              <a:grpSpLocks/>
            </p:cNvGrpSpPr>
            <p:nvPr/>
          </p:nvGrpSpPr>
          <p:grpSpPr bwMode="auto">
            <a:xfrm>
              <a:off x="2006" y="2879"/>
              <a:ext cx="131" cy="91"/>
              <a:chOff x="2544" y="336"/>
              <a:chExt cx="144" cy="96"/>
            </a:xfrm>
          </p:grpSpPr>
          <p:cxnSp>
            <p:nvCxnSpPr>
              <p:cNvPr id="18573" name="AutoShape 47"/>
              <p:cNvCxnSpPr>
                <a:cxnSpLocks noChangeShapeType="1"/>
              </p:cNvCxnSpPr>
              <p:nvPr/>
            </p:nvCxnSpPr>
            <p:spPr bwMode="auto">
              <a:xfrm>
                <a:off x="2544" y="336"/>
                <a:ext cx="144" cy="96"/>
              </a:xfrm>
              <a:prstGeom prst="straightConnector1">
                <a:avLst/>
              </a:prstGeom>
              <a:noFill/>
              <a:ln w="9525">
                <a:solidFill>
                  <a:schemeClr val="tx1"/>
                </a:solidFill>
                <a:round/>
                <a:headEnd/>
                <a:tailEnd/>
              </a:ln>
            </p:spPr>
          </p:cxnSp>
          <p:cxnSp>
            <p:nvCxnSpPr>
              <p:cNvPr id="18574" name="AutoShape 48"/>
              <p:cNvCxnSpPr>
                <a:cxnSpLocks noChangeShapeType="1"/>
              </p:cNvCxnSpPr>
              <p:nvPr/>
            </p:nvCxnSpPr>
            <p:spPr bwMode="auto">
              <a:xfrm flipV="1">
                <a:off x="2544" y="336"/>
                <a:ext cx="144" cy="96"/>
              </a:xfrm>
              <a:prstGeom prst="straightConnector1">
                <a:avLst/>
              </a:prstGeom>
              <a:noFill/>
              <a:ln w="9525">
                <a:solidFill>
                  <a:schemeClr val="tx1"/>
                </a:solidFill>
                <a:round/>
                <a:headEnd/>
                <a:tailEnd/>
              </a:ln>
            </p:spPr>
          </p:cxnSp>
          <p:cxnSp>
            <p:nvCxnSpPr>
              <p:cNvPr id="18575" name="AutoShape 49"/>
              <p:cNvCxnSpPr>
                <a:cxnSpLocks noChangeShapeType="1"/>
              </p:cNvCxnSpPr>
              <p:nvPr/>
            </p:nvCxnSpPr>
            <p:spPr bwMode="auto">
              <a:xfrm>
                <a:off x="2544" y="336"/>
                <a:ext cx="0" cy="96"/>
              </a:xfrm>
              <a:prstGeom prst="straightConnector1">
                <a:avLst/>
              </a:prstGeom>
              <a:noFill/>
              <a:ln w="9525">
                <a:solidFill>
                  <a:schemeClr val="tx1"/>
                </a:solidFill>
                <a:round/>
                <a:headEnd/>
                <a:tailEnd/>
              </a:ln>
            </p:spPr>
          </p:cxnSp>
        </p:grpSp>
        <p:sp>
          <p:nvSpPr>
            <p:cNvPr id="18566" name="Rectangle 50"/>
            <p:cNvSpPr>
              <a:spLocks noChangeArrowheads="1"/>
            </p:cNvSpPr>
            <p:nvPr/>
          </p:nvSpPr>
          <p:spPr bwMode="auto">
            <a:xfrm>
              <a:off x="1310" y="3520"/>
              <a:ext cx="215" cy="250"/>
            </a:xfrm>
            <a:prstGeom prst="rect">
              <a:avLst/>
            </a:prstGeom>
            <a:noFill/>
            <a:ln w="9525">
              <a:noFill/>
              <a:miter lim="800000"/>
              <a:headEnd/>
              <a:tailEnd/>
            </a:ln>
          </p:spPr>
          <p:txBody>
            <a:bodyPr wrap="none">
              <a:spAutoFit/>
            </a:bodyPr>
            <a:lstStyle/>
            <a:p>
              <a:pPr algn="l"/>
              <a:r>
                <a:rPr lang="el-GR"/>
                <a:t>σ</a:t>
              </a:r>
              <a:endParaRPr lang="en-US"/>
            </a:p>
          </p:txBody>
        </p:sp>
        <p:sp>
          <p:nvSpPr>
            <p:cNvPr id="18567" name="Text Box 51"/>
            <p:cNvSpPr txBox="1">
              <a:spLocks noChangeArrowheads="1"/>
            </p:cNvSpPr>
            <p:nvPr/>
          </p:nvSpPr>
          <p:spPr bwMode="auto">
            <a:xfrm>
              <a:off x="48" y="3429"/>
              <a:ext cx="812" cy="231"/>
            </a:xfrm>
            <a:prstGeom prst="rect">
              <a:avLst/>
            </a:prstGeom>
            <a:noFill/>
            <a:ln w="9525">
              <a:noFill/>
              <a:miter lim="800000"/>
              <a:headEnd/>
              <a:tailEnd/>
            </a:ln>
          </p:spPr>
          <p:txBody>
            <a:bodyPr wrap="none">
              <a:spAutoFit/>
            </a:bodyPr>
            <a:lstStyle/>
            <a:p>
              <a:pPr algn="l"/>
              <a:r>
                <a:rPr lang="en-US" sz="1800"/>
                <a:t>employees</a:t>
              </a:r>
            </a:p>
          </p:txBody>
        </p:sp>
        <p:sp>
          <p:nvSpPr>
            <p:cNvPr id="18568" name="Text Box 52"/>
            <p:cNvSpPr txBox="1">
              <a:spLocks noChangeArrowheads="1"/>
            </p:cNvSpPr>
            <p:nvPr/>
          </p:nvSpPr>
          <p:spPr bwMode="auto">
            <a:xfrm>
              <a:off x="1266" y="3795"/>
              <a:ext cx="1141" cy="231"/>
            </a:xfrm>
            <a:prstGeom prst="rect">
              <a:avLst/>
            </a:prstGeom>
            <a:noFill/>
            <a:ln w="9525">
              <a:noFill/>
              <a:miter lim="800000"/>
              <a:headEnd/>
              <a:tailEnd/>
            </a:ln>
          </p:spPr>
          <p:txBody>
            <a:bodyPr wrap="none">
              <a:spAutoFit/>
            </a:bodyPr>
            <a:lstStyle/>
            <a:p>
              <a:pPr algn="l"/>
              <a:r>
                <a:rPr lang="en-US" sz="1800"/>
                <a:t>medical-records</a:t>
              </a:r>
            </a:p>
          </p:txBody>
        </p:sp>
        <p:sp>
          <p:nvSpPr>
            <p:cNvPr id="18569" name="Text Box 53"/>
            <p:cNvSpPr txBox="1">
              <a:spLocks noChangeArrowheads="1"/>
            </p:cNvSpPr>
            <p:nvPr/>
          </p:nvSpPr>
          <p:spPr bwMode="auto">
            <a:xfrm>
              <a:off x="2093" y="3429"/>
              <a:ext cx="308" cy="231"/>
            </a:xfrm>
            <a:prstGeom prst="rect">
              <a:avLst/>
            </a:prstGeom>
            <a:noFill/>
            <a:ln w="9525">
              <a:noFill/>
              <a:miter lim="800000"/>
              <a:headEnd/>
              <a:tailEnd/>
            </a:ln>
          </p:spPr>
          <p:txBody>
            <a:bodyPr wrap="none">
              <a:spAutoFit/>
            </a:bodyPr>
            <a:lstStyle/>
            <a:p>
              <a:pPr algn="l"/>
              <a:r>
                <a:rPr lang="en-US" sz="1800"/>
                <a:t>Q1</a:t>
              </a:r>
            </a:p>
          </p:txBody>
        </p:sp>
        <p:sp>
          <p:nvSpPr>
            <p:cNvPr id="18570" name="Text Box 54"/>
            <p:cNvSpPr txBox="1">
              <a:spLocks noChangeArrowheads="1"/>
            </p:cNvSpPr>
            <p:nvPr/>
          </p:nvSpPr>
          <p:spPr bwMode="auto">
            <a:xfrm>
              <a:off x="214" y="3216"/>
              <a:ext cx="314" cy="237"/>
            </a:xfrm>
            <a:prstGeom prst="rect">
              <a:avLst/>
            </a:prstGeom>
            <a:noFill/>
            <a:ln w="9525">
              <a:solidFill>
                <a:schemeClr val="tx1"/>
              </a:solidFill>
              <a:miter lim="800000"/>
              <a:headEnd/>
              <a:tailEnd/>
            </a:ln>
          </p:spPr>
          <p:txBody>
            <a:bodyPr wrap="none">
              <a:spAutoFit/>
            </a:bodyPr>
            <a:lstStyle/>
            <a:p>
              <a:pPr algn="l"/>
              <a:r>
                <a:rPr lang="en-US" sz="1800">
                  <a:solidFill>
                    <a:srgbClr val="000000"/>
                  </a:solidFill>
                </a:rPr>
                <a:t>G1</a:t>
              </a:r>
            </a:p>
          </p:txBody>
        </p:sp>
        <p:sp>
          <p:nvSpPr>
            <p:cNvPr id="18571" name="Text Box 55"/>
            <p:cNvSpPr txBox="1">
              <a:spLocks noChangeArrowheads="1"/>
            </p:cNvSpPr>
            <p:nvPr/>
          </p:nvSpPr>
          <p:spPr bwMode="auto">
            <a:xfrm>
              <a:off x="1750" y="2496"/>
              <a:ext cx="314" cy="237"/>
            </a:xfrm>
            <a:prstGeom prst="rect">
              <a:avLst/>
            </a:prstGeom>
            <a:noFill/>
            <a:ln w="9525">
              <a:solidFill>
                <a:schemeClr val="tx1"/>
              </a:solidFill>
              <a:miter lim="800000"/>
              <a:headEnd/>
              <a:tailEnd/>
            </a:ln>
          </p:spPr>
          <p:txBody>
            <a:bodyPr wrap="none">
              <a:spAutoFit/>
            </a:bodyPr>
            <a:lstStyle/>
            <a:p>
              <a:pPr algn="l"/>
              <a:r>
                <a:rPr lang="en-US" sz="1800">
                  <a:solidFill>
                    <a:srgbClr val="000000"/>
                  </a:solidFill>
                </a:rPr>
                <a:t>G5</a:t>
              </a:r>
            </a:p>
          </p:txBody>
        </p:sp>
        <p:sp>
          <p:nvSpPr>
            <p:cNvPr id="18572" name="Text Box 56"/>
            <p:cNvSpPr txBox="1">
              <a:spLocks noChangeArrowheads="1"/>
            </p:cNvSpPr>
            <p:nvPr/>
          </p:nvSpPr>
          <p:spPr bwMode="auto">
            <a:xfrm>
              <a:off x="960" y="2019"/>
              <a:ext cx="314" cy="237"/>
            </a:xfrm>
            <a:prstGeom prst="rect">
              <a:avLst/>
            </a:prstGeom>
            <a:noFill/>
            <a:ln w="9525">
              <a:solidFill>
                <a:schemeClr val="tx1"/>
              </a:solidFill>
              <a:miter lim="800000"/>
              <a:headEnd/>
              <a:tailEnd/>
            </a:ln>
          </p:spPr>
          <p:txBody>
            <a:bodyPr wrap="none">
              <a:spAutoFit/>
            </a:bodyPr>
            <a:lstStyle/>
            <a:p>
              <a:pPr algn="l"/>
              <a:r>
                <a:rPr lang="en-US" sz="1800">
                  <a:solidFill>
                    <a:srgbClr val="000000"/>
                  </a:solidFill>
                </a:rPr>
                <a:t>G6</a:t>
              </a:r>
            </a:p>
          </p:txBody>
        </p:sp>
      </p:grpSp>
      <p:grpSp>
        <p:nvGrpSpPr>
          <p:cNvPr id="8" name="Group 57"/>
          <p:cNvGrpSpPr>
            <a:grpSpLocks/>
          </p:cNvGrpSpPr>
          <p:nvPr/>
        </p:nvGrpSpPr>
        <p:grpSpPr bwMode="auto">
          <a:xfrm>
            <a:off x="4978400" y="3200400"/>
            <a:ext cx="4013200" cy="3200400"/>
            <a:chOff x="3136" y="2016"/>
            <a:chExt cx="2528" cy="2016"/>
          </a:xfrm>
        </p:grpSpPr>
        <p:sp>
          <p:nvSpPr>
            <p:cNvPr id="18502" name="Text Box 58"/>
            <p:cNvSpPr txBox="1">
              <a:spLocks noChangeArrowheads="1"/>
            </p:cNvSpPr>
            <p:nvPr/>
          </p:nvSpPr>
          <p:spPr bwMode="auto">
            <a:xfrm>
              <a:off x="3136" y="2558"/>
              <a:ext cx="314" cy="237"/>
            </a:xfrm>
            <a:prstGeom prst="rect">
              <a:avLst/>
            </a:prstGeom>
            <a:noFill/>
            <a:ln w="9525">
              <a:solidFill>
                <a:schemeClr val="tx1"/>
              </a:solidFill>
              <a:miter lim="800000"/>
              <a:headEnd/>
              <a:tailEnd/>
            </a:ln>
          </p:spPr>
          <p:txBody>
            <a:bodyPr wrap="none">
              <a:spAutoFit/>
            </a:bodyPr>
            <a:lstStyle/>
            <a:p>
              <a:pPr algn="l"/>
              <a:r>
                <a:rPr lang="en-US" sz="1800">
                  <a:solidFill>
                    <a:srgbClr val="000000"/>
                  </a:solidFill>
                </a:rPr>
                <a:t>G7</a:t>
              </a:r>
            </a:p>
          </p:txBody>
        </p:sp>
        <p:sp>
          <p:nvSpPr>
            <p:cNvPr id="18503" name="Text Box 59"/>
            <p:cNvSpPr txBox="1">
              <a:spLocks noChangeArrowheads="1"/>
            </p:cNvSpPr>
            <p:nvPr/>
          </p:nvSpPr>
          <p:spPr bwMode="auto">
            <a:xfrm>
              <a:off x="4455" y="3199"/>
              <a:ext cx="314" cy="237"/>
            </a:xfrm>
            <a:prstGeom prst="rect">
              <a:avLst/>
            </a:prstGeom>
            <a:noFill/>
            <a:ln w="9525">
              <a:solidFill>
                <a:schemeClr val="tx1"/>
              </a:solidFill>
              <a:miter lim="800000"/>
              <a:headEnd/>
              <a:tailEnd/>
            </a:ln>
          </p:spPr>
          <p:txBody>
            <a:bodyPr wrap="none">
              <a:spAutoFit/>
            </a:bodyPr>
            <a:lstStyle/>
            <a:p>
              <a:pPr algn="l"/>
              <a:r>
                <a:rPr lang="en-US" sz="1800">
                  <a:solidFill>
                    <a:srgbClr val="000000"/>
                  </a:solidFill>
                </a:rPr>
                <a:t>G4</a:t>
              </a:r>
            </a:p>
          </p:txBody>
        </p:sp>
        <p:sp>
          <p:nvSpPr>
            <p:cNvPr id="18504" name="Text Box 60"/>
            <p:cNvSpPr txBox="1">
              <a:spLocks noChangeArrowheads="1"/>
            </p:cNvSpPr>
            <p:nvPr/>
          </p:nvSpPr>
          <p:spPr bwMode="auto">
            <a:xfrm>
              <a:off x="4172" y="3795"/>
              <a:ext cx="314" cy="237"/>
            </a:xfrm>
            <a:prstGeom prst="rect">
              <a:avLst/>
            </a:prstGeom>
            <a:noFill/>
            <a:ln w="9525">
              <a:solidFill>
                <a:schemeClr val="tx1"/>
              </a:solidFill>
              <a:miter lim="800000"/>
              <a:headEnd/>
              <a:tailEnd/>
            </a:ln>
          </p:spPr>
          <p:txBody>
            <a:bodyPr wrap="none">
              <a:spAutoFit/>
            </a:bodyPr>
            <a:lstStyle/>
            <a:p>
              <a:pPr algn="l"/>
              <a:r>
                <a:rPr lang="en-US" sz="1800">
                  <a:solidFill>
                    <a:srgbClr val="000000"/>
                  </a:solidFill>
                </a:rPr>
                <a:t>G2</a:t>
              </a:r>
            </a:p>
          </p:txBody>
        </p:sp>
        <p:sp>
          <p:nvSpPr>
            <p:cNvPr id="18505" name="AutoShape 61"/>
            <p:cNvSpPr>
              <a:spLocks noChangeArrowheads="1"/>
            </p:cNvSpPr>
            <p:nvPr/>
          </p:nvSpPr>
          <p:spPr bwMode="auto">
            <a:xfrm>
              <a:off x="4690" y="2329"/>
              <a:ext cx="95" cy="91"/>
            </a:xfrm>
            <a:prstGeom prst="flowChartConnector">
              <a:avLst/>
            </a:prstGeom>
            <a:solidFill>
              <a:schemeClr val="bg1"/>
            </a:solidFill>
            <a:ln w="9525">
              <a:solidFill>
                <a:schemeClr val="tx1"/>
              </a:solidFill>
              <a:round/>
              <a:headEnd/>
              <a:tailEnd/>
            </a:ln>
          </p:spPr>
          <p:txBody>
            <a:bodyPr wrap="none" anchor="ctr"/>
            <a:lstStyle/>
            <a:p>
              <a:endParaRPr lang="en-US"/>
            </a:p>
          </p:txBody>
        </p:sp>
        <p:sp>
          <p:nvSpPr>
            <p:cNvPr id="18506" name="AutoShape 62"/>
            <p:cNvSpPr>
              <a:spLocks noChangeArrowheads="1"/>
            </p:cNvSpPr>
            <p:nvPr/>
          </p:nvSpPr>
          <p:spPr bwMode="auto">
            <a:xfrm>
              <a:off x="3654" y="2329"/>
              <a:ext cx="94" cy="91"/>
            </a:xfrm>
            <a:prstGeom prst="flowChartConnector">
              <a:avLst/>
            </a:prstGeom>
            <a:solidFill>
              <a:schemeClr val="bg1"/>
            </a:solidFill>
            <a:ln w="9525">
              <a:solidFill>
                <a:schemeClr val="tx1"/>
              </a:solidFill>
              <a:round/>
              <a:headEnd/>
              <a:tailEnd/>
            </a:ln>
          </p:spPr>
          <p:txBody>
            <a:bodyPr wrap="none" anchor="ctr"/>
            <a:lstStyle/>
            <a:p>
              <a:endParaRPr lang="en-US"/>
            </a:p>
          </p:txBody>
        </p:sp>
        <p:sp>
          <p:nvSpPr>
            <p:cNvPr id="18507" name="AutoShape 63"/>
            <p:cNvSpPr>
              <a:spLocks noChangeArrowheads="1"/>
            </p:cNvSpPr>
            <p:nvPr/>
          </p:nvSpPr>
          <p:spPr bwMode="auto">
            <a:xfrm>
              <a:off x="3419" y="2925"/>
              <a:ext cx="94" cy="91"/>
            </a:xfrm>
            <a:prstGeom prst="flowChartConnector">
              <a:avLst/>
            </a:prstGeom>
            <a:solidFill>
              <a:schemeClr val="bg1"/>
            </a:solidFill>
            <a:ln w="9525">
              <a:solidFill>
                <a:schemeClr val="tx1"/>
              </a:solidFill>
              <a:round/>
              <a:headEnd/>
              <a:tailEnd/>
            </a:ln>
          </p:spPr>
          <p:txBody>
            <a:bodyPr wrap="none" anchor="ctr"/>
            <a:lstStyle/>
            <a:p>
              <a:endParaRPr lang="en-US"/>
            </a:p>
          </p:txBody>
        </p:sp>
        <p:sp>
          <p:nvSpPr>
            <p:cNvPr id="18508" name="AutoShape 64"/>
            <p:cNvSpPr>
              <a:spLocks noChangeArrowheads="1"/>
            </p:cNvSpPr>
            <p:nvPr/>
          </p:nvSpPr>
          <p:spPr bwMode="auto">
            <a:xfrm>
              <a:off x="5114" y="2970"/>
              <a:ext cx="95" cy="92"/>
            </a:xfrm>
            <a:prstGeom prst="flowChartConnector">
              <a:avLst/>
            </a:prstGeom>
            <a:solidFill>
              <a:schemeClr val="bg1"/>
            </a:solidFill>
            <a:ln w="9525">
              <a:solidFill>
                <a:schemeClr val="tx1"/>
              </a:solidFill>
              <a:round/>
              <a:headEnd/>
              <a:tailEnd/>
            </a:ln>
          </p:spPr>
          <p:txBody>
            <a:bodyPr wrap="none" anchor="ctr"/>
            <a:lstStyle/>
            <a:p>
              <a:endParaRPr lang="en-US"/>
            </a:p>
          </p:txBody>
        </p:sp>
        <p:sp>
          <p:nvSpPr>
            <p:cNvPr id="18509" name="AutoShape 65"/>
            <p:cNvSpPr>
              <a:spLocks noChangeArrowheads="1"/>
            </p:cNvSpPr>
            <p:nvPr/>
          </p:nvSpPr>
          <p:spPr bwMode="auto">
            <a:xfrm>
              <a:off x="4361" y="3566"/>
              <a:ext cx="94" cy="92"/>
            </a:xfrm>
            <a:prstGeom prst="flowChartConnector">
              <a:avLst/>
            </a:prstGeom>
            <a:solidFill>
              <a:schemeClr val="bg1"/>
            </a:solidFill>
            <a:ln w="9525">
              <a:solidFill>
                <a:schemeClr val="tx1"/>
              </a:solidFill>
              <a:round/>
              <a:headEnd/>
              <a:tailEnd/>
            </a:ln>
          </p:spPr>
          <p:txBody>
            <a:bodyPr wrap="none" anchor="ctr"/>
            <a:lstStyle/>
            <a:p>
              <a:endParaRPr lang="en-US"/>
            </a:p>
          </p:txBody>
        </p:sp>
        <p:sp>
          <p:nvSpPr>
            <p:cNvPr id="18510" name="Line 66"/>
            <p:cNvSpPr>
              <a:spLocks noChangeShapeType="1"/>
            </p:cNvSpPr>
            <p:nvPr/>
          </p:nvSpPr>
          <p:spPr bwMode="auto">
            <a:xfrm flipV="1">
              <a:off x="3748" y="2145"/>
              <a:ext cx="330" cy="184"/>
            </a:xfrm>
            <a:prstGeom prst="line">
              <a:avLst/>
            </a:prstGeom>
            <a:noFill/>
            <a:ln w="9525">
              <a:solidFill>
                <a:schemeClr val="tx1"/>
              </a:solidFill>
              <a:round/>
              <a:headEnd/>
              <a:tailEnd/>
            </a:ln>
          </p:spPr>
          <p:txBody>
            <a:bodyPr/>
            <a:lstStyle/>
            <a:p>
              <a:endParaRPr lang="en-US"/>
            </a:p>
          </p:txBody>
        </p:sp>
        <p:sp>
          <p:nvSpPr>
            <p:cNvPr id="18511" name="Line 67"/>
            <p:cNvSpPr>
              <a:spLocks noChangeShapeType="1"/>
            </p:cNvSpPr>
            <p:nvPr/>
          </p:nvSpPr>
          <p:spPr bwMode="auto">
            <a:xfrm flipV="1">
              <a:off x="3372" y="2420"/>
              <a:ext cx="235" cy="138"/>
            </a:xfrm>
            <a:prstGeom prst="line">
              <a:avLst/>
            </a:prstGeom>
            <a:noFill/>
            <a:ln w="9525">
              <a:solidFill>
                <a:schemeClr val="tx1"/>
              </a:solidFill>
              <a:round/>
              <a:headEnd/>
              <a:tailEnd/>
            </a:ln>
          </p:spPr>
          <p:txBody>
            <a:bodyPr/>
            <a:lstStyle/>
            <a:p>
              <a:endParaRPr lang="en-US"/>
            </a:p>
          </p:txBody>
        </p:sp>
        <p:sp>
          <p:nvSpPr>
            <p:cNvPr id="18512" name="Line 68"/>
            <p:cNvSpPr>
              <a:spLocks noChangeShapeType="1"/>
            </p:cNvSpPr>
            <p:nvPr/>
          </p:nvSpPr>
          <p:spPr bwMode="auto">
            <a:xfrm>
              <a:off x="4455" y="2191"/>
              <a:ext cx="235" cy="138"/>
            </a:xfrm>
            <a:prstGeom prst="line">
              <a:avLst/>
            </a:prstGeom>
            <a:noFill/>
            <a:ln w="9525">
              <a:solidFill>
                <a:schemeClr val="tx1"/>
              </a:solidFill>
              <a:round/>
              <a:headEnd/>
              <a:tailEnd/>
            </a:ln>
          </p:spPr>
          <p:txBody>
            <a:bodyPr/>
            <a:lstStyle/>
            <a:p>
              <a:endParaRPr lang="en-US"/>
            </a:p>
          </p:txBody>
        </p:sp>
        <p:sp>
          <p:nvSpPr>
            <p:cNvPr id="18513" name="Line 69"/>
            <p:cNvSpPr>
              <a:spLocks noChangeShapeType="1"/>
            </p:cNvSpPr>
            <p:nvPr/>
          </p:nvSpPr>
          <p:spPr bwMode="auto">
            <a:xfrm>
              <a:off x="4785" y="2420"/>
              <a:ext cx="188" cy="138"/>
            </a:xfrm>
            <a:prstGeom prst="line">
              <a:avLst/>
            </a:prstGeom>
            <a:noFill/>
            <a:ln w="9525">
              <a:solidFill>
                <a:schemeClr val="tx1"/>
              </a:solidFill>
              <a:round/>
              <a:headEnd/>
              <a:tailEnd/>
            </a:ln>
          </p:spPr>
          <p:txBody>
            <a:bodyPr/>
            <a:lstStyle/>
            <a:p>
              <a:endParaRPr lang="en-US"/>
            </a:p>
          </p:txBody>
        </p:sp>
        <p:sp>
          <p:nvSpPr>
            <p:cNvPr id="18514" name="Line 70"/>
            <p:cNvSpPr>
              <a:spLocks noChangeShapeType="1"/>
            </p:cNvSpPr>
            <p:nvPr/>
          </p:nvSpPr>
          <p:spPr bwMode="auto">
            <a:xfrm>
              <a:off x="3324" y="2787"/>
              <a:ext cx="95" cy="138"/>
            </a:xfrm>
            <a:prstGeom prst="line">
              <a:avLst/>
            </a:prstGeom>
            <a:noFill/>
            <a:ln w="9525">
              <a:solidFill>
                <a:schemeClr val="tx1"/>
              </a:solidFill>
              <a:round/>
              <a:headEnd/>
              <a:tailEnd/>
            </a:ln>
          </p:spPr>
          <p:txBody>
            <a:bodyPr/>
            <a:lstStyle/>
            <a:p>
              <a:endParaRPr lang="en-US"/>
            </a:p>
          </p:txBody>
        </p:sp>
        <p:sp>
          <p:nvSpPr>
            <p:cNvPr id="18515" name="Line 71"/>
            <p:cNvSpPr>
              <a:spLocks noChangeShapeType="1"/>
            </p:cNvSpPr>
            <p:nvPr/>
          </p:nvSpPr>
          <p:spPr bwMode="auto">
            <a:xfrm flipV="1">
              <a:off x="3372" y="3016"/>
              <a:ext cx="47" cy="138"/>
            </a:xfrm>
            <a:prstGeom prst="line">
              <a:avLst/>
            </a:prstGeom>
            <a:noFill/>
            <a:ln w="9525">
              <a:solidFill>
                <a:schemeClr val="tx1"/>
              </a:solidFill>
              <a:round/>
              <a:headEnd/>
              <a:tailEnd/>
            </a:ln>
          </p:spPr>
          <p:txBody>
            <a:bodyPr/>
            <a:lstStyle/>
            <a:p>
              <a:endParaRPr lang="en-US"/>
            </a:p>
          </p:txBody>
        </p:sp>
        <p:sp>
          <p:nvSpPr>
            <p:cNvPr id="18516" name="Line 72"/>
            <p:cNvSpPr>
              <a:spLocks noChangeShapeType="1"/>
            </p:cNvSpPr>
            <p:nvPr/>
          </p:nvSpPr>
          <p:spPr bwMode="auto">
            <a:xfrm>
              <a:off x="3513" y="3016"/>
              <a:ext cx="942" cy="321"/>
            </a:xfrm>
            <a:prstGeom prst="line">
              <a:avLst/>
            </a:prstGeom>
            <a:noFill/>
            <a:ln w="9525">
              <a:solidFill>
                <a:schemeClr val="tx1"/>
              </a:solidFill>
              <a:round/>
              <a:headEnd/>
              <a:tailEnd/>
            </a:ln>
          </p:spPr>
          <p:txBody>
            <a:bodyPr/>
            <a:lstStyle/>
            <a:p>
              <a:endParaRPr lang="en-US"/>
            </a:p>
          </p:txBody>
        </p:sp>
        <p:sp>
          <p:nvSpPr>
            <p:cNvPr id="18517" name="Text Box 73"/>
            <p:cNvSpPr txBox="1">
              <a:spLocks noChangeArrowheads="1"/>
            </p:cNvSpPr>
            <p:nvPr/>
          </p:nvSpPr>
          <p:spPr bwMode="auto">
            <a:xfrm>
              <a:off x="5350" y="3199"/>
              <a:ext cx="314" cy="237"/>
            </a:xfrm>
            <a:prstGeom prst="rect">
              <a:avLst/>
            </a:prstGeom>
            <a:noFill/>
            <a:ln w="9525">
              <a:solidFill>
                <a:schemeClr val="tx1"/>
              </a:solidFill>
              <a:miter lim="800000"/>
              <a:headEnd/>
              <a:tailEnd/>
            </a:ln>
          </p:spPr>
          <p:txBody>
            <a:bodyPr wrap="none">
              <a:spAutoFit/>
            </a:bodyPr>
            <a:lstStyle/>
            <a:p>
              <a:pPr algn="l"/>
              <a:r>
                <a:rPr lang="en-US" sz="1800">
                  <a:solidFill>
                    <a:srgbClr val="000000"/>
                  </a:solidFill>
                </a:rPr>
                <a:t>G3</a:t>
              </a:r>
            </a:p>
          </p:txBody>
        </p:sp>
        <p:sp>
          <p:nvSpPr>
            <p:cNvPr id="18518" name="Line 74"/>
            <p:cNvSpPr>
              <a:spLocks noChangeShapeType="1"/>
            </p:cNvSpPr>
            <p:nvPr/>
          </p:nvSpPr>
          <p:spPr bwMode="auto">
            <a:xfrm>
              <a:off x="5209" y="3016"/>
              <a:ext cx="329" cy="183"/>
            </a:xfrm>
            <a:prstGeom prst="line">
              <a:avLst/>
            </a:prstGeom>
            <a:noFill/>
            <a:ln w="9525">
              <a:solidFill>
                <a:schemeClr val="tx1"/>
              </a:solidFill>
              <a:round/>
              <a:headEnd/>
              <a:tailEnd/>
            </a:ln>
          </p:spPr>
          <p:txBody>
            <a:bodyPr/>
            <a:lstStyle/>
            <a:p>
              <a:endParaRPr lang="en-US"/>
            </a:p>
          </p:txBody>
        </p:sp>
        <p:sp>
          <p:nvSpPr>
            <p:cNvPr id="18519" name="Line 75"/>
            <p:cNvSpPr>
              <a:spLocks noChangeShapeType="1"/>
            </p:cNvSpPr>
            <p:nvPr/>
          </p:nvSpPr>
          <p:spPr bwMode="auto">
            <a:xfrm flipV="1">
              <a:off x="4643" y="3016"/>
              <a:ext cx="471" cy="183"/>
            </a:xfrm>
            <a:prstGeom prst="line">
              <a:avLst/>
            </a:prstGeom>
            <a:noFill/>
            <a:ln w="9525">
              <a:solidFill>
                <a:schemeClr val="tx1"/>
              </a:solidFill>
              <a:round/>
              <a:headEnd/>
              <a:tailEnd/>
            </a:ln>
          </p:spPr>
          <p:txBody>
            <a:bodyPr/>
            <a:lstStyle/>
            <a:p>
              <a:endParaRPr lang="en-US"/>
            </a:p>
          </p:txBody>
        </p:sp>
        <p:sp>
          <p:nvSpPr>
            <p:cNvPr id="18520" name="Line 76"/>
            <p:cNvSpPr>
              <a:spLocks noChangeShapeType="1"/>
            </p:cNvSpPr>
            <p:nvPr/>
          </p:nvSpPr>
          <p:spPr bwMode="auto">
            <a:xfrm>
              <a:off x="5162" y="2741"/>
              <a:ext cx="0" cy="229"/>
            </a:xfrm>
            <a:prstGeom prst="line">
              <a:avLst/>
            </a:prstGeom>
            <a:noFill/>
            <a:ln w="9525">
              <a:solidFill>
                <a:schemeClr val="tx1"/>
              </a:solidFill>
              <a:round/>
              <a:headEnd/>
              <a:tailEnd/>
            </a:ln>
          </p:spPr>
          <p:txBody>
            <a:bodyPr/>
            <a:lstStyle/>
            <a:p>
              <a:endParaRPr lang="en-US"/>
            </a:p>
          </p:txBody>
        </p:sp>
        <p:sp>
          <p:nvSpPr>
            <p:cNvPr id="18521" name="Line 77"/>
            <p:cNvSpPr>
              <a:spLocks noChangeShapeType="1"/>
            </p:cNvSpPr>
            <p:nvPr/>
          </p:nvSpPr>
          <p:spPr bwMode="auto">
            <a:xfrm>
              <a:off x="3748" y="2375"/>
              <a:ext cx="1555" cy="870"/>
            </a:xfrm>
            <a:prstGeom prst="line">
              <a:avLst/>
            </a:prstGeom>
            <a:noFill/>
            <a:ln w="9525">
              <a:solidFill>
                <a:schemeClr val="tx1"/>
              </a:solidFill>
              <a:round/>
              <a:headEnd/>
              <a:tailEnd/>
            </a:ln>
          </p:spPr>
          <p:txBody>
            <a:bodyPr/>
            <a:lstStyle/>
            <a:p>
              <a:endParaRPr lang="en-US"/>
            </a:p>
          </p:txBody>
        </p:sp>
        <p:sp>
          <p:nvSpPr>
            <p:cNvPr id="18522" name="Line 78"/>
            <p:cNvSpPr>
              <a:spLocks noChangeShapeType="1"/>
            </p:cNvSpPr>
            <p:nvPr/>
          </p:nvSpPr>
          <p:spPr bwMode="auto">
            <a:xfrm flipV="1">
              <a:off x="3513" y="2420"/>
              <a:ext cx="1177" cy="779"/>
            </a:xfrm>
            <a:prstGeom prst="line">
              <a:avLst/>
            </a:prstGeom>
            <a:noFill/>
            <a:ln w="9525">
              <a:solidFill>
                <a:schemeClr val="tx1"/>
              </a:solidFill>
              <a:round/>
              <a:headEnd/>
              <a:tailEnd/>
            </a:ln>
          </p:spPr>
          <p:txBody>
            <a:bodyPr/>
            <a:lstStyle/>
            <a:p>
              <a:endParaRPr lang="en-US"/>
            </a:p>
          </p:txBody>
        </p:sp>
        <p:sp>
          <p:nvSpPr>
            <p:cNvPr id="18523" name="Line 79"/>
            <p:cNvSpPr>
              <a:spLocks noChangeShapeType="1"/>
            </p:cNvSpPr>
            <p:nvPr/>
          </p:nvSpPr>
          <p:spPr bwMode="auto">
            <a:xfrm flipV="1">
              <a:off x="4408" y="3429"/>
              <a:ext cx="94" cy="137"/>
            </a:xfrm>
            <a:prstGeom prst="line">
              <a:avLst/>
            </a:prstGeom>
            <a:noFill/>
            <a:ln w="9525">
              <a:solidFill>
                <a:schemeClr val="tx1"/>
              </a:solidFill>
              <a:round/>
              <a:headEnd/>
              <a:tailEnd/>
            </a:ln>
          </p:spPr>
          <p:txBody>
            <a:bodyPr/>
            <a:lstStyle/>
            <a:p>
              <a:endParaRPr lang="en-US"/>
            </a:p>
          </p:txBody>
        </p:sp>
        <p:sp>
          <p:nvSpPr>
            <p:cNvPr id="18524" name="Line 80"/>
            <p:cNvSpPr>
              <a:spLocks noChangeShapeType="1"/>
            </p:cNvSpPr>
            <p:nvPr/>
          </p:nvSpPr>
          <p:spPr bwMode="auto">
            <a:xfrm flipV="1">
              <a:off x="4267" y="3658"/>
              <a:ext cx="94" cy="137"/>
            </a:xfrm>
            <a:prstGeom prst="line">
              <a:avLst/>
            </a:prstGeom>
            <a:noFill/>
            <a:ln w="9525">
              <a:solidFill>
                <a:schemeClr val="tx1"/>
              </a:solidFill>
              <a:round/>
              <a:headEnd/>
              <a:tailEnd/>
            </a:ln>
          </p:spPr>
          <p:txBody>
            <a:bodyPr/>
            <a:lstStyle/>
            <a:p>
              <a:endParaRPr lang="en-US"/>
            </a:p>
          </p:txBody>
        </p:sp>
        <p:grpSp>
          <p:nvGrpSpPr>
            <p:cNvPr id="9" name="Group 81"/>
            <p:cNvGrpSpPr>
              <a:grpSpLocks/>
            </p:cNvGrpSpPr>
            <p:nvPr/>
          </p:nvGrpSpPr>
          <p:grpSpPr bwMode="auto">
            <a:xfrm>
              <a:off x="4879" y="2283"/>
              <a:ext cx="141" cy="92"/>
              <a:chOff x="1632" y="1584"/>
              <a:chExt cx="144" cy="96"/>
            </a:xfrm>
          </p:grpSpPr>
          <p:cxnSp>
            <p:nvCxnSpPr>
              <p:cNvPr id="18546" name="AutoShape 82"/>
              <p:cNvCxnSpPr>
                <a:cxnSpLocks noChangeShapeType="1"/>
              </p:cNvCxnSpPr>
              <p:nvPr/>
            </p:nvCxnSpPr>
            <p:spPr bwMode="auto">
              <a:xfrm>
                <a:off x="1632" y="1584"/>
                <a:ext cx="144" cy="96"/>
              </a:xfrm>
              <a:prstGeom prst="straightConnector1">
                <a:avLst/>
              </a:prstGeom>
              <a:noFill/>
              <a:ln w="9525">
                <a:solidFill>
                  <a:schemeClr val="tx1"/>
                </a:solidFill>
                <a:round/>
                <a:headEnd/>
                <a:tailEnd/>
              </a:ln>
            </p:spPr>
          </p:cxnSp>
          <p:cxnSp>
            <p:nvCxnSpPr>
              <p:cNvPr id="18547" name="AutoShape 83"/>
              <p:cNvCxnSpPr>
                <a:cxnSpLocks noChangeShapeType="1"/>
              </p:cNvCxnSpPr>
              <p:nvPr/>
            </p:nvCxnSpPr>
            <p:spPr bwMode="auto">
              <a:xfrm flipV="1">
                <a:off x="1632" y="1584"/>
                <a:ext cx="144" cy="96"/>
              </a:xfrm>
              <a:prstGeom prst="straightConnector1">
                <a:avLst/>
              </a:prstGeom>
              <a:noFill/>
              <a:ln w="9525">
                <a:solidFill>
                  <a:schemeClr val="tx1"/>
                </a:solidFill>
                <a:round/>
                <a:headEnd/>
                <a:tailEnd/>
              </a:ln>
            </p:spPr>
          </p:cxnSp>
          <p:cxnSp>
            <p:nvCxnSpPr>
              <p:cNvPr id="18548" name="AutoShape 84"/>
              <p:cNvCxnSpPr>
                <a:cxnSpLocks noChangeShapeType="1"/>
              </p:cNvCxnSpPr>
              <p:nvPr/>
            </p:nvCxnSpPr>
            <p:spPr bwMode="auto">
              <a:xfrm>
                <a:off x="1632" y="1584"/>
                <a:ext cx="0" cy="96"/>
              </a:xfrm>
              <a:prstGeom prst="straightConnector1">
                <a:avLst/>
              </a:prstGeom>
              <a:noFill/>
              <a:ln w="9525">
                <a:solidFill>
                  <a:schemeClr val="tx1"/>
                </a:solidFill>
                <a:round/>
                <a:headEnd/>
                <a:tailEnd/>
              </a:ln>
            </p:spPr>
          </p:cxnSp>
          <p:cxnSp>
            <p:nvCxnSpPr>
              <p:cNvPr id="18549" name="AutoShape 85"/>
              <p:cNvCxnSpPr>
                <a:cxnSpLocks noChangeShapeType="1"/>
              </p:cNvCxnSpPr>
              <p:nvPr/>
            </p:nvCxnSpPr>
            <p:spPr bwMode="auto">
              <a:xfrm>
                <a:off x="1776" y="1584"/>
                <a:ext cx="0" cy="96"/>
              </a:xfrm>
              <a:prstGeom prst="straightConnector1">
                <a:avLst/>
              </a:prstGeom>
              <a:noFill/>
              <a:ln w="9525">
                <a:solidFill>
                  <a:schemeClr val="tx1"/>
                </a:solidFill>
                <a:round/>
                <a:headEnd/>
                <a:tailEnd/>
              </a:ln>
            </p:spPr>
          </p:cxnSp>
        </p:grpSp>
        <p:grpSp>
          <p:nvGrpSpPr>
            <p:cNvPr id="10" name="Group 86"/>
            <p:cNvGrpSpPr>
              <a:grpSpLocks/>
            </p:cNvGrpSpPr>
            <p:nvPr/>
          </p:nvGrpSpPr>
          <p:grpSpPr bwMode="auto">
            <a:xfrm>
              <a:off x="3183" y="2925"/>
              <a:ext cx="141" cy="91"/>
              <a:chOff x="1632" y="1584"/>
              <a:chExt cx="144" cy="96"/>
            </a:xfrm>
          </p:grpSpPr>
          <p:cxnSp>
            <p:nvCxnSpPr>
              <p:cNvPr id="18542" name="AutoShape 87"/>
              <p:cNvCxnSpPr>
                <a:cxnSpLocks noChangeShapeType="1"/>
              </p:cNvCxnSpPr>
              <p:nvPr/>
            </p:nvCxnSpPr>
            <p:spPr bwMode="auto">
              <a:xfrm>
                <a:off x="1632" y="1584"/>
                <a:ext cx="144" cy="96"/>
              </a:xfrm>
              <a:prstGeom prst="straightConnector1">
                <a:avLst/>
              </a:prstGeom>
              <a:noFill/>
              <a:ln w="9525">
                <a:solidFill>
                  <a:schemeClr val="tx1"/>
                </a:solidFill>
                <a:round/>
                <a:headEnd/>
                <a:tailEnd/>
              </a:ln>
            </p:spPr>
          </p:cxnSp>
          <p:cxnSp>
            <p:nvCxnSpPr>
              <p:cNvPr id="18543" name="AutoShape 88"/>
              <p:cNvCxnSpPr>
                <a:cxnSpLocks noChangeShapeType="1"/>
              </p:cNvCxnSpPr>
              <p:nvPr/>
            </p:nvCxnSpPr>
            <p:spPr bwMode="auto">
              <a:xfrm flipV="1">
                <a:off x="1632" y="1584"/>
                <a:ext cx="144" cy="96"/>
              </a:xfrm>
              <a:prstGeom prst="straightConnector1">
                <a:avLst/>
              </a:prstGeom>
              <a:noFill/>
              <a:ln w="9525">
                <a:solidFill>
                  <a:schemeClr val="tx1"/>
                </a:solidFill>
                <a:round/>
                <a:headEnd/>
                <a:tailEnd/>
              </a:ln>
            </p:spPr>
          </p:cxnSp>
          <p:cxnSp>
            <p:nvCxnSpPr>
              <p:cNvPr id="18544" name="AutoShape 89"/>
              <p:cNvCxnSpPr>
                <a:cxnSpLocks noChangeShapeType="1"/>
              </p:cNvCxnSpPr>
              <p:nvPr/>
            </p:nvCxnSpPr>
            <p:spPr bwMode="auto">
              <a:xfrm>
                <a:off x="1632" y="1584"/>
                <a:ext cx="0" cy="96"/>
              </a:xfrm>
              <a:prstGeom prst="straightConnector1">
                <a:avLst/>
              </a:prstGeom>
              <a:noFill/>
              <a:ln w="9525">
                <a:solidFill>
                  <a:schemeClr val="tx1"/>
                </a:solidFill>
                <a:round/>
                <a:headEnd/>
                <a:tailEnd/>
              </a:ln>
            </p:spPr>
          </p:cxnSp>
          <p:cxnSp>
            <p:nvCxnSpPr>
              <p:cNvPr id="18545" name="AutoShape 90"/>
              <p:cNvCxnSpPr>
                <a:cxnSpLocks noChangeShapeType="1"/>
              </p:cNvCxnSpPr>
              <p:nvPr/>
            </p:nvCxnSpPr>
            <p:spPr bwMode="auto">
              <a:xfrm>
                <a:off x="1776" y="1584"/>
                <a:ext cx="0" cy="96"/>
              </a:xfrm>
              <a:prstGeom prst="straightConnector1">
                <a:avLst/>
              </a:prstGeom>
              <a:noFill/>
              <a:ln w="9525">
                <a:solidFill>
                  <a:schemeClr val="tx1"/>
                </a:solidFill>
                <a:round/>
                <a:headEnd/>
                <a:tailEnd/>
              </a:ln>
            </p:spPr>
          </p:cxnSp>
        </p:grpSp>
        <p:grpSp>
          <p:nvGrpSpPr>
            <p:cNvPr id="11" name="Group 91"/>
            <p:cNvGrpSpPr>
              <a:grpSpLocks/>
            </p:cNvGrpSpPr>
            <p:nvPr/>
          </p:nvGrpSpPr>
          <p:grpSpPr bwMode="auto">
            <a:xfrm>
              <a:off x="3466" y="2283"/>
              <a:ext cx="141" cy="92"/>
              <a:chOff x="2544" y="336"/>
              <a:chExt cx="144" cy="96"/>
            </a:xfrm>
          </p:grpSpPr>
          <p:cxnSp>
            <p:nvCxnSpPr>
              <p:cNvPr id="18539" name="AutoShape 92"/>
              <p:cNvCxnSpPr>
                <a:cxnSpLocks noChangeShapeType="1"/>
              </p:cNvCxnSpPr>
              <p:nvPr/>
            </p:nvCxnSpPr>
            <p:spPr bwMode="auto">
              <a:xfrm>
                <a:off x="2544" y="336"/>
                <a:ext cx="144" cy="96"/>
              </a:xfrm>
              <a:prstGeom prst="straightConnector1">
                <a:avLst/>
              </a:prstGeom>
              <a:noFill/>
              <a:ln w="9525">
                <a:solidFill>
                  <a:schemeClr val="tx1"/>
                </a:solidFill>
                <a:round/>
                <a:headEnd/>
                <a:tailEnd/>
              </a:ln>
            </p:spPr>
          </p:cxnSp>
          <p:cxnSp>
            <p:nvCxnSpPr>
              <p:cNvPr id="18540" name="AutoShape 93"/>
              <p:cNvCxnSpPr>
                <a:cxnSpLocks noChangeShapeType="1"/>
              </p:cNvCxnSpPr>
              <p:nvPr/>
            </p:nvCxnSpPr>
            <p:spPr bwMode="auto">
              <a:xfrm flipV="1">
                <a:off x="2544" y="336"/>
                <a:ext cx="144" cy="96"/>
              </a:xfrm>
              <a:prstGeom prst="straightConnector1">
                <a:avLst/>
              </a:prstGeom>
              <a:noFill/>
              <a:ln w="9525">
                <a:solidFill>
                  <a:schemeClr val="tx1"/>
                </a:solidFill>
                <a:round/>
                <a:headEnd/>
                <a:tailEnd/>
              </a:ln>
            </p:spPr>
          </p:cxnSp>
          <p:cxnSp>
            <p:nvCxnSpPr>
              <p:cNvPr id="18541" name="AutoShape 94"/>
              <p:cNvCxnSpPr>
                <a:cxnSpLocks noChangeShapeType="1"/>
              </p:cNvCxnSpPr>
              <p:nvPr/>
            </p:nvCxnSpPr>
            <p:spPr bwMode="auto">
              <a:xfrm>
                <a:off x="2544" y="336"/>
                <a:ext cx="0" cy="96"/>
              </a:xfrm>
              <a:prstGeom prst="straightConnector1">
                <a:avLst/>
              </a:prstGeom>
              <a:noFill/>
              <a:ln w="9525">
                <a:solidFill>
                  <a:schemeClr val="tx1"/>
                </a:solidFill>
                <a:round/>
                <a:headEnd/>
                <a:tailEnd/>
              </a:ln>
            </p:spPr>
          </p:cxnSp>
        </p:grpSp>
        <p:grpSp>
          <p:nvGrpSpPr>
            <p:cNvPr id="12" name="Group 95"/>
            <p:cNvGrpSpPr>
              <a:grpSpLocks/>
            </p:cNvGrpSpPr>
            <p:nvPr/>
          </p:nvGrpSpPr>
          <p:grpSpPr bwMode="auto">
            <a:xfrm>
              <a:off x="5256" y="2879"/>
              <a:ext cx="141" cy="91"/>
              <a:chOff x="2544" y="336"/>
              <a:chExt cx="144" cy="96"/>
            </a:xfrm>
          </p:grpSpPr>
          <p:cxnSp>
            <p:nvCxnSpPr>
              <p:cNvPr id="18536" name="AutoShape 96"/>
              <p:cNvCxnSpPr>
                <a:cxnSpLocks noChangeShapeType="1"/>
              </p:cNvCxnSpPr>
              <p:nvPr/>
            </p:nvCxnSpPr>
            <p:spPr bwMode="auto">
              <a:xfrm>
                <a:off x="2544" y="336"/>
                <a:ext cx="144" cy="96"/>
              </a:xfrm>
              <a:prstGeom prst="straightConnector1">
                <a:avLst/>
              </a:prstGeom>
              <a:noFill/>
              <a:ln w="9525">
                <a:solidFill>
                  <a:schemeClr val="tx1"/>
                </a:solidFill>
                <a:round/>
                <a:headEnd/>
                <a:tailEnd/>
              </a:ln>
            </p:spPr>
          </p:cxnSp>
          <p:cxnSp>
            <p:nvCxnSpPr>
              <p:cNvPr id="18537" name="AutoShape 97"/>
              <p:cNvCxnSpPr>
                <a:cxnSpLocks noChangeShapeType="1"/>
              </p:cNvCxnSpPr>
              <p:nvPr/>
            </p:nvCxnSpPr>
            <p:spPr bwMode="auto">
              <a:xfrm flipV="1">
                <a:off x="2544" y="336"/>
                <a:ext cx="144" cy="96"/>
              </a:xfrm>
              <a:prstGeom prst="straightConnector1">
                <a:avLst/>
              </a:prstGeom>
              <a:noFill/>
              <a:ln w="9525">
                <a:solidFill>
                  <a:schemeClr val="tx1"/>
                </a:solidFill>
                <a:round/>
                <a:headEnd/>
                <a:tailEnd/>
              </a:ln>
            </p:spPr>
          </p:cxnSp>
          <p:cxnSp>
            <p:nvCxnSpPr>
              <p:cNvPr id="18538" name="AutoShape 98"/>
              <p:cNvCxnSpPr>
                <a:cxnSpLocks noChangeShapeType="1"/>
              </p:cNvCxnSpPr>
              <p:nvPr/>
            </p:nvCxnSpPr>
            <p:spPr bwMode="auto">
              <a:xfrm>
                <a:off x="2544" y="336"/>
                <a:ext cx="0" cy="96"/>
              </a:xfrm>
              <a:prstGeom prst="straightConnector1">
                <a:avLst/>
              </a:prstGeom>
              <a:noFill/>
              <a:ln w="9525">
                <a:solidFill>
                  <a:schemeClr val="tx1"/>
                </a:solidFill>
                <a:round/>
                <a:headEnd/>
                <a:tailEnd/>
              </a:ln>
            </p:spPr>
          </p:cxnSp>
        </p:grpSp>
        <p:sp>
          <p:nvSpPr>
            <p:cNvPr id="18529" name="Rectangle 99"/>
            <p:cNvSpPr>
              <a:spLocks noChangeArrowheads="1"/>
            </p:cNvSpPr>
            <p:nvPr/>
          </p:nvSpPr>
          <p:spPr bwMode="auto">
            <a:xfrm>
              <a:off x="4502" y="3520"/>
              <a:ext cx="215" cy="250"/>
            </a:xfrm>
            <a:prstGeom prst="rect">
              <a:avLst/>
            </a:prstGeom>
            <a:noFill/>
            <a:ln w="9525">
              <a:noFill/>
              <a:miter lim="800000"/>
              <a:headEnd/>
              <a:tailEnd/>
            </a:ln>
          </p:spPr>
          <p:txBody>
            <a:bodyPr wrap="none">
              <a:spAutoFit/>
            </a:bodyPr>
            <a:lstStyle/>
            <a:p>
              <a:pPr algn="l"/>
              <a:r>
                <a:rPr lang="el-GR"/>
                <a:t>σ</a:t>
              </a:r>
              <a:endParaRPr lang="en-US"/>
            </a:p>
          </p:txBody>
        </p:sp>
        <p:sp>
          <p:nvSpPr>
            <p:cNvPr id="18530" name="Text Box 100"/>
            <p:cNvSpPr txBox="1">
              <a:spLocks noChangeArrowheads="1"/>
            </p:cNvSpPr>
            <p:nvPr/>
          </p:nvSpPr>
          <p:spPr bwMode="auto">
            <a:xfrm>
              <a:off x="3136" y="3429"/>
              <a:ext cx="812" cy="231"/>
            </a:xfrm>
            <a:prstGeom prst="rect">
              <a:avLst/>
            </a:prstGeom>
            <a:noFill/>
            <a:ln w="9525">
              <a:noFill/>
              <a:miter lim="800000"/>
              <a:headEnd/>
              <a:tailEnd/>
            </a:ln>
          </p:spPr>
          <p:txBody>
            <a:bodyPr wrap="none">
              <a:spAutoFit/>
            </a:bodyPr>
            <a:lstStyle/>
            <a:p>
              <a:pPr algn="l"/>
              <a:r>
                <a:rPr lang="en-US" sz="1800"/>
                <a:t>employees</a:t>
              </a:r>
            </a:p>
          </p:txBody>
        </p:sp>
        <p:sp>
          <p:nvSpPr>
            <p:cNvPr id="18531" name="Text Box 101"/>
            <p:cNvSpPr txBox="1">
              <a:spLocks noChangeArrowheads="1"/>
            </p:cNvSpPr>
            <p:nvPr/>
          </p:nvSpPr>
          <p:spPr bwMode="auto">
            <a:xfrm>
              <a:off x="4455" y="3795"/>
              <a:ext cx="1140" cy="231"/>
            </a:xfrm>
            <a:prstGeom prst="rect">
              <a:avLst/>
            </a:prstGeom>
            <a:noFill/>
            <a:ln w="9525">
              <a:noFill/>
              <a:miter lim="800000"/>
              <a:headEnd/>
              <a:tailEnd/>
            </a:ln>
          </p:spPr>
          <p:txBody>
            <a:bodyPr wrap="none">
              <a:spAutoFit/>
            </a:bodyPr>
            <a:lstStyle/>
            <a:p>
              <a:pPr algn="l"/>
              <a:r>
                <a:rPr lang="en-US" sz="1800"/>
                <a:t>medical-records</a:t>
              </a:r>
            </a:p>
          </p:txBody>
        </p:sp>
        <p:sp>
          <p:nvSpPr>
            <p:cNvPr id="18532" name="Text Box 102"/>
            <p:cNvSpPr txBox="1">
              <a:spLocks noChangeArrowheads="1"/>
            </p:cNvSpPr>
            <p:nvPr/>
          </p:nvSpPr>
          <p:spPr bwMode="auto">
            <a:xfrm>
              <a:off x="5350" y="3429"/>
              <a:ext cx="308" cy="231"/>
            </a:xfrm>
            <a:prstGeom prst="rect">
              <a:avLst/>
            </a:prstGeom>
            <a:noFill/>
            <a:ln w="9525">
              <a:noFill/>
              <a:miter lim="800000"/>
              <a:headEnd/>
              <a:tailEnd/>
            </a:ln>
          </p:spPr>
          <p:txBody>
            <a:bodyPr wrap="none">
              <a:spAutoFit/>
            </a:bodyPr>
            <a:lstStyle/>
            <a:p>
              <a:pPr algn="l"/>
              <a:r>
                <a:rPr lang="en-US" sz="1800"/>
                <a:t>Q1</a:t>
              </a:r>
            </a:p>
          </p:txBody>
        </p:sp>
        <p:sp>
          <p:nvSpPr>
            <p:cNvPr id="18533" name="Text Box 103"/>
            <p:cNvSpPr txBox="1">
              <a:spLocks noChangeArrowheads="1"/>
            </p:cNvSpPr>
            <p:nvPr/>
          </p:nvSpPr>
          <p:spPr bwMode="auto">
            <a:xfrm>
              <a:off x="4992" y="2496"/>
              <a:ext cx="314" cy="237"/>
            </a:xfrm>
            <a:prstGeom prst="rect">
              <a:avLst/>
            </a:prstGeom>
            <a:noFill/>
            <a:ln w="9525">
              <a:solidFill>
                <a:schemeClr val="tx1"/>
              </a:solidFill>
              <a:miter lim="800000"/>
              <a:headEnd/>
              <a:tailEnd/>
            </a:ln>
          </p:spPr>
          <p:txBody>
            <a:bodyPr wrap="none">
              <a:spAutoFit/>
            </a:bodyPr>
            <a:lstStyle/>
            <a:p>
              <a:pPr algn="l"/>
              <a:r>
                <a:rPr lang="en-US" sz="1800">
                  <a:solidFill>
                    <a:srgbClr val="000000"/>
                  </a:solidFill>
                </a:rPr>
                <a:t>G5</a:t>
              </a:r>
            </a:p>
          </p:txBody>
        </p:sp>
        <p:sp>
          <p:nvSpPr>
            <p:cNvPr id="18534" name="Text Box 104"/>
            <p:cNvSpPr txBox="1">
              <a:spLocks noChangeArrowheads="1"/>
            </p:cNvSpPr>
            <p:nvPr/>
          </p:nvSpPr>
          <p:spPr bwMode="auto">
            <a:xfrm>
              <a:off x="4102" y="2016"/>
              <a:ext cx="314" cy="237"/>
            </a:xfrm>
            <a:prstGeom prst="rect">
              <a:avLst/>
            </a:prstGeom>
            <a:noFill/>
            <a:ln w="9525">
              <a:solidFill>
                <a:schemeClr val="tx1"/>
              </a:solidFill>
              <a:miter lim="800000"/>
              <a:headEnd/>
              <a:tailEnd/>
            </a:ln>
          </p:spPr>
          <p:txBody>
            <a:bodyPr wrap="none">
              <a:spAutoFit/>
            </a:bodyPr>
            <a:lstStyle/>
            <a:p>
              <a:pPr algn="l"/>
              <a:r>
                <a:rPr lang="en-US" sz="1800">
                  <a:solidFill>
                    <a:srgbClr val="000000"/>
                  </a:solidFill>
                </a:rPr>
                <a:t>G6</a:t>
              </a:r>
            </a:p>
          </p:txBody>
        </p:sp>
        <p:sp>
          <p:nvSpPr>
            <p:cNvPr id="18535" name="Text Box 105"/>
            <p:cNvSpPr txBox="1">
              <a:spLocks noChangeArrowheads="1"/>
            </p:cNvSpPr>
            <p:nvPr/>
          </p:nvSpPr>
          <p:spPr bwMode="auto">
            <a:xfrm>
              <a:off x="3238" y="3216"/>
              <a:ext cx="314" cy="237"/>
            </a:xfrm>
            <a:prstGeom prst="rect">
              <a:avLst/>
            </a:prstGeom>
            <a:noFill/>
            <a:ln w="9525">
              <a:solidFill>
                <a:schemeClr val="tx1"/>
              </a:solidFill>
              <a:miter lim="800000"/>
              <a:headEnd/>
              <a:tailEnd/>
            </a:ln>
          </p:spPr>
          <p:txBody>
            <a:bodyPr wrap="none">
              <a:spAutoFit/>
            </a:bodyPr>
            <a:lstStyle/>
            <a:p>
              <a:pPr algn="l"/>
              <a:r>
                <a:rPr lang="en-US" sz="1800">
                  <a:solidFill>
                    <a:srgbClr val="000000"/>
                  </a:solidFill>
                </a:rPr>
                <a:t>G1</a:t>
              </a:r>
            </a:p>
          </p:txBody>
        </p:sp>
      </p:grpSp>
      <p:sp>
        <p:nvSpPr>
          <p:cNvPr id="145516" name="Text Box 108"/>
          <p:cNvSpPr txBox="1">
            <a:spLocks noChangeArrowheads="1"/>
          </p:cNvSpPr>
          <p:nvPr/>
        </p:nvSpPr>
        <p:spPr bwMode="auto">
          <a:xfrm>
            <a:off x="2743200" y="3962400"/>
            <a:ext cx="533400" cy="376238"/>
          </a:xfrm>
          <a:prstGeom prst="rect">
            <a:avLst/>
          </a:prstGeom>
          <a:solidFill>
            <a:schemeClr val="tx1"/>
          </a:solidFill>
          <a:ln w="9525">
            <a:solidFill>
              <a:schemeClr val="tx1"/>
            </a:solidFill>
            <a:miter lim="800000"/>
            <a:headEnd/>
            <a:tailEnd/>
          </a:ln>
        </p:spPr>
        <p:txBody>
          <a:bodyPr>
            <a:spAutoFit/>
          </a:bodyPr>
          <a:lstStyle/>
          <a:p>
            <a:pPr algn="l"/>
            <a:r>
              <a:rPr lang="en-US" sz="1800">
                <a:solidFill>
                  <a:schemeClr val="bg1"/>
                </a:solidFill>
              </a:rPr>
              <a:t>G5</a:t>
            </a:r>
          </a:p>
        </p:txBody>
      </p:sp>
      <p:sp>
        <p:nvSpPr>
          <p:cNvPr id="145517" name="Text Box 109"/>
          <p:cNvSpPr txBox="1">
            <a:spLocks noChangeArrowheads="1"/>
          </p:cNvSpPr>
          <p:nvPr/>
        </p:nvSpPr>
        <p:spPr bwMode="auto">
          <a:xfrm>
            <a:off x="339725" y="5110163"/>
            <a:ext cx="498475" cy="376237"/>
          </a:xfrm>
          <a:prstGeom prst="rect">
            <a:avLst/>
          </a:prstGeom>
          <a:solidFill>
            <a:schemeClr val="tx1"/>
          </a:solidFill>
          <a:ln w="9525">
            <a:solidFill>
              <a:schemeClr val="tx1"/>
            </a:solidFill>
            <a:miter lim="800000"/>
            <a:headEnd/>
            <a:tailEnd/>
          </a:ln>
        </p:spPr>
        <p:txBody>
          <a:bodyPr wrap="none">
            <a:spAutoFit/>
          </a:bodyPr>
          <a:lstStyle/>
          <a:p>
            <a:pPr algn="l"/>
            <a:r>
              <a:rPr lang="en-US" sz="1800">
                <a:solidFill>
                  <a:schemeClr val="bg1"/>
                </a:solidFill>
              </a:rPr>
              <a:t>G1</a:t>
            </a:r>
          </a:p>
        </p:txBody>
      </p:sp>
      <p:sp>
        <p:nvSpPr>
          <p:cNvPr id="145518" name="Text Box 110"/>
          <p:cNvSpPr txBox="1">
            <a:spLocks noChangeArrowheads="1"/>
          </p:cNvSpPr>
          <p:nvPr/>
        </p:nvSpPr>
        <p:spPr bwMode="auto">
          <a:xfrm>
            <a:off x="1527175" y="3187700"/>
            <a:ext cx="498475" cy="376238"/>
          </a:xfrm>
          <a:prstGeom prst="rect">
            <a:avLst/>
          </a:prstGeom>
          <a:solidFill>
            <a:schemeClr val="tx1"/>
          </a:solidFill>
          <a:ln w="9525">
            <a:solidFill>
              <a:schemeClr val="tx1"/>
            </a:solidFill>
            <a:miter lim="800000"/>
            <a:headEnd/>
            <a:tailEnd/>
          </a:ln>
        </p:spPr>
        <p:txBody>
          <a:bodyPr wrap="none">
            <a:spAutoFit/>
          </a:bodyPr>
          <a:lstStyle/>
          <a:p>
            <a:pPr algn="l"/>
            <a:r>
              <a:rPr lang="en-US" sz="1800">
                <a:solidFill>
                  <a:schemeClr val="bg1"/>
                </a:solidFill>
              </a:rPr>
              <a:t>G6</a:t>
            </a:r>
          </a:p>
        </p:txBody>
      </p:sp>
      <p:grpSp>
        <p:nvGrpSpPr>
          <p:cNvPr id="13" name="Group 111"/>
          <p:cNvGrpSpPr>
            <a:grpSpLocks/>
          </p:cNvGrpSpPr>
          <p:nvPr/>
        </p:nvGrpSpPr>
        <p:grpSpPr bwMode="auto">
          <a:xfrm>
            <a:off x="4978400" y="3187700"/>
            <a:ext cx="4013200" cy="3213100"/>
            <a:chOff x="3136" y="2008"/>
            <a:chExt cx="2528" cy="2024"/>
          </a:xfrm>
        </p:grpSpPr>
        <p:sp>
          <p:nvSpPr>
            <p:cNvPr id="18454" name="Text Box 112"/>
            <p:cNvSpPr txBox="1">
              <a:spLocks noChangeArrowheads="1"/>
            </p:cNvSpPr>
            <p:nvPr/>
          </p:nvSpPr>
          <p:spPr bwMode="auto">
            <a:xfrm>
              <a:off x="5020" y="2512"/>
              <a:ext cx="314" cy="237"/>
            </a:xfrm>
            <a:prstGeom prst="rect">
              <a:avLst/>
            </a:prstGeom>
            <a:solidFill>
              <a:schemeClr val="tx1"/>
            </a:solidFill>
            <a:ln w="9525">
              <a:solidFill>
                <a:schemeClr val="tx1"/>
              </a:solidFill>
              <a:miter lim="800000"/>
              <a:headEnd/>
              <a:tailEnd/>
            </a:ln>
          </p:spPr>
          <p:txBody>
            <a:bodyPr wrap="none">
              <a:spAutoFit/>
            </a:bodyPr>
            <a:lstStyle/>
            <a:p>
              <a:pPr algn="l"/>
              <a:r>
                <a:rPr lang="en-US" sz="1800">
                  <a:solidFill>
                    <a:schemeClr val="bg1"/>
                  </a:solidFill>
                </a:rPr>
                <a:t>G5</a:t>
              </a:r>
            </a:p>
          </p:txBody>
        </p:sp>
        <p:sp>
          <p:nvSpPr>
            <p:cNvPr id="18455" name="Text Box 113"/>
            <p:cNvSpPr txBox="1">
              <a:spLocks noChangeArrowheads="1"/>
            </p:cNvSpPr>
            <p:nvPr/>
          </p:nvSpPr>
          <p:spPr bwMode="auto">
            <a:xfrm>
              <a:off x="3136" y="2558"/>
              <a:ext cx="314" cy="237"/>
            </a:xfrm>
            <a:prstGeom prst="rect">
              <a:avLst/>
            </a:prstGeom>
            <a:noFill/>
            <a:ln w="9525">
              <a:solidFill>
                <a:schemeClr val="tx1"/>
              </a:solidFill>
              <a:miter lim="800000"/>
              <a:headEnd/>
              <a:tailEnd/>
            </a:ln>
          </p:spPr>
          <p:txBody>
            <a:bodyPr wrap="none">
              <a:spAutoFit/>
            </a:bodyPr>
            <a:lstStyle/>
            <a:p>
              <a:pPr algn="l"/>
              <a:r>
                <a:rPr lang="en-US" sz="1800">
                  <a:solidFill>
                    <a:srgbClr val="000000"/>
                  </a:solidFill>
                </a:rPr>
                <a:t>G7</a:t>
              </a:r>
            </a:p>
          </p:txBody>
        </p:sp>
        <p:sp>
          <p:nvSpPr>
            <p:cNvPr id="18456" name="Text Box 114"/>
            <p:cNvSpPr txBox="1">
              <a:spLocks noChangeArrowheads="1"/>
            </p:cNvSpPr>
            <p:nvPr/>
          </p:nvSpPr>
          <p:spPr bwMode="auto">
            <a:xfrm>
              <a:off x="3277" y="3216"/>
              <a:ext cx="314" cy="237"/>
            </a:xfrm>
            <a:prstGeom prst="rect">
              <a:avLst/>
            </a:prstGeom>
            <a:solidFill>
              <a:schemeClr val="tx1"/>
            </a:solidFill>
            <a:ln w="9525">
              <a:solidFill>
                <a:schemeClr val="tx1"/>
              </a:solidFill>
              <a:miter lim="800000"/>
              <a:headEnd/>
              <a:tailEnd/>
            </a:ln>
          </p:spPr>
          <p:txBody>
            <a:bodyPr wrap="none">
              <a:spAutoFit/>
            </a:bodyPr>
            <a:lstStyle/>
            <a:p>
              <a:pPr algn="l"/>
              <a:r>
                <a:rPr lang="en-US" sz="1800">
                  <a:solidFill>
                    <a:schemeClr val="bg1"/>
                  </a:solidFill>
                </a:rPr>
                <a:t>G1</a:t>
              </a:r>
            </a:p>
          </p:txBody>
        </p:sp>
        <p:sp>
          <p:nvSpPr>
            <p:cNvPr id="18457" name="Text Box 115"/>
            <p:cNvSpPr txBox="1">
              <a:spLocks noChangeArrowheads="1"/>
            </p:cNvSpPr>
            <p:nvPr/>
          </p:nvSpPr>
          <p:spPr bwMode="auto">
            <a:xfrm>
              <a:off x="4455" y="3199"/>
              <a:ext cx="314" cy="237"/>
            </a:xfrm>
            <a:prstGeom prst="rect">
              <a:avLst/>
            </a:prstGeom>
            <a:noFill/>
            <a:ln w="9525">
              <a:solidFill>
                <a:schemeClr val="tx1"/>
              </a:solidFill>
              <a:miter lim="800000"/>
              <a:headEnd/>
              <a:tailEnd/>
            </a:ln>
          </p:spPr>
          <p:txBody>
            <a:bodyPr wrap="none">
              <a:spAutoFit/>
            </a:bodyPr>
            <a:lstStyle/>
            <a:p>
              <a:pPr algn="l"/>
              <a:r>
                <a:rPr lang="en-US" sz="1800">
                  <a:solidFill>
                    <a:srgbClr val="000000"/>
                  </a:solidFill>
                </a:rPr>
                <a:t>G4</a:t>
              </a:r>
            </a:p>
          </p:txBody>
        </p:sp>
        <p:sp>
          <p:nvSpPr>
            <p:cNvPr id="18458" name="Text Box 116"/>
            <p:cNvSpPr txBox="1">
              <a:spLocks noChangeArrowheads="1"/>
            </p:cNvSpPr>
            <p:nvPr/>
          </p:nvSpPr>
          <p:spPr bwMode="auto">
            <a:xfrm>
              <a:off x="4172" y="3795"/>
              <a:ext cx="314" cy="237"/>
            </a:xfrm>
            <a:prstGeom prst="rect">
              <a:avLst/>
            </a:prstGeom>
            <a:noFill/>
            <a:ln w="9525">
              <a:solidFill>
                <a:schemeClr val="tx1"/>
              </a:solidFill>
              <a:miter lim="800000"/>
              <a:headEnd/>
              <a:tailEnd/>
            </a:ln>
          </p:spPr>
          <p:txBody>
            <a:bodyPr wrap="none">
              <a:spAutoFit/>
            </a:bodyPr>
            <a:lstStyle/>
            <a:p>
              <a:pPr algn="l"/>
              <a:r>
                <a:rPr lang="en-US" sz="1800">
                  <a:solidFill>
                    <a:srgbClr val="000000"/>
                  </a:solidFill>
                </a:rPr>
                <a:t>G2</a:t>
              </a:r>
            </a:p>
          </p:txBody>
        </p:sp>
        <p:sp>
          <p:nvSpPr>
            <p:cNvPr id="18459" name="Text Box 117"/>
            <p:cNvSpPr txBox="1">
              <a:spLocks noChangeArrowheads="1"/>
            </p:cNvSpPr>
            <p:nvPr/>
          </p:nvSpPr>
          <p:spPr bwMode="auto">
            <a:xfrm>
              <a:off x="4125" y="2008"/>
              <a:ext cx="314" cy="237"/>
            </a:xfrm>
            <a:prstGeom prst="rect">
              <a:avLst/>
            </a:prstGeom>
            <a:solidFill>
              <a:schemeClr val="tx1"/>
            </a:solidFill>
            <a:ln w="9525">
              <a:solidFill>
                <a:schemeClr val="tx1"/>
              </a:solidFill>
              <a:miter lim="800000"/>
              <a:headEnd/>
              <a:tailEnd/>
            </a:ln>
          </p:spPr>
          <p:txBody>
            <a:bodyPr wrap="none">
              <a:spAutoFit/>
            </a:bodyPr>
            <a:lstStyle/>
            <a:p>
              <a:pPr algn="l"/>
              <a:r>
                <a:rPr lang="en-US" sz="1800">
                  <a:solidFill>
                    <a:schemeClr val="bg1"/>
                  </a:solidFill>
                </a:rPr>
                <a:t>G6</a:t>
              </a:r>
            </a:p>
          </p:txBody>
        </p:sp>
        <p:sp>
          <p:nvSpPr>
            <p:cNvPr id="18460" name="AutoShape 118"/>
            <p:cNvSpPr>
              <a:spLocks noChangeArrowheads="1"/>
            </p:cNvSpPr>
            <p:nvPr/>
          </p:nvSpPr>
          <p:spPr bwMode="auto">
            <a:xfrm>
              <a:off x="4690" y="2329"/>
              <a:ext cx="95" cy="91"/>
            </a:xfrm>
            <a:prstGeom prst="flowChartConnector">
              <a:avLst/>
            </a:prstGeom>
            <a:solidFill>
              <a:schemeClr val="bg1"/>
            </a:solidFill>
            <a:ln w="9525">
              <a:solidFill>
                <a:schemeClr val="tx1"/>
              </a:solidFill>
              <a:round/>
              <a:headEnd/>
              <a:tailEnd/>
            </a:ln>
          </p:spPr>
          <p:txBody>
            <a:bodyPr wrap="none" anchor="ctr"/>
            <a:lstStyle/>
            <a:p>
              <a:endParaRPr lang="en-US"/>
            </a:p>
          </p:txBody>
        </p:sp>
        <p:sp>
          <p:nvSpPr>
            <p:cNvPr id="18461" name="AutoShape 119"/>
            <p:cNvSpPr>
              <a:spLocks noChangeArrowheads="1"/>
            </p:cNvSpPr>
            <p:nvPr/>
          </p:nvSpPr>
          <p:spPr bwMode="auto">
            <a:xfrm>
              <a:off x="3654" y="2329"/>
              <a:ext cx="94" cy="91"/>
            </a:xfrm>
            <a:prstGeom prst="flowChartConnector">
              <a:avLst/>
            </a:prstGeom>
            <a:solidFill>
              <a:schemeClr val="bg1"/>
            </a:solidFill>
            <a:ln w="9525">
              <a:solidFill>
                <a:schemeClr val="tx1"/>
              </a:solidFill>
              <a:round/>
              <a:headEnd/>
              <a:tailEnd/>
            </a:ln>
          </p:spPr>
          <p:txBody>
            <a:bodyPr wrap="none" anchor="ctr"/>
            <a:lstStyle/>
            <a:p>
              <a:endParaRPr lang="en-US"/>
            </a:p>
          </p:txBody>
        </p:sp>
        <p:sp>
          <p:nvSpPr>
            <p:cNvPr id="18462" name="AutoShape 120"/>
            <p:cNvSpPr>
              <a:spLocks noChangeArrowheads="1"/>
            </p:cNvSpPr>
            <p:nvPr/>
          </p:nvSpPr>
          <p:spPr bwMode="auto">
            <a:xfrm>
              <a:off x="3419" y="2925"/>
              <a:ext cx="94" cy="91"/>
            </a:xfrm>
            <a:prstGeom prst="flowChartConnector">
              <a:avLst/>
            </a:prstGeom>
            <a:solidFill>
              <a:schemeClr val="bg1"/>
            </a:solidFill>
            <a:ln w="9525">
              <a:solidFill>
                <a:schemeClr val="tx1"/>
              </a:solidFill>
              <a:round/>
              <a:headEnd/>
              <a:tailEnd/>
            </a:ln>
          </p:spPr>
          <p:txBody>
            <a:bodyPr wrap="none" anchor="ctr"/>
            <a:lstStyle/>
            <a:p>
              <a:endParaRPr lang="en-US"/>
            </a:p>
          </p:txBody>
        </p:sp>
        <p:sp>
          <p:nvSpPr>
            <p:cNvPr id="18463" name="AutoShape 121"/>
            <p:cNvSpPr>
              <a:spLocks noChangeArrowheads="1"/>
            </p:cNvSpPr>
            <p:nvPr/>
          </p:nvSpPr>
          <p:spPr bwMode="auto">
            <a:xfrm>
              <a:off x="5114" y="2970"/>
              <a:ext cx="95" cy="92"/>
            </a:xfrm>
            <a:prstGeom prst="flowChartConnector">
              <a:avLst/>
            </a:prstGeom>
            <a:solidFill>
              <a:schemeClr val="bg1"/>
            </a:solidFill>
            <a:ln w="9525">
              <a:solidFill>
                <a:schemeClr val="tx1"/>
              </a:solidFill>
              <a:round/>
              <a:headEnd/>
              <a:tailEnd/>
            </a:ln>
          </p:spPr>
          <p:txBody>
            <a:bodyPr wrap="none" anchor="ctr"/>
            <a:lstStyle/>
            <a:p>
              <a:endParaRPr lang="en-US"/>
            </a:p>
          </p:txBody>
        </p:sp>
        <p:sp>
          <p:nvSpPr>
            <p:cNvPr id="18464" name="AutoShape 122"/>
            <p:cNvSpPr>
              <a:spLocks noChangeArrowheads="1"/>
            </p:cNvSpPr>
            <p:nvPr/>
          </p:nvSpPr>
          <p:spPr bwMode="auto">
            <a:xfrm>
              <a:off x="4361" y="3566"/>
              <a:ext cx="94" cy="92"/>
            </a:xfrm>
            <a:prstGeom prst="flowChartConnector">
              <a:avLst/>
            </a:prstGeom>
            <a:solidFill>
              <a:schemeClr val="bg1"/>
            </a:solidFill>
            <a:ln w="9525">
              <a:solidFill>
                <a:schemeClr val="tx1"/>
              </a:solidFill>
              <a:round/>
              <a:headEnd/>
              <a:tailEnd/>
            </a:ln>
          </p:spPr>
          <p:txBody>
            <a:bodyPr wrap="none" anchor="ctr"/>
            <a:lstStyle/>
            <a:p>
              <a:endParaRPr lang="en-US"/>
            </a:p>
          </p:txBody>
        </p:sp>
        <p:sp>
          <p:nvSpPr>
            <p:cNvPr id="18465" name="Line 123"/>
            <p:cNvSpPr>
              <a:spLocks noChangeShapeType="1"/>
            </p:cNvSpPr>
            <p:nvPr/>
          </p:nvSpPr>
          <p:spPr bwMode="auto">
            <a:xfrm flipV="1">
              <a:off x="3748" y="2145"/>
              <a:ext cx="330" cy="184"/>
            </a:xfrm>
            <a:prstGeom prst="line">
              <a:avLst/>
            </a:prstGeom>
            <a:noFill/>
            <a:ln w="9525">
              <a:solidFill>
                <a:schemeClr val="tx1"/>
              </a:solidFill>
              <a:round/>
              <a:headEnd/>
              <a:tailEnd/>
            </a:ln>
          </p:spPr>
          <p:txBody>
            <a:bodyPr/>
            <a:lstStyle/>
            <a:p>
              <a:endParaRPr lang="en-US"/>
            </a:p>
          </p:txBody>
        </p:sp>
        <p:sp>
          <p:nvSpPr>
            <p:cNvPr id="18466" name="Line 124"/>
            <p:cNvSpPr>
              <a:spLocks noChangeShapeType="1"/>
            </p:cNvSpPr>
            <p:nvPr/>
          </p:nvSpPr>
          <p:spPr bwMode="auto">
            <a:xfrm flipV="1">
              <a:off x="3372" y="2420"/>
              <a:ext cx="235" cy="138"/>
            </a:xfrm>
            <a:prstGeom prst="line">
              <a:avLst/>
            </a:prstGeom>
            <a:noFill/>
            <a:ln w="9525">
              <a:solidFill>
                <a:schemeClr val="tx1"/>
              </a:solidFill>
              <a:round/>
              <a:headEnd/>
              <a:tailEnd/>
            </a:ln>
          </p:spPr>
          <p:txBody>
            <a:bodyPr/>
            <a:lstStyle/>
            <a:p>
              <a:endParaRPr lang="en-US"/>
            </a:p>
          </p:txBody>
        </p:sp>
        <p:sp>
          <p:nvSpPr>
            <p:cNvPr id="18467" name="Line 125"/>
            <p:cNvSpPr>
              <a:spLocks noChangeShapeType="1"/>
            </p:cNvSpPr>
            <p:nvPr/>
          </p:nvSpPr>
          <p:spPr bwMode="auto">
            <a:xfrm>
              <a:off x="4455" y="2191"/>
              <a:ext cx="235" cy="138"/>
            </a:xfrm>
            <a:prstGeom prst="line">
              <a:avLst/>
            </a:prstGeom>
            <a:noFill/>
            <a:ln w="9525">
              <a:solidFill>
                <a:schemeClr val="tx1"/>
              </a:solidFill>
              <a:round/>
              <a:headEnd/>
              <a:tailEnd/>
            </a:ln>
          </p:spPr>
          <p:txBody>
            <a:bodyPr/>
            <a:lstStyle/>
            <a:p>
              <a:endParaRPr lang="en-US"/>
            </a:p>
          </p:txBody>
        </p:sp>
        <p:sp>
          <p:nvSpPr>
            <p:cNvPr id="18468" name="Line 126"/>
            <p:cNvSpPr>
              <a:spLocks noChangeShapeType="1"/>
            </p:cNvSpPr>
            <p:nvPr/>
          </p:nvSpPr>
          <p:spPr bwMode="auto">
            <a:xfrm>
              <a:off x="4785" y="2420"/>
              <a:ext cx="188" cy="138"/>
            </a:xfrm>
            <a:prstGeom prst="line">
              <a:avLst/>
            </a:prstGeom>
            <a:noFill/>
            <a:ln w="9525">
              <a:solidFill>
                <a:schemeClr val="tx1"/>
              </a:solidFill>
              <a:round/>
              <a:headEnd/>
              <a:tailEnd/>
            </a:ln>
          </p:spPr>
          <p:txBody>
            <a:bodyPr/>
            <a:lstStyle/>
            <a:p>
              <a:endParaRPr lang="en-US"/>
            </a:p>
          </p:txBody>
        </p:sp>
        <p:sp>
          <p:nvSpPr>
            <p:cNvPr id="18469" name="Line 127"/>
            <p:cNvSpPr>
              <a:spLocks noChangeShapeType="1"/>
            </p:cNvSpPr>
            <p:nvPr/>
          </p:nvSpPr>
          <p:spPr bwMode="auto">
            <a:xfrm>
              <a:off x="3324" y="2787"/>
              <a:ext cx="95" cy="138"/>
            </a:xfrm>
            <a:prstGeom prst="line">
              <a:avLst/>
            </a:prstGeom>
            <a:noFill/>
            <a:ln w="9525">
              <a:solidFill>
                <a:schemeClr val="tx1"/>
              </a:solidFill>
              <a:round/>
              <a:headEnd/>
              <a:tailEnd/>
            </a:ln>
          </p:spPr>
          <p:txBody>
            <a:bodyPr/>
            <a:lstStyle/>
            <a:p>
              <a:endParaRPr lang="en-US"/>
            </a:p>
          </p:txBody>
        </p:sp>
        <p:sp>
          <p:nvSpPr>
            <p:cNvPr id="18470" name="Line 128"/>
            <p:cNvSpPr>
              <a:spLocks noChangeShapeType="1"/>
            </p:cNvSpPr>
            <p:nvPr/>
          </p:nvSpPr>
          <p:spPr bwMode="auto">
            <a:xfrm flipV="1">
              <a:off x="3372" y="3016"/>
              <a:ext cx="47" cy="138"/>
            </a:xfrm>
            <a:prstGeom prst="line">
              <a:avLst/>
            </a:prstGeom>
            <a:noFill/>
            <a:ln w="9525">
              <a:solidFill>
                <a:schemeClr val="tx1"/>
              </a:solidFill>
              <a:round/>
              <a:headEnd/>
              <a:tailEnd/>
            </a:ln>
          </p:spPr>
          <p:txBody>
            <a:bodyPr/>
            <a:lstStyle/>
            <a:p>
              <a:endParaRPr lang="en-US"/>
            </a:p>
          </p:txBody>
        </p:sp>
        <p:sp>
          <p:nvSpPr>
            <p:cNvPr id="18471" name="Line 129"/>
            <p:cNvSpPr>
              <a:spLocks noChangeShapeType="1"/>
            </p:cNvSpPr>
            <p:nvPr/>
          </p:nvSpPr>
          <p:spPr bwMode="auto">
            <a:xfrm>
              <a:off x="3513" y="3016"/>
              <a:ext cx="942" cy="321"/>
            </a:xfrm>
            <a:prstGeom prst="line">
              <a:avLst/>
            </a:prstGeom>
            <a:noFill/>
            <a:ln w="9525">
              <a:solidFill>
                <a:schemeClr val="tx1"/>
              </a:solidFill>
              <a:round/>
              <a:headEnd/>
              <a:tailEnd/>
            </a:ln>
          </p:spPr>
          <p:txBody>
            <a:bodyPr/>
            <a:lstStyle/>
            <a:p>
              <a:endParaRPr lang="en-US"/>
            </a:p>
          </p:txBody>
        </p:sp>
        <p:sp>
          <p:nvSpPr>
            <p:cNvPr id="18472" name="Text Box 130"/>
            <p:cNvSpPr txBox="1">
              <a:spLocks noChangeArrowheads="1"/>
            </p:cNvSpPr>
            <p:nvPr/>
          </p:nvSpPr>
          <p:spPr bwMode="auto">
            <a:xfrm>
              <a:off x="5350" y="3199"/>
              <a:ext cx="314" cy="237"/>
            </a:xfrm>
            <a:prstGeom prst="rect">
              <a:avLst/>
            </a:prstGeom>
            <a:noFill/>
            <a:ln w="9525">
              <a:solidFill>
                <a:schemeClr val="tx1"/>
              </a:solidFill>
              <a:miter lim="800000"/>
              <a:headEnd/>
              <a:tailEnd/>
            </a:ln>
          </p:spPr>
          <p:txBody>
            <a:bodyPr wrap="none">
              <a:spAutoFit/>
            </a:bodyPr>
            <a:lstStyle/>
            <a:p>
              <a:pPr algn="l"/>
              <a:r>
                <a:rPr lang="en-US" sz="1800">
                  <a:solidFill>
                    <a:srgbClr val="000000"/>
                  </a:solidFill>
                </a:rPr>
                <a:t>G3</a:t>
              </a:r>
            </a:p>
          </p:txBody>
        </p:sp>
        <p:sp>
          <p:nvSpPr>
            <p:cNvPr id="18473" name="Line 131"/>
            <p:cNvSpPr>
              <a:spLocks noChangeShapeType="1"/>
            </p:cNvSpPr>
            <p:nvPr/>
          </p:nvSpPr>
          <p:spPr bwMode="auto">
            <a:xfrm>
              <a:off x="5209" y="3016"/>
              <a:ext cx="329" cy="183"/>
            </a:xfrm>
            <a:prstGeom prst="line">
              <a:avLst/>
            </a:prstGeom>
            <a:noFill/>
            <a:ln w="9525">
              <a:solidFill>
                <a:schemeClr val="tx1"/>
              </a:solidFill>
              <a:round/>
              <a:headEnd/>
              <a:tailEnd/>
            </a:ln>
          </p:spPr>
          <p:txBody>
            <a:bodyPr/>
            <a:lstStyle/>
            <a:p>
              <a:endParaRPr lang="en-US"/>
            </a:p>
          </p:txBody>
        </p:sp>
        <p:sp>
          <p:nvSpPr>
            <p:cNvPr id="18474" name="Line 132"/>
            <p:cNvSpPr>
              <a:spLocks noChangeShapeType="1"/>
            </p:cNvSpPr>
            <p:nvPr/>
          </p:nvSpPr>
          <p:spPr bwMode="auto">
            <a:xfrm flipV="1">
              <a:off x="4643" y="3016"/>
              <a:ext cx="471" cy="183"/>
            </a:xfrm>
            <a:prstGeom prst="line">
              <a:avLst/>
            </a:prstGeom>
            <a:noFill/>
            <a:ln w="9525">
              <a:solidFill>
                <a:schemeClr val="tx1"/>
              </a:solidFill>
              <a:round/>
              <a:headEnd/>
              <a:tailEnd/>
            </a:ln>
          </p:spPr>
          <p:txBody>
            <a:bodyPr/>
            <a:lstStyle/>
            <a:p>
              <a:endParaRPr lang="en-US"/>
            </a:p>
          </p:txBody>
        </p:sp>
        <p:sp>
          <p:nvSpPr>
            <p:cNvPr id="18475" name="Line 133"/>
            <p:cNvSpPr>
              <a:spLocks noChangeShapeType="1"/>
            </p:cNvSpPr>
            <p:nvPr/>
          </p:nvSpPr>
          <p:spPr bwMode="auto">
            <a:xfrm>
              <a:off x="5162" y="2741"/>
              <a:ext cx="0" cy="229"/>
            </a:xfrm>
            <a:prstGeom prst="line">
              <a:avLst/>
            </a:prstGeom>
            <a:noFill/>
            <a:ln w="9525">
              <a:solidFill>
                <a:schemeClr val="tx1"/>
              </a:solidFill>
              <a:round/>
              <a:headEnd/>
              <a:tailEnd/>
            </a:ln>
          </p:spPr>
          <p:txBody>
            <a:bodyPr/>
            <a:lstStyle/>
            <a:p>
              <a:endParaRPr lang="en-US"/>
            </a:p>
          </p:txBody>
        </p:sp>
        <p:sp>
          <p:nvSpPr>
            <p:cNvPr id="18476" name="Line 134"/>
            <p:cNvSpPr>
              <a:spLocks noChangeShapeType="1"/>
            </p:cNvSpPr>
            <p:nvPr/>
          </p:nvSpPr>
          <p:spPr bwMode="auto">
            <a:xfrm>
              <a:off x="3748" y="2375"/>
              <a:ext cx="1555" cy="870"/>
            </a:xfrm>
            <a:prstGeom prst="line">
              <a:avLst/>
            </a:prstGeom>
            <a:noFill/>
            <a:ln w="9525">
              <a:solidFill>
                <a:schemeClr val="tx1"/>
              </a:solidFill>
              <a:round/>
              <a:headEnd/>
              <a:tailEnd/>
            </a:ln>
          </p:spPr>
          <p:txBody>
            <a:bodyPr/>
            <a:lstStyle/>
            <a:p>
              <a:endParaRPr lang="en-US"/>
            </a:p>
          </p:txBody>
        </p:sp>
        <p:sp>
          <p:nvSpPr>
            <p:cNvPr id="18477" name="Line 135"/>
            <p:cNvSpPr>
              <a:spLocks noChangeShapeType="1"/>
            </p:cNvSpPr>
            <p:nvPr/>
          </p:nvSpPr>
          <p:spPr bwMode="auto">
            <a:xfrm flipV="1">
              <a:off x="3513" y="2420"/>
              <a:ext cx="1177" cy="779"/>
            </a:xfrm>
            <a:prstGeom prst="line">
              <a:avLst/>
            </a:prstGeom>
            <a:noFill/>
            <a:ln w="9525">
              <a:solidFill>
                <a:schemeClr val="tx1"/>
              </a:solidFill>
              <a:round/>
              <a:headEnd/>
              <a:tailEnd/>
            </a:ln>
          </p:spPr>
          <p:txBody>
            <a:bodyPr/>
            <a:lstStyle/>
            <a:p>
              <a:endParaRPr lang="en-US"/>
            </a:p>
          </p:txBody>
        </p:sp>
        <p:sp>
          <p:nvSpPr>
            <p:cNvPr id="18478" name="Line 136"/>
            <p:cNvSpPr>
              <a:spLocks noChangeShapeType="1"/>
            </p:cNvSpPr>
            <p:nvPr/>
          </p:nvSpPr>
          <p:spPr bwMode="auto">
            <a:xfrm flipV="1">
              <a:off x="4408" y="3429"/>
              <a:ext cx="94" cy="137"/>
            </a:xfrm>
            <a:prstGeom prst="line">
              <a:avLst/>
            </a:prstGeom>
            <a:noFill/>
            <a:ln w="9525">
              <a:solidFill>
                <a:schemeClr val="tx1"/>
              </a:solidFill>
              <a:round/>
              <a:headEnd/>
              <a:tailEnd/>
            </a:ln>
          </p:spPr>
          <p:txBody>
            <a:bodyPr/>
            <a:lstStyle/>
            <a:p>
              <a:endParaRPr lang="en-US"/>
            </a:p>
          </p:txBody>
        </p:sp>
        <p:sp>
          <p:nvSpPr>
            <p:cNvPr id="18479" name="Line 137"/>
            <p:cNvSpPr>
              <a:spLocks noChangeShapeType="1"/>
            </p:cNvSpPr>
            <p:nvPr/>
          </p:nvSpPr>
          <p:spPr bwMode="auto">
            <a:xfrm flipV="1">
              <a:off x="4267" y="3658"/>
              <a:ext cx="94" cy="137"/>
            </a:xfrm>
            <a:prstGeom prst="line">
              <a:avLst/>
            </a:prstGeom>
            <a:noFill/>
            <a:ln w="9525">
              <a:solidFill>
                <a:schemeClr val="tx1"/>
              </a:solidFill>
              <a:round/>
              <a:headEnd/>
              <a:tailEnd/>
            </a:ln>
          </p:spPr>
          <p:txBody>
            <a:bodyPr/>
            <a:lstStyle/>
            <a:p>
              <a:endParaRPr lang="en-US"/>
            </a:p>
          </p:txBody>
        </p:sp>
        <p:grpSp>
          <p:nvGrpSpPr>
            <p:cNvPr id="14" name="Group 138"/>
            <p:cNvGrpSpPr>
              <a:grpSpLocks/>
            </p:cNvGrpSpPr>
            <p:nvPr/>
          </p:nvGrpSpPr>
          <p:grpSpPr bwMode="auto">
            <a:xfrm>
              <a:off x="4879" y="2283"/>
              <a:ext cx="141" cy="92"/>
              <a:chOff x="1632" y="1584"/>
              <a:chExt cx="144" cy="96"/>
            </a:xfrm>
          </p:grpSpPr>
          <p:cxnSp>
            <p:nvCxnSpPr>
              <p:cNvPr id="18498" name="AutoShape 139"/>
              <p:cNvCxnSpPr>
                <a:cxnSpLocks noChangeShapeType="1"/>
              </p:cNvCxnSpPr>
              <p:nvPr/>
            </p:nvCxnSpPr>
            <p:spPr bwMode="auto">
              <a:xfrm>
                <a:off x="1632" y="1584"/>
                <a:ext cx="144" cy="96"/>
              </a:xfrm>
              <a:prstGeom prst="straightConnector1">
                <a:avLst/>
              </a:prstGeom>
              <a:noFill/>
              <a:ln w="9525">
                <a:solidFill>
                  <a:schemeClr val="tx1"/>
                </a:solidFill>
                <a:round/>
                <a:headEnd/>
                <a:tailEnd/>
              </a:ln>
            </p:spPr>
          </p:cxnSp>
          <p:cxnSp>
            <p:nvCxnSpPr>
              <p:cNvPr id="18499" name="AutoShape 140"/>
              <p:cNvCxnSpPr>
                <a:cxnSpLocks noChangeShapeType="1"/>
              </p:cNvCxnSpPr>
              <p:nvPr/>
            </p:nvCxnSpPr>
            <p:spPr bwMode="auto">
              <a:xfrm flipV="1">
                <a:off x="1632" y="1584"/>
                <a:ext cx="144" cy="96"/>
              </a:xfrm>
              <a:prstGeom prst="straightConnector1">
                <a:avLst/>
              </a:prstGeom>
              <a:noFill/>
              <a:ln w="9525">
                <a:solidFill>
                  <a:schemeClr val="tx1"/>
                </a:solidFill>
                <a:round/>
                <a:headEnd/>
                <a:tailEnd/>
              </a:ln>
            </p:spPr>
          </p:cxnSp>
          <p:cxnSp>
            <p:nvCxnSpPr>
              <p:cNvPr id="18500" name="AutoShape 141"/>
              <p:cNvCxnSpPr>
                <a:cxnSpLocks noChangeShapeType="1"/>
              </p:cNvCxnSpPr>
              <p:nvPr/>
            </p:nvCxnSpPr>
            <p:spPr bwMode="auto">
              <a:xfrm>
                <a:off x="1632" y="1584"/>
                <a:ext cx="0" cy="96"/>
              </a:xfrm>
              <a:prstGeom prst="straightConnector1">
                <a:avLst/>
              </a:prstGeom>
              <a:noFill/>
              <a:ln w="9525">
                <a:solidFill>
                  <a:schemeClr val="tx1"/>
                </a:solidFill>
                <a:round/>
                <a:headEnd/>
                <a:tailEnd/>
              </a:ln>
            </p:spPr>
          </p:cxnSp>
          <p:cxnSp>
            <p:nvCxnSpPr>
              <p:cNvPr id="18501" name="AutoShape 142"/>
              <p:cNvCxnSpPr>
                <a:cxnSpLocks noChangeShapeType="1"/>
              </p:cNvCxnSpPr>
              <p:nvPr/>
            </p:nvCxnSpPr>
            <p:spPr bwMode="auto">
              <a:xfrm>
                <a:off x="1776" y="1584"/>
                <a:ext cx="0" cy="96"/>
              </a:xfrm>
              <a:prstGeom prst="straightConnector1">
                <a:avLst/>
              </a:prstGeom>
              <a:noFill/>
              <a:ln w="9525">
                <a:solidFill>
                  <a:schemeClr val="tx1"/>
                </a:solidFill>
                <a:round/>
                <a:headEnd/>
                <a:tailEnd/>
              </a:ln>
            </p:spPr>
          </p:cxnSp>
        </p:grpSp>
        <p:grpSp>
          <p:nvGrpSpPr>
            <p:cNvPr id="15" name="Group 143"/>
            <p:cNvGrpSpPr>
              <a:grpSpLocks/>
            </p:cNvGrpSpPr>
            <p:nvPr/>
          </p:nvGrpSpPr>
          <p:grpSpPr bwMode="auto">
            <a:xfrm>
              <a:off x="3183" y="2925"/>
              <a:ext cx="141" cy="91"/>
              <a:chOff x="1632" y="1584"/>
              <a:chExt cx="144" cy="96"/>
            </a:xfrm>
          </p:grpSpPr>
          <p:cxnSp>
            <p:nvCxnSpPr>
              <p:cNvPr id="18494" name="AutoShape 144"/>
              <p:cNvCxnSpPr>
                <a:cxnSpLocks noChangeShapeType="1"/>
              </p:cNvCxnSpPr>
              <p:nvPr/>
            </p:nvCxnSpPr>
            <p:spPr bwMode="auto">
              <a:xfrm>
                <a:off x="1632" y="1584"/>
                <a:ext cx="144" cy="96"/>
              </a:xfrm>
              <a:prstGeom prst="straightConnector1">
                <a:avLst/>
              </a:prstGeom>
              <a:noFill/>
              <a:ln w="9525">
                <a:solidFill>
                  <a:schemeClr val="tx1"/>
                </a:solidFill>
                <a:round/>
                <a:headEnd/>
                <a:tailEnd/>
              </a:ln>
            </p:spPr>
          </p:cxnSp>
          <p:cxnSp>
            <p:nvCxnSpPr>
              <p:cNvPr id="18495" name="AutoShape 145"/>
              <p:cNvCxnSpPr>
                <a:cxnSpLocks noChangeShapeType="1"/>
              </p:cNvCxnSpPr>
              <p:nvPr/>
            </p:nvCxnSpPr>
            <p:spPr bwMode="auto">
              <a:xfrm flipV="1">
                <a:off x="1632" y="1584"/>
                <a:ext cx="144" cy="96"/>
              </a:xfrm>
              <a:prstGeom prst="straightConnector1">
                <a:avLst/>
              </a:prstGeom>
              <a:noFill/>
              <a:ln w="9525">
                <a:solidFill>
                  <a:schemeClr val="tx1"/>
                </a:solidFill>
                <a:round/>
                <a:headEnd/>
                <a:tailEnd/>
              </a:ln>
            </p:spPr>
          </p:cxnSp>
          <p:cxnSp>
            <p:nvCxnSpPr>
              <p:cNvPr id="18496" name="AutoShape 146"/>
              <p:cNvCxnSpPr>
                <a:cxnSpLocks noChangeShapeType="1"/>
              </p:cNvCxnSpPr>
              <p:nvPr/>
            </p:nvCxnSpPr>
            <p:spPr bwMode="auto">
              <a:xfrm>
                <a:off x="1632" y="1584"/>
                <a:ext cx="0" cy="96"/>
              </a:xfrm>
              <a:prstGeom prst="straightConnector1">
                <a:avLst/>
              </a:prstGeom>
              <a:noFill/>
              <a:ln w="9525">
                <a:solidFill>
                  <a:schemeClr val="tx1"/>
                </a:solidFill>
                <a:round/>
                <a:headEnd/>
                <a:tailEnd/>
              </a:ln>
            </p:spPr>
          </p:cxnSp>
          <p:cxnSp>
            <p:nvCxnSpPr>
              <p:cNvPr id="18497" name="AutoShape 147"/>
              <p:cNvCxnSpPr>
                <a:cxnSpLocks noChangeShapeType="1"/>
              </p:cNvCxnSpPr>
              <p:nvPr/>
            </p:nvCxnSpPr>
            <p:spPr bwMode="auto">
              <a:xfrm>
                <a:off x="1776" y="1584"/>
                <a:ext cx="0" cy="96"/>
              </a:xfrm>
              <a:prstGeom prst="straightConnector1">
                <a:avLst/>
              </a:prstGeom>
              <a:noFill/>
              <a:ln w="9525">
                <a:solidFill>
                  <a:schemeClr val="tx1"/>
                </a:solidFill>
                <a:round/>
                <a:headEnd/>
                <a:tailEnd/>
              </a:ln>
            </p:spPr>
          </p:cxnSp>
        </p:grpSp>
        <p:grpSp>
          <p:nvGrpSpPr>
            <p:cNvPr id="16" name="Group 148"/>
            <p:cNvGrpSpPr>
              <a:grpSpLocks/>
            </p:cNvGrpSpPr>
            <p:nvPr/>
          </p:nvGrpSpPr>
          <p:grpSpPr bwMode="auto">
            <a:xfrm>
              <a:off x="3466" y="2283"/>
              <a:ext cx="141" cy="92"/>
              <a:chOff x="2544" y="336"/>
              <a:chExt cx="144" cy="96"/>
            </a:xfrm>
          </p:grpSpPr>
          <p:cxnSp>
            <p:nvCxnSpPr>
              <p:cNvPr id="18491" name="AutoShape 149"/>
              <p:cNvCxnSpPr>
                <a:cxnSpLocks noChangeShapeType="1"/>
              </p:cNvCxnSpPr>
              <p:nvPr/>
            </p:nvCxnSpPr>
            <p:spPr bwMode="auto">
              <a:xfrm>
                <a:off x="2544" y="336"/>
                <a:ext cx="144" cy="96"/>
              </a:xfrm>
              <a:prstGeom prst="straightConnector1">
                <a:avLst/>
              </a:prstGeom>
              <a:noFill/>
              <a:ln w="9525">
                <a:solidFill>
                  <a:schemeClr val="tx1"/>
                </a:solidFill>
                <a:round/>
                <a:headEnd/>
                <a:tailEnd/>
              </a:ln>
            </p:spPr>
          </p:cxnSp>
          <p:cxnSp>
            <p:nvCxnSpPr>
              <p:cNvPr id="18492" name="AutoShape 150"/>
              <p:cNvCxnSpPr>
                <a:cxnSpLocks noChangeShapeType="1"/>
              </p:cNvCxnSpPr>
              <p:nvPr/>
            </p:nvCxnSpPr>
            <p:spPr bwMode="auto">
              <a:xfrm flipV="1">
                <a:off x="2544" y="336"/>
                <a:ext cx="144" cy="96"/>
              </a:xfrm>
              <a:prstGeom prst="straightConnector1">
                <a:avLst/>
              </a:prstGeom>
              <a:noFill/>
              <a:ln w="9525">
                <a:solidFill>
                  <a:schemeClr val="tx1"/>
                </a:solidFill>
                <a:round/>
                <a:headEnd/>
                <a:tailEnd/>
              </a:ln>
            </p:spPr>
          </p:cxnSp>
          <p:cxnSp>
            <p:nvCxnSpPr>
              <p:cNvPr id="18493" name="AutoShape 151"/>
              <p:cNvCxnSpPr>
                <a:cxnSpLocks noChangeShapeType="1"/>
              </p:cNvCxnSpPr>
              <p:nvPr/>
            </p:nvCxnSpPr>
            <p:spPr bwMode="auto">
              <a:xfrm>
                <a:off x="2544" y="336"/>
                <a:ext cx="0" cy="96"/>
              </a:xfrm>
              <a:prstGeom prst="straightConnector1">
                <a:avLst/>
              </a:prstGeom>
              <a:noFill/>
              <a:ln w="9525">
                <a:solidFill>
                  <a:schemeClr val="tx1"/>
                </a:solidFill>
                <a:round/>
                <a:headEnd/>
                <a:tailEnd/>
              </a:ln>
            </p:spPr>
          </p:cxnSp>
        </p:grpSp>
        <p:grpSp>
          <p:nvGrpSpPr>
            <p:cNvPr id="17" name="Group 152"/>
            <p:cNvGrpSpPr>
              <a:grpSpLocks/>
            </p:cNvGrpSpPr>
            <p:nvPr/>
          </p:nvGrpSpPr>
          <p:grpSpPr bwMode="auto">
            <a:xfrm>
              <a:off x="5256" y="2879"/>
              <a:ext cx="141" cy="91"/>
              <a:chOff x="2544" y="336"/>
              <a:chExt cx="144" cy="96"/>
            </a:xfrm>
          </p:grpSpPr>
          <p:cxnSp>
            <p:nvCxnSpPr>
              <p:cNvPr id="18488" name="AutoShape 153"/>
              <p:cNvCxnSpPr>
                <a:cxnSpLocks noChangeShapeType="1"/>
              </p:cNvCxnSpPr>
              <p:nvPr/>
            </p:nvCxnSpPr>
            <p:spPr bwMode="auto">
              <a:xfrm>
                <a:off x="2544" y="336"/>
                <a:ext cx="144" cy="96"/>
              </a:xfrm>
              <a:prstGeom prst="straightConnector1">
                <a:avLst/>
              </a:prstGeom>
              <a:noFill/>
              <a:ln w="9525">
                <a:solidFill>
                  <a:schemeClr val="tx1"/>
                </a:solidFill>
                <a:round/>
                <a:headEnd/>
                <a:tailEnd/>
              </a:ln>
            </p:spPr>
          </p:cxnSp>
          <p:cxnSp>
            <p:nvCxnSpPr>
              <p:cNvPr id="18489" name="AutoShape 154"/>
              <p:cNvCxnSpPr>
                <a:cxnSpLocks noChangeShapeType="1"/>
              </p:cNvCxnSpPr>
              <p:nvPr/>
            </p:nvCxnSpPr>
            <p:spPr bwMode="auto">
              <a:xfrm flipV="1">
                <a:off x="2544" y="336"/>
                <a:ext cx="144" cy="96"/>
              </a:xfrm>
              <a:prstGeom prst="straightConnector1">
                <a:avLst/>
              </a:prstGeom>
              <a:noFill/>
              <a:ln w="9525">
                <a:solidFill>
                  <a:schemeClr val="tx1"/>
                </a:solidFill>
                <a:round/>
                <a:headEnd/>
                <a:tailEnd/>
              </a:ln>
            </p:spPr>
          </p:cxnSp>
          <p:cxnSp>
            <p:nvCxnSpPr>
              <p:cNvPr id="18490" name="AutoShape 155"/>
              <p:cNvCxnSpPr>
                <a:cxnSpLocks noChangeShapeType="1"/>
              </p:cNvCxnSpPr>
              <p:nvPr/>
            </p:nvCxnSpPr>
            <p:spPr bwMode="auto">
              <a:xfrm>
                <a:off x="2544" y="336"/>
                <a:ext cx="0" cy="96"/>
              </a:xfrm>
              <a:prstGeom prst="straightConnector1">
                <a:avLst/>
              </a:prstGeom>
              <a:noFill/>
              <a:ln w="9525">
                <a:solidFill>
                  <a:schemeClr val="tx1"/>
                </a:solidFill>
                <a:round/>
                <a:headEnd/>
                <a:tailEnd/>
              </a:ln>
            </p:spPr>
          </p:cxnSp>
        </p:grpSp>
        <p:sp>
          <p:nvSpPr>
            <p:cNvPr id="18484" name="Rectangle 156"/>
            <p:cNvSpPr>
              <a:spLocks noChangeArrowheads="1"/>
            </p:cNvSpPr>
            <p:nvPr/>
          </p:nvSpPr>
          <p:spPr bwMode="auto">
            <a:xfrm>
              <a:off x="4502" y="3520"/>
              <a:ext cx="215" cy="250"/>
            </a:xfrm>
            <a:prstGeom prst="rect">
              <a:avLst/>
            </a:prstGeom>
            <a:noFill/>
            <a:ln w="9525">
              <a:noFill/>
              <a:miter lim="800000"/>
              <a:headEnd/>
              <a:tailEnd/>
            </a:ln>
          </p:spPr>
          <p:txBody>
            <a:bodyPr wrap="none">
              <a:spAutoFit/>
            </a:bodyPr>
            <a:lstStyle/>
            <a:p>
              <a:pPr algn="l"/>
              <a:r>
                <a:rPr lang="el-GR"/>
                <a:t>σ</a:t>
              </a:r>
              <a:endParaRPr lang="en-US"/>
            </a:p>
          </p:txBody>
        </p:sp>
        <p:sp>
          <p:nvSpPr>
            <p:cNvPr id="18485" name="Text Box 157"/>
            <p:cNvSpPr txBox="1">
              <a:spLocks noChangeArrowheads="1"/>
            </p:cNvSpPr>
            <p:nvPr/>
          </p:nvSpPr>
          <p:spPr bwMode="auto">
            <a:xfrm>
              <a:off x="3136" y="3429"/>
              <a:ext cx="812" cy="231"/>
            </a:xfrm>
            <a:prstGeom prst="rect">
              <a:avLst/>
            </a:prstGeom>
            <a:noFill/>
            <a:ln w="9525">
              <a:noFill/>
              <a:miter lim="800000"/>
              <a:headEnd/>
              <a:tailEnd/>
            </a:ln>
          </p:spPr>
          <p:txBody>
            <a:bodyPr wrap="none">
              <a:spAutoFit/>
            </a:bodyPr>
            <a:lstStyle/>
            <a:p>
              <a:pPr algn="l"/>
              <a:r>
                <a:rPr lang="en-US" sz="1800"/>
                <a:t>employees</a:t>
              </a:r>
            </a:p>
          </p:txBody>
        </p:sp>
        <p:sp>
          <p:nvSpPr>
            <p:cNvPr id="18486" name="Text Box 158"/>
            <p:cNvSpPr txBox="1">
              <a:spLocks noChangeArrowheads="1"/>
            </p:cNvSpPr>
            <p:nvPr/>
          </p:nvSpPr>
          <p:spPr bwMode="auto">
            <a:xfrm>
              <a:off x="4455" y="3795"/>
              <a:ext cx="1140" cy="231"/>
            </a:xfrm>
            <a:prstGeom prst="rect">
              <a:avLst/>
            </a:prstGeom>
            <a:noFill/>
            <a:ln w="9525">
              <a:noFill/>
              <a:miter lim="800000"/>
              <a:headEnd/>
              <a:tailEnd/>
            </a:ln>
          </p:spPr>
          <p:txBody>
            <a:bodyPr wrap="none">
              <a:spAutoFit/>
            </a:bodyPr>
            <a:lstStyle/>
            <a:p>
              <a:pPr algn="l"/>
              <a:r>
                <a:rPr lang="en-US" sz="1800"/>
                <a:t>medical-records</a:t>
              </a:r>
            </a:p>
          </p:txBody>
        </p:sp>
        <p:sp>
          <p:nvSpPr>
            <p:cNvPr id="18487" name="Text Box 159"/>
            <p:cNvSpPr txBox="1">
              <a:spLocks noChangeArrowheads="1"/>
            </p:cNvSpPr>
            <p:nvPr/>
          </p:nvSpPr>
          <p:spPr bwMode="auto">
            <a:xfrm>
              <a:off x="5350" y="3429"/>
              <a:ext cx="308" cy="231"/>
            </a:xfrm>
            <a:prstGeom prst="rect">
              <a:avLst/>
            </a:prstGeom>
            <a:noFill/>
            <a:ln w="9525">
              <a:noFill/>
              <a:miter lim="800000"/>
              <a:headEnd/>
              <a:tailEnd/>
            </a:ln>
          </p:spPr>
          <p:txBody>
            <a:bodyPr wrap="none">
              <a:spAutoFit/>
            </a:bodyPr>
            <a:lstStyle/>
            <a:p>
              <a:pPr algn="l"/>
              <a:r>
                <a:rPr lang="en-US" sz="1800"/>
                <a:t>Q1</a:t>
              </a:r>
            </a:p>
          </p:txBody>
        </p:sp>
      </p:grpSp>
      <p:sp>
        <p:nvSpPr>
          <p:cNvPr id="145568" name="Freeform 160"/>
          <p:cNvSpPr>
            <a:spLocks/>
          </p:cNvSpPr>
          <p:nvPr/>
        </p:nvSpPr>
        <p:spPr bwMode="auto">
          <a:xfrm>
            <a:off x="152400" y="1752600"/>
            <a:ext cx="228600" cy="3276600"/>
          </a:xfrm>
          <a:custGeom>
            <a:avLst/>
            <a:gdLst>
              <a:gd name="T0" fmla="*/ 144 w 144"/>
              <a:gd name="T1" fmla="*/ 0 h 2112"/>
              <a:gd name="T2" fmla="*/ 0 w 144"/>
              <a:gd name="T3" fmla="*/ 768 h 2112"/>
              <a:gd name="T4" fmla="*/ 144 w 144"/>
              <a:gd name="T5" fmla="*/ 2112 h 2112"/>
              <a:gd name="T6" fmla="*/ 0 60000 65536"/>
              <a:gd name="T7" fmla="*/ 0 60000 65536"/>
              <a:gd name="T8" fmla="*/ 0 60000 65536"/>
              <a:gd name="T9" fmla="*/ 0 w 144"/>
              <a:gd name="T10" fmla="*/ 0 h 2112"/>
              <a:gd name="T11" fmla="*/ 144 w 144"/>
              <a:gd name="T12" fmla="*/ 2112 h 2112"/>
            </a:gdLst>
            <a:ahLst/>
            <a:cxnLst>
              <a:cxn ang="T6">
                <a:pos x="T0" y="T1"/>
              </a:cxn>
              <a:cxn ang="T7">
                <a:pos x="T2" y="T3"/>
              </a:cxn>
              <a:cxn ang="T8">
                <a:pos x="T4" y="T5"/>
              </a:cxn>
            </a:cxnLst>
            <a:rect l="T9" t="T10" r="T11" b="T12"/>
            <a:pathLst>
              <a:path w="144" h="2112">
                <a:moveTo>
                  <a:pt x="144" y="0"/>
                </a:moveTo>
                <a:cubicBezTo>
                  <a:pt x="72" y="208"/>
                  <a:pt x="0" y="416"/>
                  <a:pt x="0" y="768"/>
                </a:cubicBezTo>
                <a:cubicBezTo>
                  <a:pt x="0" y="1120"/>
                  <a:pt x="120" y="1896"/>
                  <a:pt x="144" y="2112"/>
                </a:cubicBezTo>
              </a:path>
            </a:pathLst>
          </a:custGeom>
          <a:noFill/>
          <a:ln w="9525">
            <a:solidFill>
              <a:schemeClr val="tx1"/>
            </a:solidFill>
            <a:round/>
            <a:headEnd/>
            <a:tailEnd type="stealth" w="med" len="med"/>
          </a:ln>
        </p:spPr>
        <p:txBody>
          <a:bodyPr wrap="none" anchor="ctr"/>
          <a:lstStyle/>
          <a:p>
            <a:endParaRPr lang="en-US"/>
          </a:p>
        </p:txBody>
      </p:sp>
      <p:sp>
        <p:nvSpPr>
          <p:cNvPr id="145571" name="Freeform 163"/>
          <p:cNvSpPr>
            <a:spLocks/>
          </p:cNvSpPr>
          <p:nvPr/>
        </p:nvSpPr>
        <p:spPr bwMode="auto">
          <a:xfrm>
            <a:off x="2743200" y="2514600"/>
            <a:ext cx="381000" cy="1371600"/>
          </a:xfrm>
          <a:custGeom>
            <a:avLst/>
            <a:gdLst>
              <a:gd name="T0" fmla="*/ 0 w 240"/>
              <a:gd name="T1" fmla="*/ 0 h 864"/>
              <a:gd name="T2" fmla="*/ 192 w 240"/>
              <a:gd name="T3" fmla="*/ 240 h 864"/>
              <a:gd name="T4" fmla="*/ 240 w 240"/>
              <a:gd name="T5" fmla="*/ 864 h 864"/>
              <a:gd name="T6" fmla="*/ 0 60000 65536"/>
              <a:gd name="T7" fmla="*/ 0 60000 65536"/>
              <a:gd name="T8" fmla="*/ 0 60000 65536"/>
              <a:gd name="T9" fmla="*/ 0 w 240"/>
              <a:gd name="T10" fmla="*/ 0 h 864"/>
              <a:gd name="T11" fmla="*/ 240 w 240"/>
              <a:gd name="T12" fmla="*/ 864 h 864"/>
            </a:gdLst>
            <a:ahLst/>
            <a:cxnLst>
              <a:cxn ang="T6">
                <a:pos x="T0" y="T1"/>
              </a:cxn>
              <a:cxn ang="T7">
                <a:pos x="T2" y="T3"/>
              </a:cxn>
              <a:cxn ang="T8">
                <a:pos x="T4" y="T5"/>
              </a:cxn>
            </a:cxnLst>
            <a:rect l="T9" t="T10" r="T11" b="T12"/>
            <a:pathLst>
              <a:path w="240" h="864">
                <a:moveTo>
                  <a:pt x="0" y="0"/>
                </a:moveTo>
                <a:cubicBezTo>
                  <a:pt x="76" y="48"/>
                  <a:pt x="152" y="96"/>
                  <a:pt x="192" y="240"/>
                </a:cubicBezTo>
                <a:cubicBezTo>
                  <a:pt x="232" y="384"/>
                  <a:pt x="232" y="760"/>
                  <a:pt x="240" y="864"/>
                </a:cubicBezTo>
              </a:path>
            </a:pathLst>
          </a:custGeom>
          <a:noFill/>
          <a:ln w="9525">
            <a:solidFill>
              <a:schemeClr val="tx1"/>
            </a:solidFill>
            <a:round/>
            <a:headEnd/>
            <a:tailEnd type="stealth" w="med" len="med"/>
          </a:ln>
        </p:spPr>
        <p:txBody>
          <a:bodyPr wrap="none" anchor="ctr"/>
          <a:lstStyle/>
          <a:p>
            <a:endParaRPr lang="en-US"/>
          </a:p>
        </p:txBody>
      </p:sp>
      <p:sp>
        <p:nvSpPr>
          <p:cNvPr id="145572" name="Freeform 164"/>
          <p:cNvSpPr>
            <a:spLocks/>
          </p:cNvSpPr>
          <p:nvPr/>
        </p:nvSpPr>
        <p:spPr bwMode="auto">
          <a:xfrm>
            <a:off x="609600" y="3657600"/>
            <a:ext cx="1714500" cy="1295400"/>
          </a:xfrm>
          <a:custGeom>
            <a:avLst/>
            <a:gdLst>
              <a:gd name="T0" fmla="*/ 0 w 1080"/>
              <a:gd name="T1" fmla="*/ 816 h 816"/>
              <a:gd name="T2" fmla="*/ 912 w 1080"/>
              <a:gd name="T3" fmla="*/ 192 h 816"/>
              <a:gd name="T4" fmla="*/ 1008 w 1080"/>
              <a:gd name="T5" fmla="*/ 48 h 816"/>
              <a:gd name="T6" fmla="*/ 864 w 1080"/>
              <a:gd name="T7" fmla="*/ 0 h 816"/>
              <a:gd name="T8" fmla="*/ 0 60000 65536"/>
              <a:gd name="T9" fmla="*/ 0 60000 65536"/>
              <a:gd name="T10" fmla="*/ 0 60000 65536"/>
              <a:gd name="T11" fmla="*/ 0 60000 65536"/>
              <a:gd name="T12" fmla="*/ 0 w 1080"/>
              <a:gd name="T13" fmla="*/ 0 h 816"/>
              <a:gd name="T14" fmla="*/ 1080 w 1080"/>
              <a:gd name="T15" fmla="*/ 816 h 816"/>
            </a:gdLst>
            <a:ahLst/>
            <a:cxnLst>
              <a:cxn ang="T8">
                <a:pos x="T0" y="T1"/>
              </a:cxn>
              <a:cxn ang="T9">
                <a:pos x="T2" y="T3"/>
              </a:cxn>
              <a:cxn ang="T10">
                <a:pos x="T4" y="T5"/>
              </a:cxn>
              <a:cxn ang="T11">
                <a:pos x="T6" y="T7"/>
              </a:cxn>
            </a:cxnLst>
            <a:rect l="T12" t="T13" r="T14" b="T15"/>
            <a:pathLst>
              <a:path w="1080" h="816">
                <a:moveTo>
                  <a:pt x="0" y="816"/>
                </a:moveTo>
                <a:cubicBezTo>
                  <a:pt x="372" y="568"/>
                  <a:pt x="744" y="320"/>
                  <a:pt x="912" y="192"/>
                </a:cubicBezTo>
                <a:cubicBezTo>
                  <a:pt x="1080" y="64"/>
                  <a:pt x="1016" y="80"/>
                  <a:pt x="1008" y="48"/>
                </a:cubicBezTo>
                <a:cubicBezTo>
                  <a:pt x="1000" y="16"/>
                  <a:pt x="896" y="8"/>
                  <a:pt x="864" y="0"/>
                </a:cubicBezTo>
              </a:path>
            </a:pathLst>
          </a:custGeom>
          <a:noFill/>
          <a:ln w="9525">
            <a:solidFill>
              <a:schemeClr val="tx1"/>
            </a:solidFill>
            <a:round/>
            <a:headEnd/>
            <a:tailEnd type="stealth" w="med" len="med"/>
          </a:ln>
        </p:spPr>
        <p:txBody>
          <a:bodyPr wrap="none" anchor="ctr"/>
          <a:lstStyle/>
          <a:p>
            <a:endParaRPr lang="en-US"/>
          </a:p>
        </p:txBody>
      </p:sp>
      <p:sp>
        <p:nvSpPr>
          <p:cNvPr id="145573" name="Freeform 165"/>
          <p:cNvSpPr>
            <a:spLocks/>
          </p:cNvSpPr>
          <p:nvPr/>
        </p:nvSpPr>
        <p:spPr bwMode="auto">
          <a:xfrm>
            <a:off x="2128838" y="3427413"/>
            <a:ext cx="914400" cy="457200"/>
          </a:xfrm>
          <a:custGeom>
            <a:avLst/>
            <a:gdLst>
              <a:gd name="T0" fmla="*/ 576 w 576"/>
              <a:gd name="T1" fmla="*/ 288 h 288"/>
              <a:gd name="T2" fmla="*/ 192 w 576"/>
              <a:gd name="T3" fmla="*/ 96 h 288"/>
              <a:gd name="T4" fmla="*/ 0 w 576"/>
              <a:gd name="T5" fmla="*/ 0 h 288"/>
              <a:gd name="T6" fmla="*/ 0 60000 65536"/>
              <a:gd name="T7" fmla="*/ 0 60000 65536"/>
              <a:gd name="T8" fmla="*/ 0 60000 65536"/>
              <a:gd name="T9" fmla="*/ 0 w 576"/>
              <a:gd name="T10" fmla="*/ 0 h 288"/>
              <a:gd name="T11" fmla="*/ 576 w 576"/>
              <a:gd name="T12" fmla="*/ 288 h 288"/>
            </a:gdLst>
            <a:ahLst/>
            <a:cxnLst>
              <a:cxn ang="T6">
                <a:pos x="T0" y="T1"/>
              </a:cxn>
              <a:cxn ang="T7">
                <a:pos x="T2" y="T3"/>
              </a:cxn>
              <a:cxn ang="T8">
                <a:pos x="T4" y="T5"/>
              </a:cxn>
            </a:cxnLst>
            <a:rect l="T9" t="T10" r="T11" b="T12"/>
            <a:pathLst>
              <a:path w="576" h="288">
                <a:moveTo>
                  <a:pt x="576" y="288"/>
                </a:moveTo>
                <a:cubicBezTo>
                  <a:pt x="432" y="216"/>
                  <a:pt x="288" y="144"/>
                  <a:pt x="192" y="96"/>
                </a:cubicBezTo>
                <a:cubicBezTo>
                  <a:pt x="96" y="48"/>
                  <a:pt x="48" y="24"/>
                  <a:pt x="0" y="0"/>
                </a:cubicBezTo>
              </a:path>
            </a:pathLst>
          </a:custGeom>
          <a:noFill/>
          <a:ln w="9525">
            <a:solidFill>
              <a:schemeClr val="tx1"/>
            </a:solidFill>
            <a:round/>
            <a:headEnd/>
            <a:tailEnd type="stealth" w="med" len="med"/>
          </a:ln>
        </p:spPr>
        <p:txBody>
          <a:bodyPr wrap="none" anchor="ctr"/>
          <a:lstStyle/>
          <a:p>
            <a:endParaRPr lang="en-US"/>
          </a:p>
        </p:txBody>
      </p:sp>
      <p:sp>
        <p:nvSpPr>
          <p:cNvPr id="167" name="Rectangle 166"/>
          <p:cNvSpPr/>
          <p:nvPr/>
        </p:nvSpPr>
        <p:spPr>
          <a:xfrm>
            <a:off x="2514600" y="6324600"/>
            <a:ext cx="3669274" cy="369332"/>
          </a:xfrm>
          <a:prstGeom prst="rect">
            <a:avLst/>
          </a:prstGeom>
        </p:spPr>
        <p:txBody>
          <a:bodyPr wrap="none">
            <a:spAutoFit/>
          </a:bodyPr>
          <a:lstStyle/>
          <a:p>
            <a:r>
              <a:rPr lang="en-US" dirty="0" smtClean="0">
                <a:solidFill>
                  <a:srgbClr val="FF0000"/>
                </a:solidFill>
              </a:rPr>
              <a:t>(From Prof </a:t>
            </a:r>
            <a:r>
              <a:rPr lang="en-US" dirty="0" err="1" smtClean="0">
                <a:solidFill>
                  <a:srgbClr val="FF0000"/>
                </a:solidFill>
              </a:rPr>
              <a:t>Sudarshan’s</a:t>
            </a:r>
            <a:r>
              <a:rPr lang="en-US" dirty="0" smtClean="0">
                <a:solidFill>
                  <a:srgbClr val="FF0000"/>
                </a:solidFill>
              </a:rPr>
              <a:t> presentation)</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145411">
                                            <p:txEl>
                                              <p:pRg st="0" end="0"/>
                                            </p:txEl>
                                          </p:spTgt>
                                        </p:tgtEl>
                                        <p:attrNameLst>
                                          <p:attrName>style.visibility</p:attrName>
                                        </p:attrNameLst>
                                      </p:cBhvr>
                                      <p:to>
                                        <p:strVal val="visible"/>
                                      </p:to>
                                    </p:set>
                                    <p:anim calcmode="lin" valueType="num">
                                      <p:cBhvr additive="base">
                                        <p:cTn id="7" dur="500" fill="hold"/>
                                        <p:tgtEl>
                                          <p:spTgt spid="145411">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4541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145411">
                                            <p:txEl>
                                              <p:pRg st="1" end="1"/>
                                            </p:txEl>
                                          </p:spTgt>
                                        </p:tgtEl>
                                        <p:attrNameLst>
                                          <p:attrName>style.visibility</p:attrName>
                                        </p:attrNameLst>
                                      </p:cBhvr>
                                      <p:to>
                                        <p:strVal val="visible"/>
                                      </p:to>
                                    </p:set>
                                    <p:anim calcmode="lin" valueType="num">
                                      <p:cBhvr additive="base">
                                        <p:cTn id="13" dur="500" fill="hold"/>
                                        <p:tgtEl>
                                          <p:spTgt spid="145411">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45411">
                                            <p:txEl>
                                              <p:pRg st="1" end="1"/>
                                            </p:txEl>
                                          </p:spTgt>
                                        </p:tgtEl>
                                        <p:attrNameLst>
                                          <p:attrName>ppt_y</p:attrName>
                                        </p:attrNameLst>
                                      </p:cBhvr>
                                      <p:tavLst>
                                        <p:tav tm="0">
                                          <p:val>
                                            <p:strVal val="#ppt_y"/>
                                          </p:val>
                                        </p:tav>
                                        <p:tav tm="100000">
                                          <p:val>
                                            <p:strVal val="#ppt_y"/>
                                          </p:val>
                                        </p:tav>
                                      </p:tavLst>
                                    </p:anim>
                                  </p:childTnLst>
                                </p:cTn>
                              </p:par>
                              <p:par>
                                <p:cTn id="15" presetID="2" presetClass="entr" presetSubtype="2" fill="hold" nodeType="withEffect">
                                  <p:stCondLst>
                                    <p:cond delay="0"/>
                                  </p:stCondLst>
                                  <p:childTnLst>
                                    <p:set>
                                      <p:cBhvr>
                                        <p:cTn id="16" dur="1" fill="hold">
                                          <p:stCondLst>
                                            <p:cond delay="0"/>
                                          </p:stCondLst>
                                        </p:cTn>
                                        <p:tgtEl>
                                          <p:spTgt spid="145412"/>
                                        </p:tgtEl>
                                        <p:attrNameLst>
                                          <p:attrName>style.visibility</p:attrName>
                                        </p:attrNameLst>
                                      </p:cBhvr>
                                      <p:to>
                                        <p:strVal val="visible"/>
                                      </p:to>
                                    </p:set>
                                    <p:anim calcmode="lin" valueType="num">
                                      <p:cBhvr additive="base">
                                        <p:cTn id="17" dur="500" fill="hold"/>
                                        <p:tgtEl>
                                          <p:spTgt spid="145412"/>
                                        </p:tgtEl>
                                        <p:attrNameLst>
                                          <p:attrName>ppt_x</p:attrName>
                                        </p:attrNameLst>
                                      </p:cBhvr>
                                      <p:tavLst>
                                        <p:tav tm="0">
                                          <p:val>
                                            <p:strVal val="1+#ppt_w/2"/>
                                          </p:val>
                                        </p:tav>
                                        <p:tav tm="100000">
                                          <p:val>
                                            <p:strVal val="#ppt_x"/>
                                          </p:val>
                                        </p:tav>
                                      </p:tavLst>
                                    </p:anim>
                                    <p:anim calcmode="lin" valueType="num">
                                      <p:cBhvr additive="base">
                                        <p:cTn id="18" dur="500" fill="hold"/>
                                        <p:tgtEl>
                                          <p:spTgt spid="145412"/>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551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551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nodeType="clickEffect">
                                  <p:stCondLst>
                                    <p:cond delay="0"/>
                                  </p:stCondLst>
                                  <p:childTnLst>
                                    <p:set>
                                      <p:cBhvr>
                                        <p:cTn id="30" dur="1" fill="hold">
                                          <p:stCondLst>
                                            <p:cond delay="0"/>
                                          </p:stCondLst>
                                        </p:cTn>
                                        <p:tgtEl>
                                          <p:spTgt spid="145411">
                                            <p:txEl>
                                              <p:pRg st="3" end="3"/>
                                            </p:txEl>
                                          </p:spTgt>
                                        </p:tgtEl>
                                        <p:attrNameLst>
                                          <p:attrName>style.visibility</p:attrName>
                                        </p:attrNameLst>
                                      </p:cBhvr>
                                      <p:to>
                                        <p:strVal val="visible"/>
                                      </p:to>
                                    </p:set>
                                    <p:anim calcmode="lin" valueType="num">
                                      <p:cBhvr additive="base">
                                        <p:cTn id="31" dur="500" fill="hold"/>
                                        <p:tgtEl>
                                          <p:spTgt spid="145411">
                                            <p:txEl>
                                              <p:pRg st="3" end="3"/>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14541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45568"/>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4557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3" presetClass="entr" presetSubtype="5" fill="hold" grpId="0" nodeType="clickEffect">
                                  <p:stCondLst>
                                    <p:cond delay="0"/>
                                  </p:stCondLst>
                                  <p:childTnLst>
                                    <p:set>
                                      <p:cBhvr>
                                        <p:cTn id="42" dur="1" fill="hold">
                                          <p:stCondLst>
                                            <p:cond delay="0"/>
                                          </p:stCondLst>
                                        </p:cTn>
                                        <p:tgtEl>
                                          <p:spTgt spid="145517"/>
                                        </p:tgtEl>
                                        <p:attrNameLst>
                                          <p:attrName>style.visibility</p:attrName>
                                        </p:attrNameLst>
                                      </p:cBhvr>
                                      <p:to>
                                        <p:strVal val="visible"/>
                                      </p:to>
                                    </p:set>
                                    <p:animEffect transition="in" filter="blinds(vertical)">
                                      <p:cBhvr>
                                        <p:cTn id="43" dur="500"/>
                                        <p:tgtEl>
                                          <p:spTgt spid="145517"/>
                                        </p:tgtEl>
                                      </p:cBhvr>
                                    </p:animEffect>
                                  </p:childTnLst>
                                </p:cTn>
                              </p:par>
                              <p:par>
                                <p:cTn id="44" presetID="3" presetClass="entr" presetSubtype="5" fill="hold" grpId="0" nodeType="withEffect">
                                  <p:stCondLst>
                                    <p:cond delay="0"/>
                                  </p:stCondLst>
                                  <p:childTnLst>
                                    <p:set>
                                      <p:cBhvr>
                                        <p:cTn id="45" dur="1" fill="hold">
                                          <p:stCondLst>
                                            <p:cond delay="0"/>
                                          </p:stCondLst>
                                        </p:cTn>
                                        <p:tgtEl>
                                          <p:spTgt spid="145516"/>
                                        </p:tgtEl>
                                        <p:attrNameLst>
                                          <p:attrName>style.visibility</p:attrName>
                                        </p:attrNameLst>
                                      </p:cBhvr>
                                      <p:to>
                                        <p:strVal val="visible"/>
                                      </p:to>
                                    </p:set>
                                    <p:animEffect transition="in" filter="blinds(vertical)">
                                      <p:cBhvr>
                                        <p:cTn id="46" dur="500"/>
                                        <p:tgtEl>
                                          <p:spTgt spid="145516"/>
                                        </p:tgtEl>
                                      </p:cBhvr>
                                    </p:animEffect>
                                  </p:childTnLst>
                                </p:cTn>
                              </p:par>
                            </p:childTnLst>
                          </p:cTn>
                        </p:par>
                        <p:par>
                          <p:cTn id="47" fill="hold">
                            <p:stCondLst>
                              <p:cond delay="500"/>
                            </p:stCondLst>
                            <p:childTnLst>
                              <p:par>
                                <p:cTn id="48" presetID="1" presetClass="exit" presetSubtype="0" fill="hold" grpId="1" nodeType="afterEffect">
                                  <p:stCondLst>
                                    <p:cond delay="0"/>
                                  </p:stCondLst>
                                  <p:childTnLst>
                                    <p:set>
                                      <p:cBhvr>
                                        <p:cTn id="49" dur="1" fill="hold">
                                          <p:stCondLst>
                                            <p:cond delay="0"/>
                                          </p:stCondLst>
                                        </p:cTn>
                                        <p:tgtEl>
                                          <p:spTgt spid="145568"/>
                                        </p:tgtEl>
                                        <p:attrNameLst>
                                          <p:attrName>style.visibility</p:attrName>
                                        </p:attrNameLst>
                                      </p:cBhvr>
                                      <p:to>
                                        <p:strVal val="hidden"/>
                                      </p:to>
                                    </p:set>
                                  </p:childTnLst>
                                </p:cTn>
                              </p:par>
                            </p:childTnLst>
                          </p:cTn>
                        </p:par>
                        <p:par>
                          <p:cTn id="50" fill="hold">
                            <p:stCondLst>
                              <p:cond delay="500"/>
                            </p:stCondLst>
                            <p:childTnLst>
                              <p:par>
                                <p:cTn id="51" presetID="1" presetClass="exit" presetSubtype="0" fill="hold" grpId="1" nodeType="afterEffect">
                                  <p:stCondLst>
                                    <p:cond delay="0"/>
                                  </p:stCondLst>
                                  <p:childTnLst>
                                    <p:set>
                                      <p:cBhvr>
                                        <p:cTn id="52" dur="1" fill="hold">
                                          <p:stCondLst>
                                            <p:cond delay="0"/>
                                          </p:stCondLst>
                                        </p:cTn>
                                        <p:tgtEl>
                                          <p:spTgt spid="145571"/>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2" presetClass="entr" presetSubtype="2" fill="hold" nodeType="clickEffect">
                                  <p:stCondLst>
                                    <p:cond delay="0"/>
                                  </p:stCondLst>
                                  <p:childTnLst>
                                    <p:set>
                                      <p:cBhvr>
                                        <p:cTn id="56" dur="1" fill="hold">
                                          <p:stCondLst>
                                            <p:cond delay="0"/>
                                          </p:stCondLst>
                                        </p:cTn>
                                        <p:tgtEl>
                                          <p:spTgt spid="145411">
                                            <p:txEl>
                                              <p:pRg st="4" end="4"/>
                                            </p:txEl>
                                          </p:spTgt>
                                        </p:tgtEl>
                                        <p:attrNameLst>
                                          <p:attrName>style.visibility</p:attrName>
                                        </p:attrNameLst>
                                      </p:cBhvr>
                                      <p:to>
                                        <p:strVal val="visible"/>
                                      </p:to>
                                    </p:set>
                                    <p:anim calcmode="lin" valueType="num">
                                      <p:cBhvr additive="base">
                                        <p:cTn id="57" dur="500" fill="hold"/>
                                        <p:tgtEl>
                                          <p:spTgt spid="145411">
                                            <p:txEl>
                                              <p:pRg st="4" end="4"/>
                                            </p:txEl>
                                          </p:spTgt>
                                        </p:tgtEl>
                                        <p:attrNameLst>
                                          <p:attrName>ppt_x</p:attrName>
                                        </p:attrNameLst>
                                      </p:cBhvr>
                                      <p:tavLst>
                                        <p:tav tm="0">
                                          <p:val>
                                            <p:strVal val="1+#ppt_w/2"/>
                                          </p:val>
                                        </p:tav>
                                        <p:tav tm="100000">
                                          <p:val>
                                            <p:strVal val="#ppt_x"/>
                                          </p:val>
                                        </p:tav>
                                      </p:tavLst>
                                    </p:anim>
                                    <p:anim calcmode="lin" valueType="num">
                                      <p:cBhvr additive="base">
                                        <p:cTn id="58" dur="500" fill="hold"/>
                                        <p:tgtEl>
                                          <p:spTgt spid="145411">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145573"/>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145572"/>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3" presetClass="entr" presetSubtype="5" fill="hold" grpId="0" nodeType="clickEffect">
                                  <p:stCondLst>
                                    <p:cond delay="0"/>
                                  </p:stCondLst>
                                  <p:childTnLst>
                                    <p:set>
                                      <p:cBhvr>
                                        <p:cTn id="68" dur="1" fill="hold">
                                          <p:stCondLst>
                                            <p:cond delay="0"/>
                                          </p:stCondLst>
                                        </p:cTn>
                                        <p:tgtEl>
                                          <p:spTgt spid="145518"/>
                                        </p:tgtEl>
                                        <p:attrNameLst>
                                          <p:attrName>style.visibility</p:attrName>
                                        </p:attrNameLst>
                                      </p:cBhvr>
                                      <p:to>
                                        <p:strVal val="visible"/>
                                      </p:to>
                                    </p:set>
                                    <p:animEffect transition="in" filter="blinds(vertical)">
                                      <p:cBhvr>
                                        <p:cTn id="69" dur="500"/>
                                        <p:tgtEl>
                                          <p:spTgt spid="145518"/>
                                        </p:tgtEl>
                                      </p:cBhvr>
                                    </p:animEffect>
                                  </p:childTnLst>
                                </p:cTn>
                              </p:par>
                            </p:childTnLst>
                          </p:cTn>
                        </p:par>
                        <p:par>
                          <p:cTn id="70" fill="hold">
                            <p:stCondLst>
                              <p:cond delay="500"/>
                            </p:stCondLst>
                            <p:childTnLst>
                              <p:par>
                                <p:cTn id="71" presetID="1" presetClass="exit" presetSubtype="0" fill="hold" grpId="1" nodeType="afterEffect">
                                  <p:stCondLst>
                                    <p:cond delay="0"/>
                                  </p:stCondLst>
                                  <p:childTnLst>
                                    <p:set>
                                      <p:cBhvr>
                                        <p:cTn id="72" dur="1" fill="hold">
                                          <p:stCondLst>
                                            <p:cond delay="0"/>
                                          </p:stCondLst>
                                        </p:cTn>
                                        <p:tgtEl>
                                          <p:spTgt spid="145573"/>
                                        </p:tgtEl>
                                        <p:attrNameLst>
                                          <p:attrName>style.visibility</p:attrName>
                                        </p:attrNameLst>
                                      </p:cBhvr>
                                      <p:to>
                                        <p:strVal val="hidden"/>
                                      </p:to>
                                    </p:set>
                                  </p:childTnLst>
                                </p:cTn>
                              </p:par>
                            </p:childTnLst>
                          </p:cTn>
                        </p:par>
                        <p:par>
                          <p:cTn id="73" fill="hold">
                            <p:stCondLst>
                              <p:cond delay="500"/>
                            </p:stCondLst>
                            <p:childTnLst>
                              <p:par>
                                <p:cTn id="74" presetID="1" presetClass="exit" presetSubtype="0" fill="hold" grpId="1" nodeType="afterEffect">
                                  <p:stCondLst>
                                    <p:cond delay="0"/>
                                  </p:stCondLst>
                                  <p:childTnLst>
                                    <p:set>
                                      <p:cBhvr>
                                        <p:cTn id="75" dur="1" fill="hold">
                                          <p:stCondLst>
                                            <p:cond delay="0"/>
                                          </p:stCondLst>
                                        </p:cTn>
                                        <p:tgtEl>
                                          <p:spTgt spid="145572"/>
                                        </p:tgtEl>
                                        <p:attrNameLst>
                                          <p:attrName>style.visibility</p:attrName>
                                        </p:attrNameLst>
                                      </p:cBhvr>
                                      <p:to>
                                        <p:strVal val="hidden"/>
                                      </p:to>
                                    </p:set>
                                  </p:childTnLst>
                                </p:cTn>
                              </p:par>
                            </p:childTnLst>
                          </p:cTn>
                        </p:par>
                      </p:childTnLst>
                    </p:cTn>
                  </p:par>
                  <p:par>
                    <p:cTn id="76" fill="hold">
                      <p:stCondLst>
                        <p:cond delay="indefinite"/>
                      </p:stCondLst>
                      <p:childTnLst>
                        <p:par>
                          <p:cTn id="77" fill="hold">
                            <p:stCondLst>
                              <p:cond delay="0"/>
                            </p:stCondLst>
                            <p:childTnLst>
                              <p:par>
                                <p:cTn id="78" presetID="1" presetClass="exit" presetSubtype="0" fill="hold" nodeType="clickEffect">
                                  <p:stCondLst>
                                    <p:cond delay="0"/>
                                  </p:stCondLst>
                                  <p:childTnLst>
                                    <p:set>
                                      <p:cBhvr>
                                        <p:cTn id="79" dur="1" fill="hold">
                                          <p:stCondLst>
                                            <p:cond delay="0"/>
                                          </p:stCondLst>
                                        </p:cTn>
                                        <p:tgtEl>
                                          <p:spTgt spid="8"/>
                                        </p:tgtEl>
                                        <p:attrNameLst>
                                          <p:attrName>style.visibility</p:attrName>
                                        </p:attrNameLst>
                                      </p:cBhvr>
                                      <p:to>
                                        <p:strVal val="hidden"/>
                                      </p:to>
                                    </p:set>
                                  </p:childTnLst>
                                </p:cTn>
                              </p:par>
                              <p:par>
                                <p:cTn id="80" presetID="1" presetClass="exit" presetSubtype="0" fill="hold" grpId="0" nodeType="withEffect">
                                  <p:stCondLst>
                                    <p:cond delay="0"/>
                                  </p:stCondLst>
                                  <p:childTnLst>
                                    <p:set>
                                      <p:cBhvr>
                                        <p:cTn id="81" dur="1" fill="hold">
                                          <p:stCondLst>
                                            <p:cond delay="0"/>
                                          </p:stCondLst>
                                        </p:cTn>
                                        <p:tgtEl>
                                          <p:spTgt spid="145433"/>
                                        </p:tgtEl>
                                        <p:attrNameLst>
                                          <p:attrName>style.visibility</p:attrName>
                                        </p:attrNameLst>
                                      </p:cBhvr>
                                      <p:to>
                                        <p:strVal val="hidden"/>
                                      </p:to>
                                    </p:set>
                                  </p:childTnLst>
                                </p:cTn>
                              </p:par>
                              <p:par>
                                <p:cTn id="82" presetID="12" presetClass="entr" presetSubtype="8" fill="hold" nodeType="withEffect">
                                  <p:stCondLst>
                                    <p:cond delay="0"/>
                                  </p:stCondLst>
                                  <p:childTnLst>
                                    <p:set>
                                      <p:cBhvr>
                                        <p:cTn id="83" dur="1" fill="hold">
                                          <p:stCondLst>
                                            <p:cond delay="0"/>
                                          </p:stCondLst>
                                        </p:cTn>
                                        <p:tgtEl>
                                          <p:spTgt spid="13"/>
                                        </p:tgtEl>
                                        <p:attrNameLst>
                                          <p:attrName>style.visibility</p:attrName>
                                        </p:attrNameLst>
                                      </p:cBhvr>
                                      <p:to>
                                        <p:strVal val="visible"/>
                                      </p:to>
                                    </p:set>
                                    <p:animEffect transition="in" filter="slide(fromLeft)">
                                      <p:cBhvr>
                                        <p:cTn id="84" dur="500"/>
                                        <p:tgtEl>
                                          <p:spTgt spid="13"/>
                                        </p:tgtEl>
                                      </p:cBhvr>
                                    </p:animEffect>
                                  </p:childTnLst>
                                </p:cTn>
                              </p:par>
                              <p:par>
                                <p:cTn id="85" presetID="12" presetClass="entr" presetSubtype="8" fill="hold" grpId="1" nodeType="withEffect">
                                  <p:stCondLst>
                                    <p:cond delay="0"/>
                                  </p:stCondLst>
                                  <p:childTnLst>
                                    <p:set>
                                      <p:cBhvr>
                                        <p:cTn id="86" dur="1" fill="hold">
                                          <p:stCondLst>
                                            <p:cond delay="0"/>
                                          </p:stCondLst>
                                        </p:cTn>
                                        <p:tgtEl>
                                          <p:spTgt spid="145433"/>
                                        </p:tgtEl>
                                        <p:attrNameLst>
                                          <p:attrName>style.visibility</p:attrName>
                                        </p:attrNameLst>
                                      </p:cBhvr>
                                      <p:to>
                                        <p:strVal val="visible"/>
                                      </p:to>
                                    </p:set>
                                    <p:animEffect transition="in" filter="slide(fromLeft)">
                                      <p:cBhvr>
                                        <p:cTn id="87" dur="500"/>
                                        <p:tgtEl>
                                          <p:spTgt spid="1454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5514" grpId="0" animBg="1"/>
      <p:bldP spid="145515" grpId="0" animBg="1"/>
      <p:bldP spid="145433" grpId="0" animBg="1"/>
      <p:bldP spid="145433" grpId="1" animBg="1"/>
      <p:bldP spid="145516" grpId="0" animBg="1"/>
      <p:bldP spid="145517" grpId="0" animBg="1"/>
      <p:bldP spid="145518" grpId="0" animBg="1"/>
      <p:bldP spid="145568" grpId="0" animBg="1"/>
      <p:bldP spid="145568" grpId="1" animBg="1"/>
      <p:bldP spid="145571" grpId="0" animBg="1"/>
      <p:bldP spid="145571" grpId="1" animBg="1"/>
      <p:bldP spid="145572" grpId="0" animBg="1"/>
      <p:bldP spid="145572" grpId="1" animBg="1"/>
      <p:bldP spid="145573" grpId="0" animBg="1"/>
      <p:bldP spid="145573" grpId="1"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EXCEPTIONS AND ERROR MESSAGES</a:t>
            </a:r>
            <a:endParaRPr lang="en-US" dirty="0">
              <a:solidFill>
                <a:srgbClr val="FF000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29</a:t>
            </a:fld>
            <a:endParaRPr lang="en-US"/>
          </a:p>
        </p:txBody>
      </p:sp>
      <p:sp>
        <p:nvSpPr>
          <p:cNvPr id="3" name="Content Placeholder 2"/>
          <p:cNvSpPr>
            <a:spLocks noGrp="1"/>
          </p:cNvSpPr>
          <p:nvPr>
            <p:ph sz="quarter" idx="1"/>
          </p:nvPr>
        </p:nvSpPr>
        <p:spPr/>
        <p:txBody>
          <a:bodyPr>
            <a:normAutofit lnSpcReduction="10000"/>
          </a:bodyPr>
          <a:lstStyle/>
          <a:p>
            <a:r>
              <a:rPr lang="en-US" sz="2800" dirty="0" smtClean="0"/>
              <a:t>For each built in function, we create a safe version that does not display error message, has no side effect, however it catches exception and returns a null value.</a:t>
            </a:r>
          </a:p>
          <a:p>
            <a:r>
              <a:rPr lang="en-US" sz="2800" dirty="0" smtClean="0"/>
              <a:t>Predicates using the safe functions are rewritten to the predicate is weaker than the original query.</a:t>
            </a:r>
          </a:p>
          <a:p>
            <a:r>
              <a:rPr lang="en-US" sz="2800" dirty="0" smtClean="0"/>
              <a:t>We can then push down the safe version of the predicate while retaining the unsafe version on the top.</a:t>
            </a:r>
          </a:p>
          <a:p>
            <a:r>
              <a:rPr lang="en-US" sz="2800" dirty="0" smtClean="0"/>
              <a:t>We have to judiciously choose the weaker predicate not so that only a small number of extraneous tuples are introduced and thus the impact on the system performance is negligible.</a:t>
            </a:r>
            <a:endParaRPr lang="en-US" sz="2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INTRODUCTION</a:t>
            </a:r>
            <a:endParaRPr lang="en-US" dirty="0">
              <a:solidFill>
                <a:srgbClr val="FF000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a:p>
        </p:txBody>
      </p:sp>
      <p:sp>
        <p:nvSpPr>
          <p:cNvPr id="3" name="Content Placeholder 2"/>
          <p:cNvSpPr>
            <a:spLocks noGrp="1"/>
          </p:cNvSpPr>
          <p:nvPr>
            <p:ph sz="quarter" idx="1"/>
          </p:nvPr>
        </p:nvSpPr>
        <p:spPr/>
        <p:txBody>
          <a:bodyPr>
            <a:normAutofit/>
          </a:bodyPr>
          <a:lstStyle/>
          <a:p>
            <a:pPr algn="just"/>
            <a:r>
              <a:rPr lang="en-US" dirty="0" smtClean="0"/>
              <a:t>Fine grained access control (at row level) to the database enhances usability of the database by allowing large number of users who have different privileges, authorities and responsibilities.</a:t>
            </a:r>
          </a:p>
          <a:p>
            <a:pPr algn="just"/>
            <a:r>
              <a:rPr lang="en-US" dirty="0" smtClean="0"/>
              <a:t>Implies control of access at the granularity of rows and to the specific columns in the rows.</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EXCEPTIONS AND ERROR MESSAGES</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30</a:t>
            </a:fld>
            <a:endParaRPr lang="en-US"/>
          </a:p>
        </p:txBody>
      </p:sp>
      <p:sp>
        <p:nvSpPr>
          <p:cNvPr id="5" name="Content Placeholder 4"/>
          <p:cNvSpPr>
            <a:spLocks noGrp="1"/>
          </p:cNvSpPr>
          <p:nvPr>
            <p:ph sz="quarter" idx="1"/>
          </p:nvPr>
        </p:nvSpPr>
        <p:spPr/>
        <p:txBody>
          <a:bodyPr/>
          <a:lstStyle/>
          <a:p>
            <a:endParaRPr lang="en-US" dirty="0"/>
          </a:p>
        </p:txBody>
      </p:sp>
      <p:sp>
        <p:nvSpPr>
          <p:cNvPr id="37913" name="Rectangle 2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7916" name="Rectangle 28"/>
          <p:cNvSpPr>
            <a:spLocks noChangeArrowheads="1"/>
          </p:cNvSpPr>
          <p:nvPr/>
        </p:nvSpPr>
        <p:spPr bwMode="auto">
          <a:xfrm>
            <a:off x="0" y="0"/>
            <a:ext cx="0" cy="0"/>
          </a:xfrm>
          <a:prstGeom prst="rect">
            <a:avLst/>
          </a:prstGeom>
          <a:solidFill>
            <a:schemeClr val="accent1"/>
          </a:solidFill>
          <a:ln w="9525">
            <a:solidFill>
              <a:schemeClr val="tx1"/>
            </a:solidFill>
            <a:miter lim="800000"/>
            <a:headEnd/>
            <a:tailEnd/>
          </a:ln>
          <a:effectLst/>
        </p:spPr>
        <p:txBody>
          <a:bodyPr vert="horz" wrap="square" lIns="91440" tIns="45720" rIns="91440" bIns="45720" numCol="1" anchor="t" anchorCtr="0" compatLnSpc="1">
            <a:prstTxWarp prst="textNoShape">
              <a:avLst/>
            </a:prstTxWarp>
          </a:bodyPr>
          <a:lstStyle/>
          <a:p>
            <a:endParaRPr lang="en-US"/>
          </a:p>
        </p:txBody>
      </p:sp>
      <p:sp>
        <p:nvSpPr>
          <p:cNvPr id="37921" name="Rectangle 33"/>
          <p:cNvSpPr>
            <a:spLocks noChangeArrowheads="1"/>
          </p:cNvSpPr>
          <p:nvPr/>
        </p:nvSpPr>
        <p:spPr bwMode="auto">
          <a:xfrm>
            <a:off x="0" y="104775"/>
            <a:ext cx="0" cy="0"/>
          </a:xfrm>
          <a:prstGeom prst="rect">
            <a:avLst/>
          </a:prstGeom>
          <a:solidFill>
            <a:schemeClr val="accent1"/>
          </a:solidFill>
          <a:ln w="9525">
            <a:solidFill>
              <a:schemeClr val="tx1"/>
            </a:solidFill>
            <a:miter lim="800000"/>
            <a:headEnd/>
            <a:tailEnd/>
          </a:ln>
          <a:effectLst/>
        </p:spPr>
        <p:txBody>
          <a:bodyPr vert="horz" wrap="square" lIns="91440" tIns="45720" rIns="91440" bIns="45720" numCol="1" anchor="t" anchorCtr="0" compatLnSpc="1">
            <a:prstTxWarp prst="textNoShape">
              <a:avLst/>
            </a:prstTxWarp>
          </a:bodyPr>
          <a:lstStyle/>
          <a:p>
            <a:endParaRPr lang="en-US"/>
          </a:p>
        </p:txBody>
      </p:sp>
      <p:grpSp>
        <p:nvGrpSpPr>
          <p:cNvPr id="3" name="Group 109"/>
          <p:cNvGrpSpPr>
            <a:grpSpLocks noChangeAspect="1"/>
          </p:cNvGrpSpPr>
          <p:nvPr/>
        </p:nvGrpSpPr>
        <p:grpSpPr bwMode="auto">
          <a:xfrm>
            <a:off x="457200" y="1524000"/>
            <a:ext cx="8229600" cy="4648200"/>
            <a:chOff x="1440" y="1440"/>
            <a:chExt cx="9360" cy="6315"/>
          </a:xfrm>
        </p:grpSpPr>
        <p:sp>
          <p:nvSpPr>
            <p:cNvPr id="38020" name="AutoShape 132"/>
            <p:cNvSpPr>
              <a:spLocks noChangeAspect="1" noChangeArrowheads="1" noTextEdit="1"/>
            </p:cNvSpPr>
            <p:nvPr/>
          </p:nvSpPr>
          <p:spPr bwMode="auto">
            <a:xfrm>
              <a:off x="1440" y="1440"/>
              <a:ext cx="9360" cy="631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38019" name="Rectangle 131"/>
            <p:cNvSpPr>
              <a:spLocks noChangeArrowheads="1"/>
            </p:cNvSpPr>
            <p:nvPr/>
          </p:nvSpPr>
          <p:spPr bwMode="auto">
            <a:xfrm>
              <a:off x="1650" y="5685"/>
              <a:ext cx="1605" cy="58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SALES</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8018" name="AutoShape 130"/>
            <p:cNvSpPr>
              <a:spLocks noChangeShapeType="1"/>
            </p:cNvSpPr>
            <p:nvPr/>
          </p:nvSpPr>
          <p:spPr bwMode="auto">
            <a:xfrm flipV="1">
              <a:off x="2452" y="4680"/>
              <a:ext cx="619" cy="100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8017" name="Rectangle 129"/>
            <p:cNvSpPr>
              <a:spLocks noChangeArrowheads="1"/>
            </p:cNvSpPr>
            <p:nvPr/>
          </p:nvSpPr>
          <p:spPr bwMode="auto">
            <a:xfrm>
              <a:off x="3630" y="5685"/>
              <a:ext cx="1606" cy="58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EMPLOYEES (AUTH VIEW)</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8015" name="Text Box 127"/>
            <p:cNvSpPr txBox="1">
              <a:spLocks noChangeArrowheads="1"/>
            </p:cNvSpPr>
            <p:nvPr/>
          </p:nvSpPr>
          <p:spPr bwMode="auto">
            <a:xfrm>
              <a:off x="3015" y="4080"/>
              <a:ext cx="705" cy="57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r>
                <a:rPr lang="en-US" sz="2000" b="1" dirty="0" smtClean="0"/>
                <a:t>⋈</a:t>
              </a:r>
            </a:p>
            <a:p>
              <a:pPr algn="ctr"/>
              <a:endParaRPr lang="en-US" sz="2000" dirty="0"/>
            </a:p>
          </p:txBody>
        </p:sp>
        <p:sp>
          <p:nvSpPr>
            <p:cNvPr id="38014" name="AutoShape 126"/>
            <p:cNvSpPr>
              <a:spLocks noChangeShapeType="1"/>
            </p:cNvSpPr>
            <p:nvPr/>
          </p:nvSpPr>
          <p:spPr bwMode="auto">
            <a:xfrm>
              <a:off x="3630" y="4680"/>
              <a:ext cx="803" cy="100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8013" name="AutoShape 125"/>
            <p:cNvSpPr>
              <a:spLocks noChangeShapeType="1"/>
            </p:cNvSpPr>
            <p:nvPr/>
          </p:nvSpPr>
          <p:spPr bwMode="auto">
            <a:xfrm flipV="1">
              <a:off x="3368" y="3690"/>
              <a:ext cx="1" cy="39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8012" name="Rectangle 124"/>
            <p:cNvSpPr>
              <a:spLocks noChangeArrowheads="1"/>
            </p:cNvSpPr>
            <p:nvPr/>
          </p:nvSpPr>
          <p:spPr bwMode="auto">
            <a:xfrm>
              <a:off x="2378" y="2955"/>
              <a:ext cx="1980" cy="7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BUILT_IN_FUNCTION WITH </a:t>
              </a:r>
              <a:r>
                <a:rPr kumimoji="0" lang="en-US" sz="14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σ</a:t>
              </a:r>
              <a:r>
                <a:rPr kumimoji="0" lang="en-US" sz="1400" b="0" i="0" u="none" strike="noStrike" cap="none" normalizeH="0" baseline="-30000" smtClean="0">
                  <a:ln>
                    <a:noFill/>
                  </a:ln>
                  <a:solidFill>
                    <a:schemeClr val="tx1"/>
                  </a:solidFill>
                  <a:effectLst/>
                  <a:latin typeface="Times New Roman" pitchFamily="18" charset="0"/>
                  <a:ea typeface="Times New Roman" pitchFamily="18" charset="0"/>
                  <a:cs typeface="Times New Roman" pitchFamily="18" charset="0"/>
                </a:rPr>
                <a:t>P1</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8011" name="Rectangle 123"/>
            <p:cNvSpPr>
              <a:spLocks noChangeArrowheads="1"/>
            </p:cNvSpPr>
            <p:nvPr/>
          </p:nvSpPr>
          <p:spPr bwMode="auto">
            <a:xfrm>
              <a:off x="6315" y="5685"/>
              <a:ext cx="1605" cy="58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SALES</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8010" name="AutoShape 122"/>
            <p:cNvSpPr>
              <a:spLocks noChangeShapeType="1"/>
            </p:cNvSpPr>
            <p:nvPr/>
          </p:nvSpPr>
          <p:spPr bwMode="auto">
            <a:xfrm flipV="1">
              <a:off x="7118" y="5280"/>
              <a:ext cx="1" cy="40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8009" name="Text Box 121"/>
            <p:cNvSpPr txBox="1">
              <a:spLocks noChangeArrowheads="1"/>
            </p:cNvSpPr>
            <p:nvPr/>
          </p:nvSpPr>
          <p:spPr bwMode="auto">
            <a:xfrm>
              <a:off x="6810" y="4695"/>
              <a:ext cx="705" cy="57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σ</a:t>
              </a:r>
              <a:r>
                <a:rPr kumimoji="0" lang="en-US" sz="1400" b="0" i="0" u="none" strike="noStrike" cap="none" normalizeH="0" baseline="-30000" smtClean="0">
                  <a:ln>
                    <a:noFill/>
                  </a:ln>
                  <a:solidFill>
                    <a:schemeClr val="tx1"/>
                  </a:solidFill>
                  <a:effectLst/>
                  <a:latin typeface="Times New Roman" pitchFamily="18" charset="0"/>
                  <a:ea typeface="Times New Roman" pitchFamily="18" charset="0"/>
                  <a:cs typeface="Times New Roman" pitchFamily="18" charset="0"/>
                </a:rPr>
                <a:t>P2</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8008" name="Rectangle 120"/>
            <p:cNvSpPr>
              <a:spLocks noChangeArrowheads="1"/>
            </p:cNvSpPr>
            <p:nvPr/>
          </p:nvSpPr>
          <p:spPr bwMode="auto">
            <a:xfrm>
              <a:off x="8295" y="5685"/>
              <a:ext cx="1606" cy="58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EMPLOYEES (AUTH VIEW)</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8007" name="AutoShape 119"/>
            <p:cNvSpPr>
              <a:spLocks noChangeShapeType="1"/>
            </p:cNvSpPr>
            <p:nvPr/>
          </p:nvSpPr>
          <p:spPr bwMode="auto">
            <a:xfrm flipV="1">
              <a:off x="6829" y="3570"/>
              <a:ext cx="1279" cy="37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8005" name="Text Box 117"/>
            <p:cNvSpPr txBox="1">
              <a:spLocks noChangeArrowheads="1"/>
            </p:cNvSpPr>
            <p:nvPr/>
          </p:nvSpPr>
          <p:spPr bwMode="auto">
            <a:xfrm>
              <a:off x="7815" y="3045"/>
              <a:ext cx="705" cy="52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r>
                <a:rPr lang="en-US" sz="2000" b="1" dirty="0" smtClean="0"/>
                <a:t>⋈</a:t>
              </a:r>
            </a:p>
            <a:p>
              <a:pPr algn="ctr"/>
              <a:endParaRPr lang="en-US" sz="2000" dirty="0"/>
            </a:p>
          </p:txBody>
        </p:sp>
        <p:sp>
          <p:nvSpPr>
            <p:cNvPr id="38004" name="AutoShape 116"/>
            <p:cNvSpPr>
              <a:spLocks noChangeShapeType="1"/>
            </p:cNvSpPr>
            <p:nvPr/>
          </p:nvSpPr>
          <p:spPr bwMode="auto">
            <a:xfrm>
              <a:off x="8393" y="3570"/>
              <a:ext cx="1228" cy="21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8003" name="AutoShape 115"/>
            <p:cNvSpPr>
              <a:spLocks noChangeShapeType="1"/>
            </p:cNvSpPr>
            <p:nvPr/>
          </p:nvSpPr>
          <p:spPr bwMode="auto">
            <a:xfrm flipV="1">
              <a:off x="7118" y="4290"/>
              <a:ext cx="1" cy="39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8002" name="Rectangle 114"/>
            <p:cNvSpPr>
              <a:spLocks noChangeArrowheads="1"/>
            </p:cNvSpPr>
            <p:nvPr/>
          </p:nvSpPr>
          <p:spPr bwMode="auto">
            <a:xfrm>
              <a:off x="5550" y="3945"/>
              <a:ext cx="2558" cy="34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SAFE_BUILT_IN_FUNCTION</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8001" name="AutoShape 113"/>
            <p:cNvSpPr>
              <a:spLocks noChangeShapeType="1"/>
            </p:cNvSpPr>
            <p:nvPr/>
          </p:nvSpPr>
          <p:spPr bwMode="auto">
            <a:xfrm flipV="1">
              <a:off x="8198" y="2625"/>
              <a:ext cx="15" cy="42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8000" name="AutoShape 112"/>
            <p:cNvSpPr>
              <a:spLocks noChangeArrowheads="1"/>
            </p:cNvSpPr>
            <p:nvPr/>
          </p:nvSpPr>
          <p:spPr bwMode="auto">
            <a:xfrm>
              <a:off x="4433" y="3960"/>
              <a:ext cx="803" cy="480"/>
            </a:xfrm>
            <a:prstGeom prst="rightArrow">
              <a:avLst>
                <a:gd name="adj1" fmla="val 50000"/>
                <a:gd name="adj2" fmla="val 41823"/>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37999" name="Text Box 111"/>
            <p:cNvSpPr txBox="1">
              <a:spLocks noChangeArrowheads="1"/>
            </p:cNvSpPr>
            <p:nvPr/>
          </p:nvSpPr>
          <p:spPr bwMode="auto">
            <a:xfrm>
              <a:off x="1650" y="6660"/>
              <a:ext cx="8995" cy="93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σ</a:t>
              </a:r>
              <a:r>
                <a:rPr kumimoji="0" lang="en-US" sz="1000" b="0" i="0" u="none" strike="noStrike" cap="none" normalizeH="0" baseline="-30000" smtClean="0">
                  <a:ln>
                    <a:noFill/>
                  </a:ln>
                  <a:solidFill>
                    <a:schemeClr val="tx1"/>
                  </a:solidFill>
                  <a:effectLst/>
                  <a:latin typeface="Times New Roman" pitchFamily="18" charset="0"/>
                  <a:ea typeface="Times New Roman" pitchFamily="18" charset="0"/>
                  <a:cs typeface="Times New Roman" pitchFamily="18" charset="0"/>
                </a:rPr>
                <a:t>P1</a:t>
              </a:r>
              <a:r>
                <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 = sales_amount = 1000 AND (</a:t>
              </a:r>
              <a:r>
                <a:rPr kumimoji="0" lang="en-US" sz="1000" b="0" i="0" u="none" strike="noStrike" cap="none" normalizeH="0" baseline="0" smtClean="0">
                  <a:ln>
                    <a:noFill/>
                  </a:ln>
                  <a:solidFill>
                    <a:schemeClr val="tx1"/>
                  </a:solidFill>
                  <a:effectLst/>
                  <a:latin typeface="Calibri"/>
                  <a:ea typeface="Times New Roman" pitchFamily="18" charset="0"/>
                  <a:cs typeface="Times New Roman" pitchFamily="18" charset="0"/>
                </a:rPr>
                <a:t>…</a:t>
              </a:r>
              <a:r>
                <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σ</a:t>
              </a:r>
              <a:r>
                <a:rPr kumimoji="0" lang="en-US" sz="1000" b="0" i="0" u="none" strike="noStrike" cap="none" normalizeH="0" baseline="-30000" smtClean="0">
                  <a:ln>
                    <a:noFill/>
                  </a:ln>
                  <a:solidFill>
                    <a:schemeClr val="tx1"/>
                  </a:solidFill>
                  <a:effectLst/>
                  <a:latin typeface="Times New Roman" pitchFamily="18" charset="0"/>
                  <a:ea typeface="Times New Roman" pitchFamily="18" charset="0"/>
                  <a:cs typeface="Times New Roman" pitchFamily="18" charset="0"/>
                </a:rPr>
                <a:t>P2</a:t>
              </a:r>
              <a:r>
                <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 = sales_amount &gt; 800 AND (</a:t>
              </a:r>
              <a:r>
                <a:rPr kumimoji="0" lang="en-US" sz="1000" b="0" i="0" u="none" strike="noStrike" cap="none" normalizeH="0" baseline="0" smtClean="0">
                  <a:ln>
                    <a:noFill/>
                  </a:ln>
                  <a:solidFill>
                    <a:schemeClr val="tx1"/>
                  </a:solidFill>
                  <a:effectLst/>
                  <a:latin typeface="Calibri"/>
                  <a:ea typeface="Times New Roman" pitchFamily="18" charset="0"/>
                  <a:cs typeface="Times New Roman" pitchFamily="18" charset="0"/>
                </a:rPr>
                <a:t>…</a:t>
              </a:r>
              <a:r>
                <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 (Weaker Predicate not known to the USER at top</a:t>
              </a:r>
              <a:r>
                <a:rPr kumimoji="0" lang="en-US" sz="12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 level)</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7998" name="Rectangle 110"/>
            <p:cNvSpPr>
              <a:spLocks noChangeArrowheads="1"/>
            </p:cNvSpPr>
            <p:nvPr/>
          </p:nvSpPr>
          <p:spPr bwMode="auto">
            <a:xfrm>
              <a:off x="7223" y="1890"/>
              <a:ext cx="1980" cy="7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BUILT_IN_FUNCTION WITH </a:t>
              </a:r>
              <a:r>
                <a:rPr kumimoji="0" lang="en-US" sz="14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σ</a:t>
              </a:r>
              <a:r>
                <a:rPr kumimoji="0" lang="en-US" sz="1400" b="0" i="0" u="none" strike="noStrike" cap="none" normalizeH="0" baseline="-30000" smtClean="0">
                  <a:ln>
                    <a:noFill/>
                  </a:ln>
                  <a:solidFill>
                    <a:schemeClr val="tx1"/>
                  </a:solidFill>
                  <a:effectLst/>
                  <a:latin typeface="Times New Roman" pitchFamily="18" charset="0"/>
                  <a:ea typeface="Times New Roman" pitchFamily="18" charset="0"/>
                  <a:cs typeface="Times New Roman" pitchFamily="18" charset="0"/>
                </a:rPr>
                <a:t>P1</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sp>
        <p:nvSpPr>
          <p:cNvPr id="38021" name="Rectangle 13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8024" name="Rectangle 136"/>
          <p:cNvSpPr>
            <a:spLocks noChangeArrowheads="1"/>
          </p:cNvSpPr>
          <p:nvPr/>
        </p:nvSpPr>
        <p:spPr bwMode="auto">
          <a:xfrm>
            <a:off x="0" y="0"/>
            <a:ext cx="0" cy="0"/>
          </a:xfrm>
          <a:prstGeom prst="rect">
            <a:avLst/>
          </a:prstGeom>
          <a:solidFill>
            <a:schemeClr val="accent1"/>
          </a:solidFill>
          <a:ln w="9525">
            <a:solidFill>
              <a:schemeClr val="tx1"/>
            </a:solidFill>
            <a:miter lim="800000"/>
            <a:headEnd/>
            <a:tailEnd/>
          </a:ln>
          <a:effectLst/>
        </p:spPr>
        <p:txBody>
          <a:bodyPr vert="horz" wrap="square" lIns="91440" tIns="45720" rIns="91440" bIns="45720" numCol="1" anchor="t" anchorCtr="0" compatLnSpc="1">
            <a:prstTxWarp prst="textNoShape">
              <a:avLst/>
            </a:prstTxWarp>
          </a:bodyPr>
          <a:lstStyle/>
          <a:p>
            <a:endParaRPr lang="en-US"/>
          </a:p>
        </p:txBody>
      </p:sp>
      <p:sp>
        <p:nvSpPr>
          <p:cNvPr id="38029" name="Rectangle 141"/>
          <p:cNvSpPr>
            <a:spLocks noChangeArrowheads="1"/>
          </p:cNvSpPr>
          <p:nvPr/>
        </p:nvSpPr>
        <p:spPr bwMode="auto">
          <a:xfrm>
            <a:off x="0" y="104775"/>
            <a:ext cx="0" cy="0"/>
          </a:xfrm>
          <a:prstGeom prst="rect">
            <a:avLst/>
          </a:prstGeom>
          <a:solidFill>
            <a:schemeClr val="accent1"/>
          </a:solidFill>
          <a:ln w="9525">
            <a:solidFill>
              <a:schemeClr val="tx1"/>
            </a:solidFill>
            <a:miter lim="800000"/>
            <a:headEnd/>
            <a:tailEnd/>
          </a:ln>
          <a:effectLst/>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REDUNDANCY </a:t>
            </a:r>
            <a:r>
              <a:rPr lang="en-US" smtClean="0">
                <a:solidFill>
                  <a:srgbClr val="FF0000"/>
                </a:solidFill>
              </a:rPr>
              <a:t>REMOVAL VS </a:t>
            </a:r>
            <a:r>
              <a:rPr lang="en-US" dirty="0" smtClean="0">
                <a:solidFill>
                  <a:srgbClr val="FF0000"/>
                </a:solidFill>
              </a:rPr>
              <a:t>SAFETY</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31</a:t>
            </a:fld>
            <a:endParaRPr lang="en-US"/>
          </a:p>
        </p:txBody>
      </p:sp>
      <p:sp>
        <p:nvSpPr>
          <p:cNvPr id="4" name="Content Placeholder 3"/>
          <p:cNvSpPr>
            <a:spLocks noGrp="1"/>
          </p:cNvSpPr>
          <p:nvPr>
            <p:ph sz="quarter" idx="1"/>
          </p:nvPr>
        </p:nvSpPr>
        <p:spPr/>
        <p:txBody>
          <a:bodyPr/>
          <a:lstStyle/>
          <a:p>
            <a:r>
              <a:rPr lang="en-US" dirty="0" smtClean="0"/>
              <a:t>Consider a scheme in which a bike service center allows a service person for service of specific types of bikes. For example,  SERV_PER_01 can serve bikes of type B1, B23 and B19.</a:t>
            </a:r>
          </a:p>
          <a:p>
            <a:r>
              <a:rPr lang="en-US" dirty="0" smtClean="0"/>
              <a:t>Further, service person who is authorized to serve a type of bike can query about the respective stock.</a:t>
            </a:r>
          </a:p>
          <a:p>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REDUNDANCY REMOVAL AND SAFETY</a:t>
            </a:r>
            <a:endParaRPr lang="en-US" dirty="0">
              <a:solidFill>
                <a:srgbClr val="FF0000"/>
              </a:solidFill>
            </a:endParaRPr>
          </a:p>
        </p:txBody>
      </p:sp>
      <p:sp>
        <p:nvSpPr>
          <p:cNvPr id="25" name="Slide Number Placeholder 24"/>
          <p:cNvSpPr>
            <a:spLocks noGrp="1"/>
          </p:cNvSpPr>
          <p:nvPr>
            <p:ph type="sldNum" sz="quarter" idx="12"/>
          </p:nvPr>
        </p:nvSpPr>
        <p:spPr/>
        <p:txBody>
          <a:bodyPr/>
          <a:lstStyle/>
          <a:p>
            <a:fld id="{B6F15528-21DE-4FAA-801E-634DDDAF4B2B}" type="slidenum">
              <a:rPr lang="en-US" smtClean="0"/>
              <a:pPr/>
              <a:t>32</a:t>
            </a:fld>
            <a:endParaRPr lang="en-US"/>
          </a:p>
        </p:txBody>
      </p:sp>
      <p:sp>
        <p:nvSpPr>
          <p:cNvPr id="3" name="Content Placeholder 2"/>
          <p:cNvSpPr>
            <a:spLocks noGrp="1"/>
          </p:cNvSpPr>
          <p:nvPr>
            <p:ph sz="quarter" idx="1"/>
          </p:nvPr>
        </p:nvSpPr>
        <p:spPr/>
        <p:txBody>
          <a:bodyPr/>
          <a:lstStyle/>
          <a:p>
            <a:pPr>
              <a:buNone/>
            </a:pPr>
            <a:endParaRPr lang="en-US" dirty="0"/>
          </a:p>
        </p:txBody>
      </p:sp>
      <p:sp>
        <p:nvSpPr>
          <p:cNvPr id="2066" name="Rectangle 1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094" name="Rectangle 4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pSp>
        <p:nvGrpSpPr>
          <p:cNvPr id="2075" name="Group 27"/>
          <p:cNvGrpSpPr>
            <a:grpSpLocks noChangeAspect="1"/>
          </p:cNvGrpSpPr>
          <p:nvPr/>
        </p:nvGrpSpPr>
        <p:grpSpPr bwMode="auto">
          <a:xfrm>
            <a:off x="798924" y="1447800"/>
            <a:ext cx="7964076" cy="4800600"/>
            <a:chOff x="1470" y="3762"/>
            <a:chExt cx="9360" cy="5763"/>
          </a:xfrm>
        </p:grpSpPr>
        <p:sp>
          <p:nvSpPr>
            <p:cNvPr id="2093" name="AutoShape 45"/>
            <p:cNvSpPr>
              <a:spLocks noChangeAspect="1" noChangeArrowheads="1" noTextEdit="1"/>
            </p:cNvSpPr>
            <p:nvPr/>
          </p:nvSpPr>
          <p:spPr bwMode="auto">
            <a:xfrm>
              <a:off x="1470" y="3762"/>
              <a:ext cx="9360" cy="5763"/>
            </a:xfrm>
            <a:prstGeom prst="rect">
              <a:avLst/>
            </a:prstGeom>
            <a:no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092" name="Text Box 44"/>
            <p:cNvSpPr txBox="1">
              <a:spLocks noChangeArrowheads="1"/>
            </p:cNvSpPr>
            <p:nvPr/>
          </p:nvSpPr>
          <p:spPr bwMode="auto">
            <a:xfrm>
              <a:off x="1995" y="7380"/>
              <a:ext cx="1740" cy="49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BIKE_SERVICE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91" name="Text Box 43"/>
            <p:cNvSpPr txBox="1">
              <a:spLocks noChangeArrowheads="1"/>
            </p:cNvSpPr>
            <p:nvPr/>
          </p:nvSpPr>
          <p:spPr bwMode="auto">
            <a:xfrm>
              <a:off x="3824" y="7380"/>
              <a:ext cx="2537" cy="49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BS_AUTH (B1, B23, B19)</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90" name="AutoShape 42"/>
            <p:cNvSpPr>
              <a:spLocks noChangeShapeType="1"/>
            </p:cNvSpPr>
            <p:nvPr/>
          </p:nvSpPr>
          <p:spPr bwMode="auto">
            <a:xfrm flipV="1">
              <a:off x="3083" y="6780"/>
              <a:ext cx="548" cy="601"/>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89" name="AutoShape 41"/>
            <p:cNvSpPr>
              <a:spLocks noChangeShapeType="1"/>
            </p:cNvSpPr>
            <p:nvPr/>
          </p:nvSpPr>
          <p:spPr bwMode="auto">
            <a:xfrm flipH="1" flipV="1">
              <a:off x="4080" y="6780"/>
              <a:ext cx="960" cy="601"/>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88" name="Rectangle 40"/>
            <p:cNvSpPr>
              <a:spLocks noChangeArrowheads="1"/>
            </p:cNvSpPr>
            <p:nvPr/>
          </p:nvSpPr>
          <p:spPr bwMode="auto">
            <a:xfrm>
              <a:off x="3495" y="6345"/>
              <a:ext cx="735" cy="435"/>
            </a:xfrm>
            <a:prstGeom prst="rect">
              <a:avLst/>
            </a:prstGeom>
            <a:solidFill>
              <a:srgbClr val="92D05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chemeClr val="tx1"/>
                  </a:solidFill>
                  <a:effectLst/>
                  <a:latin typeface="Calibri" pitchFamily="34" charset="0"/>
                  <a:ea typeface="Times New Roman" pitchFamily="18" charset="0"/>
                  <a:cs typeface="Cambria Math" pitchFamily="18" charset="0"/>
                </a:rPr>
                <a:t>⋉</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87" name="AutoShape 39"/>
            <p:cNvSpPr>
              <a:spLocks noChangeShapeType="1"/>
            </p:cNvSpPr>
            <p:nvPr/>
          </p:nvSpPr>
          <p:spPr bwMode="auto">
            <a:xfrm flipV="1">
              <a:off x="3345" y="6540"/>
              <a:ext cx="3315" cy="848"/>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86" name="Rectangle 38"/>
            <p:cNvSpPr>
              <a:spLocks noChangeArrowheads="1"/>
            </p:cNvSpPr>
            <p:nvPr/>
          </p:nvSpPr>
          <p:spPr bwMode="auto">
            <a:xfrm>
              <a:off x="6000" y="6105"/>
              <a:ext cx="1065" cy="435"/>
            </a:xfrm>
            <a:prstGeom prst="rect">
              <a:avLst/>
            </a:prstGeom>
            <a:solidFill>
              <a:srgbClr val="C0504D"/>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chemeClr val="tx1"/>
                  </a:solidFill>
                  <a:effectLst/>
                  <a:latin typeface="Calibri" pitchFamily="34" charset="0"/>
                  <a:ea typeface="Times New Roman" pitchFamily="18" charset="0"/>
                  <a:cs typeface="Cambria Math" pitchFamily="18" charset="0"/>
                </a:rPr>
                <a:t>σ (b1)</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85" name="Text Box 37"/>
            <p:cNvSpPr txBox="1">
              <a:spLocks noChangeArrowheads="1"/>
            </p:cNvSpPr>
            <p:nvPr/>
          </p:nvSpPr>
          <p:spPr bwMode="auto">
            <a:xfrm>
              <a:off x="6824" y="7380"/>
              <a:ext cx="1741" cy="49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BIKE_STOCK</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84" name="AutoShape 36"/>
            <p:cNvSpPr>
              <a:spLocks noChangeShapeType="1"/>
            </p:cNvSpPr>
            <p:nvPr/>
          </p:nvSpPr>
          <p:spPr bwMode="auto">
            <a:xfrm flipH="1" flipV="1">
              <a:off x="7065" y="5502"/>
              <a:ext cx="1320" cy="1886"/>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83" name="AutoShape 35"/>
            <p:cNvSpPr>
              <a:spLocks noChangeShapeType="1"/>
            </p:cNvSpPr>
            <p:nvPr/>
          </p:nvSpPr>
          <p:spPr bwMode="auto">
            <a:xfrm flipV="1">
              <a:off x="6533" y="5502"/>
              <a:ext cx="291" cy="603"/>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82" name="Rectangle 34"/>
            <p:cNvSpPr>
              <a:spLocks noChangeArrowheads="1"/>
            </p:cNvSpPr>
            <p:nvPr/>
          </p:nvSpPr>
          <p:spPr bwMode="auto">
            <a:xfrm>
              <a:off x="6533" y="5067"/>
              <a:ext cx="735" cy="435"/>
            </a:xfrm>
            <a:prstGeom prst="rect">
              <a:avLst/>
            </a:prstGeom>
            <a:solidFill>
              <a:srgbClr val="C0504D"/>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r>
                <a:rPr lang="en-US" b="1" dirty="0" smtClean="0"/>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81" name="Rectangle 33"/>
            <p:cNvSpPr>
              <a:spLocks noChangeArrowheads="1"/>
            </p:cNvSpPr>
            <p:nvPr/>
          </p:nvSpPr>
          <p:spPr bwMode="auto">
            <a:xfrm>
              <a:off x="4238" y="5148"/>
              <a:ext cx="735" cy="435"/>
            </a:xfrm>
            <a:prstGeom prst="rect">
              <a:avLst/>
            </a:prstGeom>
            <a:solidFill>
              <a:srgbClr val="92D05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r>
                <a:rPr lang="en-US" b="1" dirty="0" smtClean="0"/>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80" name="AutoShape 32"/>
            <p:cNvSpPr>
              <a:spLocks noChangeShapeType="1"/>
            </p:cNvSpPr>
            <p:nvPr/>
          </p:nvSpPr>
          <p:spPr bwMode="auto">
            <a:xfrm flipV="1">
              <a:off x="3863" y="5583"/>
              <a:ext cx="743" cy="762"/>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79" name="AutoShape 31"/>
            <p:cNvSpPr>
              <a:spLocks noChangeShapeType="1"/>
            </p:cNvSpPr>
            <p:nvPr/>
          </p:nvSpPr>
          <p:spPr bwMode="auto">
            <a:xfrm flipH="1" flipV="1">
              <a:off x="4606" y="5583"/>
              <a:ext cx="2533" cy="177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78" name="Text Box 30"/>
            <p:cNvSpPr txBox="1">
              <a:spLocks noChangeArrowheads="1"/>
            </p:cNvSpPr>
            <p:nvPr/>
          </p:nvSpPr>
          <p:spPr bwMode="auto">
            <a:xfrm>
              <a:off x="1590" y="7926"/>
              <a:ext cx="8985" cy="147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 BROWN MARKED NODES IS ONE WHICH SHOULD BE FOLLOWED TO AVOID REDUNDANT PROCESSING OF UNNECESSARY TUPLES.</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HOWEVER, IN DOING SO, THE INFORMATION THAT THE BROWN IS SAFE CANNOT BE INFERRED UNLESS PREVIOUSLY MEMOIZED.</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2077" name="Rectangle 29"/>
            <p:cNvSpPr>
              <a:spLocks noChangeArrowheads="1"/>
            </p:cNvSpPr>
            <p:nvPr/>
          </p:nvSpPr>
          <p:spPr bwMode="auto">
            <a:xfrm>
              <a:off x="4080" y="4272"/>
              <a:ext cx="1065" cy="435"/>
            </a:xfrm>
            <a:prstGeom prst="rect">
              <a:avLst/>
            </a:prstGeom>
            <a:solidFill>
              <a:srgbClr val="92D05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chemeClr val="tx1"/>
                  </a:solidFill>
                  <a:effectLst/>
                  <a:latin typeface="Calibri" pitchFamily="34" charset="0"/>
                  <a:ea typeface="Times New Roman" pitchFamily="18" charset="0"/>
                  <a:cs typeface="Cambria Math" pitchFamily="18" charset="0"/>
                </a:rPr>
                <a:t>σ (b1)</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76" name="AutoShape 28"/>
            <p:cNvSpPr>
              <a:spLocks noChangeShapeType="1"/>
            </p:cNvSpPr>
            <p:nvPr/>
          </p:nvSpPr>
          <p:spPr bwMode="auto">
            <a:xfrm flipV="1">
              <a:off x="4606" y="4707"/>
              <a:ext cx="7" cy="441"/>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INTEGRATING REDUNDANCY REMOVAL AND SAFETY</a:t>
            </a:r>
            <a:endParaRPr lang="en-US" dirty="0">
              <a:solidFill>
                <a:srgbClr val="FF000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33</a:t>
            </a:fld>
            <a:endParaRPr lang="en-US"/>
          </a:p>
        </p:txBody>
      </p:sp>
      <p:sp>
        <p:nvSpPr>
          <p:cNvPr id="3" name="Content Placeholder 2"/>
          <p:cNvSpPr>
            <a:spLocks noGrp="1"/>
          </p:cNvSpPr>
          <p:nvPr>
            <p:ph sz="quarter" idx="1"/>
          </p:nvPr>
        </p:nvSpPr>
        <p:spPr/>
        <p:txBody>
          <a:bodyPr>
            <a:normAutofit fontScale="70000" lnSpcReduction="20000"/>
          </a:bodyPr>
          <a:lstStyle/>
          <a:p>
            <a:pPr algn="just"/>
            <a:r>
              <a:rPr lang="en-US" sz="3600" dirty="0" smtClean="0"/>
              <a:t>The approaches seem to be in conflict. </a:t>
            </a:r>
          </a:p>
          <a:p>
            <a:pPr lvl="1" algn="just"/>
            <a:r>
              <a:rPr lang="en-US" sz="3400" dirty="0" smtClean="0">
                <a:solidFill>
                  <a:srgbClr val="00B0F0"/>
                </a:solidFill>
              </a:rPr>
              <a:t>Redundancy removal requires to pull up the semi join operations above all the selections as possible.</a:t>
            </a:r>
          </a:p>
          <a:p>
            <a:pPr lvl="1" algn="just"/>
            <a:r>
              <a:rPr lang="en-US" sz="3400" dirty="0" smtClean="0">
                <a:solidFill>
                  <a:srgbClr val="00B0F0"/>
                </a:solidFill>
              </a:rPr>
              <a:t>On the other hand, the safety analysis requires the authorized views to mark  expressions as authorized. The authorized view check involves semi join operations.</a:t>
            </a:r>
          </a:p>
          <a:p>
            <a:pPr algn="just"/>
            <a:r>
              <a:rPr lang="en-US" sz="3600" dirty="0" smtClean="0"/>
              <a:t>PLAN ONE: - During TRANSFORMATION Phase</a:t>
            </a:r>
          </a:p>
          <a:p>
            <a:pPr algn="just"/>
            <a:r>
              <a:rPr lang="en-US" sz="3600" dirty="0" smtClean="0"/>
              <a:t>In transformation phase authorization-anchor operations are introduced to prevent pulling up of </a:t>
            </a:r>
            <a:r>
              <a:rPr lang="en-US" sz="3600" b="1" dirty="0" err="1" smtClean="0"/>
              <a:t>R</a:t>
            </a:r>
            <a:r>
              <a:rPr lang="en-US" sz="3600" b="1" baseline="-25000" dirty="0" err="1" smtClean="0"/>
              <a:t>i</a:t>
            </a:r>
            <a:r>
              <a:rPr lang="en-US" sz="3600" b="1" dirty="0" smtClean="0"/>
              <a:t> or A</a:t>
            </a:r>
            <a:r>
              <a:rPr lang="en-US" sz="3600" b="1" baseline="-25000" dirty="0" smtClean="0"/>
              <a:t>i</a:t>
            </a:r>
            <a:r>
              <a:rPr lang="en-US" sz="3600" b="1" dirty="0" smtClean="0"/>
              <a:t> </a:t>
            </a:r>
            <a:r>
              <a:rPr lang="en-US" sz="3600" dirty="0" smtClean="0"/>
              <a:t>or insertion of any operation in the expression </a:t>
            </a:r>
            <a:r>
              <a:rPr lang="en-US" sz="3600" b="1" dirty="0" err="1" smtClean="0"/>
              <a:t>R</a:t>
            </a:r>
            <a:r>
              <a:rPr lang="en-US" sz="3600" b="1" baseline="-25000" dirty="0" err="1" smtClean="0"/>
              <a:t>i</a:t>
            </a:r>
            <a:r>
              <a:rPr lang="en-US" sz="3600" b="1" dirty="0" smtClean="0"/>
              <a:t> ⋉</a:t>
            </a:r>
            <a:r>
              <a:rPr lang="el-GR" sz="3600" b="1" baseline="-25000" dirty="0" smtClean="0"/>
              <a:t>θ</a:t>
            </a:r>
            <a:r>
              <a:rPr lang="en-US" sz="3600" b="1" baseline="-25000" dirty="0" smtClean="0"/>
              <a:t>1</a:t>
            </a:r>
            <a:r>
              <a:rPr lang="en-US" sz="3600" b="1" dirty="0" smtClean="0"/>
              <a:t> A</a:t>
            </a:r>
            <a:r>
              <a:rPr lang="en-US" sz="3600" b="1" baseline="-25000" dirty="0" smtClean="0"/>
              <a:t>i</a:t>
            </a:r>
            <a:r>
              <a:rPr lang="en-US" sz="3600" baseline="-25000" dirty="0" smtClean="0"/>
              <a:t>.</a:t>
            </a:r>
            <a:r>
              <a:rPr lang="en-US" sz="3600" dirty="0" smtClean="0"/>
              <a:t> </a:t>
            </a:r>
          </a:p>
          <a:p>
            <a:pPr algn="just"/>
            <a:r>
              <a:rPr lang="en-US" sz="3600" dirty="0" smtClean="0"/>
              <a:t>The transformation phase first removes the authorization-anchor operations and marks as authorized the corresponding groups.</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INTEGRATING REDUNDANCY REMOVAL AND SAFETY</a:t>
            </a:r>
            <a:endParaRPr lang="en-US" dirty="0">
              <a:solidFill>
                <a:srgbClr val="FF000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34</a:t>
            </a:fld>
            <a:endParaRPr lang="en-US"/>
          </a:p>
        </p:txBody>
      </p:sp>
      <p:sp>
        <p:nvSpPr>
          <p:cNvPr id="3" name="Content Placeholder 2"/>
          <p:cNvSpPr>
            <a:spLocks noGrp="1"/>
          </p:cNvSpPr>
          <p:nvPr>
            <p:ph sz="quarter" idx="1"/>
          </p:nvPr>
        </p:nvSpPr>
        <p:spPr/>
        <p:txBody>
          <a:bodyPr>
            <a:normAutofit lnSpcReduction="10000"/>
          </a:bodyPr>
          <a:lstStyle/>
          <a:p>
            <a:pPr algn="just"/>
            <a:r>
              <a:rPr lang="en-US" sz="2800" dirty="0" smtClean="0"/>
              <a:t>As groups have alternative with the authorization predicate in place, we can infer authorization of groups using validity propagation method.</a:t>
            </a:r>
          </a:p>
          <a:p>
            <a:pPr algn="just"/>
            <a:r>
              <a:rPr lang="en-US" sz="2800" dirty="0" smtClean="0"/>
              <a:t>The redundancy removal rules are substitutions and they allow partial pruning of the search space when redundancy is detected. </a:t>
            </a:r>
          </a:p>
          <a:p>
            <a:pPr algn="just"/>
            <a:r>
              <a:rPr lang="en-US" sz="2800" dirty="0" smtClean="0"/>
              <a:t>Redundancy of semi joins get tested multiple times and because of increased search space due late detection of redundant parts.</a:t>
            </a:r>
          </a:p>
          <a:p>
            <a:pPr algn="just"/>
            <a:r>
              <a:rPr lang="en-US" sz="2800" dirty="0" smtClean="0"/>
              <a:t>This may lead to potential cycles in memo structure.</a:t>
            </a:r>
            <a:endParaRPr lang="en-US" sz="2800"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INTEGRATING REDUNDANCY REMOVAL AND SAFETY</a:t>
            </a:r>
            <a:endParaRPr lang="en-US" dirty="0">
              <a:solidFill>
                <a:srgbClr val="FF000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35</a:t>
            </a:fld>
            <a:endParaRPr lang="en-US"/>
          </a:p>
        </p:txBody>
      </p:sp>
      <p:sp>
        <p:nvSpPr>
          <p:cNvPr id="3" name="Content Placeholder 2"/>
          <p:cNvSpPr>
            <a:spLocks noGrp="1"/>
          </p:cNvSpPr>
          <p:nvPr>
            <p:ph sz="quarter" idx="1"/>
          </p:nvPr>
        </p:nvSpPr>
        <p:spPr/>
        <p:txBody>
          <a:bodyPr>
            <a:noAutofit/>
          </a:bodyPr>
          <a:lstStyle/>
          <a:p>
            <a:r>
              <a:rPr lang="en-US" dirty="0" smtClean="0"/>
              <a:t>PLAN TWO: - Conditioned Authorization</a:t>
            </a:r>
          </a:p>
          <a:p>
            <a:r>
              <a:rPr lang="en-US" dirty="0" smtClean="0"/>
              <a:t>We mark a node authorized on some condition. This means given </a:t>
            </a:r>
            <a:r>
              <a:rPr lang="en-US" b="1" dirty="0" err="1" smtClean="0"/>
              <a:t>R</a:t>
            </a:r>
            <a:r>
              <a:rPr lang="en-US" b="1" baseline="-25000" dirty="0" err="1" smtClean="0"/>
              <a:t>i</a:t>
            </a:r>
            <a:r>
              <a:rPr lang="en-US" b="1" dirty="0" smtClean="0"/>
              <a:t> ⋉</a:t>
            </a:r>
            <a:r>
              <a:rPr lang="el-GR" b="1" baseline="-25000" dirty="0" smtClean="0"/>
              <a:t>θ</a:t>
            </a:r>
            <a:r>
              <a:rPr lang="en-US" b="1" baseline="-25000" dirty="0" smtClean="0"/>
              <a:t>1</a:t>
            </a:r>
            <a:r>
              <a:rPr lang="en-US" b="1" dirty="0" smtClean="0"/>
              <a:t> A</a:t>
            </a:r>
            <a:r>
              <a:rPr lang="en-US" b="1" baseline="-25000" dirty="0" smtClean="0"/>
              <a:t>i</a:t>
            </a:r>
            <a:r>
              <a:rPr lang="en-US" b="1" dirty="0" smtClean="0"/>
              <a:t> </a:t>
            </a:r>
            <a:r>
              <a:rPr lang="en-US" dirty="0" smtClean="0"/>
              <a:t>we mark the node as authorized on </a:t>
            </a:r>
            <a:r>
              <a:rPr lang="en-US" b="1" dirty="0" smtClean="0"/>
              <a:t>⋉</a:t>
            </a:r>
            <a:r>
              <a:rPr lang="el-GR" b="1" baseline="-25000" dirty="0" smtClean="0"/>
              <a:t>θ</a:t>
            </a:r>
            <a:r>
              <a:rPr lang="en-US" b="1" baseline="-25000" dirty="0" smtClean="0"/>
              <a:t>1</a:t>
            </a:r>
            <a:r>
              <a:rPr lang="en-US" b="1" dirty="0" smtClean="0"/>
              <a:t> A</a:t>
            </a:r>
            <a:r>
              <a:rPr lang="en-US" b="1" baseline="-25000" dirty="0" smtClean="0"/>
              <a:t>i</a:t>
            </a:r>
            <a:r>
              <a:rPr lang="en-US" b="1" dirty="0" smtClean="0"/>
              <a:t> </a:t>
            </a:r>
            <a:r>
              <a:rPr lang="en-US" dirty="0" smtClean="0"/>
              <a:t>and then can pull up </a:t>
            </a:r>
            <a:r>
              <a:rPr lang="en-US" b="1" dirty="0" smtClean="0"/>
              <a:t>A</a:t>
            </a:r>
            <a:r>
              <a:rPr lang="en-US" b="1" baseline="-25000" dirty="0" smtClean="0"/>
              <a:t>i</a:t>
            </a:r>
            <a:r>
              <a:rPr lang="en-US" b="1" dirty="0" smtClean="0"/>
              <a:t> </a:t>
            </a:r>
            <a:r>
              <a:rPr lang="en-US" dirty="0" smtClean="0"/>
              <a:t>if required for simplification.</a:t>
            </a:r>
          </a:p>
          <a:p>
            <a:r>
              <a:rPr lang="en-US" dirty="0" smtClean="0"/>
              <a:t>Before submitting to any USF, the tuples generated from this node, all such </a:t>
            </a:r>
            <a:r>
              <a:rPr lang="en-US" b="1" dirty="0" smtClean="0"/>
              <a:t>⋉</a:t>
            </a:r>
            <a:r>
              <a:rPr lang="el-GR" b="1" baseline="-25000" dirty="0" smtClean="0"/>
              <a:t>θ</a:t>
            </a:r>
            <a:r>
              <a:rPr lang="en-US" b="1" baseline="-25000" dirty="0" smtClean="0"/>
              <a:t>1</a:t>
            </a:r>
            <a:r>
              <a:rPr lang="en-US" b="1" dirty="0" smtClean="0"/>
              <a:t> A</a:t>
            </a:r>
            <a:r>
              <a:rPr lang="en-US" b="1" baseline="-25000" dirty="0" smtClean="0"/>
              <a:t>i</a:t>
            </a:r>
            <a:r>
              <a:rPr lang="en-US" b="1" dirty="0" smtClean="0"/>
              <a:t> </a:t>
            </a:r>
            <a:r>
              <a:rPr lang="en-US" dirty="0" smtClean="0"/>
              <a:t>must have to be used to filter out unauthorized tuples.</a:t>
            </a:r>
          </a:p>
          <a:p>
            <a:r>
              <a:rPr lang="en-US" dirty="0" smtClean="0"/>
              <a:t>Here there is a scope to optimize the expressions for Ai’s at the root node of the expression.</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INTEGRATING REDUNDANCY REMOVAL AND SAFETY</a:t>
            </a:r>
            <a:endParaRPr lang="en-US" dirty="0">
              <a:solidFill>
                <a:srgbClr val="FF000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36</a:t>
            </a:fld>
            <a:endParaRPr lang="en-US"/>
          </a:p>
        </p:txBody>
      </p:sp>
      <p:sp>
        <p:nvSpPr>
          <p:cNvPr id="3" name="Content Placeholder 2"/>
          <p:cNvSpPr>
            <a:spLocks noGrp="1"/>
          </p:cNvSpPr>
          <p:nvPr>
            <p:ph sz="quarter" idx="1"/>
          </p:nvPr>
        </p:nvSpPr>
        <p:spPr/>
        <p:txBody>
          <a:bodyPr/>
          <a:lstStyle/>
          <a:p>
            <a:pPr algn="just"/>
            <a:r>
              <a:rPr lang="en-US" dirty="0" smtClean="0"/>
              <a:t>The extended propagation rules is as follows: - </a:t>
            </a:r>
            <a:endParaRPr lang="en-US" sz="2400" dirty="0" smtClean="0"/>
          </a:p>
          <a:p>
            <a:pPr lvl="1" algn="just"/>
            <a:r>
              <a:rPr lang="en-US" sz="2400" dirty="0" smtClean="0">
                <a:solidFill>
                  <a:srgbClr val="0070C0"/>
                </a:solidFill>
              </a:rPr>
              <a:t>If two child nodes E1 and E2 that are each authorized on condition A1 and A2 respectively, the result of the operation is authorized on condition A1 and A2. </a:t>
            </a:r>
          </a:p>
          <a:p>
            <a:pPr lvl="1" algn="just"/>
            <a:r>
              <a:rPr lang="en-US" sz="2400" dirty="0" smtClean="0">
                <a:solidFill>
                  <a:srgbClr val="0070C0"/>
                </a:solidFill>
              </a:rPr>
              <a:t>If A1 subsumes E2, we drop A1 from the condition. Similarly, If A2 subsumes E1, we drop A2 from the condition.</a:t>
            </a:r>
          </a:p>
          <a:p>
            <a:pPr algn="just"/>
            <a:endParaRPr lang="en-US" sz="3600" dirty="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FF0000"/>
                </a:solidFill>
              </a:rPr>
              <a:t>Performance benefits of RR, Safety</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37</a:t>
            </a:fld>
            <a:endParaRPr lang="en-US"/>
          </a:p>
        </p:txBody>
      </p:sp>
      <p:pic>
        <p:nvPicPr>
          <p:cNvPr id="93186" name="Picture 2"/>
          <p:cNvPicPr>
            <a:picLocks noGrp="1" noChangeAspect="1" noChangeArrowheads="1"/>
          </p:cNvPicPr>
          <p:nvPr>
            <p:ph sz="quarter" idx="1"/>
          </p:nvPr>
        </p:nvPicPr>
        <p:blipFill>
          <a:blip r:embed="rId2"/>
          <a:srcRect/>
          <a:stretch>
            <a:fillRect/>
          </a:stretch>
        </p:blipFill>
        <p:spPr bwMode="auto">
          <a:xfrm>
            <a:off x="457200" y="1524000"/>
            <a:ext cx="8153400" cy="44196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0000"/>
                </a:solidFill>
              </a:rPr>
              <a:t>Normalized Performance</a:t>
            </a:r>
            <a:endParaRPr lang="en-US" dirty="0">
              <a:solidFill>
                <a:srgbClr val="FF0000"/>
              </a:solidFill>
            </a:endParaRPr>
          </a:p>
        </p:txBody>
      </p:sp>
      <p:sp>
        <p:nvSpPr>
          <p:cNvPr id="3" name="Slide Number Placeholder 2"/>
          <p:cNvSpPr>
            <a:spLocks noGrp="1"/>
          </p:cNvSpPr>
          <p:nvPr>
            <p:ph type="sldNum" sz="quarter" idx="12"/>
          </p:nvPr>
        </p:nvSpPr>
        <p:spPr/>
        <p:txBody>
          <a:bodyPr/>
          <a:lstStyle/>
          <a:p>
            <a:fld id="{B6F15528-21DE-4FAA-801E-634DDDAF4B2B}" type="slidenum">
              <a:rPr lang="en-US" smtClean="0"/>
              <a:pPr/>
              <a:t>38</a:t>
            </a:fld>
            <a:endParaRPr lang="en-US"/>
          </a:p>
        </p:txBody>
      </p:sp>
      <p:sp>
        <p:nvSpPr>
          <p:cNvPr id="4" name="Content Placeholder 3"/>
          <p:cNvSpPr>
            <a:spLocks noGrp="1"/>
          </p:cNvSpPr>
          <p:nvPr>
            <p:ph sz="quarter" idx="1"/>
          </p:nvPr>
        </p:nvSpPr>
        <p:spPr/>
        <p:txBody>
          <a:bodyPr/>
          <a:lstStyle/>
          <a:p>
            <a:endParaRPr lang="en-US" dirty="0"/>
          </a:p>
        </p:txBody>
      </p:sp>
      <p:pic>
        <p:nvPicPr>
          <p:cNvPr id="94210" name="Picture 2"/>
          <p:cNvPicPr>
            <a:picLocks noChangeAspect="1" noChangeArrowheads="1"/>
          </p:cNvPicPr>
          <p:nvPr/>
        </p:nvPicPr>
        <p:blipFill>
          <a:blip r:embed="rId2"/>
          <a:srcRect/>
          <a:stretch>
            <a:fillRect/>
          </a:stretch>
        </p:blipFill>
        <p:spPr bwMode="auto">
          <a:xfrm>
            <a:off x="914400" y="1600200"/>
            <a:ext cx="7696200" cy="42672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52600"/>
            <a:ext cx="8229600" cy="2514600"/>
          </a:xfrm>
        </p:spPr>
        <p:txBody>
          <a:bodyPr>
            <a:normAutofit/>
          </a:bodyPr>
          <a:lstStyle/>
          <a:p>
            <a:r>
              <a:rPr lang="en-US" dirty="0" smtClean="0">
                <a:solidFill>
                  <a:srgbClr val="FF0000"/>
                </a:solidFill>
              </a:rPr>
              <a:t>ASSURING DATA PRIVACY </a:t>
            </a:r>
            <a:br>
              <a:rPr lang="en-US" dirty="0" smtClean="0">
                <a:solidFill>
                  <a:srgbClr val="FF0000"/>
                </a:solidFill>
              </a:rPr>
            </a:br>
            <a:r>
              <a:rPr lang="en-US" dirty="0" smtClean="0">
                <a:solidFill>
                  <a:srgbClr val="FF0000"/>
                </a:solidFill>
              </a:rPr>
              <a:t>BY</a:t>
            </a:r>
            <a:br>
              <a:rPr lang="en-US" dirty="0" smtClean="0">
                <a:solidFill>
                  <a:srgbClr val="FF0000"/>
                </a:solidFill>
              </a:rPr>
            </a:br>
            <a:r>
              <a:rPr lang="en-US" dirty="0" smtClean="0">
                <a:solidFill>
                  <a:srgbClr val="FF0000"/>
                </a:solidFill>
              </a:rPr>
              <a:t>K- anonymity</a:t>
            </a:r>
            <a:endParaRPr lang="en-US" dirty="0">
              <a:solidFill>
                <a:srgbClr val="FF0000"/>
              </a:solidFill>
            </a:endParaRPr>
          </a:p>
        </p:txBody>
      </p:sp>
      <p:sp>
        <p:nvSpPr>
          <p:cNvPr id="3" name="Slide Number Placeholder 2"/>
          <p:cNvSpPr>
            <a:spLocks noGrp="1"/>
          </p:cNvSpPr>
          <p:nvPr>
            <p:ph type="sldNum" sz="quarter" idx="12"/>
          </p:nvPr>
        </p:nvSpPr>
        <p:spPr/>
        <p:txBody>
          <a:bodyPr/>
          <a:lstStyle/>
          <a:p>
            <a:fld id="{B6F15528-21DE-4FAA-801E-634DDDAF4B2B}" type="slidenum">
              <a:rPr lang="en-US" smtClean="0"/>
              <a:pPr/>
              <a:t>39</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2"/>
          <p:cNvSpPr>
            <a:spLocks noGrp="1" noChangeArrowheads="1"/>
          </p:cNvSpPr>
          <p:nvPr>
            <p:ph type="title"/>
          </p:nvPr>
        </p:nvSpPr>
        <p:spPr/>
        <p:txBody>
          <a:bodyPr>
            <a:normAutofit/>
          </a:bodyPr>
          <a:lstStyle/>
          <a:p>
            <a:r>
              <a:rPr lang="en-US" sz="4000" dirty="0" smtClean="0">
                <a:solidFill>
                  <a:srgbClr val="FF0000"/>
                </a:solidFill>
              </a:rPr>
              <a:t>INTRODUCTION</a:t>
            </a:r>
            <a:endParaRPr lang="en-US" sz="2400" dirty="0">
              <a:solidFill>
                <a:srgbClr val="FF0000"/>
              </a:solidFill>
            </a:endParaRPr>
          </a:p>
        </p:txBody>
      </p:sp>
      <p:sp>
        <p:nvSpPr>
          <p:cNvPr id="6" name="Slide Number Placeholder 5"/>
          <p:cNvSpPr>
            <a:spLocks noGrp="1"/>
          </p:cNvSpPr>
          <p:nvPr>
            <p:ph type="sldNum" sz="quarter" idx="12"/>
          </p:nvPr>
        </p:nvSpPr>
        <p:spPr/>
        <p:txBody>
          <a:bodyPr/>
          <a:lstStyle/>
          <a:p>
            <a:fld id="{BE55B21B-59B9-47B0-84ED-B13554AA47FE}" type="slidenum">
              <a:rPr lang="en-US" altLang="en-US"/>
              <a:pPr/>
              <a:t>4</a:t>
            </a:fld>
            <a:endParaRPr lang="en-US" altLang="en-US"/>
          </a:p>
        </p:txBody>
      </p:sp>
      <p:sp>
        <p:nvSpPr>
          <p:cNvPr id="193539" name="Rectangle 3"/>
          <p:cNvSpPr>
            <a:spLocks noGrp="1" noChangeArrowheads="1"/>
          </p:cNvSpPr>
          <p:nvPr>
            <p:ph sz="quarter" idx="1"/>
          </p:nvPr>
        </p:nvSpPr>
        <p:spPr/>
        <p:txBody>
          <a:bodyPr/>
          <a:lstStyle/>
          <a:p>
            <a:pPr>
              <a:lnSpc>
                <a:spcPct val="90000"/>
              </a:lnSpc>
            </a:pPr>
            <a:r>
              <a:rPr lang="en-US" sz="2400" b="1" dirty="0">
                <a:solidFill>
                  <a:schemeClr val="accent6">
                    <a:lumMod val="50000"/>
                  </a:schemeClr>
                </a:solidFill>
              </a:rPr>
              <a:t>Fine-grained access control</a:t>
            </a:r>
            <a:r>
              <a:rPr lang="en-US" sz="2400" dirty="0">
                <a:solidFill>
                  <a:schemeClr val="accent6">
                    <a:lumMod val="50000"/>
                  </a:schemeClr>
                </a:solidFill>
              </a:rPr>
              <a:t> examples</a:t>
            </a:r>
            <a:r>
              <a:rPr lang="en-US" sz="2400" dirty="0"/>
              <a:t>:</a:t>
            </a:r>
          </a:p>
          <a:p>
            <a:pPr lvl="1">
              <a:lnSpc>
                <a:spcPct val="90000"/>
              </a:lnSpc>
            </a:pPr>
            <a:r>
              <a:rPr lang="en-US" sz="2400" dirty="0">
                <a:solidFill>
                  <a:srgbClr val="002060"/>
                </a:solidFill>
              </a:rPr>
              <a:t>Students can see their own grades </a:t>
            </a:r>
          </a:p>
          <a:p>
            <a:pPr lvl="1">
              <a:lnSpc>
                <a:spcPct val="90000"/>
              </a:lnSpc>
            </a:pPr>
            <a:r>
              <a:rPr lang="en-US" sz="2400" dirty="0">
                <a:solidFill>
                  <a:srgbClr val="002060"/>
                </a:solidFill>
              </a:rPr>
              <a:t>Students can see grades of all students in courses they registered for </a:t>
            </a:r>
          </a:p>
          <a:p>
            <a:pPr lvl="2">
              <a:lnSpc>
                <a:spcPct val="90000"/>
              </a:lnSpc>
            </a:pPr>
            <a:r>
              <a:rPr lang="en-US" dirty="0">
                <a:solidFill>
                  <a:srgbClr val="002060"/>
                </a:solidFill>
              </a:rPr>
              <a:t>Variant: but not the associated student-ids</a:t>
            </a:r>
          </a:p>
          <a:p>
            <a:pPr lvl="1">
              <a:lnSpc>
                <a:spcPct val="90000"/>
              </a:lnSpc>
            </a:pPr>
            <a:r>
              <a:rPr lang="en-US" sz="2400" dirty="0">
                <a:solidFill>
                  <a:srgbClr val="002060"/>
                </a:solidFill>
              </a:rPr>
              <a:t>Public can see average grades for all courses</a:t>
            </a:r>
          </a:p>
          <a:p>
            <a:pPr lvl="1">
              <a:lnSpc>
                <a:spcPct val="90000"/>
              </a:lnSpc>
            </a:pPr>
            <a:r>
              <a:rPr lang="en-US" sz="2400" dirty="0">
                <a:solidFill>
                  <a:srgbClr val="002060"/>
                </a:solidFill>
              </a:rPr>
              <a:t>Faculty can see/update/insert/delete grades of courses they taught</a:t>
            </a:r>
          </a:p>
          <a:p>
            <a:pPr>
              <a:lnSpc>
                <a:spcPct val="90000"/>
              </a:lnSpc>
            </a:pPr>
            <a:r>
              <a:rPr lang="en-US" sz="2400" dirty="0">
                <a:solidFill>
                  <a:schemeClr val="accent6">
                    <a:lumMod val="50000"/>
                  </a:schemeClr>
                </a:solidFill>
              </a:rPr>
              <a:t>SQL does not support such authorization</a:t>
            </a:r>
          </a:p>
          <a:p>
            <a:pPr lvl="1">
              <a:lnSpc>
                <a:spcPct val="90000"/>
              </a:lnSpc>
            </a:pPr>
            <a:r>
              <a:rPr lang="en-US" sz="2400" dirty="0">
                <a:solidFill>
                  <a:srgbClr val="002060"/>
                </a:solidFill>
              </a:rPr>
              <a:t>SQL authorization at the level of table/column</a:t>
            </a:r>
          </a:p>
          <a:p>
            <a:pPr lvl="2">
              <a:lnSpc>
                <a:spcPct val="90000"/>
              </a:lnSpc>
            </a:pPr>
            <a:r>
              <a:rPr lang="en-US" dirty="0">
                <a:solidFill>
                  <a:srgbClr val="002060"/>
                </a:solidFill>
              </a:rPr>
              <a:t>not row level</a:t>
            </a:r>
          </a:p>
          <a:p>
            <a:pPr>
              <a:lnSpc>
                <a:spcPct val="90000"/>
              </a:lnSpc>
            </a:pPr>
            <a:endParaRPr lang="en-US" sz="2600" dirty="0"/>
          </a:p>
        </p:txBody>
      </p:sp>
      <p:sp>
        <p:nvSpPr>
          <p:cNvPr id="7" name="Rectangle 6"/>
          <p:cNvSpPr/>
          <p:nvPr/>
        </p:nvSpPr>
        <p:spPr>
          <a:xfrm>
            <a:off x="2133600" y="6248400"/>
            <a:ext cx="3669274" cy="369332"/>
          </a:xfrm>
          <a:prstGeom prst="rect">
            <a:avLst/>
          </a:prstGeom>
        </p:spPr>
        <p:txBody>
          <a:bodyPr wrap="none">
            <a:spAutoFit/>
          </a:bodyPr>
          <a:lstStyle/>
          <a:p>
            <a:r>
              <a:rPr lang="en-US" dirty="0" smtClean="0">
                <a:solidFill>
                  <a:srgbClr val="FF0000"/>
                </a:solidFill>
              </a:rPr>
              <a:t>(From Prof </a:t>
            </a:r>
            <a:r>
              <a:rPr lang="en-US" dirty="0" err="1" smtClean="0">
                <a:solidFill>
                  <a:srgbClr val="FF0000"/>
                </a:solidFill>
              </a:rPr>
              <a:t>Sudarshan’s</a:t>
            </a:r>
            <a:r>
              <a:rPr lang="en-US" dirty="0" smtClean="0">
                <a:solidFill>
                  <a:srgbClr val="FF0000"/>
                </a:solidFill>
              </a:rPr>
              <a:t> presentation)</a:t>
            </a: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r>
              <a:rPr lang="en-US" dirty="0"/>
              <a:t>Need for </a:t>
            </a:r>
            <a:r>
              <a:rPr lang="en-US" dirty="0" smtClean="0"/>
              <a:t>Privacy   </a:t>
            </a:r>
            <a:r>
              <a:rPr lang="en-US" sz="2400" dirty="0" smtClean="0"/>
              <a:t>  </a:t>
            </a:r>
            <a:r>
              <a:rPr lang="en-US" sz="2000" dirty="0" smtClean="0"/>
              <a:t>                                                              (</a:t>
            </a:r>
            <a:r>
              <a:rPr lang="en-US" sz="2000" b="1" dirty="0" smtClean="0"/>
              <a:t>From B. </a:t>
            </a:r>
            <a:r>
              <a:rPr lang="en-US" sz="2000" b="1" dirty="0" err="1" smtClean="0"/>
              <a:t>Aditya</a:t>
            </a:r>
            <a:r>
              <a:rPr lang="en-US" sz="2000" b="1" dirty="0" smtClean="0"/>
              <a:t> </a:t>
            </a:r>
            <a:r>
              <a:rPr lang="en-US" sz="2000" b="1" dirty="0" err="1" smtClean="0"/>
              <a:t>Prakash’s</a:t>
            </a:r>
            <a:r>
              <a:rPr lang="en-US" sz="2000" b="1" dirty="0" smtClean="0"/>
              <a:t> Presentation</a:t>
            </a:r>
            <a:r>
              <a:rPr lang="en-US" sz="2000" dirty="0" smtClean="0"/>
              <a:t>)</a:t>
            </a:r>
            <a:endParaRPr lang="en-US" sz="2000"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40</a:t>
            </a:fld>
            <a:endParaRPr lang="en-US"/>
          </a:p>
        </p:txBody>
      </p:sp>
      <p:sp>
        <p:nvSpPr>
          <p:cNvPr id="61443" name="Rectangle 3"/>
          <p:cNvSpPr>
            <a:spLocks noGrp="1" noChangeArrowheads="1"/>
          </p:cNvSpPr>
          <p:nvPr>
            <p:ph sz="quarter" idx="1"/>
          </p:nvPr>
        </p:nvSpPr>
        <p:spPr>
          <a:xfrm>
            <a:off x="228600" y="1905000"/>
            <a:ext cx="8686800" cy="4419600"/>
          </a:xfrm>
        </p:spPr>
        <p:txBody>
          <a:bodyPr/>
          <a:lstStyle/>
          <a:p>
            <a:r>
              <a:rPr lang="en-US" sz="2400" dirty="0"/>
              <a:t>The data contains:</a:t>
            </a:r>
          </a:p>
          <a:p>
            <a:pPr lvl="1"/>
            <a:r>
              <a:rPr lang="en-US" sz="2400" dirty="0"/>
              <a:t>Attribute values which can uniquely identify an individual  { zip-code, nationality, age } or/and {name} or/and {SSN}</a:t>
            </a:r>
          </a:p>
          <a:p>
            <a:pPr lvl="1"/>
            <a:r>
              <a:rPr lang="en-US" sz="2400" dirty="0"/>
              <a:t>sensitive information corresponding to individuals            { medical condition, salary, location }</a:t>
            </a:r>
          </a:p>
        </p:txBody>
      </p:sp>
      <p:graphicFrame>
        <p:nvGraphicFramePr>
          <p:cNvPr id="61596" name="Group 156"/>
          <p:cNvGraphicFramePr>
            <a:graphicFrameLocks noGrp="1"/>
          </p:cNvGraphicFramePr>
          <p:nvPr/>
        </p:nvGraphicFramePr>
        <p:xfrm>
          <a:off x="685800" y="4267200"/>
          <a:ext cx="7924800" cy="2338705"/>
        </p:xfrm>
        <a:graphic>
          <a:graphicData uri="http://schemas.openxmlformats.org/drawingml/2006/table">
            <a:tbl>
              <a:tblPr/>
              <a:tblGrid>
                <a:gridCol w="517525"/>
                <a:gridCol w="1214438"/>
                <a:gridCol w="785812"/>
                <a:gridCol w="1754188"/>
                <a:gridCol w="1493837"/>
                <a:gridCol w="2159000"/>
              </a:tblGrid>
              <a:tr h="180975">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endParaRPr kumimoji="0" lang="en-US" sz="1700" b="1" i="1" u="none" strike="noStrike" cap="none" normalizeH="0" baseline="0" smtClean="0">
                        <a:ln>
                          <a:noFill/>
                        </a:ln>
                        <a:solidFill>
                          <a:schemeClr val="tx2"/>
                        </a:solidFill>
                        <a:effectLst/>
                        <a:latin typeface="Verdana" pitchFamily="34" charset="0"/>
                      </a:endParaRPr>
                    </a:p>
                  </a:txBody>
                  <a:tcPr anchor="ct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gridSpan="3">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1700" b="0" i="1" u="none" strike="noStrike" cap="none" normalizeH="0" baseline="0" smtClean="0">
                          <a:ln>
                            <a:noFill/>
                          </a:ln>
                          <a:solidFill>
                            <a:srgbClr val="000000"/>
                          </a:solidFill>
                          <a:effectLst/>
                          <a:latin typeface="Verdana" pitchFamily="34" charset="0"/>
                        </a:rPr>
                        <a:t>Non-Sensitive Data</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hMerge="1">
                  <a:txBody>
                    <a:bodyPr/>
                    <a:lstStyle/>
                    <a:p>
                      <a:endParaRPr lang="en-US"/>
                    </a:p>
                  </a:txBody>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1700" b="0" i="1" u="none" strike="noStrike" cap="none" normalizeH="0" baseline="0" smtClean="0">
                          <a:ln>
                            <a:noFill/>
                          </a:ln>
                          <a:solidFill>
                            <a:srgbClr val="000000"/>
                          </a:solidFill>
                          <a:effectLst/>
                          <a:latin typeface="Verdana" pitchFamily="34" charset="0"/>
                        </a:rPr>
                        <a:t>Sensitive Data</a:t>
                      </a:r>
                    </a:p>
                  </a:txBody>
                  <a:tcPr anchor="ct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403225">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1700" b="1" i="1" u="none" strike="noStrike" cap="none" normalizeH="0" baseline="0" smtClean="0">
                          <a:ln>
                            <a:noFill/>
                          </a:ln>
                          <a:solidFill>
                            <a:srgbClr val="000000"/>
                          </a:solidFill>
                          <a:effectLst/>
                          <a:latin typeface="Verdana" pitchFamily="34" charset="0"/>
                        </a:rPr>
                        <a:t>#</a:t>
                      </a:r>
                    </a:p>
                  </a:txBody>
                  <a:tcPr anchor="ct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1700" b="1" i="1" u="none" strike="noStrike" cap="none" normalizeH="0" baseline="0" smtClean="0">
                          <a:ln>
                            <a:noFill/>
                          </a:ln>
                          <a:solidFill>
                            <a:srgbClr val="000000"/>
                          </a:solidFill>
                          <a:effectLst/>
                          <a:latin typeface="Verdana" pitchFamily="34" charset="0"/>
                        </a:rPr>
                        <a:t>Zip</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1700" b="1" i="1" u="none" strike="noStrike" cap="none" normalizeH="0" baseline="0" smtClean="0">
                          <a:ln>
                            <a:noFill/>
                          </a:ln>
                          <a:solidFill>
                            <a:srgbClr val="000000"/>
                          </a:solidFill>
                          <a:effectLst/>
                          <a:latin typeface="Verdana" pitchFamily="34" charset="0"/>
                        </a:rPr>
                        <a:t>Age</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1700" b="1" i="1" u="none" strike="noStrike" cap="none" normalizeH="0" baseline="0" smtClean="0">
                          <a:ln>
                            <a:noFill/>
                          </a:ln>
                          <a:solidFill>
                            <a:srgbClr val="000000"/>
                          </a:solidFill>
                          <a:effectLst/>
                          <a:latin typeface="Verdana" pitchFamily="34" charset="0"/>
                        </a:rPr>
                        <a:t>Nationality</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1700" b="1" i="1" u="none" strike="noStrike" cap="none" normalizeH="0" baseline="0" smtClean="0">
                          <a:ln>
                            <a:noFill/>
                          </a:ln>
                          <a:solidFill>
                            <a:srgbClr val="000000"/>
                          </a:solidFill>
                          <a:effectLst/>
                          <a:latin typeface="Verdana" pitchFamily="34" charset="0"/>
                        </a:rPr>
                        <a:t>Name</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1700" b="1" i="1" u="none" strike="noStrike" cap="none" normalizeH="0" baseline="0" smtClean="0">
                          <a:ln>
                            <a:noFill/>
                          </a:ln>
                          <a:solidFill>
                            <a:srgbClr val="000000"/>
                          </a:solidFill>
                          <a:effectLst/>
                          <a:latin typeface="Verdana" pitchFamily="34" charset="0"/>
                        </a:rPr>
                        <a:t>Condition</a:t>
                      </a:r>
                    </a:p>
                  </a:txBody>
                  <a:tcPr anchor="ct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r>
              <a:tr h="180975">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1</a:t>
                      </a:r>
                    </a:p>
                  </a:txBody>
                  <a:tcPr anchor="ct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13053</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28</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Indian</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Kumar</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Heart Disease</a:t>
                      </a:r>
                    </a:p>
                  </a:txBody>
                  <a:tcPr anchor="ct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0975">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2</a:t>
                      </a:r>
                    </a:p>
                  </a:txBody>
                  <a:tcPr anchor="ct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13067</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29</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American</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Bob</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Heart Disease</a:t>
                      </a:r>
                    </a:p>
                  </a:txBody>
                  <a:tcPr anchor="ct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0975">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3</a:t>
                      </a:r>
                    </a:p>
                  </a:txBody>
                  <a:tcPr anchor="ct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13053</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35</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Canadian</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Ivan</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Viral Infection</a:t>
                      </a:r>
                    </a:p>
                  </a:txBody>
                  <a:tcPr anchor="ct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0975">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4</a:t>
                      </a:r>
                    </a:p>
                  </a:txBody>
                  <a:tcPr anchor="ct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13067</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36</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Japanese</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Umeko</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Cancer</a:t>
                      </a:r>
                    </a:p>
                  </a:txBody>
                  <a:tcPr anchor="ct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normAutofit/>
          </a:bodyPr>
          <a:lstStyle/>
          <a:p>
            <a:r>
              <a:rPr lang="en-US" dirty="0"/>
              <a:t>Need for </a:t>
            </a:r>
            <a:r>
              <a:rPr lang="en-US" dirty="0" smtClean="0"/>
              <a:t>Privacy         </a:t>
            </a:r>
            <a:r>
              <a:rPr lang="en-US" sz="2000" dirty="0" smtClean="0">
                <a:solidFill>
                  <a:prstClr val="black"/>
                </a:solidFill>
              </a:rPr>
              <a:t>                                                    (</a:t>
            </a:r>
            <a:r>
              <a:rPr lang="en-US" sz="2000" b="1" dirty="0" smtClean="0">
                <a:solidFill>
                  <a:prstClr val="black"/>
                </a:solidFill>
              </a:rPr>
              <a:t>From B. </a:t>
            </a:r>
            <a:r>
              <a:rPr lang="en-US" sz="2000" b="1" dirty="0" err="1" smtClean="0">
                <a:solidFill>
                  <a:prstClr val="black"/>
                </a:solidFill>
              </a:rPr>
              <a:t>Aditya</a:t>
            </a:r>
            <a:r>
              <a:rPr lang="en-US" sz="2000" b="1" dirty="0" smtClean="0">
                <a:solidFill>
                  <a:prstClr val="black"/>
                </a:solidFill>
              </a:rPr>
              <a:t> </a:t>
            </a:r>
            <a:r>
              <a:rPr lang="en-US" sz="2000" b="1" dirty="0" err="1" smtClean="0">
                <a:solidFill>
                  <a:prstClr val="black"/>
                </a:solidFill>
              </a:rPr>
              <a:t>Prakash’s</a:t>
            </a:r>
            <a:r>
              <a:rPr lang="en-US" sz="2000" b="1" dirty="0" smtClean="0">
                <a:solidFill>
                  <a:prstClr val="black"/>
                </a:solidFill>
              </a:rPr>
              <a:t> Presentation</a:t>
            </a:r>
            <a:r>
              <a:rPr lang="en-US" sz="2000" dirty="0" smtClean="0">
                <a:solidFill>
                  <a:prstClr val="black"/>
                </a:solidFill>
              </a:rPr>
              <a:t>)</a:t>
            </a:r>
            <a:endParaRPr lang="en-US" dirty="0"/>
          </a:p>
        </p:txBody>
      </p:sp>
      <p:sp>
        <p:nvSpPr>
          <p:cNvPr id="11" name="Slide Number Placeholder 10"/>
          <p:cNvSpPr>
            <a:spLocks noGrp="1"/>
          </p:cNvSpPr>
          <p:nvPr>
            <p:ph type="sldNum" sz="quarter" idx="12"/>
          </p:nvPr>
        </p:nvSpPr>
        <p:spPr/>
        <p:txBody>
          <a:bodyPr/>
          <a:lstStyle/>
          <a:p>
            <a:fld id="{B6F15528-21DE-4FAA-801E-634DDDAF4B2B}" type="slidenum">
              <a:rPr lang="en-US" smtClean="0"/>
              <a:pPr/>
              <a:t>41</a:t>
            </a:fld>
            <a:endParaRPr lang="en-US"/>
          </a:p>
        </p:txBody>
      </p:sp>
      <p:graphicFrame>
        <p:nvGraphicFramePr>
          <p:cNvPr id="64864" name="Group 352"/>
          <p:cNvGraphicFramePr>
            <a:graphicFrameLocks noGrp="1"/>
          </p:cNvGraphicFramePr>
          <p:nvPr>
            <p:ph sz="quarter" idx="1"/>
          </p:nvPr>
        </p:nvGraphicFramePr>
        <p:xfrm>
          <a:off x="1981200" y="1905000"/>
          <a:ext cx="6477000" cy="2286000"/>
        </p:xfrm>
        <a:graphic>
          <a:graphicData uri="http://schemas.openxmlformats.org/drawingml/2006/table">
            <a:tbl>
              <a:tblPr/>
              <a:tblGrid>
                <a:gridCol w="427038"/>
                <a:gridCol w="1171575"/>
                <a:gridCol w="760412"/>
                <a:gridCol w="1700213"/>
                <a:gridCol w="2417762"/>
              </a:tblGrid>
              <a:tr h="169863">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endParaRPr kumimoji="0" lang="en-US" sz="1700" b="0" i="1" u="none" strike="noStrike" cap="none" normalizeH="0" baseline="0" smtClean="0">
                        <a:ln>
                          <a:noFill/>
                        </a:ln>
                        <a:solidFill>
                          <a:schemeClr val="tx2"/>
                        </a:solidFill>
                        <a:effectLst/>
                        <a:latin typeface="Verdana" pitchFamily="34" charset="0"/>
                      </a:endParaRPr>
                    </a:p>
                  </a:txBody>
                  <a:tcPr anchor="ct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gridSpan="3">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1700" b="0" i="1" u="none" strike="noStrike" cap="none" normalizeH="0" baseline="0" smtClean="0">
                          <a:ln>
                            <a:noFill/>
                          </a:ln>
                          <a:solidFill>
                            <a:srgbClr val="000000"/>
                          </a:solidFill>
                          <a:effectLst/>
                          <a:latin typeface="Verdana" pitchFamily="34" charset="0"/>
                        </a:rPr>
                        <a:t>Non-Sensitive Data</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hMerge="1">
                  <a:txBody>
                    <a:bodyPr/>
                    <a:lstStyle/>
                    <a:p>
                      <a:endParaRPr lang="en-US"/>
                    </a:p>
                  </a:txBody>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1700" b="0" i="1" u="none" strike="noStrike" cap="none" normalizeH="0" baseline="0" smtClean="0">
                          <a:ln>
                            <a:noFill/>
                          </a:ln>
                          <a:solidFill>
                            <a:srgbClr val="000000"/>
                          </a:solidFill>
                          <a:effectLst/>
                          <a:latin typeface="Verdana" pitchFamily="34" charset="0"/>
                        </a:rPr>
                        <a:t>Sensitive Data</a:t>
                      </a:r>
                    </a:p>
                  </a:txBody>
                  <a:tcPr anchor="ct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257175">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1700" b="1" i="1" u="none" strike="noStrike" cap="none" normalizeH="0" baseline="0" smtClean="0">
                          <a:ln>
                            <a:noFill/>
                          </a:ln>
                          <a:solidFill>
                            <a:srgbClr val="000000"/>
                          </a:solidFill>
                          <a:effectLst/>
                          <a:latin typeface="Verdana" pitchFamily="34" charset="0"/>
                        </a:rPr>
                        <a:t>#</a:t>
                      </a:r>
                    </a:p>
                  </a:txBody>
                  <a:tcPr anchor="ct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1700" b="1" i="1" u="none" strike="noStrike" cap="none" normalizeH="0" baseline="0" smtClean="0">
                          <a:ln>
                            <a:noFill/>
                          </a:ln>
                          <a:solidFill>
                            <a:srgbClr val="000000"/>
                          </a:solidFill>
                          <a:effectLst/>
                          <a:latin typeface="Verdana" pitchFamily="34" charset="0"/>
                        </a:rPr>
                        <a:t>Zip</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1700" b="1" i="1" u="none" strike="noStrike" cap="none" normalizeH="0" baseline="0" smtClean="0">
                          <a:ln>
                            <a:noFill/>
                          </a:ln>
                          <a:solidFill>
                            <a:srgbClr val="000000"/>
                          </a:solidFill>
                          <a:effectLst/>
                          <a:latin typeface="Verdana" pitchFamily="34" charset="0"/>
                        </a:rPr>
                        <a:t>Age</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1700" b="1" i="1" u="none" strike="noStrike" cap="none" normalizeH="0" baseline="0" smtClean="0">
                          <a:ln>
                            <a:noFill/>
                          </a:ln>
                          <a:solidFill>
                            <a:srgbClr val="000000"/>
                          </a:solidFill>
                          <a:effectLst/>
                          <a:latin typeface="Verdana" pitchFamily="34" charset="0"/>
                        </a:rPr>
                        <a:t>Nationality</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1700" b="1" i="1" u="none" strike="noStrike" cap="none" normalizeH="0" baseline="0" smtClean="0">
                          <a:ln>
                            <a:noFill/>
                          </a:ln>
                          <a:solidFill>
                            <a:srgbClr val="000000"/>
                          </a:solidFill>
                          <a:effectLst/>
                          <a:latin typeface="Verdana" pitchFamily="34" charset="0"/>
                        </a:rPr>
                        <a:t>Condition</a:t>
                      </a:r>
                    </a:p>
                  </a:txBody>
                  <a:tcPr anchor="ct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r>
              <a:tr h="290513">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1</a:t>
                      </a:r>
                    </a:p>
                  </a:txBody>
                  <a:tcPr anchor="ct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13053</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28</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Indian</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Heart Disease</a:t>
                      </a:r>
                    </a:p>
                  </a:txBody>
                  <a:tcPr anchor="ct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90513">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2</a:t>
                      </a:r>
                    </a:p>
                  </a:txBody>
                  <a:tcPr anchor="ct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13067</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29</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American</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Heart Disease</a:t>
                      </a:r>
                    </a:p>
                  </a:txBody>
                  <a:tcPr anchor="ct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90513">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3</a:t>
                      </a:r>
                    </a:p>
                  </a:txBody>
                  <a:tcPr anchor="ct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13053</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35</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Canadian</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Viral Infection</a:t>
                      </a:r>
                    </a:p>
                  </a:txBody>
                  <a:tcPr anchor="ct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90513">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4</a:t>
                      </a:r>
                    </a:p>
                  </a:txBody>
                  <a:tcPr anchor="ct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13067</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36</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Japanese</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Cancer</a:t>
                      </a:r>
                    </a:p>
                  </a:txBody>
                  <a:tcPr anchor="ct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r>
            </a:tbl>
          </a:graphicData>
        </a:graphic>
      </p:graphicFrame>
      <p:graphicFrame>
        <p:nvGraphicFramePr>
          <p:cNvPr id="65169" name="Group 657"/>
          <p:cNvGraphicFramePr>
            <a:graphicFrameLocks noGrp="1"/>
          </p:cNvGraphicFramePr>
          <p:nvPr/>
        </p:nvGraphicFramePr>
        <p:xfrm>
          <a:off x="2209800" y="5029200"/>
          <a:ext cx="5230813" cy="1539240"/>
        </p:xfrm>
        <a:graphic>
          <a:graphicData uri="http://schemas.openxmlformats.org/drawingml/2006/table">
            <a:tbl>
              <a:tblPr/>
              <a:tblGrid>
                <a:gridCol w="427038"/>
                <a:gridCol w="1171575"/>
                <a:gridCol w="1171575"/>
                <a:gridCol w="760412"/>
                <a:gridCol w="1700213"/>
              </a:tblGrid>
              <a:tr h="349250">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1700" b="1" i="1" u="none" strike="noStrike" cap="none" normalizeH="0" baseline="0" smtClean="0">
                          <a:ln>
                            <a:noFill/>
                          </a:ln>
                          <a:solidFill>
                            <a:srgbClr val="000000"/>
                          </a:solidFill>
                          <a:effectLst/>
                          <a:latin typeface="Verdana" pitchFamily="34" charset="0"/>
                        </a:rPr>
                        <a:t>#</a:t>
                      </a:r>
                    </a:p>
                  </a:txBody>
                  <a:tcPr anchor="ct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1700" b="1" i="1" u="none" strike="noStrike" cap="none" normalizeH="0" baseline="0" smtClean="0">
                          <a:ln>
                            <a:noFill/>
                          </a:ln>
                          <a:solidFill>
                            <a:srgbClr val="000000"/>
                          </a:solidFill>
                          <a:effectLst/>
                          <a:latin typeface="Verdana" pitchFamily="34" charset="0"/>
                        </a:rPr>
                        <a:t>Name</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1700" b="1" i="1" u="none" strike="noStrike" cap="none" normalizeH="0" baseline="0" smtClean="0">
                          <a:ln>
                            <a:noFill/>
                          </a:ln>
                          <a:solidFill>
                            <a:srgbClr val="000000"/>
                          </a:solidFill>
                          <a:effectLst/>
                          <a:latin typeface="Verdana" pitchFamily="34" charset="0"/>
                        </a:rPr>
                        <a:t>Zip</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1700" b="1" i="1" u="none" strike="noStrike" cap="none" normalizeH="0" baseline="0" smtClean="0">
                          <a:ln>
                            <a:noFill/>
                          </a:ln>
                          <a:solidFill>
                            <a:srgbClr val="000000"/>
                          </a:solidFill>
                          <a:effectLst/>
                          <a:latin typeface="Verdana" pitchFamily="34" charset="0"/>
                        </a:rPr>
                        <a:t>Age</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1700" b="1" i="1" u="none" strike="noStrike" cap="none" normalizeH="0" baseline="0" smtClean="0">
                          <a:ln>
                            <a:noFill/>
                          </a:ln>
                          <a:solidFill>
                            <a:srgbClr val="000000"/>
                          </a:solidFill>
                          <a:effectLst/>
                          <a:latin typeface="Verdana" pitchFamily="34" charset="0"/>
                        </a:rPr>
                        <a:t>Nationality</a:t>
                      </a:r>
                    </a:p>
                  </a:txBody>
                  <a:tcPr anchor="ct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r>
              <a:tr h="395288">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1</a:t>
                      </a:r>
                    </a:p>
                  </a:txBody>
                  <a:tcPr anchor="ct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John</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13053</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28</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American</a:t>
                      </a:r>
                    </a:p>
                  </a:txBody>
                  <a:tcPr anchor="ct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395288">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2</a:t>
                      </a:r>
                    </a:p>
                  </a:txBody>
                  <a:tcPr anchor="ct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Bob</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13067</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29</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American</a:t>
                      </a:r>
                    </a:p>
                  </a:txBody>
                  <a:tcPr anchor="ct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395288">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3</a:t>
                      </a:r>
                    </a:p>
                  </a:txBody>
                  <a:tcPr anchor="ct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Chris</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13053</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23</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American</a:t>
                      </a:r>
                    </a:p>
                  </a:txBody>
                  <a:tcPr anchor="ct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bl>
          </a:graphicData>
        </a:graphic>
      </p:graphicFrame>
      <p:sp>
        <p:nvSpPr>
          <p:cNvPr id="65171" name="Line 659"/>
          <p:cNvSpPr>
            <a:spLocks noChangeShapeType="1"/>
          </p:cNvSpPr>
          <p:nvPr/>
        </p:nvSpPr>
        <p:spPr bwMode="auto">
          <a:xfrm>
            <a:off x="533400" y="3200400"/>
            <a:ext cx="1371600" cy="0"/>
          </a:xfrm>
          <a:prstGeom prst="line">
            <a:avLst/>
          </a:prstGeom>
          <a:noFill/>
          <a:ln w="9525">
            <a:solidFill>
              <a:schemeClr val="tx1"/>
            </a:solidFill>
            <a:round/>
            <a:headEnd/>
            <a:tailEnd type="triangle" w="med" len="med"/>
          </a:ln>
          <a:effectLst/>
        </p:spPr>
        <p:txBody>
          <a:bodyPr/>
          <a:lstStyle/>
          <a:p>
            <a:endParaRPr lang="en-US"/>
          </a:p>
        </p:txBody>
      </p:sp>
      <p:sp>
        <p:nvSpPr>
          <p:cNvPr id="65172" name="Line 660"/>
          <p:cNvSpPr>
            <a:spLocks noChangeShapeType="1"/>
          </p:cNvSpPr>
          <p:nvPr/>
        </p:nvSpPr>
        <p:spPr bwMode="auto">
          <a:xfrm>
            <a:off x="533400" y="3200400"/>
            <a:ext cx="0" cy="2743200"/>
          </a:xfrm>
          <a:prstGeom prst="line">
            <a:avLst/>
          </a:prstGeom>
          <a:noFill/>
          <a:ln w="9525">
            <a:solidFill>
              <a:schemeClr val="tx1"/>
            </a:solidFill>
            <a:round/>
            <a:headEnd/>
            <a:tailEnd/>
          </a:ln>
          <a:effectLst/>
        </p:spPr>
        <p:txBody>
          <a:bodyPr/>
          <a:lstStyle/>
          <a:p>
            <a:endParaRPr lang="en-US"/>
          </a:p>
        </p:txBody>
      </p:sp>
      <p:sp>
        <p:nvSpPr>
          <p:cNvPr id="65173" name="Line 661"/>
          <p:cNvSpPr>
            <a:spLocks noChangeShapeType="1"/>
          </p:cNvSpPr>
          <p:nvPr/>
        </p:nvSpPr>
        <p:spPr bwMode="auto">
          <a:xfrm>
            <a:off x="533400" y="5943600"/>
            <a:ext cx="1600200" cy="0"/>
          </a:xfrm>
          <a:prstGeom prst="line">
            <a:avLst/>
          </a:prstGeom>
          <a:noFill/>
          <a:ln w="9525">
            <a:solidFill>
              <a:schemeClr val="tx1"/>
            </a:solidFill>
            <a:round/>
            <a:headEnd/>
            <a:tailEnd type="triangle" w="med" len="med"/>
          </a:ln>
          <a:effectLst/>
        </p:spPr>
        <p:txBody>
          <a:bodyPr/>
          <a:lstStyle/>
          <a:p>
            <a:endParaRPr lang="en-US"/>
          </a:p>
        </p:txBody>
      </p:sp>
      <p:sp>
        <p:nvSpPr>
          <p:cNvPr id="65174" name="Text Box 662"/>
          <p:cNvSpPr txBox="1">
            <a:spLocks noChangeArrowheads="1"/>
          </p:cNvSpPr>
          <p:nvPr/>
        </p:nvSpPr>
        <p:spPr bwMode="auto">
          <a:xfrm>
            <a:off x="0" y="1981200"/>
            <a:ext cx="1749425" cy="946150"/>
          </a:xfrm>
          <a:prstGeom prst="rect">
            <a:avLst/>
          </a:prstGeom>
          <a:noFill/>
          <a:ln w="9525">
            <a:noFill/>
            <a:miter lim="800000"/>
            <a:headEnd/>
            <a:tailEnd/>
          </a:ln>
          <a:effectLst/>
        </p:spPr>
        <p:txBody>
          <a:bodyPr wrap="none">
            <a:spAutoFit/>
          </a:bodyPr>
          <a:lstStyle/>
          <a:p>
            <a:r>
              <a:rPr lang="en-US" sz="2800">
                <a:solidFill>
                  <a:schemeClr val="tx2"/>
                </a:solidFill>
              </a:rPr>
              <a:t>Published</a:t>
            </a:r>
          </a:p>
          <a:p>
            <a:r>
              <a:rPr lang="en-US" sz="2800">
                <a:solidFill>
                  <a:schemeClr val="tx2"/>
                </a:solidFill>
              </a:rPr>
              <a:t>Data</a:t>
            </a:r>
          </a:p>
        </p:txBody>
      </p:sp>
      <p:sp>
        <p:nvSpPr>
          <p:cNvPr id="65175" name="Text Box 663"/>
          <p:cNvSpPr txBox="1">
            <a:spLocks noChangeArrowheads="1"/>
          </p:cNvSpPr>
          <p:nvPr/>
        </p:nvSpPr>
        <p:spPr bwMode="auto">
          <a:xfrm>
            <a:off x="7467600" y="5181600"/>
            <a:ext cx="1471613" cy="457200"/>
          </a:xfrm>
          <a:prstGeom prst="rect">
            <a:avLst/>
          </a:prstGeom>
          <a:noFill/>
          <a:ln w="9525">
            <a:noFill/>
            <a:miter lim="800000"/>
            <a:headEnd/>
            <a:tailEnd/>
          </a:ln>
          <a:effectLst/>
        </p:spPr>
        <p:txBody>
          <a:bodyPr wrap="none">
            <a:spAutoFit/>
          </a:bodyPr>
          <a:lstStyle/>
          <a:p>
            <a:r>
              <a:rPr lang="en-US" sz="2400">
                <a:solidFill>
                  <a:schemeClr val="tx2"/>
                </a:solidFill>
              </a:rPr>
              <a:t>Voter List</a:t>
            </a:r>
          </a:p>
        </p:txBody>
      </p:sp>
      <p:sp>
        <p:nvSpPr>
          <p:cNvPr id="65176" name="Text Box 664"/>
          <p:cNvSpPr txBox="1">
            <a:spLocks noChangeArrowheads="1"/>
          </p:cNvSpPr>
          <p:nvPr/>
        </p:nvSpPr>
        <p:spPr bwMode="auto">
          <a:xfrm>
            <a:off x="517525" y="4379913"/>
            <a:ext cx="1263650" cy="366712"/>
          </a:xfrm>
          <a:prstGeom prst="rect">
            <a:avLst/>
          </a:prstGeom>
          <a:noFill/>
          <a:ln w="9525">
            <a:noFill/>
            <a:miter lim="800000"/>
            <a:headEnd/>
            <a:tailEnd/>
          </a:ln>
          <a:effectLst/>
        </p:spPr>
        <p:txBody>
          <a:bodyPr wrap="none">
            <a:spAutoFit/>
          </a:bodyPr>
          <a:lstStyle/>
          <a:p>
            <a:r>
              <a:rPr lang="en-US" b="1"/>
              <a:t>Data leak!</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normAutofit/>
          </a:bodyPr>
          <a:lstStyle/>
          <a:p>
            <a:r>
              <a:rPr lang="en-US" dirty="0"/>
              <a:t>Source of </a:t>
            </a:r>
            <a:r>
              <a:rPr lang="en-US" dirty="0" smtClean="0"/>
              <a:t>Problem              </a:t>
            </a:r>
            <a:r>
              <a:rPr lang="en-US" sz="2000" dirty="0" smtClean="0">
                <a:solidFill>
                  <a:prstClr val="black"/>
                </a:solidFill>
              </a:rPr>
              <a:t>                            (</a:t>
            </a:r>
            <a:r>
              <a:rPr lang="en-US" sz="2000" b="1" dirty="0" smtClean="0">
                <a:solidFill>
                  <a:prstClr val="black"/>
                </a:solidFill>
              </a:rPr>
              <a:t>From B. </a:t>
            </a:r>
            <a:r>
              <a:rPr lang="en-US" sz="2000" b="1" dirty="0" err="1" smtClean="0">
                <a:solidFill>
                  <a:prstClr val="black"/>
                </a:solidFill>
              </a:rPr>
              <a:t>Aditya</a:t>
            </a:r>
            <a:r>
              <a:rPr lang="en-US" sz="2000" b="1" dirty="0" smtClean="0">
                <a:solidFill>
                  <a:prstClr val="black"/>
                </a:solidFill>
              </a:rPr>
              <a:t> </a:t>
            </a:r>
            <a:r>
              <a:rPr lang="en-US" sz="2000" b="1" dirty="0" err="1" smtClean="0">
                <a:solidFill>
                  <a:prstClr val="black"/>
                </a:solidFill>
              </a:rPr>
              <a:t>Prakash’s</a:t>
            </a:r>
            <a:r>
              <a:rPr lang="en-US" sz="2000" b="1" dirty="0" smtClean="0">
                <a:solidFill>
                  <a:prstClr val="black"/>
                </a:solidFill>
              </a:rPr>
              <a:t> Presentation</a:t>
            </a:r>
            <a:r>
              <a:rPr lang="en-US" sz="2000" dirty="0" smtClean="0">
                <a:solidFill>
                  <a:prstClr val="black"/>
                </a:solidFill>
              </a:rPr>
              <a:t>)</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42</a:t>
            </a:fld>
            <a:endParaRPr lang="en-US"/>
          </a:p>
        </p:txBody>
      </p:sp>
      <p:sp>
        <p:nvSpPr>
          <p:cNvPr id="69635" name="Rectangle 3"/>
          <p:cNvSpPr>
            <a:spLocks noGrp="1" noChangeArrowheads="1"/>
          </p:cNvSpPr>
          <p:nvPr>
            <p:ph sz="quarter" idx="1"/>
          </p:nvPr>
        </p:nvSpPr>
        <p:spPr>
          <a:xfrm>
            <a:off x="228600" y="1905000"/>
            <a:ext cx="8686800" cy="4419600"/>
          </a:xfrm>
        </p:spPr>
        <p:txBody>
          <a:bodyPr/>
          <a:lstStyle/>
          <a:p>
            <a:r>
              <a:rPr lang="en-US"/>
              <a:t>Even if we remove the direct uniquely identifying attributes</a:t>
            </a:r>
          </a:p>
          <a:p>
            <a:pPr lvl="1"/>
            <a:r>
              <a:rPr lang="en-US"/>
              <a:t>There are some fields that may still uniquely identify some individual!</a:t>
            </a:r>
          </a:p>
          <a:p>
            <a:pPr lvl="1"/>
            <a:r>
              <a:rPr lang="en-US"/>
              <a:t>The attacker can </a:t>
            </a:r>
            <a:r>
              <a:rPr lang="en-US" i="1"/>
              <a:t>join </a:t>
            </a:r>
            <a:r>
              <a:rPr lang="en-US"/>
              <a:t>them with other sources and identify individuals</a:t>
            </a:r>
          </a:p>
        </p:txBody>
      </p:sp>
      <p:graphicFrame>
        <p:nvGraphicFramePr>
          <p:cNvPr id="69728" name="Group 96"/>
          <p:cNvGraphicFramePr>
            <a:graphicFrameLocks noGrp="1"/>
          </p:cNvGraphicFramePr>
          <p:nvPr/>
        </p:nvGraphicFramePr>
        <p:xfrm>
          <a:off x="1143000" y="5029200"/>
          <a:ext cx="6629400" cy="1097280"/>
        </p:xfrm>
        <a:graphic>
          <a:graphicData uri="http://schemas.openxmlformats.org/drawingml/2006/table">
            <a:tbl>
              <a:tblPr/>
              <a:tblGrid>
                <a:gridCol w="508000"/>
                <a:gridCol w="1185863"/>
                <a:gridCol w="768350"/>
                <a:gridCol w="1719262"/>
                <a:gridCol w="2447925"/>
              </a:tblGrid>
              <a:tr h="242888">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endParaRPr kumimoji="0" lang="en-US" sz="1700" b="0" i="1" u="none" strike="noStrike" cap="none" normalizeH="0" baseline="0" smtClean="0">
                        <a:ln>
                          <a:noFill/>
                        </a:ln>
                        <a:solidFill>
                          <a:schemeClr val="tx2"/>
                        </a:solidFill>
                        <a:effectLst/>
                        <a:latin typeface="Verdana" pitchFamily="34" charset="0"/>
                      </a:endParaRPr>
                    </a:p>
                  </a:txBody>
                  <a:tcPr anchor="ct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1700" b="0" i="1" u="none" strike="noStrike" cap="none" normalizeH="0" baseline="0" smtClean="0">
                          <a:ln>
                            <a:noFill/>
                          </a:ln>
                          <a:solidFill>
                            <a:srgbClr val="000000"/>
                          </a:solidFill>
                          <a:effectLst/>
                          <a:latin typeface="Verdana" pitchFamily="34" charset="0"/>
                        </a:rPr>
                        <a:t>Non-Sensitive Data</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1700" b="0" i="1" u="none" strike="noStrike" cap="none" normalizeH="0" baseline="0" smtClean="0">
                          <a:ln>
                            <a:noFill/>
                          </a:ln>
                          <a:solidFill>
                            <a:srgbClr val="000000"/>
                          </a:solidFill>
                          <a:effectLst/>
                          <a:latin typeface="Verdana" pitchFamily="34" charset="0"/>
                        </a:rPr>
                        <a:t>Sensitive Data</a:t>
                      </a:r>
                    </a:p>
                  </a:txBody>
                  <a:tcPr anchor="ct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4475">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1700" b="1" i="1" u="none" strike="noStrike" cap="none" normalizeH="0" baseline="0" smtClean="0">
                          <a:ln>
                            <a:noFill/>
                          </a:ln>
                          <a:solidFill>
                            <a:srgbClr val="000000"/>
                          </a:solidFill>
                          <a:effectLst/>
                          <a:latin typeface="Verdana" pitchFamily="34" charset="0"/>
                        </a:rPr>
                        <a:t>#</a:t>
                      </a:r>
                    </a:p>
                  </a:txBody>
                  <a:tcPr anchor="ct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1700" b="1" i="1" u="none" strike="noStrike" cap="none" normalizeH="0" baseline="0" smtClean="0">
                          <a:ln>
                            <a:noFill/>
                          </a:ln>
                          <a:solidFill>
                            <a:srgbClr val="000000"/>
                          </a:solidFill>
                          <a:effectLst/>
                          <a:latin typeface="Verdana" pitchFamily="34" charset="0"/>
                        </a:rPr>
                        <a:t>Zip</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1700" b="1" i="1" u="none" strike="noStrike" cap="none" normalizeH="0" baseline="0" smtClean="0">
                          <a:ln>
                            <a:noFill/>
                          </a:ln>
                          <a:solidFill>
                            <a:srgbClr val="000000"/>
                          </a:solidFill>
                          <a:effectLst/>
                          <a:latin typeface="Verdana" pitchFamily="34" charset="0"/>
                        </a:rPr>
                        <a:t>Age</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1700" b="1" i="1" u="none" strike="noStrike" cap="none" normalizeH="0" baseline="0" smtClean="0">
                          <a:ln>
                            <a:noFill/>
                          </a:ln>
                          <a:solidFill>
                            <a:srgbClr val="000000"/>
                          </a:solidFill>
                          <a:effectLst/>
                          <a:latin typeface="Verdana" pitchFamily="34" charset="0"/>
                        </a:rPr>
                        <a:t>Nationality</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1700" b="1" i="1" u="none" strike="noStrike" cap="none" normalizeH="0" baseline="0" smtClean="0">
                          <a:ln>
                            <a:noFill/>
                          </a:ln>
                          <a:solidFill>
                            <a:srgbClr val="000000"/>
                          </a:solidFill>
                          <a:effectLst/>
                          <a:latin typeface="Verdana" pitchFamily="34" charset="0"/>
                        </a:rPr>
                        <a:t>Condition</a:t>
                      </a:r>
                    </a:p>
                  </a:txBody>
                  <a:tcPr anchor="ct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solidFill>
                  </a:tcPr>
                </a:tc>
              </a:tr>
              <a:tr h="274638">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a:t>
                      </a:r>
                    </a:p>
                  </a:txBody>
                  <a:tcPr anchor="ct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a:t>
                      </a:r>
                    </a:p>
                  </a:txBody>
                  <a:tcPr anchor="ct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69713" name="AutoShape 81"/>
          <p:cNvSpPr>
            <a:spLocks/>
          </p:cNvSpPr>
          <p:nvPr/>
        </p:nvSpPr>
        <p:spPr bwMode="auto">
          <a:xfrm rot="5400000" flipV="1">
            <a:off x="3238500" y="4838700"/>
            <a:ext cx="152400" cy="2971800"/>
          </a:xfrm>
          <a:prstGeom prst="rightBrace">
            <a:avLst>
              <a:gd name="adj1" fmla="val 162500"/>
              <a:gd name="adj2" fmla="val 50000"/>
            </a:avLst>
          </a:prstGeom>
          <a:noFill/>
          <a:ln w="9525">
            <a:solidFill>
              <a:schemeClr val="tx1"/>
            </a:solidFill>
            <a:round/>
            <a:headEnd/>
            <a:tailEnd/>
          </a:ln>
          <a:effectLst/>
        </p:spPr>
        <p:txBody>
          <a:bodyPr wrap="none" anchor="ctr"/>
          <a:lstStyle/>
          <a:p>
            <a:endParaRPr lang="en-US"/>
          </a:p>
        </p:txBody>
      </p:sp>
      <p:sp>
        <p:nvSpPr>
          <p:cNvPr id="69723" name="Text Box 91"/>
          <p:cNvSpPr txBox="1">
            <a:spLocks noChangeArrowheads="1"/>
          </p:cNvSpPr>
          <p:nvPr/>
        </p:nvSpPr>
        <p:spPr bwMode="auto">
          <a:xfrm>
            <a:off x="1752600" y="6491288"/>
            <a:ext cx="2895600" cy="366712"/>
          </a:xfrm>
          <a:prstGeom prst="rect">
            <a:avLst/>
          </a:prstGeom>
          <a:noFill/>
          <a:ln w="9525">
            <a:noFill/>
            <a:miter lim="800000"/>
            <a:headEnd/>
            <a:tailEnd/>
          </a:ln>
          <a:effectLst/>
        </p:spPr>
        <p:txBody>
          <a:bodyPr>
            <a:spAutoFit/>
          </a:bodyPr>
          <a:lstStyle/>
          <a:p>
            <a:pPr algn="ctr"/>
            <a:r>
              <a:rPr lang="en-US" b="1"/>
              <a:t>Quasi-Identifiers</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normAutofit/>
          </a:bodyPr>
          <a:lstStyle/>
          <a:p>
            <a:r>
              <a:rPr lang="en-US" dirty="0" smtClean="0"/>
              <a:t>K-anonymity      </a:t>
            </a:r>
            <a:r>
              <a:rPr lang="en-US" sz="2000" dirty="0" smtClean="0">
                <a:solidFill>
                  <a:prstClr val="black"/>
                </a:solidFill>
              </a:rPr>
              <a:t>                                                                          (</a:t>
            </a:r>
            <a:r>
              <a:rPr lang="en-US" sz="2000" b="1" dirty="0" smtClean="0">
                <a:solidFill>
                  <a:prstClr val="black"/>
                </a:solidFill>
              </a:rPr>
              <a:t>From B. </a:t>
            </a:r>
            <a:r>
              <a:rPr lang="en-US" sz="2000" b="1" dirty="0" err="1" smtClean="0">
                <a:solidFill>
                  <a:prstClr val="black"/>
                </a:solidFill>
              </a:rPr>
              <a:t>Aditya</a:t>
            </a:r>
            <a:r>
              <a:rPr lang="en-US" sz="2000" b="1" dirty="0" smtClean="0">
                <a:solidFill>
                  <a:prstClr val="black"/>
                </a:solidFill>
              </a:rPr>
              <a:t> </a:t>
            </a:r>
            <a:r>
              <a:rPr lang="en-US" sz="2000" b="1" dirty="0" err="1" smtClean="0">
                <a:solidFill>
                  <a:prstClr val="black"/>
                </a:solidFill>
              </a:rPr>
              <a:t>Prakash’s</a:t>
            </a:r>
            <a:r>
              <a:rPr lang="en-US" sz="2000" b="1" dirty="0" smtClean="0">
                <a:solidFill>
                  <a:prstClr val="black"/>
                </a:solidFill>
              </a:rPr>
              <a:t> Presentation</a:t>
            </a:r>
            <a:r>
              <a:rPr lang="en-US" sz="2000" dirty="0" smtClean="0">
                <a:solidFill>
                  <a:prstClr val="black"/>
                </a:solidFill>
              </a:rPr>
              <a:t>)</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43</a:t>
            </a:fld>
            <a:endParaRPr lang="en-US"/>
          </a:p>
        </p:txBody>
      </p:sp>
      <p:sp>
        <p:nvSpPr>
          <p:cNvPr id="72707" name="Rectangle 3"/>
          <p:cNvSpPr>
            <a:spLocks noGrp="1" noChangeArrowheads="1"/>
          </p:cNvSpPr>
          <p:nvPr>
            <p:ph sz="quarter" idx="1"/>
          </p:nvPr>
        </p:nvSpPr>
        <p:spPr>
          <a:xfrm>
            <a:off x="228600" y="1905000"/>
            <a:ext cx="8686800" cy="4419600"/>
          </a:xfrm>
        </p:spPr>
        <p:txBody>
          <a:bodyPr/>
          <a:lstStyle/>
          <a:p>
            <a:r>
              <a:rPr lang="en-US"/>
              <a:t>Proposed by Sweeney</a:t>
            </a:r>
          </a:p>
          <a:p>
            <a:r>
              <a:rPr lang="en-US"/>
              <a:t>Change data in such a way that for each tuple in the resulting table there are atleast  (</a:t>
            </a:r>
            <a:r>
              <a:rPr lang="en-US" i="1"/>
              <a:t>k-1) </a:t>
            </a:r>
            <a:r>
              <a:rPr lang="en-US"/>
              <a:t>other tuples with the same value for the quasi-identifier – </a:t>
            </a:r>
            <a:r>
              <a:rPr lang="en-US" b="1"/>
              <a:t>K-anonymized table</a:t>
            </a:r>
            <a:endParaRPr lang="en-US"/>
          </a:p>
          <a:p>
            <a:pPr>
              <a:buFont typeface="Wingdings" pitchFamily="2" charset="2"/>
              <a:buNone/>
            </a:pPr>
            <a:endParaRPr lang="en-US"/>
          </a:p>
          <a:p>
            <a:endParaRPr lang="en-US"/>
          </a:p>
        </p:txBody>
      </p:sp>
      <p:graphicFrame>
        <p:nvGraphicFramePr>
          <p:cNvPr id="72788" name="Group 84"/>
          <p:cNvGraphicFramePr>
            <a:graphicFrameLocks noGrp="1"/>
          </p:cNvGraphicFramePr>
          <p:nvPr>
            <p:ph type="tbl" idx="4294967295"/>
          </p:nvPr>
        </p:nvGraphicFramePr>
        <p:xfrm>
          <a:off x="0" y="4419600"/>
          <a:ext cx="6705600" cy="2209802"/>
        </p:xfrm>
        <a:graphic>
          <a:graphicData uri="http://schemas.openxmlformats.org/drawingml/2006/table">
            <a:tbl>
              <a:tblPr/>
              <a:tblGrid>
                <a:gridCol w="519113"/>
                <a:gridCol w="1212850"/>
                <a:gridCol w="976312"/>
                <a:gridCol w="1776413"/>
                <a:gridCol w="2220912"/>
              </a:tblGrid>
              <a:tr h="550863">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1700" b="1" i="1" u="none" strike="noStrike" cap="none" normalizeH="0" baseline="0" smtClean="0">
                          <a:ln>
                            <a:noFill/>
                          </a:ln>
                          <a:solidFill>
                            <a:srgbClr val="000000"/>
                          </a:solidFill>
                          <a:effectLst/>
                          <a:latin typeface="Verdana" pitchFamily="34" charset="0"/>
                        </a:rPr>
                        <a:t>#</a:t>
                      </a:r>
                    </a:p>
                  </a:txBody>
                  <a:tcPr anchor="ct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1700" b="1" i="1" u="none" strike="noStrike" cap="none" normalizeH="0" baseline="0" smtClean="0">
                          <a:ln>
                            <a:noFill/>
                          </a:ln>
                          <a:solidFill>
                            <a:srgbClr val="000000"/>
                          </a:solidFill>
                          <a:effectLst/>
                          <a:latin typeface="Verdana" pitchFamily="34" charset="0"/>
                        </a:rPr>
                        <a:t>Zip</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1700" b="1" i="1" u="none" strike="noStrike" cap="none" normalizeH="0" baseline="0" smtClean="0">
                          <a:ln>
                            <a:noFill/>
                          </a:ln>
                          <a:solidFill>
                            <a:srgbClr val="000000"/>
                          </a:solidFill>
                          <a:effectLst/>
                          <a:latin typeface="Verdana" pitchFamily="34" charset="0"/>
                        </a:rPr>
                        <a:t>Age</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1700" b="1" i="1" u="none" strike="noStrike" cap="none" normalizeH="0" baseline="0" smtClean="0">
                          <a:ln>
                            <a:noFill/>
                          </a:ln>
                          <a:solidFill>
                            <a:srgbClr val="000000"/>
                          </a:solidFill>
                          <a:effectLst/>
                          <a:latin typeface="Verdana" pitchFamily="34" charset="0"/>
                        </a:rPr>
                        <a:t>Nationality</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1700" b="1" i="1" u="none" strike="noStrike" cap="none" normalizeH="0" baseline="0" smtClean="0">
                          <a:ln>
                            <a:noFill/>
                          </a:ln>
                          <a:solidFill>
                            <a:srgbClr val="000000"/>
                          </a:solidFill>
                          <a:effectLst/>
                          <a:latin typeface="Verdana" pitchFamily="34" charset="0"/>
                        </a:rPr>
                        <a:t>Condition</a:t>
                      </a:r>
                    </a:p>
                  </a:txBody>
                  <a:tcPr anchor="ct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r>
              <a:tr h="414338">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1</a:t>
                      </a:r>
                    </a:p>
                  </a:txBody>
                  <a:tcPr anchor="ct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130**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&lt; 40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Heart Disease</a:t>
                      </a:r>
                    </a:p>
                  </a:txBody>
                  <a:tcPr anchor="ct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15925">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2</a:t>
                      </a:r>
                    </a:p>
                  </a:txBody>
                  <a:tcPr anchor="ct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130**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&lt; 40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Heart Disease</a:t>
                      </a:r>
                    </a:p>
                  </a:txBody>
                  <a:tcPr anchor="ct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14338">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3</a:t>
                      </a:r>
                    </a:p>
                  </a:txBody>
                  <a:tcPr anchor="ct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130**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&lt; 40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Viral Infection</a:t>
                      </a:r>
                    </a:p>
                  </a:txBody>
                  <a:tcPr anchor="ct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14338">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4</a:t>
                      </a:r>
                    </a:p>
                  </a:txBody>
                  <a:tcPr anchor="ct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130**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&lt; 40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Cancer</a:t>
                      </a:r>
                    </a:p>
                  </a:txBody>
                  <a:tcPr anchor="ct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72826" name="Text Box 122"/>
          <p:cNvSpPr txBox="1">
            <a:spLocks noChangeArrowheads="1"/>
          </p:cNvSpPr>
          <p:nvPr/>
        </p:nvSpPr>
        <p:spPr bwMode="auto">
          <a:xfrm>
            <a:off x="7364413" y="4800600"/>
            <a:ext cx="1779587" cy="396875"/>
          </a:xfrm>
          <a:prstGeom prst="rect">
            <a:avLst/>
          </a:prstGeom>
          <a:noFill/>
          <a:ln w="9525">
            <a:noFill/>
            <a:miter lim="800000"/>
            <a:headEnd/>
            <a:tailEnd/>
          </a:ln>
          <a:effectLst/>
        </p:spPr>
        <p:txBody>
          <a:bodyPr wrap="none">
            <a:spAutoFit/>
          </a:bodyPr>
          <a:lstStyle/>
          <a:p>
            <a:r>
              <a:rPr lang="en-US" sz="2000">
                <a:solidFill>
                  <a:schemeClr val="tx2"/>
                </a:solidFill>
              </a:rPr>
              <a:t>4-anonymized</a:t>
            </a:r>
          </a:p>
        </p:txBody>
      </p:sp>
      <p:sp>
        <p:nvSpPr>
          <p:cNvPr id="72827" name="Line 123"/>
          <p:cNvSpPr>
            <a:spLocks noChangeShapeType="1"/>
          </p:cNvSpPr>
          <p:nvPr/>
        </p:nvSpPr>
        <p:spPr bwMode="auto">
          <a:xfrm flipH="1" flipV="1">
            <a:off x="7391400" y="4572000"/>
            <a:ext cx="533400" cy="304800"/>
          </a:xfrm>
          <a:prstGeom prst="line">
            <a:avLst/>
          </a:prstGeom>
          <a:noFill/>
          <a:ln w="9525">
            <a:solidFill>
              <a:schemeClr val="tx1"/>
            </a:solidFill>
            <a:round/>
            <a:headEnd/>
            <a:tailEnd type="triangle" w="med" len="med"/>
          </a:ln>
          <a:effectLst/>
        </p:spPr>
        <p:txBody>
          <a:bodyPr/>
          <a:lstStyle/>
          <a:p>
            <a:endParaRPr 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a:xfrm>
            <a:off x="457200" y="190500"/>
            <a:ext cx="8382000" cy="1527175"/>
          </a:xfrm>
        </p:spPr>
        <p:txBody>
          <a:bodyPr>
            <a:normAutofit/>
          </a:bodyPr>
          <a:lstStyle/>
          <a:p>
            <a:r>
              <a:rPr lang="en-US" dirty="0"/>
              <a:t>Techniques for </a:t>
            </a:r>
            <a:r>
              <a:rPr lang="en-US" dirty="0" smtClean="0"/>
              <a:t>anonymization      </a:t>
            </a:r>
            <a:r>
              <a:rPr lang="en-US" sz="2000" dirty="0" smtClean="0">
                <a:solidFill>
                  <a:prstClr val="black"/>
                </a:solidFill>
              </a:rPr>
              <a:t> (</a:t>
            </a:r>
            <a:r>
              <a:rPr lang="en-US" sz="2000" b="1" dirty="0" smtClean="0">
                <a:solidFill>
                  <a:prstClr val="black"/>
                </a:solidFill>
              </a:rPr>
              <a:t>From B. </a:t>
            </a:r>
            <a:r>
              <a:rPr lang="en-US" sz="2000" b="1" dirty="0" err="1" smtClean="0">
                <a:solidFill>
                  <a:prstClr val="black"/>
                </a:solidFill>
              </a:rPr>
              <a:t>Aditya</a:t>
            </a:r>
            <a:r>
              <a:rPr lang="en-US" sz="2000" b="1" dirty="0" smtClean="0">
                <a:solidFill>
                  <a:prstClr val="black"/>
                </a:solidFill>
              </a:rPr>
              <a:t> </a:t>
            </a:r>
            <a:r>
              <a:rPr lang="en-US" sz="2000" b="1" dirty="0" err="1" smtClean="0">
                <a:solidFill>
                  <a:prstClr val="black"/>
                </a:solidFill>
              </a:rPr>
              <a:t>Prakash’s</a:t>
            </a:r>
            <a:r>
              <a:rPr lang="en-US" sz="2000" b="1" dirty="0" smtClean="0">
                <a:solidFill>
                  <a:prstClr val="black"/>
                </a:solidFill>
              </a:rPr>
              <a:t> Presentation</a:t>
            </a:r>
            <a:r>
              <a:rPr lang="en-US" sz="2000" dirty="0" smtClean="0">
                <a:solidFill>
                  <a:prstClr val="black"/>
                </a:solidFill>
              </a:rPr>
              <a:t>)</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44</a:t>
            </a:fld>
            <a:endParaRPr lang="en-US"/>
          </a:p>
        </p:txBody>
      </p:sp>
      <p:sp>
        <p:nvSpPr>
          <p:cNvPr id="73731" name="Rectangle 3"/>
          <p:cNvSpPr>
            <a:spLocks noGrp="1" noChangeArrowheads="1"/>
          </p:cNvSpPr>
          <p:nvPr>
            <p:ph sz="quarter" idx="1"/>
          </p:nvPr>
        </p:nvSpPr>
        <p:spPr>
          <a:xfrm>
            <a:off x="228600" y="1905000"/>
            <a:ext cx="8686800" cy="4419600"/>
          </a:xfrm>
        </p:spPr>
        <p:txBody>
          <a:bodyPr/>
          <a:lstStyle/>
          <a:p>
            <a:r>
              <a:rPr lang="en-US" dirty="0"/>
              <a:t>Data Swapping</a:t>
            </a:r>
          </a:p>
          <a:p>
            <a:r>
              <a:rPr lang="en-US" dirty="0"/>
              <a:t>Randomization</a:t>
            </a:r>
          </a:p>
          <a:p>
            <a:r>
              <a:rPr lang="en-US" dirty="0"/>
              <a:t>Generalization</a:t>
            </a:r>
          </a:p>
          <a:p>
            <a:pPr lvl="1"/>
            <a:r>
              <a:rPr lang="en-US" dirty="0"/>
              <a:t>Replace the original value by a semantically consistent but </a:t>
            </a:r>
            <a:r>
              <a:rPr lang="en-US" i="1" dirty="0"/>
              <a:t>less</a:t>
            </a:r>
            <a:r>
              <a:rPr lang="en-US" dirty="0"/>
              <a:t> specific value</a:t>
            </a:r>
          </a:p>
          <a:p>
            <a:r>
              <a:rPr lang="en-US" dirty="0"/>
              <a:t>Suppression</a:t>
            </a:r>
          </a:p>
          <a:p>
            <a:pPr lvl="1"/>
            <a:r>
              <a:rPr lang="en-US" dirty="0"/>
              <a:t>Data not released at all</a:t>
            </a:r>
          </a:p>
          <a:p>
            <a:pPr lvl="1"/>
            <a:r>
              <a:rPr lang="en-US" dirty="0"/>
              <a:t>Can be Cell-Level or (more commonly) Tuple-Level</a:t>
            </a:r>
          </a:p>
          <a:p>
            <a:pPr lvl="1"/>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457200" y="190500"/>
            <a:ext cx="8382000" cy="1527175"/>
          </a:xfrm>
        </p:spPr>
        <p:txBody>
          <a:bodyPr>
            <a:normAutofit/>
          </a:bodyPr>
          <a:lstStyle/>
          <a:p>
            <a:r>
              <a:rPr lang="en-US" dirty="0"/>
              <a:t>Techniques for </a:t>
            </a:r>
            <a:r>
              <a:rPr lang="en-US" dirty="0" smtClean="0"/>
              <a:t>anonymization   </a:t>
            </a:r>
            <a:r>
              <a:rPr lang="en-US" sz="2000" dirty="0" smtClean="0">
                <a:solidFill>
                  <a:prstClr val="black"/>
                </a:solidFill>
              </a:rPr>
              <a:t>             (</a:t>
            </a:r>
            <a:r>
              <a:rPr lang="en-US" sz="2000" b="1" dirty="0" smtClean="0">
                <a:solidFill>
                  <a:prstClr val="black"/>
                </a:solidFill>
              </a:rPr>
              <a:t>From B. </a:t>
            </a:r>
            <a:r>
              <a:rPr lang="en-US" sz="2000" b="1" dirty="0" err="1" smtClean="0">
                <a:solidFill>
                  <a:prstClr val="black"/>
                </a:solidFill>
              </a:rPr>
              <a:t>Aditya</a:t>
            </a:r>
            <a:r>
              <a:rPr lang="en-US" sz="2000" b="1" dirty="0" smtClean="0">
                <a:solidFill>
                  <a:prstClr val="black"/>
                </a:solidFill>
              </a:rPr>
              <a:t> </a:t>
            </a:r>
            <a:r>
              <a:rPr lang="en-US" sz="2000" b="1" dirty="0" err="1" smtClean="0">
                <a:solidFill>
                  <a:prstClr val="black"/>
                </a:solidFill>
              </a:rPr>
              <a:t>Prakash’s</a:t>
            </a:r>
            <a:r>
              <a:rPr lang="en-US" sz="2000" b="1" dirty="0" smtClean="0">
                <a:solidFill>
                  <a:prstClr val="black"/>
                </a:solidFill>
              </a:rPr>
              <a:t> Presentation</a:t>
            </a:r>
            <a:r>
              <a:rPr lang="en-US" sz="2000" dirty="0" smtClean="0">
                <a:solidFill>
                  <a:prstClr val="black"/>
                </a:solidFill>
              </a:rPr>
              <a:t>)</a:t>
            </a:r>
            <a:endParaRPr lang="en-US" dirty="0"/>
          </a:p>
        </p:txBody>
      </p:sp>
      <p:sp>
        <p:nvSpPr>
          <p:cNvPr id="10" name="Slide Number Placeholder 9"/>
          <p:cNvSpPr>
            <a:spLocks noGrp="1"/>
          </p:cNvSpPr>
          <p:nvPr>
            <p:ph type="sldNum" sz="quarter" idx="12"/>
          </p:nvPr>
        </p:nvSpPr>
        <p:spPr/>
        <p:txBody>
          <a:bodyPr/>
          <a:lstStyle/>
          <a:p>
            <a:fld id="{B6F15528-21DE-4FAA-801E-634DDDAF4B2B}" type="slidenum">
              <a:rPr lang="en-US" smtClean="0"/>
              <a:pPr/>
              <a:t>45</a:t>
            </a:fld>
            <a:endParaRPr lang="en-US"/>
          </a:p>
        </p:txBody>
      </p:sp>
      <p:graphicFrame>
        <p:nvGraphicFramePr>
          <p:cNvPr id="74953" name="Group 201"/>
          <p:cNvGraphicFramePr>
            <a:graphicFrameLocks noGrp="1"/>
          </p:cNvGraphicFramePr>
          <p:nvPr>
            <p:ph sz="quarter" idx="1"/>
          </p:nvPr>
        </p:nvGraphicFramePr>
        <p:xfrm>
          <a:off x="1143000" y="2057400"/>
          <a:ext cx="6705600" cy="2209802"/>
        </p:xfrm>
        <a:graphic>
          <a:graphicData uri="http://schemas.openxmlformats.org/drawingml/2006/table">
            <a:tbl>
              <a:tblPr/>
              <a:tblGrid>
                <a:gridCol w="519113"/>
                <a:gridCol w="1212850"/>
                <a:gridCol w="976312"/>
                <a:gridCol w="1776413"/>
                <a:gridCol w="2220912"/>
              </a:tblGrid>
              <a:tr h="550863">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1700" b="1" i="1" u="none" strike="noStrike" cap="none" normalizeH="0" baseline="0" smtClean="0">
                          <a:ln>
                            <a:noFill/>
                          </a:ln>
                          <a:solidFill>
                            <a:srgbClr val="000000"/>
                          </a:solidFill>
                          <a:effectLst/>
                          <a:latin typeface="Verdana" pitchFamily="34" charset="0"/>
                        </a:rPr>
                        <a:t>#</a:t>
                      </a:r>
                    </a:p>
                  </a:txBody>
                  <a:tcPr anchor="ct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1700" b="1" i="1" u="none" strike="noStrike" cap="none" normalizeH="0" baseline="0" smtClean="0">
                          <a:ln>
                            <a:noFill/>
                          </a:ln>
                          <a:solidFill>
                            <a:srgbClr val="000000"/>
                          </a:solidFill>
                          <a:effectLst/>
                          <a:latin typeface="Verdana" pitchFamily="34" charset="0"/>
                        </a:rPr>
                        <a:t>Zip</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1700" b="1" i="1" u="none" strike="noStrike" cap="none" normalizeH="0" baseline="0" smtClean="0">
                          <a:ln>
                            <a:noFill/>
                          </a:ln>
                          <a:solidFill>
                            <a:srgbClr val="000000"/>
                          </a:solidFill>
                          <a:effectLst/>
                          <a:latin typeface="Verdana" pitchFamily="34" charset="0"/>
                        </a:rPr>
                        <a:t>Age</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1700" b="1" i="1" u="none" strike="noStrike" cap="none" normalizeH="0" baseline="0" smtClean="0">
                          <a:ln>
                            <a:noFill/>
                          </a:ln>
                          <a:solidFill>
                            <a:srgbClr val="000000"/>
                          </a:solidFill>
                          <a:effectLst/>
                          <a:latin typeface="Verdana" pitchFamily="34" charset="0"/>
                        </a:rPr>
                        <a:t>Nationality</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1700" b="1" i="1" u="none" strike="noStrike" cap="none" normalizeH="0" baseline="0" smtClean="0">
                          <a:ln>
                            <a:noFill/>
                          </a:ln>
                          <a:solidFill>
                            <a:srgbClr val="000000"/>
                          </a:solidFill>
                          <a:effectLst/>
                          <a:latin typeface="Verdana" pitchFamily="34" charset="0"/>
                        </a:rPr>
                        <a:t>Condition</a:t>
                      </a:r>
                    </a:p>
                  </a:txBody>
                  <a:tcPr anchor="ct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r>
              <a:tr h="414338">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1</a:t>
                      </a:r>
                    </a:p>
                  </a:txBody>
                  <a:tcPr anchor="ct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130**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&lt; 40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Heart Disease</a:t>
                      </a:r>
                    </a:p>
                  </a:txBody>
                  <a:tcPr anchor="ct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15925">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2</a:t>
                      </a:r>
                    </a:p>
                  </a:txBody>
                  <a:tcPr anchor="ct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130**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&lt; 40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Heart Disease</a:t>
                      </a:r>
                    </a:p>
                  </a:txBody>
                  <a:tcPr anchor="ct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14338">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3</a:t>
                      </a:r>
                    </a:p>
                  </a:txBody>
                  <a:tcPr anchor="ct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130**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&lt; 40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Viral Infection</a:t>
                      </a:r>
                    </a:p>
                  </a:txBody>
                  <a:tcPr anchor="ct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14338">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4</a:t>
                      </a:r>
                    </a:p>
                  </a:txBody>
                  <a:tcPr anchor="ct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130**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&lt; 40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Cancer</a:t>
                      </a:r>
                    </a:p>
                  </a:txBody>
                  <a:tcPr anchor="ct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74995" name="Oval 243"/>
          <p:cNvSpPr>
            <a:spLocks noChangeArrowheads="1"/>
          </p:cNvSpPr>
          <p:nvPr/>
        </p:nvSpPr>
        <p:spPr bwMode="auto">
          <a:xfrm>
            <a:off x="2971800" y="2514600"/>
            <a:ext cx="838200" cy="1828800"/>
          </a:xfrm>
          <a:prstGeom prst="ellipse">
            <a:avLst/>
          </a:prstGeom>
          <a:solidFill>
            <a:schemeClr val="accent1">
              <a:alpha val="0"/>
            </a:schemeClr>
          </a:solidFill>
          <a:ln w="9525">
            <a:solidFill>
              <a:schemeClr val="tx1"/>
            </a:solidFill>
            <a:round/>
            <a:headEnd/>
            <a:tailEnd/>
          </a:ln>
          <a:effectLst/>
        </p:spPr>
        <p:txBody>
          <a:bodyPr wrap="none" anchor="ctr"/>
          <a:lstStyle/>
          <a:p>
            <a:endParaRPr lang="en-US"/>
          </a:p>
        </p:txBody>
      </p:sp>
      <p:sp>
        <p:nvSpPr>
          <p:cNvPr id="74998" name="Oval 246"/>
          <p:cNvSpPr>
            <a:spLocks noChangeArrowheads="1"/>
          </p:cNvSpPr>
          <p:nvPr/>
        </p:nvSpPr>
        <p:spPr bwMode="auto">
          <a:xfrm>
            <a:off x="4495800" y="2514600"/>
            <a:ext cx="533400" cy="1828800"/>
          </a:xfrm>
          <a:prstGeom prst="ellipse">
            <a:avLst/>
          </a:prstGeom>
          <a:solidFill>
            <a:schemeClr val="accent1">
              <a:alpha val="0"/>
            </a:schemeClr>
          </a:solidFill>
          <a:ln w="9525">
            <a:solidFill>
              <a:schemeClr val="tx1"/>
            </a:solidFill>
            <a:round/>
            <a:headEnd/>
            <a:tailEnd/>
          </a:ln>
          <a:effectLst/>
        </p:spPr>
        <p:txBody>
          <a:bodyPr wrap="none" anchor="ctr"/>
          <a:lstStyle/>
          <a:p>
            <a:endParaRPr lang="en-US"/>
          </a:p>
        </p:txBody>
      </p:sp>
      <p:sp>
        <p:nvSpPr>
          <p:cNvPr id="75000" name="Line 248"/>
          <p:cNvSpPr>
            <a:spLocks noChangeShapeType="1"/>
          </p:cNvSpPr>
          <p:nvPr/>
        </p:nvSpPr>
        <p:spPr bwMode="auto">
          <a:xfrm flipV="1">
            <a:off x="2590800" y="4343400"/>
            <a:ext cx="685800" cy="990600"/>
          </a:xfrm>
          <a:prstGeom prst="line">
            <a:avLst/>
          </a:prstGeom>
          <a:noFill/>
          <a:ln w="9525">
            <a:solidFill>
              <a:schemeClr val="tx1"/>
            </a:solidFill>
            <a:round/>
            <a:headEnd/>
            <a:tailEnd type="triangle" w="med" len="med"/>
          </a:ln>
          <a:effectLst/>
        </p:spPr>
        <p:txBody>
          <a:bodyPr/>
          <a:lstStyle/>
          <a:p>
            <a:endParaRPr lang="en-US"/>
          </a:p>
        </p:txBody>
      </p:sp>
      <p:sp>
        <p:nvSpPr>
          <p:cNvPr id="75001" name="Line 249"/>
          <p:cNvSpPr>
            <a:spLocks noChangeShapeType="1"/>
          </p:cNvSpPr>
          <p:nvPr/>
        </p:nvSpPr>
        <p:spPr bwMode="auto">
          <a:xfrm flipH="1" flipV="1">
            <a:off x="4800600" y="4343400"/>
            <a:ext cx="1066800" cy="914400"/>
          </a:xfrm>
          <a:prstGeom prst="line">
            <a:avLst/>
          </a:prstGeom>
          <a:noFill/>
          <a:ln w="9525">
            <a:solidFill>
              <a:schemeClr val="tx1"/>
            </a:solidFill>
            <a:round/>
            <a:headEnd/>
            <a:tailEnd type="triangle" w="med" len="med"/>
          </a:ln>
          <a:effectLst/>
        </p:spPr>
        <p:txBody>
          <a:bodyPr/>
          <a:lstStyle/>
          <a:p>
            <a:endParaRPr lang="en-US"/>
          </a:p>
        </p:txBody>
      </p:sp>
      <p:sp>
        <p:nvSpPr>
          <p:cNvPr id="75002" name="Text Box 250"/>
          <p:cNvSpPr txBox="1">
            <a:spLocks noChangeArrowheads="1"/>
          </p:cNvSpPr>
          <p:nvPr/>
        </p:nvSpPr>
        <p:spPr bwMode="auto">
          <a:xfrm>
            <a:off x="1600200" y="5334000"/>
            <a:ext cx="2152650" cy="457200"/>
          </a:xfrm>
          <a:prstGeom prst="rect">
            <a:avLst/>
          </a:prstGeom>
          <a:noFill/>
          <a:ln w="9525">
            <a:noFill/>
            <a:miter lim="800000"/>
            <a:headEnd/>
            <a:tailEnd/>
          </a:ln>
          <a:effectLst/>
        </p:spPr>
        <p:txBody>
          <a:bodyPr wrap="none">
            <a:spAutoFit/>
          </a:bodyPr>
          <a:lstStyle/>
          <a:p>
            <a:r>
              <a:rPr lang="en-US" sz="2400">
                <a:solidFill>
                  <a:schemeClr val="tx2"/>
                </a:solidFill>
              </a:rPr>
              <a:t>Generalization</a:t>
            </a:r>
          </a:p>
        </p:txBody>
      </p:sp>
      <p:sp>
        <p:nvSpPr>
          <p:cNvPr id="75003" name="Text Box 251"/>
          <p:cNvSpPr txBox="1">
            <a:spLocks noChangeArrowheads="1"/>
          </p:cNvSpPr>
          <p:nvPr/>
        </p:nvSpPr>
        <p:spPr bwMode="auto">
          <a:xfrm>
            <a:off x="5105400" y="5181600"/>
            <a:ext cx="3357563" cy="457200"/>
          </a:xfrm>
          <a:prstGeom prst="rect">
            <a:avLst/>
          </a:prstGeom>
          <a:noFill/>
          <a:ln w="9525">
            <a:noFill/>
            <a:miter lim="800000"/>
            <a:headEnd/>
            <a:tailEnd/>
          </a:ln>
          <a:effectLst/>
        </p:spPr>
        <p:txBody>
          <a:bodyPr wrap="none">
            <a:spAutoFit/>
          </a:bodyPr>
          <a:lstStyle/>
          <a:p>
            <a:r>
              <a:rPr lang="en-US" sz="2400">
                <a:solidFill>
                  <a:schemeClr val="tx2"/>
                </a:solidFill>
              </a:rPr>
              <a:t>Suppression (cell-level)</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a:xfrm>
            <a:off x="381000" y="190500"/>
            <a:ext cx="8458200" cy="1527175"/>
          </a:xfrm>
        </p:spPr>
        <p:txBody>
          <a:bodyPr/>
          <a:lstStyle/>
          <a:p>
            <a:r>
              <a:rPr lang="en-US" dirty="0"/>
              <a:t>K-Anonymity Drawbacks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46</a:t>
            </a:fld>
            <a:endParaRPr lang="en-US"/>
          </a:p>
        </p:txBody>
      </p:sp>
      <p:sp>
        <p:nvSpPr>
          <p:cNvPr id="106499" name="Rectangle 3"/>
          <p:cNvSpPr>
            <a:spLocks noGrp="1" noChangeArrowheads="1"/>
          </p:cNvSpPr>
          <p:nvPr>
            <p:ph sz="quarter" idx="1"/>
          </p:nvPr>
        </p:nvSpPr>
        <p:spPr>
          <a:xfrm>
            <a:off x="228600" y="1905000"/>
            <a:ext cx="8686800" cy="4419600"/>
          </a:xfrm>
        </p:spPr>
        <p:txBody>
          <a:bodyPr/>
          <a:lstStyle/>
          <a:p>
            <a:r>
              <a:rPr lang="en-US" dirty="0"/>
              <a:t>Basic Reasons for leak – </a:t>
            </a:r>
          </a:p>
          <a:p>
            <a:pPr lvl="1"/>
            <a:r>
              <a:rPr lang="en-US" dirty="0"/>
              <a:t>Sensitive attributes lack </a:t>
            </a:r>
            <a:r>
              <a:rPr lang="en-US" i="1" dirty="0"/>
              <a:t>diversity</a:t>
            </a:r>
            <a:r>
              <a:rPr lang="en-US" dirty="0"/>
              <a:t> in values</a:t>
            </a:r>
          </a:p>
          <a:p>
            <a:pPr lvl="2"/>
            <a:r>
              <a:rPr lang="en-US" dirty="0"/>
              <a:t>Homogeneity Attack</a:t>
            </a:r>
          </a:p>
          <a:p>
            <a:pPr lvl="1"/>
            <a:r>
              <a:rPr lang="en-US" dirty="0"/>
              <a:t>Attacker has additional </a:t>
            </a:r>
            <a:r>
              <a:rPr lang="en-US" i="1" dirty="0"/>
              <a:t>background knowledge</a:t>
            </a:r>
          </a:p>
          <a:p>
            <a:pPr lvl="2"/>
            <a:r>
              <a:rPr lang="en-US" dirty="0"/>
              <a:t>Background knowledge Attack</a:t>
            </a:r>
          </a:p>
          <a:p>
            <a:r>
              <a:rPr lang="en-US" dirty="0" smtClean="0"/>
              <a:t>Introduce error Probability in Data</a:t>
            </a:r>
            <a:endParaRPr lang="en-US" dirty="0"/>
          </a:p>
          <a:p>
            <a:r>
              <a:rPr lang="en-US" dirty="0"/>
              <a:t>Hence a new solution has been proposed </a:t>
            </a:r>
            <a:r>
              <a:rPr lang="en-US" i="1" dirty="0"/>
              <a:t>in-addition </a:t>
            </a:r>
            <a:r>
              <a:rPr lang="en-US" dirty="0"/>
              <a:t>to k-anonymity – </a:t>
            </a:r>
            <a:r>
              <a:rPr lang="en-US" i="1" dirty="0"/>
              <a:t>l-diversity</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47</a:t>
            </a:fld>
            <a:endParaRPr lang="en-US"/>
          </a:p>
        </p:txBody>
      </p:sp>
      <p:sp>
        <p:nvSpPr>
          <p:cNvPr id="3" name="Content Placeholder 2"/>
          <p:cNvSpPr>
            <a:spLocks noGrp="1"/>
          </p:cNvSpPr>
          <p:nvPr>
            <p:ph sz="quarter" idx="1"/>
          </p:nvPr>
        </p:nvSpPr>
        <p:spPr/>
        <p:txBody>
          <a:bodyPr/>
          <a:lstStyle/>
          <a:p>
            <a:pPr algn="ctr">
              <a:buNone/>
            </a:pPr>
            <a:endParaRPr lang="en-US" dirty="0" smtClean="0"/>
          </a:p>
          <a:p>
            <a:pPr algn="ctr">
              <a:buNone/>
            </a:pPr>
            <a:endParaRPr lang="en-US" dirty="0" smtClean="0"/>
          </a:p>
          <a:p>
            <a:pPr algn="ctr">
              <a:buNone/>
            </a:pPr>
            <a:r>
              <a:rPr lang="en-US" sz="4800" dirty="0" smtClean="0">
                <a:solidFill>
                  <a:srgbClr val="210E30"/>
                </a:solidFill>
              </a:rPr>
              <a:t>THANK YOU</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a:xfrm>
            <a:off x="304800" y="190500"/>
            <a:ext cx="8534400" cy="1527175"/>
          </a:xfrm>
        </p:spPr>
        <p:txBody>
          <a:bodyPr>
            <a:normAutofit/>
          </a:bodyPr>
          <a:lstStyle/>
          <a:p>
            <a:r>
              <a:rPr lang="en-US" dirty="0"/>
              <a:t>Generalization </a:t>
            </a:r>
            <a:r>
              <a:rPr lang="en-US" dirty="0" smtClean="0"/>
              <a:t>Hierarchies    </a:t>
            </a:r>
            <a:r>
              <a:rPr lang="en-US" sz="2000" dirty="0" smtClean="0">
                <a:solidFill>
                  <a:prstClr val="black"/>
                </a:solidFill>
              </a:rPr>
              <a:t>                       (</a:t>
            </a:r>
            <a:r>
              <a:rPr lang="en-US" sz="2000" b="1" dirty="0" smtClean="0">
                <a:solidFill>
                  <a:prstClr val="black"/>
                </a:solidFill>
              </a:rPr>
              <a:t>From B. </a:t>
            </a:r>
            <a:r>
              <a:rPr lang="en-US" sz="2000" b="1" dirty="0" err="1" smtClean="0">
                <a:solidFill>
                  <a:prstClr val="black"/>
                </a:solidFill>
              </a:rPr>
              <a:t>Aditya</a:t>
            </a:r>
            <a:r>
              <a:rPr lang="en-US" sz="2000" b="1" dirty="0" smtClean="0">
                <a:solidFill>
                  <a:prstClr val="black"/>
                </a:solidFill>
              </a:rPr>
              <a:t> </a:t>
            </a:r>
            <a:r>
              <a:rPr lang="en-US" sz="2000" b="1" dirty="0" err="1" smtClean="0">
                <a:solidFill>
                  <a:prstClr val="black"/>
                </a:solidFill>
              </a:rPr>
              <a:t>Prakash’s</a:t>
            </a:r>
            <a:r>
              <a:rPr lang="en-US" sz="2000" b="1" dirty="0" smtClean="0">
                <a:solidFill>
                  <a:prstClr val="black"/>
                </a:solidFill>
              </a:rPr>
              <a:t> Presentation</a:t>
            </a:r>
            <a:r>
              <a:rPr lang="en-US" sz="2000" dirty="0" smtClean="0">
                <a:solidFill>
                  <a:prstClr val="black"/>
                </a:solidFill>
              </a:rPr>
              <a:t>)</a:t>
            </a:r>
            <a:endParaRPr lang="en-US" dirty="0"/>
          </a:p>
        </p:txBody>
      </p:sp>
      <p:sp>
        <p:nvSpPr>
          <p:cNvPr id="57" name="Slide Number Placeholder 56"/>
          <p:cNvSpPr>
            <a:spLocks noGrp="1"/>
          </p:cNvSpPr>
          <p:nvPr>
            <p:ph type="sldNum" sz="quarter" idx="12"/>
          </p:nvPr>
        </p:nvSpPr>
        <p:spPr/>
        <p:txBody>
          <a:bodyPr/>
          <a:lstStyle/>
          <a:p>
            <a:fld id="{B6F15528-21DE-4FAA-801E-634DDDAF4B2B}" type="slidenum">
              <a:rPr lang="en-US" smtClean="0"/>
              <a:pPr/>
              <a:t>48</a:t>
            </a:fld>
            <a:endParaRPr lang="en-US"/>
          </a:p>
        </p:txBody>
      </p:sp>
      <p:sp>
        <p:nvSpPr>
          <p:cNvPr id="79877" name="AutoShape 5"/>
          <p:cNvSpPr>
            <a:spLocks noChangeArrowheads="1"/>
          </p:cNvSpPr>
          <p:nvPr/>
        </p:nvSpPr>
        <p:spPr bwMode="auto">
          <a:xfrm>
            <a:off x="152400" y="1752600"/>
            <a:ext cx="3375025" cy="2232025"/>
          </a:xfrm>
          <a:prstGeom prst="roundRect">
            <a:avLst>
              <a:gd name="adj" fmla="val 5833"/>
            </a:avLst>
          </a:prstGeom>
          <a:noFill/>
          <a:ln w="9525">
            <a:solidFill>
              <a:srgbClr val="000000"/>
            </a:solidFill>
            <a:round/>
            <a:headEnd/>
            <a:tailEnd/>
          </a:ln>
          <a:effectLst/>
        </p:spPr>
        <p:txBody>
          <a:bodyPr wrap="none" anchor="ctr"/>
          <a:lstStyle/>
          <a:p>
            <a:endParaRPr lang="en-US"/>
          </a:p>
        </p:txBody>
      </p:sp>
      <p:sp>
        <p:nvSpPr>
          <p:cNvPr id="80066" name="AutoShape 194"/>
          <p:cNvSpPr>
            <a:spLocks noChangeArrowheads="1"/>
          </p:cNvSpPr>
          <p:nvPr/>
        </p:nvSpPr>
        <p:spPr bwMode="auto">
          <a:xfrm>
            <a:off x="5959475" y="1776413"/>
            <a:ext cx="3011488" cy="2232025"/>
          </a:xfrm>
          <a:prstGeom prst="roundRect">
            <a:avLst>
              <a:gd name="adj" fmla="val 5833"/>
            </a:avLst>
          </a:prstGeom>
          <a:noFill/>
          <a:ln w="9525">
            <a:solidFill>
              <a:srgbClr val="000000"/>
            </a:solidFill>
            <a:round/>
            <a:headEnd/>
            <a:tailEnd/>
          </a:ln>
          <a:effectLst/>
        </p:spPr>
        <p:txBody>
          <a:bodyPr wrap="none" anchor="ctr"/>
          <a:lstStyle/>
          <a:p>
            <a:endParaRPr lang="en-US"/>
          </a:p>
        </p:txBody>
      </p:sp>
      <p:sp>
        <p:nvSpPr>
          <p:cNvPr id="80068" name="AutoShape 196"/>
          <p:cNvSpPr>
            <a:spLocks noChangeArrowheads="1"/>
          </p:cNvSpPr>
          <p:nvPr/>
        </p:nvSpPr>
        <p:spPr bwMode="auto">
          <a:xfrm>
            <a:off x="3662363" y="1776413"/>
            <a:ext cx="2178050" cy="2232025"/>
          </a:xfrm>
          <a:prstGeom prst="roundRect">
            <a:avLst>
              <a:gd name="adj" fmla="val 5833"/>
            </a:avLst>
          </a:prstGeom>
          <a:noFill/>
          <a:ln w="9525">
            <a:solidFill>
              <a:srgbClr val="000000"/>
            </a:solidFill>
            <a:round/>
            <a:headEnd/>
            <a:tailEnd/>
          </a:ln>
          <a:effectLst/>
        </p:spPr>
        <p:txBody>
          <a:bodyPr wrap="none" anchor="ctr"/>
          <a:lstStyle/>
          <a:p>
            <a:endParaRPr lang="en-US"/>
          </a:p>
        </p:txBody>
      </p:sp>
      <p:sp>
        <p:nvSpPr>
          <p:cNvPr id="80069" name="Text Box 197"/>
          <p:cNvSpPr txBox="1">
            <a:spLocks noChangeArrowheads="1"/>
          </p:cNvSpPr>
          <p:nvPr/>
        </p:nvSpPr>
        <p:spPr bwMode="auto">
          <a:xfrm>
            <a:off x="304800" y="1828800"/>
            <a:ext cx="539750" cy="366713"/>
          </a:xfrm>
          <a:prstGeom prst="rect">
            <a:avLst/>
          </a:prstGeom>
          <a:noFill/>
          <a:ln w="9525">
            <a:noFill/>
            <a:miter lim="800000"/>
            <a:headEnd/>
            <a:tailEnd/>
          </a:ln>
          <a:effectLst/>
        </p:spPr>
        <p:txBody>
          <a:bodyPr wrap="none">
            <a:spAutoFit/>
          </a:bodyPr>
          <a:lstStyle/>
          <a:p>
            <a:r>
              <a:rPr lang="en-US">
                <a:solidFill>
                  <a:schemeClr val="tx2"/>
                </a:solidFill>
              </a:rPr>
              <a:t>ZIP</a:t>
            </a:r>
          </a:p>
        </p:txBody>
      </p:sp>
      <p:sp>
        <p:nvSpPr>
          <p:cNvPr id="80070" name="Text Box 198"/>
          <p:cNvSpPr txBox="1">
            <a:spLocks noChangeArrowheads="1"/>
          </p:cNvSpPr>
          <p:nvPr/>
        </p:nvSpPr>
        <p:spPr bwMode="auto">
          <a:xfrm>
            <a:off x="3810000" y="1828800"/>
            <a:ext cx="590550" cy="366713"/>
          </a:xfrm>
          <a:prstGeom prst="rect">
            <a:avLst/>
          </a:prstGeom>
          <a:noFill/>
          <a:ln w="9525">
            <a:noFill/>
            <a:miter lim="800000"/>
            <a:headEnd/>
            <a:tailEnd/>
          </a:ln>
          <a:effectLst/>
        </p:spPr>
        <p:txBody>
          <a:bodyPr wrap="none">
            <a:spAutoFit/>
          </a:bodyPr>
          <a:lstStyle/>
          <a:p>
            <a:r>
              <a:rPr lang="en-US">
                <a:solidFill>
                  <a:schemeClr val="tx2"/>
                </a:solidFill>
              </a:rPr>
              <a:t>Age</a:t>
            </a:r>
          </a:p>
        </p:txBody>
      </p:sp>
      <p:sp>
        <p:nvSpPr>
          <p:cNvPr id="80072" name="Text Box 200"/>
          <p:cNvSpPr txBox="1">
            <a:spLocks noChangeArrowheads="1"/>
          </p:cNvSpPr>
          <p:nvPr/>
        </p:nvSpPr>
        <p:spPr bwMode="auto">
          <a:xfrm>
            <a:off x="6096000" y="1828800"/>
            <a:ext cx="1250950" cy="366713"/>
          </a:xfrm>
          <a:prstGeom prst="rect">
            <a:avLst/>
          </a:prstGeom>
          <a:noFill/>
          <a:ln w="9525">
            <a:noFill/>
            <a:miter lim="800000"/>
            <a:headEnd/>
            <a:tailEnd/>
          </a:ln>
          <a:effectLst/>
        </p:spPr>
        <p:txBody>
          <a:bodyPr wrap="none">
            <a:spAutoFit/>
          </a:bodyPr>
          <a:lstStyle/>
          <a:p>
            <a:r>
              <a:rPr lang="en-US">
                <a:solidFill>
                  <a:schemeClr val="tx2"/>
                </a:solidFill>
              </a:rPr>
              <a:t>Nationality</a:t>
            </a:r>
          </a:p>
        </p:txBody>
      </p:sp>
      <p:sp>
        <p:nvSpPr>
          <p:cNvPr id="80087" name="Text Box 215"/>
          <p:cNvSpPr txBox="1">
            <a:spLocks noChangeArrowheads="1"/>
          </p:cNvSpPr>
          <p:nvPr/>
        </p:nvSpPr>
        <p:spPr bwMode="auto">
          <a:xfrm>
            <a:off x="1014413" y="3613150"/>
            <a:ext cx="747712" cy="304800"/>
          </a:xfrm>
          <a:prstGeom prst="rect">
            <a:avLst/>
          </a:prstGeom>
          <a:noFill/>
          <a:ln w="9525">
            <a:noFill/>
            <a:miter lim="800000"/>
            <a:headEnd/>
            <a:tailEnd/>
          </a:ln>
          <a:effectLst/>
        </p:spPr>
        <p:txBody>
          <a:bodyPr wrap="none">
            <a:spAutoFit/>
          </a:bodyPr>
          <a:lstStyle/>
          <a:p>
            <a:pPr eaLnBrk="1" hangingPunct="1"/>
            <a:r>
              <a:rPr lang="en-US" sz="1400">
                <a:solidFill>
                  <a:srgbClr val="000000"/>
                </a:solidFill>
                <a:latin typeface="Verdana" pitchFamily="34" charset="0"/>
              </a:rPr>
              <a:t>13058</a:t>
            </a:r>
          </a:p>
        </p:txBody>
      </p:sp>
      <p:sp>
        <p:nvSpPr>
          <p:cNvPr id="80088" name="Text Box 216"/>
          <p:cNvSpPr txBox="1">
            <a:spLocks noChangeArrowheads="1"/>
          </p:cNvSpPr>
          <p:nvPr/>
        </p:nvSpPr>
        <p:spPr bwMode="auto">
          <a:xfrm>
            <a:off x="163513" y="3613150"/>
            <a:ext cx="747712" cy="304800"/>
          </a:xfrm>
          <a:prstGeom prst="rect">
            <a:avLst/>
          </a:prstGeom>
          <a:noFill/>
          <a:ln w="9525">
            <a:noFill/>
            <a:miter lim="800000"/>
            <a:headEnd/>
            <a:tailEnd/>
          </a:ln>
          <a:effectLst/>
        </p:spPr>
        <p:txBody>
          <a:bodyPr wrap="none">
            <a:spAutoFit/>
          </a:bodyPr>
          <a:lstStyle/>
          <a:p>
            <a:pPr eaLnBrk="1" hangingPunct="1"/>
            <a:r>
              <a:rPr lang="en-US" sz="1400">
                <a:solidFill>
                  <a:srgbClr val="000000"/>
                </a:solidFill>
                <a:latin typeface="Verdana" pitchFamily="34" charset="0"/>
              </a:rPr>
              <a:t>13053</a:t>
            </a:r>
          </a:p>
        </p:txBody>
      </p:sp>
      <p:sp>
        <p:nvSpPr>
          <p:cNvPr id="80089" name="Text Box 217"/>
          <p:cNvSpPr txBox="1">
            <a:spLocks noChangeArrowheads="1"/>
          </p:cNvSpPr>
          <p:nvPr/>
        </p:nvSpPr>
        <p:spPr bwMode="auto">
          <a:xfrm>
            <a:off x="601663" y="3019425"/>
            <a:ext cx="723900" cy="304800"/>
          </a:xfrm>
          <a:prstGeom prst="rect">
            <a:avLst/>
          </a:prstGeom>
          <a:noFill/>
          <a:ln w="9525">
            <a:noFill/>
            <a:miter lim="800000"/>
            <a:headEnd/>
            <a:tailEnd/>
          </a:ln>
          <a:effectLst/>
        </p:spPr>
        <p:txBody>
          <a:bodyPr wrap="none">
            <a:spAutoFit/>
          </a:bodyPr>
          <a:lstStyle/>
          <a:p>
            <a:pPr eaLnBrk="1" hangingPunct="1"/>
            <a:r>
              <a:rPr lang="en-US" sz="1400">
                <a:solidFill>
                  <a:srgbClr val="000000"/>
                </a:solidFill>
                <a:latin typeface="Verdana" pitchFamily="34" charset="0"/>
              </a:rPr>
              <a:t>1305</a:t>
            </a:r>
            <a:r>
              <a:rPr lang="en-US" sz="1400">
                <a:solidFill>
                  <a:srgbClr val="000000"/>
                </a:solidFill>
                <a:latin typeface="Verdana" pitchFamily="34" charset="0"/>
                <a:sym typeface="Symbol" pitchFamily="18" charset="2"/>
              </a:rPr>
              <a:t></a:t>
            </a:r>
            <a:endParaRPr lang="en-US" sz="1400">
              <a:solidFill>
                <a:srgbClr val="000000"/>
              </a:solidFill>
              <a:latin typeface="Verdana" pitchFamily="34" charset="0"/>
            </a:endParaRPr>
          </a:p>
        </p:txBody>
      </p:sp>
      <p:sp>
        <p:nvSpPr>
          <p:cNvPr id="80090" name="Line 218"/>
          <p:cNvSpPr>
            <a:spLocks noChangeShapeType="1"/>
          </p:cNvSpPr>
          <p:nvPr/>
        </p:nvSpPr>
        <p:spPr bwMode="auto">
          <a:xfrm flipV="1">
            <a:off x="652463" y="3332163"/>
            <a:ext cx="169862" cy="296862"/>
          </a:xfrm>
          <a:prstGeom prst="line">
            <a:avLst/>
          </a:prstGeom>
          <a:noFill/>
          <a:ln w="9525">
            <a:solidFill>
              <a:srgbClr val="000000"/>
            </a:solidFill>
            <a:round/>
            <a:headEnd/>
            <a:tailEnd type="triangle" w="med" len="med"/>
          </a:ln>
          <a:effectLst/>
        </p:spPr>
        <p:txBody>
          <a:bodyPr/>
          <a:lstStyle/>
          <a:p>
            <a:endParaRPr lang="en-US"/>
          </a:p>
        </p:txBody>
      </p:sp>
      <p:sp>
        <p:nvSpPr>
          <p:cNvPr id="80091" name="Text Box 219"/>
          <p:cNvSpPr txBox="1">
            <a:spLocks noChangeArrowheads="1"/>
          </p:cNvSpPr>
          <p:nvPr/>
        </p:nvSpPr>
        <p:spPr bwMode="auto">
          <a:xfrm>
            <a:off x="1422400" y="2392363"/>
            <a:ext cx="700088" cy="304800"/>
          </a:xfrm>
          <a:prstGeom prst="rect">
            <a:avLst/>
          </a:prstGeom>
          <a:noFill/>
          <a:ln w="9525">
            <a:noFill/>
            <a:miter lim="800000"/>
            <a:headEnd/>
            <a:tailEnd/>
          </a:ln>
          <a:effectLst/>
        </p:spPr>
        <p:txBody>
          <a:bodyPr wrap="none">
            <a:spAutoFit/>
          </a:bodyPr>
          <a:lstStyle/>
          <a:p>
            <a:pPr eaLnBrk="1" hangingPunct="1"/>
            <a:r>
              <a:rPr lang="en-US" sz="1400">
                <a:solidFill>
                  <a:srgbClr val="000000"/>
                </a:solidFill>
                <a:latin typeface="Verdana" pitchFamily="34" charset="0"/>
              </a:rPr>
              <a:t>130</a:t>
            </a:r>
            <a:r>
              <a:rPr lang="en-US" sz="1400">
                <a:solidFill>
                  <a:srgbClr val="000000"/>
                </a:solidFill>
                <a:latin typeface="Verdana" pitchFamily="34" charset="0"/>
                <a:sym typeface="Symbol" pitchFamily="18" charset="2"/>
              </a:rPr>
              <a:t></a:t>
            </a:r>
            <a:endParaRPr lang="en-US" sz="1400">
              <a:solidFill>
                <a:srgbClr val="000000"/>
              </a:solidFill>
              <a:latin typeface="Verdana" pitchFamily="34" charset="0"/>
            </a:endParaRPr>
          </a:p>
        </p:txBody>
      </p:sp>
      <p:sp>
        <p:nvSpPr>
          <p:cNvPr id="80092" name="Text Box 220"/>
          <p:cNvSpPr txBox="1">
            <a:spLocks noChangeArrowheads="1"/>
          </p:cNvSpPr>
          <p:nvPr/>
        </p:nvSpPr>
        <p:spPr bwMode="auto">
          <a:xfrm>
            <a:off x="1479550" y="1879600"/>
            <a:ext cx="628650" cy="304800"/>
          </a:xfrm>
          <a:prstGeom prst="rect">
            <a:avLst/>
          </a:prstGeom>
          <a:noFill/>
          <a:ln w="9525">
            <a:noFill/>
            <a:miter lim="800000"/>
            <a:headEnd/>
            <a:tailEnd/>
          </a:ln>
          <a:effectLst/>
        </p:spPr>
        <p:txBody>
          <a:bodyPr wrap="none">
            <a:spAutoFit/>
          </a:bodyPr>
          <a:lstStyle/>
          <a:p>
            <a:pPr eaLnBrk="1" hangingPunct="1"/>
            <a:r>
              <a:rPr lang="en-US" sz="1400">
                <a:solidFill>
                  <a:srgbClr val="000000"/>
                </a:solidFill>
                <a:latin typeface="Verdana" pitchFamily="34" charset="0"/>
                <a:sym typeface="Symbol" pitchFamily="18" charset="2"/>
              </a:rPr>
              <a:t></a:t>
            </a:r>
          </a:p>
        </p:txBody>
      </p:sp>
      <p:sp>
        <p:nvSpPr>
          <p:cNvPr id="80093" name="Line 221"/>
          <p:cNvSpPr>
            <a:spLocks noChangeShapeType="1"/>
          </p:cNvSpPr>
          <p:nvPr/>
        </p:nvSpPr>
        <p:spPr bwMode="auto">
          <a:xfrm flipH="1" flipV="1">
            <a:off x="1047750" y="3332163"/>
            <a:ext cx="169863" cy="296862"/>
          </a:xfrm>
          <a:prstGeom prst="line">
            <a:avLst/>
          </a:prstGeom>
          <a:noFill/>
          <a:ln w="9525">
            <a:solidFill>
              <a:srgbClr val="000000"/>
            </a:solidFill>
            <a:round/>
            <a:headEnd/>
            <a:tailEnd type="triangle" w="med" len="med"/>
          </a:ln>
          <a:effectLst/>
        </p:spPr>
        <p:txBody>
          <a:bodyPr/>
          <a:lstStyle/>
          <a:p>
            <a:endParaRPr lang="en-US"/>
          </a:p>
        </p:txBody>
      </p:sp>
      <p:sp>
        <p:nvSpPr>
          <p:cNvPr id="80094" name="Text Box 222"/>
          <p:cNvSpPr txBox="1">
            <a:spLocks noChangeArrowheads="1"/>
          </p:cNvSpPr>
          <p:nvPr/>
        </p:nvSpPr>
        <p:spPr bwMode="auto">
          <a:xfrm>
            <a:off x="2754313" y="3613150"/>
            <a:ext cx="747712" cy="304800"/>
          </a:xfrm>
          <a:prstGeom prst="rect">
            <a:avLst/>
          </a:prstGeom>
          <a:noFill/>
          <a:ln w="9525">
            <a:noFill/>
            <a:miter lim="800000"/>
            <a:headEnd/>
            <a:tailEnd/>
          </a:ln>
          <a:effectLst/>
        </p:spPr>
        <p:txBody>
          <a:bodyPr wrap="none">
            <a:spAutoFit/>
          </a:bodyPr>
          <a:lstStyle/>
          <a:p>
            <a:pPr eaLnBrk="1" hangingPunct="1"/>
            <a:r>
              <a:rPr lang="en-US" sz="1400">
                <a:solidFill>
                  <a:srgbClr val="000000"/>
                </a:solidFill>
                <a:latin typeface="Verdana" pitchFamily="34" charset="0"/>
              </a:rPr>
              <a:t>13067</a:t>
            </a:r>
          </a:p>
        </p:txBody>
      </p:sp>
      <p:sp>
        <p:nvSpPr>
          <p:cNvPr id="80095" name="Text Box 223"/>
          <p:cNvSpPr txBox="1">
            <a:spLocks noChangeArrowheads="1"/>
          </p:cNvSpPr>
          <p:nvPr/>
        </p:nvSpPr>
        <p:spPr bwMode="auto">
          <a:xfrm>
            <a:off x="1903413" y="3613150"/>
            <a:ext cx="747712" cy="304800"/>
          </a:xfrm>
          <a:prstGeom prst="rect">
            <a:avLst/>
          </a:prstGeom>
          <a:noFill/>
          <a:ln w="9525">
            <a:noFill/>
            <a:miter lim="800000"/>
            <a:headEnd/>
            <a:tailEnd/>
          </a:ln>
          <a:effectLst/>
        </p:spPr>
        <p:txBody>
          <a:bodyPr wrap="none">
            <a:spAutoFit/>
          </a:bodyPr>
          <a:lstStyle/>
          <a:p>
            <a:pPr eaLnBrk="1" hangingPunct="1"/>
            <a:r>
              <a:rPr lang="en-US" sz="1400">
                <a:solidFill>
                  <a:srgbClr val="000000"/>
                </a:solidFill>
                <a:latin typeface="Verdana" pitchFamily="34" charset="0"/>
              </a:rPr>
              <a:t>13063</a:t>
            </a:r>
          </a:p>
        </p:txBody>
      </p:sp>
      <p:sp>
        <p:nvSpPr>
          <p:cNvPr id="80096" name="Text Box 224"/>
          <p:cNvSpPr txBox="1">
            <a:spLocks noChangeArrowheads="1"/>
          </p:cNvSpPr>
          <p:nvPr/>
        </p:nvSpPr>
        <p:spPr bwMode="auto">
          <a:xfrm>
            <a:off x="2341563" y="3019425"/>
            <a:ext cx="723900" cy="304800"/>
          </a:xfrm>
          <a:prstGeom prst="rect">
            <a:avLst/>
          </a:prstGeom>
          <a:noFill/>
          <a:ln w="9525">
            <a:noFill/>
            <a:miter lim="800000"/>
            <a:headEnd/>
            <a:tailEnd/>
          </a:ln>
          <a:effectLst/>
        </p:spPr>
        <p:txBody>
          <a:bodyPr wrap="none">
            <a:spAutoFit/>
          </a:bodyPr>
          <a:lstStyle/>
          <a:p>
            <a:pPr eaLnBrk="1" hangingPunct="1"/>
            <a:r>
              <a:rPr lang="en-US" sz="1400">
                <a:solidFill>
                  <a:srgbClr val="000000"/>
                </a:solidFill>
                <a:latin typeface="Verdana" pitchFamily="34" charset="0"/>
              </a:rPr>
              <a:t>1306</a:t>
            </a:r>
            <a:r>
              <a:rPr lang="en-US" sz="1400">
                <a:solidFill>
                  <a:srgbClr val="000000"/>
                </a:solidFill>
                <a:latin typeface="Verdana" pitchFamily="34" charset="0"/>
                <a:sym typeface="Symbol" pitchFamily="18" charset="2"/>
              </a:rPr>
              <a:t></a:t>
            </a:r>
            <a:endParaRPr lang="en-US" sz="1400">
              <a:solidFill>
                <a:srgbClr val="000000"/>
              </a:solidFill>
              <a:latin typeface="Verdana" pitchFamily="34" charset="0"/>
            </a:endParaRPr>
          </a:p>
        </p:txBody>
      </p:sp>
      <p:sp>
        <p:nvSpPr>
          <p:cNvPr id="80097" name="Line 225"/>
          <p:cNvSpPr>
            <a:spLocks noChangeShapeType="1"/>
          </p:cNvSpPr>
          <p:nvPr/>
        </p:nvSpPr>
        <p:spPr bwMode="auto">
          <a:xfrm flipV="1">
            <a:off x="2392363" y="3332163"/>
            <a:ext cx="169862" cy="296862"/>
          </a:xfrm>
          <a:prstGeom prst="line">
            <a:avLst/>
          </a:prstGeom>
          <a:noFill/>
          <a:ln w="9525">
            <a:solidFill>
              <a:srgbClr val="000000"/>
            </a:solidFill>
            <a:round/>
            <a:headEnd/>
            <a:tailEnd type="triangle" w="med" len="med"/>
          </a:ln>
          <a:effectLst/>
        </p:spPr>
        <p:txBody>
          <a:bodyPr/>
          <a:lstStyle/>
          <a:p>
            <a:endParaRPr lang="en-US"/>
          </a:p>
        </p:txBody>
      </p:sp>
      <p:sp>
        <p:nvSpPr>
          <p:cNvPr id="80098" name="Line 226"/>
          <p:cNvSpPr>
            <a:spLocks noChangeShapeType="1"/>
          </p:cNvSpPr>
          <p:nvPr/>
        </p:nvSpPr>
        <p:spPr bwMode="auto">
          <a:xfrm flipH="1" flipV="1">
            <a:off x="2787650" y="3332163"/>
            <a:ext cx="169863" cy="296862"/>
          </a:xfrm>
          <a:prstGeom prst="line">
            <a:avLst/>
          </a:prstGeom>
          <a:noFill/>
          <a:ln w="9525">
            <a:solidFill>
              <a:srgbClr val="000000"/>
            </a:solidFill>
            <a:round/>
            <a:headEnd/>
            <a:tailEnd type="triangle" w="med" len="med"/>
          </a:ln>
          <a:effectLst/>
        </p:spPr>
        <p:txBody>
          <a:bodyPr/>
          <a:lstStyle/>
          <a:p>
            <a:endParaRPr lang="en-US"/>
          </a:p>
        </p:txBody>
      </p:sp>
      <p:sp>
        <p:nvSpPr>
          <p:cNvPr id="80099" name="Line 227"/>
          <p:cNvSpPr>
            <a:spLocks noChangeShapeType="1"/>
          </p:cNvSpPr>
          <p:nvPr/>
        </p:nvSpPr>
        <p:spPr bwMode="auto">
          <a:xfrm flipV="1">
            <a:off x="1042988" y="2727325"/>
            <a:ext cx="614362" cy="269875"/>
          </a:xfrm>
          <a:prstGeom prst="line">
            <a:avLst/>
          </a:prstGeom>
          <a:noFill/>
          <a:ln w="9525">
            <a:solidFill>
              <a:srgbClr val="000000"/>
            </a:solidFill>
            <a:round/>
            <a:headEnd/>
            <a:tailEnd type="triangle" w="med" len="med"/>
          </a:ln>
          <a:effectLst/>
        </p:spPr>
        <p:txBody>
          <a:bodyPr/>
          <a:lstStyle/>
          <a:p>
            <a:endParaRPr lang="en-US"/>
          </a:p>
        </p:txBody>
      </p:sp>
      <p:sp>
        <p:nvSpPr>
          <p:cNvPr id="80100" name="Line 228"/>
          <p:cNvSpPr>
            <a:spLocks noChangeShapeType="1"/>
          </p:cNvSpPr>
          <p:nvPr/>
        </p:nvSpPr>
        <p:spPr bwMode="auto">
          <a:xfrm flipH="1" flipV="1">
            <a:off x="1909763" y="2727325"/>
            <a:ext cx="614362" cy="269875"/>
          </a:xfrm>
          <a:prstGeom prst="line">
            <a:avLst/>
          </a:prstGeom>
          <a:noFill/>
          <a:ln w="9525">
            <a:solidFill>
              <a:srgbClr val="000000"/>
            </a:solidFill>
            <a:round/>
            <a:headEnd/>
            <a:tailEnd type="triangle" w="med" len="med"/>
          </a:ln>
          <a:effectLst/>
        </p:spPr>
        <p:txBody>
          <a:bodyPr/>
          <a:lstStyle/>
          <a:p>
            <a:endParaRPr lang="en-US"/>
          </a:p>
        </p:txBody>
      </p:sp>
      <p:sp>
        <p:nvSpPr>
          <p:cNvPr id="80101" name="Line 229"/>
          <p:cNvSpPr>
            <a:spLocks noChangeShapeType="1"/>
          </p:cNvSpPr>
          <p:nvPr/>
        </p:nvSpPr>
        <p:spPr bwMode="auto">
          <a:xfrm flipV="1">
            <a:off x="1768475" y="2155825"/>
            <a:ext cx="0" cy="228600"/>
          </a:xfrm>
          <a:prstGeom prst="line">
            <a:avLst/>
          </a:prstGeom>
          <a:noFill/>
          <a:ln w="9525">
            <a:solidFill>
              <a:schemeClr val="tx2"/>
            </a:solidFill>
            <a:round/>
            <a:headEnd/>
            <a:tailEnd type="triangle" w="med" len="med"/>
          </a:ln>
          <a:effectLst/>
        </p:spPr>
        <p:txBody>
          <a:bodyPr/>
          <a:lstStyle/>
          <a:p>
            <a:endParaRPr lang="en-US"/>
          </a:p>
        </p:txBody>
      </p:sp>
      <p:sp>
        <p:nvSpPr>
          <p:cNvPr id="80117" name="Text Box 245"/>
          <p:cNvSpPr txBox="1">
            <a:spLocks noChangeArrowheads="1"/>
          </p:cNvSpPr>
          <p:nvPr/>
        </p:nvSpPr>
        <p:spPr bwMode="auto">
          <a:xfrm>
            <a:off x="4324350" y="3613150"/>
            <a:ext cx="409575" cy="304800"/>
          </a:xfrm>
          <a:prstGeom prst="rect">
            <a:avLst/>
          </a:prstGeom>
          <a:noFill/>
          <a:ln w="9525">
            <a:noFill/>
            <a:miter lim="800000"/>
            <a:headEnd/>
            <a:tailEnd/>
          </a:ln>
          <a:effectLst/>
        </p:spPr>
        <p:txBody>
          <a:bodyPr wrap="none">
            <a:spAutoFit/>
          </a:bodyPr>
          <a:lstStyle/>
          <a:p>
            <a:pPr eaLnBrk="1" hangingPunct="1"/>
            <a:r>
              <a:rPr lang="en-US" sz="1400">
                <a:solidFill>
                  <a:srgbClr val="000000"/>
                </a:solidFill>
                <a:latin typeface="Verdana" pitchFamily="34" charset="0"/>
              </a:rPr>
              <a:t>29</a:t>
            </a:r>
          </a:p>
        </p:txBody>
      </p:sp>
      <p:sp>
        <p:nvSpPr>
          <p:cNvPr id="80118" name="Text Box 246"/>
          <p:cNvSpPr txBox="1">
            <a:spLocks noChangeArrowheads="1"/>
          </p:cNvSpPr>
          <p:nvPr/>
        </p:nvSpPr>
        <p:spPr bwMode="auto">
          <a:xfrm>
            <a:off x="3727450" y="3613150"/>
            <a:ext cx="409575" cy="304800"/>
          </a:xfrm>
          <a:prstGeom prst="rect">
            <a:avLst/>
          </a:prstGeom>
          <a:noFill/>
          <a:ln w="9525">
            <a:noFill/>
            <a:miter lim="800000"/>
            <a:headEnd/>
            <a:tailEnd/>
          </a:ln>
          <a:effectLst/>
        </p:spPr>
        <p:txBody>
          <a:bodyPr wrap="none">
            <a:spAutoFit/>
          </a:bodyPr>
          <a:lstStyle/>
          <a:p>
            <a:pPr eaLnBrk="1" hangingPunct="1"/>
            <a:r>
              <a:rPr lang="en-US" sz="1400">
                <a:solidFill>
                  <a:srgbClr val="000000"/>
                </a:solidFill>
                <a:latin typeface="Verdana" pitchFamily="34" charset="0"/>
              </a:rPr>
              <a:t>28</a:t>
            </a:r>
          </a:p>
        </p:txBody>
      </p:sp>
      <p:sp>
        <p:nvSpPr>
          <p:cNvPr id="80119" name="Text Box 247"/>
          <p:cNvSpPr txBox="1">
            <a:spLocks noChangeArrowheads="1"/>
          </p:cNvSpPr>
          <p:nvPr/>
        </p:nvSpPr>
        <p:spPr bwMode="auto">
          <a:xfrm>
            <a:off x="3937000" y="3017838"/>
            <a:ext cx="617538" cy="304800"/>
          </a:xfrm>
          <a:prstGeom prst="rect">
            <a:avLst/>
          </a:prstGeom>
          <a:noFill/>
          <a:ln w="9525">
            <a:noFill/>
            <a:miter lim="800000"/>
            <a:headEnd/>
            <a:tailEnd/>
          </a:ln>
          <a:effectLst/>
        </p:spPr>
        <p:txBody>
          <a:bodyPr wrap="none">
            <a:spAutoFit/>
          </a:bodyPr>
          <a:lstStyle/>
          <a:p>
            <a:pPr eaLnBrk="1" hangingPunct="1"/>
            <a:r>
              <a:rPr lang="en-US" sz="1400">
                <a:solidFill>
                  <a:srgbClr val="000000"/>
                </a:solidFill>
                <a:latin typeface="Verdana" pitchFamily="34" charset="0"/>
              </a:rPr>
              <a:t>&lt; 30</a:t>
            </a:r>
          </a:p>
        </p:txBody>
      </p:sp>
      <p:sp>
        <p:nvSpPr>
          <p:cNvPr id="80120" name="Line 248"/>
          <p:cNvSpPr>
            <a:spLocks noChangeShapeType="1"/>
          </p:cNvSpPr>
          <p:nvPr/>
        </p:nvSpPr>
        <p:spPr bwMode="auto">
          <a:xfrm flipV="1">
            <a:off x="3962400" y="3332163"/>
            <a:ext cx="169863" cy="296862"/>
          </a:xfrm>
          <a:prstGeom prst="line">
            <a:avLst/>
          </a:prstGeom>
          <a:noFill/>
          <a:ln w="9525">
            <a:solidFill>
              <a:srgbClr val="000000"/>
            </a:solidFill>
            <a:round/>
            <a:headEnd/>
            <a:tailEnd type="triangle" w="med" len="med"/>
          </a:ln>
          <a:effectLst/>
        </p:spPr>
        <p:txBody>
          <a:bodyPr/>
          <a:lstStyle/>
          <a:p>
            <a:endParaRPr lang="en-US"/>
          </a:p>
        </p:txBody>
      </p:sp>
      <p:sp>
        <p:nvSpPr>
          <p:cNvPr id="80121" name="Text Box 249"/>
          <p:cNvSpPr txBox="1">
            <a:spLocks noChangeArrowheads="1"/>
          </p:cNvSpPr>
          <p:nvPr/>
        </p:nvSpPr>
        <p:spPr bwMode="auto">
          <a:xfrm>
            <a:off x="4389438" y="2390775"/>
            <a:ext cx="617537" cy="304800"/>
          </a:xfrm>
          <a:prstGeom prst="rect">
            <a:avLst/>
          </a:prstGeom>
          <a:noFill/>
          <a:ln w="9525">
            <a:noFill/>
            <a:miter lim="800000"/>
            <a:headEnd/>
            <a:tailEnd/>
          </a:ln>
          <a:effectLst/>
        </p:spPr>
        <p:txBody>
          <a:bodyPr wrap="none">
            <a:spAutoFit/>
          </a:bodyPr>
          <a:lstStyle/>
          <a:p>
            <a:pPr eaLnBrk="1" hangingPunct="1"/>
            <a:r>
              <a:rPr lang="en-US" sz="1400">
                <a:solidFill>
                  <a:srgbClr val="000000"/>
                </a:solidFill>
                <a:latin typeface="Verdana" pitchFamily="34" charset="0"/>
              </a:rPr>
              <a:t>&lt; 40</a:t>
            </a:r>
          </a:p>
        </p:txBody>
      </p:sp>
      <p:sp>
        <p:nvSpPr>
          <p:cNvPr id="80122" name="Text Box 250"/>
          <p:cNvSpPr txBox="1">
            <a:spLocks noChangeArrowheads="1"/>
          </p:cNvSpPr>
          <p:nvPr/>
        </p:nvSpPr>
        <p:spPr bwMode="auto">
          <a:xfrm>
            <a:off x="4586288" y="1878013"/>
            <a:ext cx="296862" cy="304800"/>
          </a:xfrm>
          <a:prstGeom prst="rect">
            <a:avLst/>
          </a:prstGeom>
          <a:noFill/>
          <a:ln w="9525">
            <a:noFill/>
            <a:miter lim="800000"/>
            <a:headEnd/>
            <a:tailEnd/>
          </a:ln>
          <a:effectLst/>
        </p:spPr>
        <p:txBody>
          <a:bodyPr wrap="none">
            <a:spAutoFit/>
          </a:bodyPr>
          <a:lstStyle/>
          <a:p>
            <a:pPr eaLnBrk="1" hangingPunct="1"/>
            <a:r>
              <a:rPr lang="en-US" sz="1400">
                <a:solidFill>
                  <a:srgbClr val="000000"/>
                </a:solidFill>
                <a:latin typeface="Verdana" pitchFamily="34" charset="0"/>
                <a:sym typeface="Symbol" pitchFamily="18" charset="2"/>
              </a:rPr>
              <a:t>*</a:t>
            </a:r>
          </a:p>
        </p:txBody>
      </p:sp>
      <p:sp>
        <p:nvSpPr>
          <p:cNvPr id="80123" name="Line 251"/>
          <p:cNvSpPr>
            <a:spLocks noChangeShapeType="1"/>
          </p:cNvSpPr>
          <p:nvPr/>
        </p:nvSpPr>
        <p:spPr bwMode="auto">
          <a:xfrm flipV="1">
            <a:off x="4735513" y="2155825"/>
            <a:ext cx="0" cy="228600"/>
          </a:xfrm>
          <a:prstGeom prst="line">
            <a:avLst/>
          </a:prstGeom>
          <a:noFill/>
          <a:ln w="9525">
            <a:solidFill>
              <a:srgbClr val="000000"/>
            </a:solidFill>
            <a:round/>
            <a:headEnd/>
            <a:tailEnd type="triangle" w="med" len="med"/>
          </a:ln>
          <a:effectLst/>
        </p:spPr>
        <p:txBody>
          <a:bodyPr/>
          <a:lstStyle/>
          <a:p>
            <a:endParaRPr lang="en-US"/>
          </a:p>
        </p:txBody>
      </p:sp>
      <p:sp>
        <p:nvSpPr>
          <p:cNvPr id="80124" name="Line 252"/>
          <p:cNvSpPr>
            <a:spLocks noChangeShapeType="1"/>
          </p:cNvSpPr>
          <p:nvPr/>
        </p:nvSpPr>
        <p:spPr bwMode="auto">
          <a:xfrm flipH="1" flipV="1">
            <a:off x="4344988" y="3332163"/>
            <a:ext cx="169862" cy="296862"/>
          </a:xfrm>
          <a:prstGeom prst="line">
            <a:avLst/>
          </a:prstGeom>
          <a:noFill/>
          <a:ln w="9525">
            <a:solidFill>
              <a:srgbClr val="000000"/>
            </a:solidFill>
            <a:round/>
            <a:headEnd/>
            <a:tailEnd type="triangle" w="med" len="med"/>
          </a:ln>
          <a:effectLst/>
        </p:spPr>
        <p:txBody>
          <a:bodyPr/>
          <a:lstStyle/>
          <a:p>
            <a:endParaRPr lang="en-US"/>
          </a:p>
        </p:txBody>
      </p:sp>
      <p:sp>
        <p:nvSpPr>
          <p:cNvPr id="80125" name="Text Box 253"/>
          <p:cNvSpPr txBox="1">
            <a:spLocks noChangeArrowheads="1"/>
          </p:cNvSpPr>
          <p:nvPr/>
        </p:nvSpPr>
        <p:spPr bwMode="auto">
          <a:xfrm>
            <a:off x="5314950" y="3613150"/>
            <a:ext cx="409575" cy="304800"/>
          </a:xfrm>
          <a:prstGeom prst="rect">
            <a:avLst/>
          </a:prstGeom>
          <a:noFill/>
          <a:ln w="9525">
            <a:noFill/>
            <a:miter lim="800000"/>
            <a:headEnd/>
            <a:tailEnd/>
          </a:ln>
          <a:effectLst/>
        </p:spPr>
        <p:txBody>
          <a:bodyPr wrap="none">
            <a:spAutoFit/>
          </a:bodyPr>
          <a:lstStyle/>
          <a:p>
            <a:pPr eaLnBrk="1" hangingPunct="1"/>
            <a:r>
              <a:rPr lang="en-US" sz="1400">
                <a:solidFill>
                  <a:srgbClr val="000000"/>
                </a:solidFill>
                <a:latin typeface="Verdana" pitchFamily="34" charset="0"/>
              </a:rPr>
              <a:t>35</a:t>
            </a:r>
          </a:p>
        </p:txBody>
      </p:sp>
      <p:sp>
        <p:nvSpPr>
          <p:cNvPr id="80126" name="Text Box 254"/>
          <p:cNvSpPr txBox="1">
            <a:spLocks noChangeArrowheads="1"/>
          </p:cNvSpPr>
          <p:nvPr/>
        </p:nvSpPr>
        <p:spPr bwMode="auto">
          <a:xfrm>
            <a:off x="4832350" y="3613150"/>
            <a:ext cx="409575" cy="304800"/>
          </a:xfrm>
          <a:prstGeom prst="rect">
            <a:avLst/>
          </a:prstGeom>
          <a:noFill/>
          <a:ln w="9525">
            <a:noFill/>
            <a:miter lim="800000"/>
            <a:headEnd/>
            <a:tailEnd/>
          </a:ln>
          <a:effectLst/>
        </p:spPr>
        <p:txBody>
          <a:bodyPr wrap="none">
            <a:spAutoFit/>
          </a:bodyPr>
          <a:lstStyle/>
          <a:p>
            <a:pPr eaLnBrk="1" hangingPunct="1"/>
            <a:r>
              <a:rPr lang="en-US" sz="1400">
                <a:solidFill>
                  <a:srgbClr val="000000"/>
                </a:solidFill>
                <a:latin typeface="Verdana" pitchFamily="34" charset="0"/>
              </a:rPr>
              <a:t>36</a:t>
            </a:r>
          </a:p>
        </p:txBody>
      </p:sp>
      <p:sp>
        <p:nvSpPr>
          <p:cNvPr id="80127" name="Text Box 255"/>
          <p:cNvSpPr txBox="1">
            <a:spLocks noChangeArrowheads="1"/>
          </p:cNvSpPr>
          <p:nvPr/>
        </p:nvSpPr>
        <p:spPr bwMode="auto">
          <a:xfrm>
            <a:off x="5029200" y="3017838"/>
            <a:ext cx="409575" cy="304800"/>
          </a:xfrm>
          <a:prstGeom prst="rect">
            <a:avLst/>
          </a:prstGeom>
          <a:noFill/>
          <a:ln w="9525">
            <a:noFill/>
            <a:miter lim="800000"/>
            <a:headEnd/>
            <a:tailEnd/>
          </a:ln>
          <a:effectLst/>
        </p:spPr>
        <p:txBody>
          <a:bodyPr wrap="none">
            <a:spAutoFit/>
          </a:bodyPr>
          <a:lstStyle/>
          <a:p>
            <a:pPr eaLnBrk="1" hangingPunct="1"/>
            <a:r>
              <a:rPr lang="en-US" sz="1400">
                <a:solidFill>
                  <a:srgbClr val="000000"/>
                </a:solidFill>
                <a:latin typeface="Verdana" pitchFamily="34" charset="0"/>
              </a:rPr>
              <a:t>3*</a:t>
            </a:r>
          </a:p>
        </p:txBody>
      </p:sp>
      <p:sp>
        <p:nvSpPr>
          <p:cNvPr id="80128" name="Line 256"/>
          <p:cNvSpPr>
            <a:spLocks noChangeShapeType="1"/>
          </p:cNvSpPr>
          <p:nvPr/>
        </p:nvSpPr>
        <p:spPr bwMode="auto">
          <a:xfrm flipV="1">
            <a:off x="5029200" y="3332163"/>
            <a:ext cx="169863" cy="296862"/>
          </a:xfrm>
          <a:prstGeom prst="line">
            <a:avLst/>
          </a:prstGeom>
          <a:noFill/>
          <a:ln w="9525">
            <a:solidFill>
              <a:srgbClr val="000000"/>
            </a:solidFill>
            <a:round/>
            <a:headEnd/>
            <a:tailEnd type="triangle" w="med" len="med"/>
          </a:ln>
          <a:effectLst/>
        </p:spPr>
        <p:txBody>
          <a:bodyPr/>
          <a:lstStyle/>
          <a:p>
            <a:endParaRPr lang="en-US"/>
          </a:p>
        </p:txBody>
      </p:sp>
      <p:sp>
        <p:nvSpPr>
          <p:cNvPr id="80129" name="Line 257"/>
          <p:cNvSpPr>
            <a:spLocks noChangeShapeType="1"/>
          </p:cNvSpPr>
          <p:nvPr/>
        </p:nvSpPr>
        <p:spPr bwMode="auto">
          <a:xfrm flipH="1" flipV="1">
            <a:off x="5348288" y="3332163"/>
            <a:ext cx="169862" cy="296862"/>
          </a:xfrm>
          <a:prstGeom prst="line">
            <a:avLst/>
          </a:prstGeom>
          <a:noFill/>
          <a:ln w="9525">
            <a:solidFill>
              <a:srgbClr val="000000"/>
            </a:solidFill>
            <a:round/>
            <a:headEnd/>
            <a:tailEnd type="triangle" w="med" len="med"/>
          </a:ln>
          <a:effectLst/>
        </p:spPr>
        <p:txBody>
          <a:bodyPr/>
          <a:lstStyle/>
          <a:p>
            <a:endParaRPr lang="en-US"/>
          </a:p>
        </p:txBody>
      </p:sp>
      <p:sp>
        <p:nvSpPr>
          <p:cNvPr id="80130" name="Line 258"/>
          <p:cNvSpPr>
            <a:spLocks noChangeShapeType="1"/>
          </p:cNvSpPr>
          <p:nvPr/>
        </p:nvSpPr>
        <p:spPr bwMode="auto">
          <a:xfrm flipV="1">
            <a:off x="4289425" y="2741613"/>
            <a:ext cx="385763" cy="255587"/>
          </a:xfrm>
          <a:prstGeom prst="line">
            <a:avLst/>
          </a:prstGeom>
          <a:noFill/>
          <a:ln w="9525">
            <a:solidFill>
              <a:srgbClr val="000000"/>
            </a:solidFill>
            <a:round/>
            <a:headEnd/>
            <a:tailEnd type="triangle" w="med" len="med"/>
          </a:ln>
          <a:effectLst/>
        </p:spPr>
        <p:txBody>
          <a:bodyPr/>
          <a:lstStyle/>
          <a:p>
            <a:endParaRPr lang="en-US"/>
          </a:p>
        </p:txBody>
      </p:sp>
      <p:sp>
        <p:nvSpPr>
          <p:cNvPr id="80131" name="Line 259"/>
          <p:cNvSpPr>
            <a:spLocks noChangeShapeType="1"/>
          </p:cNvSpPr>
          <p:nvPr/>
        </p:nvSpPr>
        <p:spPr bwMode="auto">
          <a:xfrm flipH="1" flipV="1">
            <a:off x="4802188" y="2741613"/>
            <a:ext cx="385762" cy="255587"/>
          </a:xfrm>
          <a:prstGeom prst="line">
            <a:avLst/>
          </a:prstGeom>
          <a:noFill/>
          <a:ln w="9525">
            <a:solidFill>
              <a:srgbClr val="000000"/>
            </a:solidFill>
            <a:round/>
            <a:headEnd/>
            <a:tailEnd type="triangle" w="med" len="med"/>
          </a:ln>
          <a:effectLst/>
        </p:spPr>
        <p:txBody>
          <a:bodyPr/>
          <a:lstStyle/>
          <a:p>
            <a:endParaRPr lang="en-US"/>
          </a:p>
        </p:txBody>
      </p:sp>
      <p:sp>
        <p:nvSpPr>
          <p:cNvPr id="80133" name="Rectangle 261"/>
          <p:cNvSpPr>
            <a:spLocks noChangeArrowheads="1"/>
          </p:cNvSpPr>
          <p:nvPr/>
        </p:nvSpPr>
        <p:spPr bwMode="auto">
          <a:xfrm>
            <a:off x="1447800" y="2438400"/>
            <a:ext cx="685800" cy="304800"/>
          </a:xfrm>
          <a:prstGeom prst="rect">
            <a:avLst/>
          </a:prstGeom>
          <a:solidFill>
            <a:schemeClr val="accent1">
              <a:alpha val="0"/>
            </a:schemeClr>
          </a:solidFill>
          <a:ln w="9525">
            <a:solidFill>
              <a:schemeClr val="tx2"/>
            </a:solidFill>
            <a:miter lim="800000"/>
            <a:headEnd/>
            <a:tailEnd/>
          </a:ln>
          <a:effectLst/>
        </p:spPr>
        <p:txBody>
          <a:bodyPr wrap="none" anchor="ctr"/>
          <a:lstStyle/>
          <a:p>
            <a:endParaRPr lang="en-US"/>
          </a:p>
        </p:txBody>
      </p:sp>
      <p:sp>
        <p:nvSpPr>
          <p:cNvPr id="80134" name="Rectangle 262"/>
          <p:cNvSpPr>
            <a:spLocks noChangeArrowheads="1"/>
          </p:cNvSpPr>
          <p:nvPr/>
        </p:nvSpPr>
        <p:spPr bwMode="auto">
          <a:xfrm>
            <a:off x="4495800" y="2362200"/>
            <a:ext cx="457200" cy="381000"/>
          </a:xfrm>
          <a:prstGeom prst="rect">
            <a:avLst/>
          </a:prstGeom>
          <a:solidFill>
            <a:schemeClr val="accent1">
              <a:alpha val="0"/>
            </a:schemeClr>
          </a:solidFill>
          <a:ln w="9525">
            <a:solidFill>
              <a:schemeClr val="tx2"/>
            </a:solidFill>
            <a:miter lim="800000"/>
            <a:headEnd/>
            <a:tailEnd/>
          </a:ln>
          <a:effectLst/>
        </p:spPr>
        <p:txBody>
          <a:bodyPr wrap="none" anchor="ctr"/>
          <a:lstStyle/>
          <a:p>
            <a:endParaRPr lang="en-US"/>
          </a:p>
        </p:txBody>
      </p:sp>
      <p:sp>
        <p:nvSpPr>
          <p:cNvPr id="80147" name="Text Box 275"/>
          <p:cNvSpPr txBox="1">
            <a:spLocks noChangeArrowheads="1"/>
          </p:cNvSpPr>
          <p:nvPr/>
        </p:nvSpPr>
        <p:spPr bwMode="auto">
          <a:xfrm>
            <a:off x="6845300" y="3613150"/>
            <a:ext cx="436563" cy="304800"/>
          </a:xfrm>
          <a:prstGeom prst="rect">
            <a:avLst/>
          </a:prstGeom>
          <a:noFill/>
          <a:ln w="9525">
            <a:noFill/>
            <a:miter lim="800000"/>
            <a:headEnd/>
            <a:tailEnd/>
          </a:ln>
          <a:effectLst/>
        </p:spPr>
        <p:txBody>
          <a:bodyPr wrap="none">
            <a:spAutoFit/>
          </a:bodyPr>
          <a:lstStyle/>
          <a:p>
            <a:pPr eaLnBrk="1" hangingPunct="1"/>
            <a:r>
              <a:rPr lang="en-US" sz="1400">
                <a:solidFill>
                  <a:srgbClr val="000000"/>
                </a:solidFill>
                <a:latin typeface="Verdana" pitchFamily="34" charset="0"/>
              </a:rPr>
              <a:t>US</a:t>
            </a:r>
          </a:p>
        </p:txBody>
      </p:sp>
      <p:sp>
        <p:nvSpPr>
          <p:cNvPr id="80148" name="Text Box 276"/>
          <p:cNvSpPr txBox="1">
            <a:spLocks noChangeArrowheads="1"/>
          </p:cNvSpPr>
          <p:nvPr/>
        </p:nvSpPr>
        <p:spPr bwMode="auto">
          <a:xfrm>
            <a:off x="5956300" y="3613150"/>
            <a:ext cx="1012825" cy="304800"/>
          </a:xfrm>
          <a:prstGeom prst="rect">
            <a:avLst/>
          </a:prstGeom>
          <a:noFill/>
          <a:ln w="9525">
            <a:noFill/>
            <a:miter lim="800000"/>
            <a:headEnd/>
            <a:tailEnd/>
          </a:ln>
          <a:effectLst/>
        </p:spPr>
        <p:txBody>
          <a:bodyPr wrap="none">
            <a:spAutoFit/>
          </a:bodyPr>
          <a:lstStyle/>
          <a:p>
            <a:pPr eaLnBrk="1" hangingPunct="1"/>
            <a:r>
              <a:rPr lang="en-US" sz="1400">
                <a:solidFill>
                  <a:srgbClr val="000000"/>
                </a:solidFill>
                <a:latin typeface="Verdana" pitchFamily="34" charset="0"/>
              </a:rPr>
              <a:t>Canadian</a:t>
            </a:r>
          </a:p>
        </p:txBody>
      </p:sp>
      <p:sp>
        <p:nvSpPr>
          <p:cNvPr id="80149" name="Text Box 277"/>
          <p:cNvSpPr txBox="1">
            <a:spLocks noChangeArrowheads="1"/>
          </p:cNvSpPr>
          <p:nvPr/>
        </p:nvSpPr>
        <p:spPr bwMode="auto">
          <a:xfrm>
            <a:off x="6191250" y="3017838"/>
            <a:ext cx="1022350" cy="304800"/>
          </a:xfrm>
          <a:prstGeom prst="rect">
            <a:avLst/>
          </a:prstGeom>
          <a:noFill/>
          <a:ln w="9525">
            <a:noFill/>
            <a:miter lim="800000"/>
            <a:headEnd/>
            <a:tailEnd/>
          </a:ln>
          <a:effectLst/>
        </p:spPr>
        <p:txBody>
          <a:bodyPr wrap="none">
            <a:spAutoFit/>
          </a:bodyPr>
          <a:lstStyle/>
          <a:p>
            <a:pPr eaLnBrk="1" hangingPunct="1"/>
            <a:r>
              <a:rPr lang="en-US" sz="1400">
                <a:solidFill>
                  <a:srgbClr val="000000"/>
                </a:solidFill>
                <a:latin typeface="Verdana" pitchFamily="34" charset="0"/>
              </a:rPr>
              <a:t>American</a:t>
            </a:r>
          </a:p>
        </p:txBody>
      </p:sp>
      <p:sp>
        <p:nvSpPr>
          <p:cNvPr id="80150" name="Line 278"/>
          <p:cNvSpPr>
            <a:spLocks noChangeShapeType="1"/>
          </p:cNvSpPr>
          <p:nvPr/>
        </p:nvSpPr>
        <p:spPr bwMode="auto">
          <a:xfrm flipV="1">
            <a:off x="6445250" y="3332163"/>
            <a:ext cx="169863" cy="296862"/>
          </a:xfrm>
          <a:prstGeom prst="line">
            <a:avLst/>
          </a:prstGeom>
          <a:noFill/>
          <a:ln w="9525">
            <a:solidFill>
              <a:srgbClr val="000000"/>
            </a:solidFill>
            <a:round/>
            <a:headEnd/>
            <a:tailEnd type="triangle" w="med" len="med"/>
          </a:ln>
          <a:effectLst/>
        </p:spPr>
        <p:txBody>
          <a:bodyPr/>
          <a:lstStyle/>
          <a:p>
            <a:endParaRPr lang="en-US"/>
          </a:p>
        </p:txBody>
      </p:sp>
      <p:sp>
        <p:nvSpPr>
          <p:cNvPr id="80151" name="Line 279"/>
          <p:cNvSpPr>
            <a:spLocks noChangeShapeType="1"/>
          </p:cNvSpPr>
          <p:nvPr/>
        </p:nvSpPr>
        <p:spPr bwMode="auto">
          <a:xfrm flipH="1" flipV="1">
            <a:off x="6840538" y="3332163"/>
            <a:ext cx="169862" cy="296862"/>
          </a:xfrm>
          <a:prstGeom prst="line">
            <a:avLst/>
          </a:prstGeom>
          <a:noFill/>
          <a:ln w="9525">
            <a:solidFill>
              <a:srgbClr val="000000"/>
            </a:solidFill>
            <a:round/>
            <a:headEnd/>
            <a:tailEnd type="triangle" w="med" len="med"/>
          </a:ln>
          <a:effectLst/>
        </p:spPr>
        <p:txBody>
          <a:bodyPr/>
          <a:lstStyle/>
          <a:p>
            <a:endParaRPr lang="en-US"/>
          </a:p>
        </p:txBody>
      </p:sp>
      <p:sp>
        <p:nvSpPr>
          <p:cNvPr id="80152" name="Text Box 280"/>
          <p:cNvSpPr txBox="1">
            <a:spLocks noChangeArrowheads="1"/>
          </p:cNvSpPr>
          <p:nvPr/>
        </p:nvSpPr>
        <p:spPr bwMode="auto">
          <a:xfrm>
            <a:off x="7988300" y="3613150"/>
            <a:ext cx="1006475" cy="304800"/>
          </a:xfrm>
          <a:prstGeom prst="rect">
            <a:avLst/>
          </a:prstGeom>
          <a:noFill/>
          <a:ln w="9525">
            <a:noFill/>
            <a:miter lim="800000"/>
            <a:headEnd/>
            <a:tailEnd/>
          </a:ln>
          <a:effectLst/>
        </p:spPr>
        <p:txBody>
          <a:bodyPr wrap="none">
            <a:spAutoFit/>
          </a:bodyPr>
          <a:lstStyle/>
          <a:p>
            <a:pPr eaLnBrk="1" hangingPunct="1"/>
            <a:r>
              <a:rPr lang="en-US" sz="1400">
                <a:solidFill>
                  <a:srgbClr val="000000"/>
                </a:solidFill>
                <a:latin typeface="Verdana" pitchFamily="34" charset="0"/>
              </a:rPr>
              <a:t>Japanese</a:t>
            </a:r>
          </a:p>
        </p:txBody>
      </p:sp>
      <p:sp>
        <p:nvSpPr>
          <p:cNvPr id="80153" name="Text Box 281"/>
          <p:cNvSpPr txBox="1">
            <a:spLocks noChangeArrowheads="1"/>
          </p:cNvSpPr>
          <p:nvPr/>
        </p:nvSpPr>
        <p:spPr bwMode="auto">
          <a:xfrm>
            <a:off x="7289800" y="3613150"/>
            <a:ext cx="750888" cy="304800"/>
          </a:xfrm>
          <a:prstGeom prst="rect">
            <a:avLst/>
          </a:prstGeom>
          <a:noFill/>
          <a:ln w="9525">
            <a:noFill/>
            <a:miter lim="800000"/>
            <a:headEnd/>
            <a:tailEnd/>
          </a:ln>
          <a:effectLst/>
        </p:spPr>
        <p:txBody>
          <a:bodyPr wrap="none">
            <a:spAutoFit/>
          </a:bodyPr>
          <a:lstStyle/>
          <a:p>
            <a:pPr eaLnBrk="1" hangingPunct="1"/>
            <a:r>
              <a:rPr lang="en-US" sz="1400">
                <a:solidFill>
                  <a:srgbClr val="000000"/>
                </a:solidFill>
                <a:latin typeface="Verdana" pitchFamily="34" charset="0"/>
              </a:rPr>
              <a:t>Indian</a:t>
            </a:r>
          </a:p>
        </p:txBody>
      </p:sp>
      <p:sp>
        <p:nvSpPr>
          <p:cNvPr id="80154" name="Text Box 282"/>
          <p:cNvSpPr txBox="1">
            <a:spLocks noChangeArrowheads="1"/>
          </p:cNvSpPr>
          <p:nvPr/>
        </p:nvSpPr>
        <p:spPr bwMode="auto">
          <a:xfrm>
            <a:off x="7727950" y="3017838"/>
            <a:ext cx="666750" cy="304800"/>
          </a:xfrm>
          <a:prstGeom prst="rect">
            <a:avLst/>
          </a:prstGeom>
          <a:noFill/>
          <a:ln w="9525">
            <a:noFill/>
            <a:miter lim="800000"/>
            <a:headEnd/>
            <a:tailEnd/>
          </a:ln>
          <a:effectLst/>
        </p:spPr>
        <p:txBody>
          <a:bodyPr wrap="none">
            <a:spAutoFit/>
          </a:bodyPr>
          <a:lstStyle/>
          <a:p>
            <a:pPr eaLnBrk="1" hangingPunct="1"/>
            <a:r>
              <a:rPr lang="en-US" sz="1400">
                <a:solidFill>
                  <a:srgbClr val="000000"/>
                </a:solidFill>
                <a:latin typeface="Verdana" pitchFamily="34" charset="0"/>
              </a:rPr>
              <a:t>Asian</a:t>
            </a:r>
          </a:p>
        </p:txBody>
      </p:sp>
      <p:sp>
        <p:nvSpPr>
          <p:cNvPr id="80155" name="Line 283"/>
          <p:cNvSpPr>
            <a:spLocks noChangeShapeType="1"/>
          </p:cNvSpPr>
          <p:nvPr/>
        </p:nvSpPr>
        <p:spPr bwMode="auto">
          <a:xfrm flipV="1">
            <a:off x="7778750" y="3332163"/>
            <a:ext cx="169863" cy="296862"/>
          </a:xfrm>
          <a:prstGeom prst="line">
            <a:avLst/>
          </a:prstGeom>
          <a:noFill/>
          <a:ln w="9525">
            <a:solidFill>
              <a:srgbClr val="000000"/>
            </a:solidFill>
            <a:round/>
            <a:headEnd/>
            <a:tailEnd type="triangle" w="med" len="med"/>
          </a:ln>
          <a:effectLst/>
        </p:spPr>
        <p:txBody>
          <a:bodyPr/>
          <a:lstStyle/>
          <a:p>
            <a:endParaRPr lang="en-US"/>
          </a:p>
        </p:txBody>
      </p:sp>
      <p:sp>
        <p:nvSpPr>
          <p:cNvPr id="80156" name="Line 284"/>
          <p:cNvSpPr>
            <a:spLocks noChangeShapeType="1"/>
          </p:cNvSpPr>
          <p:nvPr/>
        </p:nvSpPr>
        <p:spPr bwMode="auto">
          <a:xfrm flipH="1" flipV="1">
            <a:off x="8174038" y="3332163"/>
            <a:ext cx="169862" cy="296862"/>
          </a:xfrm>
          <a:prstGeom prst="line">
            <a:avLst/>
          </a:prstGeom>
          <a:noFill/>
          <a:ln w="9525">
            <a:solidFill>
              <a:srgbClr val="000000"/>
            </a:solidFill>
            <a:round/>
            <a:headEnd/>
            <a:tailEnd type="triangle" w="med" len="med"/>
          </a:ln>
          <a:effectLst/>
        </p:spPr>
        <p:txBody>
          <a:bodyPr/>
          <a:lstStyle/>
          <a:p>
            <a:endParaRPr lang="en-US"/>
          </a:p>
        </p:txBody>
      </p:sp>
      <p:sp>
        <p:nvSpPr>
          <p:cNvPr id="80157" name="Line 285"/>
          <p:cNvSpPr>
            <a:spLocks noChangeShapeType="1"/>
          </p:cNvSpPr>
          <p:nvPr/>
        </p:nvSpPr>
        <p:spPr bwMode="auto">
          <a:xfrm flipV="1">
            <a:off x="6772275" y="2752725"/>
            <a:ext cx="533400" cy="269875"/>
          </a:xfrm>
          <a:prstGeom prst="line">
            <a:avLst/>
          </a:prstGeom>
          <a:noFill/>
          <a:ln w="9525">
            <a:solidFill>
              <a:srgbClr val="000000"/>
            </a:solidFill>
            <a:round/>
            <a:headEnd/>
            <a:tailEnd type="triangle" w="med" len="med"/>
          </a:ln>
          <a:effectLst/>
        </p:spPr>
        <p:txBody>
          <a:bodyPr/>
          <a:lstStyle/>
          <a:p>
            <a:endParaRPr lang="en-US"/>
          </a:p>
        </p:txBody>
      </p:sp>
      <p:sp>
        <p:nvSpPr>
          <p:cNvPr id="80158" name="Line 286"/>
          <p:cNvSpPr>
            <a:spLocks noChangeShapeType="1"/>
          </p:cNvSpPr>
          <p:nvPr/>
        </p:nvSpPr>
        <p:spPr bwMode="auto">
          <a:xfrm flipH="1" flipV="1">
            <a:off x="7450138" y="2752725"/>
            <a:ext cx="533400" cy="269875"/>
          </a:xfrm>
          <a:prstGeom prst="line">
            <a:avLst/>
          </a:prstGeom>
          <a:noFill/>
          <a:ln w="9525">
            <a:solidFill>
              <a:srgbClr val="000000"/>
            </a:solidFill>
            <a:round/>
            <a:headEnd/>
            <a:tailEnd type="triangle" w="med" len="med"/>
          </a:ln>
          <a:effectLst/>
        </p:spPr>
        <p:txBody>
          <a:bodyPr/>
          <a:lstStyle/>
          <a:p>
            <a:endParaRPr lang="en-US"/>
          </a:p>
        </p:txBody>
      </p:sp>
      <p:sp>
        <p:nvSpPr>
          <p:cNvPr id="80202" name="Rectangle 330"/>
          <p:cNvSpPr>
            <a:spLocks noChangeArrowheads="1"/>
          </p:cNvSpPr>
          <p:nvPr/>
        </p:nvSpPr>
        <p:spPr bwMode="auto">
          <a:xfrm>
            <a:off x="7162800" y="2286000"/>
            <a:ext cx="381000" cy="381000"/>
          </a:xfrm>
          <a:prstGeom prst="rect">
            <a:avLst/>
          </a:prstGeom>
          <a:solidFill>
            <a:schemeClr val="accent1">
              <a:alpha val="0"/>
            </a:schemeClr>
          </a:solidFill>
          <a:ln w="9525">
            <a:solidFill>
              <a:schemeClr val="tx2"/>
            </a:solidFill>
            <a:miter lim="800000"/>
            <a:headEnd/>
            <a:tailEnd/>
          </a:ln>
          <a:effectLst/>
        </p:spPr>
        <p:txBody>
          <a:bodyPr wrap="none" anchor="ctr"/>
          <a:lstStyle/>
          <a:p>
            <a:pPr algn="ctr"/>
            <a:endParaRPr lang="en-US"/>
          </a:p>
        </p:txBody>
      </p:sp>
      <p:sp>
        <p:nvSpPr>
          <p:cNvPr id="80205" name="Text Box 333"/>
          <p:cNvSpPr txBox="1">
            <a:spLocks noChangeArrowheads="1"/>
          </p:cNvSpPr>
          <p:nvPr/>
        </p:nvSpPr>
        <p:spPr bwMode="auto">
          <a:xfrm>
            <a:off x="7223125" y="2322513"/>
            <a:ext cx="273050" cy="366712"/>
          </a:xfrm>
          <a:prstGeom prst="rect">
            <a:avLst/>
          </a:prstGeom>
          <a:noFill/>
          <a:ln w="9525">
            <a:noFill/>
            <a:miter lim="800000"/>
            <a:headEnd/>
            <a:tailEnd/>
          </a:ln>
          <a:effectLst/>
        </p:spPr>
        <p:txBody>
          <a:bodyPr wrap="none">
            <a:spAutoFit/>
          </a:bodyPr>
          <a:lstStyle/>
          <a:p>
            <a:r>
              <a:rPr lang="en-US">
                <a:solidFill>
                  <a:schemeClr val="tx2"/>
                </a:solidFill>
              </a:rPr>
              <a:t>*</a:t>
            </a:r>
          </a:p>
        </p:txBody>
      </p:sp>
      <p:sp>
        <p:nvSpPr>
          <p:cNvPr id="80206" name="Rectangle 334"/>
          <p:cNvSpPr>
            <a:spLocks noChangeArrowheads="1"/>
          </p:cNvSpPr>
          <p:nvPr/>
        </p:nvSpPr>
        <p:spPr bwMode="auto">
          <a:xfrm>
            <a:off x="0" y="4191000"/>
            <a:ext cx="8797925" cy="822325"/>
          </a:xfrm>
          <a:prstGeom prst="rect">
            <a:avLst/>
          </a:prstGeom>
          <a:noFill/>
          <a:ln w="9525">
            <a:noFill/>
            <a:miter lim="800000"/>
            <a:headEnd/>
            <a:tailEnd/>
          </a:ln>
          <a:effectLst/>
        </p:spPr>
        <p:txBody>
          <a:bodyPr>
            <a:spAutoFit/>
          </a:bodyPr>
          <a:lstStyle/>
          <a:p>
            <a:pPr eaLnBrk="1" hangingPunct="1">
              <a:tabLst>
                <a:tab pos="174625" algn="l"/>
              </a:tabLst>
            </a:pPr>
            <a:r>
              <a:rPr lang="en-US" sz="1600">
                <a:latin typeface="Verdana" pitchFamily="34" charset="0"/>
              </a:rPr>
              <a:t>• </a:t>
            </a:r>
            <a:r>
              <a:rPr lang="en-US" sz="2400" b="1">
                <a:solidFill>
                  <a:schemeClr val="tx2"/>
                </a:solidFill>
              </a:rPr>
              <a:t>Generalization Hierarchies</a:t>
            </a:r>
            <a:r>
              <a:rPr lang="en-US" sz="2400"/>
              <a:t>: </a:t>
            </a:r>
            <a:r>
              <a:rPr lang="en-US" sz="2400">
                <a:solidFill>
                  <a:schemeClr val="tx2"/>
                </a:solidFill>
              </a:rPr>
              <a:t>Data owner defines how values    </a:t>
            </a:r>
          </a:p>
          <a:p>
            <a:pPr eaLnBrk="1" hangingPunct="1">
              <a:tabLst>
                <a:tab pos="174625" algn="l"/>
              </a:tabLst>
            </a:pPr>
            <a:r>
              <a:rPr lang="en-US" sz="2400">
                <a:solidFill>
                  <a:schemeClr val="tx2"/>
                </a:solidFill>
              </a:rPr>
              <a:t>                                                  can be generalized</a:t>
            </a:r>
          </a:p>
        </p:txBody>
      </p:sp>
      <p:sp>
        <p:nvSpPr>
          <p:cNvPr id="80207" name="Rectangle 335"/>
          <p:cNvSpPr>
            <a:spLocks noChangeArrowheads="1"/>
          </p:cNvSpPr>
          <p:nvPr/>
        </p:nvSpPr>
        <p:spPr bwMode="auto">
          <a:xfrm>
            <a:off x="0" y="5410200"/>
            <a:ext cx="8797925" cy="1187450"/>
          </a:xfrm>
          <a:prstGeom prst="rect">
            <a:avLst/>
          </a:prstGeom>
          <a:noFill/>
          <a:ln w="9525">
            <a:noFill/>
            <a:miter lim="800000"/>
            <a:headEnd/>
            <a:tailEnd/>
          </a:ln>
          <a:effectLst/>
        </p:spPr>
        <p:txBody>
          <a:bodyPr>
            <a:spAutoFit/>
          </a:bodyPr>
          <a:lstStyle/>
          <a:p>
            <a:pPr eaLnBrk="1" hangingPunct="1">
              <a:tabLst>
                <a:tab pos="174625" algn="l"/>
              </a:tabLst>
            </a:pPr>
            <a:r>
              <a:rPr lang="en-US" sz="1600">
                <a:latin typeface="Verdana" pitchFamily="34" charset="0"/>
              </a:rPr>
              <a:t>• </a:t>
            </a:r>
            <a:r>
              <a:rPr lang="en-US" sz="2400" b="1">
                <a:solidFill>
                  <a:schemeClr val="tx2"/>
                </a:solidFill>
              </a:rPr>
              <a:t>Table Generalization</a:t>
            </a:r>
            <a:r>
              <a:rPr lang="en-US" sz="2400">
                <a:solidFill>
                  <a:schemeClr val="tx2"/>
                </a:solidFill>
              </a:rPr>
              <a:t>: A table generalization is created by  </a:t>
            </a:r>
          </a:p>
          <a:p>
            <a:pPr eaLnBrk="1" hangingPunct="1">
              <a:tabLst>
                <a:tab pos="174625" algn="l"/>
              </a:tabLst>
            </a:pPr>
            <a:r>
              <a:rPr lang="en-US" sz="2400">
                <a:solidFill>
                  <a:schemeClr val="tx2"/>
                </a:solidFill>
              </a:rPr>
              <a:t>                                       generalizing all values in a column to a </a:t>
            </a:r>
          </a:p>
          <a:p>
            <a:pPr eaLnBrk="1" hangingPunct="1">
              <a:tabLst>
                <a:tab pos="174625" algn="l"/>
              </a:tabLst>
            </a:pPr>
            <a:r>
              <a:rPr lang="en-US" sz="2400">
                <a:solidFill>
                  <a:schemeClr val="tx2"/>
                </a:solidFill>
              </a:rPr>
              <a:t>                                       specific level of generalization</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a:xfrm>
            <a:off x="304800" y="190500"/>
            <a:ext cx="8534400" cy="1527175"/>
          </a:xfrm>
        </p:spPr>
        <p:txBody>
          <a:bodyPr>
            <a:normAutofit/>
          </a:bodyPr>
          <a:lstStyle/>
          <a:p>
            <a:r>
              <a:rPr lang="en-US" dirty="0"/>
              <a:t>K-minimal </a:t>
            </a:r>
            <a:r>
              <a:rPr lang="en-US" dirty="0" smtClean="0"/>
              <a:t>Generalizations           </a:t>
            </a:r>
            <a:r>
              <a:rPr lang="en-US" sz="2000" dirty="0" smtClean="0">
                <a:solidFill>
                  <a:prstClr val="black"/>
                </a:solidFill>
              </a:rPr>
              <a:t>              (</a:t>
            </a:r>
            <a:r>
              <a:rPr lang="en-US" sz="2000" b="1" dirty="0" smtClean="0">
                <a:solidFill>
                  <a:prstClr val="black"/>
                </a:solidFill>
              </a:rPr>
              <a:t>From B. </a:t>
            </a:r>
            <a:r>
              <a:rPr lang="en-US" sz="2000" b="1" dirty="0" err="1" smtClean="0">
                <a:solidFill>
                  <a:prstClr val="black"/>
                </a:solidFill>
              </a:rPr>
              <a:t>Aditya</a:t>
            </a:r>
            <a:r>
              <a:rPr lang="en-US" sz="2000" b="1" dirty="0" smtClean="0">
                <a:solidFill>
                  <a:prstClr val="black"/>
                </a:solidFill>
              </a:rPr>
              <a:t> </a:t>
            </a:r>
            <a:r>
              <a:rPr lang="en-US" sz="2000" b="1" dirty="0" err="1" smtClean="0">
                <a:solidFill>
                  <a:prstClr val="black"/>
                </a:solidFill>
              </a:rPr>
              <a:t>Prakash’s</a:t>
            </a:r>
            <a:r>
              <a:rPr lang="en-US" sz="2000" b="1" dirty="0" smtClean="0">
                <a:solidFill>
                  <a:prstClr val="black"/>
                </a:solidFill>
              </a:rPr>
              <a:t> Presentation</a:t>
            </a:r>
            <a:r>
              <a:rPr lang="en-US" sz="2000" dirty="0" smtClean="0">
                <a:solidFill>
                  <a:prstClr val="black"/>
                </a:solidFill>
              </a:rPr>
              <a:t>)</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49</a:t>
            </a:fld>
            <a:endParaRPr lang="en-US"/>
          </a:p>
        </p:txBody>
      </p:sp>
      <p:sp>
        <p:nvSpPr>
          <p:cNvPr id="80899" name="Rectangle 3"/>
          <p:cNvSpPr>
            <a:spLocks noGrp="1" noChangeArrowheads="1"/>
          </p:cNvSpPr>
          <p:nvPr>
            <p:ph sz="quarter" idx="1"/>
          </p:nvPr>
        </p:nvSpPr>
        <p:spPr>
          <a:xfrm>
            <a:off x="228600" y="1905000"/>
            <a:ext cx="8686800" cy="4419600"/>
          </a:xfrm>
        </p:spPr>
        <p:txBody>
          <a:bodyPr/>
          <a:lstStyle/>
          <a:p>
            <a:r>
              <a:rPr lang="en-US"/>
              <a:t>There are many k-anonymizations – which </a:t>
            </a:r>
            <a:r>
              <a:rPr lang="en-US" i="1"/>
              <a:t>one </a:t>
            </a:r>
            <a:r>
              <a:rPr lang="en-US"/>
              <a:t>to pick?</a:t>
            </a:r>
          </a:p>
          <a:p>
            <a:pPr lvl="1"/>
            <a:r>
              <a:rPr lang="en-US"/>
              <a:t>Intuition: The one that does not generalize the data more than needed (decrease in utility of the published dataset!)</a:t>
            </a:r>
          </a:p>
          <a:p>
            <a:r>
              <a:rPr lang="en-US" b="1"/>
              <a:t>K-minimal generalization</a:t>
            </a:r>
            <a:r>
              <a:rPr lang="en-US"/>
              <a:t>: A k-anonymized table that is not a generalization of another k-anonymized table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normAutofit/>
          </a:bodyPr>
          <a:lstStyle/>
          <a:p>
            <a:r>
              <a:rPr lang="en-US" dirty="0" smtClean="0">
                <a:solidFill>
                  <a:srgbClr val="FF0000"/>
                </a:solidFill>
              </a:rPr>
              <a:t>DIFFERENT APPROACHES</a:t>
            </a:r>
            <a:endParaRPr lang="en-US" sz="2700" dirty="0">
              <a:solidFill>
                <a:srgbClr val="FF0000"/>
              </a:solidFill>
            </a:endParaRPr>
          </a:p>
        </p:txBody>
      </p:sp>
      <p:sp>
        <p:nvSpPr>
          <p:cNvPr id="6" name="Slide Number Placeholder 5"/>
          <p:cNvSpPr>
            <a:spLocks noGrp="1"/>
          </p:cNvSpPr>
          <p:nvPr>
            <p:ph type="sldNum" sz="quarter" idx="12"/>
          </p:nvPr>
        </p:nvSpPr>
        <p:spPr/>
        <p:txBody>
          <a:bodyPr/>
          <a:lstStyle/>
          <a:p>
            <a:fld id="{61DCBE55-50DD-4D9F-9821-C80B0F1218AE}" type="slidenum">
              <a:rPr lang="en-US" altLang="en-US"/>
              <a:pPr/>
              <a:t>5</a:t>
            </a:fld>
            <a:endParaRPr lang="en-US" altLang="en-US"/>
          </a:p>
        </p:txBody>
      </p:sp>
      <p:sp>
        <p:nvSpPr>
          <p:cNvPr id="79875" name="Rectangle 3"/>
          <p:cNvSpPr>
            <a:spLocks noGrp="1" noChangeArrowheads="1"/>
          </p:cNvSpPr>
          <p:nvPr>
            <p:ph sz="quarter" idx="1"/>
          </p:nvPr>
        </p:nvSpPr>
        <p:spPr>
          <a:noFill/>
          <a:ln/>
        </p:spPr>
        <p:txBody>
          <a:bodyPr>
            <a:noAutofit/>
          </a:bodyPr>
          <a:lstStyle/>
          <a:p>
            <a:pPr algn="just">
              <a:lnSpc>
                <a:spcPct val="90000"/>
              </a:lnSpc>
            </a:pPr>
            <a:r>
              <a:rPr lang="en-US" sz="2800" dirty="0" smtClean="0"/>
              <a:t>Fine-grained </a:t>
            </a:r>
            <a:r>
              <a:rPr lang="en-US" sz="2800" dirty="0"/>
              <a:t>access control </a:t>
            </a:r>
            <a:r>
              <a:rPr lang="en-US" sz="2800" dirty="0" smtClean="0"/>
              <a:t>models alter query form and </a:t>
            </a:r>
            <a:r>
              <a:rPr lang="en-US" sz="2800" b="1" dirty="0" smtClean="0"/>
              <a:t>try best to preserve</a:t>
            </a:r>
            <a:r>
              <a:rPr lang="en-US" sz="2800" dirty="0" smtClean="0"/>
              <a:t> its authorized result set</a:t>
            </a:r>
            <a:endParaRPr lang="en-US" sz="2800" dirty="0"/>
          </a:p>
          <a:p>
            <a:pPr lvl="1" algn="just">
              <a:lnSpc>
                <a:spcPct val="90000"/>
              </a:lnSpc>
            </a:pPr>
            <a:r>
              <a:rPr lang="en-US" dirty="0">
                <a:solidFill>
                  <a:srgbClr val="C00000"/>
                </a:solidFill>
              </a:rPr>
              <a:t>View Replacement </a:t>
            </a:r>
            <a:r>
              <a:rPr lang="en-US" dirty="0" smtClean="0">
                <a:solidFill>
                  <a:srgbClr val="C00000"/>
                </a:solidFill>
              </a:rPr>
              <a:t>Model</a:t>
            </a:r>
            <a:r>
              <a:rPr lang="en-US" dirty="0" smtClean="0">
                <a:solidFill>
                  <a:srgbClr val="FFFF00"/>
                </a:solidFill>
              </a:rPr>
              <a:t> </a:t>
            </a:r>
            <a:r>
              <a:rPr lang="en-US" dirty="0" smtClean="0"/>
              <a:t>in Oracle VPD changes the actual database table references </a:t>
            </a:r>
            <a:r>
              <a:rPr lang="en-US" b="1" dirty="0" smtClean="0"/>
              <a:t>by joining each with views </a:t>
            </a:r>
            <a:r>
              <a:rPr lang="en-US" dirty="0" smtClean="0"/>
              <a:t>authorized for the user. This is done transparently.  May lead to misleading answers for aggregate queries.</a:t>
            </a:r>
            <a:endParaRPr lang="en-US" dirty="0"/>
          </a:p>
          <a:p>
            <a:pPr lvl="1"/>
            <a:r>
              <a:rPr lang="en-US" dirty="0">
                <a:solidFill>
                  <a:srgbClr val="C00000"/>
                </a:solidFill>
              </a:rPr>
              <a:t>Non-Truman </a:t>
            </a:r>
            <a:r>
              <a:rPr lang="en-US" dirty="0" smtClean="0">
                <a:solidFill>
                  <a:srgbClr val="C00000"/>
                </a:solidFill>
              </a:rPr>
              <a:t>Model</a:t>
            </a:r>
            <a:r>
              <a:rPr lang="en-US" dirty="0" smtClean="0">
                <a:solidFill>
                  <a:srgbClr val="FFFF00"/>
                </a:solidFill>
              </a:rPr>
              <a:t> </a:t>
            </a:r>
            <a:r>
              <a:rPr lang="en-US" sz="2200" dirty="0" smtClean="0"/>
              <a:t>rewrites the query to produce results using the existing parameterized views authenticated for the user. It conceals a relationship or set of relationships to assure FGA control. </a:t>
            </a:r>
            <a:endParaRPr lang="en-US" sz="2200" dirty="0"/>
          </a:p>
          <a:p>
            <a:pPr lvl="1" algn="just">
              <a:lnSpc>
                <a:spcPct val="90000"/>
              </a:lnSpc>
            </a:pPr>
            <a:r>
              <a:rPr lang="en-US" dirty="0">
                <a:solidFill>
                  <a:srgbClr val="C00000"/>
                </a:solidFill>
              </a:rPr>
              <a:t>Cell-level Authorization and </a:t>
            </a:r>
            <a:r>
              <a:rPr lang="en-US" dirty="0" smtClean="0">
                <a:solidFill>
                  <a:srgbClr val="C00000"/>
                </a:solidFill>
              </a:rPr>
              <a:t>Nullification</a:t>
            </a:r>
            <a:r>
              <a:rPr lang="en-US" dirty="0" smtClean="0">
                <a:solidFill>
                  <a:srgbClr val="FFFF00"/>
                </a:solidFill>
              </a:rPr>
              <a:t> </a:t>
            </a:r>
            <a:r>
              <a:rPr lang="en-US" dirty="0" smtClean="0"/>
              <a:t>– Show information in cell if authorized, else return null</a:t>
            </a:r>
          </a:p>
        </p:txBody>
      </p:sp>
      <p:sp>
        <p:nvSpPr>
          <p:cNvPr id="7" name="Rectangle 6"/>
          <p:cNvSpPr/>
          <p:nvPr/>
        </p:nvSpPr>
        <p:spPr>
          <a:xfrm>
            <a:off x="2362200" y="6324600"/>
            <a:ext cx="3669274" cy="369332"/>
          </a:xfrm>
          <a:prstGeom prst="rect">
            <a:avLst/>
          </a:prstGeom>
        </p:spPr>
        <p:txBody>
          <a:bodyPr wrap="none">
            <a:spAutoFit/>
          </a:bodyPr>
          <a:lstStyle/>
          <a:p>
            <a:r>
              <a:rPr lang="en-US" dirty="0" smtClean="0">
                <a:solidFill>
                  <a:srgbClr val="FF0000"/>
                </a:solidFill>
              </a:rPr>
              <a:t>(From Prof </a:t>
            </a:r>
            <a:r>
              <a:rPr lang="en-US" dirty="0" err="1" smtClean="0">
                <a:solidFill>
                  <a:srgbClr val="FF0000"/>
                </a:solidFill>
              </a:rPr>
              <a:t>Sudarshan’s</a:t>
            </a:r>
            <a:r>
              <a:rPr lang="en-US" dirty="0" smtClean="0">
                <a:solidFill>
                  <a:srgbClr val="FF0000"/>
                </a:solidFill>
              </a:rPr>
              <a:t> presentation)</a:t>
            </a:r>
            <a:endParaRPr lang="en-US" dirty="0"/>
          </a:p>
        </p:txBody>
      </p:sp>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2295" name="Group 375"/>
          <p:cNvGraphicFramePr>
            <a:graphicFrameLocks noGrp="1"/>
          </p:cNvGraphicFramePr>
          <p:nvPr/>
        </p:nvGraphicFramePr>
        <p:xfrm>
          <a:off x="152400" y="152400"/>
          <a:ext cx="6019800" cy="1935480"/>
        </p:xfrm>
        <a:graphic>
          <a:graphicData uri="http://schemas.openxmlformats.org/drawingml/2006/table">
            <a:tbl>
              <a:tblPr/>
              <a:tblGrid>
                <a:gridCol w="468313"/>
                <a:gridCol w="1085850"/>
                <a:gridCol w="876300"/>
                <a:gridCol w="1595437"/>
                <a:gridCol w="1993900"/>
              </a:tblGrid>
              <a:tr h="117475">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1700" b="1" i="1" u="none" strike="noStrike" cap="none" normalizeH="0" baseline="0" smtClean="0">
                          <a:ln>
                            <a:noFill/>
                          </a:ln>
                          <a:solidFill>
                            <a:srgbClr val="000000"/>
                          </a:solidFill>
                          <a:effectLst/>
                          <a:latin typeface="Verdana" pitchFamily="34" charset="0"/>
                        </a:rPr>
                        <a:t>#</a:t>
                      </a:r>
                    </a:p>
                  </a:txBody>
                  <a:tcPr anchor="ct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1700" b="1" i="1" u="none" strike="noStrike" cap="none" normalizeH="0" baseline="0" smtClean="0">
                          <a:ln>
                            <a:noFill/>
                          </a:ln>
                          <a:solidFill>
                            <a:srgbClr val="000000"/>
                          </a:solidFill>
                          <a:effectLst/>
                          <a:latin typeface="Verdana" pitchFamily="34" charset="0"/>
                        </a:rPr>
                        <a:t>Zip</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1700" b="1" i="1" u="none" strike="noStrike" cap="none" normalizeH="0" baseline="0" smtClean="0">
                          <a:ln>
                            <a:noFill/>
                          </a:ln>
                          <a:solidFill>
                            <a:srgbClr val="000000"/>
                          </a:solidFill>
                          <a:effectLst/>
                          <a:latin typeface="Verdana" pitchFamily="34" charset="0"/>
                        </a:rPr>
                        <a:t>Age</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1700" b="1" i="1" u="none" strike="noStrike" cap="none" normalizeH="0" baseline="0" smtClean="0">
                          <a:ln>
                            <a:noFill/>
                          </a:ln>
                          <a:solidFill>
                            <a:srgbClr val="000000"/>
                          </a:solidFill>
                          <a:effectLst/>
                          <a:latin typeface="Verdana" pitchFamily="34" charset="0"/>
                        </a:rPr>
                        <a:t>Nationality</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1700" b="1" i="1" u="none" strike="noStrike" cap="none" normalizeH="0" baseline="0" smtClean="0">
                          <a:ln>
                            <a:noFill/>
                          </a:ln>
                          <a:solidFill>
                            <a:srgbClr val="000000"/>
                          </a:solidFill>
                          <a:effectLst/>
                          <a:latin typeface="Verdana" pitchFamily="34" charset="0"/>
                        </a:rPr>
                        <a:t>Condition</a:t>
                      </a:r>
                    </a:p>
                  </a:txBody>
                  <a:tcPr anchor="ct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r>
              <a:tr h="180975">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1</a:t>
                      </a:r>
                    </a:p>
                  </a:txBody>
                  <a:tcPr anchor="ct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13053</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&lt; 40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Heart Disease</a:t>
                      </a:r>
                    </a:p>
                  </a:txBody>
                  <a:tcPr anchor="ct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180975">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2</a:t>
                      </a:r>
                    </a:p>
                  </a:txBody>
                  <a:tcPr anchor="ct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13053</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&lt; 40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Viral Infection</a:t>
                      </a:r>
                    </a:p>
                  </a:txBody>
                  <a:tcPr anchor="ct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180975">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3</a:t>
                      </a:r>
                    </a:p>
                  </a:txBody>
                  <a:tcPr anchor="ct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13067</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&lt; 40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Heart Disease</a:t>
                      </a:r>
                    </a:p>
                  </a:txBody>
                  <a:tcPr anchor="ct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180975">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4</a:t>
                      </a:r>
                    </a:p>
                  </a:txBody>
                  <a:tcPr anchor="ct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13067</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&lt; 40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Cancer</a:t>
                      </a:r>
                    </a:p>
                  </a:txBody>
                  <a:tcPr anchor="ct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rgbClr val="FFFFFF"/>
                    </a:solidFill>
                  </a:tcPr>
                </a:tc>
              </a:tr>
            </a:tbl>
          </a:graphicData>
        </a:graphic>
      </p:graphicFrame>
      <p:graphicFrame>
        <p:nvGraphicFramePr>
          <p:cNvPr id="82289" name="Group 369"/>
          <p:cNvGraphicFramePr>
            <a:graphicFrameLocks noGrp="1"/>
          </p:cNvGraphicFramePr>
          <p:nvPr/>
        </p:nvGraphicFramePr>
        <p:xfrm>
          <a:off x="2667000" y="2209800"/>
          <a:ext cx="6096000" cy="1935480"/>
        </p:xfrm>
        <a:graphic>
          <a:graphicData uri="http://schemas.openxmlformats.org/drawingml/2006/table">
            <a:tbl>
              <a:tblPr/>
              <a:tblGrid>
                <a:gridCol w="471488"/>
                <a:gridCol w="1103312"/>
                <a:gridCol w="887413"/>
                <a:gridCol w="1616075"/>
                <a:gridCol w="2017712"/>
              </a:tblGrid>
              <a:tr h="279400">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1700" b="1" i="1" u="none" strike="noStrike" cap="none" normalizeH="0" baseline="0" smtClean="0">
                          <a:ln>
                            <a:noFill/>
                          </a:ln>
                          <a:solidFill>
                            <a:srgbClr val="000000"/>
                          </a:solidFill>
                          <a:effectLst/>
                          <a:latin typeface="Verdana" pitchFamily="34" charset="0"/>
                        </a:rPr>
                        <a:t>#</a:t>
                      </a:r>
                    </a:p>
                  </a:txBody>
                  <a:tcPr anchor="ct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1700" b="1" i="1" u="none" strike="noStrike" cap="none" normalizeH="0" baseline="0" smtClean="0">
                          <a:ln>
                            <a:noFill/>
                          </a:ln>
                          <a:solidFill>
                            <a:srgbClr val="000000"/>
                          </a:solidFill>
                          <a:effectLst/>
                          <a:latin typeface="Verdana" pitchFamily="34" charset="0"/>
                        </a:rPr>
                        <a:t>Zip</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1700" b="1" i="1" u="none" strike="noStrike" cap="none" normalizeH="0" baseline="0" smtClean="0">
                          <a:ln>
                            <a:noFill/>
                          </a:ln>
                          <a:solidFill>
                            <a:srgbClr val="000000"/>
                          </a:solidFill>
                          <a:effectLst/>
                          <a:latin typeface="Verdana" pitchFamily="34" charset="0"/>
                        </a:rPr>
                        <a:t>Age</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1700" b="1" i="1" u="none" strike="noStrike" cap="none" normalizeH="0" baseline="0" smtClean="0">
                          <a:ln>
                            <a:noFill/>
                          </a:ln>
                          <a:solidFill>
                            <a:srgbClr val="000000"/>
                          </a:solidFill>
                          <a:effectLst/>
                          <a:latin typeface="Verdana" pitchFamily="34" charset="0"/>
                        </a:rPr>
                        <a:t>Nationality</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1700" b="1" i="1" u="none" strike="noStrike" cap="none" normalizeH="0" baseline="0" smtClean="0">
                          <a:ln>
                            <a:noFill/>
                          </a:ln>
                          <a:solidFill>
                            <a:srgbClr val="000000"/>
                          </a:solidFill>
                          <a:effectLst/>
                          <a:latin typeface="Verdana" pitchFamily="34" charset="0"/>
                        </a:rPr>
                        <a:t>Condition</a:t>
                      </a:r>
                    </a:p>
                  </a:txBody>
                  <a:tcPr anchor="ct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r>
              <a:tr h="180975">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1</a:t>
                      </a:r>
                    </a:p>
                  </a:txBody>
                  <a:tcPr anchor="ct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130**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&lt; 30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American</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Heart Disease</a:t>
                      </a:r>
                    </a:p>
                  </a:txBody>
                  <a:tcPr anchor="ct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180975">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2</a:t>
                      </a:r>
                    </a:p>
                  </a:txBody>
                  <a:tcPr anchor="ct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130**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&lt; 30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American</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Viral Infection</a:t>
                      </a:r>
                    </a:p>
                  </a:txBody>
                  <a:tcPr anchor="ct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180975">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3</a:t>
                      </a:r>
                    </a:p>
                  </a:txBody>
                  <a:tcPr anchor="ct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130**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3*</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Asian</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Heart Disease</a:t>
                      </a:r>
                    </a:p>
                  </a:txBody>
                  <a:tcPr anchor="ct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180975">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4</a:t>
                      </a:r>
                    </a:p>
                  </a:txBody>
                  <a:tcPr anchor="ct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130**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3*</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Asian</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Cancer</a:t>
                      </a:r>
                    </a:p>
                  </a:txBody>
                  <a:tcPr anchor="ct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rgbClr val="FFFFFF"/>
                    </a:solidFill>
                  </a:tcPr>
                </a:tc>
              </a:tr>
            </a:tbl>
          </a:graphicData>
        </a:graphic>
      </p:graphicFrame>
      <p:sp>
        <p:nvSpPr>
          <p:cNvPr id="82290" name="Text Box 370"/>
          <p:cNvSpPr txBox="1">
            <a:spLocks noChangeArrowheads="1"/>
          </p:cNvSpPr>
          <p:nvPr/>
        </p:nvSpPr>
        <p:spPr bwMode="auto">
          <a:xfrm>
            <a:off x="6629400" y="914400"/>
            <a:ext cx="2305050" cy="822325"/>
          </a:xfrm>
          <a:prstGeom prst="rect">
            <a:avLst/>
          </a:prstGeom>
          <a:noFill/>
          <a:ln w="9525">
            <a:noFill/>
            <a:miter lim="800000"/>
            <a:headEnd/>
            <a:tailEnd/>
          </a:ln>
          <a:effectLst/>
        </p:spPr>
        <p:txBody>
          <a:bodyPr>
            <a:spAutoFit/>
          </a:bodyPr>
          <a:lstStyle/>
          <a:p>
            <a:r>
              <a:rPr lang="en-US" sz="2400" dirty="0">
                <a:solidFill>
                  <a:schemeClr val="tx2"/>
                </a:solidFill>
              </a:rPr>
              <a:t>2-minimal </a:t>
            </a:r>
          </a:p>
          <a:p>
            <a:r>
              <a:rPr lang="en-US" sz="2400" dirty="0">
                <a:solidFill>
                  <a:schemeClr val="tx2"/>
                </a:solidFill>
              </a:rPr>
              <a:t>Generalizations</a:t>
            </a:r>
          </a:p>
        </p:txBody>
      </p:sp>
      <p:sp>
        <p:nvSpPr>
          <p:cNvPr id="82296" name="Line 376"/>
          <p:cNvSpPr>
            <a:spLocks noChangeShapeType="1"/>
          </p:cNvSpPr>
          <p:nvPr/>
        </p:nvSpPr>
        <p:spPr bwMode="auto">
          <a:xfrm>
            <a:off x="7696200" y="1676400"/>
            <a:ext cx="0" cy="457200"/>
          </a:xfrm>
          <a:prstGeom prst="line">
            <a:avLst/>
          </a:prstGeom>
          <a:noFill/>
          <a:ln w="9525">
            <a:solidFill>
              <a:schemeClr val="tx1"/>
            </a:solidFill>
            <a:round/>
            <a:headEnd/>
            <a:tailEnd type="triangle" w="med" len="med"/>
          </a:ln>
          <a:effectLst/>
        </p:spPr>
        <p:txBody>
          <a:bodyPr/>
          <a:lstStyle/>
          <a:p>
            <a:endParaRPr lang="en-US"/>
          </a:p>
        </p:txBody>
      </p:sp>
      <p:sp>
        <p:nvSpPr>
          <p:cNvPr id="82297" name="Line 377"/>
          <p:cNvSpPr>
            <a:spLocks noChangeShapeType="1"/>
          </p:cNvSpPr>
          <p:nvPr/>
        </p:nvSpPr>
        <p:spPr bwMode="auto">
          <a:xfrm flipH="1">
            <a:off x="6248400" y="1295400"/>
            <a:ext cx="381000" cy="0"/>
          </a:xfrm>
          <a:prstGeom prst="line">
            <a:avLst/>
          </a:prstGeom>
          <a:noFill/>
          <a:ln w="9525">
            <a:solidFill>
              <a:schemeClr val="tx1"/>
            </a:solidFill>
            <a:round/>
            <a:headEnd/>
            <a:tailEnd type="triangle" w="med" len="med"/>
          </a:ln>
          <a:effectLst/>
        </p:spPr>
        <p:txBody>
          <a:bodyPr/>
          <a:lstStyle/>
          <a:p>
            <a:endParaRPr lang="en-US"/>
          </a:p>
        </p:txBody>
      </p:sp>
      <p:graphicFrame>
        <p:nvGraphicFramePr>
          <p:cNvPr id="82376" name="Group 456"/>
          <p:cNvGraphicFramePr>
            <a:graphicFrameLocks noGrp="1"/>
          </p:cNvGraphicFramePr>
          <p:nvPr/>
        </p:nvGraphicFramePr>
        <p:xfrm>
          <a:off x="381000" y="4724400"/>
          <a:ext cx="6096000" cy="1935480"/>
        </p:xfrm>
        <a:graphic>
          <a:graphicData uri="http://schemas.openxmlformats.org/drawingml/2006/table">
            <a:tbl>
              <a:tblPr/>
              <a:tblGrid>
                <a:gridCol w="471488"/>
                <a:gridCol w="1103312"/>
                <a:gridCol w="887413"/>
                <a:gridCol w="1616075"/>
                <a:gridCol w="2017712"/>
              </a:tblGrid>
              <a:tr h="279400">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1700" b="1" i="1" u="none" strike="noStrike" cap="none" normalizeH="0" baseline="0" smtClean="0">
                          <a:ln>
                            <a:noFill/>
                          </a:ln>
                          <a:solidFill>
                            <a:srgbClr val="000000"/>
                          </a:solidFill>
                          <a:effectLst/>
                          <a:latin typeface="Verdana" pitchFamily="34" charset="0"/>
                        </a:rPr>
                        <a:t>#</a:t>
                      </a:r>
                    </a:p>
                  </a:txBody>
                  <a:tcPr anchor="ct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1700" b="1" i="1" u="none" strike="noStrike" cap="none" normalizeH="0" baseline="0" smtClean="0">
                          <a:ln>
                            <a:noFill/>
                          </a:ln>
                          <a:solidFill>
                            <a:srgbClr val="000000"/>
                          </a:solidFill>
                          <a:effectLst/>
                          <a:latin typeface="Verdana" pitchFamily="34" charset="0"/>
                        </a:rPr>
                        <a:t>Zip</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1700" b="1" i="1" u="none" strike="noStrike" cap="none" normalizeH="0" baseline="0" smtClean="0">
                          <a:ln>
                            <a:noFill/>
                          </a:ln>
                          <a:solidFill>
                            <a:srgbClr val="000000"/>
                          </a:solidFill>
                          <a:effectLst/>
                          <a:latin typeface="Verdana" pitchFamily="34" charset="0"/>
                        </a:rPr>
                        <a:t>Age</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1700" b="1" i="1" u="none" strike="noStrike" cap="none" normalizeH="0" baseline="0" smtClean="0">
                          <a:ln>
                            <a:noFill/>
                          </a:ln>
                          <a:solidFill>
                            <a:srgbClr val="000000"/>
                          </a:solidFill>
                          <a:effectLst/>
                          <a:latin typeface="Verdana" pitchFamily="34" charset="0"/>
                        </a:rPr>
                        <a:t>Nationality</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1700" b="1" i="1" u="none" strike="noStrike" cap="none" normalizeH="0" baseline="0" smtClean="0">
                          <a:ln>
                            <a:noFill/>
                          </a:ln>
                          <a:solidFill>
                            <a:srgbClr val="000000"/>
                          </a:solidFill>
                          <a:effectLst/>
                          <a:latin typeface="Verdana" pitchFamily="34" charset="0"/>
                        </a:rPr>
                        <a:t>Condition</a:t>
                      </a:r>
                    </a:p>
                  </a:txBody>
                  <a:tcPr anchor="ct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r>
              <a:tr h="180975">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1</a:t>
                      </a:r>
                    </a:p>
                  </a:txBody>
                  <a:tcPr anchor="ct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130**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&lt; 40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Heart Disease</a:t>
                      </a:r>
                    </a:p>
                  </a:txBody>
                  <a:tcPr anchor="ct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180975">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2</a:t>
                      </a:r>
                    </a:p>
                  </a:txBody>
                  <a:tcPr anchor="ct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130**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&lt; 40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Viral Infection</a:t>
                      </a:r>
                    </a:p>
                  </a:txBody>
                  <a:tcPr anchor="ct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180975">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3</a:t>
                      </a:r>
                    </a:p>
                  </a:txBody>
                  <a:tcPr anchor="ct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130**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&lt; 40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Heart Disease</a:t>
                      </a:r>
                    </a:p>
                  </a:txBody>
                  <a:tcPr anchor="ct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180975">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4</a:t>
                      </a:r>
                    </a:p>
                  </a:txBody>
                  <a:tcPr anchor="ct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130**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&lt; 40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Cancer</a:t>
                      </a:r>
                    </a:p>
                  </a:txBody>
                  <a:tcPr anchor="ct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rgbClr val="FFFFFF"/>
                    </a:solidFill>
                  </a:tcPr>
                </a:tc>
              </a:tr>
            </a:tbl>
          </a:graphicData>
        </a:graphic>
      </p:graphicFrame>
      <p:sp>
        <p:nvSpPr>
          <p:cNvPr id="82377" name="Text Box 457"/>
          <p:cNvSpPr txBox="1">
            <a:spLocks noChangeArrowheads="1"/>
          </p:cNvSpPr>
          <p:nvPr/>
        </p:nvSpPr>
        <p:spPr bwMode="auto">
          <a:xfrm>
            <a:off x="6629400" y="5181600"/>
            <a:ext cx="2305050" cy="1187450"/>
          </a:xfrm>
          <a:prstGeom prst="rect">
            <a:avLst/>
          </a:prstGeom>
          <a:noFill/>
          <a:ln w="9525">
            <a:noFill/>
            <a:miter lim="800000"/>
            <a:headEnd/>
            <a:tailEnd/>
          </a:ln>
          <a:effectLst/>
        </p:spPr>
        <p:txBody>
          <a:bodyPr>
            <a:spAutoFit/>
          </a:bodyPr>
          <a:lstStyle/>
          <a:p>
            <a:r>
              <a:rPr lang="en-US" sz="2400">
                <a:solidFill>
                  <a:schemeClr val="tx2"/>
                </a:solidFill>
              </a:rPr>
              <a:t>NOT a</a:t>
            </a:r>
          </a:p>
          <a:p>
            <a:r>
              <a:rPr lang="en-US" sz="2400">
                <a:solidFill>
                  <a:schemeClr val="tx2"/>
                </a:solidFill>
              </a:rPr>
              <a:t>2-minimal </a:t>
            </a:r>
          </a:p>
          <a:p>
            <a:r>
              <a:rPr lang="en-US" sz="2400">
                <a:solidFill>
                  <a:schemeClr val="tx2"/>
                </a:solidFill>
              </a:rPr>
              <a:t>Generalization</a:t>
            </a:r>
          </a:p>
        </p:txBody>
      </p:sp>
      <p:sp>
        <p:nvSpPr>
          <p:cNvPr id="9" name="Slide Number Placeholder 8"/>
          <p:cNvSpPr>
            <a:spLocks noGrp="1"/>
          </p:cNvSpPr>
          <p:nvPr>
            <p:ph type="sldNum" sz="quarter" idx="12"/>
          </p:nvPr>
        </p:nvSpPr>
        <p:spPr/>
        <p:txBody>
          <a:bodyPr/>
          <a:lstStyle/>
          <a:p>
            <a:fld id="{B6F15528-21DE-4FAA-801E-634DDDAF4B2B}" type="slidenum">
              <a:rPr lang="en-US" smtClean="0"/>
              <a:pPr/>
              <a:t>50</a:t>
            </a:fld>
            <a:endParaRPr lang="en-US"/>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a:xfrm>
            <a:off x="457200" y="190500"/>
            <a:ext cx="8382000" cy="1527175"/>
          </a:xfrm>
        </p:spPr>
        <p:txBody>
          <a:bodyPr/>
          <a:lstStyle/>
          <a:p>
            <a:r>
              <a:rPr lang="en-US" dirty="0"/>
              <a:t>K-Anonymity </a:t>
            </a:r>
            <a:r>
              <a:rPr lang="en-US" dirty="0" smtClean="0"/>
              <a:t>Drawbacks      </a:t>
            </a:r>
            <a:r>
              <a:rPr lang="en-US" sz="2000" dirty="0" smtClean="0">
                <a:solidFill>
                  <a:prstClr val="black"/>
                </a:solidFill>
              </a:rPr>
              <a:t>                             (</a:t>
            </a:r>
            <a:r>
              <a:rPr lang="en-US" sz="2000" b="1" dirty="0" smtClean="0">
                <a:solidFill>
                  <a:prstClr val="black"/>
                </a:solidFill>
              </a:rPr>
              <a:t>From B. </a:t>
            </a:r>
            <a:r>
              <a:rPr lang="en-US" sz="2000" b="1" dirty="0" err="1" smtClean="0">
                <a:solidFill>
                  <a:prstClr val="black"/>
                </a:solidFill>
              </a:rPr>
              <a:t>Aditya</a:t>
            </a:r>
            <a:r>
              <a:rPr lang="en-US" sz="2000" b="1" dirty="0" smtClean="0">
                <a:solidFill>
                  <a:prstClr val="black"/>
                </a:solidFill>
              </a:rPr>
              <a:t> </a:t>
            </a:r>
            <a:r>
              <a:rPr lang="en-US" sz="2000" b="1" dirty="0" err="1" smtClean="0">
                <a:solidFill>
                  <a:prstClr val="black"/>
                </a:solidFill>
              </a:rPr>
              <a:t>Prakash’s</a:t>
            </a:r>
            <a:r>
              <a:rPr lang="en-US" sz="2000" b="1" dirty="0" smtClean="0">
                <a:solidFill>
                  <a:prstClr val="black"/>
                </a:solidFill>
              </a:rPr>
              <a:t> Presentation</a:t>
            </a:r>
            <a:r>
              <a:rPr lang="en-US" sz="2000" dirty="0" smtClean="0">
                <a:solidFill>
                  <a:prstClr val="black"/>
                </a:solidFill>
              </a:rPr>
              <a:t>)</a:t>
            </a:r>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51</a:t>
            </a:fld>
            <a:endParaRPr lang="en-US"/>
          </a:p>
        </p:txBody>
      </p:sp>
      <p:sp>
        <p:nvSpPr>
          <p:cNvPr id="94211" name="Rectangle 3"/>
          <p:cNvSpPr>
            <a:spLocks noGrp="1" noChangeArrowheads="1"/>
          </p:cNvSpPr>
          <p:nvPr>
            <p:ph sz="quarter" idx="1"/>
          </p:nvPr>
        </p:nvSpPr>
        <p:spPr>
          <a:xfrm>
            <a:off x="228600" y="1905000"/>
            <a:ext cx="8686800" cy="4419600"/>
          </a:xfrm>
        </p:spPr>
        <p:txBody>
          <a:bodyPr/>
          <a:lstStyle/>
          <a:p>
            <a:r>
              <a:rPr lang="en-US" dirty="0"/>
              <a:t>K-anonymity alone </a:t>
            </a:r>
            <a:r>
              <a:rPr lang="en-US" i="1" dirty="0"/>
              <a:t>does not</a:t>
            </a:r>
            <a:r>
              <a:rPr lang="en-US" dirty="0"/>
              <a:t>  provide full privacy!</a:t>
            </a:r>
          </a:p>
          <a:p>
            <a:r>
              <a:rPr lang="en-US" dirty="0"/>
              <a:t>Suppose attacker knows the non-sensitive attributes of </a:t>
            </a:r>
          </a:p>
          <a:p>
            <a:r>
              <a:rPr lang="en-US" dirty="0" smtClean="0"/>
              <a:t>And </a:t>
            </a:r>
            <a:r>
              <a:rPr lang="en-US" dirty="0"/>
              <a:t>the fact that Japanese have very low incidence of heart disease</a:t>
            </a:r>
          </a:p>
        </p:txBody>
      </p:sp>
      <p:graphicFrame>
        <p:nvGraphicFramePr>
          <p:cNvPr id="94558" name="Group 350"/>
          <p:cNvGraphicFramePr>
            <a:graphicFrameLocks noGrp="1"/>
          </p:cNvGraphicFramePr>
          <p:nvPr/>
        </p:nvGraphicFramePr>
        <p:xfrm>
          <a:off x="3429000" y="3733800"/>
          <a:ext cx="3276600" cy="1143000"/>
        </p:xfrm>
        <a:graphic>
          <a:graphicData uri="http://schemas.openxmlformats.org/drawingml/2006/table">
            <a:tbl>
              <a:tblPr/>
              <a:tblGrid>
                <a:gridCol w="1104900"/>
                <a:gridCol w="739775"/>
                <a:gridCol w="1431925"/>
              </a:tblGrid>
              <a:tr h="0">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1700" b="1" i="1" u="none" strike="noStrike" cap="none" normalizeH="0" baseline="0" smtClean="0">
                          <a:ln>
                            <a:noFill/>
                          </a:ln>
                          <a:solidFill>
                            <a:srgbClr val="000000"/>
                          </a:solidFill>
                          <a:effectLst/>
                          <a:latin typeface="Verdana" pitchFamily="34" charset="0"/>
                        </a:rPr>
                        <a:t>Zip</a:t>
                      </a: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1700" b="1" i="1" u="none" strike="noStrike" cap="none" normalizeH="0" baseline="0" smtClean="0">
                          <a:ln>
                            <a:noFill/>
                          </a:ln>
                          <a:solidFill>
                            <a:srgbClr val="000000"/>
                          </a:solidFill>
                          <a:effectLst/>
                          <a:latin typeface="Verdana" pitchFamily="34" charset="0"/>
                        </a:rPr>
                        <a:t>Age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1700" b="1" i="1" u="none" strike="noStrike" cap="none" normalizeH="0" baseline="0" smtClean="0">
                          <a:ln>
                            <a:noFill/>
                          </a:ln>
                          <a:solidFill>
                            <a:srgbClr val="000000"/>
                          </a:solidFill>
                          <a:effectLst/>
                          <a:latin typeface="Verdana" pitchFamily="34" charset="0"/>
                        </a:rPr>
                        <a:t>National</a:t>
                      </a: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r>
              <a:tr h="165100">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13053</a:t>
                      </a: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31</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American</a:t>
                      </a: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165100">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13068</a:t>
                      </a: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21</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Japanese</a:t>
                      </a: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94550" name="Text Box 342"/>
          <p:cNvSpPr txBox="1">
            <a:spLocks noChangeArrowheads="1"/>
          </p:cNvSpPr>
          <p:nvPr/>
        </p:nvSpPr>
        <p:spPr bwMode="auto">
          <a:xfrm>
            <a:off x="2057400" y="4038600"/>
            <a:ext cx="636588" cy="396875"/>
          </a:xfrm>
          <a:prstGeom prst="rect">
            <a:avLst/>
          </a:prstGeom>
          <a:noFill/>
          <a:ln w="9525">
            <a:noFill/>
            <a:miter lim="800000"/>
            <a:headEnd/>
            <a:tailEnd/>
          </a:ln>
          <a:effectLst/>
        </p:spPr>
        <p:txBody>
          <a:bodyPr wrap="none">
            <a:spAutoFit/>
          </a:bodyPr>
          <a:lstStyle/>
          <a:p>
            <a:r>
              <a:rPr lang="en-US" sz="2000">
                <a:solidFill>
                  <a:schemeClr val="tx2"/>
                </a:solidFill>
              </a:rPr>
              <a:t>Bob</a:t>
            </a:r>
          </a:p>
        </p:txBody>
      </p:sp>
      <p:sp>
        <p:nvSpPr>
          <p:cNvPr id="94551" name="Text Box 343"/>
          <p:cNvSpPr txBox="1">
            <a:spLocks noChangeArrowheads="1"/>
          </p:cNvSpPr>
          <p:nvPr/>
        </p:nvSpPr>
        <p:spPr bwMode="auto">
          <a:xfrm>
            <a:off x="1905000" y="4521200"/>
            <a:ext cx="989013" cy="396875"/>
          </a:xfrm>
          <a:prstGeom prst="rect">
            <a:avLst/>
          </a:prstGeom>
          <a:noFill/>
          <a:ln w="9525">
            <a:noFill/>
            <a:miter lim="800000"/>
            <a:headEnd/>
            <a:tailEnd/>
          </a:ln>
          <a:effectLst/>
        </p:spPr>
        <p:txBody>
          <a:bodyPr wrap="none">
            <a:spAutoFit/>
          </a:bodyPr>
          <a:lstStyle/>
          <a:p>
            <a:r>
              <a:rPr lang="en-US" sz="2000">
                <a:solidFill>
                  <a:schemeClr val="tx2"/>
                </a:solidFill>
              </a:rPr>
              <a:t>Umeko</a:t>
            </a:r>
          </a:p>
        </p:txBody>
      </p:sp>
      <p:sp>
        <p:nvSpPr>
          <p:cNvPr id="94554" name="Line 346"/>
          <p:cNvSpPr>
            <a:spLocks noChangeShapeType="1"/>
          </p:cNvSpPr>
          <p:nvPr/>
        </p:nvSpPr>
        <p:spPr bwMode="auto">
          <a:xfrm>
            <a:off x="2819400" y="4216400"/>
            <a:ext cx="457200" cy="0"/>
          </a:xfrm>
          <a:prstGeom prst="line">
            <a:avLst/>
          </a:prstGeom>
          <a:noFill/>
          <a:ln w="9525">
            <a:solidFill>
              <a:schemeClr val="tx1"/>
            </a:solidFill>
            <a:round/>
            <a:headEnd/>
            <a:tailEnd type="triangle" w="med" len="med"/>
          </a:ln>
          <a:effectLst/>
        </p:spPr>
        <p:txBody>
          <a:bodyPr/>
          <a:lstStyle/>
          <a:p>
            <a:endParaRPr lang="en-US"/>
          </a:p>
        </p:txBody>
      </p:sp>
      <p:sp>
        <p:nvSpPr>
          <p:cNvPr id="94555" name="Line 347"/>
          <p:cNvSpPr>
            <a:spLocks noChangeShapeType="1"/>
          </p:cNvSpPr>
          <p:nvPr/>
        </p:nvSpPr>
        <p:spPr bwMode="auto">
          <a:xfrm>
            <a:off x="2971800" y="4673600"/>
            <a:ext cx="304800" cy="0"/>
          </a:xfrm>
          <a:prstGeom prst="line">
            <a:avLst/>
          </a:prstGeom>
          <a:noFill/>
          <a:ln w="9525">
            <a:solidFill>
              <a:schemeClr val="tx1"/>
            </a:solidFill>
            <a:round/>
            <a:headEnd/>
            <a:tailEnd type="triangle" w="med" len="med"/>
          </a:ln>
          <a:effectLst/>
        </p:spPr>
        <p:txBody>
          <a:bodyPr/>
          <a:lstStyle/>
          <a:p>
            <a:endParaRPr lang="en-US"/>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a:xfrm>
            <a:off x="304800" y="190501"/>
            <a:ext cx="8534400" cy="1028700"/>
          </a:xfrm>
        </p:spPr>
        <p:txBody>
          <a:bodyPr>
            <a:normAutofit fontScale="90000"/>
          </a:bodyPr>
          <a:lstStyle/>
          <a:p>
            <a:r>
              <a:rPr lang="en-US" dirty="0"/>
              <a:t>K-Anonymity </a:t>
            </a:r>
            <a:r>
              <a:rPr lang="en-US" dirty="0" smtClean="0"/>
              <a:t>Attack     </a:t>
            </a:r>
            <a:r>
              <a:rPr lang="en-US" sz="2000" dirty="0" smtClean="0">
                <a:solidFill>
                  <a:prstClr val="black"/>
                </a:solidFill>
              </a:rPr>
              <a:t>                                                               (</a:t>
            </a:r>
            <a:r>
              <a:rPr lang="en-US" sz="2000" b="1" dirty="0" smtClean="0">
                <a:solidFill>
                  <a:prstClr val="black"/>
                </a:solidFill>
              </a:rPr>
              <a:t>From B. </a:t>
            </a:r>
            <a:r>
              <a:rPr lang="en-US" sz="2000" b="1" dirty="0" err="1" smtClean="0">
                <a:solidFill>
                  <a:prstClr val="black"/>
                </a:solidFill>
              </a:rPr>
              <a:t>Aditya</a:t>
            </a:r>
            <a:r>
              <a:rPr lang="en-US" sz="2000" b="1" dirty="0" smtClean="0">
                <a:solidFill>
                  <a:prstClr val="black"/>
                </a:solidFill>
              </a:rPr>
              <a:t> </a:t>
            </a:r>
            <a:r>
              <a:rPr lang="en-US" sz="2000" b="1" dirty="0" err="1" smtClean="0">
                <a:solidFill>
                  <a:prstClr val="black"/>
                </a:solidFill>
              </a:rPr>
              <a:t>Prakash’s</a:t>
            </a:r>
            <a:r>
              <a:rPr lang="en-US" sz="2000" b="1" dirty="0" smtClean="0">
                <a:solidFill>
                  <a:prstClr val="black"/>
                </a:solidFill>
              </a:rPr>
              <a:t> Presentation</a:t>
            </a:r>
            <a:r>
              <a:rPr lang="en-US" sz="2000" dirty="0" smtClean="0">
                <a:solidFill>
                  <a:prstClr val="black"/>
                </a:solidFill>
              </a:rPr>
              <a:t>)</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52</a:t>
            </a:fld>
            <a:endParaRPr lang="en-US"/>
          </a:p>
        </p:txBody>
      </p:sp>
      <p:graphicFrame>
        <p:nvGraphicFramePr>
          <p:cNvPr id="99628" name="Group 300"/>
          <p:cNvGraphicFramePr>
            <a:graphicFrameLocks noGrp="1"/>
          </p:cNvGraphicFramePr>
          <p:nvPr>
            <p:ph sz="quarter" idx="1"/>
          </p:nvPr>
        </p:nvGraphicFramePr>
        <p:xfrm>
          <a:off x="2438400" y="1323975"/>
          <a:ext cx="6553200" cy="5547360"/>
        </p:xfrm>
        <a:graphic>
          <a:graphicData uri="http://schemas.openxmlformats.org/drawingml/2006/table">
            <a:tbl>
              <a:tblPr/>
              <a:tblGrid>
                <a:gridCol w="601663"/>
                <a:gridCol w="1116012"/>
                <a:gridCol w="1096963"/>
                <a:gridCol w="1690687"/>
                <a:gridCol w="2047875"/>
              </a:tblGrid>
              <a:tr h="241300">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endParaRPr kumimoji="0" lang="en-US" sz="2000" b="0" i="0" u="none" strike="noStrike" cap="none" normalizeH="0" baseline="0" dirty="0" smtClean="0">
                        <a:ln>
                          <a:noFill/>
                        </a:ln>
                        <a:solidFill>
                          <a:schemeClr val="tx2"/>
                        </a:solidFill>
                        <a:effectLst/>
                        <a:latin typeface="Verdana" pitchFamily="34" charset="0"/>
                      </a:endParaRP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1700" b="0" i="1" u="none" strike="noStrike" cap="none" normalizeH="0" baseline="0" dirty="0" smtClean="0">
                          <a:ln>
                            <a:noFill/>
                          </a:ln>
                          <a:solidFill>
                            <a:srgbClr val="000000"/>
                          </a:solidFill>
                          <a:effectLst/>
                          <a:latin typeface="Verdana" pitchFamily="34" charset="0"/>
                        </a:rPr>
                        <a:t>Non-Sensitive Data</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1700" b="0" i="1" u="none" strike="noStrike" cap="none" normalizeH="0" baseline="0" smtClean="0">
                          <a:ln>
                            <a:noFill/>
                          </a:ln>
                          <a:solidFill>
                            <a:srgbClr val="000000"/>
                          </a:solidFill>
                          <a:effectLst/>
                          <a:latin typeface="Verdana" pitchFamily="34" charset="0"/>
                        </a:rPr>
                        <a:t>Sensitive Data</a:t>
                      </a: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9088">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1" i="1" u="none" strike="noStrike" cap="none" normalizeH="0" baseline="0" smtClean="0">
                          <a:ln>
                            <a:noFill/>
                          </a:ln>
                          <a:solidFill>
                            <a:srgbClr val="000000"/>
                          </a:solidFill>
                          <a:effectLst/>
                          <a:latin typeface="Verdana" pitchFamily="34" charset="0"/>
                        </a:rPr>
                        <a:t>#</a:t>
                      </a:r>
                    </a:p>
                  </a:txBody>
                  <a:tcPr anchor="ct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1700" b="1" i="1" u="none" strike="noStrike" cap="none" normalizeH="0" baseline="0" smtClean="0">
                          <a:ln>
                            <a:noFill/>
                          </a:ln>
                          <a:solidFill>
                            <a:srgbClr val="000000"/>
                          </a:solidFill>
                          <a:effectLst/>
                          <a:latin typeface="Verdana" pitchFamily="34" charset="0"/>
                        </a:rPr>
                        <a:t>ZIP</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1700" b="1" i="1" u="none" strike="noStrike" cap="none" normalizeH="0" baseline="0" smtClean="0">
                          <a:ln>
                            <a:noFill/>
                          </a:ln>
                          <a:solidFill>
                            <a:srgbClr val="000000"/>
                          </a:solidFill>
                          <a:effectLst/>
                          <a:latin typeface="Verdana" pitchFamily="34" charset="0"/>
                        </a:rPr>
                        <a:t>Age</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1700" b="1" i="1" u="none" strike="noStrike" cap="none" normalizeH="0" baseline="0" smtClean="0">
                          <a:ln>
                            <a:noFill/>
                          </a:ln>
                          <a:solidFill>
                            <a:srgbClr val="000000"/>
                          </a:solidFill>
                          <a:effectLst/>
                          <a:latin typeface="Verdana" pitchFamily="34" charset="0"/>
                        </a:rPr>
                        <a:t>Nationality</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1700" b="1" i="1" u="none" strike="noStrike" cap="none" normalizeH="0" baseline="0" smtClean="0">
                          <a:ln>
                            <a:noFill/>
                          </a:ln>
                          <a:solidFill>
                            <a:srgbClr val="000000"/>
                          </a:solidFill>
                          <a:effectLst/>
                          <a:latin typeface="Verdana" pitchFamily="34" charset="0"/>
                        </a:rPr>
                        <a:t>Condition</a:t>
                      </a:r>
                    </a:p>
                  </a:txBody>
                  <a:tcPr anchor="ct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r>
              <a:tr h="312738">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1</a:t>
                      </a: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13053</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28</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Russian</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Heart Disease</a:t>
                      </a: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1150">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2</a:t>
                      </a: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13068</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29</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American</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Heart Disease</a:t>
                      </a: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2738">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3</a:t>
                      </a: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13068</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21</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Japanese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Viral Infection</a:t>
                      </a: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1150">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4</a:t>
                      </a: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13053</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23</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American</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Viral Infection</a:t>
                      </a: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1150">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5</a:t>
                      </a: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14853</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50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Indian</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Cancer</a:t>
                      </a: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2738">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6</a:t>
                      </a: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14853</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55</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Russian</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Heart Disease</a:t>
                      </a: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9563">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7</a:t>
                      </a: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14850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47</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American</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Viral Infection</a:t>
                      </a: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2738">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8</a:t>
                      </a: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14850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49</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American</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Viral Infection</a:t>
                      </a: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1150">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9</a:t>
                      </a: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13053</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31</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American</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Cancer</a:t>
                      </a: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2738">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10</a:t>
                      </a: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13053</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37</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Indian</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Cancer</a:t>
                      </a: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9563">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11</a:t>
                      </a: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13068</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36</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Japanese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Cancer</a:t>
                      </a: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2738">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12</a:t>
                      </a: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13068</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35</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American</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Cancer</a:t>
                      </a: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99629" name="Text Box 301"/>
          <p:cNvSpPr txBox="1">
            <a:spLocks noChangeArrowheads="1"/>
          </p:cNvSpPr>
          <p:nvPr/>
        </p:nvSpPr>
        <p:spPr bwMode="auto">
          <a:xfrm>
            <a:off x="288925" y="1992313"/>
            <a:ext cx="1666875" cy="396875"/>
          </a:xfrm>
          <a:prstGeom prst="rect">
            <a:avLst/>
          </a:prstGeom>
          <a:noFill/>
          <a:ln w="9525">
            <a:noFill/>
            <a:miter lim="800000"/>
            <a:headEnd/>
            <a:tailEnd/>
          </a:ln>
          <a:effectLst/>
        </p:spPr>
        <p:txBody>
          <a:bodyPr wrap="none">
            <a:spAutoFit/>
          </a:bodyPr>
          <a:lstStyle/>
          <a:p>
            <a:r>
              <a:rPr lang="en-US" sz="2000">
                <a:solidFill>
                  <a:schemeClr val="tx2"/>
                </a:solidFill>
              </a:rPr>
              <a:t>Original Data</a:t>
            </a:r>
          </a:p>
        </p:txBody>
      </p:sp>
      <p:sp>
        <p:nvSpPr>
          <p:cNvPr id="99630" name="Line 302"/>
          <p:cNvSpPr>
            <a:spLocks noChangeShapeType="1"/>
          </p:cNvSpPr>
          <p:nvPr/>
        </p:nvSpPr>
        <p:spPr bwMode="auto">
          <a:xfrm>
            <a:off x="1905000" y="2209800"/>
            <a:ext cx="457200" cy="0"/>
          </a:xfrm>
          <a:prstGeom prst="line">
            <a:avLst/>
          </a:prstGeom>
          <a:noFill/>
          <a:ln w="9525">
            <a:solidFill>
              <a:schemeClr val="tx1"/>
            </a:solidFill>
            <a:round/>
            <a:headEnd/>
            <a:tailEnd type="triangle" w="med" len="med"/>
          </a:ln>
          <a:effectLst/>
        </p:spPr>
        <p:txBody>
          <a:bodyPr/>
          <a:lstStyle/>
          <a:p>
            <a:endParaRPr lang="en-US"/>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1663" name="Group 287"/>
          <p:cNvGraphicFramePr>
            <a:graphicFrameLocks noGrp="1"/>
          </p:cNvGraphicFramePr>
          <p:nvPr/>
        </p:nvGraphicFramePr>
        <p:xfrm>
          <a:off x="2176463" y="1143000"/>
          <a:ext cx="6967537" cy="5547360"/>
        </p:xfrm>
        <a:graphic>
          <a:graphicData uri="http://schemas.openxmlformats.org/drawingml/2006/table">
            <a:tbl>
              <a:tblPr/>
              <a:tblGrid>
                <a:gridCol w="606425"/>
                <a:gridCol w="1195387"/>
                <a:gridCol w="1176338"/>
                <a:gridCol w="1811337"/>
                <a:gridCol w="2178050"/>
              </a:tblGrid>
              <a:tr h="250825">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endParaRPr kumimoji="0" lang="en-US" sz="2000" b="0" i="0" u="none" strike="noStrike" cap="none" normalizeH="0" baseline="0" smtClean="0">
                        <a:ln>
                          <a:noFill/>
                        </a:ln>
                        <a:solidFill>
                          <a:schemeClr val="tx2"/>
                        </a:solidFill>
                        <a:effectLst/>
                        <a:latin typeface="Verdana" pitchFamily="34" charset="0"/>
                      </a:endParaRP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1700" b="0" i="1" u="none" strike="noStrike" cap="none" normalizeH="0" baseline="0" smtClean="0">
                          <a:ln>
                            <a:noFill/>
                          </a:ln>
                          <a:solidFill>
                            <a:srgbClr val="000000"/>
                          </a:solidFill>
                          <a:effectLst/>
                          <a:latin typeface="Verdana" pitchFamily="34" charset="0"/>
                        </a:rPr>
                        <a:t>Non-Sensitive Data</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1700" b="0" i="1" u="none" strike="noStrike" cap="none" normalizeH="0" baseline="0" smtClean="0">
                          <a:ln>
                            <a:noFill/>
                          </a:ln>
                          <a:solidFill>
                            <a:srgbClr val="000000"/>
                          </a:solidFill>
                          <a:effectLst/>
                          <a:latin typeface="Verdana" pitchFamily="34" charset="0"/>
                        </a:rPr>
                        <a:t>Sensitive Data</a:t>
                      </a: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88938">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1" i="1" u="none" strike="noStrike" cap="none" normalizeH="0" baseline="0" smtClean="0">
                          <a:ln>
                            <a:noFill/>
                          </a:ln>
                          <a:solidFill>
                            <a:srgbClr val="000000"/>
                          </a:solidFill>
                          <a:effectLst/>
                          <a:latin typeface="Verdana" pitchFamily="34" charset="0"/>
                        </a:rPr>
                        <a:t>#</a:t>
                      </a:r>
                    </a:p>
                  </a:txBody>
                  <a:tcPr anchor="ct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1700" b="1" i="1" u="none" strike="noStrike" cap="none" normalizeH="0" baseline="0" smtClean="0">
                          <a:ln>
                            <a:noFill/>
                          </a:ln>
                          <a:solidFill>
                            <a:srgbClr val="000000"/>
                          </a:solidFill>
                          <a:effectLst/>
                          <a:latin typeface="Verdana" pitchFamily="34" charset="0"/>
                        </a:rPr>
                        <a:t>ZIP</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1700" b="1" i="1" u="none" strike="noStrike" cap="none" normalizeH="0" baseline="0" smtClean="0">
                          <a:ln>
                            <a:noFill/>
                          </a:ln>
                          <a:solidFill>
                            <a:srgbClr val="000000"/>
                          </a:solidFill>
                          <a:effectLst/>
                          <a:latin typeface="Verdana" pitchFamily="34" charset="0"/>
                        </a:rPr>
                        <a:t>Age</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1700" b="1" i="1" u="none" strike="noStrike" cap="none" normalizeH="0" baseline="0" smtClean="0">
                          <a:ln>
                            <a:noFill/>
                          </a:ln>
                          <a:solidFill>
                            <a:srgbClr val="000000"/>
                          </a:solidFill>
                          <a:effectLst/>
                          <a:latin typeface="Verdana" pitchFamily="34" charset="0"/>
                        </a:rPr>
                        <a:t>Nationality</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1700" b="1" i="1" u="none" strike="noStrike" cap="none" normalizeH="0" baseline="0" smtClean="0">
                          <a:ln>
                            <a:noFill/>
                          </a:ln>
                          <a:solidFill>
                            <a:srgbClr val="000000"/>
                          </a:solidFill>
                          <a:effectLst/>
                          <a:latin typeface="Verdana" pitchFamily="34" charset="0"/>
                        </a:rPr>
                        <a:t>Condition</a:t>
                      </a:r>
                    </a:p>
                  </a:txBody>
                  <a:tcPr anchor="ct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r>
              <a:tr h="327025">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1</a:t>
                      </a: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130**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&lt; 30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chemeClr val="tx2"/>
                          </a:solidFill>
                          <a:effectLst/>
                          <a:latin typeface="Verdana" pitchFamily="34" charset="0"/>
                        </a:rPr>
                        <a:t>Heart Disease</a:t>
                      </a: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27025">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2</a:t>
                      </a: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130**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&lt; 30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chemeClr val="tx2"/>
                          </a:solidFill>
                          <a:effectLst/>
                          <a:latin typeface="Verdana" pitchFamily="34" charset="0"/>
                        </a:rPr>
                        <a:t>Heart Disease</a:t>
                      </a: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27025">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3</a:t>
                      </a: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130**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&lt; 30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chemeClr val="tx2"/>
                          </a:solidFill>
                          <a:effectLst/>
                          <a:latin typeface="Verdana" pitchFamily="34" charset="0"/>
                        </a:rPr>
                        <a:t>Viral Infection</a:t>
                      </a: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85763">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4</a:t>
                      </a: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130**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&lt; 30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chemeClr val="tx2"/>
                          </a:solidFill>
                          <a:effectLst/>
                          <a:latin typeface="Verdana" pitchFamily="34" charset="0"/>
                        </a:rPr>
                        <a:t>Viral Infection</a:t>
                      </a: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27025">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1" u="none" strike="noStrike" cap="none" normalizeH="0" baseline="0" smtClean="0">
                          <a:ln>
                            <a:noFill/>
                          </a:ln>
                          <a:solidFill>
                            <a:srgbClr val="000000"/>
                          </a:solidFill>
                          <a:effectLst/>
                          <a:latin typeface="Verdana" pitchFamily="34" charset="0"/>
                        </a:rPr>
                        <a:t>5</a:t>
                      </a: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1" u="none" strike="noStrike" cap="none" normalizeH="0" baseline="0" smtClean="0">
                          <a:ln>
                            <a:noFill/>
                          </a:ln>
                          <a:solidFill>
                            <a:srgbClr val="000000"/>
                          </a:solidFill>
                          <a:effectLst/>
                          <a:latin typeface="Verdana" pitchFamily="34" charset="0"/>
                        </a:rPr>
                        <a:t>1485*</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1" u="none" strike="noStrike" cap="none" normalizeH="0" baseline="0" smtClean="0">
                          <a:ln>
                            <a:noFill/>
                          </a:ln>
                          <a:solidFill>
                            <a:srgbClr val="000000"/>
                          </a:solidFill>
                          <a:effectLst/>
                          <a:latin typeface="Verdana" pitchFamily="34" charset="0"/>
                        </a:rPr>
                        <a:t>&gt; = 40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1" u="none" strike="noStrike" cap="none" normalizeH="0" baseline="0" smtClean="0">
                          <a:ln>
                            <a:noFill/>
                          </a:ln>
                          <a:solidFill>
                            <a:srgbClr val="000000"/>
                          </a:solidFill>
                          <a:effectLst/>
                          <a:latin typeface="Verdana" pitchFamily="34" charset="0"/>
                        </a:rPr>
                        <a: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1" u="none" strike="noStrike" cap="none" normalizeH="0" baseline="0" smtClean="0">
                          <a:ln>
                            <a:noFill/>
                          </a:ln>
                          <a:solidFill>
                            <a:schemeClr val="tx2"/>
                          </a:solidFill>
                          <a:effectLst/>
                          <a:latin typeface="Verdana" pitchFamily="34" charset="0"/>
                        </a:rPr>
                        <a:t>Cancer</a:t>
                      </a: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27025">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1" u="none" strike="noStrike" cap="none" normalizeH="0" baseline="0" smtClean="0">
                          <a:ln>
                            <a:noFill/>
                          </a:ln>
                          <a:solidFill>
                            <a:srgbClr val="000000"/>
                          </a:solidFill>
                          <a:effectLst/>
                          <a:latin typeface="Verdana" pitchFamily="34" charset="0"/>
                        </a:rPr>
                        <a:t>6</a:t>
                      </a: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1" u="none" strike="noStrike" cap="none" normalizeH="0" baseline="0" smtClean="0">
                          <a:ln>
                            <a:noFill/>
                          </a:ln>
                          <a:solidFill>
                            <a:srgbClr val="000000"/>
                          </a:solidFill>
                          <a:effectLst/>
                          <a:latin typeface="Verdana" pitchFamily="34" charset="0"/>
                        </a:rPr>
                        <a:t>1485*</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1" u="none" strike="noStrike" cap="none" normalizeH="0" baseline="0" smtClean="0">
                          <a:ln>
                            <a:noFill/>
                          </a:ln>
                          <a:solidFill>
                            <a:srgbClr val="000000"/>
                          </a:solidFill>
                          <a:effectLst/>
                          <a:latin typeface="Verdana" pitchFamily="34" charset="0"/>
                        </a:rPr>
                        <a:t>&gt; = 40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1" u="none" strike="noStrike" cap="none" normalizeH="0" baseline="0" smtClean="0">
                          <a:ln>
                            <a:noFill/>
                          </a:ln>
                          <a:solidFill>
                            <a:srgbClr val="000000"/>
                          </a:solidFill>
                          <a:effectLst/>
                          <a:latin typeface="Verdana" pitchFamily="34" charset="0"/>
                        </a:rPr>
                        <a: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1" u="none" strike="noStrike" cap="none" normalizeH="0" baseline="0" smtClean="0">
                          <a:ln>
                            <a:noFill/>
                          </a:ln>
                          <a:solidFill>
                            <a:schemeClr val="tx2"/>
                          </a:solidFill>
                          <a:effectLst/>
                          <a:latin typeface="Verdana" pitchFamily="34" charset="0"/>
                        </a:rPr>
                        <a:t>Heart Disease</a:t>
                      </a: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25438">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1" u="none" strike="noStrike" cap="none" normalizeH="0" baseline="0" smtClean="0">
                          <a:ln>
                            <a:noFill/>
                          </a:ln>
                          <a:solidFill>
                            <a:srgbClr val="000000"/>
                          </a:solidFill>
                          <a:effectLst/>
                          <a:latin typeface="Verdana" pitchFamily="34" charset="0"/>
                        </a:rPr>
                        <a:t>7</a:t>
                      </a: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1" u="none" strike="noStrike" cap="none" normalizeH="0" baseline="0" smtClean="0">
                          <a:ln>
                            <a:noFill/>
                          </a:ln>
                          <a:solidFill>
                            <a:srgbClr val="000000"/>
                          </a:solidFill>
                          <a:effectLst/>
                          <a:latin typeface="Verdana" pitchFamily="34" charset="0"/>
                        </a:rPr>
                        <a:t>1485*</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1" u="none" strike="noStrike" cap="none" normalizeH="0" baseline="0" smtClean="0">
                          <a:ln>
                            <a:noFill/>
                          </a:ln>
                          <a:solidFill>
                            <a:srgbClr val="000000"/>
                          </a:solidFill>
                          <a:effectLst/>
                          <a:latin typeface="Verdana" pitchFamily="34" charset="0"/>
                        </a:rPr>
                        <a:t>&gt; = 40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1" u="none" strike="noStrike" cap="none" normalizeH="0" baseline="0" smtClean="0">
                          <a:ln>
                            <a:noFill/>
                          </a:ln>
                          <a:solidFill>
                            <a:srgbClr val="000000"/>
                          </a:solidFill>
                          <a:effectLst/>
                          <a:latin typeface="Verdana" pitchFamily="34" charset="0"/>
                        </a:rPr>
                        <a: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1" u="none" strike="noStrike" cap="none" normalizeH="0" baseline="0" smtClean="0">
                          <a:ln>
                            <a:noFill/>
                          </a:ln>
                          <a:solidFill>
                            <a:schemeClr val="tx2"/>
                          </a:solidFill>
                          <a:effectLst/>
                          <a:latin typeface="Verdana" pitchFamily="34" charset="0"/>
                        </a:rPr>
                        <a:t>Viral Infection</a:t>
                      </a: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27025">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1" u="none" strike="noStrike" cap="none" normalizeH="0" baseline="0" smtClean="0">
                          <a:ln>
                            <a:noFill/>
                          </a:ln>
                          <a:solidFill>
                            <a:srgbClr val="000000"/>
                          </a:solidFill>
                          <a:effectLst/>
                          <a:latin typeface="Verdana" pitchFamily="34" charset="0"/>
                        </a:rPr>
                        <a:t>8</a:t>
                      </a: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1" u="none" strike="noStrike" cap="none" normalizeH="0" baseline="0" smtClean="0">
                          <a:ln>
                            <a:noFill/>
                          </a:ln>
                          <a:solidFill>
                            <a:srgbClr val="000000"/>
                          </a:solidFill>
                          <a:effectLst/>
                          <a:latin typeface="Verdana" pitchFamily="34" charset="0"/>
                        </a:rPr>
                        <a:t>1485*</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1" u="none" strike="noStrike" cap="none" normalizeH="0" baseline="0" smtClean="0">
                          <a:ln>
                            <a:noFill/>
                          </a:ln>
                          <a:solidFill>
                            <a:srgbClr val="000000"/>
                          </a:solidFill>
                          <a:effectLst/>
                          <a:latin typeface="Verdana" pitchFamily="34" charset="0"/>
                        </a:rPr>
                        <a:t>&gt; = 40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1" u="none" strike="noStrike" cap="none" normalizeH="0" baseline="0" smtClean="0">
                          <a:ln>
                            <a:noFill/>
                          </a:ln>
                          <a:solidFill>
                            <a:srgbClr val="000000"/>
                          </a:solidFill>
                          <a:effectLst/>
                          <a:latin typeface="Verdana" pitchFamily="34" charset="0"/>
                        </a:rPr>
                        <a: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1" u="none" strike="noStrike" cap="none" normalizeH="0" baseline="0" smtClean="0">
                          <a:ln>
                            <a:noFill/>
                          </a:ln>
                          <a:solidFill>
                            <a:schemeClr val="tx2"/>
                          </a:solidFill>
                          <a:effectLst/>
                          <a:latin typeface="Verdana" pitchFamily="34" charset="0"/>
                        </a:rPr>
                        <a:t>Viral Infection</a:t>
                      </a: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27025">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9</a:t>
                      </a: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130**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3*</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chemeClr val="tx2"/>
                          </a:solidFill>
                          <a:effectLst/>
                          <a:latin typeface="Verdana" pitchFamily="34" charset="0"/>
                        </a:rPr>
                        <a:t>Cancer</a:t>
                      </a: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27025">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10</a:t>
                      </a: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130**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3*</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chemeClr val="tx2"/>
                          </a:solidFill>
                          <a:effectLst/>
                          <a:latin typeface="Verdana" pitchFamily="34" charset="0"/>
                        </a:rPr>
                        <a:t>Cancer</a:t>
                      </a: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25438">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11</a:t>
                      </a: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130**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3*</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chemeClr val="tx2"/>
                          </a:solidFill>
                          <a:effectLst/>
                          <a:latin typeface="Verdana" pitchFamily="34" charset="0"/>
                        </a:rPr>
                        <a:t>Cancer</a:t>
                      </a: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27025">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12</a:t>
                      </a: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130**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3*</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chemeClr val="tx2"/>
                          </a:solidFill>
                          <a:effectLst/>
                          <a:latin typeface="Verdana" pitchFamily="34" charset="0"/>
                        </a:rPr>
                        <a:t>Cancer</a:t>
                      </a: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01665" name="AutoShape 289"/>
          <p:cNvSpPr>
            <a:spLocks/>
          </p:cNvSpPr>
          <p:nvPr/>
        </p:nvSpPr>
        <p:spPr bwMode="auto">
          <a:xfrm>
            <a:off x="1676400" y="5105400"/>
            <a:ext cx="304800" cy="1447800"/>
          </a:xfrm>
          <a:prstGeom prst="leftBrace">
            <a:avLst>
              <a:gd name="adj1" fmla="val 39583"/>
              <a:gd name="adj2" fmla="val 50000"/>
            </a:avLst>
          </a:prstGeom>
          <a:noFill/>
          <a:ln w="9525">
            <a:solidFill>
              <a:schemeClr val="tx1"/>
            </a:solidFill>
            <a:round/>
            <a:headEnd/>
            <a:tailEnd/>
          </a:ln>
          <a:effectLst/>
        </p:spPr>
        <p:txBody>
          <a:bodyPr wrap="none" anchor="ctr"/>
          <a:lstStyle/>
          <a:p>
            <a:endParaRPr lang="en-US"/>
          </a:p>
        </p:txBody>
      </p:sp>
      <p:sp>
        <p:nvSpPr>
          <p:cNvPr id="101666" name="AutoShape 290"/>
          <p:cNvSpPr>
            <a:spLocks/>
          </p:cNvSpPr>
          <p:nvPr/>
        </p:nvSpPr>
        <p:spPr bwMode="auto">
          <a:xfrm>
            <a:off x="1676400" y="1981200"/>
            <a:ext cx="304800" cy="1524000"/>
          </a:xfrm>
          <a:prstGeom prst="leftBrace">
            <a:avLst>
              <a:gd name="adj1" fmla="val 41667"/>
              <a:gd name="adj2" fmla="val 50000"/>
            </a:avLst>
          </a:prstGeom>
          <a:noFill/>
          <a:ln w="9525">
            <a:solidFill>
              <a:schemeClr val="tx1"/>
            </a:solidFill>
            <a:round/>
            <a:headEnd/>
            <a:tailEnd/>
          </a:ln>
          <a:effectLst/>
        </p:spPr>
        <p:txBody>
          <a:bodyPr wrap="none" anchor="ctr"/>
          <a:lstStyle/>
          <a:p>
            <a:endParaRPr lang="en-US"/>
          </a:p>
        </p:txBody>
      </p:sp>
      <p:sp>
        <p:nvSpPr>
          <p:cNvPr id="101667" name="Text Box 291"/>
          <p:cNvSpPr txBox="1">
            <a:spLocks noChangeArrowheads="1"/>
          </p:cNvSpPr>
          <p:nvPr/>
        </p:nvSpPr>
        <p:spPr bwMode="auto">
          <a:xfrm>
            <a:off x="212725" y="2297113"/>
            <a:ext cx="1143000" cy="1006475"/>
          </a:xfrm>
          <a:prstGeom prst="rect">
            <a:avLst/>
          </a:prstGeom>
          <a:noFill/>
          <a:ln w="9525">
            <a:noFill/>
            <a:miter lim="800000"/>
            <a:headEnd/>
            <a:tailEnd/>
          </a:ln>
          <a:effectLst/>
        </p:spPr>
        <p:txBody>
          <a:bodyPr wrap="none">
            <a:spAutoFit/>
          </a:bodyPr>
          <a:lstStyle/>
          <a:p>
            <a:r>
              <a:rPr lang="en-US" sz="2000">
                <a:solidFill>
                  <a:schemeClr val="tx2"/>
                </a:solidFill>
              </a:rPr>
              <a:t>Umeko </a:t>
            </a:r>
          </a:p>
          <a:p>
            <a:r>
              <a:rPr lang="en-US" sz="2000">
                <a:solidFill>
                  <a:schemeClr val="tx2"/>
                </a:solidFill>
              </a:rPr>
              <a:t>Matches</a:t>
            </a:r>
          </a:p>
          <a:p>
            <a:r>
              <a:rPr lang="en-US" sz="2000">
                <a:solidFill>
                  <a:schemeClr val="tx2"/>
                </a:solidFill>
              </a:rPr>
              <a:t>here</a:t>
            </a:r>
          </a:p>
        </p:txBody>
      </p:sp>
      <p:sp>
        <p:nvSpPr>
          <p:cNvPr id="101668" name="Text Box 292"/>
          <p:cNvSpPr txBox="1">
            <a:spLocks noChangeArrowheads="1"/>
          </p:cNvSpPr>
          <p:nvPr/>
        </p:nvSpPr>
        <p:spPr bwMode="auto">
          <a:xfrm>
            <a:off x="304800" y="5384800"/>
            <a:ext cx="1212850" cy="1006475"/>
          </a:xfrm>
          <a:prstGeom prst="rect">
            <a:avLst/>
          </a:prstGeom>
          <a:noFill/>
          <a:ln w="9525">
            <a:noFill/>
            <a:miter lim="800000"/>
            <a:headEnd/>
            <a:tailEnd/>
          </a:ln>
          <a:effectLst/>
        </p:spPr>
        <p:txBody>
          <a:bodyPr wrap="none">
            <a:spAutoFit/>
          </a:bodyPr>
          <a:lstStyle/>
          <a:p>
            <a:r>
              <a:rPr lang="en-US" sz="2000">
                <a:solidFill>
                  <a:schemeClr val="tx2"/>
                </a:solidFill>
              </a:rPr>
              <a:t>Bob </a:t>
            </a:r>
          </a:p>
          <a:p>
            <a:r>
              <a:rPr lang="en-US" sz="2000">
                <a:solidFill>
                  <a:schemeClr val="tx2"/>
                </a:solidFill>
              </a:rPr>
              <a:t>Matches </a:t>
            </a:r>
          </a:p>
          <a:p>
            <a:r>
              <a:rPr lang="en-US" sz="2000">
                <a:solidFill>
                  <a:schemeClr val="tx2"/>
                </a:solidFill>
              </a:rPr>
              <a:t>here</a:t>
            </a:r>
          </a:p>
        </p:txBody>
      </p:sp>
      <p:sp>
        <p:nvSpPr>
          <p:cNvPr id="101669" name="Text Box 293"/>
          <p:cNvSpPr txBox="1">
            <a:spLocks noChangeArrowheads="1"/>
          </p:cNvSpPr>
          <p:nvPr/>
        </p:nvSpPr>
        <p:spPr bwMode="auto">
          <a:xfrm>
            <a:off x="4267200" y="508000"/>
            <a:ext cx="2486025" cy="396875"/>
          </a:xfrm>
          <a:prstGeom prst="rect">
            <a:avLst/>
          </a:prstGeom>
          <a:noFill/>
          <a:ln w="9525">
            <a:noFill/>
            <a:miter lim="800000"/>
            <a:headEnd/>
            <a:tailEnd/>
          </a:ln>
          <a:effectLst/>
        </p:spPr>
        <p:txBody>
          <a:bodyPr wrap="none">
            <a:spAutoFit/>
          </a:bodyPr>
          <a:lstStyle/>
          <a:p>
            <a:r>
              <a:rPr lang="en-US" sz="2000" dirty="0">
                <a:solidFill>
                  <a:schemeClr val="tx2"/>
                </a:solidFill>
              </a:rPr>
              <a:t>4-anonymized Table</a:t>
            </a:r>
          </a:p>
        </p:txBody>
      </p:sp>
      <p:sp>
        <p:nvSpPr>
          <p:cNvPr id="8" name="Slide Number Placeholder 7"/>
          <p:cNvSpPr>
            <a:spLocks noGrp="1"/>
          </p:cNvSpPr>
          <p:nvPr>
            <p:ph type="sldNum" sz="quarter" idx="12"/>
          </p:nvPr>
        </p:nvSpPr>
        <p:spPr/>
        <p:txBody>
          <a:bodyPr/>
          <a:lstStyle/>
          <a:p>
            <a:fld id="{B6F15528-21DE-4FAA-801E-634DDDAF4B2B}" type="slidenum">
              <a:rPr lang="en-US" smtClean="0"/>
              <a:pPr/>
              <a:t>53</a:t>
            </a:fld>
            <a:endParaRPr lang="en-US"/>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4450" name="Group 2"/>
          <p:cNvGraphicFramePr>
            <a:graphicFrameLocks noGrp="1"/>
          </p:cNvGraphicFramePr>
          <p:nvPr/>
        </p:nvGraphicFramePr>
        <p:xfrm>
          <a:off x="2176463" y="1143000"/>
          <a:ext cx="6967537" cy="5547360"/>
        </p:xfrm>
        <a:graphic>
          <a:graphicData uri="http://schemas.openxmlformats.org/drawingml/2006/table">
            <a:tbl>
              <a:tblPr/>
              <a:tblGrid>
                <a:gridCol w="606425"/>
                <a:gridCol w="1195387"/>
                <a:gridCol w="1176338"/>
                <a:gridCol w="1811337"/>
                <a:gridCol w="2178050"/>
              </a:tblGrid>
              <a:tr h="250825">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endParaRPr kumimoji="0" lang="en-US" sz="2000" b="0" i="0" u="none" strike="noStrike" cap="none" normalizeH="0" baseline="0" smtClean="0">
                        <a:ln>
                          <a:noFill/>
                        </a:ln>
                        <a:solidFill>
                          <a:schemeClr val="tx2"/>
                        </a:solidFill>
                        <a:effectLst/>
                        <a:latin typeface="Verdana" pitchFamily="34" charset="0"/>
                      </a:endParaRP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1700" b="0" i="1" u="none" strike="noStrike" cap="none" normalizeH="0" baseline="0" smtClean="0">
                          <a:ln>
                            <a:noFill/>
                          </a:ln>
                          <a:solidFill>
                            <a:srgbClr val="000000"/>
                          </a:solidFill>
                          <a:effectLst/>
                          <a:latin typeface="Verdana" pitchFamily="34" charset="0"/>
                        </a:rPr>
                        <a:t>Non-Sensitive Data</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1700" b="0" i="1" u="none" strike="noStrike" cap="none" normalizeH="0" baseline="0" smtClean="0">
                          <a:ln>
                            <a:noFill/>
                          </a:ln>
                          <a:solidFill>
                            <a:srgbClr val="000000"/>
                          </a:solidFill>
                          <a:effectLst/>
                          <a:latin typeface="Verdana" pitchFamily="34" charset="0"/>
                        </a:rPr>
                        <a:t>Sensitive Data</a:t>
                      </a: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88938">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1" i="1" u="none" strike="noStrike" cap="none" normalizeH="0" baseline="0" smtClean="0">
                          <a:ln>
                            <a:noFill/>
                          </a:ln>
                          <a:solidFill>
                            <a:srgbClr val="000000"/>
                          </a:solidFill>
                          <a:effectLst/>
                          <a:latin typeface="Verdana" pitchFamily="34" charset="0"/>
                        </a:rPr>
                        <a:t>#</a:t>
                      </a:r>
                    </a:p>
                  </a:txBody>
                  <a:tcPr anchor="ct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1700" b="1" i="1" u="none" strike="noStrike" cap="none" normalizeH="0" baseline="0" smtClean="0">
                          <a:ln>
                            <a:noFill/>
                          </a:ln>
                          <a:solidFill>
                            <a:srgbClr val="000000"/>
                          </a:solidFill>
                          <a:effectLst/>
                          <a:latin typeface="Verdana" pitchFamily="34" charset="0"/>
                        </a:rPr>
                        <a:t>ZIP</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1700" b="1" i="1" u="none" strike="noStrike" cap="none" normalizeH="0" baseline="0" smtClean="0">
                          <a:ln>
                            <a:noFill/>
                          </a:ln>
                          <a:solidFill>
                            <a:srgbClr val="000000"/>
                          </a:solidFill>
                          <a:effectLst/>
                          <a:latin typeface="Verdana" pitchFamily="34" charset="0"/>
                        </a:rPr>
                        <a:t>Age</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1700" b="1" i="1" u="none" strike="noStrike" cap="none" normalizeH="0" baseline="0" smtClean="0">
                          <a:ln>
                            <a:noFill/>
                          </a:ln>
                          <a:solidFill>
                            <a:srgbClr val="000000"/>
                          </a:solidFill>
                          <a:effectLst/>
                          <a:latin typeface="Verdana" pitchFamily="34" charset="0"/>
                        </a:rPr>
                        <a:t>Nationality</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1700" b="1" i="1" u="none" strike="noStrike" cap="none" normalizeH="0" baseline="0" smtClean="0">
                          <a:ln>
                            <a:noFill/>
                          </a:ln>
                          <a:solidFill>
                            <a:srgbClr val="000000"/>
                          </a:solidFill>
                          <a:effectLst/>
                          <a:latin typeface="Verdana" pitchFamily="34" charset="0"/>
                        </a:rPr>
                        <a:t>Condition</a:t>
                      </a:r>
                    </a:p>
                  </a:txBody>
                  <a:tcPr anchor="ct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r>
              <a:tr h="327025">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1</a:t>
                      </a: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130**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&lt; 30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chemeClr val="tx2"/>
                          </a:solidFill>
                          <a:effectLst/>
                          <a:latin typeface="Verdana" pitchFamily="34" charset="0"/>
                        </a:rPr>
                        <a:t>Heart Disease</a:t>
                      </a: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27025">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2</a:t>
                      </a: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130**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&lt; 30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chemeClr val="tx2"/>
                          </a:solidFill>
                          <a:effectLst/>
                          <a:latin typeface="Verdana" pitchFamily="34" charset="0"/>
                        </a:rPr>
                        <a:t>Heart Disease</a:t>
                      </a: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27025">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3</a:t>
                      </a: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130**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&lt; 30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chemeClr val="tx2"/>
                          </a:solidFill>
                          <a:effectLst/>
                          <a:latin typeface="Verdana" pitchFamily="34" charset="0"/>
                        </a:rPr>
                        <a:t>Viral Infection</a:t>
                      </a: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85763">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4</a:t>
                      </a: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130**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&lt; 30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chemeClr val="tx2"/>
                          </a:solidFill>
                          <a:effectLst/>
                          <a:latin typeface="Verdana" pitchFamily="34" charset="0"/>
                        </a:rPr>
                        <a:t>Viral Infection</a:t>
                      </a: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27025">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1" u="none" strike="noStrike" cap="none" normalizeH="0" baseline="0" smtClean="0">
                          <a:ln>
                            <a:noFill/>
                          </a:ln>
                          <a:solidFill>
                            <a:srgbClr val="000000"/>
                          </a:solidFill>
                          <a:effectLst/>
                          <a:latin typeface="Verdana" pitchFamily="34" charset="0"/>
                        </a:rPr>
                        <a:t>5</a:t>
                      </a: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1" u="none" strike="noStrike" cap="none" normalizeH="0" baseline="0" smtClean="0">
                          <a:ln>
                            <a:noFill/>
                          </a:ln>
                          <a:solidFill>
                            <a:srgbClr val="000000"/>
                          </a:solidFill>
                          <a:effectLst/>
                          <a:latin typeface="Verdana" pitchFamily="34" charset="0"/>
                        </a:rPr>
                        <a:t>1485*</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1" u="none" strike="noStrike" cap="none" normalizeH="0" baseline="0" smtClean="0">
                          <a:ln>
                            <a:noFill/>
                          </a:ln>
                          <a:solidFill>
                            <a:srgbClr val="000000"/>
                          </a:solidFill>
                          <a:effectLst/>
                          <a:latin typeface="Verdana" pitchFamily="34" charset="0"/>
                        </a:rPr>
                        <a:t>&gt; = 40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1" u="none" strike="noStrike" cap="none" normalizeH="0" baseline="0" smtClean="0">
                          <a:ln>
                            <a:noFill/>
                          </a:ln>
                          <a:solidFill>
                            <a:srgbClr val="000000"/>
                          </a:solidFill>
                          <a:effectLst/>
                          <a:latin typeface="Verdana" pitchFamily="34" charset="0"/>
                        </a:rPr>
                        <a: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1" u="none" strike="noStrike" cap="none" normalizeH="0" baseline="0" smtClean="0">
                          <a:ln>
                            <a:noFill/>
                          </a:ln>
                          <a:solidFill>
                            <a:schemeClr val="tx2"/>
                          </a:solidFill>
                          <a:effectLst/>
                          <a:latin typeface="Verdana" pitchFamily="34" charset="0"/>
                        </a:rPr>
                        <a:t>Cancer</a:t>
                      </a: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27025">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1" u="none" strike="noStrike" cap="none" normalizeH="0" baseline="0" smtClean="0">
                          <a:ln>
                            <a:noFill/>
                          </a:ln>
                          <a:solidFill>
                            <a:srgbClr val="000000"/>
                          </a:solidFill>
                          <a:effectLst/>
                          <a:latin typeface="Verdana" pitchFamily="34" charset="0"/>
                        </a:rPr>
                        <a:t>6</a:t>
                      </a: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1" u="none" strike="noStrike" cap="none" normalizeH="0" baseline="0" smtClean="0">
                          <a:ln>
                            <a:noFill/>
                          </a:ln>
                          <a:solidFill>
                            <a:srgbClr val="000000"/>
                          </a:solidFill>
                          <a:effectLst/>
                          <a:latin typeface="Verdana" pitchFamily="34" charset="0"/>
                        </a:rPr>
                        <a:t>1485*</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1" u="none" strike="noStrike" cap="none" normalizeH="0" baseline="0" smtClean="0">
                          <a:ln>
                            <a:noFill/>
                          </a:ln>
                          <a:solidFill>
                            <a:srgbClr val="000000"/>
                          </a:solidFill>
                          <a:effectLst/>
                          <a:latin typeface="Verdana" pitchFamily="34" charset="0"/>
                        </a:rPr>
                        <a:t>&gt; = 40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1" u="none" strike="noStrike" cap="none" normalizeH="0" baseline="0" smtClean="0">
                          <a:ln>
                            <a:noFill/>
                          </a:ln>
                          <a:solidFill>
                            <a:srgbClr val="000000"/>
                          </a:solidFill>
                          <a:effectLst/>
                          <a:latin typeface="Verdana" pitchFamily="34" charset="0"/>
                        </a:rPr>
                        <a: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1" u="none" strike="noStrike" cap="none" normalizeH="0" baseline="0" smtClean="0">
                          <a:ln>
                            <a:noFill/>
                          </a:ln>
                          <a:solidFill>
                            <a:schemeClr val="tx2"/>
                          </a:solidFill>
                          <a:effectLst/>
                          <a:latin typeface="Verdana" pitchFamily="34" charset="0"/>
                        </a:rPr>
                        <a:t>Heart Disease</a:t>
                      </a: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25438">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1" u="none" strike="noStrike" cap="none" normalizeH="0" baseline="0" smtClean="0">
                          <a:ln>
                            <a:noFill/>
                          </a:ln>
                          <a:solidFill>
                            <a:srgbClr val="000000"/>
                          </a:solidFill>
                          <a:effectLst/>
                          <a:latin typeface="Verdana" pitchFamily="34" charset="0"/>
                        </a:rPr>
                        <a:t>7</a:t>
                      </a: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1" u="none" strike="noStrike" cap="none" normalizeH="0" baseline="0" smtClean="0">
                          <a:ln>
                            <a:noFill/>
                          </a:ln>
                          <a:solidFill>
                            <a:srgbClr val="000000"/>
                          </a:solidFill>
                          <a:effectLst/>
                          <a:latin typeface="Verdana" pitchFamily="34" charset="0"/>
                        </a:rPr>
                        <a:t>1485*</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1" u="none" strike="noStrike" cap="none" normalizeH="0" baseline="0" smtClean="0">
                          <a:ln>
                            <a:noFill/>
                          </a:ln>
                          <a:solidFill>
                            <a:srgbClr val="000000"/>
                          </a:solidFill>
                          <a:effectLst/>
                          <a:latin typeface="Verdana" pitchFamily="34" charset="0"/>
                        </a:rPr>
                        <a:t>&gt; = 40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1" u="none" strike="noStrike" cap="none" normalizeH="0" baseline="0" smtClean="0">
                          <a:ln>
                            <a:noFill/>
                          </a:ln>
                          <a:solidFill>
                            <a:srgbClr val="000000"/>
                          </a:solidFill>
                          <a:effectLst/>
                          <a:latin typeface="Verdana" pitchFamily="34" charset="0"/>
                        </a:rPr>
                        <a: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1" u="none" strike="noStrike" cap="none" normalizeH="0" baseline="0" smtClean="0">
                          <a:ln>
                            <a:noFill/>
                          </a:ln>
                          <a:solidFill>
                            <a:schemeClr val="tx2"/>
                          </a:solidFill>
                          <a:effectLst/>
                          <a:latin typeface="Verdana" pitchFamily="34" charset="0"/>
                        </a:rPr>
                        <a:t>Viral Infection</a:t>
                      </a: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27025">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1" u="none" strike="noStrike" cap="none" normalizeH="0" baseline="0" smtClean="0">
                          <a:ln>
                            <a:noFill/>
                          </a:ln>
                          <a:solidFill>
                            <a:srgbClr val="000000"/>
                          </a:solidFill>
                          <a:effectLst/>
                          <a:latin typeface="Verdana" pitchFamily="34" charset="0"/>
                        </a:rPr>
                        <a:t>8</a:t>
                      </a: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1" u="none" strike="noStrike" cap="none" normalizeH="0" baseline="0" smtClean="0">
                          <a:ln>
                            <a:noFill/>
                          </a:ln>
                          <a:solidFill>
                            <a:srgbClr val="000000"/>
                          </a:solidFill>
                          <a:effectLst/>
                          <a:latin typeface="Verdana" pitchFamily="34" charset="0"/>
                        </a:rPr>
                        <a:t>1485*</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1" u="none" strike="noStrike" cap="none" normalizeH="0" baseline="0" smtClean="0">
                          <a:ln>
                            <a:noFill/>
                          </a:ln>
                          <a:solidFill>
                            <a:srgbClr val="000000"/>
                          </a:solidFill>
                          <a:effectLst/>
                          <a:latin typeface="Verdana" pitchFamily="34" charset="0"/>
                        </a:rPr>
                        <a:t>&gt; = 40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1" u="none" strike="noStrike" cap="none" normalizeH="0" baseline="0" smtClean="0">
                          <a:ln>
                            <a:noFill/>
                          </a:ln>
                          <a:solidFill>
                            <a:srgbClr val="000000"/>
                          </a:solidFill>
                          <a:effectLst/>
                          <a:latin typeface="Verdana" pitchFamily="34" charset="0"/>
                        </a:rPr>
                        <a: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1" u="none" strike="noStrike" cap="none" normalizeH="0" baseline="0" smtClean="0">
                          <a:ln>
                            <a:noFill/>
                          </a:ln>
                          <a:solidFill>
                            <a:schemeClr val="tx2"/>
                          </a:solidFill>
                          <a:effectLst/>
                          <a:latin typeface="Verdana" pitchFamily="34" charset="0"/>
                        </a:rPr>
                        <a:t>Viral Infection</a:t>
                      </a: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27025">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9</a:t>
                      </a: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130**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3*</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chemeClr val="tx2"/>
                          </a:solidFill>
                          <a:effectLst/>
                          <a:latin typeface="Verdana" pitchFamily="34" charset="0"/>
                        </a:rPr>
                        <a:t>Cancer</a:t>
                      </a: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27025">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10</a:t>
                      </a: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130**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3*</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chemeClr val="tx2"/>
                          </a:solidFill>
                          <a:effectLst/>
                          <a:latin typeface="Verdana" pitchFamily="34" charset="0"/>
                        </a:rPr>
                        <a:t>Cancer</a:t>
                      </a: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25438">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11</a:t>
                      </a: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130**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3*</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chemeClr val="tx2"/>
                          </a:solidFill>
                          <a:effectLst/>
                          <a:latin typeface="Verdana" pitchFamily="34" charset="0"/>
                        </a:rPr>
                        <a:t>Cancer</a:t>
                      </a: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27025">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12</a:t>
                      </a: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130**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3*</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chemeClr val="tx2"/>
                          </a:solidFill>
                          <a:effectLst/>
                          <a:latin typeface="Verdana" pitchFamily="34" charset="0"/>
                        </a:rPr>
                        <a:t>Cancer</a:t>
                      </a: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04540" name="AutoShape 92"/>
          <p:cNvSpPr>
            <a:spLocks/>
          </p:cNvSpPr>
          <p:nvPr/>
        </p:nvSpPr>
        <p:spPr bwMode="auto">
          <a:xfrm>
            <a:off x="1676400" y="5105400"/>
            <a:ext cx="304800" cy="1447800"/>
          </a:xfrm>
          <a:prstGeom prst="leftBrace">
            <a:avLst>
              <a:gd name="adj1" fmla="val 39583"/>
              <a:gd name="adj2" fmla="val 50000"/>
            </a:avLst>
          </a:prstGeom>
          <a:noFill/>
          <a:ln w="9525">
            <a:solidFill>
              <a:schemeClr val="tx1"/>
            </a:solidFill>
            <a:round/>
            <a:headEnd/>
            <a:tailEnd/>
          </a:ln>
          <a:effectLst/>
        </p:spPr>
        <p:txBody>
          <a:bodyPr wrap="none" anchor="ctr"/>
          <a:lstStyle/>
          <a:p>
            <a:endParaRPr lang="en-US"/>
          </a:p>
        </p:txBody>
      </p:sp>
      <p:sp>
        <p:nvSpPr>
          <p:cNvPr id="104541" name="AutoShape 93"/>
          <p:cNvSpPr>
            <a:spLocks/>
          </p:cNvSpPr>
          <p:nvPr/>
        </p:nvSpPr>
        <p:spPr bwMode="auto">
          <a:xfrm>
            <a:off x="1676400" y="1981200"/>
            <a:ext cx="304800" cy="1524000"/>
          </a:xfrm>
          <a:prstGeom prst="leftBrace">
            <a:avLst>
              <a:gd name="adj1" fmla="val 41667"/>
              <a:gd name="adj2" fmla="val 50000"/>
            </a:avLst>
          </a:prstGeom>
          <a:noFill/>
          <a:ln w="9525">
            <a:solidFill>
              <a:schemeClr val="tx1"/>
            </a:solidFill>
            <a:round/>
            <a:headEnd/>
            <a:tailEnd/>
          </a:ln>
          <a:effectLst/>
        </p:spPr>
        <p:txBody>
          <a:bodyPr wrap="none" anchor="ctr"/>
          <a:lstStyle/>
          <a:p>
            <a:endParaRPr lang="en-US"/>
          </a:p>
        </p:txBody>
      </p:sp>
      <p:sp>
        <p:nvSpPr>
          <p:cNvPr id="104542" name="Text Box 94"/>
          <p:cNvSpPr txBox="1">
            <a:spLocks noChangeArrowheads="1"/>
          </p:cNvSpPr>
          <p:nvPr/>
        </p:nvSpPr>
        <p:spPr bwMode="auto">
          <a:xfrm>
            <a:off x="212725" y="2297113"/>
            <a:ext cx="1143000" cy="1006475"/>
          </a:xfrm>
          <a:prstGeom prst="rect">
            <a:avLst/>
          </a:prstGeom>
          <a:noFill/>
          <a:ln w="9525">
            <a:noFill/>
            <a:miter lim="800000"/>
            <a:headEnd/>
            <a:tailEnd/>
          </a:ln>
          <a:effectLst/>
        </p:spPr>
        <p:txBody>
          <a:bodyPr wrap="none">
            <a:spAutoFit/>
          </a:bodyPr>
          <a:lstStyle/>
          <a:p>
            <a:r>
              <a:rPr lang="en-US" sz="2000">
                <a:solidFill>
                  <a:schemeClr val="tx2"/>
                </a:solidFill>
              </a:rPr>
              <a:t>Umeko </a:t>
            </a:r>
          </a:p>
          <a:p>
            <a:r>
              <a:rPr lang="en-US" sz="2000">
                <a:solidFill>
                  <a:schemeClr val="tx2"/>
                </a:solidFill>
              </a:rPr>
              <a:t>Matches</a:t>
            </a:r>
          </a:p>
          <a:p>
            <a:r>
              <a:rPr lang="en-US" sz="2000">
                <a:solidFill>
                  <a:schemeClr val="tx2"/>
                </a:solidFill>
              </a:rPr>
              <a:t>here</a:t>
            </a:r>
          </a:p>
        </p:txBody>
      </p:sp>
      <p:sp>
        <p:nvSpPr>
          <p:cNvPr id="104543" name="Text Box 95"/>
          <p:cNvSpPr txBox="1">
            <a:spLocks noChangeArrowheads="1"/>
          </p:cNvSpPr>
          <p:nvPr/>
        </p:nvSpPr>
        <p:spPr bwMode="auto">
          <a:xfrm>
            <a:off x="304800" y="5384800"/>
            <a:ext cx="1212850" cy="1006475"/>
          </a:xfrm>
          <a:prstGeom prst="rect">
            <a:avLst/>
          </a:prstGeom>
          <a:noFill/>
          <a:ln w="9525">
            <a:noFill/>
            <a:miter lim="800000"/>
            <a:headEnd/>
            <a:tailEnd/>
          </a:ln>
          <a:effectLst/>
        </p:spPr>
        <p:txBody>
          <a:bodyPr wrap="none">
            <a:spAutoFit/>
          </a:bodyPr>
          <a:lstStyle/>
          <a:p>
            <a:r>
              <a:rPr lang="en-US" sz="2000">
                <a:solidFill>
                  <a:schemeClr val="tx2"/>
                </a:solidFill>
              </a:rPr>
              <a:t>Bob </a:t>
            </a:r>
          </a:p>
          <a:p>
            <a:r>
              <a:rPr lang="en-US" sz="2000">
                <a:solidFill>
                  <a:schemeClr val="tx2"/>
                </a:solidFill>
              </a:rPr>
              <a:t>Matches </a:t>
            </a:r>
          </a:p>
          <a:p>
            <a:r>
              <a:rPr lang="en-US" sz="2000">
                <a:solidFill>
                  <a:schemeClr val="tx2"/>
                </a:solidFill>
              </a:rPr>
              <a:t>here</a:t>
            </a:r>
          </a:p>
        </p:txBody>
      </p:sp>
      <p:sp>
        <p:nvSpPr>
          <p:cNvPr id="104544" name="Text Box 96"/>
          <p:cNvSpPr txBox="1">
            <a:spLocks noChangeArrowheads="1"/>
          </p:cNvSpPr>
          <p:nvPr/>
        </p:nvSpPr>
        <p:spPr bwMode="auto">
          <a:xfrm>
            <a:off x="4267200" y="508000"/>
            <a:ext cx="2486025" cy="396875"/>
          </a:xfrm>
          <a:prstGeom prst="rect">
            <a:avLst/>
          </a:prstGeom>
          <a:noFill/>
          <a:ln w="9525">
            <a:noFill/>
            <a:miter lim="800000"/>
            <a:headEnd/>
            <a:tailEnd/>
          </a:ln>
          <a:effectLst/>
        </p:spPr>
        <p:txBody>
          <a:bodyPr wrap="none">
            <a:spAutoFit/>
          </a:bodyPr>
          <a:lstStyle/>
          <a:p>
            <a:r>
              <a:rPr lang="en-US" sz="2000">
                <a:solidFill>
                  <a:schemeClr val="tx2"/>
                </a:solidFill>
              </a:rPr>
              <a:t>4-anonymized Table</a:t>
            </a:r>
          </a:p>
        </p:txBody>
      </p:sp>
      <p:sp>
        <p:nvSpPr>
          <p:cNvPr id="104551" name="AutoShape 103"/>
          <p:cNvSpPr>
            <a:spLocks noChangeArrowheads="1"/>
          </p:cNvSpPr>
          <p:nvPr/>
        </p:nvSpPr>
        <p:spPr bwMode="auto">
          <a:xfrm>
            <a:off x="2895600" y="5334000"/>
            <a:ext cx="3429000" cy="762000"/>
          </a:xfrm>
          <a:prstGeom prst="wedgeRoundRectCallout">
            <a:avLst>
              <a:gd name="adj1" fmla="val -43750"/>
              <a:gd name="adj2" fmla="val 70000"/>
              <a:gd name="adj3" fmla="val 16667"/>
            </a:avLst>
          </a:prstGeom>
          <a:solidFill>
            <a:schemeClr val="accent1"/>
          </a:solidFill>
          <a:ln w="9525">
            <a:solidFill>
              <a:schemeClr val="tx1"/>
            </a:solidFill>
            <a:miter lim="800000"/>
            <a:headEnd/>
            <a:tailEnd/>
          </a:ln>
          <a:effectLst/>
        </p:spPr>
        <p:txBody>
          <a:bodyPr/>
          <a:lstStyle/>
          <a:p>
            <a:pPr algn="ctr"/>
            <a:endParaRPr lang="en-US"/>
          </a:p>
        </p:txBody>
      </p:sp>
      <p:sp>
        <p:nvSpPr>
          <p:cNvPr id="104552" name="Text Box 104"/>
          <p:cNvSpPr txBox="1">
            <a:spLocks noChangeArrowheads="1"/>
          </p:cNvSpPr>
          <p:nvPr/>
        </p:nvSpPr>
        <p:spPr bwMode="auto">
          <a:xfrm>
            <a:off x="3581400" y="5486400"/>
            <a:ext cx="2074863" cy="396875"/>
          </a:xfrm>
          <a:prstGeom prst="rect">
            <a:avLst/>
          </a:prstGeom>
          <a:noFill/>
          <a:ln w="9525">
            <a:noFill/>
            <a:miter lim="800000"/>
            <a:headEnd/>
            <a:tailEnd/>
          </a:ln>
          <a:effectLst/>
        </p:spPr>
        <p:txBody>
          <a:bodyPr wrap="none">
            <a:spAutoFit/>
          </a:bodyPr>
          <a:lstStyle/>
          <a:p>
            <a:r>
              <a:rPr lang="en-US" sz="2000">
                <a:solidFill>
                  <a:srgbClr val="FF3300"/>
                </a:solidFill>
              </a:rPr>
              <a:t>Bob has Cancer!</a:t>
            </a:r>
          </a:p>
        </p:txBody>
      </p:sp>
      <p:sp>
        <p:nvSpPr>
          <p:cNvPr id="10" name="Slide Number Placeholder 9"/>
          <p:cNvSpPr>
            <a:spLocks noGrp="1"/>
          </p:cNvSpPr>
          <p:nvPr>
            <p:ph type="sldNum" sz="quarter" idx="12"/>
          </p:nvPr>
        </p:nvSpPr>
        <p:spPr/>
        <p:txBody>
          <a:bodyPr/>
          <a:lstStyle/>
          <a:p>
            <a:fld id="{B6F15528-21DE-4FAA-801E-634DDDAF4B2B}" type="slidenum">
              <a:rPr lang="en-US" smtClean="0"/>
              <a:pPr/>
              <a:t>54</a:t>
            </a:fld>
            <a:endParaRPr lang="en-US"/>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5474" name="Group 2"/>
          <p:cNvGraphicFramePr>
            <a:graphicFrameLocks noGrp="1"/>
          </p:cNvGraphicFramePr>
          <p:nvPr/>
        </p:nvGraphicFramePr>
        <p:xfrm>
          <a:off x="2176463" y="1143000"/>
          <a:ext cx="6967537" cy="5547360"/>
        </p:xfrm>
        <a:graphic>
          <a:graphicData uri="http://schemas.openxmlformats.org/drawingml/2006/table">
            <a:tbl>
              <a:tblPr/>
              <a:tblGrid>
                <a:gridCol w="606425"/>
                <a:gridCol w="1195387"/>
                <a:gridCol w="1176338"/>
                <a:gridCol w="1811337"/>
                <a:gridCol w="2178050"/>
              </a:tblGrid>
              <a:tr h="250825">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endParaRPr kumimoji="0" lang="en-US" sz="2000" b="0" i="0" u="none" strike="noStrike" cap="none" normalizeH="0" baseline="0" smtClean="0">
                        <a:ln>
                          <a:noFill/>
                        </a:ln>
                        <a:solidFill>
                          <a:schemeClr val="tx2"/>
                        </a:solidFill>
                        <a:effectLst/>
                        <a:latin typeface="Verdana" pitchFamily="34" charset="0"/>
                      </a:endParaRP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1700" b="0" i="1" u="none" strike="noStrike" cap="none" normalizeH="0" baseline="0" smtClean="0">
                          <a:ln>
                            <a:noFill/>
                          </a:ln>
                          <a:solidFill>
                            <a:srgbClr val="000000"/>
                          </a:solidFill>
                          <a:effectLst/>
                          <a:latin typeface="Verdana" pitchFamily="34" charset="0"/>
                        </a:rPr>
                        <a:t>Non-Sensitive Data</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1700" b="0" i="1" u="none" strike="noStrike" cap="none" normalizeH="0" baseline="0" smtClean="0">
                          <a:ln>
                            <a:noFill/>
                          </a:ln>
                          <a:solidFill>
                            <a:srgbClr val="000000"/>
                          </a:solidFill>
                          <a:effectLst/>
                          <a:latin typeface="Verdana" pitchFamily="34" charset="0"/>
                        </a:rPr>
                        <a:t>Sensitive Data</a:t>
                      </a: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88938">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1" i="1" u="none" strike="noStrike" cap="none" normalizeH="0" baseline="0" smtClean="0">
                          <a:ln>
                            <a:noFill/>
                          </a:ln>
                          <a:solidFill>
                            <a:srgbClr val="000000"/>
                          </a:solidFill>
                          <a:effectLst/>
                          <a:latin typeface="Verdana" pitchFamily="34" charset="0"/>
                        </a:rPr>
                        <a:t>#</a:t>
                      </a:r>
                    </a:p>
                  </a:txBody>
                  <a:tcPr anchor="ct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1700" b="1" i="1" u="none" strike="noStrike" cap="none" normalizeH="0" baseline="0" smtClean="0">
                          <a:ln>
                            <a:noFill/>
                          </a:ln>
                          <a:solidFill>
                            <a:srgbClr val="000000"/>
                          </a:solidFill>
                          <a:effectLst/>
                          <a:latin typeface="Verdana" pitchFamily="34" charset="0"/>
                        </a:rPr>
                        <a:t>ZIP</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1700" b="1" i="1" u="none" strike="noStrike" cap="none" normalizeH="0" baseline="0" smtClean="0">
                          <a:ln>
                            <a:noFill/>
                          </a:ln>
                          <a:solidFill>
                            <a:srgbClr val="000000"/>
                          </a:solidFill>
                          <a:effectLst/>
                          <a:latin typeface="Verdana" pitchFamily="34" charset="0"/>
                        </a:rPr>
                        <a:t>Age</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1700" b="1" i="1" u="none" strike="noStrike" cap="none" normalizeH="0" baseline="0" smtClean="0">
                          <a:ln>
                            <a:noFill/>
                          </a:ln>
                          <a:solidFill>
                            <a:srgbClr val="000000"/>
                          </a:solidFill>
                          <a:effectLst/>
                          <a:latin typeface="Verdana" pitchFamily="34" charset="0"/>
                        </a:rPr>
                        <a:t>Nationality</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1700" b="1" i="1" u="none" strike="noStrike" cap="none" normalizeH="0" baseline="0" smtClean="0">
                          <a:ln>
                            <a:noFill/>
                          </a:ln>
                          <a:solidFill>
                            <a:srgbClr val="000000"/>
                          </a:solidFill>
                          <a:effectLst/>
                          <a:latin typeface="Verdana" pitchFamily="34" charset="0"/>
                        </a:rPr>
                        <a:t>Condition</a:t>
                      </a:r>
                    </a:p>
                  </a:txBody>
                  <a:tcPr anchor="ct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r>
              <a:tr h="327025">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1</a:t>
                      </a: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130**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&lt; 30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chemeClr val="tx2"/>
                          </a:solidFill>
                          <a:effectLst/>
                          <a:latin typeface="Verdana" pitchFamily="34" charset="0"/>
                        </a:rPr>
                        <a:t>Heart Disease</a:t>
                      </a: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27025">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2</a:t>
                      </a: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130**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&lt; 30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chemeClr val="tx2"/>
                          </a:solidFill>
                          <a:effectLst/>
                          <a:latin typeface="Verdana" pitchFamily="34" charset="0"/>
                        </a:rPr>
                        <a:t>Heart Disease</a:t>
                      </a: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27025">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3</a:t>
                      </a: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130**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&lt; 30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chemeClr val="tx2"/>
                          </a:solidFill>
                          <a:effectLst/>
                          <a:latin typeface="Verdana" pitchFamily="34" charset="0"/>
                        </a:rPr>
                        <a:t>Viral Infection</a:t>
                      </a: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85763">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4</a:t>
                      </a: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130**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&lt; 30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chemeClr val="tx2"/>
                          </a:solidFill>
                          <a:effectLst/>
                          <a:latin typeface="Verdana" pitchFamily="34" charset="0"/>
                        </a:rPr>
                        <a:t>Viral Infection</a:t>
                      </a: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27025">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1" u="none" strike="noStrike" cap="none" normalizeH="0" baseline="0" smtClean="0">
                          <a:ln>
                            <a:noFill/>
                          </a:ln>
                          <a:solidFill>
                            <a:srgbClr val="000000"/>
                          </a:solidFill>
                          <a:effectLst/>
                          <a:latin typeface="Verdana" pitchFamily="34" charset="0"/>
                        </a:rPr>
                        <a:t>5</a:t>
                      </a: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1" u="none" strike="noStrike" cap="none" normalizeH="0" baseline="0" smtClean="0">
                          <a:ln>
                            <a:noFill/>
                          </a:ln>
                          <a:solidFill>
                            <a:srgbClr val="000000"/>
                          </a:solidFill>
                          <a:effectLst/>
                          <a:latin typeface="Verdana" pitchFamily="34" charset="0"/>
                        </a:rPr>
                        <a:t>1485*</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1" u="none" strike="noStrike" cap="none" normalizeH="0" baseline="0" smtClean="0">
                          <a:ln>
                            <a:noFill/>
                          </a:ln>
                          <a:solidFill>
                            <a:srgbClr val="000000"/>
                          </a:solidFill>
                          <a:effectLst/>
                          <a:latin typeface="Verdana" pitchFamily="34" charset="0"/>
                        </a:rPr>
                        <a:t>&gt; = 40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1" u="none" strike="noStrike" cap="none" normalizeH="0" baseline="0" smtClean="0">
                          <a:ln>
                            <a:noFill/>
                          </a:ln>
                          <a:solidFill>
                            <a:srgbClr val="000000"/>
                          </a:solidFill>
                          <a:effectLst/>
                          <a:latin typeface="Verdana" pitchFamily="34" charset="0"/>
                        </a:rPr>
                        <a: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1" u="none" strike="noStrike" cap="none" normalizeH="0" baseline="0" smtClean="0">
                          <a:ln>
                            <a:noFill/>
                          </a:ln>
                          <a:solidFill>
                            <a:schemeClr val="tx2"/>
                          </a:solidFill>
                          <a:effectLst/>
                          <a:latin typeface="Verdana" pitchFamily="34" charset="0"/>
                        </a:rPr>
                        <a:t>Cancer</a:t>
                      </a: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27025">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1" u="none" strike="noStrike" cap="none" normalizeH="0" baseline="0" smtClean="0">
                          <a:ln>
                            <a:noFill/>
                          </a:ln>
                          <a:solidFill>
                            <a:srgbClr val="000000"/>
                          </a:solidFill>
                          <a:effectLst/>
                          <a:latin typeface="Verdana" pitchFamily="34" charset="0"/>
                        </a:rPr>
                        <a:t>6</a:t>
                      </a: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1" u="none" strike="noStrike" cap="none" normalizeH="0" baseline="0" smtClean="0">
                          <a:ln>
                            <a:noFill/>
                          </a:ln>
                          <a:solidFill>
                            <a:srgbClr val="000000"/>
                          </a:solidFill>
                          <a:effectLst/>
                          <a:latin typeface="Verdana" pitchFamily="34" charset="0"/>
                        </a:rPr>
                        <a:t>1485*</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1" u="none" strike="noStrike" cap="none" normalizeH="0" baseline="0" smtClean="0">
                          <a:ln>
                            <a:noFill/>
                          </a:ln>
                          <a:solidFill>
                            <a:srgbClr val="000000"/>
                          </a:solidFill>
                          <a:effectLst/>
                          <a:latin typeface="Verdana" pitchFamily="34" charset="0"/>
                        </a:rPr>
                        <a:t>&gt; = 40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1" u="none" strike="noStrike" cap="none" normalizeH="0" baseline="0" smtClean="0">
                          <a:ln>
                            <a:noFill/>
                          </a:ln>
                          <a:solidFill>
                            <a:srgbClr val="000000"/>
                          </a:solidFill>
                          <a:effectLst/>
                          <a:latin typeface="Verdana" pitchFamily="34" charset="0"/>
                        </a:rPr>
                        <a: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1" u="none" strike="noStrike" cap="none" normalizeH="0" baseline="0" smtClean="0">
                          <a:ln>
                            <a:noFill/>
                          </a:ln>
                          <a:solidFill>
                            <a:schemeClr val="tx2"/>
                          </a:solidFill>
                          <a:effectLst/>
                          <a:latin typeface="Verdana" pitchFamily="34" charset="0"/>
                        </a:rPr>
                        <a:t>Heart Disease</a:t>
                      </a: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25438">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1" u="none" strike="noStrike" cap="none" normalizeH="0" baseline="0" smtClean="0">
                          <a:ln>
                            <a:noFill/>
                          </a:ln>
                          <a:solidFill>
                            <a:srgbClr val="000000"/>
                          </a:solidFill>
                          <a:effectLst/>
                          <a:latin typeface="Verdana" pitchFamily="34" charset="0"/>
                        </a:rPr>
                        <a:t>7</a:t>
                      </a: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1" u="none" strike="noStrike" cap="none" normalizeH="0" baseline="0" smtClean="0">
                          <a:ln>
                            <a:noFill/>
                          </a:ln>
                          <a:solidFill>
                            <a:srgbClr val="000000"/>
                          </a:solidFill>
                          <a:effectLst/>
                          <a:latin typeface="Verdana" pitchFamily="34" charset="0"/>
                        </a:rPr>
                        <a:t>1485*</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1" u="none" strike="noStrike" cap="none" normalizeH="0" baseline="0" smtClean="0">
                          <a:ln>
                            <a:noFill/>
                          </a:ln>
                          <a:solidFill>
                            <a:srgbClr val="000000"/>
                          </a:solidFill>
                          <a:effectLst/>
                          <a:latin typeface="Verdana" pitchFamily="34" charset="0"/>
                        </a:rPr>
                        <a:t>&gt; = 40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1" u="none" strike="noStrike" cap="none" normalizeH="0" baseline="0" smtClean="0">
                          <a:ln>
                            <a:noFill/>
                          </a:ln>
                          <a:solidFill>
                            <a:srgbClr val="000000"/>
                          </a:solidFill>
                          <a:effectLst/>
                          <a:latin typeface="Verdana" pitchFamily="34" charset="0"/>
                        </a:rPr>
                        <a: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1" u="none" strike="noStrike" cap="none" normalizeH="0" baseline="0" smtClean="0">
                          <a:ln>
                            <a:noFill/>
                          </a:ln>
                          <a:solidFill>
                            <a:schemeClr val="tx2"/>
                          </a:solidFill>
                          <a:effectLst/>
                          <a:latin typeface="Verdana" pitchFamily="34" charset="0"/>
                        </a:rPr>
                        <a:t>Viral Infection</a:t>
                      </a: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27025">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1" u="none" strike="noStrike" cap="none" normalizeH="0" baseline="0" smtClean="0">
                          <a:ln>
                            <a:noFill/>
                          </a:ln>
                          <a:solidFill>
                            <a:srgbClr val="000000"/>
                          </a:solidFill>
                          <a:effectLst/>
                          <a:latin typeface="Verdana" pitchFamily="34" charset="0"/>
                        </a:rPr>
                        <a:t>8</a:t>
                      </a: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1" u="none" strike="noStrike" cap="none" normalizeH="0" baseline="0" smtClean="0">
                          <a:ln>
                            <a:noFill/>
                          </a:ln>
                          <a:solidFill>
                            <a:srgbClr val="000000"/>
                          </a:solidFill>
                          <a:effectLst/>
                          <a:latin typeface="Verdana" pitchFamily="34" charset="0"/>
                        </a:rPr>
                        <a:t>1485*</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1" u="none" strike="noStrike" cap="none" normalizeH="0" baseline="0" smtClean="0">
                          <a:ln>
                            <a:noFill/>
                          </a:ln>
                          <a:solidFill>
                            <a:srgbClr val="000000"/>
                          </a:solidFill>
                          <a:effectLst/>
                          <a:latin typeface="Verdana" pitchFamily="34" charset="0"/>
                        </a:rPr>
                        <a:t>&gt; = 40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1" u="none" strike="noStrike" cap="none" normalizeH="0" baseline="0" smtClean="0">
                          <a:ln>
                            <a:noFill/>
                          </a:ln>
                          <a:solidFill>
                            <a:srgbClr val="000000"/>
                          </a:solidFill>
                          <a:effectLst/>
                          <a:latin typeface="Verdana" pitchFamily="34" charset="0"/>
                        </a:rPr>
                        <a: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1" u="none" strike="noStrike" cap="none" normalizeH="0" baseline="0" smtClean="0">
                          <a:ln>
                            <a:noFill/>
                          </a:ln>
                          <a:solidFill>
                            <a:schemeClr val="tx2"/>
                          </a:solidFill>
                          <a:effectLst/>
                          <a:latin typeface="Verdana" pitchFamily="34" charset="0"/>
                        </a:rPr>
                        <a:t>Viral Infection</a:t>
                      </a: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27025">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9</a:t>
                      </a: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130**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3*</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chemeClr val="tx2"/>
                          </a:solidFill>
                          <a:effectLst/>
                          <a:latin typeface="Verdana" pitchFamily="34" charset="0"/>
                        </a:rPr>
                        <a:t>Cancer</a:t>
                      </a: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27025">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10</a:t>
                      </a: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130**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3*</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chemeClr val="tx2"/>
                          </a:solidFill>
                          <a:effectLst/>
                          <a:latin typeface="Verdana" pitchFamily="34" charset="0"/>
                        </a:rPr>
                        <a:t>Cancer</a:t>
                      </a: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25438">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11</a:t>
                      </a: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130**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3*</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chemeClr val="tx2"/>
                          </a:solidFill>
                          <a:effectLst/>
                          <a:latin typeface="Verdana" pitchFamily="34" charset="0"/>
                        </a:rPr>
                        <a:t>Cancer</a:t>
                      </a: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27025">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12</a:t>
                      </a: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130**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3*</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rgbClr val="000000"/>
                          </a:solidFill>
                          <a:effectLst/>
                          <a:latin typeface="Verdana" pitchFamily="34" charset="0"/>
                        </a:rPr>
                        <a: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r>
                        <a:rPr kumimoji="0" lang="en-US" sz="2000" b="0" i="0" u="none" strike="noStrike" cap="none" normalizeH="0" baseline="0" smtClean="0">
                          <a:ln>
                            <a:noFill/>
                          </a:ln>
                          <a:solidFill>
                            <a:schemeClr val="tx2"/>
                          </a:solidFill>
                          <a:effectLst/>
                          <a:latin typeface="Verdana" pitchFamily="34" charset="0"/>
                        </a:rPr>
                        <a:t>Cancer</a:t>
                      </a: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05564" name="AutoShape 92"/>
          <p:cNvSpPr>
            <a:spLocks/>
          </p:cNvSpPr>
          <p:nvPr/>
        </p:nvSpPr>
        <p:spPr bwMode="auto">
          <a:xfrm>
            <a:off x="1676400" y="5105400"/>
            <a:ext cx="304800" cy="1447800"/>
          </a:xfrm>
          <a:prstGeom prst="leftBrace">
            <a:avLst>
              <a:gd name="adj1" fmla="val 39583"/>
              <a:gd name="adj2" fmla="val 50000"/>
            </a:avLst>
          </a:prstGeom>
          <a:noFill/>
          <a:ln w="9525">
            <a:solidFill>
              <a:schemeClr val="tx1"/>
            </a:solidFill>
            <a:round/>
            <a:headEnd/>
            <a:tailEnd/>
          </a:ln>
          <a:effectLst/>
        </p:spPr>
        <p:txBody>
          <a:bodyPr wrap="none" anchor="ctr"/>
          <a:lstStyle/>
          <a:p>
            <a:endParaRPr lang="en-US"/>
          </a:p>
        </p:txBody>
      </p:sp>
      <p:sp>
        <p:nvSpPr>
          <p:cNvPr id="105565" name="AutoShape 93"/>
          <p:cNvSpPr>
            <a:spLocks/>
          </p:cNvSpPr>
          <p:nvPr/>
        </p:nvSpPr>
        <p:spPr bwMode="auto">
          <a:xfrm>
            <a:off x="1676400" y="1981200"/>
            <a:ext cx="304800" cy="1524000"/>
          </a:xfrm>
          <a:prstGeom prst="leftBrace">
            <a:avLst>
              <a:gd name="adj1" fmla="val 41667"/>
              <a:gd name="adj2" fmla="val 50000"/>
            </a:avLst>
          </a:prstGeom>
          <a:noFill/>
          <a:ln w="9525">
            <a:solidFill>
              <a:schemeClr val="tx1"/>
            </a:solidFill>
            <a:round/>
            <a:headEnd/>
            <a:tailEnd/>
          </a:ln>
          <a:effectLst/>
        </p:spPr>
        <p:txBody>
          <a:bodyPr wrap="none" anchor="ctr"/>
          <a:lstStyle/>
          <a:p>
            <a:endParaRPr lang="en-US"/>
          </a:p>
        </p:txBody>
      </p:sp>
      <p:sp>
        <p:nvSpPr>
          <p:cNvPr id="105566" name="Text Box 94"/>
          <p:cNvSpPr txBox="1">
            <a:spLocks noChangeArrowheads="1"/>
          </p:cNvSpPr>
          <p:nvPr/>
        </p:nvSpPr>
        <p:spPr bwMode="auto">
          <a:xfrm>
            <a:off x="212725" y="2297113"/>
            <a:ext cx="1143000" cy="1006475"/>
          </a:xfrm>
          <a:prstGeom prst="rect">
            <a:avLst/>
          </a:prstGeom>
          <a:noFill/>
          <a:ln w="9525">
            <a:noFill/>
            <a:miter lim="800000"/>
            <a:headEnd/>
            <a:tailEnd/>
          </a:ln>
          <a:effectLst/>
        </p:spPr>
        <p:txBody>
          <a:bodyPr wrap="none">
            <a:spAutoFit/>
          </a:bodyPr>
          <a:lstStyle/>
          <a:p>
            <a:r>
              <a:rPr lang="en-US" sz="2000">
                <a:solidFill>
                  <a:schemeClr val="tx2"/>
                </a:solidFill>
              </a:rPr>
              <a:t>Umeko </a:t>
            </a:r>
          </a:p>
          <a:p>
            <a:r>
              <a:rPr lang="en-US" sz="2000">
                <a:solidFill>
                  <a:schemeClr val="tx2"/>
                </a:solidFill>
              </a:rPr>
              <a:t>Matches</a:t>
            </a:r>
          </a:p>
          <a:p>
            <a:r>
              <a:rPr lang="en-US" sz="2000">
                <a:solidFill>
                  <a:schemeClr val="tx2"/>
                </a:solidFill>
              </a:rPr>
              <a:t>here</a:t>
            </a:r>
          </a:p>
        </p:txBody>
      </p:sp>
      <p:sp>
        <p:nvSpPr>
          <p:cNvPr id="105567" name="Text Box 95"/>
          <p:cNvSpPr txBox="1">
            <a:spLocks noChangeArrowheads="1"/>
          </p:cNvSpPr>
          <p:nvPr/>
        </p:nvSpPr>
        <p:spPr bwMode="auto">
          <a:xfrm>
            <a:off x="304800" y="5384800"/>
            <a:ext cx="1212850" cy="1006475"/>
          </a:xfrm>
          <a:prstGeom prst="rect">
            <a:avLst/>
          </a:prstGeom>
          <a:noFill/>
          <a:ln w="9525">
            <a:noFill/>
            <a:miter lim="800000"/>
            <a:headEnd/>
            <a:tailEnd/>
          </a:ln>
          <a:effectLst/>
        </p:spPr>
        <p:txBody>
          <a:bodyPr wrap="none">
            <a:spAutoFit/>
          </a:bodyPr>
          <a:lstStyle/>
          <a:p>
            <a:r>
              <a:rPr lang="en-US" sz="2000">
                <a:solidFill>
                  <a:schemeClr val="tx2"/>
                </a:solidFill>
              </a:rPr>
              <a:t>Bob </a:t>
            </a:r>
          </a:p>
          <a:p>
            <a:r>
              <a:rPr lang="en-US" sz="2000">
                <a:solidFill>
                  <a:schemeClr val="tx2"/>
                </a:solidFill>
              </a:rPr>
              <a:t>Matches </a:t>
            </a:r>
          </a:p>
          <a:p>
            <a:r>
              <a:rPr lang="en-US" sz="2000">
                <a:solidFill>
                  <a:schemeClr val="tx2"/>
                </a:solidFill>
              </a:rPr>
              <a:t>here</a:t>
            </a:r>
          </a:p>
        </p:txBody>
      </p:sp>
      <p:sp>
        <p:nvSpPr>
          <p:cNvPr id="105568" name="Text Box 96"/>
          <p:cNvSpPr txBox="1">
            <a:spLocks noChangeArrowheads="1"/>
          </p:cNvSpPr>
          <p:nvPr/>
        </p:nvSpPr>
        <p:spPr bwMode="auto">
          <a:xfrm>
            <a:off x="4267200" y="508000"/>
            <a:ext cx="2486025" cy="396875"/>
          </a:xfrm>
          <a:prstGeom prst="rect">
            <a:avLst/>
          </a:prstGeom>
          <a:noFill/>
          <a:ln w="9525">
            <a:noFill/>
            <a:miter lim="800000"/>
            <a:headEnd/>
            <a:tailEnd/>
          </a:ln>
          <a:effectLst/>
        </p:spPr>
        <p:txBody>
          <a:bodyPr wrap="none">
            <a:spAutoFit/>
          </a:bodyPr>
          <a:lstStyle/>
          <a:p>
            <a:r>
              <a:rPr lang="en-US" sz="2000">
                <a:solidFill>
                  <a:schemeClr val="tx2"/>
                </a:solidFill>
              </a:rPr>
              <a:t>4-anonymized Table</a:t>
            </a:r>
          </a:p>
        </p:txBody>
      </p:sp>
      <p:sp>
        <p:nvSpPr>
          <p:cNvPr id="105569" name="AutoShape 97"/>
          <p:cNvSpPr>
            <a:spLocks noChangeArrowheads="1"/>
          </p:cNvSpPr>
          <p:nvPr/>
        </p:nvSpPr>
        <p:spPr bwMode="auto">
          <a:xfrm>
            <a:off x="2895600" y="5334000"/>
            <a:ext cx="3429000" cy="762000"/>
          </a:xfrm>
          <a:prstGeom prst="wedgeRoundRectCallout">
            <a:avLst>
              <a:gd name="adj1" fmla="val -43750"/>
              <a:gd name="adj2" fmla="val 70000"/>
              <a:gd name="adj3" fmla="val 16667"/>
            </a:avLst>
          </a:prstGeom>
          <a:solidFill>
            <a:schemeClr val="accent1"/>
          </a:solidFill>
          <a:ln w="9525">
            <a:solidFill>
              <a:schemeClr val="tx1"/>
            </a:solidFill>
            <a:miter lim="800000"/>
            <a:headEnd/>
            <a:tailEnd/>
          </a:ln>
          <a:effectLst/>
        </p:spPr>
        <p:txBody>
          <a:bodyPr/>
          <a:lstStyle/>
          <a:p>
            <a:pPr algn="ctr"/>
            <a:endParaRPr lang="en-US"/>
          </a:p>
        </p:txBody>
      </p:sp>
      <p:sp>
        <p:nvSpPr>
          <p:cNvPr id="105570" name="Text Box 98"/>
          <p:cNvSpPr txBox="1">
            <a:spLocks noChangeArrowheads="1"/>
          </p:cNvSpPr>
          <p:nvPr/>
        </p:nvSpPr>
        <p:spPr bwMode="auto">
          <a:xfrm>
            <a:off x="3581400" y="5486400"/>
            <a:ext cx="2074863" cy="396875"/>
          </a:xfrm>
          <a:prstGeom prst="rect">
            <a:avLst/>
          </a:prstGeom>
          <a:noFill/>
          <a:ln w="9525">
            <a:noFill/>
            <a:miter lim="800000"/>
            <a:headEnd/>
            <a:tailEnd/>
          </a:ln>
          <a:effectLst/>
        </p:spPr>
        <p:txBody>
          <a:bodyPr wrap="none">
            <a:spAutoFit/>
          </a:bodyPr>
          <a:lstStyle/>
          <a:p>
            <a:r>
              <a:rPr lang="en-US" sz="2000">
                <a:solidFill>
                  <a:srgbClr val="FF3300"/>
                </a:solidFill>
              </a:rPr>
              <a:t>Bob has Cancer!</a:t>
            </a:r>
          </a:p>
        </p:txBody>
      </p:sp>
      <p:sp>
        <p:nvSpPr>
          <p:cNvPr id="105571" name="AutoShape 99"/>
          <p:cNvSpPr>
            <a:spLocks noChangeArrowheads="1"/>
          </p:cNvSpPr>
          <p:nvPr/>
        </p:nvSpPr>
        <p:spPr bwMode="auto">
          <a:xfrm>
            <a:off x="3429000" y="2286000"/>
            <a:ext cx="3352800" cy="762000"/>
          </a:xfrm>
          <a:prstGeom prst="wedgeRoundRectCallout">
            <a:avLst>
              <a:gd name="adj1" fmla="val -44176"/>
              <a:gd name="adj2" fmla="val 70000"/>
              <a:gd name="adj3" fmla="val 16667"/>
            </a:avLst>
          </a:prstGeom>
          <a:solidFill>
            <a:schemeClr val="accent1"/>
          </a:solidFill>
          <a:ln w="9525">
            <a:solidFill>
              <a:schemeClr val="tx1"/>
            </a:solidFill>
            <a:miter lim="800000"/>
            <a:headEnd/>
            <a:tailEnd/>
          </a:ln>
          <a:effectLst/>
        </p:spPr>
        <p:txBody>
          <a:bodyPr/>
          <a:lstStyle/>
          <a:p>
            <a:pPr algn="ctr"/>
            <a:endParaRPr lang="en-US"/>
          </a:p>
        </p:txBody>
      </p:sp>
      <p:sp>
        <p:nvSpPr>
          <p:cNvPr id="105572" name="Text Box 100"/>
          <p:cNvSpPr txBox="1">
            <a:spLocks noChangeArrowheads="1"/>
          </p:cNvSpPr>
          <p:nvPr/>
        </p:nvSpPr>
        <p:spPr bwMode="auto">
          <a:xfrm>
            <a:off x="3505200" y="2438400"/>
            <a:ext cx="3146425" cy="396875"/>
          </a:xfrm>
          <a:prstGeom prst="rect">
            <a:avLst/>
          </a:prstGeom>
          <a:noFill/>
          <a:ln w="9525">
            <a:noFill/>
            <a:miter lim="800000"/>
            <a:headEnd/>
            <a:tailEnd/>
          </a:ln>
          <a:effectLst/>
        </p:spPr>
        <p:txBody>
          <a:bodyPr wrap="none">
            <a:spAutoFit/>
          </a:bodyPr>
          <a:lstStyle/>
          <a:p>
            <a:r>
              <a:rPr lang="en-US" sz="2000">
                <a:solidFill>
                  <a:srgbClr val="FF3300"/>
                </a:solidFill>
              </a:rPr>
              <a:t>Umeko has Viral Infection!</a:t>
            </a:r>
          </a:p>
        </p:txBody>
      </p:sp>
      <p:sp>
        <p:nvSpPr>
          <p:cNvPr id="12" name="Slide Number Placeholder 11"/>
          <p:cNvSpPr>
            <a:spLocks noGrp="1"/>
          </p:cNvSpPr>
          <p:nvPr>
            <p:ph type="sldNum" sz="quarter" idx="12"/>
          </p:nvPr>
        </p:nvSpPr>
        <p:spPr/>
        <p:txBody>
          <a:bodyPr/>
          <a:lstStyle/>
          <a:p>
            <a:fld id="{B6F15528-21DE-4FAA-801E-634DDDAF4B2B}" type="slidenum">
              <a:rPr lang="en-US" smtClean="0"/>
              <a:pPr/>
              <a:t>55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FF0000"/>
                </a:solidFill>
              </a:rPr>
              <a:t>DIFFERENT APPROACHES</a:t>
            </a:r>
            <a:endParaRPr lang="en-US" sz="2700" dirty="0">
              <a:solidFill>
                <a:srgbClr val="FF000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a:p>
        </p:txBody>
      </p:sp>
      <p:sp>
        <p:nvSpPr>
          <p:cNvPr id="3" name="Content Placeholder 2"/>
          <p:cNvSpPr>
            <a:spLocks noGrp="1"/>
          </p:cNvSpPr>
          <p:nvPr>
            <p:ph sz="quarter" idx="1"/>
          </p:nvPr>
        </p:nvSpPr>
        <p:spPr/>
        <p:txBody>
          <a:bodyPr>
            <a:normAutofit/>
          </a:bodyPr>
          <a:lstStyle/>
          <a:p>
            <a:pPr algn="just">
              <a:lnSpc>
                <a:spcPct val="90000"/>
              </a:lnSpc>
            </a:pPr>
            <a:r>
              <a:rPr lang="en-US" dirty="0" smtClean="0">
                <a:solidFill>
                  <a:srgbClr val="C00000"/>
                </a:solidFill>
              </a:rPr>
              <a:t>Multi-Level Security Model </a:t>
            </a:r>
            <a:r>
              <a:rPr lang="en-US" dirty="0" smtClean="0"/>
              <a:t>associates Security level with each tuple and security clearance level for each user. E.g, Read is allowed if the data security level is lower than the user clearance.</a:t>
            </a:r>
          </a:p>
          <a:p>
            <a:pPr algn="just">
              <a:lnSpc>
                <a:spcPct val="90000"/>
              </a:lnSpc>
            </a:pPr>
            <a:r>
              <a:rPr lang="en-US" sz="2400" dirty="0" smtClean="0">
                <a:solidFill>
                  <a:srgbClr val="C00000"/>
                </a:solidFill>
              </a:rPr>
              <a:t>Unconditional and Conditional Validity (non-Truman)</a:t>
            </a:r>
          </a:p>
          <a:p>
            <a:pPr lvl="1" algn="just">
              <a:lnSpc>
                <a:spcPct val="90000"/>
              </a:lnSpc>
            </a:pPr>
            <a:r>
              <a:rPr lang="en-US" dirty="0" smtClean="0"/>
              <a:t>An unconditionally valid query is obtained by progressively combining authorization views. </a:t>
            </a:r>
          </a:p>
          <a:p>
            <a:pPr lvl="1" algn="just">
              <a:lnSpc>
                <a:spcPct val="90000"/>
              </a:lnSpc>
            </a:pPr>
            <a:r>
              <a:rPr lang="en-US" dirty="0" smtClean="0"/>
              <a:t>A conditionally valid query is further required to be equivalent over a known states of database.  </a:t>
            </a:r>
          </a:p>
          <a:p>
            <a:pPr algn="just">
              <a:lnSpc>
                <a:spcPct val="90000"/>
              </a:lnSpc>
            </a:pPr>
            <a:r>
              <a:rPr lang="en-US" sz="2800" dirty="0" smtClean="0"/>
              <a:t>Our Scope of discussion is View Replacement. </a:t>
            </a:r>
          </a:p>
          <a:p>
            <a:pPr algn="just"/>
            <a:endParaRPr lang="en-US" dirty="0"/>
          </a:p>
        </p:txBody>
      </p:sp>
      <p:sp>
        <p:nvSpPr>
          <p:cNvPr id="5" name="Rectangle 4"/>
          <p:cNvSpPr/>
          <p:nvPr/>
        </p:nvSpPr>
        <p:spPr>
          <a:xfrm>
            <a:off x="2362200" y="6248400"/>
            <a:ext cx="3669274" cy="369332"/>
          </a:xfrm>
          <a:prstGeom prst="rect">
            <a:avLst/>
          </a:prstGeom>
        </p:spPr>
        <p:txBody>
          <a:bodyPr wrap="none">
            <a:spAutoFit/>
          </a:bodyPr>
          <a:lstStyle/>
          <a:p>
            <a:r>
              <a:rPr lang="en-US" dirty="0" smtClean="0">
                <a:solidFill>
                  <a:srgbClr val="FF0000"/>
                </a:solidFill>
              </a:rPr>
              <a:t>(From Prof </a:t>
            </a:r>
            <a:r>
              <a:rPr lang="en-US" dirty="0" err="1" smtClean="0">
                <a:solidFill>
                  <a:srgbClr val="FF0000"/>
                </a:solidFill>
              </a:rPr>
              <a:t>Sudarshan’s</a:t>
            </a:r>
            <a:r>
              <a:rPr lang="en-US" dirty="0" smtClean="0">
                <a:solidFill>
                  <a:srgbClr val="FF0000"/>
                </a:solidFill>
              </a:rPr>
              <a:t> presentation)</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ARCHITECTURE</a:t>
            </a:r>
            <a:endParaRPr lang="en-US" dirty="0">
              <a:solidFill>
                <a:srgbClr val="FF0000"/>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7</a:t>
            </a:fld>
            <a:endParaRPr lang="en-US"/>
          </a:p>
        </p:txBody>
      </p:sp>
      <p:pic>
        <p:nvPicPr>
          <p:cNvPr id="4" name="Content Placeholder 3" descr="ARCHITECTURE.png"/>
          <p:cNvPicPr>
            <a:picLocks noGrp="1" noChangeAspect="1"/>
          </p:cNvPicPr>
          <p:nvPr>
            <p:ph sz="quarter" idx="1"/>
          </p:nvPr>
        </p:nvPicPr>
        <p:blipFill>
          <a:blip r:embed="rId2"/>
          <a:stretch>
            <a:fillRect/>
          </a:stretch>
        </p:blipFill>
        <p:spPr>
          <a:xfrm>
            <a:off x="1295400" y="1371600"/>
            <a:ext cx="6071296" cy="4525963"/>
          </a:xfr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VIEW REPLACEMENT ARCHITECTURE</a:t>
            </a:r>
            <a:endParaRPr lang="en-US" dirty="0">
              <a:solidFill>
                <a:srgbClr val="FF000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a:p>
        </p:txBody>
      </p:sp>
      <p:sp>
        <p:nvSpPr>
          <p:cNvPr id="3" name="Content Placeholder 2"/>
          <p:cNvSpPr>
            <a:spLocks noGrp="1"/>
          </p:cNvSpPr>
          <p:nvPr>
            <p:ph sz="quarter" idx="1"/>
          </p:nvPr>
        </p:nvSpPr>
        <p:spPr/>
        <p:txBody>
          <a:bodyPr>
            <a:normAutofit/>
          </a:bodyPr>
          <a:lstStyle/>
          <a:p>
            <a:pPr algn="just"/>
            <a:r>
              <a:rPr lang="en-US" dirty="0" smtClean="0"/>
              <a:t>The database direct users are the applications created by the administrator. </a:t>
            </a:r>
          </a:p>
          <a:p>
            <a:pPr algn="just"/>
            <a:r>
              <a:rPr lang="en-US" dirty="0" smtClean="0"/>
              <a:t>These applications are interface between the large number of users and the database.</a:t>
            </a:r>
          </a:p>
          <a:p>
            <a:pPr algn="just"/>
            <a:r>
              <a:rPr lang="en-US" dirty="0" smtClean="0"/>
              <a:t>Each application user has unique authentication for the application and an unique user ID in the database. </a:t>
            </a:r>
          </a:p>
          <a:p>
            <a:pPr algn="just"/>
            <a:r>
              <a:rPr lang="en-US" dirty="0" smtClean="0"/>
              <a:t>The application generates the user ID specific to the user and passes it to the database</a:t>
            </a:r>
          </a:p>
          <a:p>
            <a:pPr algn="just"/>
            <a:r>
              <a:rPr lang="en-US" dirty="0" smtClean="0"/>
              <a:t>User id used by database during view replacement.</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View Replacement model for FGA</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9</a:t>
            </a:fld>
            <a:endParaRPr lang="en-US"/>
          </a:p>
        </p:txBody>
      </p:sp>
      <p:sp>
        <p:nvSpPr>
          <p:cNvPr id="4" name="Content Placeholder 3"/>
          <p:cNvSpPr>
            <a:spLocks noGrp="1"/>
          </p:cNvSpPr>
          <p:nvPr>
            <p:ph sz="quarter" idx="1"/>
          </p:nvPr>
        </p:nvSpPr>
        <p:spPr/>
        <p:txBody>
          <a:bodyPr/>
          <a:lstStyle/>
          <a:p>
            <a:endParaRPr lang="en-US" dirty="0"/>
          </a:p>
        </p:txBody>
      </p:sp>
      <p:sp>
        <p:nvSpPr>
          <p:cNvPr id="2093" name="Rectangle 4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pSp>
        <p:nvGrpSpPr>
          <p:cNvPr id="2083" name="Group 35"/>
          <p:cNvGrpSpPr>
            <a:grpSpLocks noChangeAspect="1"/>
          </p:cNvGrpSpPr>
          <p:nvPr/>
        </p:nvGrpSpPr>
        <p:grpSpPr bwMode="auto">
          <a:xfrm>
            <a:off x="914400" y="1600200"/>
            <a:ext cx="7696200" cy="4419600"/>
            <a:chOff x="1440" y="3984"/>
            <a:chExt cx="9360" cy="6259"/>
          </a:xfrm>
        </p:grpSpPr>
        <p:sp>
          <p:nvSpPr>
            <p:cNvPr id="2092" name="AutoShape 44"/>
            <p:cNvSpPr>
              <a:spLocks noChangeAspect="1" noChangeArrowheads="1" noTextEdit="1"/>
            </p:cNvSpPr>
            <p:nvPr/>
          </p:nvSpPr>
          <p:spPr bwMode="auto">
            <a:xfrm>
              <a:off x="1440" y="3984"/>
              <a:ext cx="9360" cy="6259"/>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2091" name="Text Box 43"/>
            <p:cNvSpPr txBox="1">
              <a:spLocks noChangeArrowheads="1"/>
            </p:cNvSpPr>
            <p:nvPr/>
          </p:nvSpPr>
          <p:spPr bwMode="auto">
            <a:xfrm>
              <a:off x="1861" y="4673"/>
              <a:ext cx="2269" cy="2174"/>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sng" strike="noStrike" cap="none" normalizeH="0" baseline="0" dirty="0" smtClean="0">
                  <a:ln>
                    <a:noFill/>
                  </a:ln>
                  <a:solidFill>
                    <a:srgbClr val="FF0000"/>
                  </a:solidFill>
                  <a:effectLst/>
                  <a:latin typeface="Arial" pitchFamily="34" charset="0"/>
                  <a:cs typeface="Arial" pitchFamily="34" charset="0"/>
                </a:rPr>
                <a:t>O_ORDERKEY</a:t>
              </a:r>
              <a:r>
                <a:rPr kumimoji="0" lang="en-US" sz="1000" b="1" i="0" u="sng" strike="noStrike" cap="none" normalizeH="0" baseline="0" dirty="0" smtClean="0">
                  <a:ln>
                    <a:noFill/>
                  </a:ln>
                  <a:solidFill>
                    <a:schemeClr val="tx1"/>
                  </a:solidFill>
                  <a:effectLst/>
                  <a:latin typeface="Arial" pitchFamily="34" charset="0"/>
                  <a:cs typeface="Arial" pitchFamily="34" charset="0"/>
                </a:rPr>
                <a:t> </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7030A0"/>
                  </a:solidFill>
                  <a:effectLst/>
                  <a:latin typeface="Arial" pitchFamily="34" charset="0"/>
                  <a:cs typeface="Arial" pitchFamily="34" charset="0"/>
                </a:rPr>
                <a:t>O_CUSTKEY</a:t>
              </a:r>
              <a:r>
                <a:rPr kumimoji="0" lang="en-US" sz="1000" b="0" i="0" u="none" strike="noStrike" cap="none" normalizeH="0" baseline="0" dirty="0" smtClean="0">
                  <a:ln>
                    <a:noFill/>
                  </a:ln>
                  <a:solidFill>
                    <a:schemeClr val="tx1"/>
                  </a:solidFill>
                  <a:effectLst/>
                  <a:latin typeface="Arial" pitchFamily="34" charset="0"/>
                  <a:cs typeface="Arial" pitchFamily="34" charset="0"/>
                </a:rPr>
                <a:t> </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O_ORDERSTATUS </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O_TOTALPRICE </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O_ORDERDATE </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O_ORDERPRIORITY </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O_CLERK </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O_SHIPPRIORITY </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O_COMMENT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90" name="Text Box 42"/>
            <p:cNvSpPr txBox="1">
              <a:spLocks noChangeArrowheads="1"/>
            </p:cNvSpPr>
            <p:nvPr/>
          </p:nvSpPr>
          <p:spPr bwMode="auto">
            <a:xfrm>
              <a:off x="1861" y="4117"/>
              <a:ext cx="2269" cy="339"/>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ORDERS Table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89" name="Text Box 41"/>
            <p:cNvSpPr txBox="1">
              <a:spLocks noChangeArrowheads="1"/>
            </p:cNvSpPr>
            <p:nvPr/>
          </p:nvSpPr>
          <p:spPr bwMode="auto">
            <a:xfrm>
              <a:off x="7798" y="4117"/>
              <a:ext cx="2431" cy="339"/>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CUSTOMER Table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88" name="Text Box 40"/>
            <p:cNvSpPr txBox="1">
              <a:spLocks noChangeArrowheads="1"/>
            </p:cNvSpPr>
            <p:nvPr/>
          </p:nvSpPr>
          <p:spPr bwMode="auto">
            <a:xfrm>
              <a:off x="7798" y="4673"/>
              <a:ext cx="2431" cy="2024"/>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sng" strike="noStrike" cap="none" normalizeH="0" baseline="0" dirty="0" smtClean="0">
                  <a:ln>
                    <a:noFill/>
                  </a:ln>
                  <a:solidFill>
                    <a:srgbClr val="7030A0"/>
                  </a:solidFill>
                  <a:effectLst/>
                  <a:latin typeface="Arial" pitchFamily="34" charset="0"/>
                  <a:cs typeface="Arial" pitchFamily="34" charset="0"/>
                </a:rPr>
                <a:t>C_CUSTKEY</a:t>
              </a:r>
              <a:r>
                <a:rPr kumimoji="0" lang="en-US" sz="1000" b="0" i="0" u="none" strike="noStrike" cap="none" normalizeH="0" baseline="0" dirty="0" smtClean="0">
                  <a:ln>
                    <a:noFill/>
                  </a:ln>
                  <a:solidFill>
                    <a:schemeClr val="tx1"/>
                  </a:solidFill>
                  <a:effectLst/>
                  <a:latin typeface="Arial" pitchFamily="34" charset="0"/>
                  <a:cs typeface="Arial" pitchFamily="34" charset="0"/>
                </a:rPr>
                <a:t> </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C_NAME </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C_ADDRESS </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C_NATIONKEY </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C_PHONE </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C_ACCTBAL </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C_MKTSEGMENT </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C_COMMENT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87" name="Text Box 39"/>
            <p:cNvSpPr txBox="1">
              <a:spLocks noChangeArrowheads="1"/>
            </p:cNvSpPr>
            <p:nvPr/>
          </p:nvSpPr>
          <p:spPr bwMode="auto">
            <a:xfrm>
              <a:off x="4803" y="6235"/>
              <a:ext cx="2269" cy="381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sng" strike="noStrike" cap="none" normalizeH="0" baseline="0" dirty="0" smtClean="0">
                  <a:ln>
                    <a:noFill/>
                  </a:ln>
                  <a:solidFill>
                    <a:srgbClr val="FF0000"/>
                  </a:solidFill>
                  <a:effectLst/>
                  <a:latin typeface="Arial" pitchFamily="34" charset="0"/>
                  <a:cs typeface="Arial" pitchFamily="34" charset="0"/>
                </a:rPr>
                <a:t>L_ORDERKEY</a:t>
              </a:r>
              <a:r>
                <a:rPr kumimoji="0" lang="en-US" sz="1000" b="0" i="0" u="none" strike="noStrike" cap="none" normalizeH="0" baseline="0" dirty="0" smtClean="0">
                  <a:ln>
                    <a:noFill/>
                  </a:ln>
                  <a:solidFill>
                    <a:schemeClr val="tx1"/>
                  </a:solidFill>
                  <a:effectLst/>
                  <a:latin typeface="Arial" pitchFamily="34" charset="0"/>
                  <a:cs typeface="Arial" pitchFamily="34" charset="0"/>
                </a:rPr>
                <a:t> </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L_PARTKEY </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L_SUPPKEY </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000" b="1" i="0" u="sng" strike="noStrike" cap="none" normalizeH="0" baseline="0" dirty="0" smtClean="0">
                  <a:ln>
                    <a:noFill/>
                  </a:ln>
                  <a:solidFill>
                    <a:schemeClr val="tx1"/>
                  </a:solidFill>
                  <a:effectLst/>
                  <a:latin typeface="Arial" pitchFamily="34" charset="0"/>
                  <a:cs typeface="Arial" pitchFamily="34" charset="0"/>
                </a:rPr>
                <a:t>L_LINENUMBER</a:t>
              </a:r>
              <a:r>
                <a:rPr kumimoji="0" lang="en-US" sz="1000" b="0" i="0" u="none" strike="noStrike" cap="none" normalizeH="0" baseline="0" dirty="0" smtClean="0">
                  <a:ln>
                    <a:noFill/>
                  </a:ln>
                  <a:solidFill>
                    <a:schemeClr val="tx1"/>
                  </a:solidFill>
                  <a:effectLst/>
                  <a:latin typeface="Arial" pitchFamily="34" charset="0"/>
                  <a:cs typeface="Arial" pitchFamily="34" charset="0"/>
                </a:rPr>
                <a:t> </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L_QUANTITY </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L_EXTENDEDPRICE </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L_DISCOUNT </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L_TAX </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L_RETURNFLAG </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L_LINESTATUS </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L_SHIPDATE </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L_COMMITDATE </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L_RECEIPTDATE </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L_SHIPINSTRUCT </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L_SHIPMODE </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L_COMMENT </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86" name="Text Box 38"/>
            <p:cNvSpPr txBox="1">
              <a:spLocks noChangeArrowheads="1"/>
            </p:cNvSpPr>
            <p:nvPr/>
          </p:nvSpPr>
          <p:spPr bwMode="auto">
            <a:xfrm>
              <a:off x="7174" y="9714"/>
              <a:ext cx="2269" cy="339"/>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LINEITEM Table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85" name="AutoShape 37"/>
            <p:cNvSpPr>
              <a:spLocks noChangeShapeType="1"/>
            </p:cNvSpPr>
            <p:nvPr/>
          </p:nvSpPr>
          <p:spPr bwMode="auto">
            <a:xfrm flipH="1" flipV="1">
              <a:off x="3015" y="4847"/>
              <a:ext cx="2741" cy="1472"/>
            </a:xfrm>
            <a:prstGeom prst="straightConnector1">
              <a:avLst/>
            </a:prstGeom>
            <a:noFill/>
            <a:ln w="9525">
              <a:solidFill>
                <a:srgbClr val="FF0000"/>
              </a:solidFill>
              <a:prstDash val="dash"/>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2084" name="AutoShape 36"/>
            <p:cNvSpPr>
              <a:spLocks noChangeShapeType="1"/>
            </p:cNvSpPr>
            <p:nvPr/>
          </p:nvSpPr>
          <p:spPr bwMode="auto">
            <a:xfrm flipV="1">
              <a:off x="3015" y="4758"/>
              <a:ext cx="4953" cy="305"/>
            </a:xfrm>
            <a:prstGeom prst="straightConnector1">
              <a:avLst/>
            </a:prstGeom>
            <a:noFill/>
            <a:ln w="9525">
              <a:solidFill>
                <a:srgbClr val="7030A0"/>
              </a:solidFill>
              <a:prstDash val="dash"/>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grpSp>
      <p:sp>
        <p:nvSpPr>
          <p:cNvPr id="38" name="TextBox 37"/>
          <p:cNvSpPr txBox="1"/>
          <p:nvPr/>
        </p:nvSpPr>
        <p:spPr>
          <a:xfrm>
            <a:off x="1219200" y="4114800"/>
            <a:ext cx="2286000" cy="1600438"/>
          </a:xfrm>
          <a:prstGeom prst="rect">
            <a:avLst/>
          </a:prstGeom>
          <a:noFill/>
        </p:spPr>
        <p:txBody>
          <a:bodyPr wrap="square" rtlCol="0">
            <a:spAutoFit/>
          </a:bodyPr>
          <a:lstStyle/>
          <a:p>
            <a:r>
              <a:rPr lang="en-US" sz="1400" b="1" dirty="0" smtClean="0"/>
              <a:t>CREATE VIEW AUTHORIZED_ORDERS AS SELECT * FROM ORDERS WHERE O_CUSTKEY = C_CUSTKEY AND </a:t>
            </a:r>
            <a:r>
              <a:rPr lang="en-US" sz="1400" b="1" dirty="0" err="1" smtClean="0"/>
              <a:t>CustomerID</a:t>
            </a:r>
            <a:r>
              <a:rPr lang="en-US" sz="1400" b="1" dirty="0" smtClean="0"/>
              <a:t>() = C_CUSTKE</a:t>
            </a:r>
            <a:r>
              <a:rPr lang="en-US" sz="1400" dirty="0" smtClean="0"/>
              <a:t>Y;</a:t>
            </a:r>
            <a:endParaRPr lang="en-US" sz="1400" dirty="0"/>
          </a:p>
        </p:txBody>
      </p:sp>
      <p:sp>
        <p:nvSpPr>
          <p:cNvPr id="39" name="TextBox 38"/>
          <p:cNvSpPr txBox="1"/>
          <p:nvPr/>
        </p:nvSpPr>
        <p:spPr>
          <a:xfrm>
            <a:off x="5715000" y="3949005"/>
            <a:ext cx="2286000" cy="1384995"/>
          </a:xfrm>
          <a:prstGeom prst="rect">
            <a:avLst/>
          </a:prstGeom>
          <a:noFill/>
        </p:spPr>
        <p:txBody>
          <a:bodyPr wrap="square" rtlCol="0">
            <a:spAutoFit/>
          </a:bodyPr>
          <a:lstStyle/>
          <a:p>
            <a:r>
              <a:rPr lang="en-US" sz="1400" b="1" dirty="0" smtClean="0"/>
              <a:t>AUTHORIZED_ORDERS WILL BE </a:t>
            </a:r>
            <a:r>
              <a:rPr lang="en-US" sz="1400" b="1" dirty="0" smtClean="0"/>
              <a:t>USED BY SEMIJOIN </a:t>
            </a:r>
            <a:r>
              <a:rPr lang="en-US" sz="1400" b="1" dirty="0" smtClean="0"/>
              <a:t>TO GET ONLY THOSE LINEITEMS ORDERED BY THE CUSTORMER.</a:t>
            </a:r>
            <a:endParaRPr lang="en-US" sz="1400" b="1" dirty="0"/>
          </a:p>
        </p:txBody>
      </p:sp>
      <p:sp>
        <p:nvSpPr>
          <p:cNvPr id="40" name="TextBox 39"/>
          <p:cNvSpPr txBox="1"/>
          <p:nvPr/>
        </p:nvSpPr>
        <p:spPr>
          <a:xfrm>
            <a:off x="1447800" y="6019800"/>
            <a:ext cx="5410200" cy="646331"/>
          </a:xfrm>
          <a:prstGeom prst="rect">
            <a:avLst/>
          </a:prstGeom>
          <a:noFill/>
        </p:spPr>
        <p:txBody>
          <a:bodyPr wrap="square" rtlCol="0">
            <a:spAutoFit/>
          </a:bodyPr>
          <a:lstStyle/>
          <a:p>
            <a:r>
              <a:rPr lang="en-US" dirty="0" smtClean="0">
                <a:solidFill>
                  <a:srgbClr val="00B050"/>
                </a:solidFill>
              </a:rPr>
              <a:t>CONSTRUCTED FROM THE TPC-H DATABASE SCHEMA</a:t>
            </a:r>
          </a:p>
          <a:p>
            <a:r>
              <a:rPr lang="en-US" dirty="0" smtClean="0">
                <a:solidFill>
                  <a:srgbClr val="00B050"/>
                </a:solidFill>
              </a:rPr>
              <a:t>http://www.tpc.org/tpch/spec/tpch2.14.0.pdf</a:t>
            </a:r>
            <a:endParaRPr lang="en-US" dirty="0">
              <a:solidFill>
                <a:srgbClr val="00B050"/>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5664</TotalTime>
  <Words>4465</Words>
  <Application>Microsoft Office PowerPoint</Application>
  <PresentationFormat>On-screen Show (4:3)</PresentationFormat>
  <Paragraphs>1160</Paragraphs>
  <Slides>55</Slides>
  <Notes>4</Notes>
  <HiddenSlides>0</HiddenSlides>
  <MMClips>0</MMClips>
  <ScaleCrop>false</ScaleCrop>
  <HeadingPairs>
    <vt:vector size="4" baseType="variant">
      <vt:variant>
        <vt:lpstr>Theme</vt:lpstr>
      </vt:variant>
      <vt:variant>
        <vt:i4>1</vt:i4>
      </vt:variant>
      <vt:variant>
        <vt:lpstr>Slide Titles</vt:lpstr>
      </vt:variant>
      <vt:variant>
        <vt:i4>55</vt:i4>
      </vt:variant>
    </vt:vector>
  </HeadingPairs>
  <TitlesOfParts>
    <vt:vector size="56" baseType="lpstr">
      <vt:lpstr>Equity</vt:lpstr>
      <vt:lpstr>Redundancy And Information Leakage In Fine-Grained Access Control</vt:lpstr>
      <vt:lpstr>INTEGRATION TO OUR DAILY LIFE USE</vt:lpstr>
      <vt:lpstr>INTRODUCTION</vt:lpstr>
      <vt:lpstr>INTRODUCTION</vt:lpstr>
      <vt:lpstr>DIFFERENT APPROACHES</vt:lpstr>
      <vt:lpstr>DIFFERENT APPROACHES</vt:lpstr>
      <vt:lpstr>ARCHITECTURE</vt:lpstr>
      <vt:lpstr>VIEW REPLACEMENT ARCHITECTURE</vt:lpstr>
      <vt:lpstr>View Replacement model for FGA</vt:lpstr>
      <vt:lpstr>View Replacement model for FGA </vt:lpstr>
      <vt:lpstr>REDUNDANCY AND INFORMATION LEAKAGE - AN OVERVIEW</vt:lpstr>
      <vt:lpstr>REDUNDANCY CAUSE</vt:lpstr>
      <vt:lpstr>Redundancy between queries and authorization predicates </vt:lpstr>
      <vt:lpstr>Redundancy detection and removal</vt:lpstr>
      <vt:lpstr>Redundancy detection and removal</vt:lpstr>
      <vt:lpstr>Redundancy detection and removal</vt:lpstr>
      <vt:lpstr>Performance benefits of RR</vt:lpstr>
      <vt:lpstr>Information Leakage via UDFs</vt:lpstr>
      <vt:lpstr>Preventing Information Leakage via UDFs</vt:lpstr>
      <vt:lpstr>Information Leakage via UDFs</vt:lpstr>
      <vt:lpstr>Other channels of information leakage</vt:lpstr>
      <vt:lpstr>Safe plans w.r.t. UDFs</vt:lpstr>
      <vt:lpstr>Safe plan w.r.t UDF’s</vt:lpstr>
      <vt:lpstr>Safe plan w.r.t. UDF’s</vt:lpstr>
      <vt:lpstr>Safe plans w.r.t. UDFs</vt:lpstr>
      <vt:lpstr>Framework of rule based optimizer</vt:lpstr>
      <vt:lpstr>Use optimal safe plan</vt:lpstr>
      <vt:lpstr>Inferring authorization of expressions</vt:lpstr>
      <vt:lpstr>EXCEPTIONS AND ERROR MESSAGES</vt:lpstr>
      <vt:lpstr>EXCEPTIONS AND ERROR MESSAGES</vt:lpstr>
      <vt:lpstr>REDUNDANCY REMOVAL VS SAFETY</vt:lpstr>
      <vt:lpstr>REDUNDANCY REMOVAL AND SAFETY</vt:lpstr>
      <vt:lpstr>INTEGRATING REDUNDANCY REMOVAL AND SAFETY</vt:lpstr>
      <vt:lpstr>INTEGRATING REDUNDANCY REMOVAL AND SAFETY</vt:lpstr>
      <vt:lpstr>INTEGRATING REDUNDANCY REMOVAL AND SAFETY</vt:lpstr>
      <vt:lpstr>INTEGRATING REDUNDANCY REMOVAL AND SAFETY</vt:lpstr>
      <vt:lpstr>Performance benefits of RR, Safety</vt:lpstr>
      <vt:lpstr>Normalized Performance</vt:lpstr>
      <vt:lpstr>ASSURING DATA PRIVACY  BY K- anonymity</vt:lpstr>
      <vt:lpstr>Need for Privacy                                                                   (From B. Aditya Prakash’s Presentation)</vt:lpstr>
      <vt:lpstr>Need for Privacy                                                             (From B. Aditya Prakash’s Presentation)</vt:lpstr>
      <vt:lpstr>Source of Problem                                          (From B. Aditya Prakash’s Presentation)</vt:lpstr>
      <vt:lpstr>K-anonymity                                                                                (From B. Aditya Prakash’s Presentation)</vt:lpstr>
      <vt:lpstr>Techniques for anonymization       (From B. Aditya Prakash’s Presentation)</vt:lpstr>
      <vt:lpstr>Techniques for anonymization                (From B. Aditya Prakash’s Presentation)</vt:lpstr>
      <vt:lpstr>K-Anonymity Drawbacks</vt:lpstr>
      <vt:lpstr>Slide 47</vt:lpstr>
      <vt:lpstr>Generalization Hierarchies                           (From B. Aditya Prakash’s Presentation)</vt:lpstr>
      <vt:lpstr>K-minimal Generalizations                         (From B. Aditya Prakash’s Presentation)</vt:lpstr>
      <vt:lpstr>Slide 50</vt:lpstr>
      <vt:lpstr>K-Anonymity Drawbacks                                   (From B. Aditya Prakash’s Presentation)</vt:lpstr>
      <vt:lpstr>K-Anonymity Attack                                                                    (From B. Aditya Prakash’s Presentation)</vt:lpstr>
      <vt:lpstr>Slide 53</vt:lpstr>
      <vt:lpstr>Slide 54</vt:lpstr>
      <vt:lpstr>Slide 55</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Redundancy And Information Leakage In Fine Grained Access Control</dc:title>
  <dc:creator>iit</dc:creator>
  <cp:lastModifiedBy>iit</cp:lastModifiedBy>
  <cp:revision>492</cp:revision>
  <dcterms:created xsi:type="dcterms:W3CDTF">2006-08-16T00:00:00Z</dcterms:created>
  <dcterms:modified xsi:type="dcterms:W3CDTF">2011-03-29T17:42:43Z</dcterms:modified>
</cp:coreProperties>
</file>