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69"/>
  </p:notesMasterIdLst>
  <p:sldIdLst>
    <p:sldId id="287" r:id="rId2"/>
    <p:sldId id="396" r:id="rId3"/>
    <p:sldId id="277" r:id="rId4"/>
    <p:sldId id="354" r:id="rId5"/>
    <p:sldId id="288" r:id="rId6"/>
    <p:sldId id="278" r:id="rId7"/>
    <p:sldId id="280" r:id="rId8"/>
    <p:sldId id="442" r:id="rId9"/>
    <p:sldId id="377" r:id="rId10"/>
    <p:sldId id="378" r:id="rId11"/>
    <p:sldId id="427" r:id="rId12"/>
    <p:sldId id="394" r:id="rId13"/>
    <p:sldId id="422" r:id="rId14"/>
    <p:sldId id="440" r:id="rId15"/>
    <p:sldId id="441" r:id="rId16"/>
    <p:sldId id="397" r:id="rId17"/>
    <p:sldId id="398" r:id="rId18"/>
    <p:sldId id="372" r:id="rId19"/>
    <p:sldId id="373" r:id="rId20"/>
    <p:sldId id="374" r:id="rId21"/>
    <p:sldId id="375" r:id="rId22"/>
    <p:sldId id="376" r:id="rId23"/>
    <p:sldId id="423" r:id="rId24"/>
    <p:sldId id="424" r:id="rId25"/>
    <p:sldId id="425" r:id="rId26"/>
    <p:sldId id="266" r:id="rId27"/>
    <p:sldId id="267" r:id="rId28"/>
    <p:sldId id="399" r:id="rId29"/>
    <p:sldId id="400" r:id="rId30"/>
    <p:sldId id="268" r:id="rId31"/>
    <p:sldId id="284" r:id="rId32"/>
    <p:sldId id="270" r:id="rId33"/>
    <p:sldId id="289" r:id="rId34"/>
    <p:sldId id="285" r:id="rId35"/>
    <p:sldId id="273" r:id="rId36"/>
    <p:sldId id="290" r:id="rId37"/>
    <p:sldId id="275" r:id="rId38"/>
    <p:sldId id="276" r:id="rId39"/>
    <p:sldId id="286" r:id="rId40"/>
    <p:sldId id="415" r:id="rId41"/>
    <p:sldId id="401" r:id="rId42"/>
    <p:sldId id="402" r:id="rId43"/>
    <p:sldId id="403" r:id="rId44"/>
    <p:sldId id="404" r:id="rId45"/>
    <p:sldId id="405" r:id="rId46"/>
    <p:sldId id="406" r:id="rId47"/>
    <p:sldId id="407" r:id="rId48"/>
    <p:sldId id="408" r:id="rId49"/>
    <p:sldId id="420" r:id="rId50"/>
    <p:sldId id="410" r:id="rId51"/>
    <p:sldId id="421" r:id="rId52"/>
    <p:sldId id="412" r:id="rId53"/>
    <p:sldId id="419" r:id="rId54"/>
    <p:sldId id="418" r:id="rId55"/>
    <p:sldId id="416" r:id="rId56"/>
    <p:sldId id="43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8" r:id="rId67"/>
    <p:sldId id="439" r:id="rId68"/>
  </p:sldIdLst>
  <p:sldSz cx="10080625" cy="7559675"/>
  <p:notesSz cx="7772400" cy="100584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33123"/>
    <a:srgbClr val="000000"/>
    <a:srgbClr val="FFFFFF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1664" autoAdjust="0"/>
    <p:restoredTop sz="94590" autoAdjust="0"/>
  </p:normalViewPr>
  <p:slideViewPr>
    <p:cSldViewPr>
      <p:cViewPr varScale="1">
        <p:scale>
          <a:sx n="65" d="100"/>
          <a:sy n="65" d="100"/>
        </p:scale>
        <p:origin x="-114" y="-16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192" y="138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4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47479-1940-4C3C-8595-233568063B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23DA0-9A57-4695-B48C-5D99087ADDC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Join( x.id = y.id, size = 10 min, </a:t>
          </a:r>
        </a:p>
        <a:p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 ordered in time, </a:t>
          </a:r>
        </a:p>
        <a:p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 ordered in time) ( X,Y 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DADF7E43-F8A6-485D-B24B-31EF5D746EF5}" type="parTrans" cxnId="{63CD25BF-D1E9-4D11-BF58-1E8FF85B912F}">
      <dgm:prSet/>
      <dgm:spPr/>
      <dgm:t>
        <a:bodyPr/>
        <a:lstStyle/>
        <a:p>
          <a:endParaRPr lang="en-US"/>
        </a:p>
      </dgm:t>
    </dgm:pt>
    <dgm:pt modelId="{507C86E0-F86E-4E94-8E5C-FACECE1827D7}" type="sibTrans" cxnId="{63CD25BF-D1E9-4D11-BF58-1E8FF85B912F}">
      <dgm:prSet/>
      <dgm:spPr/>
      <dgm:t>
        <a:bodyPr/>
        <a:lstStyle/>
        <a:p>
          <a:endParaRPr lang="en-US"/>
        </a:p>
      </dgm:t>
    </dgm:pt>
    <dgm:pt modelId="{0DDC9F3A-84D9-43AF-9D62-E56E10FE5A8C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X(id, time, 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xcord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4A7B1DFD-3137-4D92-902F-013D131664BD}" type="parTrans" cxnId="{66A9E2FE-F500-4E57-9F5B-CA906593D33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9BBC1BC-99E7-443C-9BDB-05441E6A2710}" type="sibTrans" cxnId="{66A9E2FE-F500-4E57-9F5B-CA906593D331}">
      <dgm:prSet/>
      <dgm:spPr/>
      <dgm:t>
        <a:bodyPr/>
        <a:lstStyle/>
        <a:p>
          <a:endParaRPr lang="en-US"/>
        </a:p>
      </dgm:t>
    </dgm:pt>
    <dgm:pt modelId="{83C2A0E6-804C-419E-9372-7F7844DD757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Y(</a:t>
          </a:r>
          <a:r>
            <a:rPr lang="en-US" sz="1800" dirty="0" err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ycord</a:t>
          </a:r>
          <a:r>
            <a:rPr lang="en-US" sz="180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, time, id)</a:t>
          </a:r>
          <a:endParaRPr lang="en-US" sz="1800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dgm:t>
    </dgm:pt>
    <dgm:pt modelId="{038CE491-133D-4296-AC1B-B748F051BB70}" type="parTrans" cxnId="{9B866914-E71E-42BB-9FA9-2C703FFF3F2B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E1BB2E3-5CDC-446D-A948-C542D68A72FD}" type="sibTrans" cxnId="{9B866914-E71E-42BB-9FA9-2C703FFF3F2B}">
      <dgm:prSet/>
      <dgm:spPr/>
      <dgm:t>
        <a:bodyPr/>
        <a:lstStyle/>
        <a:p>
          <a:endParaRPr lang="en-US"/>
        </a:p>
      </dgm:t>
    </dgm:pt>
    <dgm:pt modelId="{D7516A6B-41BA-46A0-9FC3-05958EE66EE4}" type="pres">
      <dgm:prSet presAssocID="{0BC47479-1940-4C3C-8595-233568063B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E19D654-3566-4BD5-B072-1A102A60DDFF}" type="pres">
      <dgm:prSet presAssocID="{B2F23DA0-9A57-4695-B48C-5D99087ADDCC}" presName="hierRoot1" presStyleCnt="0">
        <dgm:presLayoutVars>
          <dgm:hierBranch val="init"/>
        </dgm:presLayoutVars>
      </dgm:prSet>
      <dgm:spPr/>
    </dgm:pt>
    <dgm:pt modelId="{BB0D10B6-0016-4B7E-98D3-9F7B6DE94A6C}" type="pres">
      <dgm:prSet presAssocID="{B2F23DA0-9A57-4695-B48C-5D99087ADDCC}" presName="rootComposite1" presStyleCnt="0"/>
      <dgm:spPr/>
    </dgm:pt>
    <dgm:pt modelId="{5CC27C88-343F-4767-8D9A-CB8A9E15BDC3}" type="pres">
      <dgm:prSet presAssocID="{B2F23DA0-9A57-4695-B48C-5D99087ADDCC}" presName="rootText1" presStyleLbl="node0" presStyleIdx="0" presStyleCnt="1" custScaleX="217667" custScaleY="183031" custLinFactNeighborX="-59147" custLinFactNeighborY="-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78A51-1F05-42AC-ACD0-37D777C7A66C}" type="pres">
      <dgm:prSet presAssocID="{B2F23DA0-9A57-4695-B48C-5D99087ADD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8B6273-20EA-49F1-A7C2-4E9C0193610D}" type="pres">
      <dgm:prSet presAssocID="{B2F23DA0-9A57-4695-B48C-5D99087ADDCC}" presName="hierChild2" presStyleCnt="0"/>
      <dgm:spPr/>
    </dgm:pt>
    <dgm:pt modelId="{47358C76-70E1-4187-A34F-C405F850DF49}" type="pres">
      <dgm:prSet presAssocID="{4A7B1DFD-3137-4D92-902F-013D131664B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E5F18FE-D96F-4D13-AE9A-DCE1C3204A98}" type="pres">
      <dgm:prSet presAssocID="{0DDC9F3A-84D9-43AF-9D62-E56E10FE5A8C}" presName="hierRoot2" presStyleCnt="0">
        <dgm:presLayoutVars>
          <dgm:hierBranch val="init"/>
        </dgm:presLayoutVars>
      </dgm:prSet>
      <dgm:spPr/>
    </dgm:pt>
    <dgm:pt modelId="{DB628EBE-F293-4A43-A827-3AEFFDF4448C}" type="pres">
      <dgm:prSet presAssocID="{0DDC9F3A-84D9-43AF-9D62-E56E10FE5A8C}" presName="rootComposite" presStyleCnt="0"/>
      <dgm:spPr/>
    </dgm:pt>
    <dgm:pt modelId="{504A1E4A-17F8-40E6-AFB6-594EFE72B90C}" type="pres">
      <dgm:prSet presAssocID="{0DDC9F3A-84D9-43AF-9D62-E56E10FE5A8C}" presName="rootText" presStyleLbl="node2" presStyleIdx="0" presStyleCnt="2" custScaleX="150589" custScaleY="56935" custLinFactNeighborX="-45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F6B12A-5970-44F3-A757-EFBE1B101D99}" type="pres">
      <dgm:prSet presAssocID="{0DDC9F3A-84D9-43AF-9D62-E56E10FE5A8C}" presName="rootConnector" presStyleLbl="node2" presStyleIdx="0" presStyleCnt="2"/>
      <dgm:spPr/>
      <dgm:t>
        <a:bodyPr/>
        <a:lstStyle/>
        <a:p>
          <a:endParaRPr lang="en-US"/>
        </a:p>
      </dgm:t>
    </dgm:pt>
    <dgm:pt modelId="{C82D8451-B263-439B-9F20-227D98092F4C}" type="pres">
      <dgm:prSet presAssocID="{0DDC9F3A-84D9-43AF-9D62-E56E10FE5A8C}" presName="hierChild4" presStyleCnt="0"/>
      <dgm:spPr/>
    </dgm:pt>
    <dgm:pt modelId="{391628F2-5FB5-47CE-B83C-957216757352}" type="pres">
      <dgm:prSet presAssocID="{0DDC9F3A-84D9-43AF-9D62-E56E10FE5A8C}" presName="hierChild5" presStyleCnt="0"/>
      <dgm:spPr/>
    </dgm:pt>
    <dgm:pt modelId="{C8035582-0252-4AD3-814D-83C3B91A6504}" type="pres">
      <dgm:prSet presAssocID="{038CE491-133D-4296-AC1B-B748F051BB70}" presName="Name37" presStyleLbl="parChTrans1D2" presStyleIdx="1" presStyleCnt="2"/>
      <dgm:spPr/>
      <dgm:t>
        <a:bodyPr/>
        <a:lstStyle/>
        <a:p>
          <a:endParaRPr lang="en-US"/>
        </a:p>
      </dgm:t>
    </dgm:pt>
    <dgm:pt modelId="{5BBDC605-860D-4258-9891-D4CE677A9ED6}" type="pres">
      <dgm:prSet presAssocID="{83C2A0E6-804C-419E-9372-7F7844DD7573}" presName="hierRoot2" presStyleCnt="0">
        <dgm:presLayoutVars>
          <dgm:hierBranch val="init"/>
        </dgm:presLayoutVars>
      </dgm:prSet>
      <dgm:spPr/>
    </dgm:pt>
    <dgm:pt modelId="{D346ED32-0743-4C62-AA80-BF1D18AE4D3C}" type="pres">
      <dgm:prSet presAssocID="{83C2A0E6-804C-419E-9372-7F7844DD7573}" presName="rootComposite" presStyleCnt="0"/>
      <dgm:spPr/>
    </dgm:pt>
    <dgm:pt modelId="{E460F3F1-B630-4C30-B752-DD6502CEFBD5}" type="pres">
      <dgm:prSet presAssocID="{83C2A0E6-804C-419E-9372-7F7844DD7573}" presName="rootText" presStyleLbl="node2" presStyleIdx="1" presStyleCnt="2" custScaleX="140231" custScaleY="53279" custLinFactNeighborX="-51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912217-01DD-4133-B665-0CC25ABEE1F3}" type="pres">
      <dgm:prSet presAssocID="{83C2A0E6-804C-419E-9372-7F7844DD7573}" presName="rootConnector" presStyleLbl="node2" presStyleIdx="1" presStyleCnt="2"/>
      <dgm:spPr/>
      <dgm:t>
        <a:bodyPr/>
        <a:lstStyle/>
        <a:p>
          <a:endParaRPr lang="en-US"/>
        </a:p>
      </dgm:t>
    </dgm:pt>
    <dgm:pt modelId="{3357410F-E6B6-402B-8D58-01AA7FCD216E}" type="pres">
      <dgm:prSet presAssocID="{83C2A0E6-804C-419E-9372-7F7844DD7573}" presName="hierChild4" presStyleCnt="0"/>
      <dgm:spPr/>
    </dgm:pt>
    <dgm:pt modelId="{243ECB61-CEE4-4509-B050-D4EBA573797B}" type="pres">
      <dgm:prSet presAssocID="{83C2A0E6-804C-419E-9372-7F7844DD7573}" presName="hierChild5" presStyleCnt="0"/>
      <dgm:spPr/>
    </dgm:pt>
    <dgm:pt modelId="{D3F7EF3D-B55D-4E3D-BB38-98208EA637CB}" type="pres">
      <dgm:prSet presAssocID="{B2F23DA0-9A57-4695-B48C-5D99087ADDCC}" presName="hierChild3" presStyleCnt="0"/>
      <dgm:spPr/>
    </dgm:pt>
  </dgm:ptLst>
  <dgm:cxnLst>
    <dgm:cxn modelId="{84E474AA-AA95-4B19-84DB-97314B9B8B21}" type="presOf" srcId="{4A7B1DFD-3137-4D92-902F-013D131664BD}" destId="{47358C76-70E1-4187-A34F-C405F850DF49}" srcOrd="0" destOrd="0" presId="urn:microsoft.com/office/officeart/2005/8/layout/orgChart1"/>
    <dgm:cxn modelId="{63CD25BF-D1E9-4D11-BF58-1E8FF85B912F}" srcId="{0BC47479-1940-4C3C-8595-233568063B0B}" destId="{B2F23DA0-9A57-4695-B48C-5D99087ADDCC}" srcOrd="0" destOrd="0" parTransId="{DADF7E43-F8A6-485D-B24B-31EF5D746EF5}" sibTransId="{507C86E0-F86E-4E94-8E5C-FACECE1827D7}"/>
    <dgm:cxn modelId="{061AD356-DC32-4869-A997-F90F4D71CB9C}" type="presOf" srcId="{0DDC9F3A-84D9-43AF-9D62-E56E10FE5A8C}" destId="{504A1E4A-17F8-40E6-AFB6-594EFE72B90C}" srcOrd="0" destOrd="0" presId="urn:microsoft.com/office/officeart/2005/8/layout/orgChart1"/>
    <dgm:cxn modelId="{66A9E2FE-F500-4E57-9F5B-CA906593D331}" srcId="{B2F23DA0-9A57-4695-B48C-5D99087ADDCC}" destId="{0DDC9F3A-84D9-43AF-9D62-E56E10FE5A8C}" srcOrd="0" destOrd="0" parTransId="{4A7B1DFD-3137-4D92-902F-013D131664BD}" sibTransId="{E9BBC1BC-99E7-443C-9BDB-05441E6A2710}"/>
    <dgm:cxn modelId="{9B866914-E71E-42BB-9FA9-2C703FFF3F2B}" srcId="{B2F23DA0-9A57-4695-B48C-5D99087ADDCC}" destId="{83C2A0E6-804C-419E-9372-7F7844DD7573}" srcOrd="1" destOrd="0" parTransId="{038CE491-133D-4296-AC1B-B748F051BB70}" sibTransId="{0E1BB2E3-5CDC-446D-A948-C542D68A72FD}"/>
    <dgm:cxn modelId="{4A25584F-3F6B-49ED-A63F-E1E363A63AC0}" type="presOf" srcId="{0DDC9F3A-84D9-43AF-9D62-E56E10FE5A8C}" destId="{A3F6B12A-5970-44F3-A757-EFBE1B101D99}" srcOrd="1" destOrd="0" presId="urn:microsoft.com/office/officeart/2005/8/layout/orgChart1"/>
    <dgm:cxn modelId="{CDE5AA6E-2A88-4780-A2FE-B17458A20A21}" type="presOf" srcId="{83C2A0E6-804C-419E-9372-7F7844DD7573}" destId="{E460F3F1-B630-4C30-B752-DD6502CEFBD5}" srcOrd="0" destOrd="0" presId="urn:microsoft.com/office/officeart/2005/8/layout/orgChart1"/>
    <dgm:cxn modelId="{5B5F3074-CAC0-4081-9E38-E166DB866D48}" type="presOf" srcId="{0BC47479-1940-4C3C-8595-233568063B0B}" destId="{D7516A6B-41BA-46A0-9FC3-05958EE66EE4}" srcOrd="0" destOrd="0" presId="urn:microsoft.com/office/officeart/2005/8/layout/orgChart1"/>
    <dgm:cxn modelId="{3240AD7A-6978-4F19-9E49-79AB4294535D}" type="presOf" srcId="{83C2A0E6-804C-419E-9372-7F7844DD7573}" destId="{CD912217-01DD-4133-B665-0CC25ABEE1F3}" srcOrd="1" destOrd="0" presId="urn:microsoft.com/office/officeart/2005/8/layout/orgChart1"/>
    <dgm:cxn modelId="{5D6DECA9-6E93-4B0D-B477-3748C73F633C}" type="presOf" srcId="{B2F23DA0-9A57-4695-B48C-5D99087ADDCC}" destId="{E4478A51-1F05-42AC-ACD0-37D777C7A66C}" srcOrd="1" destOrd="0" presId="urn:microsoft.com/office/officeart/2005/8/layout/orgChart1"/>
    <dgm:cxn modelId="{DA23CBA5-9520-464D-AC3E-C779D09EA5CF}" type="presOf" srcId="{038CE491-133D-4296-AC1B-B748F051BB70}" destId="{C8035582-0252-4AD3-814D-83C3B91A6504}" srcOrd="0" destOrd="0" presId="urn:microsoft.com/office/officeart/2005/8/layout/orgChart1"/>
    <dgm:cxn modelId="{65954FC8-DA11-429E-B877-82B8EFEEA7C9}" type="presOf" srcId="{B2F23DA0-9A57-4695-B48C-5D99087ADDCC}" destId="{5CC27C88-343F-4767-8D9A-CB8A9E15BDC3}" srcOrd="0" destOrd="0" presId="urn:microsoft.com/office/officeart/2005/8/layout/orgChart1"/>
    <dgm:cxn modelId="{1E665AE7-1766-4B3E-8C25-43EC9C53F4AF}" type="presParOf" srcId="{D7516A6B-41BA-46A0-9FC3-05958EE66EE4}" destId="{6E19D654-3566-4BD5-B072-1A102A60DDFF}" srcOrd="0" destOrd="0" presId="urn:microsoft.com/office/officeart/2005/8/layout/orgChart1"/>
    <dgm:cxn modelId="{BDF929D9-BF91-443A-AA90-1BCD0553E1B2}" type="presParOf" srcId="{6E19D654-3566-4BD5-B072-1A102A60DDFF}" destId="{BB0D10B6-0016-4B7E-98D3-9F7B6DE94A6C}" srcOrd="0" destOrd="0" presId="urn:microsoft.com/office/officeart/2005/8/layout/orgChart1"/>
    <dgm:cxn modelId="{2BA30A23-010C-4E00-AAEB-788A64967854}" type="presParOf" srcId="{BB0D10B6-0016-4B7E-98D3-9F7B6DE94A6C}" destId="{5CC27C88-343F-4767-8D9A-CB8A9E15BDC3}" srcOrd="0" destOrd="0" presId="urn:microsoft.com/office/officeart/2005/8/layout/orgChart1"/>
    <dgm:cxn modelId="{2D8BF1D7-72AE-4F0F-8E6E-C1CC6FF5166E}" type="presParOf" srcId="{BB0D10B6-0016-4B7E-98D3-9F7B6DE94A6C}" destId="{E4478A51-1F05-42AC-ACD0-37D777C7A66C}" srcOrd="1" destOrd="0" presId="urn:microsoft.com/office/officeart/2005/8/layout/orgChart1"/>
    <dgm:cxn modelId="{F570F29F-4F4E-4CFB-9624-03F5331D122E}" type="presParOf" srcId="{6E19D654-3566-4BD5-B072-1A102A60DDFF}" destId="{B38B6273-20EA-49F1-A7C2-4E9C0193610D}" srcOrd="1" destOrd="0" presId="urn:microsoft.com/office/officeart/2005/8/layout/orgChart1"/>
    <dgm:cxn modelId="{EB398F25-5947-441E-9895-5B5EC1ABD837}" type="presParOf" srcId="{B38B6273-20EA-49F1-A7C2-4E9C0193610D}" destId="{47358C76-70E1-4187-A34F-C405F850DF49}" srcOrd="0" destOrd="0" presId="urn:microsoft.com/office/officeart/2005/8/layout/orgChart1"/>
    <dgm:cxn modelId="{2D2ED247-BE11-4D69-BF8A-BC8EC4CF6D48}" type="presParOf" srcId="{B38B6273-20EA-49F1-A7C2-4E9C0193610D}" destId="{3E5F18FE-D96F-4D13-AE9A-DCE1C3204A98}" srcOrd="1" destOrd="0" presId="urn:microsoft.com/office/officeart/2005/8/layout/orgChart1"/>
    <dgm:cxn modelId="{E6AAEA38-E5C4-4079-BEC2-0F5D485E84EC}" type="presParOf" srcId="{3E5F18FE-D96F-4D13-AE9A-DCE1C3204A98}" destId="{DB628EBE-F293-4A43-A827-3AEFFDF4448C}" srcOrd="0" destOrd="0" presId="urn:microsoft.com/office/officeart/2005/8/layout/orgChart1"/>
    <dgm:cxn modelId="{49505714-6430-4EC5-B425-CF3342FE202C}" type="presParOf" srcId="{DB628EBE-F293-4A43-A827-3AEFFDF4448C}" destId="{504A1E4A-17F8-40E6-AFB6-594EFE72B90C}" srcOrd="0" destOrd="0" presId="urn:microsoft.com/office/officeart/2005/8/layout/orgChart1"/>
    <dgm:cxn modelId="{A152289D-953B-4C17-8F7C-5F1C2EF3D541}" type="presParOf" srcId="{DB628EBE-F293-4A43-A827-3AEFFDF4448C}" destId="{A3F6B12A-5970-44F3-A757-EFBE1B101D99}" srcOrd="1" destOrd="0" presId="urn:microsoft.com/office/officeart/2005/8/layout/orgChart1"/>
    <dgm:cxn modelId="{E4BEA9D1-9DEF-4D60-B625-5360C38FD22E}" type="presParOf" srcId="{3E5F18FE-D96F-4D13-AE9A-DCE1C3204A98}" destId="{C82D8451-B263-439B-9F20-227D98092F4C}" srcOrd="1" destOrd="0" presId="urn:microsoft.com/office/officeart/2005/8/layout/orgChart1"/>
    <dgm:cxn modelId="{DFE3743C-C592-44AE-9819-B674DB9D95B9}" type="presParOf" srcId="{3E5F18FE-D96F-4D13-AE9A-DCE1C3204A98}" destId="{391628F2-5FB5-47CE-B83C-957216757352}" srcOrd="2" destOrd="0" presId="urn:microsoft.com/office/officeart/2005/8/layout/orgChart1"/>
    <dgm:cxn modelId="{96376916-78B1-488A-B21B-FEEDD70CCCDB}" type="presParOf" srcId="{B38B6273-20EA-49F1-A7C2-4E9C0193610D}" destId="{C8035582-0252-4AD3-814D-83C3B91A6504}" srcOrd="2" destOrd="0" presId="urn:microsoft.com/office/officeart/2005/8/layout/orgChart1"/>
    <dgm:cxn modelId="{5A89E468-1810-465E-A0A2-3E18F1F2CB76}" type="presParOf" srcId="{B38B6273-20EA-49F1-A7C2-4E9C0193610D}" destId="{5BBDC605-860D-4258-9891-D4CE677A9ED6}" srcOrd="3" destOrd="0" presId="urn:microsoft.com/office/officeart/2005/8/layout/orgChart1"/>
    <dgm:cxn modelId="{638C5E58-60BB-487B-93A0-DBFA4E251D73}" type="presParOf" srcId="{5BBDC605-860D-4258-9891-D4CE677A9ED6}" destId="{D346ED32-0743-4C62-AA80-BF1D18AE4D3C}" srcOrd="0" destOrd="0" presId="urn:microsoft.com/office/officeart/2005/8/layout/orgChart1"/>
    <dgm:cxn modelId="{C4D95ACE-D645-40B4-A25A-5A46A1C7A032}" type="presParOf" srcId="{D346ED32-0743-4C62-AA80-BF1D18AE4D3C}" destId="{E460F3F1-B630-4C30-B752-DD6502CEFBD5}" srcOrd="0" destOrd="0" presId="urn:microsoft.com/office/officeart/2005/8/layout/orgChart1"/>
    <dgm:cxn modelId="{2F005F12-E25C-4824-89F5-9913C1390F63}" type="presParOf" srcId="{D346ED32-0743-4C62-AA80-BF1D18AE4D3C}" destId="{CD912217-01DD-4133-B665-0CC25ABEE1F3}" srcOrd="1" destOrd="0" presId="urn:microsoft.com/office/officeart/2005/8/layout/orgChart1"/>
    <dgm:cxn modelId="{9C3F1957-3533-4CC7-B0CC-4F34D027D1A1}" type="presParOf" srcId="{5BBDC605-860D-4258-9891-D4CE677A9ED6}" destId="{3357410F-E6B6-402B-8D58-01AA7FCD216E}" srcOrd="1" destOrd="0" presId="urn:microsoft.com/office/officeart/2005/8/layout/orgChart1"/>
    <dgm:cxn modelId="{7DBA5886-9D50-41AA-BD6C-CC7B830B74B9}" type="presParOf" srcId="{5BBDC605-860D-4258-9891-D4CE677A9ED6}" destId="{243ECB61-CEE4-4509-B050-D4EBA573797B}" srcOrd="2" destOrd="0" presId="urn:microsoft.com/office/officeart/2005/8/layout/orgChart1"/>
    <dgm:cxn modelId="{DCB54D87-4457-49BF-853F-652B11B377A4}" type="presParOf" srcId="{6E19D654-3566-4BD5-B072-1A102A60DDFF}" destId="{D3F7EF3D-B55D-4E3D-BB38-98208EA637C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3D4B3-446D-4831-A0DC-741198ABD24B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817EDB-EE01-4B87-AEC4-A0BC0F6F90FF}">
      <dgm:prSet/>
      <dgm:spPr/>
      <dgm:t>
        <a:bodyPr/>
        <a:lstStyle/>
        <a:p>
          <a:pPr rtl="0"/>
          <a:r>
            <a:rPr lang="en-US" dirty="0" smtClean="0"/>
            <a:t>Dynamic Continuous Query Optimization</a:t>
          </a:r>
          <a:endParaRPr lang="en-US" dirty="0"/>
        </a:p>
      </dgm:t>
    </dgm:pt>
    <dgm:pt modelId="{867F88F8-361C-4642-97B9-DAAF7D96640D}" type="parTrans" cxnId="{DCC9C013-4ECA-4899-9995-8038BAAE337A}">
      <dgm:prSet/>
      <dgm:spPr/>
      <dgm:t>
        <a:bodyPr/>
        <a:lstStyle/>
        <a:p>
          <a:endParaRPr lang="en-US"/>
        </a:p>
      </dgm:t>
    </dgm:pt>
    <dgm:pt modelId="{C5677AF3-A201-4CCE-8386-AFE77F85F0B8}" type="sibTrans" cxnId="{DCC9C013-4ECA-4899-9995-8038BAAE337A}">
      <dgm:prSet/>
      <dgm:spPr/>
      <dgm:t>
        <a:bodyPr/>
        <a:lstStyle/>
        <a:p>
          <a:endParaRPr lang="en-US"/>
        </a:p>
      </dgm:t>
    </dgm:pt>
    <dgm:pt modelId="{1D298D4D-2EE4-45A5-9806-C66A25430D7F}">
      <dgm:prSet/>
      <dgm:spPr/>
      <dgm:t>
        <a:bodyPr/>
        <a:lstStyle/>
        <a:p>
          <a:pPr rtl="0"/>
          <a:r>
            <a:rPr lang="en-US" dirty="0" smtClean="0"/>
            <a:t>Ad-hoc query optimization</a:t>
          </a:r>
          <a:endParaRPr lang="en-US" dirty="0"/>
        </a:p>
      </dgm:t>
    </dgm:pt>
    <dgm:pt modelId="{25C2F37B-3FAB-46D8-9633-37023D9FCA8F}" type="parTrans" cxnId="{1CFBF771-AD0A-45D1-9BBB-D69074431B37}">
      <dgm:prSet/>
      <dgm:spPr/>
      <dgm:t>
        <a:bodyPr/>
        <a:lstStyle/>
        <a:p>
          <a:endParaRPr lang="en-US"/>
        </a:p>
      </dgm:t>
    </dgm:pt>
    <dgm:pt modelId="{54E2919D-C006-47FD-BFE1-3E52F3D77FE8}" type="sibTrans" cxnId="{1CFBF771-AD0A-45D1-9BBB-D69074431B37}">
      <dgm:prSet/>
      <dgm:spPr/>
      <dgm:t>
        <a:bodyPr/>
        <a:lstStyle/>
        <a:p>
          <a:endParaRPr lang="en-US"/>
        </a:p>
      </dgm:t>
    </dgm:pt>
    <dgm:pt modelId="{93E912E0-F137-4DA9-AD0A-40B6A9186A8F}" type="pres">
      <dgm:prSet presAssocID="{0783D4B3-446D-4831-A0DC-741198ABD24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18A04-FB1B-4AC3-B089-3D806C0379E9}" type="pres">
      <dgm:prSet presAssocID="{0783D4B3-446D-4831-A0DC-741198ABD24B}" presName="ribbon" presStyleLbl="node1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E4DBD4FF-4A0B-4E34-B951-30D0840A082B}" type="pres">
      <dgm:prSet presAssocID="{0783D4B3-446D-4831-A0DC-741198ABD24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C0275-3120-43C8-B870-6FC9F8C0A14E}" type="pres">
      <dgm:prSet presAssocID="{0783D4B3-446D-4831-A0DC-741198ABD24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BF771-AD0A-45D1-9BBB-D69074431B37}" srcId="{0783D4B3-446D-4831-A0DC-741198ABD24B}" destId="{1D298D4D-2EE4-45A5-9806-C66A25430D7F}" srcOrd="1" destOrd="0" parTransId="{25C2F37B-3FAB-46D8-9633-37023D9FCA8F}" sibTransId="{54E2919D-C006-47FD-BFE1-3E52F3D77FE8}"/>
    <dgm:cxn modelId="{9339D10A-641C-49E5-8D20-EDFDFE930865}" type="presOf" srcId="{1D298D4D-2EE4-45A5-9806-C66A25430D7F}" destId="{543C0275-3120-43C8-B870-6FC9F8C0A14E}" srcOrd="0" destOrd="0" presId="urn:microsoft.com/office/officeart/2005/8/layout/arrow6"/>
    <dgm:cxn modelId="{DCC9C013-4ECA-4899-9995-8038BAAE337A}" srcId="{0783D4B3-446D-4831-A0DC-741198ABD24B}" destId="{82817EDB-EE01-4B87-AEC4-A0BC0F6F90FF}" srcOrd="0" destOrd="0" parTransId="{867F88F8-361C-4642-97B9-DAAF7D96640D}" sibTransId="{C5677AF3-A201-4CCE-8386-AFE77F85F0B8}"/>
    <dgm:cxn modelId="{69B56B12-4A60-4394-9B29-996879FE76B8}" type="presOf" srcId="{0783D4B3-446D-4831-A0DC-741198ABD24B}" destId="{93E912E0-F137-4DA9-AD0A-40B6A9186A8F}" srcOrd="0" destOrd="0" presId="urn:microsoft.com/office/officeart/2005/8/layout/arrow6"/>
    <dgm:cxn modelId="{9E1CC07D-0188-4F19-8487-657900FBB443}" type="presOf" srcId="{82817EDB-EE01-4B87-AEC4-A0BC0F6F90FF}" destId="{E4DBD4FF-4A0B-4E34-B951-30D0840A082B}" srcOrd="0" destOrd="0" presId="urn:microsoft.com/office/officeart/2005/8/layout/arrow6"/>
    <dgm:cxn modelId="{B415ED2A-AB07-4615-9D3B-6257E3C145C3}" type="presParOf" srcId="{93E912E0-F137-4DA9-AD0A-40B6A9186A8F}" destId="{43C18A04-FB1B-4AC3-B089-3D806C0379E9}" srcOrd="0" destOrd="0" presId="urn:microsoft.com/office/officeart/2005/8/layout/arrow6"/>
    <dgm:cxn modelId="{5B9D9FBA-C99C-4DC1-A582-943D0460529F}" type="presParOf" srcId="{93E912E0-F137-4DA9-AD0A-40B6A9186A8F}" destId="{E4DBD4FF-4A0B-4E34-B951-30D0840A082B}" srcOrd="1" destOrd="0" presId="urn:microsoft.com/office/officeart/2005/8/layout/arrow6"/>
    <dgm:cxn modelId="{31F1C5F6-4DEA-44A1-B528-E71C4C978AE2}" type="presParOf" srcId="{93E912E0-F137-4DA9-AD0A-40B6A9186A8F}" destId="{543C0275-3120-43C8-B870-6FC9F8C0A14E}" srcOrd="2" destOrd="0" presId="urn:microsoft.com/office/officeart/2005/8/layout/arrow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fld id="{A41780A7-3967-482A-83DD-0EF4574AB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64B2D9-F935-46B9-B398-99FDDD33713C}" type="slidenum">
              <a:rPr lang="en-US"/>
              <a:pPr/>
              <a:t>9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5EF5B0-B3E7-4A85-AA4E-543550F65CCD}" type="slidenum">
              <a:rPr lang="en-US"/>
              <a:pPr/>
              <a:t>35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41780A7-3967-482A-83DD-0EF4574ABA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11BED9-F076-4DBA-90FD-45FE552599E0}" type="slidenum">
              <a:rPr lang="en-US"/>
              <a:pPr/>
              <a:t>18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66EBB5-A2C7-457F-B4DB-0D1011502459}" type="slidenum">
              <a:rPr lang="en-US"/>
              <a:pPr/>
              <a:t>20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E107A-3A53-45D0-ACA7-7CCE12A4217D}" type="slidenum">
              <a:rPr lang="en-US"/>
              <a:pPr/>
              <a:t>22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84B149-828E-4D50-B2B1-8645C76BDF15}" type="slidenum">
              <a:rPr lang="en-US"/>
              <a:pPr/>
              <a:t>26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8757A1-82D7-470A-B7F0-AB8EAA3D5E84}" type="slidenum">
              <a:rPr lang="en-US"/>
              <a:pPr/>
              <a:t>27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E40BB7-2144-4891-BF93-F4F4AF4E7590}" type="slidenum">
              <a:rPr lang="en-US"/>
              <a:pPr/>
              <a:t>30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BC7E2-834E-4C42-9BA3-DB7AAAA98FE4}" type="slidenum">
              <a:rPr lang="en-US"/>
              <a:pPr/>
              <a:t>32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04161" y="4451810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fld id="{E4830281-9BE3-4F3F-A26E-AF350B05E929}" type="datetime3">
              <a:rPr lang="en-US" smtClean="0"/>
              <a:pPr/>
              <a:t>25 March 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99001" y="260741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EB26B-EF81-4913-98F9-201B764B7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D3E8-4697-4258-AF51-23933299C7F8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69C06-43C2-4A28-9C45-32F32A92E2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9" y="671973"/>
            <a:ext cx="2268141" cy="608098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4449" y="6887708"/>
            <a:ext cx="2436151" cy="402483"/>
          </a:xfrm>
        </p:spPr>
        <p:txBody>
          <a:bodyPr/>
          <a:lstStyle/>
          <a:p>
            <a:fld id="{D7857C4D-674F-450B-95AB-7E0A107EB191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34" y="6887493"/>
            <a:ext cx="6144378" cy="40248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771170" y="1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2" y="159228"/>
            <a:ext cx="587975" cy="269518"/>
          </a:xfrm>
        </p:spPr>
        <p:txBody>
          <a:bodyPr/>
          <a:lstStyle/>
          <a:p>
            <a:fld id="{7D22B7E8-10B8-463D-BF3F-6D133C2B4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978"/>
            <a:ext cx="9072563" cy="1511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24318" y="2183906"/>
            <a:ext cx="4452276" cy="205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24318" y="4409810"/>
            <a:ext cx="4452276" cy="2057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fld id="{4C0D05B5-3E51-4661-BF66-C458D6182F5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504031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fld id="{305B4EE8-25F1-4DCC-AA80-94D1E08ED697}" type="datetime3">
              <a:rPr lang="en-US" altLang="zh-TW" smtClean="0"/>
              <a:pPr/>
              <a:t>25 March 2011</a:t>
            </a:fld>
            <a:endParaRPr lang="en-US" altLang="zh-TW"/>
          </a:p>
        </p:txBody>
      </p:sp>
      <p:sp>
        <p:nvSpPr>
          <p:cNvPr id="9" name="Slide Number Placeholder 22"/>
          <p:cNvSpPr txBox="1">
            <a:spLocks/>
          </p:cNvSpPr>
          <p:nvPr userDrawn="1"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71AF74EC-6096-4387-889E-133A290AFC86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978"/>
            <a:ext cx="9072563" cy="15119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83906"/>
            <a:ext cx="4452276" cy="4283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fld id="{696D75A3-BCA9-44C8-BC73-F5801652FCE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504031" y="6884204"/>
            <a:ext cx="2352146" cy="524977"/>
          </a:xfrm>
        </p:spPr>
        <p:txBody>
          <a:bodyPr/>
          <a:lstStyle>
            <a:lvl1pPr>
              <a:defRPr/>
            </a:lvl1pPr>
          </a:lstStyle>
          <a:p>
            <a:fld id="{A50CDE3F-2A8E-42F8-A0EC-BD2F8D244350}" type="datetime3">
              <a:rPr lang="en-US" altLang="zh-TW" smtClean="0"/>
              <a:pPr/>
              <a:t>25 March 2011</a:t>
            </a:fld>
            <a:endParaRPr lang="en-US" altLang="zh-TW"/>
          </a:p>
        </p:txBody>
      </p:sp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71AF74EC-6096-4387-889E-133A290AFC86}" type="slidenum"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ctr" defTabSz="457152" rtl="0" eaLnBrk="1" fontAlgn="base" latinLnBrk="0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0486-2A42-4A62-B573-941FDE6FDC35}" type="datetime3">
              <a:rPr lang="en-US" smtClean="0"/>
              <a:pPr/>
              <a:t>25 March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204DA1-FDA9-4A5D-A963-9EA4EF1914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096" y="3023872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512095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095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52BF4-5CD8-4F53-B74E-F537596B5188}" type="datetime3">
              <a:rPr lang="en-US" smtClean="0"/>
              <a:pPr/>
              <a:t>25 March 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fld id="{8FDF981A-DCEB-4AC3-8B2D-97CDA40084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71F1D1-A2F5-48B2-8155-E2FDA26A4D01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3DC63-3CC2-4A65-AA9E-E88A878870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8" y="300988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4FF702-2029-4D22-937D-64B0A7E19056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0DD709-93F7-42CA-85C8-6B936DB3F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0486-D61E-49E4-AD87-7FFBF9B4F659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07A37-71EB-4B7E-8BC0-A81144AEBC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5A06-5EE3-43F5-8EBB-5558C10EE4A4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A2FBA6-8EB0-4F0D-87FD-17856F388B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300988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BAB-D827-4086-8635-897FA0AEC062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269A27-D348-4809-BBF1-DC3AAA619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2043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75" tIns="201568" rIns="151175" bIns="100783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604161" y="1931918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703627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596100" y="1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88427" y="6887705"/>
            <a:ext cx="2940182" cy="402483"/>
          </a:xfrm>
        </p:spPr>
        <p:txBody>
          <a:bodyPr rtlCol="0"/>
          <a:lstStyle/>
          <a:p>
            <a:fld id="{4C5104A6-7AC3-46FC-AC2D-313BF27C701C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fld id="{80FA371A-E542-429E-AB53-481C754649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4109" y="6887492"/>
            <a:ext cx="5040313" cy="402483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72043" y="251989"/>
            <a:ext cx="8988557" cy="1091953"/>
          </a:xfrm>
          <a:prstGeom prst="rect">
            <a:avLst/>
          </a:prstGeom>
        </p:spPr>
        <p:txBody>
          <a:bodyPr vert="horz" lIns="100783" tIns="50392" rIns="100783" bIns="50392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20417" y="6887705"/>
            <a:ext cx="2940182" cy="402483"/>
          </a:xfrm>
          <a:prstGeom prst="rect">
            <a:avLst/>
          </a:prstGeom>
        </p:spPr>
        <p:txBody>
          <a:bodyPr vert="horz" lIns="100783" tIns="50392" rIns="100783" bIns="50392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B01EBD6C-9746-493B-A26C-730010C68D2A}" type="datetime3">
              <a:rPr lang="en-US" smtClean="0"/>
              <a:pPr/>
              <a:t>25 March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043" y="6887492"/>
            <a:ext cx="5976368" cy="402483"/>
          </a:xfrm>
          <a:prstGeom prst="rect">
            <a:avLst/>
          </a:prstGeom>
        </p:spPr>
        <p:txBody>
          <a:bodyPr vert="horz" lIns="100783" tIns="50392" rIns="100783" bIns="50392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71AF74EC-6096-4387-889E-133A290AFC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44" indent="-352744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486" indent="-302352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indent="-251960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indent="-251960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indent="-251960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029" indent="-25196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380" indent="-25196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2732" indent="-25196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084" indent="-25196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zc3e" TargetMode="External"/><Relationship Id="rId2" Type="http://schemas.openxmlformats.org/officeDocument/2006/relationships/hyperlink" Target="http://goo.gl/8K7Q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QC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513" y="503237"/>
            <a:ext cx="51054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Monitoring streams: </a:t>
            </a:r>
            <a:br>
              <a:rPr lang="en-US" dirty="0" smtClean="0"/>
            </a:br>
            <a:r>
              <a:rPr lang="en-US" sz="3600" dirty="0" smtClean="0"/>
              <a:t>a new class of data management applications</a:t>
            </a:r>
            <a:br>
              <a:rPr lang="en-US" sz="3600" dirty="0" smtClean="0"/>
            </a:br>
            <a:r>
              <a:rPr lang="en-US" sz="2400" dirty="0" smtClean="0"/>
              <a:t>D. Carney et al.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Advanced Database Management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5913" y="5227638"/>
            <a:ext cx="4191000" cy="112286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b="1" u="sng" dirty="0" smtClean="0">
                <a:cs typeface="Arial" pitchFamily="34" charset="0"/>
              </a:rPr>
              <a:t>Includes some slides by:</a:t>
            </a:r>
          </a:p>
          <a:p>
            <a:pPr algn="r"/>
            <a:r>
              <a:rPr lang="en-US" altLang="ko-KR" dirty="0" err="1" smtClean="0">
                <a:cs typeface="Arial" pitchFamily="34" charset="0"/>
              </a:rPr>
              <a:t>YongChul</a:t>
            </a:r>
            <a:r>
              <a:rPr lang="en-US" altLang="ko-KR" dirty="0" smtClean="0">
                <a:cs typeface="Arial" pitchFamily="34" charset="0"/>
              </a:rPr>
              <a:t> Kwon (</a:t>
            </a:r>
            <a:r>
              <a:rPr lang="en-US" altLang="ko-KR" dirty="0" smtClean="0">
                <a:cs typeface="Arial" pitchFamily="34" charset="0"/>
                <a:hlinkClick r:id="rId2"/>
              </a:rPr>
              <a:t>http://goo.gl/8K7Qa</a:t>
            </a:r>
            <a:r>
              <a:rPr lang="en-US" altLang="ko-KR" dirty="0" smtClean="0">
                <a:cs typeface="Arial" pitchFamily="34" charset="0"/>
              </a:rPr>
              <a:t>)</a:t>
            </a:r>
          </a:p>
          <a:p>
            <a:pPr algn="r"/>
            <a:r>
              <a:rPr lang="en-US" altLang="ko-KR" dirty="0" err="1" smtClean="0">
                <a:cs typeface="Arial" pitchFamily="34" charset="0"/>
              </a:rPr>
              <a:t>Jong</a:t>
            </a:r>
            <a:r>
              <a:rPr lang="en-US" altLang="ko-KR" dirty="0" smtClean="0">
                <a:cs typeface="Arial" pitchFamily="34" charset="0"/>
              </a:rPr>
              <a:t>-Won </a:t>
            </a:r>
            <a:r>
              <a:rPr lang="en-US" altLang="ko-KR" dirty="0" err="1" smtClean="0">
                <a:cs typeface="Arial" pitchFamily="34" charset="0"/>
              </a:rPr>
              <a:t>Roh</a:t>
            </a:r>
            <a:r>
              <a:rPr lang="en-US" altLang="ko-KR" dirty="0" smtClean="0">
                <a:cs typeface="Arial" pitchFamily="34" charset="0"/>
              </a:rPr>
              <a:t> (</a:t>
            </a:r>
            <a:r>
              <a:rPr lang="en-US" altLang="ko-KR" dirty="0" smtClean="0">
                <a:cs typeface="Arial" pitchFamily="34" charset="0"/>
                <a:hlinkClick r:id="rId3"/>
              </a:rPr>
              <a:t>http://goo.gl/Fzc3e</a:t>
            </a:r>
            <a:r>
              <a:rPr lang="en-US" altLang="ko-KR" dirty="0" smtClean="0">
                <a:cs typeface="Arial" pitchFamily="34" charset="0"/>
              </a:rPr>
              <a:t>)</a:t>
            </a:r>
          </a:p>
          <a:p>
            <a:pPr algn="r"/>
            <a:endParaRPr lang="en-US" altLang="ko-KR" dirty="0">
              <a:cs typeface="Arial" pitchFamily="34" charset="0"/>
            </a:endParaRPr>
          </a:p>
        </p:txBody>
      </p:sp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939" y="427037"/>
            <a:ext cx="3533699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0281-9BE3-4F3F-A26E-AF350B05E929}" type="datetime3">
              <a:rPr lang="en-US" smtClean="0"/>
              <a:pPr/>
              <a:t>25 March 2011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35513" y="4999038"/>
            <a:ext cx="4876800" cy="138049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Presented by:</a:t>
            </a:r>
          </a:p>
          <a:p>
            <a:pPr algn="r"/>
            <a:r>
              <a:rPr lang="en-US" dirty="0" smtClean="0"/>
              <a:t>Joydip Datta</a:t>
            </a:r>
          </a:p>
          <a:p>
            <a:pPr algn="r"/>
            <a:r>
              <a:rPr lang="en-US" dirty="0" err="1" smtClean="0"/>
              <a:t>Debarghya</a:t>
            </a:r>
            <a:r>
              <a:rPr lang="en-US" dirty="0" smtClean="0"/>
              <a:t> </a:t>
            </a:r>
            <a:r>
              <a:rPr lang="en-US" dirty="0" err="1" smtClean="0"/>
              <a:t>Majumdar</a:t>
            </a:r>
            <a:endParaRPr lang="en-US" dirty="0" smtClean="0"/>
          </a:p>
          <a:p>
            <a:r>
              <a:rPr lang="en-US" i="1" dirty="0" smtClean="0">
                <a:latin typeface="Times" pitchFamily="18" charset="0"/>
              </a:rPr>
              <a:t>Under the guidance of:</a:t>
            </a:r>
          </a:p>
          <a:p>
            <a:pPr algn="r"/>
            <a:r>
              <a:rPr lang="en-US" dirty="0" smtClean="0"/>
              <a:t>Prof. S. </a:t>
            </a:r>
            <a:r>
              <a:rPr lang="en-US" dirty="0" err="1" smtClean="0"/>
              <a:t>Sudarshan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stream tuple: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(TS=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.. A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TS (Timestamp) </a:t>
            </a:r>
            <a:r>
              <a:rPr lang="en-US" dirty="0" smtClean="0"/>
              <a:t>information is used for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smtClean="0"/>
              <a:t>calculation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"/>
            <a:ext cx="9072563" cy="1291444"/>
          </a:xfrm>
        </p:spPr>
        <p:txBody>
          <a:bodyPr/>
          <a:lstStyle/>
          <a:p>
            <a:r>
              <a:rPr lang="en-US" altLang="zh-TW" dirty="0" smtClean="0"/>
              <a:t>Operators</a:t>
            </a:r>
            <a:r>
              <a:rPr lang="en-US" altLang="zh-TW" dirty="0" smtClean="0"/>
              <a:t>	</a:t>
            </a:r>
            <a:r>
              <a:rPr lang="en-US" altLang="zh-TW" dirty="0" smtClean="0"/>
              <a:t>in Aurora</a:t>
            </a:r>
            <a:endParaRPr lang="en-US" altLang="zh-TW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1767695"/>
            <a:ext cx="8981557" cy="52125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Filter:</a:t>
            </a:r>
            <a:r>
              <a:rPr lang="en-US" altLang="zh-TW" sz="2600" dirty="0" smtClean="0">
                <a:latin typeface="Calibri" pitchFamily="34" charset="0"/>
              </a:rPr>
              <a:t> screens tuples based on input predicate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Like select in usual DBMS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Drop is a special filter that drops random tuple at specified rate</a:t>
            </a:r>
            <a:endParaRPr lang="en-US" altLang="zh-TW" sz="26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altLang="zh-TW" sz="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Map</a:t>
            </a:r>
            <a:r>
              <a:rPr lang="en-US" altLang="zh-TW" sz="2600" dirty="0" smtClean="0">
                <a:latin typeface="Calibri" pitchFamily="34" charset="0"/>
              </a:rPr>
              <a:t> is a generalized projection operator</a:t>
            </a:r>
          </a:p>
          <a:p>
            <a:pPr>
              <a:lnSpc>
                <a:spcPct val="90000"/>
              </a:lnSpc>
            </a:pPr>
            <a:endParaRPr lang="en-US" altLang="zh-TW" sz="600" b="1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Union:</a:t>
            </a:r>
            <a:r>
              <a:rPr lang="en-US" altLang="zh-TW" sz="2600" dirty="0" smtClean="0">
                <a:latin typeface="Calibri" pitchFamily="34" charset="0"/>
              </a:rPr>
              <a:t> merge two or more streams with common schema into a single output stream.</a:t>
            </a:r>
          </a:p>
          <a:p>
            <a:pPr>
              <a:lnSpc>
                <a:spcPct val="90000"/>
              </a:lnSpc>
            </a:pPr>
            <a:endParaRPr lang="en-US" altLang="zh-TW" sz="26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600" b="1" dirty="0" smtClean="0">
                <a:latin typeface="Calibri" pitchFamily="34" charset="0"/>
              </a:rPr>
              <a:t>Note: 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Operators like Join, however can not be calculated over unbounded streams</a:t>
            </a:r>
          </a:p>
          <a:p>
            <a:pPr lvl="1">
              <a:lnSpc>
                <a:spcPct val="90000"/>
              </a:lnSpc>
            </a:pPr>
            <a:r>
              <a:rPr lang="en-US" altLang="zh-TW" sz="2300" dirty="0" smtClean="0">
                <a:latin typeface="Calibri" pitchFamily="34" charset="0"/>
              </a:rPr>
              <a:t>Those operations are defined in </a:t>
            </a:r>
            <a:r>
              <a:rPr lang="en-US" altLang="zh-TW" sz="2300" i="1" dirty="0" smtClean="0">
                <a:latin typeface="Calibri" pitchFamily="34" charset="0"/>
              </a:rPr>
              <a:t>windows over the input stream </a:t>
            </a:r>
            <a:r>
              <a:rPr lang="en-US" altLang="zh-TW" sz="2000" dirty="0" smtClean="0">
                <a:latin typeface="Calibri" pitchFamily="34" charset="0"/>
              </a:rPr>
              <a:t>(described in next slide)</a:t>
            </a:r>
            <a:endParaRPr lang="en-US" altLang="zh-TW" sz="2300" dirty="0" smtClean="0">
              <a:latin typeface="Calibri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Windowing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3202163"/>
            <a:ext cx="8988557" cy="38542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alibri" pitchFamily="34" charset="0"/>
              </a:rPr>
              <a:t>Monitoring Systems often applies operations on a window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Operations (e.g. Join) can not be applied over infinite length streams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Window marks a finite length part of the stream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Now we can apply operations on windows</a:t>
            </a:r>
          </a:p>
          <a:p>
            <a:endParaRPr lang="en-US" sz="6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Window advancement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Slide: </a:t>
            </a:r>
            <a:r>
              <a:rPr lang="en-US" dirty="0" smtClean="0">
                <a:latin typeface="Calibri" pitchFamily="34" charset="0"/>
              </a:rPr>
              <a:t>perform rolling computations (</a:t>
            </a:r>
            <a:r>
              <a:rPr lang="en-US" i="1" dirty="0" smtClean="0">
                <a:latin typeface="Calibri" pitchFamily="34" charset="0"/>
              </a:rPr>
              <a:t>e.g.</a:t>
            </a:r>
            <a:r>
              <a:rPr lang="en-US" dirty="0" smtClean="0">
                <a:latin typeface="Calibri" pitchFamily="34" charset="0"/>
              </a:rPr>
              <a:t> max stock price in last one hour)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Tumble: </a:t>
            </a:r>
            <a:r>
              <a:rPr lang="en-US" dirty="0" smtClean="0">
                <a:latin typeface="Calibri" pitchFamily="34" charset="0"/>
              </a:rPr>
              <a:t>Consecutive windows has no tuple in common (</a:t>
            </a:r>
            <a:r>
              <a:rPr lang="en-US" i="1" dirty="0" smtClean="0">
                <a:latin typeface="Calibri" pitchFamily="34" charset="0"/>
              </a:rPr>
              <a:t>e.g.</a:t>
            </a:r>
            <a:r>
              <a:rPr lang="en-US" dirty="0" smtClean="0">
                <a:latin typeface="Calibri" pitchFamily="34" charset="0"/>
              </a:rPr>
              <a:t> hourly max stock price) </a:t>
            </a:r>
          </a:p>
          <a:p>
            <a:pPr lvl="1"/>
            <a:r>
              <a:rPr lang="en-US" b="1" dirty="0" smtClean="0">
                <a:latin typeface="Calibri" pitchFamily="34" charset="0"/>
              </a:rPr>
              <a:t>Latch: </a:t>
            </a:r>
            <a:r>
              <a:rPr lang="en-US" dirty="0" smtClean="0">
                <a:latin typeface="Calibri" pitchFamily="34" charset="0"/>
              </a:rPr>
              <a:t>Like tumble but may have internal state (</a:t>
            </a:r>
            <a:r>
              <a:rPr lang="en-US" i="1" dirty="0" smtClean="0">
                <a:latin typeface="Calibri" pitchFamily="34" charset="0"/>
              </a:rPr>
              <a:t>e.g.</a:t>
            </a:r>
            <a:r>
              <a:rPr lang="en-US" dirty="0" smtClean="0">
                <a:latin typeface="Calibri" pitchFamily="34" charset="0"/>
              </a:rPr>
              <a:t> Max stock price in life time)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1874838"/>
            <a:ext cx="769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1040606" y="2826543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326606" y="2826543"/>
            <a:ext cx="533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326606" y="2826543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688806" y="2826543"/>
            <a:ext cx="533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688806" y="2826543"/>
            <a:ext cx="5334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8203406" y="2826543"/>
            <a:ext cx="533400" cy="15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in Aurora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Aggregate: Applies aggregate function on windows over input stream</a:t>
            </a:r>
          </a:p>
          <a:p>
            <a:pPr lvl="1"/>
            <a:r>
              <a:rPr lang="en-US" dirty="0" smtClean="0"/>
              <a:t>Syntax: </a:t>
            </a:r>
            <a:br>
              <a:rPr lang="en-US" dirty="0" smtClean="0"/>
            </a:br>
            <a:r>
              <a:rPr lang="en-US" sz="2400" i="1" dirty="0" smtClean="0">
                <a:latin typeface="Times" pitchFamily="18" charset="0"/>
              </a:rPr>
              <a:t>Aggregate(Function, Assuming order, Size s, Advance I, Timeout t) (S)</a:t>
            </a:r>
            <a:endParaRPr lang="en-US" i="1" dirty="0" smtClean="0">
              <a:latin typeface="Times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Join: Binary join operation on windows of two input streams</a:t>
            </a:r>
          </a:p>
          <a:p>
            <a:pPr lvl="1"/>
            <a:r>
              <a:rPr lang="en-US" dirty="0" smtClean="0"/>
              <a:t>Syntax: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Join(P, Size s)(S1,S2)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sz="2600" b="1" dirty="0" smtClean="0"/>
              <a:t>Note: </a:t>
            </a:r>
            <a:r>
              <a:rPr lang="en-US" sz="2600" dirty="0" smtClean="0"/>
              <a:t>For now, we assume all tuples are ordered by timestamp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4512" y="274638"/>
            <a:ext cx="9072563" cy="1132202"/>
          </a:xfrm>
          <a:prstGeom prst="rect">
            <a:avLst/>
          </a:prstGeom>
        </p:spPr>
        <p:txBody>
          <a:bodyPr lIns="91430" tIns="45716" rIns="91430" bIns="45716"/>
          <a:lstStyle/>
          <a:p>
            <a:pPr algn="ctr">
              <a:defRPr/>
            </a:pPr>
            <a:r>
              <a:rPr lang="en-US" altLang="zh-TW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Aggregate Example Contd.</a:t>
            </a: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294" y="1417637"/>
            <a:ext cx="959333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Join Example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-141287" y="1722437"/>
          <a:ext cx="718431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513" y="3856037"/>
            <a:ext cx="16954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2912" y="3856037"/>
            <a:ext cx="1952625" cy="112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83313" y="3094038"/>
            <a:ext cx="28194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Bent Arrow 7"/>
          <p:cNvSpPr/>
          <p:nvPr/>
        </p:nvSpPr>
        <p:spPr>
          <a:xfrm rot="5400000">
            <a:off x="5535613" y="846137"/>
            <a:ext cx="914400" cy="3429000"/>
          </a:xfrm>
          <a:prstGeom prst="ben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Three types of queries</a:t>
            </a:r>
          </a:p>
          <a:p>
            <a:pPr lvl="1"/>
            <a:r>
              <a:rPr lang="en-US" dirty="0" smtClean="0"/>
              <a:t>Continuous queries: Continuously monitors input stream</a:t>
            </a:r>
          </a:p>
          <a:p>
            <a:pPr lvl="1"/>
            <a:r>
              <a:rPr lang="en-US" dirty="0" smtClean="0"/>
              <a:t>Views: Queries yet not connected to application endpoint</a:t>
            </a:r>
          </a:p>
          <a:p>
            <a:pPr lvl="1"/>
            <a:r>
              <a:rPr lang="en-US" dirty="0" smtClean="0"/>
              <a:t>Ad-hoc queries: On demand query; may access predefined history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 Query Model (</a:t>
            </a:r>
            <a:r>
              <a:rPr lang="en-US" dirty="0" err="1" smtClean="0"/>
              <a:t>cntd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402" y="1763925"/>
            <a:ext cx="8988557" cy="102531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Continuous queries:</a:t>
            </a:r>
            <a:r>
              <a:rPr lang="en-US" dirty="0" smtClean="0"/>
              <a:t> Continuously monitors input stream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23127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26270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72878" y="367786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8034751" y="3564116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8" name="AutoShape 16"/>
          <p:cNvCxnSpPr>
            <a:cxnSpLocks noChangeShapeType="1"/>
            <a:endCxn id="4" idx="1"/>
          </p:cNvCxnSpPr>
          <p:nvPr/>
        </p:nvCxnSpPr>
        <p:spPr bwMode="auto">
          <a:xfrm>
            <a:off x="0" y="3915850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" name="AutoShape 17"/>
          <p:cNvCxnSpPr>
            <a:cxnSpLocks noChangeShapeType="1"/>
            <a:stCxn id="4" idx="3"/>
            <a:endCxn id="5" idx="1"/>
          </p:cNvCxnSpPr>
          <p:nvPr/>
        </p:nvCxnSpPr>
        <p:spPr bwMode="auto">
          <a:xfrm>
            <a:off x="3134447" y="3915850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" name="AutoShape 1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5437589" y="3915850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1" name="AutoShape 19"/>
          <p:cNvCxnSpPr>
            <a:cxnSpLocks noChangeShapeType="1"/>
            <a:stCxn id="6" idx="3"/>
            <a:endCxn id="7" idx="2"/>
          </p:cNvCxnSpPr>
          <p:nvPr/>
        </p:nvCxnSpPr>
        <p:spPr bwMode="auto">
          <a:xfrm>
            <a:off x="7184197" y="3915851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8930799" y="2883396"/>
            <a:ext cx="1050065" cy="794466"/>
            <a:chOff x="4649" y="2160"/>
            <a:chExt cx="600" cy="454"/>
          </a:xfrm>
        </p:grpSpPr>
        <p:cxnSp>
          <p:nvCxnSpPr>
            <p:cNvPr id="13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17" name="Oval 51"/>
          <p:cNvSpPr>
            <a:spLocks noChangeArrowheads="1"/>
          </p:cNvSpPr>
          <p:nvPr/>
        </p:nvSpPr>
        <p:spPr bwMode="auto">
          <a:xfrm>
            <a:off x="3610476" y="3835355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7864988" y="4232587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1" y="510579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20" name="AutoShape 57"/>
          <p:cNvCxnSpPr>
            <a:cxnSpLocks noChangeShapeType="1"/>
            <a:stCxn id="19" idx="0"/>
            <a:endCxn id="17" idx="3"/>
          </p:cNvCxnSpPr>
          <p:nvPr/>
        </p:nvCxnSpPr>
        <p:spPr bwMode="auto">
          <a:xfrm rot="5400000" flipH="1" flipV="1">
            <a:off x="1625532" y="3097533"/>
            <a:ext cx="1134521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435779" y="3280628"/>
            <a:ext cx="1113069" cy="169742"/>
            <a:chOff x="1292" y="3152"/>
            <a:chExt cx="636" cy="97"/>
          </a:xfrm>
        </p:grpSpPr>
        <p:sp>
          <p:nvSpPr>
            <p:cNvPr id="2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82"/>
          <p:cNvGrpSpPr>
            <a:grpSpLocks/>
          </p:cNvGrpSpPr>
          <p:nvPr/>
        </p:nvGrpSpPr>
        <p:grpSpPr bwMode="auto">
          <a:xfrm>
            <a:off x="3134446" y="3280629"/>
            <a:ext cx="1113069" cy="171493"/>
            <a:chOff x="1429" y="3073"/>
            <a:chExt cx="636" cy="98"/>
          </a:xfrm>
        </p:grpSpPr>
        <p:sp>
          <p:nvSpPr>
            <p:cNvPr id="30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84"/>
          <p:cNvSpPr txBox="1">
            <a:spLocks noChangeArrowheads="1"/>
          </p:cNvSpPr>
          <p:nvPr/>
        </p:nvSpPr>
        <p:spPr bwMode="auto">
          <a:xfrm>
            <a:off x="0" y="3597365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Connection Points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Supports dynamic modification to the network (say for ad-hoc queries)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Stores historical data (App author specifies duration)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Supports access of static datasets (dangling connection points)</a:t>
            </a:r>
          </a:p>
          <a:p>
            <a:pPr marL="431755" indent="-323816">
              <a:buSzPct val="45000"/>
              <a:buNone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Aurora Query model: Views</a:t>
            </a:r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4445" y="37798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5400000">
            <a:off x="3135378" y="3224237"/>
            <a:ext cx="111120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889641" y="4057155"/>
            <a:ext cx="475980" cy="8733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992313" y="3475037"/>
            <a:ext cx="7772400" cy="22860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Monitoring Applications</a:t>
            </a:r>
          </a:p>
          <a:p>
            <a:pPr lvl="1"/>
            <a:r>
              <a:rPr lang="en-US" dirty="0" smtClean="0"/>
              <a:t>Special needs of monitoring applications</a:t>
            </a:r>
          </a:p>
          <a:p>
            <a:r>
              <a:rPr lang="en-US" dirty="0" smtClean="0"/>
              <a:t>Aurora</a:t>
            </a:r>
          </a:p>
          <a:p>
            <a:pPr lvl="1"/>
            <a:r>
              <a:rPr lang="en-US" dirty="0" smtClean="0"/>
              <a:t>System and Query Model of Aurora</a:t>
            </a:r>
          </a:p>
          <a:p>
            <a:pPr lvl="1"/>
            <a:r>
              <a:rPr lang="en-US" dirty="0" smtClean="0"/>
              <a:t>Operators in Aurora</a:t>
            </a:r>
          </a:p>
          <a:p>
            <a:pPr lvl="1"/>
            <a:r>
              <a:rPr lang="en-US" dirty="0" smtClean="0"/>
              <a:t>Aurora System Architecture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Views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No app connected to the end point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May still have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/>
              <a:t>specs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Applications can connect to the end any time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Values may be propagated to the view lazily until some app connects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Values may be materialized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Aurora Query model: Ad-hoc queries</a:t>
            </a:r>
            <a:endParaRPr lang="en-US" altLang="ko-KR" dirty="0"/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1D80DC08-7F34-4333-A54E-9A9DEAC18689}" type="slidenum">
              <a:rPr lang="en-US" altLang="ko-KR" smtClean="0"/>
              <a:pPr/>
              <a:t>21</a:t>
            </a:fld>
            <a:endParaRPr lang="en-US" altLang="ko-KR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023127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b1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26270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b2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072878" y="2351899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b3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134445" y="3779837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b4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4564285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b5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6072878" y="4493807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b6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992312" y="6262981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b7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3452965" y="6275230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b8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5596849" y="627523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b9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285704" y="6161487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8034751" y="2238154"/>
            <a:ext cx="1191823" cy="713969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 i="1">
                <a:latin typeface="Times New Roman" pitchFamily="18" charset="0"/>
              </a:rPr>
              <a:t>app</a:t>
            </a:r>
          </a:p>
        </p:txBody>
      </p:sp>
      <p:cxnSp>
        <p:nvCxnSpPr>
          <p:cNvPr id="72720" name="AutoShape 16"/>
          <p:cNvCxnSpPr>
            <a:cxnSpLocks noChangeShapeType="1"/>
            <a:endCxn id="72708" idx="1"/>
          </p:cNvCxnSpPr>
          <p:nvPr/>
        </p:nvCxnSpPr>
        <p:spPr bwMode="auto">
          <a:xfrm>
            <a:off x="0" y="2589889"/>
            <a:ext cx="2023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1" name="AutoShape 17"/>
          <p:cNvCxnSpPr>
            <a:cxnSpLocks noChangeShapeType="1"/>
            <a:stCxn id="72708" idx="3"/>
            <a:endCxn id="72709" idx="1"/>
          </p:cNvCxnSpPr>
          <p:nvPr/>
        </p:nvCxnSpPr>
        <p:spPr bwMode="auto">
          <a:xfrm>
            <a:off x="3134447" y="2589889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2" name="AutoShape 18"/>
          <p:cNvCxnSpPr>
            <a:cxnSpLocks noChangeShapeType="1"/>
            <a:stCxn id="72709" idx="3"/>
            <a:endCxn id="72710" idx="1"/>
          </p:cNvCxnSpPr>
          <p:nvPr/>
        </p:nvCxnSpPr>
        <p:spPr bwMode="auto">
          <a:xfrm>
            <a:off x="5437589" y="2589889"/>
            <a:ext cx="635289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3" name="AutoShape 19"/>
          <p:cNvCxnSpPr>
            <a:cxnSpLocks noChangeShapeType="1"/>
            <a:stCxn id="72710" idx="3"/>
            <a:endCxn id="72719" idx="2"/>
          </p:cNvCxnSpPr>
          <p:nvPr/>
        </p:nvCxnSpPr>
        <p:spPr bwMode="auto">
          <a:xfrm>
            <a:off x="7184197" y="2589889"/>
            <a:ext cx="850553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5" name="AutoShape 21"/>
          <p:cNvCxnSpPr>
            <a:cxnSpLocks noChangeShapeType="1"/>
            <a:stCxn id="72755" idx="4"/>
            <a:endCxn id="72711" idx="0"/>
          </p:cNvCxnSpPr>
          <p:nvPr/>
        </p:nvCxnSpPr>
        <p:spPr bwMode="auto">
          <a:xfrm rot="5400000">
            <a:off x="3135378" y="3224237"/>
            <a:ext cx="111120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6" name="AutoShape 22"/>
          <p:cNvCxnSpPr>
            <a:cxnSpLocks noChangeShapeType="1"/>
            <a:stCxn id="72711" idx="2"/>
            <a:endCxn id="72712" idx="1"/>
          </p:cNvCxnSpPr>
          <p:nvPr/>
        </p:nvCxnSpPr>
        <p:spPr bwMode="auto">
          <a:xfrm rot="16200000" flipH="1">
            <a:off x="3889641" y="4057155"/>
            <a:ext cx="475980" cy="87330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72727" name="AutoShape 23"/>
          <p:cNvCxnSpPr>
            <a:cxnSpLocks noChangeShapeType="1"/>
            <a:stCxn id="72712" idx="3"/>
            <a:endCxn id="72713" idx="1"/>
          </p:cNvCxnSpPr>
          <p:nvPr/>
        </p:nvCxnSpPr>
        <p:spPr bwMode="auto">
          <a:xfrm>
            <a:off x="5675602" y="4731797"/>
            <a:ext cx="39727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8" name="AutoShape 24"/>
          <p:cNvCxnSpPr>
            <a:cxnSpLocks noChangeShapeType="1"/>
            <a:stCxn id="72754" idx="4"/>
            <a:endCxn id="72714" idx="0"/>
          </p:cNvCxnSpPr>
          <p:nvPr/>
        </p:nvCxnSpPr>
        <p:spPr bwMode="auto">
          <a:xfrm>
            <a:off x="1548847" y="2668638"/>
            <a:ext cx="0" cy="3594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29" name="AutoShape 25"/>
          <p:cNvCxnSpPr>
            <a:cxnSpLocks noChangeShapeType="1"/>
            <a:stCxn id="72714" idx="3"/>
            <a:endCxn id="72715" idx="1"/>
          </p:cNvCxnSpPr>
          <p:nvPr/>
        </p:nvCxnSpPr>
        <p:spPr bwMode="auto">
          <a:xfrm>
            <a:off x="2103631" y="6500971"/>
            <a:ext cx="1349334" cy="12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0" name="AutoShape 26"/>
          <p:cNvCxnSpPr>
            <a:cxnSpLocks noChangeShapeType="1"/>
            <a:stCxn id="72715" idx="3"/>
            <a:endCxn id="72716" idx="1"/>
          </p:cNvCxnSpPr>
          <p:nvPr/>
        </p:nvCxnSpPr>
        <p:spPr bwMode="auto">
          <a:xfrm>
            <a:off x="4564285" y="6513220"/>
            <a:ext cx="103256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2731" name="AutoShape 27"/>
          <p:cNvCxnSpPr>
            <a:cxnSpLocks noChangeShapeType="1"/>
            <a:stCxn id="72716" idx="3"/>
            <a:endCxn id="72717" idx="2"/>
          </p:cNvCxnSpPr>
          <p:nvPr/>
        </p:nvCxnSpPr>
        <p:spPr bwMode="auto">
          <a:xfrm>
            <a:off x="6708168" y="6513222"/>
            <a:ext cx="577536" cy="5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733" name="AutoShape 29"/>
          <p:cNvSpPr>
            <a:spLocks noChangeArrowheads="1"/>
          </p:cNvSpPr>
          <p:nvPr/>
        </p:nvSpPr>
        <p:spPr bwMode="auto">
          <a:xfrm flipV="1">
            <a:off x="7500967" y="5050284"/>
            <a:ext cx="633539" cy="554727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72734" name="AutoShape 30"/>
          <p:cNvCxnSpPr>
            <a:cxnSpLocks noChangeShapeType="1"/>
            <a:stCxn id="72713" idx="3"/>
            <a:endCxn id="72733" idx="3"/>
          </p:cNvCxnSpPr>
          <p:nvPr/>
        </p:nvCxnSpPr>
        <p:spPr bwMode="auto">
          <a:xfrm>
            <a:off x="7184198" y="4731798"/>
            <a:ext cx="633539" cy="3202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930799" y="1557435"/>
            <a:ext cx="1050065" cy="794466"/>
            <a:chOff x="4649" y="2160"/>
            <a:chExt cx="600" cy="454"/>
          </a:xfrm>
        </p:grpSpPr>
        <p:cxnSp>
          <p:nvCxnSpPr>
            <p:cNvPr id="72735" name="AutoShape 31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36" name="AutoShape 32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38" name="Freeform 34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39" name="Text Box 35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7422207" y="3858585"/>
            <a:ext cx="1050065" cy="794466"/>
            <a:chOff x="4649" y="2160"/>
            <a:chExt cx="600" cy="454"/>
          </a:xfrm>
        </p:grpSpPr>
        <p:cxnSp>
          <p:nvCxnSpPr>
            <p:cNvPr id="72742" name="AutoShape 38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3" name="AutoShape 39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4" name="Freeform 40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45" name="Text Box 41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692785" y="6478223"/>
            <a:ext cx="1050065" cy="794466"/>
            <a:chOff x="4649" y="2160"/>
            <a:chExt cx="600" cy="454"/>
          </a:xfrm>
        </p:grpSpPr>
        <p:cxnSp>
          <p:nvCxnSpPr>
            <p:cNvPr id="72747" name="AutoShape 43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2748" name="AutoShape 44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749" name="Freeform 45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Text Box 46"/>
            <p:cNvSpPr txBox="1">
              <a:spLocks noChangeArrowheads="1"/>
            </p:cNvSpPr>
            <p:nvPr/>
          </p:nvSpPr>
          <p:spPr bwMode="auto">
            <a:xfrm>
              <a:off x="4649" y="2160"/>
              <a:ext cx="600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i="1" dirty="0" err="1" smtClean="0">
                  <a:latin typeface="Times New Roman" pitchFamily="18" charset="0"/>
                </a:rPr>
                <a:t>QoS</a:t>
              </a:r>
              <a:r>
                <a:rPr lang="en-US" altLang="ko-KR" i="1" dirty="0" smtClean="0">
                  <a:latin typeface="Times New Roman" pitchFamily="18" charset="0"/>
                </a:rPr>
                <a:t> </a:t>
              </a:r>
              <a:r>
                <a:rPr lang="en-US" altLang="ko-KR" i="1" dirty="0">
                  <a:latin typeface="Times New Roman" pitchFamily="18" charset="0"/>
                </a:rPr>
                <a:t>spec</a:t>
              </a:r>
            </a:p>
          </p:txBody>
        </p:sp>
      </p:grp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0" y="5842999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0" y="3303858"/>
            <a:ext cx="100806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72754" name="Oval 50"/>
          <p:cNvSpPr>
            <a:spLocks noChangeArrowheads="1"/>
          </p:cNvSpPr>
          <p:nvPr/>
        </p:nvSpPr>
        <p:spPr bwMode="auto">
          <a:xfrm>
            <a:off x="1468343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5" name="Oval 51"/>
          <p:cNvSpPr>
            <a:spLocks noChangeArrowheads="1"/>
          </p:cNvSpPr>
          <p:nvPr/>
        </p:nvSpPr>
        <p:spPr bwMode="auto">
          <a:xfrm>
            <a:off x="3610476" y="2509394"/>
            <a:ext cx="159259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72756" name="Text Box 52"/>
          <p:cNvSpPr txBox="1">
            <a:spLocks noChangeArrowheads="1"/>
          </p:cNvSpPr>
          <p:nvPr/>
        </p:nvSpPr>
        <p:spPr bwMode="auto">
          <a:xfrm>
            <a:off x="7864988" y="2906626"/>
            <a:ext cx="2152808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continuous query</a:t>
            </a:r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8771544" y="4493807"/>
            <a:ext cx="719724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view</a:t>
            </a:r>
          </a:p>
        </p:txBody>
      </p:sp>
      <p:sp>
        <p:nvSpPr>
          <p:cNvPr id="72758" name="Text Box 54"/>
          <p:cNvSpPr txBox="1">
            <a:spLocks noChangeArrowheads="1"/>
          </p:cNvSpPr>
          <p:nvPr/>
        </p:nvSpPr>
        <p:spPr bwMode="auto">
          <a:xfrm>
            <a:off x="8362019" y="5923497"/>
            <a:ext cx="1699159" cy="41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ad-hoc query</a:t>
            </a:r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1" y="3779839"/>
            <a:ext cx="1503570" cy="7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sz="2200" i="1" dirty="0">
                <a:latin typeface="Times New Roman" pitchFamily="18" charset="0"/>
              </a:rPr>
              <a:t>Connection</a:t>
            </a:r>
          </a:p>
          <a:p>
            <a:r>
              <a:rPr lang="en-US" altLang="ko-KR" sz="2200" i="1" dirty="0">
                <a:latin typeface="Times New Roman" pitchFamily="18" charset="0"/>
              </a:rPr>
              <a:t>point</a:t>
            </a:r>
          </a:p>
        </p:txBody>
      </p:sp>
      <p:cxnSp>
        <p:nvCxnSpPr>
          <p:cNvPr id="72760" name="AutoShape 56"/>
          <p:cNvCxnSpPr>
            <a:cxnSpLocks noChangeShapeType="1"/>
            <a:stCxn id="72759" idx="0"/>
            <a:endCxn id="72754" idx="3"/>
          </p:cNvCxnSpPr>
          <p:nvPr/>
        </p:nvCxnSpPr>
        <p:spPr bwMode="auto">
          <a:xfrm rot="5400000" flipH="1" flipV="1">
            <a:off x="554465" y="2842638"/>
            <a:ext cx="1134522" cy="739880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cxnSp>
        <p:nvCxnSpPr>
          <p:cNvPr id="72761" name="AutoShape 57"/>
          <p:cNvCxnSpPr>
            <a:cxnSpLocks noChangeShapeType="1"/>
            <a:stCxn id="72759" idx="0"/>
            <a:endCxn id="72755" idx="3"/>
          </p:cNvCxnSpPr>
          <p:nvPr/>
        </p:nvCxnSpPr>
        <p:spPr bwMode="auto">
          <a:xfrm rot="5400000" flipH="1" flipV="1">
            <a:off x="1625531" y="1771572"/>
            <a:ext cx="1134522" cy="2882013"/>
          </a:xfrm>
          <a:prstGeom prst="curvedConnector3">
            <a:avLst>
              <a:gd name="adj1" fmla="val 50000"/>
            </a:avLst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</p:cxn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35779" y="1954667"/>
            <a:ext cx="1113069" cy="169742"/>
            <a:chOff x="1292" y="3152"/>
            <a:chExt cx="636" cy="97"/>
          </a:xfrm>
        </p:grpSpPr>
        <p:sp>
          <p:nvSpPr>
            <p:cNvPr id="72762" name="Rectangle 58"/>
            <p:cNvSpPr>
              <a:spLocks noChangeArrowheads="1"/>
            </p:cNvSpPr>
            <p:nvPr/>
          </p:nvSpPr>
          <p:spPr bwMode="auto">
            <a:xfrm>
              <a:off x="1292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3" name="Rectangle 59"/>
            <p:cNvSpPr>
              <a:spLocks noChangeArrowheads="1"/>
            </p:cNvSpPr>
            <p:nvPr/>
          </p:nvSpPr>
          <p:spPr bwMode="auto">
            <a:xfrm>
              <a:off x="1390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4" name="Rectangle 60"/>
            <p:cNvSpPr>
              <a:spLocks noChangeArrowheads="1"/>
            </p:cNvSpPr>
            <p:nvPr/>
          </p:nvSpPr>
          <p:spPr bwMode="auto">
            <a:xfrm>
              <a:off x="1474" y="3152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5" name="Rectangle 61"/>
            <p:cNvSpPr>
              <a:spLocks noChangeArrowheads="1"/>
            </p:cNvSpPr>
            <p:nvPr/>
          </p:nvSpPr>
          <p:spPr bwMode="auto">
            <a:xfrm>
              <a:off x="1571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6" name="Rectangle 62"/>
            <p:cNvSpPr>
              <a:spLocks noChangeArrowheads="1"/>
            </p:cNvSpPr>
            <p:nvPr/>
          </p:nvSpPr>
          <p:spPr bwMode="auto">
            <a:xfrm>
              <a:off x="1655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7" name="Rectangle 63"/>
            <p:cNvSpPr>
              <a:spLocks noChangeArrowheads="1"/>
            </p:cNvSpPr>
            <p:nvPr/>
          </p:nvSpPr>
          <p:spPr bwMode="auto">
            <a:xfrm>
              <a:off x="1746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68" name="Rectangle 64"/>
            <p:cNvSpPr>
              <a:spLocks noChangeArrowheads="1"/>
            </p:cNvSpPr>
            <p:nvPr/>
          </p:nvSpPr>
          <p:spPr bwMode="auto">
            <a:xfrm>
              <a:off x="1837" y="3158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3134446" y="1954668"/>
            <a:ext cx="1113069" cy="171493"/>
            <a:chOff x="1429" y="3073"/>
            <a:chExt cx="636" cy="98"/>
          </a:xfrm>
        </p:grpSpPr>
        <p:sp>
          <p:nvSpPr>
            <p:cNvPr id="72771" name="Rectangle 67"/>
            <p:cNvSpPr>
              <a:spLocks noChangeArrowheads="1"/>
            </p:cNvSpPr>
            <p:nvPr/>
          </p:nvSpPr>
          <p:spPr bwMode="auto">
            <a:xfrm>
              <a:off x="1429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2" name="Rectangle 68"/>
            <p:cNvSpPr>
              <a:spLocks noChangeArrowheads="1"/>
            </p:cNvSpPr>
            <p:nvPr/>
          </p:nvSpPr>
          <p:spPr bwMode="auto">
            <a:xfrm>
              <a:off x="1527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3" name="Rectangle 69"/>
            <p:cNvSpPr>
              <a:spLocks noChangeArrowheads="1"/>
            </p:cNvSpPr>
            <p:nvPr/>
          </p:nvSpPr>
          <p:spPr bwMode="auto">
            <a:xfrm>
              <a:off x="1611" y="3080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4" name="Rectangle 70"/>
            <p:cNvSpPr>
              <a:spLocks noChangeArrowheads="1"/>
            </p:cNvSpPr>
            <p:nvPr/>
          </p:nvSpPr>
          <p:spPr bwMode="auto">
            <a:xfrm>
              <a:off x="1708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5" name="Rectangle 71"/>
            <p:cNvSpPr>
              <a:spLocks noChangeArrowheads="1"/>
            </p:cNvSpPr>
            <p:nvPr/>
          </p:nvSpPr>
          <p:spPr bwMode="auto">
            <a:xfrm>
              <a:off x="1792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6" name="Rectangle 72"/>
            <p:cNvSpPr>
              <a:spLocks noChangeArrowheads="1"/>
            </p:cNvSpPr>
            <p:nvPr/>
          </p:nvSpPr>
          <p:spPr bwMode="auto">
            <a:xfrm>
              <a:off x="1883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77" name="Rectangle 73"/>
            <p:cNvSpPr>
              <a:spLocks noChangeArrowheads="1"/>
            </p:cNvSpPr>
            <p:nvPr/>
          </p:nvSpPr>
          <p:spPr bwMode="auto">
            <a:xfrm>
              <a:off x="1974" y="3073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372461" y="5011786"/>
            <a:ext cx="1113069" cy="164493"/>
            <a:chOff x="1927" y="2864"/>
            <a:chExt cx="636" cy="94"/>
          </a:xfrm>
        </p:grpSpPr>
        <p:sp>
          <p:nvSpPr>
            <p:cNvPr id="72779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0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1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2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3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4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85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88" name="Text Box 84"/>
          <p:cNvSpPr txBox="1">
            <a:spLocks noChangeArrowheads="1"/>
          </p:cNvSpPr>
          <p:nvPr/>
        </p:nvSpPr>
        <p:spPr bwMode="auto">
          <a:xfrm>
            <a:off x="0" y="2271403"/>
            <a:ext cx="11461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data input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7313" y="7208838"/>
            <a:ext cx="3200400" cy="29744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Picture Courtesy: </a:t>
            </a:r>
            <a:r>
              <a:rPr lang="en-US" sz="1400" dirty="0" smtClean="0"/>
              <a:t>Reference [2]</a:t>
            </a:r>
            <a:endParaRPr lang="en-US" sz="1400" dirty="0"/>
          </a:p>
        </p:txBody>
      </p:sp>
      <p:sp>
        <p:nvSpPr>
          <p:cNvPr id="80" name="Rectangle 79"/>
          <p:cNvSpPr/>
          <p:nvPr/>
        </p:nvSpPr>
        <p:spPr>
          <a:xfrm>
            <a:off x="925513" y="5989637"/>
            <a:ext cx="8915400" cy="1295400"/>
          </a:xfrm>
          <a:prstGeom prst="rect">
            <a:avLst/>
          </a:prstGeom>
          <a:noFill/>
          <a:ln w="28575">
            <a:solidFill>
              <a:srgbClr val="E3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Ad-hoc queries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Can be attached to a connection point at any time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Gets all the historical data stored at the connection point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Also access new data items coming in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Acts as a continuous query until disconnected by the app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0"/>
            <a:ext cx="9072563" cy="1511935"/>
          </a:xfrm>
        </p:spPr>
        <p:txBody>
          <a:bodyPr/>
          <a:lstStyle/>
          <a:p>
            <a:r>
              <a:rPr lang="en-US" altLang="zh-TW" dirty="0" smtClean="0"/>
              <a:t>Order Specification in Aurora</a:t>
            </a:r>
            <a:endParaRPr lang="en-US" altLang="zh-TW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3" y="1798638"/>
            <a:ext cx="9140817" cy="466908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>
                <a:latin typeface="Calibri" pitchFamily="34" charset="0"/>
              </a:rPr>
              <a:t>Till now we assumed ordering on Timestamp</a:t>
            </a:r>
          </a:p>
          <a:p>
            <a:pPr lvl="1"/>
            <a:r>
              <a:rPr lang="en-US" altLang="zh-TW" sz="2500" dirty="0" smtClean="0">
                <a:latin typeface="Calibri" pitchFamily="34" charset="0"/>
              </a:rPr>
              <a:t>Aurora allows ordering on any attribute</a:t>
            </a:r>
          </a:p>
          <a:p>
            <a:pPr lvl="1"/>
            <a:r>
              <a:rPr lang="en-US" altLang="zh-TW" sz="2500" dirty="0" smtClean="0">
                <a:latin typeface="Calibri" pitchFamily="34" charset="0"/>
              </a:rPr>
              <a:t>Allows relaxed specification of orders</a:t>
            </a:r>
          </a:p>
          <a:p>
            <a:endParaRPr lang="en-US" altLang="zh-TW" sz="1700" dirty="0" smtClean="0">
              <a:latin typeface="Calibri" pitchFamily="34" charset="0"/>
            </a:endParaRPr>
          </a:p>
          <a:p>
            <a:r>
              <a:rPr lang="en-US" altLang="zh-TW" sz="2800" dirty="0" smtClean="0">
                <a:latin typeface="Calibri" pitchFamily="34" charset="0"/>
              </a:rPr>
              <a:t>Order </a:t>
            </a:r>
            <a:r>
              <a:rPr lang="en-US" altLang="zh-TW" sz="2800" dirty="0" err="1" smtClean="0">
                <a:latin typeface="Calibri" pitchFamily="34" charset="0"/>
              </a:rPr>
              <a:t>syntax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= Order(on A, Slack n, Group By B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1"/>
            <a:r>
              <a:rPr lang="en-US" altLang="zh-TW" sz="2400" dirty="0" smtClean="0">
                <a:latin typeface="Calibri" pitchFamily="34" charset="0"/>
              </a:rPr>
              <a:t>Ordering on attribute A</a:t>
            </a:r>
          </a:p>
          <a:p>
            <a:pPr lvl="1"/>
            <a:r>
              <a:rPr lang="en-US" altLang="zh-TW" sz="2400" dirty="0" smtClean="0">
                <a:latin typeface="Calibri" pitchFamily="34" charset="0"/>
              </a:rPr>
              <a:t>n: how many out of order tuples are accounted for </a:t>
            </a:r>
          </a:p>
          <a:p>
            <a:pPr lvl="1"/>
            <a:r>
              <a:rPr lang="en-US" altLang="zh-TW" sz="2400" dirty="0" smtClean="0">
                <a:latin typeface="Calibri" pitchFamily="34" charset="0"/>
              </a:rPr>
              <a:t>n=0 means every out of order tuple will be ignored</a:t>
            </a:r>
          </a:p>
          <a:p>
            <a:pPr lvl="1"/>
            <a:r>
              <a:rPr lang="en-US" altLang="zh-TW" sz="2400" i="1" dirty="0" smtClean="0">
                <a:latin typeface="Calibri" pitchFamily="34" charset="0"/>
              </a:rPr>
              <a:t>B</a:t>
            </a:r>
            <a:r>
              <a:rPr lang="en-US" altLang="zh-TW" sz="2400" i="1" baseline="-25000" dirty="0" smtClean="0">
                <a:latin typeface="Calibri" pitchFamily="34" charset="0"/>
              </a:rPr>
              <a:t>1</a:t>
            </a:r>
            <a:r>
              <a:rPr lang="en-US" altLang="zh-TW" sz="2400" i="1" dirty="0" smtClean="0">
                <a:latin typeface="Calibri" pitchFamily="34" charset="0"/>
              </a:rPr>
              <a:t> ,B</a:t>
            </a:r>
            <a:r>
              <a:rPr lang="en-US" altLang="zh-TW" sz="2400" i="1" baseline="-25000" dirty="0">
                <a:latin typeface="Calibri" pitchFamily="34" charset="0"/>
              </a:rPr>
              <a:t>2</a:t>
            </a:r>
            <a:r>
              <a:rPr lang="en-US" altLang="zh-TW" sz="2400" i="1" dirty="0" smtClean="0">
                <a:latin typeface="Calibri" pitchFamily="34" charset="0"/>
              </a:rPr>
              <a:t> ..</a:t>
            </a:r>
            <a:r>
              <a:rPr lang="en-US" altLang="zh-TW" sz="2400" i="1" dirty="0" err="1" smtClean="0">
                <a:latin typeface="Calibri" pitchFamily="34" charset="0"/>
              </a:rPr>
              <a:t>B</a:t>
            </a:r>
            <a:r>
              <a:rPr lang="en-US" altLang="zh-TW" sz="2400" i="1" baseline="-25000" dirty="0" err="1">
                <a:latin typeface="Calibri" pitchFamily="34" charset="0"/>
              </a:rPr>
              <a:t>m</a:t>
            </a:r>
            <a:r>
              <a:rPr lang="en-US" altLang="zh-TW" sz="2400" i="1" dirty="0" smtClean="0">
                <a:latin typeface="Calibri" pitchFamily="34" charset="0"/>
              </a:rPr>
              <a:t> </a:t>
            </a:r>
            <a:r>
              <a:rPr lang="en-US" altLang="zh-TW" sz="2400" dirty="0" smtClean="0">
                <a:latin typeface="Calibri" pitchFamily="34" charset="0"/>
              </a:rPr>
              <a:t>are attributes that partitions the stream </a:t>
            </a:r>
            <a:endParaRPr lang="en-US" altLang="zh-TW" sz="2400" dirty="0">
              <a:latin typeface="Calibri" pitchFamily="34" charset="0"/>
            </a:endParaRPr>
          </a:p>
          <a:p>
            <a:endParaRPr lang="en-US" altLang="zh-TW" sz="1700" i="1" dirty="0" smtClean="0">
              <a:latin typeface="Calibri" pitchFamily="34" charset="0"/>
            </a:endParaRPr>
          </a:p>
          <a:p>
            <a:r>
              <a:rPr lang="en-US" altLang="zh-TW" sz="2800" i="1" dirty="0" smtClean="0">
                <a:latin typeface="Calibri" pitchFamily="34" charset="0"/>
              </a:rPr>
              <a:t>“A tuple is out of order by n </a:t>
            </a:r>
            <a:r>
              <a:rPr lang="en-US" altLang="zh-TW" sz="2800" i="1" dirty="0" err="1" smtClean="0">
                <a:latin typeface="Calibri" pitchFamily="34" charset="0"/>
              </a:rPr>
              <a:t>wrt</a:t>
            </a:r>
            <a:r>
              <a:rPr lang="en-US" altLang="zh-TW" sz="2800" i="1" dirty="0" smtClean="0">
                <a:latin typeface="Calibri" pitchFamily="34" charset="0"/>
              </a:rPr>
              <a:t> A in S”</a:t>
            </a:r>
            <a:r>
              <a:rPr lang="en-US" altLang="zh-TW" sz="2800" dirty="0" smtClean="0">
                <a:latin typeface="Calibri" pitchFamily="34" charset="0"/>
              </a:rPr>
              <a:t> if there are more than n tuple preceding t in S such that</a:t>
            </a:r>
            <a:r>
              <a:rPr lang="en-US" altLang="zh-TW" sz="2800" dirty="0">
                <a:latin typeface="Calibri" pitchFamily="34" charset="0"/>
              </a:rPr>
              <a:t> </a:t>
            </a:r>
            <a:r>
              <a:rPr lang="en-US" altLang="zh-TW" sz="2800" i="1" dirty="0" err="1" smtClean="0">
                <a:latin typeface="Calibri" pitchFamily="34" charset="0"/>
              </a:rPr>
              <a:t>u.A</a:t>
            </a:r>
            <a:r>
              <a:rPr lang="en-US" altLang="zh-TW" sz="2800" i="1" dirty="0" smtClean="0">
                <a:latin typeface="Calibri" pitchFamily="34" charset="0"/>
              </a:rPr>
              <a:t> &gt; </a:t>
            </a:r>
            <a:r>
              <a:rPr lang="en-US" altLang="zh-TW" sz="2800" i="1" dirty="0" err="1" smtClean="0">
                <a:latin typeface="Calibri" pitchFamily="34" charset="0"/>
              </a:rPr>
              <a:t>t.A</a:t>
            </a:r>
            <a:endParaRPr lang="en-US" altLang="zh-TW" sz="2800" i="1" dirty="0" smtClean="0">
              <a:latin typeface="Calibri" pitchFamily="34" charset="0"/>
            </a:endParaRPr>
          </a:p>
          <a:p>
            <a:endParaRPr lang="en-US" altLang="zh-TW" sz="2800" i="1" dirty="0" smtClean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D75A3-BCA9-44C8-BC73-F5801652FCED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</a:t>
            </a:r>
            <a:r>
              <a:rPr lang="en-US" dirty="0"/>
              <a:t>o</a:t>
            </a:r>
            <a:r>
              <a:rPr lang="en-US" dirty="0" smtClean="0"/>
              <a:t>rder tuple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6713" y="5182470"/>
            <a:ext cx="9144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  ‘B’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6713" y="5563470"/>
            <a:ext cx="9144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   ‘A’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6713" y="4649070"/>
            <a:ext cx="9144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2   ‘Z’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6713" y="4191869"/>
            <a:ext cx="9144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    ‘I’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6713" y="3353669"/>
            <a:ext cx="9144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8   ‘D’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06713" y="3734670"/>
            <a:ext cx="9144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10  ‘J’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202113" y="3703637"/>
            <a:ext cx="23622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latin typeface="Arial" pitchFamily="34" charset="0"/>
              </a:rPr>
              <a:t>Order Sensitive Operation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6713" y="2865437"/>
            <a:ext cx="9144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  ‘X’    </a:t>
            </a:r>
            <a:endParaRPr lang="en-US" dirty="0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36575" y="1981200"/>
          <a:ext cx="7397750" cy="504825"/>
        </p:xfrm>
        <a:graphic>
          <a:graphicData uri="http://schemas.openxmlformats.org/presentationml/2006/ole">
            <p:oleObj spid="_x0000_s215042" name="Equation" r:id="rId3" imgW="2984400" imgH="203040" progId="Equation.DSMT4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2144713" y="4541838"/>
            <a:ext cx="2057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16313" y="2560637"/>
            <a:ext cx="533400" cy="87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73999"/>
              </a:srgbClr>
            </a:outerShdw>
          </a:effectLst>
        </p:spPr>
        <p:txBody>
          <a:bodyPr wrap="square" lIns="91430" tIns="45716" rIns="91430" bIns="45716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rgbClr val="FF0000"/>
                </a:solidFill>
                <a:sym typeface="Wingdings"/>
              </a:rPr>
              <a:t></a:t>
            </a:r>
            <a:endParaRPr lang="en-US" sz="5500" b="1" dirty="0">
              <a:solidFill>
                <a:srgbClr val="FF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Handling Out of Order Tuples</a:t>
            </a:r>
            <a:endParaRPr lang="en-US" altLang="zh-TW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3100" dirty="0" smtClean="0">
                <a:latin typeface="Calibri" pitchFamily="34" charset="0"/>
              </a:rPr>
              <a:t>Doing an approximate sort on the stream</a:t>
            </a:r>
          </a:p>
          <a:p>
            <a:pPr lvl="1"/>
            <a:r>
              <a:rPr lang="en-US" altLang="zh-TW" sz="2800" dirty="0" smtClean="0">
                <a:latin typeface="Calibri" pitchFamily="34" charset="0"/>
              </a:rPr>
              <a:t>Example: </a:t>
            </a:r>
            <a:r>
              <a:rPr lang="en-US" altLang="zh-TW" sz="2800" dirty="0" err="1" smtClean="0">
                <a:latin typeface="Calibri" pitchFamily="34" charset="0"/>
              </a:rPr>
              <a:t>BSort</a:t>
            </a:r>
            <a:r>
              <a:rPr lang="en-US" altLang="zh-TW" sz="2800" dirty="0" smtClean="0">
                <a:latin typeface="Calibri" pitchFamily="34" charset="0"/>
              </a:rPr>
              <a:t> guarantees sorted </a:t>
            </a:r>
            <a:r>
              <a:rPr lang="en-US" altLang="zh-TW" sz="2800" dirty="0" smtClean="0">
                <a:latin typeface="Calibri" pitchFamily="34" charset="0"/>
              </a:rPr>
              <a:t>o</a:t>
            </a:r>
            <a:r>
              <a:rPr lang="en-US" altLang="zh-TW" sz="2800" dirty="0" smtClean="0">
                <a:latin typeface="Calibri" pitchFamily="34" charset="0"/>
              </a:rPr>
              <a:t>utput if the input tuples are out of order by no more than n positions</a:t>
            </a:r>
          </a:p>
          <a:p>
            <a:pPr lvl="1"/>
            <a:r>
              <a:rPr lang="en-US" altLang="zh-TW" sz="2800" dirty="0" smtClean="0">
                <a:latin typeface="Calibri" pitchFamily="34" charset="0"/>
              </a:rPr>
              <a:t>n is called slack and is given in the operator specification</a:t>
            </a:r>
          </a:p>
          <a:p>
            <a:pPr lvl="1"/>
            <a:endParaRPr lang="en-US" altLang="zh-TW" sz="2800" dirty="0" smtClean="0">
              <a:latin typeface="Calibri" pitchFamily="34" charset="0"/>
            </a:endParaRPr>
          </a:p>
          <a:p>
            <a:r>
              <a:rPr lang="en-US" altLang="zh-TW" sz="3100" dirty="0" smtClean="0">
                <a:latin typeface="Calibri" pitchFamily="34" charset="0"/>
              </a:rPr>
              <a:t>Another way: Borealis[3] proposes sending correction tuples to the output</a:t>
            </a:r>
            <a:endParaRPr lang="en-US" altLang="zh-TW" sz="31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Aurora Optimization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03239" y="1768476"/>
          <a:ext cx="9070975" cy="489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01626"/>
            <a:ext cx="9070975" cy="1262063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Continuous Query Optimization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989513"/>
          </a:xfrm>
          <a:ln/>
        </p:spPr>
        <p:txBody>
          <a:bodyPr tIns="24693"/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The un-optimized network starts executing... optimizations are done on the go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Statistics are gathered during execution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400" dirty="0"/>
              <a:t>Cost and Selectivity of a box  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The network is optimized at run time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Can not pause the whole network and optimize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Optimizers selects a sub-network, holds all incoming flow, flushes the items inside and then optimizes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2800" dirty="0"/>
              <a:t>Output may see some hiccups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98438"/>
            <a:ext cx="9072563" cy="1511935"/>
          </a:xfrm>
        </p:spPr>
        <p:txBody>
          <a:bodyPr/>
          <a:lstStyle/>
          <a:p>
            <a:r>
              <a:rPr lang="en-US" altLang="ko-KR" dirty="0"/>
              <a:t>Optimization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6565" y="2183908"/>
            <a:ext cx="8279764" cy="5634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600" dirty="0"/>
              <a:t>How can we fix some parts of water supply system?</a:t>
            </a:r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1188377" y="3541848"/>
            <a:ext cx="8335767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V="1">
            <a:off x="1226880" y="5605010"/>
            <a:ext cx="3216699" cy="55647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 flipV="1">
            <a:off x="3094246" y="3541848"/>
            <a:ext cx="1666103" cy="230115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6823725" y="6240232"/>
            <a:ext cx="3017187" cy="103245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6904232" y="3541848"/>
            <a:ext cx="397275" cy="285762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2616466" y="5923496"/>
            <a:ext cx="5477840" cy="71396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flipV="1">
            <a:off x="4443578" y="5129030"/>
            <a:ext cx="78755" cy="47598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V="1">
            <a:off x="5871667" y="5367020"/>
            <a:ext cx="159260" cy="55647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pic>
        <p:nvPicPr>
          <p:cNvPr id="84001" name="Picture 33" descr="1zt2pqqn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55324" y="5207778"/>
            <a:ext cx="1904118" cy="1587182"/>
          </a:xfrm>
          <a:noFill/>
          <a:ln/>
        </p:spPr>
      </p:pic>
      <p:pic>
        <p:nvPicPr>
          <p:cNvPr id="83996" name="Picture 28" descr="1zt2pqqn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5325" y="2906626"/>
            <a:ext cx="1706356" cy="1422688"/>
          </a:xfrm>
          <a:noFill/>
          <a:ln/>
        </p:spPr>
      </p:pic>
      <p:sp>
        <p:nvSpPr>
          <p:cNvPr id="84003" name="Freeform 35"/>
          <p:cNvSpPr>
            <a:spLocks/>
          </p:cNvSpPr>
          <p:nvPr/>
        </p:nvSpPr>
        <p:spPr bwMode="auto">
          <a:xfrm>
            <a:off x="4468081" y="4129824"/>
            <a:ext cx="2378398" cy="1751675"/>
          </a:xfrm>
          <a:custGeom>
            <a:avLst/>
            <a:gdLst/>
            <a:ahLst/>
            <a:cxnLst>
              <a:cxn ang="0">
                <a:pos x="33" y="591"/>
              </a:cxn>
              <a:cxn ang="0">
                <a:pos x="17" y="504"/>
              </a:cxn>
              <a:cxn ang="0">
                <a:pos x="1" y="457"/>
              </a:cxn>
              <a:cxn ang="0">
                <a:pos x="72" y="331"/>
              </a:cxn>
              <a:cxn ang="0">
                <a:pos x="112" y="339"/>
              </a:cxn>
              <a:cxn ang="0">
                <a:pos x="175" y="410"/>
              </a:cxn>
              <a:cxn ang="0">
                <a:pos x="222" y="425"/>
              </a:cxn>
              <a:cxn ang="0">
                <a:pos x="341" y="394"/>
              </a:cxn>
              <a:cxn ang="0">
                <a:pos x="380" y="346"/>
              </a:cxn>
              <a:cxn ang="0">
                <a:pos x="396" y="299"/>
              </a:cxn>
              <a:cxn ang="0">
                <a:pos x="349" y="196"/>
              </a:cxn>
              <a:cxn ang="0">
                <a:pos x="380" y="47"/>
              </a:cxn>
              <a:cxn ang="0">
                <a:pos x="451" y="15"/>
              </a:cxn>
              <a:cxn ang="0">
                <a:pos x="609" y="39"/>
              </a:cxn>
              <a:cxn ang="0">
                <a:pos x="640" y="94"/>
              </a:cxn>
              <a:cxn ang="0">
                <a:pos x="656" y="141"/>
              </a:cxn>
              <a:cxn ang="0">
                <a:pos x="798" y="544"/>
              </a:cxn>
              <a:cxn ang="0">
                <a:pos x="877" y="512"/>
              </a:cxn>
              <a:cxn ang="0">
                <a:pos x="917" y="465"/>
              </a:cxn>
              <a:cxn ang="0">
                <a:pos x="932" y="433"/>
              </a:cxn>
              <a:cxn ang="0">
                <a:pos x="980" y="386"/>
              </a:cxn>
              <a:cxn ang="0">
                <a:pos x="1074" y="275"/>
              </a:cxn>
              <a:cxn ang="0">
                <a:pos x="1216" y="165"/>
              </a:cxn>
              <a:cxn ang="0">
                <a:pos x="1280" y="204"/>
              </a:cxn>
              <a:cxn ang="0">
                <a:pos x="1335" y="260"/>
              </a:cxn>
              <a:cxn ang="0">
                <a:pos x="1311" y="417"/>
              </a:cxn>
              <a:cxn ang="0">
                <a:pos x="1295" y="646"/>
              </a:cxn>
              <a:cxn ang="0">
                <a:pos x="1319" y="717"/>
              </a:cxn>
              <a:cxn ang="0">
                <a:pos x="1327" y="741"/>
              </a:cxn>
              <a:cxn ang="0">
                <a:pos x="1311" y="836"/>
              </a:cxn>
              <a:cxn ang="0">
                <a:pos x="1280" y="883"/>
              </a:cxn>
              <a:cxn ang="0">
                <a:pos x="1193" y="1001"/>
              </a:cxn>
              <a:cxn ang="0">
                <a:pos x="1090" y="922"/>
              </a:cxn>
              <a:cxn ang="0">
                <a:pos x="1098" y="836"/>
              </a:cxn>
              <a:cxn ang="0">
                <a:pos x="1138" y="709"/>
              </a:cxn>
              <a:cxn ang="0">
                <a:pos x="1130" y="638"/>
              </a:cxn>
              <a:cxn ang="0">
                <a:pos x="1106" y="623"/>
              </a:cxn>
              <a:cxn ang="0">
                <a:pos x="1003" y="583"/>
              </a:cxn>
              <a:cxn ang="0">
                <a:pos x="909" y="638"/>
              </a:cxn>
              <a:cxn ang="0">
                <a:pos x="885" y="741"/>
              </a:cxn>
            </a:cxnLst>
            <a:rect l="0" t="0" r="r" b="b"/>
            <a:pathLst>
              <a:path w="1359" h="1001">
                <a:moveTo>
                  <a:pt x="33" y="591"/>
                </a:moveTo>
                <a:cubicBezTo>
                  <a:pt x="28" y="554"/>
                  <a:pt x="27" y="537"/>
                  <a:pt x="17" y="504"/>
                </a:cubicBezTo>
                <a:cubicBezTo>
                  <a:pt x="12" y="488"/>
                  <a:pt x="1" y="457"/>
                  <a:pt x="1" y="457"/>
                </a:cubicBezTo>
                <a:cubicBezTo>
                  <a:pt x="12" y="348"/>
                  <a:pt x="0" y="378"/>
                  <a:pt x="72" y="331"/>
                </a:cubicBezTo>
                <a:cubicBezTo>
                  <a:pt x="85" y="334"/>
                  <a:pt x="100" y="333"/>
                  <a:pt x="112" y="339"/>
                </a:cubicBezTo>
                <a:cubicBezTo>
                  <a:pt x="141" y="353"/>
                  <a:pt x="148" y="393"/>
                  <a:pt x="175" y="410"/>
                </a:cubicBezTo>
                <a:cubicBezTo>
                  <a:pt x="189" y="419"/>
                  <a:pt x="206" y="420"/>
                  <a:pt x="222" y="425"/>
                </a:cubicBezTo>
                <a:cubicBezTo>
                  <a:pt x="267" y="419"/>
                  <a:pt x="299" y="408"/>
                  <a:pt x="341" y="394"/>
                </a:cubicBezTo>
                <a:cubicBezTo>
                  <a:pt x="355" y="379"/>
                  <a:pt x="371" y="365"/>
                  <a:pt x="380" y="346"/>
                </a:cubicBezTo>
                <a:cubicBezTo>
                  <a:pt x="387" y="331"/>
                  <a:pt x="396" y="299"/>
                  <a:pt x="396" y="299"/>
                </a:cubicBezTo>
                <a:cubicBezTo>
                  <a:pt x="385" y="256"/>
                  <a:pt x="379" y="227"/>
                  <a:pt x="349" y="196"/>
                </a:cubicBezTo>
                <a:cubicBezTo>
                  <a:pt x="323" y="121"/>
                  <a:pt x="341" y="125"/>
                  <a:pt x="380" y="47"/>
                </a:cubicBezTo>
                <a:cubicBezTo>
                  <a:pt x="391" y="24"/>
                  <a:pt x="451" y="15"/>
                  <a:pt x="451" y="15"/>
                </a:cubicBezTo>
                <a:cubicBezTo>
                  <a:pt x="465" y="16"/>
                  <a:pt x="576" y="0"/>
                  <a:pt x="609" y="39"/>
                </a:cubicBezTo>
                <a:cubicBezTo>
                  <a:pt x="623" y="55"/>
                  <a:pt x="632" y="75"/>
                  <a:pt x="640" y="94"/>
                </a:cubicBezTo>
                <a:cubicBezTo>
                  <a:pt x="647" y="109"/>
                  <a:pt x="656" y="141"/>
                  <a:pt x="656" y="141"/>
                </a:cubicBezTo>
                <a:cubicBezTo>
                  <a:pt x="664" y="517"/>
                  <a:pt x="545" y="562"/>
                  <a:pt x="798" y="544"/>
                </a:cubicBezTo>
                <a:cubicBezTo>
                  <a:pt x="828" y="536"/>
                  <a:pt x="848" y="522"/>
                  <a:pt x="877" y="512"/>
                </a:cubicBezTo>
                <a:cubicBezTo>
                  <a:pt x="930" y="409"/>
                  <a:pt x="856" y="540"/>
                  <a:pt x="917" y="465"/>
                </a:cubicBezTo>
                <a:cubicBezTo>
                  <a:pt x="924" y="456"/>
                  <a:pt x="925" y="442"/>
                  <a:pt x="932" y="433"/>
                </a:cubicBezTo>
                <a:cubicBezTo>
                  <a:pt x="946" y="415"/>
                  <a:pt x="964" y="402"/>
                  <a:pt x="980" y="386"/>
                </a:cubicBezTo>
                <a:cubicBezTo>
                  <a:pt x="1018" y="349"/>
                  <a:pt x="1031" y="305"/>
                  <a:pt x="1074" y="275"/>
                </a:cubicBezTo>
                <a:cubicBezTo>
                  <a:pt x="1110" y="223"/>
                  <a:pt x="1166" y="200"/>
                  <a:pt x="1216" y="165"/>
                </a:cubicBezTo>
                <a:cubicBezTo>
                  <a:pt x="1276" y="177"/>
                  <a:pt x="1241" y="161"/>
                  <a:pt x="1280" y="204"/>
                </a:cubicBezTo>
                <a:cubicBezTo>
                  <a:pt x="1298" y="223"/>
                  <a:pt x="1335" y="260"/>
                  <a:pt x="1335" y="260"/>
                </a:cubicBezTo>
                <a:cubicBezTo>
                  <a:pt x="1355" y="319"/>
                  <a:pt x="1359" y="371"/>
                  <a:pt x="1311" y="417"/>
                </a:cubicBezTo>
                <a:cubicBezTo>
                  <a:pt x="1276" y="523"/>
                  <a:pt x="1271" y="420"/>
                  <a:pt x="1295" y="646"/>
                </a:cubicBezTo>
                <a:cubicBezTo>
                  <a:pt x="1295" y="650"/>
                  <a:pt x="1314" y="703"/>
                  <a:pt x="1319" y="717"/>
                </a:cubicBezTo>
                <a:cubicBezTo>
                  <a:pt x="1322" y="725"/>
                  <a:pt x="1327" y="741"/>
                  <a:pt x="1327" y="741"/>
                </a:cubicBezTo>
                <a:cubicBezTo>
                  <a:pt x="1325" y="762"/>
                  <a:pt x="1324" y="810"/>
                  <a:pt x="1311" y="836"/>
                </a:cubicBezTo>
                <a:cubicBezTo>
                  <a:pt x="1297" y="863"/>
                  <a:pt x="1292" y="855"/>
                  <a:pt x="1280" y="883"/>
                </a:cubicBezTo>
                <a:cubicBezTo>
                  <a:pt x="1254" y="942"/>
                  <a:pt x="1260" y="978"/>
                  <a:pt x="1193" y="1001"/>
                </a:cubicBezTo>
                <a:cubicBezTo>
                  <a:pt x="1102" y="989"/>
                  <a:pt x="1115" y="998"/>
                  <a:pt x="1090" y="922"/>
                </a:cubicBezTo>
                <a:cubicBezTo>
                  <a:pt x="1093" y="893"/>
                  <a:pt x="1093" y="864"/>
                  <a:pt x="1098" y="836"/>
                </a:cubicBezTo>
                <a:cubicBezTo>
                  <a:pt x="1106" y="794"/>
                  <a:pt x="1127" y="751"/>
                  <a:pt x="1138" y="709"/>
                </a:cubicBezTo>
                <a:cubicBezTo>
                  <a:pt x="1135" y="685"/>
                  <a:pt x="1138" y="660"/>
                  <a:pt x="1130" y="638"/>
                </a:cubicBezTo>
                <a:cubicBezTo>
                  <a:pt x="1127" y="629"/>
                  <a:pt x="1114" y="628"/>
                  <a:pt x="1106" y="623"/>
                </a:cubicBezTo>
                <a:cubicBezTo>
                  <a:pt x="1064" y="594"/>
                  <a:pt x="1055" y="592"/>
                  <a:pt x="1003" y="583"/>
                </a:cubicBezTo>
                <a:cubicBezTo>
                  <a:pt x="945" y="591"/>
                  <a:pt x="940" y="593"/>
                  <a:pt x="909" y="638"/>
                </a:cubicBezTo>
                <a:cubicBezTo>
                  <a:pt x="906" y="666"/>
                  <a:pt x="909" y="717"/>
                  <a:pt x="885" y="741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1902420" y="5526263"/>
            <a:ext cx="597921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6000" dirty="0">
                <a:solidFill>
                  <a:srgbClr val="CC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1743162" y="3144616"/>
            <a:ext cx="597921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6000" dirty="0">
                <a:solidFill>
                  <a:srgbClr val="CC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84010" name="Line 42"/>
          <p:cNvSpPr>
            <a:spLocks noChangeShapeType="1"/>
          </p:cNvSpPr>
          <p:nvPr/>
        </p:nvSpPr>
        <p:spPr bwMode="auto">
          <a:xfrm flipH="1" flipV="1">
            <a:off x="4522334" y="5129030"/>
            <a:ext cx="1508594" cy="23799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pic>
        <p:nvPicPr>
          <p:cNvPr id="84005" name="Picture 37" descr="hen2agmz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103" y="4096576"/>
            <a:ext cx="1508594" cy="1508435"/>
          </a:xfrm>
          <a:prstGeom prst="rect">
            <a:avLst/>
          </a:prstGeom>
          <a:noFill/>
        </p:spPr>
      </p:pic>
      <p:sp>
        <p:nvSpPr>
          <p:cNvPr id="84012" name="Text Box 44"/>
          <p:cNvSpPr txBox="1">
            <a:spLocks noChangeArrowheads="1"/>
          </p:cNvSpPr>
          <p:nvPr/>
        </p:nvSpPr>
        <p:spPr bwMode="auto">
          <a:xfrm>
            <a:off x="4125058" y="5120281"/>
            <a:ext cx="597921" cy="8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6000" dirty="0">
                <a:solidFill>
                  <a:srgbClr val="CC0000"/>
                </a:solidFill>
                <a:latin typeface="Arial Black" pitchFamily="34" charset="0"/>
              </a:rPr>
              <a:t>X</a:t>
            </a:r>
          </a:p>
        </p:txBody>
      </p:sp>
      <p:sp>
        <p:nvSpPr>
          <p:cNvPr id="84013" name="Line 45"/>
          <p:cNvSpPr>
            <a:spLocks noChangeShapeType="1"/>
          </p:cNvSpPr>
          <p:nvPr/>
        </p:nvSpPr>
        <p:spPr bwMode="auto">
          <a:xfrm>
            <a:off x="5871666" y="5843000"/>
            <a:ext cx="952059" cy="3972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lIns="100783" tIns="50392" rIns="100783" bIns="50392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11713" y="7056437"/>
            <a:ext cx="3815576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b="1" dirty="0" smtClean="0"/>
              <a:t>Courtesy: </a:t>
            </a:r>
            <a:r>
              <a:rPr lang="en-US" sz="1700" dirty="0" smtClean="0"/>
              <a:t>Slides by  </a:t>
            </a:r>
            <a:r>
              <a:rPr lang="en-US" sz="1700" dirty="0" err="1" smtClean="0"/>
              <a:t>YongChul</a:t>
            </a:r>
            <a:r>
              <a:rPr lang="en-US" sz="1700" dirty="0" smtClean="0"/>
              <a:t> Kwon</a:t>
            </a:r>
            <a:endParaRPr lang="en-US" sz="17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3" grpId="0" animBg="1"/>
      <p:bldP spid="84003" grpId="1" animBg="1"/>
      <p:bldP spid="84003" grpId="2" animBg="1"/>
      <p:bldP spid="84008" grpId="0"/>
      <p:bldP spid="84008" grpId="1"/>
      <p:bldP spid="84009" grpId="0"/>
      <p:bldP spid="84009" grpId="1"/>
      <p:bldP spid="84010" grpId="0" animBg="1"/>
      <p:bldP spid="84010" grpId="1" animBg="1"/>
      <p:bldP spid="84010" grpId="2" animBg="1"/>
      <p:bldP spid="84012" grpId="0"/>
      <p:bldP spid="8401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48DAB65-6C8B-4CA8-BB5C-DE3F6DE180D7}" type="slidenum">
              <a:rPr lang="en-US" altLang="ko-KR" smtClean="0"/>
              <a:pPr/>
              <a:t>29</a:t>
            </a:fld>
            <a:endParaRPr lang="en-US" altLang="ko-KR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Optimization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309083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850241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BSort</a:t>
            </a:r>
          </a:p>
        </p:txBody>
      </p:sp>
      <p:cxnSp>
        <p:nvCxnSpPr>
          <p:cNvPr id="89094" name="AutoShape 6"/>
          <p:cNvCxnSpPr>
            <a:cxnSpLocks noChangeShapeType="1"/>
            <a:stCxn id="89096" idx="4"/>
            <a:endCxn id="89092" idx="0"/>
          </p:cNvCxnSpPr>
          <p:nvPr/>
        </p:nvCxnSpPr>
        <p:spPr bwMode="auto">
          <a:xfrm>
            <a:off x="1151572" y="4574305"/>
            <a:ext cx="714044" cy="87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095" name="AutoShape 7"/>
          <p:cNvCxnSpPr>
            <a:cxnSpLocks noChangeShapeType="1"/>
            <a:stCxn id="89092" idx="3"/>
            <a:endCxn id="89093" idx="1"/>
          </p:cNvCxnSpPr>
          <p:nvPr/>
        </p:nvCxnSpPr>
        <p:spPr bwMode="auto">
          <a:xfrm>
            <a:off x="2420401" y="5685506"/>
            <a:ext cx="1429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071067" y="4415062"/>
            <a:ext cx="159260" cy="15924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097" name="AutoShape 9"/>
          <p:cNvCxnSpPr>
            <a:cxnSpLocks noChangeShapeType="1"/>
            <a:endCxn id="89096" idx="2"/>
          </p:cNvCxnSpPr>
          <p:nvPr/>
        </p:nvCxnSpPr>
        <p:spPr bwMode="auto">
          <a:xfrm>
            <a:off x="197763" y="4493807"/>
            <a:ext cx="873304" cy="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182386" y="3620595"/>
            <a:ext cx="1111318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cxnSp>
        <p:nvCxnSpPr>
          <p:cNvPr id="89099" name="AutoShape 11"/>
          <p:cNvCxnSpPr>
            <a:cxnSpLocks noChangeShapeType="1"/>
            <a:stCxn id="89096" idx="7"/>
            <a:endCxn id="89098" idx="1"/>
          </p:cNvCxnSpPr>
          <p:nvPr/>
        </p:nvCxnSpPr>
        <p:spPr bwMode="auto">
          <a:xfrm flipV="1">
            <a:off x="1207576" y="3858584"/>
            <a:ext cx="974811" cy="579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5278329" y="2827878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Union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5278329" y="1874170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Aggregate</a:t>
            </a:r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7024937" y="2271402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Join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3850241" y="6716211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Aggregate</a:t>
            </a:r>
          </a:p>
        </p:txBody>
      </p:sp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5834864" y="544751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Map</a:t>
            </a:r>
          </a:p>
        </p:txBody>
      </p:sp>
      <p:cxnSp>
        <p:nvCxnSpPr>
          <p:cNvPr id="89106" name="AutoShape 18"/>
          <p:cNvCxnSpPr>
            <a:cxnSpLocks noChangeShapeType="1"/>
            <a:stCxn id="89092" idx="3"/>
            <a:endCxn id="89104" idx="1"/>
          </p:cNvCxnSpPr>
          <p:nvPr/>
        </p:nvCxnSpPr>
        <p:spPr bwMode="auto">
          <a:xfrm>
            <a:off x="2420401" y="5685508"/>
            <a:ext cx="1429838" cy="12686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08" name="AutoShape 20"/>
          <p:cNvCxnSpPr>
            <a:cxnSpLocks noChangeShapeType="1"/>
            <a:stCxn id="89101" idx="3"/>
            <a:endCxn id="89100" idx="1"/>
          </p:cNvCxnSpPr>
          <p:nvPr/>
        </p:nvCxnSpPr>
        <p:spPr bwMode="auto">
          <a:xfrm>
            <a:off x="4723545" y="2668636"/>
            <a:ext cx="554784" cy="397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09" name="AutoShape 21"/>
          <p:cNvCxnSpPr>
            <a:cxnSpLocks noChangeShapeType="1"/>
            <a:stCxn id="89102" idx="3"/>
            <a:endCxn id="89103" idx="1"/>
          </p:cNvCxnSpPr>
          <p:nvPr/>
        </p:nvCxnSpPr>
        <p:spPr bwMode="auto">
          <a:xfrm>
            <a:off x="6389648" y="2112160"/>
            <a:ext cx="635289" cy="3972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0" name="AutoShape 22"/>
          <p:cNvCxnSpPr>
            <a:cxnSpLocks noChangeShapeType="1"/>
            <a:stCxn id="89098" idx="3"/>
            <a:endCxn id="89125" idx="2"/>
          </p:cNvCxnSpPr>
          <p:nvPr/>
        </p:nvCxnSpPr>
        <p:spPr bwMode="auto">
          <a:xfrm>
            <a:off x="3293704" y="3858587"/>
            <a:ext cx="71404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1071067" y="2589889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12" name="AutoShape 24"/>
          <p:cNvCxnSpPr>
            <a:cxnSpLocks noChangeShapeType="1"/>
            <a:endCxn id="89111" idx="2"/>
          </p:cNvCxnSpPr>
          <p:nvPr/>
        </p:nvCxnSpPr>
        <p:spPr bwMode="auto">
          <a:xfrm>
            <a:off x="197763" y="2668638"/>
            <a:ext cx="87330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5" name="AutoShape 27"/>
          <p:cNvCxnSpPr>
            <a:cxnSpLocks noChangeShapeType="1"/>
            <a:stCxn id="89111" idx="6"/>
            <a:endCxn id="89101" idx="1"/>
          </p:cNvCxnSpPr>
          <p:nvPr/>
        </p:nvCxnSpPr>
        <p:spPr bwMode="auto">
          <a:xfrm flipV="1">
            <a:off x="1230329" y="2668638"/>
            <a:ext cx="2381897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6" name="AutoShape 28"/>
          <p:cNvCxnSpPr>
            <a:cxnSpLocks noChangeShapeType="1"/>
            <a:stCxn id="89101" idx="3"/>
            <a:endCxn id="89102" idx="1"/>
          </p:cNvCxnSpPr>
          <p:nvPr/>
        </p:nvCxnSpPr>
        <p:spPr bwMode="auto">
          <a:xfrm flipV="1">
            <a:off x="4723545" y="2112160"/>
            <a:ext cx="554784" cy="5564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7" name="AutoShape 29"/>
          <p:cNvCxnSpPr>
            <a:cxnSpLocks noChangeShapeType="1"/>
            <a:stCxn id="89100" idx="3"/>
            <a:endCxn id="89103" idx="1"/>
          </p:cNvCxnSpPr>
          <p:nvPr/>
        </p:nvCxnSpPr>
        <p:spPr bwMode="auto">
          <a:xfrm flipV="1">
            <a:off x="6389648" y="2509394"/>
            <a:ext cx="635289" cy="5564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8" name="AutoShape 30"/>
          <p:cNvCxnSpPr>
            <a:cxnSpLocks noChangeShapeType="1"/>
            <a:stCxn id="89093" idx="3"/>
            <a:endCxn id="89105" idx="1"/>
          </p:cNvCxnSpPr>
          <p:nvPr/>
        </p:nvCxnSpPr>
        <p:spPr bwMode="auto">
          <a:xfrm>
            <a:off x="4961558" y="5685506"/>
            <a:ext cx="8733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19" name="AutoShape 31"/>
          <p:cNvCxnSpPr>
            <a:cxnSpLocks noChangeShapeType="1"/>
            <a:stCxn id="89105" idx="3"/>
            <a:endCxn id="89120" idx="2"/>
          </p:cNvCxnSpPr>
          <p:nvPr/>
        </p:nvCxnSpPr>
        <p:spPr bwMode="auto">
          <a:xfrm>
            <a:off x="6946183" y="5685506"/>
            <a:ext cx="150684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0" name="Oval 32"/>
          <p:cNvSpPr>
            <a:spLocks noChangeArrowheads="1"/>
          </p:cNvSpPr>
          <p:nvPr/>
        </p:nvSpPr>
        <p:spPr bwMode="auto">
          <a:xfrm>
            <a:off x="8453026" y="5605009"/>
            <a:ext cx="159260" cy="15924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21" name="AutoShape 33"/>
          <p:cNvCxnSpPr>
            <a:cxnSpLocks noChangeShapeType="1"/>
            <a:stCxn id="89120" idx="4"/>
            <a:endCxn id="89122" idx="0"/>
          </p:cNvCxnSpPr>
          <p:nvPr/>
        </p:nvCxnSpPr>
        <p:spPr bwMode="auto">
          <a:xfrm>
            <a:off x="8533529" y="5764254"/>
            <a:ext cx="0" cy="1032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3" name="AutoShape 35"/>
          <p:cNvCxnSpPr>
            <a:cxnSpLocks noChangeShapeType="1"/>
            <a:stCxn id="89120" idx="6"/>
          </p:cNvCxnSpPr>
          <p:nvPr/>
        </p:nvCxnSpPr>
        <p:spPr bwMode="auto">
          <a:xfrm>
            <a:off x="8612286" y="5685506"/>
            <a:ext cx="11918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124" name="AutoShape 36"/>
          <p:cNvCxnSpPr>
            <a:cxnSpLocks noChangeShapeType="1"/>
            <a:stCxn id="89103" idx="3"/>
          </p:cNvCxnSpPr>
          <p:nvPr/>
        </p:nvCxnSpPr>
        <p:spPr bwMode="auto">
          <a:xfrm>
            <a:off x="8136257" y="2509392"/>
            <a:ext cx="166785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5" name="Oval 37"/>
          <p:cNvSpPr>
            <a:spLocks noChangeArrowheads="1"/>
          </p:cNvSpPr>
          <p:nvPr/>
        </p:nvSpPr>
        <p:spPr bwMode="auto">
          <a:xfrm>
            <a:off x="4007749" y="3779839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26" name="AutoShape 38"/>
          <p:cNvCxnSpPr>
            <a:cxnSpLocks noChangeShapeType="1"/>
            <a:stCxn id="89125" idx="7"/>
            <a:endCxn id="89100" idx="1"/>
          </p:cNvCxnSpPr>
          <p:nvPr/>
        </p:nvCxnSpPr>
        <p:spPr bwMode="auto">
          <a:xfrm flipV="1">
            <a:off x="4144257" y="3065868"/>
            <a:ext cx="1134070" cy="736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1706358" y="1716678"/>
            <a:ext cx="6667913" cy="1746425"/>
          </a:xfrm>
          <a:prstGeom prst="rect">
            <a:avLst/>
          </a:prstGeom>
          <a:noFill/>
          <a:ln w="28575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833053" y="2747382"/>
            <a:ext cx="66519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 dirty="0">
                <a:latin typeface="Times New Roman" pitchFamily="18" charset="0"/>
              </a:rPr>
              <a:t>Hold</a:t>
            </a:r>
          </a:p>
        </p:txBody>
      </p: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3769735" y="4017827"/>
            <a:ext cx="66519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 dirty="0">
                <a:latin typeface="Times New Roman" pitchFamily="18" charset="0"/>
              </a:rPr>
              <a:t>Hold</a:t>
            </a:r>
          </a:p>
        </p:txBody>
      </p:sp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8453025" y="2509393"/>
            <a:ext cx="103068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 i="1">
                <a:solidFill>
                  <a:srgbClr val="0000FF"/>
                </a:solidFill>
                <a:latin typeface="Times New Roman" pitchFamily="18" charset="0"/>
              </a:rPr>
              <a:t>pull data</a:t>
            </a:r>
          </a:p>
        </p:txBody>
      </p:sp>
      <p:sp>
        <p:nvSpPr>
          <p:cNvPr id="89131" name="Text Box 43"/>
          <p:cNvSpPr txBox="1">
            <a:spLocks noChangeArrowheads="1"/>
          </p:cNvSpPr>
          <p:nvPr/>
        </p:nvSpPr>
        <p:spPr bwMode="auto">
          <a:xfrm>
            <a:off x="6310892" y="3375605"/>
            <a:ext cx="1851421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>
                <a:solidFill>
                  <a:srgbClr val="CC0000"/>
                </a:solidFill>
                <a:latin typeface="Times New Roman" pitchFamily="18" charset="0"/>
              </a:rPr>
              <a:t>Continuous query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3612226" y="243064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Filter</a:t>
            </a:r>
          </a:p>
        </p:txBody>
      </p:sp>
      <p:cxnSp>
        <p:nvCxnSpPr>
          <p:cNvPr id="89133" name="AutoShape 45"/>
          <p:cNvCxnSpPr>
            <a:cxnSpLocks noChangeShapeType="1"/>
            <a:stCxn id="89111" idx="6"/>
            <a:endCxn id="89132" idx="1"/>
          </p:cNvCxnSpPr>
          <p:nvPr/>
        </p:nvCxnSpPr>
        <p:spPr bwMode="auto">
          <a:xfrm flipV="1">
            <a:off x="1230327" y="2668638"/>
            <a:ext cx="873304" cy="1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2103632" y="2430646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Map</a:t>
            </a:r>
          </a:p>
        </p:txBody>
      </p:sp>
      <p:sp>
        <p:nvSpPr>
          <p:cNvPr id="89136" name="Rectangle 48"/>
          <p:cNvSpPr>
            <a:spLocks noChangeArrowheads="1"/>
          </p:cNvSpPr>
          <p:nvPr/>
        </p:nvSpPr>
        <p:spPr bwMode="auto">
          <a:xfrm>
            <a:off x="911809" y="5050283"/>
            <a:ext cx="8971056" cy="2301152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5992372" y="4653052"/>
            <a:ext cx="1460289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altLang="ko-KR">
                <a:solidFill>
                  <a:srgbClr val="0000FF"/>
                </a:solidFill>
                <a:latin typeface="Times New Roman" pitchFamily="18" charset="0"/>
              </a:rPr>
              <a:t>Ad hoc query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357022" y="4096576"/>
            <a:ext cx="1113069" cy="164493"/>
            <a:chOff x="1927" y="2864"/>
            <a:chExt cx="636" cy="94"/>
          </a:xfrm>
        </p:grpSpPr>
        <p:sp>
          <p:nvSpPr>
            <p:cNvPr id="89139" name="Rectangle 51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0" name="Rectangle 52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1" name="Rectangle 53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2" name="Rectangle 54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3" name="Rectangle 55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4" name="Rectangle 56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5" name="Rectangle 57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4245763" y="3779839"/>
            <a:ext cx="1113069" cy="164493"/>
            <a:chOff x="1927" y="2864"/>
            <a:chExt cx="636" cy="94"/>
          </a:xfrm>
        </p:grpSpPr>
        <p:sp>
          <p:nvSpPr>
            <p:cNvPr id="89147" name="Rectangle 59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8" name="Rectangle 60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49" name="Rectangle 61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0" name="Rectangle 62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1" name="Rectangle 63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2" name="Rectangle 64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3" name="Rectangle 65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76517" y="2271404"/>
            <a:ext cx="1113069" cy="164493"/>
            <a:chOff x="1927" y="2864"/>
            <a:chExt cx="636" cy="94"/>
          </a:xfrm>
        </p:grpSpPr>
        <p:sp>
          <p:nvSpPr>
            <p:cNvPr id="89155" name="Rectangle 67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6" name="Rectangle 68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7" name="Rectangle 69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8" name="Rectangle 70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59" name="Rectangle 71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0" name="Rectangle 72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1" name="Rectangle 73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8295514" y="5288274"/>
            <a:ext cx="1113069" cy="164493"/>
            <a:chOff x="1927" y="2864"/>
            <a:chExt cx="636" cy="94"/>
          </a:xfrm>
        </p:grpSpPr>
        <p:sp>
          <p:nvSpPr>
            <p:cNvPr id="89163" name="Rectangle 75"/>
            <p:cNvSpPr>
              <a:spLocks noChangeArrowheads="1"/>
            </p:cNvSpPr>
            <p:nvPr/>
          </p:nvSpPr>
          <p:spPr bwMode="auto">
            <a:xfrm>
              <a:off x="1927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4" name="Rectangle 76"/>
            <p:cNvSpPr>
              <a:spLocks noChangeArrowheads="1"/>
            </p:cNvSpPr>
            <p:nvPr/>
          </p:nvSpPr>
          <p:spPr bwMode="auto">
            <a:xfrm>
              <a:off x="2025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5" name="Rectangle 77"/>
            <p:cNvSpPr>
              <a:spLocks noChangeArrowheads="1"/>
            </p:cNvSpPr>
            <p:nvPr/>
          </p:nvSpPr>
          <p:spPr bwMode="auto">
            <a:xfrm>
              <a:off x="2118" y="2867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6" name="Rectangle 78"/>
            <p:cNvSpPr>
              <a:spLocks noChangeArrowheads="1"/>
            </p:cNvSpPr>
            <p:nvPr/>
          </p:nvSpPr>
          <p:spPr bwMode="auto">
            <a:xfrm>
              <a:off x="2206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7" name="Rectangle 79"/>
            <p:cNvSpPr>
              <a:spLocks noChangeArrowheads="1"/>
            </p:cNvSpPr>
            <p:nvPr/>
          </p:nvSpPr>
          <p:spPr bwMode="auto">
            <a:xfrm>
              <a:off x="2290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8" name="Rectangle 80"/>
            <p:cNvSpPr>
              <a:spLocks noChangeArrowheads="1"/>
            </p:cNvSpPr>
            <p:nvPr/>
          </p:nvSpPr>
          <p:spPr bwMode="auto">
            <a:xfrm>
              <a:off x="2381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69" name="Rectangle 81"/>
            <p:cNvSpPr>
              <a:spLocks noChangeArrowheads="1"/>
            </p:cNvSpPr>
            <p:nvPr/>
          </p:nvSpPr>
          <p:spPr bwMode="auto">
            <a:xfrm>
              <a:off x="2472" y="2864"/>
              <a:ext cx="91" cy="9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170" name="Oval 82"/>
          <p:cNvSpPr>
            <a:spLocks noChangeArrowheads="1"/>
          </p:cNvSpPr>
          <p:nvPr/>
        </p:nvSpPr>
        <p:spPr bwMode="auto">
          <a:xfrm>
            <a:off x="6786923" y="6954201"/>
            <a:ext cx="159260" cy="15924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endParaRPr lang="en-US"/>
          </a:p>
        </p:txBody>
      </p:sp>
      <p:cxnSp>
        <p:nvCxnSpPr>
          <p:cNvPr id="89171" name="AutoShape 83"/>
          <p:cNvCxnSpPr>
            <a:cxnSpLocks noChangeShapeType="1"/>
            <a:stCxn id="89170" idx="6"/>
            <a:endCxn id="89122" idx="1"/>
          </p:cNvCxnSpPr>
          <p:nvPr/>
        </p:nvCxnSpPr>
        <p:spPr bwMode="auto">
          <a:xfrm>
            <a:off x="6946183" y="7034698"/>
            <a:ext cx="1030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7976996" y="6796708"/>
            <a:ext cx="1111319" cy="4759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Join</a:t>
            </a:r>
          </a:p>
        </p:txBody>
      </p:sp>
      <p:sp>
        <p:nvSpPr>
          <p:cNvPr id="89172" name="AutoShape 84"/>
          <p:cNvSpPr>
            <a:spLocks noChangeArrowheads="1"/>
          </p:cNvSpPr>
          <p:nvPr/>
        </p:nvSpPr>
        <p:spPr bwMode="auto">
          <a:xfrm>
            <a:off x="5913617" y="6399477"/>
            <a:ext cx="1881366" cy="46548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83" tIns="50392" rIns="100783" bIns="50392" anchor="ctr"/>
          <a:lstStyle/>
          <a:p>
            <a:pPr algn="ctr"/>
            <a:r>
              <a:rPr lang="en-US" altLang="ko-KR">
                <a:latin typeface="Times New Roman" pitchFamily="18" charset="0"/>
              </a:rPr>
              <a:t>Static storage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69113" y="1417639"/>
            <a:ext cx="3200400" cy="2927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400" b="1" dirty="0" smtClean="0"/>
              <a:t>Courtesy: </a:t>
            </a:r>
            <a:r>
              <a:rPr lang="en-US" sz="1400" dirty="0" smtClean="0"/>
              <a:t>Slides by Yong </a:t>
            </a:r>
            <a:r>
              <a:rPr lang="en-US" sz="1400" dirty="0" err="1" smtClean="0"/>
              <a:t>Chul</a:t>
            </a:r>
            <a:r>
              <a:rPr lang="en-US" sz="1400" dirty="0" smtClean="0"/>
              <a:t> Kwon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9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9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9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9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3.57739E-6 L 0.13785 3.57739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3.57739E-6 L 0.14184 3.577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1" grpId="0" animBg="1"/>
      <p:bldP spid="89125" grpId="0" animBg="1"/>
      <p:bldP spid="89127" grpId="0" animBg="1"/>
      <p:bldP spid="89127" grpId="1" animBg="1"/>
      <p:bldP spid="89128" grpId="0"/>
      <p:bldP spid="89129" grpId="0"/>
      <p:bldP spid="89130" grpId="0"/>
      <p:bldP spid="89131" grpId="0"/>
      <p:bldP spid="89131" grpId="1"/>
      <p:bldP spid="89132" grpId="0" animBg="1"/>
      <p:bldP spid="89132" grpId="1" animBg="1"/>
      <p:bldP spid="89136" grpId="0" animBg="1"/>
      <p:bldP spid="89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Monitoring </a:t>
            </a:r>
            <a:r>
              <a:rPr lang="en-US" altLang="ko-KR" dirty="0"/>
              <a:t>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latin typeface="+mj-lt"/>
              </a:rPr>
              <a:t>Concept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</a:rPr>
              <a:t>Monitor continuous </a:t>
            </a:r>
            <a:r>
              <a:rPr lang="en-US" altLang="ko-KR" sz="2400" b="1" dirty="0" smtClean="0">
                <a:latin typeface="+mj-lt"/>
              </a:rPr>
              <a:t>data streams</a:t>
            </a:r>
            <a:r>
              <a:rPr lang="en-US" altLang="ko-KR" sz="2400" dirty="0" smtClean="0">
                <a:latin typeface="+mj-lt"/>
              </a:rPr>
              <a:t>, </a:t>
            </a:r>
            <a:r>
              <a:rPr lang="en-US" altLang="ko-KR" sz="2400" dirty="0">
                <a:latin typeface="+mj-lt"/>
              </a:rPr>
              <a:t>detect abnormal activity, and alert users those situations</a:t>
            </a: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Data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Stream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Continuous,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Unbounded,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latin typeface="+mj-lt"/>
                <a:ea typeface="HY견고딕" pitchFamily="18" charset="-127"/>
              </a:rPr>
              <a:t>Rapid,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+mj-lt"/>
                <a:ea typeface="HY견고딕" pitchFamily="18" charset="-127"/>
              </a:rPr>
              <a:t>May contain missing, out of order values</a:t>
            </a:r>
            <a:endParaRPr lang="en-US" altLang="ko-KR" sz="2400" dirty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 smtClean="0">
              <a:latin typeface="+mj-lt"/>
              <a:ea typeface="HY견고딕" pitchFamily="18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+mj-lt"/>
                <a:ea typeface="HY견고딕" pitchFamily="18" charset="-127"/>
              </a:rPr>
              <a:t>Occurs </a:t>
            </a:r>
            <a:r>
              <a:rPr lang="en-US" altLang="ko-KR" sz="2800" dirty="0">
                <a:latin typeface="+mj-lt"/>
                <a:ea typeface="HY견고딕" pitchFamily="18" charset="-127"/>
              </a:rPr>
              <a:t>in a variety of modern </a:t>
            </a:r>
            <a:r>
              <a:rPr lang="en-US" altLang="ko-KR" sz="2800" dirty="0" smtClean="0">
                <a:latin typeface="+mj-lt"/>
                <a:ea typeface="HY견고딕" pitchFamily="18" charset="-127"/>
              </a:rPr>
              <a:t>applications</a:t>
            </a:r>
            <a:endParaRPr lang="en-US" altLang="ko-KR" sz="2800" dirty="0">
              <a:latin typeface="+mj-lt"/>
              <a:ea typeface="HY견고딕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Continuous Query Optimization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5"/>
            <a:ext cx="9070975" cy="5316538"/>
          </a:xfrm>
          <a:ln/>
        </p:spPr>
        <p:txBody>
          <a:bodyPr>
            <a:normAutofit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Local tactics applied to the </a:t>
            </a:r>
            <a:r>
              <a:rPr lang="en-US" dirty="0" smtClean="0"/>
              <a:t>sub-network</a:t>
            </a:r>
            <a:endParaRPr lang="en-US" dirty="0"/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Inserting projections: </a:t>
            </a:r>
            <a:r>
              <a:rPr lang="en-US" dirty="0" smtClean="0"/>
              <a:t>Attributes not required are </a:t>
            </a:r>
            <a:r>
              <a:rPr lang="en-US" dirty="0"/>
              <a:t>projected out at the earliest</a:t>
            </a:r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Combining Boxes: 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Boxes are </a:t>
            </a:r>
            <a:r>
              <a:rPr lang="en-US" dirty="0" smtClean="0"/>
              <a:t>pair-wise </a:t>
            </a:r>
            <a:r>
              <a:rPr lang="en-US" dirty="0"/>
              <a:t>examined to see if they can be combined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Combining reduces box execution overhead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Normal relational query optimization can be applied on combined box</a:t>
            </a:r>
          </a:p>
          <a:p>
            <a:pPr marL="1295265" lvl="2" indent="-287308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Example: project and next operator, two filters into one etc</a:t>
            </a:r>
          </a:p>
          <a:p>
            <a:pPr marL="1053991" lvl="1" indent="-514297">
              <a:buSzPct val="45000"/>
              <a:buFont typeface="+mj-lt"/>
              <a:buAutoNum type="arabicPeriod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/>
              <a:t>Re-ordering boxes: </a:t>
            </a:r>
            <a:r>
              <a:rPr lang="en-US" dirty="0" err="1"/>
              <a:t>cntd</a:t>
            </a:r>
            <a:r>
              <a:rPr lang="en-US" dirty="0"/>
              <a:t> to next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4050109" y="5074840"/>
            <a:ext cx="18288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230313" y="4694237"/>
            <a:ext cx="2133600" cy="609600"/>
            <a:chOff x="1154112" y="1951037"/>
            <a:chExt cx="2133600" cy="609600"/>
          </a:xfrm>
          <a:noFill/>
        </p:grpSpPr>
        <p:sp>
          <p:nvSpPr>
            <p:cNvPr id="4" name="Rectangle 3"/>
            <p:cNvSpPr/>
            <p:nvPr/>
          </p:nvSpPr>
          <p:spPr>
            <a:xfrm>
              <a:off x="11541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257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err="1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3"/>
              <a:endCxn id="6" idx="1"/>
            </p:cNvCxnSpPr>
            <p:nvPr/>
          </p:nvCxnSpPr>
          <p:spPr>
            <a:xfrm>
              <a:off x="1916112" y="2255837"/>
              <a:ext cx="609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849313" y="1493838"/>
            <a:ext cx="7848600" cy="245393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Each Aurora box has cost and selectivity associated with them</a:t>
            </a:r>
          </a:p>
          <a:p>
            <a:endParaRPr lang="en-US" sz="11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Suppose there are two boxes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i="1" baseline="-25000" dirty="0">
                <a:latin typeface="Calibri" pitchFamily="34" charset="0"/>
              </a:rPr>
              <a:t>i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dirty="0" smtClean="0">
                <a:latin typeface="Calibri" pitchFamily="34" charset="0"/>
              </a:rPr>
              <a:t> connected to each other. </a:t>
            </a:r>
          </a:p>
          <a:p>
            <a:endParaRPr lang="en-US" sz="1100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Let, </a:t>
            </a:r>
          </a:p>
          <a:p>
            <a:r>
              <a:rPr lang="en-US" i="1" dirty="0" smtClean="0">
                <a:latin typeface="Calibri" pitchFamily="34" charset="0"/>
              </a:rPr>
              <a:t>	C(b</a:t>
            </a:r>
            <a:r>
              <a:rPr lang="en-US" i="1" baseline="-25000" dirty="0" smtClean="0">
                <a:latin typeface="Calibri" pitchFamily="34" charset="0"/>
              </a:rPr>
              <a:t>i</a:t>
            </a:r>
            <a:r>
              <a:rPr lang="en-US" i="1" dirty="0" smtClean="0">
                <a:latin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</a:rPr>
              <a:t>= cost of executing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i="1" baseline="-25000" dirty="0">
                <a:latin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</a:rPr>
              <a:t> for one tuple</a:t>
            </a:r>
          </a:p>
          <a:p>
            <a:r>
              <a:rPr lang="en-US" i="1" dirty="0" smtClean="0">
                <a:latin typeface="Calibri" pitchFamily="34" charset="0"/>
              </a:rPr>
              <a:t>	</a:t>
            </a:r>
            <a:r>
              <a:rPr lang="en-US" i="1" dirty="0">
                <a:latin typeface="Calibri" pitchFamily="34" charset="0"/>
              </a:rPr>
              <a:t>S(bi)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= selectivity of </a:t>
            </a:r>
            <a:r>
              <a:rPr lang="en-US" i="1" dirty="0">
                <a:latin typeface="Calibri" pitchFamily="34" charset="0"/>
              </a:rPr>
              <a:t>b</a:t>
            </a:r>
            <a:r>
              <a:rPr lang="en-US" i="1" baseline="-25000" dirty="0">
                <a:latin typeface="Calibri" pitchFamily="34" charset="0"/>
              </a:rPr>
              <a:t>i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i="1" dirty="0">
                <a:latin typeface="Calibri" pitchFamily="34" charset="0"/>
              </a:rPr>
              <a:t>C(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i="1" dirty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= cost of executing 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i="1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for one tuple</a:t>
            </a: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i="1" dirty="0">
                <a:latin typeface="Calibri" pitchFamily="34" charset="0"/>
              </a:rPr>
              <a:t>S(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  <a:r>
              <a:rPr lang="en-US" i="1" dirty="0">
                <a:latin typeface="Calibri" pitchFamily="34" charset="0"/>
              </a:rPr>
              <a:t>)</a:t>
            </a:r>
            <a:r>
              <a:rPr lang="en-US" dirty="0" smtClean="0">
                <a:latin typeface="Calibri" pitchFamily="34" charset="0"/>
              </a:rPr>
              <a:t> = selectivity of </a:t>
            </a:r>
            <a:r>
              <a:rPr lang="en-US" i="1" dirty="0" err="1">
                <a:latin typeface="Calibri" pitchFamily="34" charset="0"/>
              </a:rPr>
              <a:t>b</a:t>
            </a:r>
            <a:r>
              <a:rPr lang="en-US" i="1" baseline="-25000" dirty="0" err="1">
                <a:latin typeface="Calibri" pitchFamily="34" charset="0"/>
              </a:rPr>
              <a:t>j</a:t>
            </a: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>
          <a:xfrm>
            <a:off x="503239" y="346075"/>
            <a:ext cx="9070975" cy="1171575"/>
          </a:xfrm>
          <a:prstGeom prst="rect">
            <a:avLst/>
          </a:prstGeom>
          <a:ln/>
        </p:spPr>
        <p:txBody>
          <a:bodyPr lIns="91430" tIns="38804" rIns="91430" bIns="45716"/>
          <a:lstStyle/>
          <a:p>
            <a:pPr algn="ctr" defTabSz="1007838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en-US" sz="4900" dirty="0" smtClean="0">
                <a:latin typeface="+mj-lt"/>
                <a:ea typeface="+mj-ea"/>
                <a:cs typeface="+mj-cs"/>
              </a:rPr>
              <a:t>Reordering Boxes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112" y="4237038"/>
            <a:ext cx="1005383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Case 1: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16512" y="4237038"/>
            <a:ext cx="1005383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Case 2: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26113" y="4694237"/>
            <a:ext cx="2133600" cy="609600"/>
            <a:chOff x="1154112" y="1951037"/>
            <a:chExt cx="2133600" cy="609600"/>
          </a:xfrm>
          <a:noFill/>
        </p:grpSpPr>
        <p:sp>
          <p:nvSpPr>
            <p:cNvPr id="22" name="Rectangle 21"/>
            <p:cNvSpPr/>
            <p:nvPr/>
          </p:nvSpPr>
          <p:spPr>
            <a:xfrm>
              <a:off x="11541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err="1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25712" y="1951037"/>
              <a:ext cx="762000" cy="609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2" idx="3"/>
              <a:endCxn id="23" idx="1"/>
            </p:cNvCxnSpPr>
            <p:nvPr/>
          </p:nvCxnSpPr>
          <p:spPr>
            <a:xfrm>
              <a:off x="1916112" y="2255837"/>
              <a:ext cx="609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20713" y="5608638"/>
            <a:ext cx="3504465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Overall Cost = C(b</a:t>
            </a:r>
            <a:r>
              <a:rPr lang="en-US" i="1" baseline="-25000" dirty="0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) + C(</a:t>
            </a:r>
            <a:r>
              <a:rPr lang="en-US" i="1" dirty="0" err="1" smtClean="0">
                <a:latin typeface="Times" pitchFamily="18" charset="0"/>
              </a:rPr>
              <a:t>b</a:t>
            </a:r>
            <a:r>
              <a:rPr lang="en-US" i="1" baseline="-25000" dirty="0" err="1" smtClean="0">
                <a:latin typeface="Times" pitchFamily="18" charset="0"/>
              </a:rPr>
              <a:t>j</a:t>
            </a:r>
            <a:r>
              <a:rPr lang="en-US" i="1" dirty="0" smtClean="0">
                <a:latin typeface="Times" pitchFamily="18" charset="0"/>
              </a:rPr>
              <a:t>) * S(b</a:t>
            </a:r>
            <a:r>
              <a:rPr lang="en-US" i="1" baseline="-25000" dirty="0" smtClean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)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6513" y="5608638"/>
            <a:ext cx="3504465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i="1" dirty="0" smtClean="0">
                <a:latin typeface="Times" pitchFamily="18" charset="0"/>
              </a:rPr>
              <a:t>Overall Cost = C(</a:t>
            </a:r>
            <a:r>
              <a:rPr lang="en-US" i="1" dirty="0" err="1" smtClean="0">
                <a:latin typeface="Times" pitchFamily="18" charset="0"/>
              </a:rPr>
              <a:t>b</a:t>
            </a:r>
            <a:r>
              <a:rPr lang="en-US" i="1" baseline="-25000" dirty="0" err="1">
                <a:latin typeface="Times" pitchFamily="18" charset="0"/>
              </a:rPr>
              <a:t>j</a:t>
            </a:r>
            <a:r>
              <a:rPr lang="en-US" i="1" dirty="0" smtClean="0">
                <a:latin typeface="Times" pitchFamily="18" charset="0"/>
              </a:rPr>
              <a:t>) + C(b</a:t>
            </a:r>
            <a:r>
              <a:rPr lang="en-US" i="1" baseline="-25000" dirty="0">
                <a:latin typeface="Times" pitchFamily="18" charset="0"/>
              </a:rPr>
              <a:t>i</a:t>
            </a:r>
            <a:r>
              <a:rPr lang="en-US" i="1" dirty="0" smtClean="0">
                <a:latin typeface="Times" pitchFamily="18" charset="0"/>
              </a:rPr>
              <a:t>) * S(</a:t>
            </a:r>
            <a:r>
              <a:rPr lang="en-US" i="1" dirty="0" err="1" smtClean="0">
                <a:latin typeface="Times" pitchFamily="18" charset="0"/>
              </a:rPr>
              <a:t>b</a:t>
            </a:r>
            <a:r>
              <a:rPr lang="en-US" i="1" baseline="-25000" dirty="0" err="1">
                <a:latin typeface="Times" pitchFamily="18" charset="0"/>
              </a:rPr>
              <a:t>j</a:t>
            </a:r>
            <a:r>
              <a:rPr lang="en-US" i="1" dirty="0" smtClean="0">
                <a:latin typeface="Times" pitchFamily="18" charset="0"/>
              </a:rPr>
              <a:t>)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713" y="6370637"/>
            <a:ext cx="8229600" cy="77930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 Whichever arrangement has smaller overall cost is preferred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 Iteratively reorder boxes until no more reorder is possible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Optimizing Ad-hoc queries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>
            <a:normAutofit fontScale="92500" lnSpcReduction="10000"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Two separate copies sub-networks for the ad-hoc query is created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COPY#1: works on historical data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COPY#2: works on current data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COPY#1 </a:t>
            </a:r>
            <a:r>
              <a:rPr lang="en-US" dirty="0"/>
              <a:t>is run first and utilizes the B-Tree structure of historical data for optimization</a:t>
            </a:r>
          </a:p>
          <a:p>
            <a:pPr marL="863511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Index look-up for filter, appropriate join algorithms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COPY#2 </a:t>
            </a:r>
            <a:r>
              <a:rPr lang="en-US" dirty="0"/>
              <a:t>is optimized as before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6113" y="1874837"/>
            <a:ext cx="61722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503239" y="346075"/>
            <a:ext cx="9070975" cy="1171575"/>
          </a:xfrm>
          <a:prstGeom prst="rect">
            <a:avLst/>
          </a:prstGeom>
          <a:ln/>
        </p:spPr>
        <p:txBody>
          <a:bodyPr lIns="91430" tIns="38804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Aurora Runtime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15913" y="3856037"/>
            <a:ext cx="1066800" cy="1446213"/>
          </a:xfrm>
          <a:prstGeom prst="rightArrow">
            <a:avLst>
              <a:gd name="adj1" fmla="val 74676"/>
              <a:gd name="adj2" fmla="val 2295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Data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Stream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774113" y="3638550"/>
            <a:ext cx="914400" cy="1665288"/>
          </a:xfrm>
          <a:prstGeom prst="rightArrow">
            <a:avLst>
              <a:gd name="adj1" fmla="val 45778"/>
              <a:gd name="adj2" fmla="val 22958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Output</a:t>
            </a:r>
            <a:endParaRPr lang="en-US" altLang="ko-KR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2220912" y="2636838"/>
            <a:ext cx="2011363" cy="3700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449512" y="2732089"/>
            <a:ext cx="1560513" cy="1755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2556136" y="4221164"/>
            <a:ext cx="1455286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Buffer manager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2525713" y="2103437"/>
            <a:ext cx="203200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r>
              <a:rPr lang="en-US" altLang="ko-KR" sz="1700" i="1" dirty="0" smtClean="0">
                <a:cs typeface="Arial" pitchFamily="34" charset="0"/>
              </a:rPr>
              <a:t>Storage Manager</a:t>
            </a:r>
            <a:endParaRPr lang="en-US" altLang="ko-KR" sz="1700" i="1" dirty="0">
              <a:cs typeface="Arial" pitchFamily="34" charset="0"/>
            </a:endParaRPr>
          </a:p>
        </p:txBody>
      </p:sp>
      <p:sp>
        <p:nvSpPr>
          <p:cNvPr id="11" name="AutoShape 48"/>
          <p:cNvSpPr>
            <a:spLocks noChangeArrowheads="1"/>
          </p:cNvSpPr>
          <p:nvPr/>
        </p:nvSpPr>
        <p:spPr bwMode="auto">
          <a:xfrm>
            <a:off x="2449512" y="4802188"/>
            <a:ext cx="1592263" cy="1370012"/>
          </a:xfrm>
          <a:prstGeom prst="can">
            <a:avLst>
              <a:gd name="adj" fmla="val 26088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sz="1700" dirty="0">
              <a:cs typeface="Arial" pitchFamily="34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525712" y="4858729"/>
            <a:ext cx="1494164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Persistent Store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49581" y="2919954"/>
            <a:ext cx="620743" cy="129724"/>
            <a:chOff x="3149581" y="2919954"/>
            <a:chExt cx="620743" cy="129724"/>
          </a:xfrm>
        </p:grpSpPr>
        <p:sp>
          <p:nvSpPr>
            <p:cNvPr id="14" name="Rectangle 52"/>
            <p:cNvSpPr>
              <a:spLocks noChangeArrowheads="1"/>
            </p:cNvSpPr>
            <p:nvPr/>
          </p:nvSpPr>
          <p:spPr bwMode="auto">
            <a:xfrm>
              <a:off x="3149581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auto">
            <a:xfrm>
              <a:off x="3245230" y="292409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3335999" y="292409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3421888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8" name="Rectangle 56"/>
            <p:cNvSpPr>
              <a:spLocks noChangeArrowheads="1"/>
            </p:cNvSpPr>
            <p:nvPr/>
          </p:nvSpPr>
          <p:spPr bwMode="auto">
            <a:xfrm>
              <a:off x="3503873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9" name="Rectangle 57"/>
            <p:cNvSpPr>
              <a:spLocks noChangeArrowheads="1"/>
            </p:cNvSpPr>
            <p:nvPr/>
          </p:nvSpPr>
          <p:spPr bwMode="auto">
            <a:xfrm>
              <a:off x="3592690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0" name="Rectangle 58"/>
            <p:cNvSpPr>
              <a:spLocks noChangeArrowheads="1"/>
            </p:cNvSpPr>
            <p:nvPr/>
          </p:nvSpPr>
          <p:spPr bwMode="auto">
            <a:xfrm>
              <a:off x="3681507" y="2919954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03513" y="2881314"/>
            <a:ext cx="1041400" cy="200376"/>
            <a:chOff x="2860675" y="2881313"/>
            <a:chExt cx="1041400" cy="200377"/>
          </a:xfrm>
        </p:grpSpPr>
        <p:cxnSp>
          <p:nvCxnSpPr>
            <p:cNvPr id="22" name="AutoShape 59"/>
            <p:cNvCxnSpPr>
              <a:cxnSpLocks noChangeShapeType="1"/>
              <a:stCxn id="20" idx="3"/>
            </p:cNvCxnSpPr>
            <p:nvPr/>
          </p:nvCxnSpPr>
          <p:spPr bwMode="auto">
            <a:xfrm flipV="1">
              <a:off x="3770314" y="2982056"/>
              <a:ext cx="131761" cy="1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60"/>
            <p:cNvCxnSpPr>
              <a:cxnSpLocks noChangeShapeType="1"/>
              <a:stCxn id="24" idx="3"/>
              <a:endCxn id="14" idx="1"/>
            </p:cNvCxnSpPr>
            <p:nvPr/>
          </p:nvCxnSpPr>
          <p:spPr bwMode="auto">
            <a:xfrm>
              <a:off x="3067463" y="2981502"/>
              <a:ext cx="239280" cy="12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2860675" y="2881313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92420" y="3232692"/>
            <a:ext cx="620743" cy="129724"/>
            <a:chOff x="3149582" y="3232691"/>
            <a:chExt cx="620743" cy="129724"/>
          </a:xfrm>
        </p:grpSpPr>
        <p:sp>
          <p:nvSpPr>
            <p:cNvPr id="26" name="Rectangle 64"/>
            <p:cNvSpPr>
              <a:spLocks noChangeArrowheads="1"/>
            </p:cNvSpPr>
            <p:nvPr/>
          </p:nvSpPr>
          <p:spPr bwMode="auto">
            <a:xfrm>
              <a:off x="3149582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7" name="Rectangle 65"/>
            <p:cNvSpPr>
              <a:spLocks noChangeArrowheads="1"/>
            </p:cNvSpPr>
            <p:nvPr/>
          </p:nvSpPr>
          <p:spPr bwMode="auto">
            <a:xfrm>
              <a:off x="3245231" y="323683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3336000" y="323683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3421889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0" name="Rectangle 68"/>
            <p:cNvSpPr>
              <a:spLocks noChangeArrowheads="1"/>
            </p:cNvSpPr>
            <p:nvPr/>
          </p:nvSpPr>
          <p:spPr bwMode="auto">
            <a:xfrm>
              <a:off x="3503874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3592691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2" name="Rectangle 70"/>
            <p:cNvSpPr>
              <a:spLocks noChangeArrowheads="1"/>
            </p:cNvSpPr>
            <p:nvPr/>
          </p:nvSpPr>
          <p:spPr bwMode="auto">
            <a:xfrm>
              <a:off x="3681508" y="3232691"/>
              <a:ext cx="88817" cy="1255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03512" y="3194051"/>
            <a:ext cx="884238" cy="200376"/>
            <a:chOff x="2860675" y="3194050"/>
            <a:chExt cx="884237" cy="200377"/>
          </a:xfrm>
        </p:grpSpPr>
        <p:cxnSp>
          <p:nvCxnSpPr>
            <p:cNvPr id="34" name="AutoShape 71"/>
            <p:cNvCxnSpPr>
              <a:cxnSpLocks noChangeShapeType="1"/>
              <a:stCxn id="32" idx="3"/>
            </p:cNvCxnSpPr>
            <p:nvPr/>
          </p:nvCxnSpPr>
          <p:spPr bwMode="auto">
            <a:xfrm flipV="1">
              <a:off x="3613151" y="3294793"/>
              <a:ext cx="131761" cy="1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72"/>
            <p:cNvCxnSpPr>
              <a:cxnSpLocks noChangeShapeType="1"/>
              <a:stCxn id="36" idx="3"/>
              <a:endCxn id="26" idx="1"/>
            </p:cNvCxnSpPr>
            <p:nvPr/>
          </p:nvCxnSpPr>
          <p:spPr bwMode="auto">
            <a:xfrm>
              <a:off x="3067463" y="3294239"/>
              <a:ext cx="82120" cy="1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Text Box 73"/>
            <p:cNvSpPr txBox="1">
              <a:spLocks noChangeArrowheads="1"/>
            </p:cNvSpPr>
            <p:nvPr/>
          </p:nvSpPr>
          <p:spPr bwMode="auto">
            <a:xfrm>
              <a:off x="2860675" y="3194050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49571" y="3986788"/>
            <a:ext cx="620740" cy="129834"/>
            <a:chOff x="3149570" y="3986787"/>
            <a:chExt cx="620740" cy="129834"/>
          </a:xfrm>
        </p:grpSpPr>
        <p:sp>
          <p:nvSpPr>
            <p:cNvPr id="38" name="Rectangle 76"/>
            <p:cNvSpPr>
              <a:spLocks noChangeArrowheads="1"/>
            </p:cNvSpPr>
            <p:nvPr/>
          </p:nvSpPr>
          <p:spPr bwMode="auto">
            <a:xfrm>
              <a:off x="3149570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39" name="Rectangle 77"/>
            <p:cNvSpPr>
              <a:spLocks noChangeArrowheads="1"/>
            </p:cNvSpPr>
            <p:nvPr/>
          </p:nvSpPr>
          <p:spPr bwMode="auto">
            <a:xfrm>
              <a:off x="3245219" y="399093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0" name="Rectangle 78"/>
            <p:cNvSpPr>
              <a:spLocks noChangeArrowheads="1"/>
            </p:cNvSpPr>
            <p:nvPr/>
          </p:nvSpPr>
          <p:spPr bwMode="auto">
            <a:xfrm>
              <a:off x="3335987" y="399093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1" name="Rectangle 79"/>
            <p:cNvSpPr>
              <a:spLocks noChangeArrowheads="1"/>
            </p:cNvSpPr>
            <p:nvPr/>
          </p:nvSpPr>
          <p:spPr bwMode="auto">
            <a:xfrm>
              <a:off x="3421876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2" name="Rectangle 80"/>
            <p:cNvSpPr>
              <a:spLocks noChangeArrowheads="1"/>
            </p:cNvSpPr>
            <p:nvPr/>
          </p:nvSpPr>
          <p:spPr bwMode="auto">
            <a:xfrm>
              <a:off x="3503860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3" name="Rectangle 81"/>
            <p:cNvSpPr>
              <a:spLocks noChangeArrowheads="1"/>
            </p:cNvSpPr>
            <p:nvPr/>
          </p:nvSpPr>
          <p:spPr bwMode="auto">
            <a:xfrm>
              <a:off x="3592677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44" name="Rectangle 82"/>
            <p:cNvSpPr>
              <a:spLocks noChangeArrowheads="1"/>
            </p:cNvSpPr>
            <p:nvPr/>
          </p:nvSpPr>
          <p:spPr bwMode="auto">
            <a:xfrm>
              <a:off x="3681493" y="398678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03513" y="3948113"/>
            <a:ext cx="1041400" cy="200376"/>
            <a:chOff x="2860675" y="3948113"/>
            <a:chExt cx="1041400" cy="200377"/>
          </a:xfrm>
        </p:grpSpPr>
        <p:cxnSp>
          <p:nvCxnSpPr>
            <p:cNvPr id="46" name="AutoShape 83"/>
            <p:cNvCxnSpPr>
              <a:cxnSpLocks noChangeShapeType="1"/>
              <a:stCxn id="44" idx="3"/>
            </p:cNvCxnSpPr>
            <p:nvPr/>
          </p:nvCxnSpPr>
          <p:spPr bwMode="auto">
            <a:xfrm flipV="1">
              <a:off x="3770314" y="4048942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84"/>
            <p:cNvCxnSpPr>
              <a:cxnSpLocks noChangeShapeType="1"/>
              <a:stCxn id="48" idx="3"/>
              <a:endCxn id="38" idx="1"/>
            </p:cNvCxnSpPr>
            <p:nvPr/>
          </p:nvCxnSpPr>
          <p:spPr bwMode="auto">
            <a:xfrm>
              <a:off x="3099523" y="4048302"/>
              <a:ext cx="207210" cy="13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Text Box 85"/>
            <p:cNvSpPr txBox="1">
              <a:spLocks noChangeArrowheads="1"/>
            </p:cNvSpPr>
            <p:nvPr/>
          </p:nvSpPr>
          <p:spPr bwMode="auto">
            <a:xfrm>
              <a:off x="2860675" y="3948113"/>
              <a:ext cx="23884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 err="1">
                  <a:cs typeface="Arial" pitchFamily="34" charset="0"/>
                </a:rPr>
                <a:t>Q</a:t>
              </a:r>
              <a:r>
                <a:rPr lang="en-US" altLang="ko-KR" sz="1400" baseline="-25000" dirty="0" err="1">
                  <a:cs typeface="Arial" pitchFamily="34" charset="0"/>
                </a:rPr>
                <a:t>m</a:t>
              </a:r>
              <a:endParaRPr lang="en-US" altLang="ko-KR" sz="1400" baseline="-25000" dirty="0"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49584" y="5240912"/>
            <a:ext cx="620743" cy="129834"/>
            <a:chOff x="3149583" y="5240912"/>
            <a:chExt cx="620743" cy="129834"/>
          </a:xfrm>
        </p:grpSpPr>
        <p:sp>
          <p:nvSpPr>
            <p:cNvPr id="50" name="Rectangle 88"/>
            <p:cNvSpPr>
              <a:spLocks noChangeArrowheads="1"/>
            </p:cNvSpPr>
            <p:nvPr/>
          </p:nvSpPr>
          <p:spPr bwMode="auto">
            <a:xfrm>
              <a:off x="3149583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1" name="Rectangle 89"/>
            <p:cNvSpPr>
              <a:spLocks noChangeArrowheads="1"/>
            </p:cNvSpPr>
            <p:nvPr/>
          </p:nvSpPr>
          <p:spPr bwMode="auto">
            <a:xfrm>
              <a:off x="3245232" y="5245056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2" name="Rectangle 90"/>
            <p:cNvSpPr>
              <a:spLocks noChangeArrowheads="1"/>
            </p:cNvSpPr>
            <p:nvPr/>
          </p:nvSpPr>
          <p:spPr bwMode="auto">
            <a:xfrm>
              <a:off x="3336001" y="5245056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3" name="Rectangle 91"/>
            <p:cNvSpPr>
              <a:spLocks noChangeArrowheads="1"/>
            </p:cNvSpPr>
            <p:nvPr/>
          </p:nvSpPr>
          <p:spPr bwMode="auto">
            <a:xfrm>
              <a:off x="3421890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3503875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5" name="Rectangle 93"/>
            <p:cNvSpPr>
              <a:spLocks noChangeArrowheads="1"/>
            </p:cNvSpPr>
            <p:nvPr/>
          </p:nvSpPr>
          <p:spPr bwMode="auto">
            <a:xfrm>
              <a:off x="3592692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56" name="Rectangle 94"/>
            <p:cNvSpPr>
              <a:spLocks noChangeArrowheads="1"/>
            </p:cNvSpPr>
            <p:nvPr/>
          </p:nvSpPr>
          <p:spPr bwMode="auto">
            <a:xfrm>
              <a:off x="3681509" y="5240912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54313" y="5202238"/>
            <a:ext cx="1041400" cy="200376"/>
            <a:chOff x="2860675" y="5202239"/>
            <a:chExt cx="1041400" cy="200377"/>
          </a:xfrm>
        </p:grpSpPr>
        <p:cxnSp>
          <p:nvCxnSpPr>
            <p:cNvPr id="58" name="AutoShape 95"/>
            <p:cNvCxnSpPr>
              <a:cxnSpLocks noChangeShapeType="1"/>
              <a:stCxn id="56" idx="3"/>
            </p:cNvCxnSpPr>
            <p:nvPr/>
          </p:nvCxnSpPr>
          <p:spPr bwMode="auto">
            <a:xfrm flipV="1">
              <a:off x="3770314" y="5303067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9" name="AutoShape 96"/>
            <p:cNvCxnSpPr>
              <a:cxnSpLocks noChangeShapeType="1"/>
              <a:stCxn id="60" idx="3"/>
              <a:endCxn id="50" idx="1"/>
            </p:cNvCxnSpPr>
            <p:nvPr/>
          </p:nvCxnSpPr>
          <p:spPr bwMode="auto">
            <a:xfrm>
              <a:off x="3067463" y="5302427"/>
              <a:ext cx="188483" cy="1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0" name="Text Box 97"/>
            <p:cNvSpPr txBox="1">
              <a:spLocks noChangeArrowheads="1"/>
            </p:cNvSpPr>
            <p:nvPr/>
          </p:nvSpPr>
          <p:spPr bwMode="auto">
            <a:xfrm>
              <a:off x="2860675" y="5202239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49584" y="5491737"/>
            <a:ext cx="620743" cy="129834"/>
            <a:chOff x="3149583" y="5491737"/>
            <a:chExt cx="620743" cy="129834"/>
          </a:xfrm>
        </p:grpSpPr>
        <p:sp>
          <p:nvSpPr>
            <p:cNvPr id="62" name="Rectangle 100"/>
            <p:cNvSpPr>
              <a:spLocks noChangeArrowheads="1"/>
            </p:cNvSpPr>
            <p:nvPr/>
          </p:nvSpPr>
          <p:spPr bwMode="auto">
            <a:xfrm>
              <a:off x="3149583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3" name="Rectangle 101"/>
            <p:cNvSpPr>
              <a:spLocks noChangeArrowheads="1"/>
            </p:cNvSpPr>
            <p:nvPr/>
          </p:nvSpPr>
          <p:spPr bwMode="auto">
            <a:xfrm>
              <a:off x="3245232" y="549588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4" name="Rectangle 102"/>
            <p:cNvSpPr>
              <a:spLocks noChangeArrowheads="1"/>
            </p:cNvSpPr>
            <p:nvPr/>
          </p:nvSpPr>
          <p:spPr bwMode="auto">
            <a:xfrm>
              <a:off x="3336001" y="5495881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5" name="Rectangle 103"/>
            <p:cNvSpPr>
              <a:spLocks noChangeArrowheads="1"/>
            </p:cNvSpPr>
            <p:nvPr/>
          </p:nvSpPr>
          <p:spPr bwMode="auto">
            <a:xfrm>
              <a:off x="3421890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6" name="Rectangle 104"/>
            <p:cNvSpPr>
              <a:spLocks noChangeArrowheads="1"/>
            </p:cNvSpPr>
            <p:nvPr/>
          </p:nvSpPr>
          <p:spPr bwMode="auto">
            <a:xfrm>
              <a:off x="3503875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7" name="Rectangle 105"/>
            <p:cNvSpPr>
              <a:spLocks noChangeArrowheads="1"/>
            </p:cNvSpPr>
            <p:nvPr/>
          </p:nvSpPr>
          <p:spPr bwMode="auto">
            <a:xfrm>
              <a:off x="3592692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68" name="Rectangle 106"/>
            <p:cNvSpPr>
              <a:spLocks noChangeArrowheads="1"/>
            </p:cNvSpPr>
            <p:nvPr/>
          </p:nvSpPr>
          <p:spPr bwMode="auto">
            <a:xfrm>
              <a:off x="3681509" y="5491737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54313" y="5453063"/>
            <a:ext cx="1041400" cy="200376"/>
            <a:chOff x="2860675" y="5453064"/>
            <a:chExt cx="1041400" cy="200377"/>
          </a:xfrm>
        </p:grpSpPr>
        <p:cxnSp>
          <p:nvCxnSpPr>
            <p:cNvPr id="70" name="AutoShape 107"/>
            <p:cNvCxnSpPr>
              <a:cxnSpLocks noChangeShapeType="1"/>
              <a:stCxn id="68" idx="3"/>
            </p:cNvCxnSpPr>
            <p:nvPr/>
          </p:nvCxnSpPr>
          <p:spPr bwMode="auto">
            <a:xfrm flipV="1">
              <a:off x="3770314" y="5553892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1" name="AutoShape 108"/>
            <p:cNvCxnSpPr>
              <a:cxnSpLocks noChangeShapeType="1"/>
              <a:stCxn id="72" idx="3"/>
              <a:endCxn id="62" idx="1"/>
            </p:cNvCxnSpPr>
            <p:nvPr/>
          </p:nvCxnSpPr>
          <p:spPr bwMode="auto">
            <a:xfrm>
              <a:off x="3067463" y="5553253"/>
              <a:ext cx="188483" cy="13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Text Box 109"/>
            <p:cNvSpPr txBox="1">
              <a:spLocks noChangeArrowheads="1"/>
            </p:cNvSpPr>
            <p:nvPr/>
          </p:nvSpPr>
          <p:spPr bwMode="auto">
            <a:xfrm>
              <a:off x="2860675" y="5453064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Q</a:t>
              </a:r>
              <a:r>
                <a:rPr lang="en-US" altLang="ko-KR" sz="1400" baseline="-25000" dirty="0"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043207" y="5931475"/>
            <a:ext cx="620740" cy="129834"/>
            <a:chOff x="3149570" y="5931474"/>
            <a:chExt cx="620740" cy="129834"/>
          </a:xfrm>
        </p:grpSpPr>
        <p:sp>
          <p:nvSpPr>
            <p:cNvPr id="74" name="Rectangle 112"/>
            <p:cNvSpPr>
              <a:spLocks noChangeArrowheads="1"/>
            </p:cNvSpPr>
            <p:nvPr/>
          </p:nvSpPr>
          <p:spPr bwMode="auto">
            <a:xfrm>
              <a:off x="3149570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5" name="Rectangle 113"/>
            <p:cNvSpPr>
              <a:spLocks noChangeArrowheads="1"/>
            </p:cNvSpPr>
            <p:nvPr/>
          </p:nvSpPr>
          <p:spPr bwMode="auto">
            <a:xfrm>
              <a:off x="3245219" y="5935618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6" name="Rectangle 114"/>
            <p:cNvSpPr>
              <a:spLocks noChangeArrowheads="1"/>
            </p:cNvSpPr>
            <p:nvPr/>
          </p:nvSpPr>
          <p:spPr bwMode="auto">
            <a:xfrm>
              <a:off x="3335987" y="5935618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7" name="Rectangle 115"/>
            <p:cNvSpPr>
              <a:spLocks noChangeArrowheads="1"/>
            </p:cNvSpPr>
            <p:nvPr/>
          </p:nvSpPr>
          <p:spPr bwMode="auto">
            <a:xfrm>
              <a:off x="3421876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8" name="Rectangle 116"/>
            <p:cNvSpPr>
              <a:spLocks noChangeArrowheads="1"/>
            </p:cNvSpPr>
            <p:nvPr/>
          </p:nvSpPr>
          <p:spPr bwMode="auto">
            <a:xfrm>
              <a:off x="3503860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79" name="Rectangle 117"/>
            <p:cNvSpPr>
              <a:spLocks noChangeArrowheads="1"/>
            </p:cNvSpPr>
            <p:nvPr/>
          </p:nvSpPr>
          <p:spPr bwMode="auto">
            <a:xfrm>
              <a:off x="3592677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80" name="Rectangle 118"/>
            <p:cNvSpPr>
              <a:spLocks noChangeArrowheads="1"/>
            </p:cNvSpPr>
            <p:nvPr/>
          </p:nvSpPr>
          <p:spPr bwMode="auto">
            <a:xfrm>
              <a:off x="3681493" y="5931474"/>
              <a:ext cx="88817" cy="12569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54312" y="5892799"/>
            <a:ext cx="935038" cy="200376"/>
            <a:chOff x="2860675" y="5892801"/>
            <a:chExt cx="935037" cy="200377"/>
          </a:xfrm>
        </p:grpSpPr>
        <p:cxnSp>
          <p:nvCxnSpPr>
            <p:cNvPr id="82" name="AutoShape 119"/>
            <p:cNvCxnSpPr>
              <a:cxnSpLocks noChangeShapeType="1"/>
              <a:stCxn id="80" idx="3"/>
            </p:cNvCxnSpPr>
            <p:nvPr/>
          </p:nvCxnSpPr>
          <p:spPr bwMode="auto">
            <a:xfrm flipV="1">
              <a:off x="3663951" y="5993629"/>
              <a:ext cx="131761" cy="13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3" name="AutoShape 120"/>
            <p:cNvCxnSpPr>
              <a:cxnSpLocks noChangeShapeType="1"/>
              <a:stCxn id="84" idx="3"/>
              <a:endCxn id="74" idx="1"/>
            </p:cNvCxnSpPr>
            <p:nvPr/>
          </p:nvCxnSpPr>
          <p:spPr bwMode="auto">
            <a:xfrm>
              <a:off x="3067463" y="5992990"/>
              <a:ext cx="82107" cy="13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4" name="Text Box 121"/>
            <p:cNvSpPr txBox="1">
              <a:spLocks noChangeArrowheads="1"/>
            </p:cNvSpPr>
            <p:nvPr/>
          </p:nvSpPr>
          <p:spPr bwMode="auto">
            <a:xfrm>
              <a:off x="2860675" y="5892801"/>
              <a:ext cx="206788" cy="20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400" dirty="0" err="1">
                  <a:cs typeface="Arial" pitchFamily="34" charset="0"/>
                </a:rPr>
                <a:t>Q</a:t>
              </a:r>
              <a:r>
                <a:rPr lang="en-US" altLang="ko-KR" sz="1400" baseline="-25000" dirty="0" err="1">
                  <a:cs typeface="Arial" pitchFamily="34" charset="0"/>
                </a:rPr>
                <a:t>n</a:t>
              </a:r>
              <a:endParaRPr lang="en-US" altLang="ko-KR" sz="1400" baseline="-25000" dirty="0">
                <a:cs typeface="Arial" pitchFamily="34" charset="0"/>
              </a:endParaRPr>
            </a:p>
          </p:txBody>
        </p:sp>
      </p:grpSp>
      <p:sp>
        <p:nvSpPr>
          <p:cNvPr id="85" name="AutoShape 122"/>
          <p:cNvSpPr>
            <a:spLocks noChangeArrowheads="1"/>
          </p:cNvSpPr>
          <p:nvPr/>
        </p:nvSpPr>
        <p:spPr bwMode="auto">
          <a:xfrm>
            <a:off x="3059113" y="4487863"/>
            <a:ext cx="298450" cy="314325"/>
          </a:xfrm>
          <a:prstGeom prst="upDownArrow">
            <a:avLst>
              <a:gd name="adj1" fmla="val 50000"/>
              <a:gd name="adj2" fmla="val 21064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0" tIns="45716" rIns="91430" bIns="45716" anchor="ctr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86" name="Rectangle 123"/>
          <p:cNvSpPr>
            <a:spLocks noChangeArrowheads="1"/>
          </p:cNvSpPr>
          <p:nvPr/>
        </p:nvSpPr>
        <p:spPr bwMode="auto">
          <a:xfrm>
            <a:off x="5205412" y="2898776"/>
            <a:ext cx="884238" cy="14223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Scheduler</a:t>
            </a:r>
          </a:p>
        </p:txBody>
      </p:sp>
      <p:sp>
        <p:nvSpPr>
          <p:cNvPr id="87" name="Rectangle 124"/>
          <p:cNvSpPr>
            <a:spLocks noChangeArrowheads="1"/>
          </p:cNvSpPr>
          <p:nvPr/>
        </p:nvSpPr>
        <p:spPr bwMode="auto">
          <a:xfrm>
            <a:off x="5205412" y="5053012"/>
            <a:ext cx="884238" cy="939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Load</a:t>
            </a:r>
          </a:p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Shedder</a:t>
            </a:r>
          </a:p>
        </p:txBody>
      </p:sp>
      <p:sp>
        <p:nvSpPr>
          <p:cNvPr id="88" name="Rectangle 125"/>
          <p:cNvSpPr>
            <a:spLocks noChangeArrowheads="1"/>
          </p:cNvSpPr>
          <p:nvPr/>
        </p:nvSpPr>
        <p:spPr bwMode="auto">
          <a:xfrm>
            <a:off x="6619875" y="5053012"/>
            <a:ext cx="884238" cy="93980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 err="1" smtClean="0">
                <a:solidFill>
                  <a:schemeClr val="bg1"/>
                </a:solidFill>
                <a:cs typeface="Arial" pitchFamily="34" charset="0"/>
              </a:rPr>
              <a:t>QoS</a:t>
            </a:r>
            <a:endParaRPr lang="en-US" altLang="ko-KR" sz="1400" i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i="1" dirty="0">
                <a:solidFill>
                  <a:schemeClr val="bg1"/>
                </a:solidFill>
                <a:cs typeface="Arial" pitchFamily="34" charset="0"/>
              </a:rPr>
              <a:t>Monitor</a:t>
            </a:r>
          </a:p>
        </p:txBody>
      </p:sp>
      <p:sp>
        <p:nvSpPr>
          <p:cNvPr id="89" name="AutoShape 126"/>
          <p:cNvSpPr>
            <a:spLocks noChangeArrowheads="1"/>
          </p:cNvSpPr>
          <p:nvPr/>
        </p:nvSpPr>
        <p:spPr bwMode="auto">
          <a:xfrm>
            <a:off x="4410075" y="4362450"/>
            <a:ext cx="655638" cy="56515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dirty="0">
                <a:cs typeface="Arial" pitchFamily="34" charset="0"/>
              </a:rPr>
              <a:t>Catalog</a:t>
            </a:r>
          </a:p>
        </p:txBody>
      </p:sp>
      <p:sp>
        <p:nvSpPr>
          <p:cNvPr id="90" name="Rectangle 127"/>
          <p:cNvSpPr>
            <a:spLocks noChangeArrowheads="1"/>
          </p:cNvSpPr>
          <p:nvPr/>
        </p:nvSpPr>
        <p:spPr bwMode="auto">
          <a:xfrm>
            <a:off x="6530975" y="2887664"/>
            <a:ext cx="531813" cy="144303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i="1" dirty="0">
              <a:cs typeface="Arial" pitchFamily="34" charset="0"/>
            </a:endParaRPr>
          </a:p>
        </p:txBody>
      </p:sp>
      <p:sp>
        <p:nvSpPr>
          <p:cNvPr id="91" name="Text Box 128"/>
          <p:cNvSpPr txBox="1">
            <a:spLocks noChangeArrowheads="1"/>
          </p:cNvSpPr>
          <p:nvPr/>
        </p:nvSpPr>
        <p:spPr bwMode="auto">
          <a:xfrm>
            <a:off x="6080125" y="4292601"/>
            <a:ext cx="1472957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i="1" dirty="0">
                <a:cs typeface="Arial" pitchFamily="34" charset="0"/>
              </a:rPr>
              <a:t>Box Processors</a:t>
            </a:r>
          </a:p>
        </p:txBody>
      </p:sp>
      <p:cxnSp>
        <p:nvCxnSpPr>
          <p:cNvPr id="92" name="AutoShape 129"/>
          <p:cNvCxnSpPr>
            <a:cxnSpLocks noChangeShapeType="1"/>
            <a:stCxn id="86" idx="2"/>
            <a:endCxn id="87" idx="0"/>
          </p:cNvCxnSpPr>
          <p:nvPr/>
        </p:nvCxnSpPr>
        <p:spPr bwMode="auto">
          <a:xfrm>
            <a:off x="5646738" y="4321175"/>
            <a:ext cx="0" cy="731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93" name="Line 130"/>
          <p:cNvSpPr>
            <a:spLocks noChangeShapeType="1"/>
          </p:cNvSpPr>
          <p:nvPr/>
        </p:nvSpPr>
        <p:spPr bwMode="auto">
          <a:xfrm flipH="1">
            <a:off x="6089650" y="5492750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94" name="Line 131"/>
          <p:cNvSpPr>
            <a:spLocks noChangeShapeType="1"/>
          </p:cNvSpPr>
          <p:nvPr/>
        </p:nvSpPr>
        <p:spPr bwMode="auto">
          <a:xfrm flipH="1">
            <a:off x="4232275" y="5492750"/>
            <a:ext cx="97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cxnSp>
        <p:nvCxnSpPr>
          <p:cNvPr id="95" name="AutoShape 132"/>
          <p:cNvCxnSpPr>
            <a:cxnSpLocks noChangeShapeType="1"/>
            <a:stCxn id="86" idx="3"/>
            <a:endCxn id="90" idx="1"/>
          </p:cNvCxnSpPr>
          <p:nvPr/>
        </p:nvCxnSpPr>
        <p:spPr bwMode="auto">
          <a:xfrm>
            <a:off x="6089650" y="3609975"/>
            <a:ext cx="441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6" name="Line 133"/>
          <p:cNvSpPr>
            <a:spLocks noChangeShapeType="1"/>
          </p:cNvSpPr>
          <p:nvPr/>
        </p:nvSpPr>
        <p:spPr bwMode="auto">
          <a:xfrm flipH="1">
            <a:off x="4232275" y="3422650"/>
            <a:ext cx="973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97" name="Text Box 134"/>
          <p:cNvSpPr txBox="1">
            <a:spLocks noChangeArrowheads="1"/>
          </p:cNvSpPr>
          <p:nvPr/>
        </p:nvSpPr>
        <p:spPr bwMode="auto">
          <a:xfrm>
            <a:off x="6708775" y="2857502"/>
            <a:ext cx="319298" cy="13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l-GR" altLang="ko-KR" sz="1700" dirty="0">
                <a:cs typeface="Arial" pitchFamily="34" charset="0"/>
              </a:rPr>
              <a:t>σ</a:t>
            </a:r>
            <a:endParaRPr lang="en-US" altLang="ko-KR" sz="1700" dirty="0">
              <a:cs typeface="Arial" pitchFamily="34" charset="0"/>
            </a:endParaRPr>
          </a:p>
          <a:p>
            <a:r>
              <a:rPr lang="el-GR" altLang="ko-KR" sz="1700" dirty="0">
                <a:cs typeface="Arial" pitchFamily="34" charset="0"/>
              </a:rPr>
              <a:t>μ</a:t>
            </a:r>
            <a:endParaRPr lang="en-US" altLang="ko-KR" sz="1700" dirty="0">
              <a:cs typeface="Arial" pitchFamily="34" charset="0"/>
            </a:endParaRPr>
          </a:p>
          <a:p>
            <a:endParaRPr lang="en-US" altLang="ko-KR" sz="1700" dirty="0">
              <a:cs typeface="Arial" pitchFamily="34" charset="0"/>
            </a:endParaRPr>
          </a:p>
          <a:p>
            <a:endParaRPr lang="en-US" altLang="ko-KR" sz="1700" dirty="0">
              <a:cs typeface="Arial" pitchFamily="34" charset="0"/>
            </a:endParaRPr>
          </a:p>
          <a:p>
            <a:endParaRPr lang="el-GR" altLang="ko-KR" sz="1700" dirty="0">
              <a:cs typeface="Arial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6708777" y="3860799"/>
            <a:ext cx="163511" cy="168275"/>
            <a:chOff x="6708776" y="3860799"/>
            <a:chExt cx="163511" cy="168275"/>
          </a:xfrm>
        </p:grpSpPr>
        <p:sp>
          <p:nvSpPr>
            <p:cNvPr id="99" name="AutoShape 136"/>
            <p:cNvSpPr>
              <a:spLocks noChangeArrowheads="1"/>
            </p:cNvSpPr>
            <p:nvPr/>
          </p:nvSpPr>
          <p:spPr bwMode="auto">
            <a:xfrm rot="16200000">
              <a:off x="6747888" y="3904424"/>
              <a:ext cx="168023" cy="8077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  <p:sp>
          <p:nvSpPr>
            <p:cNvPr id="100" name="AutoShape 137"/>
            <p:cNvSpPr>
              <a:spLocks noChangeArrowheads="1"/>
            </p:cNvSpPr>
            <p:nvPr/>
          </p:nvSpPr>
          <p:spPr bwMode="auto">
            <a:xfrm rot="5400000">
              <a:off x="6665151" y="3904676"/>
              <a:ext cx="168023" cy="8077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700" dirty="0">
                <a:cs typeface="Arial" pitchFamily="34" charset="0"/>
              </a:endParaRPr>
            </a:p>
          </p:txBody>
        </p:sp>
      </p:grpSp>
      <p:sp>
        <p:nvSpPr>
          <p:cNvPr id="101" name="Rectangle 138"/>
          <p:cNvSpPr>
            <a:spLocks noChangeArrowheads="1"/>
          </p:cNvSpPr>
          <p:nvPr/>
        </p:nvSpPr>
        <p:spPr bwMode="auto">
          <a:xfrm>
            <a:off x="5205412" y="2230440"/>
            <a:ext cx="83978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400" i="1" dirty="0">
                <a:cs typeface="Arial" pitchFamily="34" charset="0"/>
              </a:rPr>
              <a:t>Router</a:t>
            </a:r>
          </a:p>
        </p:txBody>
      </p:sp>
      <p:cxnSp>
        <p:nvCxnSpPr>
          <p:cNvPr id="102" name="AutoShape 139"/>
          <p:cNvCxnSpPr>
            <a:cxnSpLocks noChangeShapeType="1"/>
            <a:stCxn id="101" idx="1"/>
            <a:endCxn id="7" idx="0"/>
          </p:cNvCxnSpPr>
          <p:nvPr/>
        </p:nvCxnSpPr>
        <p:spPr bwMode="auto">
          <a:xfrm rot="10800000" flipV="1">
            <a:off x="3226594" y="2418557"/>
            <a:ext cx="1978818" cy="21828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3" name="AutoShape 140"/>
          <p:cNvCxnSpPr>
            <a:cxnSpLocks noChangeShapeType="1"/>
            <a:stCxn id="90" idx="3"/>
            <a:endCxn id="101" idx="3"/>
          </p:cNvCxnSpPr>
          <p:nvPr/>
        </p:nvCxnSpPr>
        <p:spPr bwMode="auto">
          <a:xfrm flipH="1" flipV="1">
            <a:off x="6045200" y="2417764"/>
            <a:ext cx="1017588" cy="1192212"/>
          </a:xfrm>
          <a:prstGeom prst="bentConnector3">
            <a:avLst>
              <a:gd name="adj1" fmla="val -3486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4" name="AutoShape 141"/>
          <p:cNvCxnSpPr>
            <a:cxnSpLocks noChangeShapeType="1"/>
            <a:endCxn id="88" idx="3"/>
          </p:cNvCxnSpPr>
          <p:nvPr/>
        </p:nvCxnSpPr>
        <p:spPr bwMode="auto">
          <a:xfrm rot="16200000" flipH="1">
            <a:off x="5018088" y="3036888"/>
            <a:ext cx="3292475" cy="1679575"/>
          </a:xfrm>
          <a:prstGeom prst="bentConnector4">
            <a:avLst>
              <a:gd name="adj1" fmla="val -2185"/>
              <a:gd name="adj2" fmla="val 1134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5" name="Line 142"/>
          <p:cNvSpPr>
            <a:spLocks noChangeShapeType="1"/>
          </p:cNvSpPr>
          <p:nvPr/>
        </p:nvSpPr>
        <p:spPr bwMode="auto">
          <a:xfrm>
            <a:off x="5426075" y="1979613"/>
            <a:ext cx="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0" tIns="45716" rIns="91430" bIns="45716"/>
          <a:lstStyle/>
          <a:p>
            <a:endParaRPr lang="en-US" sz="1700" dirty="0">
              <a:cs typeface="Arial" pitchFamily="34" charset="0"/>
            </a:endParaRPr>
          </a:p>
        </p:txBody>
      </p:sp>
      <p:sp>
        <p:nvSpPr>
          <p:cNvPr id="106" name="Text Box 144"/>
          <p:cNvSpPr txBox="1">
            <a:spLocks noChangeArrowheads="1"/>
          </p:cNvSpPr>
          <p:nvPr/>
        </p:nvSpPr>
        <p:spPr bwMode="auto">
          <a:xfrm>
            <a:off x="925513" y="1493837"/>
            <a:ext cx="768139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700" i="1" dirty="0">
                <a:cs typeface="Arial" pitchFamily="34" charset="0"/>
              </a:rPr>
              <a:t>inputs</a:t>
            </a:r>
          </a:p>
        </p:txBody>
      </p:sp>
      <p:sp>
        <p:nvSpPr>
          <p:cNvPr id="107" name="Text Box 145"/>
          <p:cNvSpPr txBox="1">
            <a:spLocks noChangeArrowheads="1"/>
          </p:cNvSpPr>
          <p:nvPr/>
        </p:nvSpPr>
        <p:spPr bwMode="auto">
          <a:xfrm>
            <a:off x="8240713" y="1493837"/>
            <a:ext cx="902791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700" i="1" dirty="0">
                <a:cs typeface="Arial" pitchFamily="34" charset="0"/>
              </a:rPr>
              <a:t>outputs</a:t>
            </a:r>
          </a:p>
        </p:txBody>
      </p:sp>
      <p:sp>
        <p:nvSpPr>
          <p:cNvPr id="108" name="Text Box 148"/>
          <p:cNvSpPr txBox="1">
            <a:spLocks noChangeArrowheads="1"/>
          </p:cNvSpPr>
          <p:nvPr/>
        </p:nvSpPr>
        <p:spPr bwMode="auto">
          <a:xfrm>
            <a:off x="5719763" y="2244725"/>
            <a:ext cx="18415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r>
              <a:rPr lang="en-US" altLang="ko-KR" sz="1700" dirty="0">
                <a:cs typeface="Arial" pitchFamily="34" charset="0"/>
              </a:rPr>
              <a:t> </a:t>
            </a:r>
          </a:p>
        </p:txBody>
      </p:sp>
      <p:cxnSp>
        <p:nvCxnSpPr>
          <p:cNvPr id="109" name="AutoShape 149"/>
          <p:cNvCxnSpPr>
            <a:cxnSpLocks noChangeShapeType="1"/>
            <a:stCxn id="108" idx="0"/>
            <a:endCxn id="6" idx="1"/>
          </p:cNvCxnSpPr>
          <p:nvPr/>
        </p:nvCxnSpPr>
        <p:spPr bwMode="auto">
          <a:xfrm rot="16200000" flipH="1">
            <a:off x="6179740" y="1876822"/>
            <a:ext cx="2226469" cy="2962275"/>
          </a:xfrm>
          <a:prstGeom prst="bentConnector4">
            <a:avLst>
              <a:gd name="adj1" fmla="val -32789"/>
              <a:gd name="adj2" fmla="val 81924"/>
            </a:avLst>
          </a:prstGeom>
          <a:noFill/>
          <a:ln w="10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0" name="Text Box 150"/>
          <p:cNvSpPr txBox="1">
            <a:spLocks noChangeArrowheads="1"/>
          </p:cNvSpPr>
          <p:nvPr/>
        </p:nvSpPr>
        <p:spPr bwMode="auto">
          <a:xfrm>
            <a:off x="5359400" y="2276475"/>
            <a:ext cx="184150" cy="33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6" rIns="91430" bIns="45716">
            <a:spAutoFit/>
          </a:bodyPr>
          <a:lstStyle/>
          <a:p>
            <a:r>
              <a:rPr lang="en-US" altLang="ko-KR" sz="1700" dirty="0">
                <a:cs typeface="Arial" pitchFamily="34" charset="0"/>
              </a:rPr>
              <a:t> </a:t>
            </a:r>
          </a:p>
        </p:txBody>
      </p:sp>
      <p:cxnSp>
        <p:nvCxnSpPr>
          <p:cNvPr id="111" name="AutoShape 151"/>
          <p:cNvCxnSpPr>
            <a:cxnSpLocks noChangeShapeType="1"/>
            <a:stCxn id="5" idx="3"/>
            <a:endCxn id="110" idx="0"/>
          </p:cNvCxnSpPr>
          <p:nvPr/>
        </p:nvCxnSpPr>
        <p:spPr bwMode="auto">
          <a:xfrm flipV="1">
            <a:off x="1382713" y="2276475"/>
            <a:ext cx="4068762" cy="2302669"/>
          </a:xfrm>
          <a:prstGeom prst="bentConnector4">
            <a:avLst>
              <a:gd name="adj1" fmla="val 7546"/>
              <a:gd name="adj2" fmla="val 133626"/>
            </a:avLst>
          </a:prstGeom>
          <a:noFill/>
          <a:ln w="101600">
            <a:solidFill>
              <a:srgbClr val="80808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12" name="TextBox 111"/>
          <p:cNvSpPr txBox="1"/>
          <p:nvPr/>
        </p:nvSpPr>
        <p:spPr>
          <a:xfrm>
            <a:off x="87313" y="71326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QoS</a:t>
            </a:r>
            <a:r>
              <a:rPr lang="en-US" altLang="ko-KR" dirty="0" smtClean="0"/>
              <a:t> </a:t>
            </a:r>
            <a:r>
              <a:rPr lang="en-US" altLang="ko-KR" dirty="0"/>
              <a:t>Specification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20712" y="1722438"/>
            <a:ext cx="9072563" cy="3205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Calibri" pitchFamily="34" charset="0"/>
              </a:rPr>
              <a:t>Response Time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Calibri" pitchFamily="34" charset="0"/>
              </a:rPr>
              <a:t>Output tuples should be produced in timely fashion, as otherwise </a:t>
            </a:r>
            <a:r>
              <a:rPr lang="en-US" altLang="ko-KR" sz="2400" dirty="0" err="1" smtClean="0">
                <a:latin typeface="Calibri" pitchFamily="34" charset="0"/>
              </a:rPr>
              <a:t>QoS</a:t>
            </a:r>
            <a:r>
              <a:rPr lang="en-US" altLang="ko-KR" sz="2400" dirty="0" smtClean="0">
                <a:latin typeface="Calibri" pitchFamily="34" charset="0"/>
              </a:rPr>
              <a:t>/utility will degrade as delay get longer</a:t>
            </a:r>
          </a:p>
          <a:p>
            <a:pPr>
              <a:lnSpc>
                <a:spcPct val="80000"/>
              </a:lnSpc>
            </a:pPr>
            <a:endParaRPr lang="en-US" altLang="ko-KR" sz="11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Calibri" pitchFamily="34" charset="0"/>
              </a:rPr>
              <a:t>Tuple Drops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Calibri" pitchFamily="34" charset="0"/>
              </a:rPr>
              <a:t>How utility is affected with tuple drops</a:t>
            </a:r>
          </a:p>
          <a:p>
            <a:pPr>
              <a:lnSpc>
                <a:spcPct val="80000"/>
              </a:lnSpc>
            </a:pPr>
            <a:endParaRPr lang="en-US" altLang="ko-KR" sz="11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ko-KR" sz="2800" dirty="0" smtClean="0">
                <a:latin typeface="Calibri" pitchFamily="34" charset="0"/>
              </a:rPr>
              <a:t>Values produced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latin typeface="Calibri" pitchFamily="34" charset="0"/>
              </a:rPr>
              <a:t>Not all values are equally important</a:t>
            </a:r>
          </a:p>
          <a:p>
            <a:pPr>
              <a:lnSpc>
                <a:spcPct val="80000"/>
              </a:lnSpc>
              <a:buNone/>
            </a:pPr>
            <a:endParaRPr lang="en-US" altLang="ko-KR" sz="2800" dirty="0">
              <a:latin typeface="Calibri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312" y="4957623"/>
            <a:ext cx="6870771" cy="225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2167" y="7192332"/>
            <a:ext cx="2754176" cy="29744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400" dirty="0" smtClean="0"/>
              <a:t>Picture Courtesy: Reference [2]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>
            <a:normAutofit fontScale="90000"/>
          </a:bodyPr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Aurora Storage </a:t>
            </a:r>
            <a:r>
              <a:rPr lang="en-US" dirty="0" smtClean="0"/>
              <a:t>Management (ASM)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39" y="1768476"/>
            <a:ext cx="9070975" cy="4899025"/>
          </a:xfrm>
          <a:ln/>
        </p:spPr>
        <p:txBody>
          <a:bodyPr/>
          <a:lstStyle/>
          <a:p>
            <a:pPr marL="457152" lvl="1" indent="-342865">
              <a:lnSpc>
                <a:spcPct val="95000"/>
              </a:lnSpc>
            </a:pPr>
            <a:r>
              <a:rPr lang="en-US" sz="2600" dirty="0">
                <a:latin typeface="Arial" pitchFamily="34" charset="0"/>
              </a:rPr>
              <a:t>Manages queues and buffers for tuples being passed from one box to </a:t>
            </a:r>
            <a:r>
              <a:rPr lang="en-US" sz="2600" dirty="0" smtClean="0">
                <a:latin typeface="Arial" pitchFamily="34" charset="0"/>
              </a:rPr>
              <a:t>another</a:t>
            </a:r>
          </a:p>
          <a:p>
            <a:pPr marL="457152" lvl="1" indent="-342865">
              <a:lnSpc>
                <a:spcPct val="95000"/>
              </a:lnSpc>
            </a:pPr>
            <a:endParaRPr lang="en-US" dirty="0" smtClean="0"/>
          </a:p>
          <a:p>
            <a:pPr marL="457152" lvl="1" indent="-342865">
              <a:lnSpc>
                <a:spcPct val="95000"/>
              </a:lnSpc>
            </a:pPr>
            <a:r>
              <a:rPr lang="en-US" sz="2600" dirty="0">
                <a:latin typeface="Arial" pitchFamily="34" charset="0"/>
              </a:rPr>
              <a:t>Manages storage at connection </a:t>
            </a:r>
            <a:r>
              <a:rPr lang="en-US" sz="2600" dirty="0" smtClean="0">
                <a:latin typeface="Arial" pitchFamily="34" charset="0"/>
              </a:rPr>
              <a:t>points</a:t>
            </a:r>
            <a:endParaRPr lang="en-US" sz="2600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4031" y="122237"/>
            <a:ext cx="9072563" cy="1259946"/>
          </a:xfrm>
          <a:prstGeom prst="rect">
            <a:avLst/>
          </a:prstGeom>
        </p:spPr>
        <p:txBody>
          <a:bodyPr lIns="91430" tIns="45716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Queue Management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83312" y="4008438"/>
            <a:ext cx="3393282" cy="2744524"/>
          </a:xfrm>
          <a:prstGeom prst="rect">
            <a:avLst/>
          </a:prstGeom>
        </p:spPr>
        <p:txBody>
          <a:bodyPr lIns="91430" tIns="45716" rIns="91430" bIns="45716">
            <a:normAutofit fontScale="70000" lnSpcReduction="20000"/>
          </a:bodyPr>
          <a:lstStyle/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3200" dirty="0" smtClean="0">
              <a:latin typeface="+mn-lt"/>
            </a:endParaRPr>
          </a:p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1</a:t>
            </a:r>
            <a:r>
              <a:rPr lang="en-US" sz="3200" baseline="-250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&amp; </a:t>
            </a: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2</a:t>
            </a:r>
            <a:r>
              <a:rPr lang="en-US" sz="3200" dirty="0" smtClean="0">
                <a:latin typeface="+mn-lt"/>
              </a:rPr>
              <a:t> share the same output queue of </a:t>
            </a: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0</a:t>
            </a:r>
          </a:p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3200" dirty="0" smtClean="0">
              <a:latin typeface="+mn-lt"/>
            </a:endParaRPr>
          </a:p>
          <a:p>
            <a:pPr marL="352744" indent="-352744" defTabSz="914305" fontAlgn="auto" hangingPunct="1">
              <a:lnSpc>
                <a:spcPct val="100000"/>
              </a:lnSpc>
              <a:spcBef>
                <a:spcPts val="772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3200" dirty="0" smtClean="0">
                <a:latin typeface="+mn-lt"/>
              </a:rPr>
              <a:t>Only the tuples older than the oldest tail pointer (tail of </a:t>
            </a:r>
            <a:r>
              <a:rPr lang="en-US" sz="3200" b="1" dirty="0" smtClean="0">
                <a:latin typeface="+mn-lt"/>
              </a:rPr>
              <a:t>b</a:t>
            </a:r>
            <a:r>
              <a:rPr lang="en-US" sz="3200" b="1" baseline="-25000" dirty="0" smtClean="0">
                <a:latin typeface="+mn-lt"/>
              </a:rPr>
              <a:t>2</a:t>
            </a:r>
            <a:r>
              <a:rPr lang="en-US" sz="3200" baseline="-25000" dirty="0" smtClean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in this case) can be discarded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8113" y="1874837"/>
            <a:ext cx="114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r>
              <a:rPr lang="en-US" baseline="-25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0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8513" y="1417636"/>
            <a:ext cx="114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r>
              <a:rPr lang="en-US" baseline="-25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1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8513" y="2408237"/>
            <a:ext cx="1143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b</a:t>
            </a:r>
            <a:r>
              <a:rPr lang="en-US" baseline="-25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2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 flipV="1">
            <a:off x="3821113" y="1836736"/>
            <a:ext cx="2057400" cy="4572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3821113" y="2293938"/>
            <a:ext cx="20574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3590211"/>
            <a:ext cx="5391150" cy="33138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250112" y="1189037"/>
            <a:ext cx="2514601" cy="2744524"/>
          </a:xfrm>
          <a:prstGeom prst="rect">
            <a:avLst/>
          </a:prstGeom>
        </p:spPr>
        <p:txBody>
          <a:bodyPr vert="horz" lIns="100783" tIns="50392" rIns="100783" bIns="50392" rtlCol="0">
            <a:normAutofit fontScale="62500" lnSpcReduction="20000"/>
          </a:bodyPr>
          <a:lstStyle/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3500" b="1" dirty="0" smtClean="0">
              <a:latin typeface="+mn-lt"/>
            </a:endParaRPr>
          </a:p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500" b="1" dirty="0" smtClean="0">
                <a:latin typeface="+mn-lt"/>
              </a:rPr>
              <a:t>Head:  </a:t>
            </a:r>
            <a:r>
              <a:rPr lang="en-US" sz="3500" dirty="0" smtClean="0">
                <a:latin typeface="+mn-lt"/>
              </a:rPr>
              <a:t>oldest tuple that this box has not processed</a:t>
            </a:r>
          </a:p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1300" dirty="0" smtClean="0">
              <a:latin typeface="+mn-lt"/>
            </a:endParaRPr>
          </a:p>
          <a:p>
            <a:pPr marL="377940" indent="-377940" defTabSz="1007838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3500" b="1" dirty="0" smtClean="0">
                <a:latin typeface="+mn-lt"/>
              </a:rPr>
              <a:t>Tail:</a:t>
            </a:r>
            <a:r>
              <a:rPr lang="en-US" sz="3500" dirty="0" smtClean="0">
                <a:latin typeface="+mn-lt"/>
              </a:rPr>
              <a:t> Oldest tuple that this box still needs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913" y="3170237"/>
            <a:ext cx="2372745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Output Queue of b</a:t>
            </a:r>
            <a:r>
              <a:rPr lang="en-US" b="1" baseline="-25000" dirty="0" smtClean="0"/>
              <a:t>0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7312" y="7220929"/>
            <a:ext cx="2754176" cy="29744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400" dirty="0" smtClean="0"/>
              <a:t>Picture Courtesy: Reference [2]</a:t>
            </a:r>
            <a:endParaRPr lang="en-US" sz="1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of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Disk storage is divided into fixed length blocks (the length is tunable)</a:t>
            </a:r>
          </a:p>
          <a:p>
            <a:pPr lvl="1"/>
            <a:r>
              <a:rPr lang="en-US" dirty="0" smtClean="0"/>
              <a:t>Typical size is 128KB</a:t>
            </a:r>
          </a:p>
          <a:p>
            <a:r>
              <a:rPr lang="en-US" dirty="0" smtClean="0"/>
              <a:t>Initially each queue is allocated one block</a:t>
            </a:r>
          </a:p>
          <a:p>
            <a:r>
              <a:rPr lang="en-US" dirty="0" smtClean="0"/>
              <a:t>Block is used as a circular buffer</a:t>
            </a:r>
          </a:p>
          <a:p>
            <a:r>
              <a:rPr lang="en-US" dirty="0" smtClean="0"/>
              <a:t>At each overflow queue size is doubled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 policy for Queue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Idea</a:t>
            </a:r>
            <a:r>
              <a:rPr lang="en-US" dirty="0" smtClean="0"/>
              <a:t>: Make sure the queue for the box that will be scheduled soon is in memory</a:t>
            </a:r>
          </a:p>
          <a:p>
            <a:endParaRPr lang="en-US" dirty="0" smtClean="0"/>
          </a:p>
          <a:p>
            <a:r>
              <a:rPr lang="en-US" dirty="0" smtClean="0"/>
              <a:t>The scheduler and ASM share a table having a row per box</a:t>
            </a:r>
          </a:p>
          <a:p>
            <a:pPr marL="1018217" lvl="1" indent="-514297">
              <a:buFont typeface="+mj-lt"/>
              <a:buAutoNum type="arabicPeriod"/>
            </a:pPr>
            <a:r>
              <a:rPr lang="en-US" dirty="0" smtClean="0"/>
              <a:t>Scheduler updates </a:t>
            </a:r>
            <a:r>
              <a:rPr lang="en-US" b="1" dirty="0" smtClean="0"/>
              <a:t>current box priority </a:t>
            </a:r>
            <a:r>
              <a:rPr lang="en-US" dirty="0" smtClean="0"/>
              <a:t>+ </a:t>
            </a:r>
            <a:r>
              <a:rPr lang="en-US" dirty="0" err="1" smtClean="0"/>
              <a:t>isRunning</a:t>
            </a:r>
            <a:r>
              <a:rPr lang="en-US" dirty="0" smtClean="0"/>
              <a:t> flag</a:t>
            </a:r>
          </a:p>
          <a:p>
            <a:pPr marL="1018217" lvl="1" indent="-514297">
              <a:buFont typeface="+mj-lt"/>
              <a:buAutoNum type="arabicPeriod"/>
            </a:pPr>
            <a:r>
              <a:rPr lang="en-US" dirty="0" smtClean="0"/>
              <a:t>ASM updates fraction of the queue that is in memory</a:t>
            </a:r>
          </a:p>
          <a:p>
            <a:pPr marL="1018217" lvl="1" indent="-514297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ASM uses (1) for paging: </a:t>
            </a:r>
          </a:p>
          <a:p>
            <a:pPr lvl="1"/>
            <a:r>
              <a:rPr lang="en-US" dirty="0" smtClean="0"/>
              <a:t>Lowest priority block is evicted</a:t>
            </a:r>
          </a:p>
          <a:p>
            <a:pPr lvl="1"/>
            <a:r>
              <a:rPr lang="en-US" dirty="0" smtClean="0"/>
              <a:t>Block for which box is not running is replaced by a higher priority block</a:t>
            </a:r>
          </a:p>
          <a:p>
            <a:pPr lvl="1"/>
            <a:r>
              <a:rPr lang="en-US" dirty="0" smtClean="0"/>
              <a:t>Can also consider multi-block read/write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Scheduler uses (2) for fixing priorities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3" y="1722436"/>
            <a:ext cx="5785339" cy="434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Point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Historical data of a predefined duration is stored at the connection points to support ad-hoc query</a:t>
            </a:r>
          </a:p>
          <a:p>
            <a:r>
              <a:rPr lang="en-US" dirty="0" smtClean="0"/>
              <a:t>Historical tuples are stored in a B-Tree on storage key</a:t>
            </a:r>
          </a:p>
          <a:p>
            <a:pPr lvl="1"/>
            <a:r>
              <a:rPr lang="en-US" dirty="0" smtClean="0"/>
              <a:t>Default storage key is </a:t>
            </a:r>
            <a:r>
              <a:rPr lang="en-US" i="1" dirty="0" smtClean="0"/>
              <a:t>timestamp</a:t>
            </a:r>
          </a:p>
          <a:p>
            <a:r>
              <a:rPr lang="en-US" dirty="0" smtClean="0"/>
              <a:t>B-Tree insert is done in batches</a:t>
            </a:r>
          </a:p>
          <a:p>
            <a:r>
              <a:rPr lang="en-US" dirty="0" smtClean="0"/>
              <a:t>Old enough tuples are deleted by </a:t>
            </a:r>
            <a:r>
              <a:rPr lang="en-US" i="1" dirty="0" smtClean="0"/>
              <a:t>periodic traversals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Monitoring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Monitoring the ups and downs of various stock prices in a Stock Broker Firm</a:t>
            </a:r>
          </a:p>
          <a:p>
            <a:pPr lvl="1"/>
            <a:r>
              <a:rPr lang="en-US" dirty="0" smtClean="0"/>
              <a:t>Process streams of stock tickers from various sources</a:t>
            </a:r>
          </a:p>
          <a:p>
            <a:endParaRPr lang="en-US" dirty="0" smtClean="0"/>
          </a:p>
          <a:p>
            <a:r>
              <a:rPr lang="en-US" dirty="0" smtClean="0"/>
              <a:t>Monitoring the health and location of soldiers in a warzone</a:t>
            </a:r>
          </a:p>
          <a:p>
            <a:pPr lvl="1"/>
            <a:r>
              <a:rPr lang="en-US" dirty="0" smtClean="0"/>
              <a:t>Process streams of data coming from sensors attached to the soldiers</a:t>
            </a:r>
          </a:p>
          <a:p>
            <a:pPr lvl="1"/>
            <a:r>
              <a:rPr lang="en-US" dirty="0" smtClean="0"/>
              <a:t>Some data items may be missing</a:t>
            </a:r>
          </a:p>
          <a:p>
            <a:pPr lvl="1"/>
            <a:r>
              <a:rPr lang="en-US" dirty="0" smtClean="0"/>
              <a:t>Alerts the control room in case of health hazards</a:t>
            </a:r>
          </a:p>
          <a:p>
            <a:endParaRPr lang="en-US" dirty="0" smtClean="0"/>
          </a:p>
          <a:p>
            <a:r>
              <a:rPr lang="en-US" dirty="0" smtClean="0"/>
              <a:t>Monitor the location of borrowed equipments </a:t>
            </a:r>
          </a:p>
          <a:p>
            <a:pPr lvl="1"/>
            <a:r>
              <a:rPr lang="en-US" dirty="0" smtClean="0"/>
              <a:t>Process streams of data coming from RFID sensors</a:t>
            </a:r>
          </a:p>
          <a:p>
            <a:pPr lvl="1"/>
            <a:r>
              <a:rPr lang="en-US" dirty="0" smtClean="0"/>
              <a:t>Alerts when some items goes missing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Scheduling(RTS)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Scheduler selects which box to execute next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Scheduling decision depends upon </a:t>
            </a:r>
            <a:r>
              <a:rPr lang="en-US" dirty="0" err="1" smtClean="0"/>
              <a:t>QoS</a:t>
            </a:r>
            <a:r>
              <a:rPr lang="en-US" dirty="0" smtClean="0"/>
              <a:t> information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End to End processing cost should also be considered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Aurora scheduling considers both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overall processing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b="1" dirty="0" smtClean="0"/>
              <a:t>Non Linearity: </a:t>
            </a:r>
            <a:r>
              <a:rPr lang="en-US" dirty="0" smtClean="0"/>
              <a:t>Output rate is not always proportional to input rate</a:t>
            </a:r>
          </a:p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err="1" smtClean="0"/>
              <a:t>Intrabox</a:t>
            </a:r>
            <a:r>
              <a:rPr lang="en-US" dirty="0" smtClean="0"/>
              <a:t> nonlinearity </a:t>
            </a:r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Cost of processing decrease if many tuples are processed at once</a:t>
            </a:r>
          </a:p>
          <a:p>
            <a:pPr marL="1231772" lvl="2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The number of box call decreases</a:t>
            </a:r>
          </a:p>
          <a:p>
            <a:pPr marL="1231772" lvl="2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Scope of optimization on call for multiple tuples (concept similar to batch binding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overall processing cost(contd.)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31755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err="1" smtClean="0"/>
              <a:t>Interbox</a:t>
            </a:r>
            <a:r>
              <a:rPr lang="en-US" dirty="0" smtClean="0"/>
              <a:t> nonlinearity</a:t>
            </a:r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The tuples which will be operated should be in main memory avoiding disk I/O</a:t>
            </a:r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B2 should be scheduled right after B1 to bypass storage manager</a:t>
            </a:r>
          </a:p>
          <a:p>
            <a:pPr marL="479020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Batching of multiple input to a box is </a:t>
            </a:r>
            <a:r>
              <a:rPr lang="en-US" i="1" dirty="0" smtClean="0"/>
              <a:t>train scheduling</a:t>
            </a:r>
          </a:p>
          <a:p>
            <a:pPr marL="479020" indent="-323816">
              <a:buSzPct val="45000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Pushing a tuple train through multiple box is</a:t>
            </a:r>
            <a:r>
              <a:rPr lang="en-US" i="1" dirty="0" smtClean="0"/>
              <a:t> </a:t>
            </a:r>
            <a:r>
              <a:rPr lang="en-US" i="1" dirty="0" err="1" smtClean="0"/>
              <a:t>superbox</a:t>
            </a:r>
            <a:r>
              <a:rPr lang="en-US" i="1" dirty="0" smtClean="0"/>
              <a:t> scheduling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68513" y="33988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B1</a:t>
            </a:r>
            <a:r>
              <a:rPr lang="en-US" dirty="0" smtClean="0">
                <a:latin typeface="Arial" pitchFamily="34" charset="0"/>
              </a:rPr>
              <a:t>		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21113" y="33988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B2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573713" y="3398837"/>
            <a:ext cx="10668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latin typeface="Arial" pitchFamily="34" charset="0"/>
              </a:rPr>
              <a:t>B3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135313" y="3665537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887913" y="3627438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6640513" y="3627438"/>
            <a:ext cx="685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535113" y="3627438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RTS by Optimizing </a:t>
            </a:r>
            <a:r>
              <a:rPr lang="en-US" dirty="0" err="1" smtClean="0"/>
              <a:t>QoS</a:t>
            </a:r>
            <a:r>
              <a:rPr lang="en-US" dirty="0" smtClean="0"/>
              <a:t>: Priority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Latency = Processing delay + waiting delay</a:t>
            </a:r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Train scheduling considers the Processing Delay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Waiting delay is function of scheduling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Give priority to tuple while scheduling to improve </a:t>
            </a:r>
            <a:r>
              <a:rPr lang="en-US" dirty="0" err="1" smtClean="0"/>
              <a:t>QoS</a:t>
            </a:r>
            <a:endParaRPr lang="en-US" dirty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/>
              <a:t>Two approaches to assign priority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a state-based approach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dirty="0" smtClean="0"/>
              <a:t>feedback-based approach</a:t>
            </a:r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priority assignment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/>
              <a:t>S</a:t>
            </a:r>
            <a:r>
              <a:rPr lang="en-US" altLang="zh-TW" b="1" dirty="0" smtClean="0"/>
              <a:t>tate-based approach</a:t>
            </a:r>
            <a:r>
              <a:rPr lang="en-US" altLang="zh-TW" sz="2800" dirty="0" smtClean="0"/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assigns priorities to outputs based on their expected utility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How much </a:t>
            </a:r>
            <a:r>
              <a:rPr lang="en-US" altLang="zh-TW" sz="2400" dirty="0" err="1" smtClean="0"/>
              <a:t>QoS</a:t>
            </a:r>
            <a:r>
              <a:rPr lang="en-US" altLang="zh-TW" sz="2400" dirty="0" smtClean="0"/>
              <a:t> is sacrificed if execution is deferred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400" dirty="0" smtClean="0"/>
              <a:t>Selects the output with max utility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altLang="zh-TW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b="1" dirty="0" smtClean="0"/>
              <a:t>F</a:t>
            </a:r>
            <a:r>
              <a:rPr lang="en-US" altLang="zh-TW" b="1" dirty="0" smtClean="0"/>
              <a:t>eedback-based approach</a:t>
            </a:r>
            <a:r>
              <a:rPr lang="en-US" altLang="zh-TW" dirty="0" smtClean="0"/>
              <a:t>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sz="2800" dirty="0" smtClean="0"/>
              <a:t>Increase priority of application which are not doing well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zh-TW" dirty="0" smtClean="0"/>
              <a:t>Decrease priority of application in good zone</a:t>
            </a:r>
            <a:endParaRPr lang="en-US" altLang="zh-TW" sz="2800" dirty="0" smtClean="0"/>
          </a:p>
          <a:p>
            <a:pPr>
              <a:lnSpc>
                <a:spcPct val="80000"/>
              </a:lnSpc>
            </a:pPr>
            <a:endParaRPr lang="en-US" altLang="zh-TW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pPr marL="831764" lvl="1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/>
          </a:p>
          <a:p>
            <a:pPr marL="431755" indent="-323816">
              <a:buSzPct val="45000"/>
              <a:buFont typeface="Wingdings" pitchFamily="2" charset="2"/>
              <a:buChar char=""/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overhead of 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3" y="1417638"/>
            <a:ext cx="7315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Shedding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have a limit to how much fast data can be processed</a:t>
            </a:r>
          </a:p>
          <a:p>
            <a:r>
              <a:rPr lang="en-US" dirty="0" smtClean="0"/>
              <a:t>Load shedding discards some data so the system can flow</a:t>
            </a:r>
          </a:p>
          <a:p>
            <a:r>
              <a:rPr lang="en-US" dirty="0" smtClean="0"/>
              <a:t>Drop box are used to discard data</a:t>
            </a:r>
          </a:p>
          <a:p>
            <a:r>
              <a:rPr lang="en-US" dirty="0" smtClean="0"/>
              <a:t>Different from networking load shedding</a:t>
            </a:r>
          </a:p>
          <a:p>
            <a:pPr lvl="1"/>
            <a:r>
              <a:rPr lang="en-US" dirty="0" smtClean="0"/>
              <a:t>Data has semantic value in DSMS</a:t>
            </a:r>
          </a:p>
          <a:p>
            <a:pPr lvl="1"/>
            <a:r>
              <a:rPr lang="en-US" dirty="0" err="1" smtClean="0"/>
              <a:t>QoS</a:t>
            </a:r>
            <a:r>
              <a:rPr lang="en-US" dirty="0" smtClean="0"/>
              <a:t> can be used to find the best stream to drop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Static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input date rate is higher than processing speed queue will overflow</a:t>
            </a:r>
          </a:p>
          <a:p>
            <a:endParaRPr lang="en-US" dirty="0" smtClean="0"/>
          </a:p>
          <a:p>
            <a:r>
              <a:rPr lang="en-US" dirty="0" smtClean="0"/>
              <a:t>Condition for overload</a:t>
            </a:r>
          </a:p>
          <a:p>
            <a:pPr lvl="1"/>
            <a:r>
              <a:rPr lang="en-US" sz="2800" dirty="0" smtClean="0"/>
              <a:t>C X H &lt; </a:t>
            </a:r>
            <a:r>
              <a:rPr lang="en-US" sz="2800" dirty="0" err="1" smtClean="0"/>
              <a:t>min_cap</a:t>
            </a:r>
            <a:endParaRPr lang="en-US" sz="2800" dirty="0" smtClean="0"/>
          </a:p>
          <a:p>
            <a:pPr lvl="2"/>
            <a:r>
              <a:rPr lang="en-US" dirty="0" smtClean="0"/>
              <a:t>C=capacity of Aurora system</a:t>
            </a:r>
          </a:p>
          <a:p>
            <a:pPr lvl="2"/>
            <a:r>
              <a:rPr lang="en-US" dirty="0" smtClean="0"/>
              <a:t>H=Headroom factor, % of sys resources that can be used at a steady state</a:t>
            </a:r>
          </a:p>
          <a:p>
            <a:pPr lvl="2"/>
            <a:r>
              <a:rPr lang="en-US" dirty="0" err="1" smtClean="0"/>
              <a:t>min_cap</a:t>
            </a:r>
            <a:r>
              <a:rPr lang="en-US" dirty="0" smtClean="0"/>
              <a:t>=minimum aggregate computational capacity required 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min_cap</a:t>
            </a:r>
            <a:r>
              <a:rPr lang="en-US" dirty="0" smtClean="0"/>
              <a:t> is calculated using input data rate and selectivity of the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Load Shedding: Dynamic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system have sufficient resource but low </a:t>
            </a:r>
            <a:r>
              <a:rPr lang="en-US" dirty="0" err="1" smtClean="0"/>
              <a:t>QoS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 delay based </a:t>
            </a:r>
            <a:r>
              <a:rPr lang="en-US" dirty="0" err="1" smtClean="0"/>
              <a:t>QoS</a:t>
            </a:r>
            <a:r>
              <a:rPr lang="en-US" dirty="0" smtClean="0"/>
              <a:t> information to detect load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enough output is outside of good zone it indicates overload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3" y="4541837"/>
            <a:ext cx="304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3513" y="7056437"/>
            <a:ext cx="3233557" cy="33559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700" dirty="0" smtClean="0"/>
              <a:t>Picture Courtesy: Reference [2]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Considers the drop based </a:t>
            </a:r>
            <a:r>
              <a:rPr lang="en-US" dirty="0" err="1" smtClean="0"/>
              <a:t>Qos</a:t>
            </a:r>
            <a:r>
              <a:rPr lang="en-US" dirty="0" smtClean="0"/>
              <a:t> graph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Step1: Finds the output and amount of tuple drop which would  results in minimum overall </a:t>
            </a:r>
            <a:r>
              <a:rPr lang="en-US" dirty="0" err="1" smtClean="0"/>
              <a:t>Qos</a:t>
            </a:r>
            <a:r>
              <a:rPr lang="en-US" dirty="0" smtClean="0"/>
              <a:t> drop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 2: Insert drop box in appropriate place and drop tuples randomly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Step3: Re-calculate the amount of system resources. If System resource is not sufficient repeat the process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2179637"/>
            <a:ext cx="80009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4512" y="0"/>
            <a:ext cx="9072563" cy="1259946"/>
          </a:xfrm>
          <a:prstGeom prst="rect">
            <a:avLst/>
          </a:prstGeom>
        </p:spPr>
        <p:txBody>
          <a:bodyPr lIns="91430" tIns="45716" rIns="91430" bIns="45716"/>
          <a:lstStyle/>
          <a:p>
            <a:pPr defTabSz="914305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4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Motivation</a:t>
            </a:r>
            <a:endParaRPr lang="en-US" sz="49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6913" y="1646238"/>
          <a:ext cx="8915400" cy="552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5702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Traditional DBMS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Needs of Monitoring</a:t>
                      </a:r>
                      <a:r>
                        <a:rPr lang="en-US" sz="2400" baseline="0" dirty="0" smtClean="0"/>
                        <a:t> applications</a:t>
                      </a:r>
                      <a:endParaRPr lang="en-US" sz="24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 time query: Evaluated</a:t>
                      </a:r>
                      <a:r>
                        <a:rPr lang="en-US" sz="2400" baseline="0" dirty="0" smtClean="0"/>
                        <a:t> once on a fixed dataset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Queries once registered continuously</a:t>
                      </a:r>
                      <a:r>
                        <a:rPr lang="en-US" sz="2400" baseline="0" dirty="0" smtClean="0"/>
                        <a:t> act on incoming flow of tuples (like a filter) </a:t>
                      </a:r>
                      <a:endParaRPr lang="en-US" sz="2400" dirty="0"/>
                    </a:p>
                  </a:txBody>
                  <a:tcPr/>
                </a:tc>
              </a:tr>
              <a:tr h="67789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Stores only the current state of the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Applications need some history of the data (time</a:t>
                      </a:r>
                      <a:r>
                        <a:rPr lang="en-US" sz="2400" baseline="0" dirty="0" smtClean="0"/>
                        <a:t> series data)</a:t>
                      </a:r>
                      <a:endParaRPr lang="en-US" sz="2400" dirty="0" smtClean="0"/>
                    </a:p>
                  </a:txBody>
                  <a:tcPr/>
                </a:tc>
              </a:tr>
              <a:tr h="67789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Triggers secondary features</a:t>
                      </a:r>
                      <a:r>
                        <a:rPr lang="en-US" sz="2400" baseline="0" dirty="0" smtClean="0"/>
                        <a:t>; often not scalable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Triggers are one of the central features.</a:t>
                      </a:r>
                      <a:r>
                        <a:rPr lang="en-US" sz="2400" baseline="0" dirty="0" smtClean="0"/>
                        <a:t> Must be scalable</a:t>
                      </a:r>
                      <a:endParaRPr lang="en-US" sz="2400" dirty="0" smtClean="0"/>
                    </a:p>
                  </a:txBody>
                  <a:tcPr/>
                </a:tc>
              </a:tr>
              <a:tr h="67789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Queries must have exact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 for approximate query answering</a:t>
                      </a:r>
                      <a:endParaRPr lang="en-US" sz="2400" dirty="0"/>
                    </a:p>
                  </a:txBody>
                  <a:tcPr/>
                </a:tc>
              </a:tr>
              <a:tr h="383157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Does not require real time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time service</a:t>
                      </a:r>
                      <a:r>
                        <a:rPr lang="en-US" sz="2400" baseline="0" dirty="0" smtClean="0"/>
                        <a:t> is required</a:t>
                      </a:r>
                      <a:endParaRPr lang="en-US" sz="2400" dirty="0"/>
                    </a:p>
                  </a:txBody>
                  <a:tcPr/>
                </a:tc>
              </a:tr>
              <a:tr h="83875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 items assumed</a:t>
                      </a:r>
                      <a:r>
                        <a:rPr lang="en-US" sz="2400" baseline="0" dirty="0" smtClean="0"/>
                        <a:t> to be accurate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Data may be incomplete, lost, stale or intentionally dropped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1096" y="1189038"/>
            <a:ext cx="9399817" cy="43582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altLang="ko-KR" sz="2400" dirty="0" smtClean="0">
                <a:latin typeface="+mj-lt"/>
              </a:rPr>
              <a:t>Monitoring applications are difficult to implement in the traditional  DBMS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of Drop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9955" y="1763924"/>
            <a:ext cx="5940557" cy="209211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Move the drop-box as close</a:t>
            </a:r>
            <a:r>
              <a:rPr lang="en-US" dirty="0"/>
              <a:t> </a:t>
            </a:r>
            <a:r>
              <a:rPr lang="en-US" dirty="0" smtClean="0"/>
              <a:t>to the data source or connection point</a:t>
            </a:r>
          </a:p>
          <a:p>
            <a:pPr lvl="1"/>
            <a:r>
              <a:rPr lang="en-US" dirty="0" smtClean="0"/>
              <a:t>Drop the overhead as early as possible</a:t>
            </a:r>
            <a:endParaRPr lang="en-US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335713" y="5303837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802313" y="50752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659313" y="5303837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35713" y="4237038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802313" y="4008437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59313" y="4237038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125913" y="50752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25913" y="4008437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01913" y="45418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25513" y="45418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58913" y="4770438"/>
            <a:ext cx="1143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5" idx="1"/>
          </p:cNvCxnSpPr>
          <p:nvPr/>
        </p:nvCxnSpPr>
        <p:spPr>
          <a:xfrm flipV="1">
            <a:off x="3135313" y="4275138"/>
            <a:ext cx="990600" cy="495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3"/>
          </p:cNvCxnSpPr>
          <p:nvPr/>
        </p:nvCxnSpPr>
        <p:spPr>
          <a:xfrm>
            <a:off x="3135313" y="4808537"/>
            <a:ext cx="990600" cy="571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478713" y="3932238"/>
            <a:ext cx="990600" cy="533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app1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478713" y="4999038"/>
            <a:ext cx="990600" cy="533400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app2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16513" y="5075237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40113" y="4922837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45113" y="6218238"/>
            <a:ext cx="19812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Too much load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5726113" y="5837237"/>
            <a:ext cx="6477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45313" y="1798637"/>
            <a:ext cx="3810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478713" y="1798638"/>
            <a:ext cx="19812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Drop Box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869113" y="2332038"/>
            <a:ext cx="533400" cy="533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54913" y="2408238"/>
            <a:ext cx="1981200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Load Shedding by dropping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Delay based </a:t>
            </a:r>
            <a:r>
              <a:rPr lang="en-US" dirty="0" err="1" smtClean="0"/>
              <a:t>Qos</a:t>
            </a:r>
            <a:r>
              <a:rPr lang="en-US" dirty="0" smtClean="0"/>
              <a:t> graph is considered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Selects output which has </a:t>
            </a:r>
            <a:r>
              <a:rPr lang="en-US" dirty="0" err="1" smtClean="0"/>
              <a:t>Qos</a:t>
            </a:r>
            <a:r>
              <a:rPr lang="en-US" dirty="0" smtClean="0"/>
              <a:t> lower than the threshold specified in the graph(not in good zone)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Insert drop box close to the source of the data or connection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Repeat the process until the latency goal are met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3" y="2216430"/>
            <a:ext cx="7772400" cy="214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Semantic Load shedding by filtering 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Previous method drops packet </a:t>
            </a:r>
            <a:r>
              <a:rPr lang="en-US" b="1" dirty="0" smtClean="0"/>
              <a:t>randomly</a:t>
            </a:r>
            <a:r>
              <a:rPr lang="en-US" dirty="0" smtClean="0"/>
              <a:t> at strategic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Some tuple may be </a:t>
            </a:r>
            <a:r>
              <a:rPr lang="en-US" b="1" dirty="0" smtClean="0"/>
              <a:t>more important</a:t>
            </a:r>
            <a:r>
              <a:rPr lang="en-US" dirty="0" smtClean="0"/>
              <a:t> than other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Consult </a:t>
            </a:r>
            <a:r>
              <a:rPr lang="en-US" b="1" dirty="0" smtClean="0"/>
              <a:t>value based </a:t>
            </a:r>
            <a:r>
              <a:rPr lang="en-US" b="1" dirty="0" err="1" smtClean="0"/>
              <a:t>QoS</a:t>
            </a:r>
            <a:r>
              <a:rPr lang="en-US" b="1" dirty="0" smtClean="0"/>
              <a:t> </a:t>
            </a:r>
            <a:r>
              <a:rPr lang="en-US" dirty="0" smtClean="0"/>
              <a:t>information before dropping a tuple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Drop tuple based on </a:t>
            </a:r>
            <a:r>
              <a:rPr lang="en-US" b="1" dirty="0" err="1" smtClean="0"/>
              <a:t>QoS</a:t>
            </a:r>
            <a:r>
              <a:rPr lang="en-US" b="1" dirty="0" smtClean="0"/>
              <a:t> value</a:t>
            </a:r>
            <a:r>
              <a:rPr lang="en-US" dirty="0" smtClean="0"/>
              <a:t> and </a:t>
            </a:r>
            <a:r>
              <a:rPr lang="en-US" b="1" dirty="0" smtClean="0"/>
              <a:t>frequency</a:t>
            </a:r>
            <a:r>
              <a:rPr lang="en-US" dirty="0" smtClean="0"/>
              <a:t> of the value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b="1" i="1" dirty="0" smtClean="0"/>
              <a:t>Aurora </a:t>
            </a:r>
            <a:r>
              <a:rPr lang="en-US" altLang="ko-KR" sz="3100" dirty="0" smtClean="0"/>
              <a:t>is a Data Stream Management System for Monitoring Systems. It provides: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Continuous and Ad-hoc Queries on Data streams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Historical Data of a predefined duration is stored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Box and arrow style query specification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Supports Imprecise data through Slack specification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/>
              <a:t>Real-time requirement is supported by Dynamic Load-shedding</a:t>
            </a:r>
          </a:p>
          <a:p>
            <a:pPr>
              <a:lnSpc>
                <a:spcPct val="90000"/>
              </a:lnSpc>
            </a:pPr>
            <a:r>
              <a:rPr lang="en-US" altLang="ko-KR" dirty="0" smtClean="0"/>
              <a:t>Aurora runs on Single Computer</a:t>
            </a:r>
          </a:p>
          <a:p>
            <a:pPr lvl="1">
              <a:lnSpc>
                <a:spcPct val="90000"/>
              </a:lnSpc>
            </a:pPr>
            <a:r>
              <a:rPr lang="en-US" altLang="ko-KR" dirty="0" smtClean="0"/>
              <a:t>Borealis</a:t>
            </a:r>
            <a:r>
              <a:rPr lang="en-US" altLang="ko-KR" baseline="30000" dirty="0" smtClean="0"/>
              <a:t>[3]</a:t>
            </a:r>
            <a:r>
              <a:rPr lang="en-US" altLang="ko-KR" dirty="0" smtClean="0"/>
              <a:t> is a distributed data stream management system</a:t>
            </a:r>
          </a:p>
          <a:p>
            <a:pPr lvl="1">
              <a:lnSpc>
                <a:spcPct val="90000"/>
              </a:lnSpc>
            </a:pPr>
            <a:endParaRPr lang="en-US" altLang="ko-KR" sz="26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1513" y="2636838"/>
            <a:ext cx="3648075" cy="4312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428444" y="1209294"/>
            <a:ext cx="5126469" cy="1122743"/>
          </a:xfrm>
          <a:prstGeom prst="rect">
            <a:avLst/>
          </a:prstGeom>
          <a:noFill/>
        </p:spPr>
        <p:txBody>
          <a:bodyPr wrap="none" lIns="91430" tIns="45716" rIns="91430" bIns="4571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80" y="7208838"/>
            <a:ext cx="5027318" cy="292701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1400" dirty="0" smtClean="0"/>
              <a:t>Picture Courtesy: Good Financial Cents </a:t>
            </a:r>
            <a:r>
              <a:rPr lang="en-US" sz="1400" dirty="0" smtClean="0">
                <a:hlinkClick r:id="rId3"/>
              </a:rPr>
              <a:t>http://goo.gl/MaQC0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[1]</a:t>
            </a:r>
          </a:p>
          <a:p>
            <a:pPr>
              <a:buNone/>
            </a:pPr>
            <a:r>
              <a:rPr lang="en-US" dirty="0" smtClean="0"/>
              <a:t>D. Carney et al., “Monitoring streams: a new class of data management applications,” </a:t>
            </a:r>
            <a:r>
              <a:rPr lang="en-US" i="1" dirty="0" smtClean="0"/>
              <a:t>Proceedings of the 28th international conference on Very Large Data Bases</a:t>
            </a:r>
            <a:r>
              <a:rPr lang="en-US" dirty="0" smtClean="0"/>
              <a:t>, p. 215–226, 2002. </a:t>
            </a:r>
          </a:p>
          <a:p>
            <a:pPr>
              <a:buNone/>
            </a:pPr>
            <a:r>
              <a:rPr lang="en-US" dirty="0" smtClean="0"/>
              <a:t>[2]</a:t>
            </a:r>
          </a:p>
          <a:p>
            <a:pPr>
              <a:buNone/>
            </a:pPr>
            <a:r>
              <a:rPr lang="en-US" dirty="0" smtClean="0"/>
              <a:t>D. J. </a:t>
            </a:r>
            <a:r>
              <a:rPr lang="en-US" dirty="0" err="1" smtClean="0"/>
              <a:t>Abadi</a:t>
            </a:r>
            <a:r>
              <a:rPr lang="en-US" dirty="0" smtClean="0"/>
              <a:t> et al., “Aurora: a new model and architecture for data stream management,” </a:t>
            </a:r>
            <a:r>
              <a:rPr lang="en-US" i="1" dirty="0" smtClean="0"/>
              <a:t>The VLDB Journal The International Journal on Very Large Data Bases</a:t>
            </a:r>
            <a:r>
              <a:rPr lang="en-US" dirty="0" smtClean="0"/>
              <a:t>, vol. 12, no. 2, pp. 120-139, 2003.</a:t>
            </a:r>
          </a:p>
          <a:p>
            <a:pPr>
              <a:buNone/>
            </a:pPr>
            <a:r>
              <a:rPr lang="en-US" dirty="0" smtClean="0"/>
              <a:t>[3]</a:t>
            </a:r>
          </a:p>
          <a:p>
            <a:pPr>
              <a:buNone/>
            </a:pPr>
            <a:r>
              <a:rPr lang="en-US" dirty="0" smtClean="0"/>
              <a:t>D. J. </a:t>
            </a:r>
            <a:r>
              <a:rPr lang="en-US" dirty="0" err="1" smtClean="0"/>
              <a:t>Abadi</a:t>
            </a:r>
            <a:r>
              <a:rPr lang="en-US" dirty="0" smtClean="0"/>
              <a:t> et al., others, “The design of the borealis stream processing engine,” in </a:t>
            </a:r>
            <a:r>
              <a:rPr lang="en-US" i="1" dirty="0" smtClean="0"/>
              <a:t>Second Biennial Conference on Innovative Data Systems Research (CIDR 2005), </a:t>
            </a:r>
            <a:r>
              <a:rPr lang="en-US" i="1" dirty="0" err="1" smtClean="0"/>
              <a:t>Asilomar</a:t>
            </a:r>
            <a:r>
              <a:rPr lang="en-US" i="1" dirty="0" smtClean="0"/>
              <a:t>, CA</a:t>
            </a:r>
            <a:r>
              <a:rPr lang="en-US" dirty="0" smtClean="0"/>
              <a:t>, 2005, p. 277–289.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177" y="1091954"/>
            <a:ext cx="4620286" cy="51220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242674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xmlns="" Requires="p14">
      <p:transition p14:dur="0" advTm="2248"/>
    </mc:Choice>
    <mc:Fallback>
      <p:transition advTm="2248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BSort</a:t>
            </a:r>
            <a:endParaRPr lang="en-US" altLang="zh-TW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3100" dirty="0" err="1">
                <a:latin typeface="Calibri" pitchFamily="34" charset="0"/>
              </a:rPr>
              <a:t>BSort</a:t>
            </a:r>
            <a:r>
              <a:rPr lang="en-US" altLang="zh-TW" sz="3100" dirty="0">
                <a:latin typeface="Calibri" pitchFamily="34" charset="0"/>
              </a:rPr>
              <a:t> is an approximate sort </a:t>
            </a:r>
            <a:r>
              <a:rPr lang="en-US" altLang="zh-TW" sz="3100" dirty="0" smtClean="0">
                <a:latin typeface="Calibri" pitchFamily="34" charset="0"/>
              </a:rPr>
              <a:t>operator of the form</a:t>
            </a:r>
            <a:r>
              <a:rPr lang="en-US" altLang="zh-TW" sz="3100" dirty="0">
                <a:latin typeface="Calibri" pitchFamily="34" charset="0"/>
              </a:rPr>
              <a:t/>
            </a:r>
            <a:br>
              <a:rPr lang="en-US" altLang="zh-TW" sz="3100" dirty="0">
                <a:latin typeface="Calibri" pitchFamily="34" charset="0"/>
              </a:rPr>
            </a:br>
            <a:r>
              <a:rPr lang="en-US" altLang="zh-TW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Bsort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(Assuming O)(S)</a:t>
            </a:r>
            <a:b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 where, O = Order(On A, Slack n,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GroupBy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altLang="zh-TW" sz="2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en-US" altLang="zh-TW" sz="26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6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1700" dirty="0">
              <a:latin typeface="Calibri" pitchFamily="34" charset="0"/>
              <a:cs typeface="Times New Roman" pitchFamily="18" charset="0"/>
            </a:endParaRPr>
          </a:p>
          <a:p>
            <a:r>
              <a:rPr lang="en-US" altLang="zh-TW" sz="3100" dirty="0" smtClean="0">
                <a:latin typeface="Calibri" pitchFamily="34" charset="0"/>
              </a:rPr>
              <a:t>A buffer of size n+1 is kept</a:t>
            </a:r>
          </a:p>
          <a:p>
            <a:r>
              <a:rPr lang="en-US" altLang="zh-TW" sz="3100" dirty="0" smtClean="0">
                <a:latin typeface="Calibri" pitchFamily="34" charset="0"/>
              </a:rPr>
              <a:t>At each stage the min value in buffer is output</a:t>
            </a:r>
          </a:p>
          <a:p>
            <a:r>
              <a:rPr lang="en-US" altLang="zh-TW" sz="3100" dirty="0" smtClean="0">
                <a:latin typeface="Calibri" pitchFamily="34" charset="0"/>
              </a:rPr>
              <a:t>Gives correct sorting only if no tuple is out of order by </a:t>
            </a:r>
            <a:r>
              <a:rPr lang="en-US" altLang="zh-TW" sz="3100" dirty="0">
                <a:latin typeface="Calibri" pitchFamily="34" charset="0"/>
              </a:rPr>
              <a:t>n</a:t>
            </a:r>
            <a:r>
              <a:rPr lang="en-US" altLang="zh-TW" sz="3100" dirty="0" smtClean="0">
                <a:latin typeface="Calibri" pitchFamily="34" charset="0"/>
              </a:rPr>
              <a:t> in S</a:t>
            </a:r>
            <a:endParaRPr lang="en-US" altLang="zh-TW" sz="3100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BSort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latin typeface="Calibri" pitchFamily="34" charset="0"/>
              </a:rPr>
              <a:t>Suppose tuples in a stream have A values: 1,3,1,2,4,4,8,3,4,4  and Slack=2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13" y="2542585"/>
            <a:ext cx="8890551" cy="45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9072563" cy="1511935"/>
          </a:xfrm>
        </p:spPr>
        <p:txBody>
          <a:bodyPr/>
          <a:lstStyle/>
          <a:p>
            <a:r>
              <a:rPr lang="en-US" altLang="zh-TW" dirty="0"/>
              <a:t>Aggregate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2183906"/>
            <a:ext cx="9219572" cy="42838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600" dirty="0"/>
              <a:t>Aggregate applies “window functions” to sliding windows over its input stream.</a:t>
            </a:r>
          </a:p>
          <a:p>
            <a:pPr>
              <a:buFont typeface="Arial" pitchFamily="34" charset="0"/>
              <a:buChar char="•"/>
            </a:pPr>
            <a:endParaRPr lang="en-US" altLang="zh-TW" sz="2600" dirty="0"/>
          </a:p>
          <a:p>
            <a:pPr>
              <a:buFont typeface="Arial" pitchFamily="34" charset="0"/>
              <a:buChar char="•"/>
            </a:pPr>
            <a:endParaRPr lang="en-US" altLang="zh-TW" sz="2600" dirty="0"/>
          </a:p>
          <a:p>
            <a:pPr>
              <a:buFont typeface="Arial" pitchFamily="34" charset="0"/>
              <a:buChar char="•"/>
            </a:pPr>
            <a:r>
              <a:rPr lang="en-US" altLang="zh-TW" sz="2600" dirty="0"/>
              <a:t>Output form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71066" y="3375606"/>
          <a:ext cx="8176507" cy="442730"/>
        </p:xfrm>
        <a:graphic>
          <a:graphicData uri="http://schemas.openxmlformats.org/presentationml/2006/ole">
            <p:oleObj spid="_x0000_s218114" name="Equation" r:id="rId3" imgW="3759120" imgH="203040" progId="Equation.DSMT4">
              <p:embed/>
            </p:oleObj>
          </a:graphicData>
        </a:graphic>
      </p:graphicFrame>
      <p:graphicFrame>
        <p:nvGraphicFramePr>
          <p:cNvPr id="16384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309083" y="4891042"/>
          <a:ext cx="7619972" cy="617723"/>
        </p:xfrm>
        <a:graphic>
          <a:graphicData uri="http://schemas.openxmlformats.org/presentationml/2006/ole">
            <p:oleObj spid="_x0000_s218115" name="方程式" r:id="rId4" imgW="2819160" imgH="2286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Aurora</a:t>
            </a:r>
            <a:endParaRPr lang="en-US" altLang="ko-K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3100" dirty="0" smtClean="0">
                <a:latin typeface="+mj-lt"/>
              </a:rPr>
              <a:t>This </a:t>
            </a:r>
            <a:r>
              <a:rPr lang="en-US" altLang="ko-KR" sz="3100" dirty="0">
                <a:latin typeface="+mj-lt"/>
              </a:rPr>
              <a:t>paper describes a new prototype system, </a:t>
            </a:r>
            <a:r>
              <a:rPr lang="en-US" altLang="ko-KR" sz="3100" b="1" i="1" dirty="0">
                <a:latin typeface="+mj-lt"/>
              </a:rPr>
              <a:t>Aurora</a:t>
            </a:r>
            <a:r>
              <a:rPr lang="en-US" altLang="ko-KR" sz="3100" dirty="0">
                <a:latin typeface="+mj-lt"/>
              </a:rPr>
              <a:t>, which is designed to better support monitoring applications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Stream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Continuous Queries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 smtClean="0">
                <a:latin typeface="+mj-lt"/>
              </a:rPr>
              <a:t>Historical Data requirements</a:t>
            </a:r>
            <a:endParaRPr lang="en-US" altLang="ko-KR" sz="26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Imprecise data</a:t>
            </a:r>
          </a:p>
          <a:p>
            <a:pPr lvl="1">
              <a:lnSpc>
                <a:spcPct val="90000"/>
              </a:lnSpc>
            </a:pPr>
            <a:r>
              <a:rPr lang="en-US" altLang="ko-KR" sz="2600" dirty="0">
                <a:latin typeface="+mj-lt"/>
              </a:rPr>
              <a:t>Real-time requirement</a:t>
            </a: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513" y="3170238"/>
            <a:ext cx="2476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198438"/>
            <a:ext cx="9072563" cy="1132202"/>
          </a:xfrm>
        </p:spPr>
        <p:txBody>
          <a:bodyPr/>
          <a:lstStyle/>
          <a:p>
            <a:r>
              <a:rPr lang="en-US" altLang="zh-TW" dirty="0" smtClean="0"/>
              <a:t>Aggregate Example</a:t>
            </a:r>
            <a:endParaRPr lang="en-US" altLang="zh-TW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1716678"/>
            <a:ext cx="9219572" cy="475104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3100" dirty="0" smtClean="0"/>
              <a:t>To </a:t>
            </a:r>
            <a:r>
              <a:rPr lang="en-US" altLang="zh-TW" sz="3100" dirty="0"/>
              <a:t>compute an </a:t>
            </a:r>
            <a:r>
              <a:rPr lang="en-US" altLang="zh-TW" sz="3100" b="1" dirty="0"/>
              <a:t>hourly</a:t>
            </a:r>
            <a:r>
              <a:rPr lang="en-US" altLang="zh-TW" sz="3100" dirty="0"/>
              <a:t> average price (</a:t>
            </a:r>
            <a:r>
              <a:rPr lang="en-US" altLang="zh-TW" sz="3100" b="1" i="1" dirty="0"/>
              <a:t>Price</a:t>
            </a:r>
            <a:r>
              <a:rPr lang="en-US" altLang="zh-TW" sz="3100" dirty="0"/>
              <a:t>) per stock (</a:t>
            </a:r>
            <a:r>
              <a:rPr lang="en-US" altLang="zh-TW" sz="3100" b="1" i="1" dirty="0"/>
              <a:t>Sid</a:t>
            </a:r>
            <a:r>
              <a:rPr lang="en-US" altLang="zh-TW" sz="3100" dirty="0"/>
              <a:t>) over a stream </a:t>
            </a:r>
            <a:r>
              <a:rPr lang="en-US" altLang="zh-TW" sz="3100" dirty="0" smtClean="0"/>
              <a:t>that </a:t>
            </a:r>
            <a:r>
              <a:rPr lang="en-US" altLang="zh-TW" sz="3100" dirty="0"/>
              <a:t>is known to be ordered by the time the quote was issued (</a:t>
            </a:r>
            <a:r>
              <a:rPr lang="en-US" altLang="zh-TW" sz="3100" b="1" i="1" dirty="0"/>
              <a:t>Time</a:t>
            </a:r>
            <a:r>
              <a:rPr lang="en-US" altLang="zh-TW" sz="3100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800" dirty="0" smtClean="0"/>
              <a:t>Input tuple Schema </a:t>
            </a:r>
            <a:r>
              <a:rPr lang="en-US" altLang="zh-TW" sz="2800" i="1" dirty="0" smtClean="0"/>
              <a:t>(Sid, Time, Price)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TW" sz="2800" dirty="0" smtClean="0"/>
              <a:t>Output tuples schema </a:t>
            </a:r>
            <a:r>
              <a:rPr lang="en-US" altLang="zh-TW" sz="2800" i="1" dirty="0" smtClean="0"/>
              <a:t>(Sid, Time, </a:t>
            </a:r>
            <a:r>
              <a:rPr lang="en-US" altLang="zh-TW" sz="2800" i="1" dirty="0" err="1" smtClean="0"/>
              <a:t>Avg</a:t>
            </a:r>
            <a:r>
              <a:rPr lang="en-US" altLang="zh-TW" sz="2800" i="1" dirty="0" smtClean="0"/>
              <a:t>(Price))</a:t>
            </a:r>
            <a:r>
              <a:rPr lang="en-US" altLang="zh-TW" sz="2800" dirty="0" smtClean="0"/>
              <a:t> 	</a:t>
            </a:r>
          </a:p>
          <a:p>
            <a:pPr>
              <a:buFont typeface="Arial" pitchFamily="34" charset="0"/>
              <a:buChar char="•"/>
            </a:pPr>
            <a:endParaRPr lang="en-US" altLang="zh-TW" sz="3100" dirty="0" smtClean="0"/>
          </a:p>
          <a:p>
            <a:pPr>
              <a:buFont typeface="Arial" pitchFamily="34" charset="0"/>
              <a:buChar char="•"/>
            </a:pPr>
            <a:endParaRPr lang="en-US" altLang="zh-TW" sz="3100" dirty="0"/>
          </a:p>
          <a:p>
            <a:pPr>
              <a:buNone/>
            </a:pPr>
            <a:r>
              <a:rPr lang="en-US" altLang="zh-TW" sz="3100" dirty="0" smtClean="0"/>
              <a:t> </a:t>
            </a:r>
            <a:endParaRPr lang="en-US" altLang="zh-TW" sz="3100" dirty="0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44513" y="4694236"/>
          <a:ext cx="8696325" cy="1681162"/>
        </p:xfrm>
        <a:graphic>
          <a:graphicData uri="http://schemas.openxmlformats.org/presentationml/2006/ole">
            <p:oleObj spid="_x0000_s219138" name="Equation" r:id="rId3" imgW="3416040" imgH="660240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D75A3-BCA9-44C8-BC73-F5801652FCED}" type="slidenum">
              <a:rPr lang="en-US" altLang="zh-TW" smtClean="0"/>
              <a:pPr/>
              <a:t>60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493838"/>
            <a:ext cx="9287825" cy="57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44512" y="274638"/>
            <a:ext cx="9072563" cy="1132202"/>
          </a:xfrm>
          <a:prstGeom prst="rect">
            <a:avLst/>
          </a:prstGeom>
        </p:spPr>
        <p:txBody>
          <a:bodyPr lIns="91430" tIns="45716" rIns="91430" bIns="45716"/>
          <a:lstStyle/>
          <a:p>
            <a:pPr>
              <a:defRPr/>
            </a:pPr>
            <a:r>
              <a:rPr lang="en-US" altLang="zh-TW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Aggregate Example Contd.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BA6-8EB0-4F0D-87FD-17856F388B1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9072563" cy="1511935"/>
          </a:xfrm>
        </p:spPr>
        <p:txBody>
          <a:bodyPr/>
          <a:lstStyle/>
          <a:p>
            <a:r>
              <a:rPr lang="en-US" altLang="zh-TW" dirty="0"/>
              <a:t>Join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1" y="2183906"/>
            <a:ext cx="9219572" cy="42838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600" dirty="0"/>
              <a:t>Join is a binary join operator that takes the form</a:t>
            </a:r>
          </a:p>
          <a:p>
            <a:pPr>
              <a:buFont typeface="Arial" pitchFamily="34" charset="0"/>
              <a:buChar char="•"/>
            </a:pPr>
            <a:endParaRPr lang="en-US" altLang="zh-TW" sz="2600" dirty="0"/>
          </a:p>
          <a:p>
            <a:endParaRPr lang="en-US" altLang="zh-TW" sz="2600" dirty="0"/>
          </a:p>
          <a:p>
            <a:pPr>
              <a:buFont typeface="Arial" pitchFamily="34" charset="0"/>
              <a:buChar char="•"/>
            </a:pPr>
            <a:r>
              <a:rPr lang="en-US" altLang="zh-TW" sz="2600" dirty="0"/>
              <a:t>The </a:t>
            </a:r>
            <a:r>
              <a:rPr lang="en-US" altLang="zh-TW" sz="2600" dirty="0" err="1" smtClean="0"/>
              <a:t>QoS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timestamp is the minimum timestamp of </a:t>
            </a:r>
            <a:r>
              <a:rPr lang="en-US" altLang="zh-TW" sz="2600" i="1" dirty="0"/>
              <a:t>t</a:t>
            </a:r>
            <a:r>
              <a:rPr lang="en-US" altLang="zh-TW" sz="2600" dirty="0"/>
              <a:t> and </a:t>
            </a:r>
            <a:r>
              <a:rPr lang="en-US" altLang="zh-TW" sz="2600" i="1" dirty="0" smtClean="0"/>
              <a:t>u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600" i="1" dirty="0"/>
              <a:t> </a:t>
            </a:r>
            <a:endParaRPr lang="en-US" altLang="zh-TW" sz="2600" i="1" dirty="0" smtClean="0"/>
          </a:p>
          <a:p>
            <a:pPr>
              <a:buFont typeface="Arial" pitchFamily="34" charset="0"/>
              <a:buChar char="•"/>
            </a:pPr>
            <a:endParaRPr lang="en-US" altLang="zh-TW" sz="2600" i="1" dirty="0"/>
          </a:p>
          <a:p>
            <a:pPr>
              <a:buFont typeface="Arial" pitchFamily="34" charset="0"/>
              <a:buChar char="•"/>
            </a:pPr>
            <a:endParaRPr lang="en-US" altLang="zh-TW" sz="2600" i="1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600" i="1" dirty="0" smtClean="0"/>
              <a:t>Join (P, Size 10 min, Assuming Left O, Assuming Right O)</a:t>
            </a:r>
            <a:r>
              <a:rPr lang="en-US" altLang="zh-TW" sz="2200" i="1" dirty="0" smtClean="0"/>
              <a:t>(X,Y )</a:t>
            </a:r>
            <a:endParaRPr lang="en-US" altLang="zh-TW" sz="2200" i="1" dirty="0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25512" y="2713038"/>
          <a:ext cx="8232510" cy="1062205"/>
        </p:xfrm>
        <a:graphic>
          <a:graphicData uri="http://schemas.openxmlformats.org/presentationml/2006/ole">
            <p:oleObj spid="_x0000_s220162" name="方程式" r:id="rId3" imgW="3543120" imgH="457200" progId="Equation.3">
              <p:embed/>
            </p:oleObj>
          </a:graphicData>
        </a:graphic>
      </p:graphicFrame>
      <p:graphicFrame>
        <p:nvGraphicFramePr>
          <p:cNvPr id="172037" name="Rectangle 5"/>
          <p:cNvGraphicFramePr>
            <a:graphicFrameLocks/>
          </p:cNvGraphicFramePr>
          <p:nvPr>
            <p:ph sz="quarter" idx="3"/>
          </p:nvPr>
        </p:nvGraphicFramePr>
        <p:xfrm>
          <a:off x="5806860" y="4409810"/>
          <a:ext cx="3087191" cy="2057912"/>
        </p:xfrm>
        <a:graphic>
          <a:graphicData uri="http://schemas.openxmlformats.org/presentationml/2006/ole">
            <p:oleObj spid="_x0000_s220163" name="方程式" r:id="rId4" imgW="0" imgH="0" progId="Equation.3">
              <p:embed/>
            </p:oleObj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849312" y="4389438"/>
          <a:ext cx="6270638" cy="1303693"/>
        </p:xfrm>
        <a:graphic>
          <a:graphicData uri="http://schemas.openxmlformats.org/presentationml/2006/ole">
            <p:oleObj spid="_x0000_s220164" name="Equation" r:id="rId5" imgW="2323800" imgH="48240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62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98437"/>
            <a:ext cx="9072563" cy="1212698"/>
          </a:xfrm>
        </p:spPr>
        <p:txBody>
          <a:bodyPr/>
          <a:lstStyle/>
          <a:p>
            <a:r>
              <a:rPr lang="en-US" altLang="zh-TW" dirty="0" smtClean="0"/>
              <a:t>Join example</a:t>
            </a:r>
            <a:endParaRPr lang="en-US" altLang="zh-TW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3" y="1716678"/>
            <a:ext cx="9140817" cy="4751045"/>
          </a:xfrm>
        </p:spPr>
        <p:txBody>
          <a:bodyPr/>
          <a:lstStyle/>
          <a:p>
            <a:endParaRPr lang="en-US" altLang="zh-TW" sz="2600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2" y="1646237"/>
            <a:ext cx="958278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2" y="198437"/>
            <a:ext cx="9072563" cy="1212698"/>
          </a:xfrm>
        </p:spPr>
        <p:txBody>
          <a:bodyPr/>
          <a:lstStyle/>
          <a:p>
            <a:r>
              <a:rPr lang="en-US" altLang="zh-TW" dirty="0"/>
              <a:t>Resample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033" y="1716678"/>
            <a:ext cx="9140817" cy="4751045"/>
          </a:xfrm>
        </p:spPr>
        <p:txBody>
          <a:bodyPr/>
          <a:lstStyle/>
          <a:p>
            <a:r>
              <a:rPr lang="en-US" altLang="zh-TW" sz="2600" dirty="0"/>
              <a:t>Resample can be used to align pairs of streams.</a:t>
            </a:r>
          </a:p>
          <a:p>
            <a:endParaRPr lang="en-US" altLang="zh-TW" sz="2600" dirty="0"/>
          </a:p>
          <a:p>
            <a:endParaRPr lang="en-US" altLang="zh-TW" sz="2600" dirty="0"/>
          </a:p>
          <a:p>
            <a:endParaRPr lang="en-US" altLang="zh-TW" sz="2600" dirty="0"/>
          </a:p>
          <a:p>
            <a:r>
              <a:rPr lang="en-US" altLang="zh-TW" sz="2600" dirty="0"/>
              <a:t>Output such that</a:t>
            </a: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73792" y="2351899"/>
          <a:ext cx="8890551" cy="1081454"/>
        </p:xfrm>
        <a:graphic>
          <a:graphicData uri="http://schemas.openxmlformats.org/presentationml/2006/ole">
            <p:oleObj spid="_x0000_s221186" name="方程式" r:id="rId3" imgW="3759120" imgH="457200" progId="Equation.3">
              <p:embed/>
            </p:oleObj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73794" y="4336315"/>
          <a:ext cx="8733041" cy="1921417"/>
        </p:xfrm>
        <a:graphic>
          <a:graphicData uri="http://schemas.openxmlformats.org/presentationml/2006/ole">
            <p:oleObj spid="_x0000_s221187" name="方程式" r:id="rId4" imgW="3352680" imgH="73656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D05B5-3E51-4661-BF66-C458D6182F53}" type="slidenum">
              <a:rPr lang="en-US" altLang="zh-TW" smtClean="0"/>
              <a:pPr/>
              <a:t>64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1" y="2183907"/>
            <a:ext cx="9072563" cy="4929539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output tuples are emitted in the order in which their computations conclude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2" y="274638"/>
            <a:ext cx="9072563" cy="1132202"/>
          </a:xfrm>
        </p:spPr>
        <p:txBody>
          <a:bodyPr/>
          <a:lstStyle/>
          <a:p>
            <a:r>
              <a:rPr lang="en-US" altLang="zh-TW" dirty="0" smtClean="0"/>
              <a:t>Resample example</a:t>
            </a:r>
            <a:endParaRPr lang="en-US" altLang="zh-TW" dirty="0"/>
          </a:p>
        </p:txBody>
      </p:sp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1" y="1722437"/>
            <a:ext cx="9231313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951037"/>
            <a:ext cx="8988557" cy="2819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Hospital - Network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Stream of free </a:t>
            </a:r>
            <a:r>
              <a:rPr lang="en-US" dirty="0" smtClean="0"/>
              <a:t>doctors locations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Stream of untreated patients locations, their condition </a:t>
            </a:r>
            <a:r>
              <a:rPr lang="en-US" dirty="0" smtClean="0"/>
              <a:t>(dyeing, </a:t>
            </a:r>
            <a:r>
              <a:rPr lang="en-US" dirty="0"/>
              <a:t>critical, injured, barely injured)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Output: match a patient with doctors within a certain distance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en-US" dirty="0" smtClean="0"/>
              <a:t>Semantic Load shedding example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030913" y="5303838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727993" y="5844248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51793" y="5310848"/>
            <a:ext cx="1037096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 smtClean="0">
                <a:cs typeface="Arial" pitchFamily="34" charset="0"/>
              </a:rPr>
              <a:t>Patients</a:t>
            </a:r>
            <a:endParaRPr lang="en-US" dirty="0"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155638" y="5310849"/>
            <a:ext cx="1600200" cy="8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 who can </a:t>
            </a:r>
            <a:r>
              <a:rPr lang="en-US" dirty="0" smtClean="0">
                <a:cs typeface="Arial" pitchFamily="34" charset="0"/>
              </a:rPr>
              <a:t>work</a:t>
            </a:r>
          </a:p>
          <a:p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on a patient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50439" y="5991226"/>
            <a:ext cx="1376037" cy="5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50439" y="5457827"/>
            <a:ext cx="1376037" cy="5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7097712" y="5761038"/>
            <a:ext cx="1057927" cy="7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2" y="4922837"/>
            <a:ext cx="3352800" cy="223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3238" y="1768476"/>
            <a:ext cx="9069388" cy="51355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Load shedding based on condition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Most critical patients get treated first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Filter added before the Join</a:t>
            </a:r>
          </a:p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en-US" dirty="0" smtClean="0"/>
              <a:t>Semantic Load shedding example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25869" y="4618037"/>
            <a:ext cx="10668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039670" y="5456237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806632" y="4313238"/>
            <a:ext cx="1037096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Patients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64632" y="4618037"/>
            <a:ext cx="1719079" cy="87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b="1" dirty="0">
                <a:cs typeface="Arial" pitchFamily="34" charset="0"/>
              </a:rPr>
              <a:t>Doctors who can </a:t>
            </a:r>
            <a:r>
              <a:rPr lang="en-US" b="1" dirty="0" smtClean="0">
                <a:cs typeface="Arial" pitchFamily="34" charset="0"/>
              </a:rPr>
              <a:t>work</a:t>
            </a:r>
          </a:p>
          <a:p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on a patient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7632" y="6370638"/>
            <a:ext cx="1371600" cy="57886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cs typeface="Arial" pitchFamily="34" charset="0"/>
              </a:rPr>
              <a:t>Too much Load</a:t>
            </a:r>
            <a:endParaRPr lang="en-US" sz="17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5302432" y="5684838"/>
            <a:ext cx="381000" cy="533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6" rIns="91430" bIns="45716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6232" y="5303837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416232" y="4770438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06832" y="4770438"/>
            <a:ext cx="304800" cy="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3"/>
          </p:cNvCxnSpPr>
          <p:nvPr/>
        </p:nvCxnSpPr>
        <p:spPr>
          <a:xfrm>
            <a:off x="5992670" y="5075238"/>
            <a:ext cx="16719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711634" y="4389437"/>
            <a:ext cx="1676399" cy="728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Drop barely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Injured tuples</a:t>
            </a:r>
            <a:endParaRPr lang="en-US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Times New Roman" pitchFamily="18" charset="0"/>
              </a:rPr>
              <a:t>Aurora </a:t>
            </a:r>
            <a:r>
              <a:rPr lang="en-US" altLang="ko-KR" dirty="0" smtClean="0">
                <a:latin typeface="Times New Roman" pitchFamily="18" charset="0"/>
              </a:rPr>
              <a:t>Overall System </a:t>
            </a:r>
            <a:r>
              <a:rPr lang="en-US" altLang="ko-KR" dirty="0">
                <a:latin typeface="Times New Roman" pitchFamily="18" charset="0"/>
              </a:rPr>
              <a:t>Model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1"/>
          </a:xfrm>
        </p:spPr>
        <p:txBody>
          <a:bodyPr/>
          <a:lstStyle/>
          <a:p>
            <a:fld id="{70C8F1EA-BDA4-4C15-902A-F4B2DACB3BCF}" type="slidenum">
              <a:rPr lang="en-US" altLang="ko-KR"/>
              <a:pPr/>
              <a:t>7</a:t>
            </a:fld>
            <a:r>
              <a:rPr lang="en-US" altLang="ko-KR"/>
              <a:t>/15</a:t>
            </a:r>
          </a:p>
        </p:txBody>
      </p:sp>
      <p:pic>
        <p:nvPicPr>
          <p:cNvPr id="84" name="Picture 94" descr="j02920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8164512" y="5380037"/>
            <a:ext cx="1011952" cy="960438"/>
          </a:xfrm>
          <a:prstGeom prst="rect">
            <a:avLst/>
          </a:prstGeom>
          <a:noFill/>
          <a:ln/>
        </p:spPr>
      </p:pic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900112" y="1773238"/>
            <a:ext cx="6119813" cy="4248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endParaRPr lang="en-US" b="0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1071563" y="190182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1230313" y="2060575"/>
            <a:ext cx="5329238" cy="2592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0" name="Rectangle 38"/>
          <p:cNvSpPr>
            <a:spLocks noChangeArrowheads="1"/>
          </p:cNvSpPr>
          <p:nvPr/>
        </p:nvSpPr>
        <p:spPr bwMode="auto">
          <a:xfrm>
            <a:off x="1403350" y="2205038"/>
            <a:ext cx="5329238" cy="25923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95289" y="1989138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395289" y="2492376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95289" y="297021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95289" y="3429000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95289" y="38909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95289" y="4365625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395289" y="4868864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8" name="Oval 41"/>
          <p:cNvSpPr>
            <a:spLocks noChangeArrowheads="1"/>
          </p:cNvSpPr>
          <p:nvPr/>
        </p:nvSpPr>
        <p:spPr bwMode="auto">
          <a:xfrm>
            <a:off x="950914" y="6178551"/>
            <a:ext cx="358775" cy="35877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1258889" y="6092825"/>
            <a:ext cx="111919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External</a:t>
            </a:r>
          </a:p>
          <a:p>
            <a:r>
              <a:rPr lang="en-US" altLang="ko-KR" sz="1400" dirty="0">
                <a:cs typeface="Arial" pitchFamily="34" charset="0"/>
              </a:rPr>
              <a:t>data source</a:t>
            </a:r>
          </a:p>
        </p:txBody>
      </p: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7451728" y="2970214"/>
            <a:ext cx="1468438" cy="1182687"/>
            <a:chOff x="4694" y="1871"/>
            <a:chExt cx="925" cy="745"/>
          </a:xfrm>
        </p:grpSpPr>
        <p:pic>
          <p:nvPicPr>
            <p:cNvPr id="21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5" y="1871"/>
              <a:ext cx="673" cy="57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4694" y="2432"/>
              <a:ext cx="92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User application</a:t>
              </a:r>
            </a:p>
          </p:txBody>
        </p:sp>
      </p:grp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3017839" y="6094413"/>
            <a:ext cx="889967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Operator</a:t>
            </a:r>
          </a:p>
          <a:p>
            <a:r>
              <a:rPr lang="en-US" altLang="ko-KR" sz="1400" dirty="0">
                <a:cs typeface="Arial" pitchFamily="34" charset="0"/>
              </a:rPr>
              <a:t>boxes</a:t>
            </a:r>
          </a:p>
        </p:txBody>
      </p:sp>
      <p:cxnSp>
        <p:nvCxnSpPr>
          <p:cNvPr id="25" name="AutoShape 46"/>
          <p:cNvCxnSpPr>
            <a:cxnSpLocks noChangeShapeType="1"/>
          </p:cNvCxnSpPr>
          <p:nvPr/>
        </p:nvCxnSpPr>
        <p:spPr bwMode="auto">
          <a:xfrm>
            <a:off x="3975100" y="6365875"/>
            <a:ext cx="5032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4478339" y="6065837"/>
            <a:ext cx="1019174" cy="69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6" rIns="91430" bIns="45716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data </a:t>
            </a:r>
            <a:r>
              <a:rPr lang="en-US" altLang="ko-KR" sz="1400" dirty="0" smtClean="0">
                <a:cs typeface="Arial" pitchFamily="34" charset="0"/>
              </a:rPr>
              <a:t>flow</a:t>
            </a:r>
          </a:p>
          <a:p>
            <a:r>
              <a:rPr lang="en-US" altLang="ko-KR" sz="1400" dirty="0" smtClean="0">
                <a:cs typeface="Arial" pitchFamily="34" charset="0"/>
              </a:rPr>
              <a:t>(collection of stream)</a:t>
            </a:r>
            <a:endParaRPr lang="en-US" altLang="ko-KR" sz="1400" dirty="0">
              <a:cs typeface="Arial" pitchFamily="34" charset="0"/>
            </a:endParaRP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6134101" y="6154129"/>
            <a:ext cx="1126586" cy="2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sz="1400" dirty="0" smtClean="0">
                <a:cs typeface="Arial" pitchFamily="34" charset="0"/>
              </a:rPr>
              <a:t>Query spec</a:t>
            </a:r>
            <a:endParaRPr lang="en-US" altLang="ko-KR" sz="1400" dirty="0"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547813" y="2349501"/>
            <a:ext cx="5329238" cy="2592388"/>
            <a:chOff x="1547813" y="2349500"/>
            <a:chExt cx="5329237" cy="2592388"/>
          </a:xfrm>
        </p:grpSpPr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1547813" y="2349500"/>
              <a:ext cx="5329237" cy="2592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1835150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1835150" y="34290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1835150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059113" y="38608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3059113" y="2492375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0"/>
            <p:cNvSpPr>
              <a:spLocks noChangeArrowheads="1"/>
            </p:cNvSpPr>
            <p:nvPr/>
          </p:nvSpPr>
          <p:spPr bwMode="auto">
            <a:xfrm>
              <a:off x="4211638" y="4221163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7" name="AutoShape 25"/>
            <p:cNvCxnSpPr>
              <a:cxnSpLocks noChangeShapeType="1"/>
              <a:stCxn id="31" idx="3"/>
              <a:endCxn id="35" idx="1"/>
            </p:cNvCxnSpPr>
            <p:nvPr/>
          </p:nvCxnSpPr>
          <p:spPr bwMode="auto">
            <a:xfrm>
              <a:off x="2554288" y="2744788"/>
              <a:ext cx="5048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8" name="AutoShape 28"/>
            <p:cNvCxnSpPr>
              <a:cxnSpLocks noChangeShapeType="1"/>
              <a:stCxn id="34" idx="3"/>
              <a:endCxn id="36" idx="1"/>
            </p:cNvCxnSpPr>
            <p:nvPr/>
          </p:nvCxnSpPr>
          <p:spPr bwMode="auto">
            <a:xfrm>
              <a:off x="3778250" y="4113213"/>
              <a:ext cx="433387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9" name="AutoShape 29"/>
            <p:cNvCxnSpPr>
              <a:cxnSpLocks noChangeShapeType="1"/>
              <a:stCxn id="33" idx="3"/>
              <a:endCxn id="34" idx="1"/>
            </p:cNvCxnSpPr>
            <p:nvPr/>
          </p:nvCxnSpPr>
          <p:spPr bwMode="auto">
            <a:xfrm flipV="1">
              <a:off x="2554288" y="4113213"/>
              <a:ext cx="504825" cy="360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30"/>
            <p:cNvCxnSpPr>
              <a:cxnSpLocks noChangeShapeType="1"/>
              <a:stCxn id="32" idx="3"/>
              <a:endCxn id="34" idx="1"/>
            </p:cNvCxnSpPr>
            <p:nvPr/>
          </p:nvCxnSpPr>
          <p:spPr bwMode="auto">
            <a:xfrm>
              <a:off x="2554288" y="3681413"/>
              <a:ext cx="5048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31"/>
            <p:cNvCxnSpPr>
              <a:cxnSpLocks noChangeShapeType="1"/>
              <a:stCxn id="35" idx="3"/>
              <a:endCxn id="42" idx="1"/>
            </p:cNvCxnSpPr>
            <p:nvPr/>
          </p:nvCxnSpPr>
          <p:spPr bwMode="auto">
            <a:xfrm>
              <a:off x="3778250" y="2744788"/>
              <a:ext cx="1370012" cy="12239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5148263" y="371633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AutoShape 33"/>
            <p:cNvCxnSpPr>
              <a:cxnSpLocks noChangeShapeType="1"/>
              <a:stCxn id="42" idx="3"/>
              <a:endCxn id="50" idx="1"/>
            </p:cNvCxnSpPr>
            <p:nvPr/>
          </p:nvCxnSpPr>
          <p:spPr bwMode="auto">
            <a:xfrm flipV="1">
              <a:off x="5867400" y="3429000"/>
              <a:ext cx="144462" cy="539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34"/>
            <p:cNvCxnSpPr>
              <a:cxnSpLocks noChangeShapeType="1"/>
              <a:stCxn id="36" idx="3"/>
              <a:endCxn id="42" idx="1"/>
            </p:cNvCxnSpPr>
            <p:nvPr/>
          </p:nvCxnSpPr>
          <p:spPr bwMode="auto">
            <a:xfrm flipV="1">
              <a:off x="4930775" y="3968750"/>
              <a:ext cx="217487" cy="5048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305911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6" name="AutoShape 51"/>
            <p:cNvCxnSpPr>
              <a:cxnSpLocks noChangeShapeType="1"/>
              <a:stCxn id="32" idx="3"/>
              <a:endCxn id="45" idx="1"/>
            </p:cNvCxnSpPr>
            <p:nvPr/>
          </p:nvCxnSpPr>
          <p:spPr bwMode="auto">
            <a:xfrm flipV="1">
              <a:off x="2554288" y="3429000"/>
              <a:ext cx="504825" cy="2524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52"/>
            <p:cNvCxnSpPr>
              <a:cxnSpLocks noChangeShapeType="1"/>
              <a:stCxn id="45" idx="3"/>
              <a:endCxn id="48" idx="1"/>
            </p:cNvCxnSpPr>
            <p:nvPr/>
          </p:nvCxnSpPr>
          <p:spPr bwMode="auto">
            <a:xfrm flipV="1">
              <a:off x="3778250" y="2817813"/>
              <a:ext cx="10810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4859338" y="2565400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AutoShape 54"/>
            <p:cNvCxnSpPr>
              <a:cxnSpLocks noChangeShapeType="1"/>
              <a:stCxn id="48" idx="3"/>
              <a:endCxn id="50" idx="1"/>
            </p:cNvCxnSpPr>
            <p:nvPr/>
          </p:nvCxnSpPr>
          <p:spPr bwMode="auto">
            <a:xfrm>
              <a:off x="5578475" y="2817813"/>
              <a:ext cx="433387" cy="6111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0" name="Rectangle 57"/>
            <p:cNvSpPr>
              <a:spLocks noChangeArrowheads="1"/>
            </p:cNvSpPr>
            <p:nvPr/>
          </p:nvSpPr>
          <p:spPr bwMode="auto">
            <a:xfrm>
              <a:off x="6011863" y="3176588"/>
              <a:ext cx="719137" cy="5032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51" name="AutoShape 58"/>
          <p:cNvCxnSpPr>
            <a:cxnSpLocks noChangeShapeType="1"/>
            <a:stCxn id="50" idx="3"/>
          </p:cNvCxnSpPr>
          <p:nvPr/>
        </p:nvCxnSpPr>
        <p:spPr bwMode="auto">
          <a:xfrm>
            <a:off x="6731000" y="3429000"/>
            <a:ext cx="8651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0"/>
          <p:cNvSpPr>
            <a:spLocks noChangeArrowheads="1"/>
          </p:cNvSpPr>
          <p:nvPr/>
        </p:nvSpPr>
        <p:spPr bwMode="auto">
          <a:xfrm>
            <a:off x="3132137" y="5157788"/>
            <a:ext cx="2138363" cy="781050"/>
          </a:xfrm>
          <a:prstGeom prst="can">
            <a:avLst>
              <a:gd name="adj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/>
            <a:r>
              <a:rPr lang="en-US" altLang="ko-KR" sz="1700" dirty="0" smtClean="0">
                <a:cs typeface="Arial" pitchFamily="34" charset="0"/>
              </a:rPr>
              <a:t>Historical</a:t>
            </a:r>
            <a:endParaRPr lang="en-US" altLang="ko-KR" sz="1700" dirty="0">
              <a:cs typeface="Arial" pitchFamily="34" charset="0"/>
            </a:endParaRPr>
          </a:p>
          <a:p>
            <a:pPr algn="ctr"/>
            <a:r>
              <a:rPr lang="en-US" altLang="ko-KR" sz="1700" dirty="0">
                <a:cs typeface="Arial" pitchFamily="34" charset="0"/>
              </a:rPr>
              <a:t>Storage</a:t>
            </a:r>
          </a:p>
        </p:txBody>
      </p:sp>
      <p:sp>
        <p:nvSpPr>
          <p:cNvPr id="53" name="AutoShape 61"/>
          <p:cNvSpPr>
            <a:spLocks noChangeArrowheads="1"/>
          </p:cNvSpPr>
          <p:nvPr/>
        </p:nvSpPr>
        <p:spPr bwMode="auto">
          <a:xfrm>
            <a:off x="3798887" y="4941888"/>
            <a:ext cx="773113" cy="34925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lIns="91430" tIns="45716" rIns="91430" bIns="45716" anchor="ctr"/>
          <a:lstStyle/>
          <a:p>
            <a:endParaRPr lang="en-US"/>
          </a:p>
        </p:txBody>
      </p:sp>
      <p:sp>
        <p:nvSpPr>
          <p:cNvPr id="54" name="Text Box 64"/>
          <p:cNvSpPr txBox="1">
            <a:spLocks noChangeArrowheads="1"/>
          </p:cNvSpPr>
          <p:nvPr/>
        </p:nvSpPr>
        <p:spPr bwMode="auto">
          <a:xfrm>
            <a:off x="971551" y="5229226"/>
            <a:ext cx="954087" cy="6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Aurora</a:t>
            </a:r>
          </a:p>
          <a:p>
            <a:r>
              <a:rPr lang="en-US" altLang="ko-KR" i="1" dirty="0">
                <a:cs typeface="Arial" pitchFamily="34" charset="0"/>
              </a:rPr>
              <a:t>System</a:t>
            </a:r>
          </a:p>
        </p:txBody>
      </p:sp>
      <p:grpSp>
        <p:nvGrpSpPr>
          <p:cNvPr id="55" name="Group 65"/>
          <p:cNvGrpSpPr>
            <a:grpSpLocks/>
          </p:cNvGrpSpPr>
          <p:nvPr/>
        </p:nvGrpSpPr>
        <p:grpSpPr bwMode="auto">
          <a:xfrm>
            <a:off x="8197850" y="4365626"/>
            <a:ext cx="1144588" cy="720725"/>
            <a:chOff x="4649" y="2160"/>
            <a:chExt cx="721" cy="454"/>
          </a:xfrm>
        </p:grpSpPr>
        <p:cxnSp>
          <p:nvCxnSpPr>
            <p:cNvPr id="56" name="AutoShape 66"/>
            <p:cNvCxnSpPr>
              <a:cxnSpLocks noChangeShapeType="1"/>
            </p:cNvCxnSpPr>
            <p:nvPr/>
          </p:nvCxnSpPr>
          <p:spPr bwMode="auto">
            <a:xfrm flipV="1">
              <a:off x="4694" y="2160"/>
              <a:ext cx="0" cy="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67"/>
            <p:cNvCxnSpPr>
              <a:cxnSpLocks noChangeShapeType="1"/>
            </p:cNvCxnSpPr>
            <p:nvPr/>
          </p:nvCxnSpPr>
          <p:spPr bwMode="auto">
            <a:xfrm>
              <a:off x="4694" y="2614"/>
              <a:ext cx="4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4694" y="2387"/>
              <a:ext cx="363" cy="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363" y="91"/>
                </a:cxn>
              </a:cxnLst>
              <a:rect l="0" t="0" r="r" b="b"/>
              <a:pathLst>
                <a:path w="363" h="91">
                  <a:moveTo>
                    <a:pt x="0" y="0"/>
                  </a:moveTo>
                  <a:lnTo>
                    <a:pt x="227" y="0"/>
                  </a:lnTo>
                  <a:lnTo>
                    <a:pt x="363" y="9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649" y="2160"/>
              <a:ext cx="7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700" i="1" dirty="0" err="1" smtClean="0">
                  <a:cs typeface="Arial" pitchFamily="34" charset="0"/>
                </a:rPr>
                <a:t>QoS</a:t>
              </a:r>
              <a:r>
                <a:rPr lang="en-US" altLang="ko-KR" sz="1700" i="1" dirty="0" smtClean="0">
                  <a:cs typeface="Arial" pitchFamily="34" charset="0"/>
                </a:rPr>
                <a:t> </a:t>
              </a:r>
              <a:r>
                <a:rPr lang="en-US" altLang="ko-KR" sz="1700" i="1" dirty="0">
                  <a:cs typeface="Arial" pitchFamily="34" charset="0"/>
                </a:rPr>
                <a:t>spec</a:t>
              </a:r>
            </a:p>
          </p:txBody>
        </p:sp>
      </p:grpSp>
      <p:grpSp>
        <p:nvGrpSpPr>
          <p:cNvPr id="60" name="Group 93"/>
          <p:cNvGrpSpPr>
            <a:grpSpLocks/>
          </p:cNvGrpSpPr>
          <p:nvPr/>
        </p:nvGrpSpPr>
        <p:grpSpPr bwMode="auto">
          <a:xfrm>
            <a:off x="7164393" y="4437063"/>
            <a:ext cx="1100138" cy="723900"/>
            <a:chOff x="5012" y="1344"/>
            <a:chExt cx="693" cy="456"/>
          </a:xfrm>
        </p:grpSpPr>
        <p:grpSp>
          <p:nvGrpSpPr>
            <p:cNvPr id="61" name="Group 91"/>
            <p:cNvGrpSpPr>
              <a:grpSpLocks/>
            </p:cNvGrpSpPr>
            <p:nvPr/>
          </p:nvGrpSpPr>
          <p:grpSpPr bwMode="auto">
            <a:xfrm>
              <a:off x="5103" y="1344"/>
              <a:ext cx="454" cy="273"/>
              <a:chOff x="1111" y="1616"/>
              <a:chExt cx="3357" cy="1633"/>
            </a:xfrm>
          </p:grpSpPr>
          <p:sp>
            <p:nvSpPr>
              <p:cNvPr id="63" name="Rectangle 70"/>
              <p:cNvSpPr>
                <a:spLocks noChangeArrowheads="1"/>
              </p:cNvSpPr>
              <p:nvPr/>
            </p:nvSpPr>
            <p:spPr bwMode="auto">
              <a:xfrm>
                <a:off x="1111" y="1616"/>
                <a:ext cx="3357" cy="1633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1"/>
              <p:cNvSpPr>
                <a:spLocks noChangeArrowheads="1"/>
              </p:cNvSpPr>
              <p:nvPr/>
            </p:nvSpPr>
            <p:spPr bwMode="auto">
              <a:xfrm>
                <a:off x="1292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2"/>
              <p:cNvSpPr>
                <a:spLocks noChangeArrowheads="1"/>
              </p:cNvSpPr>
              <p:nvPr/>
            </p:nvSpPr>
            <p:spPr bwMode="auto">
              <a:xfrm>
                <a:off x="1292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3"/>
              <p:cNvSpPr>
                <a:spLocks noChangeArrowheads="1"/>
              </p:cNvSpPr>
              <p:nvPr/>
            </p:nvSpPr>
            <p:spPr bwMode="auto">
              <a:xfrm>
                <a:off x="1292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4"/>
              <p:cNvSpPr>
                <a:spLocks noChangeArrowheads="1"/>
              </p:cNvSpPr>
              <p:nvPr/>
            </p:nvSpPr>
            <p:spPr bwMode="auto">
              <a:xfrm>
                <a:off x="2063" y="2568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5"/>
              <p:cNvSpPr>
                <a:spLocks noChangeArrowheads="1"/>
              </p:cNvSpPr>
              <p:nvPr/>
            </p:nvSpPr>
            <p:spPr bwMode="auto">
              <a:xfrm>
                <a:off x="2063" y="170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76"/>
              <p:cNvSpPr>
                <a:spLocks noChangeArrowheads="1"/>
              </p:cNvSpPr>
              <p:nvPr/>
            </p:nvSpPr>
            <p:spPr bwMode="auto">
              <a:xfrm>
                <a:off x="2789" y="2795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0" name="AutoShape 77"/>
              <p:cNvCxnSpPr>
                <a:cxnSpLocks noChangeShapeType="1"/>
                <a:stCxn id="64" idx="3"/>
                <a:endCxn id="68" idx="1"/>
              </p:cNvCxnSpPr>
              <p:nvPr/>
            </p:nvCxnSpPr>
            <p:spPr bwMode="auto">
              <a:xfrm>
                <a:off x="1745" y="1865"/>
                <a:ext cx="31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1" name="AutoShape 78"/>
              <p:cNvCxnSpPr>
                <a:cxnSpLocks noChangeShapeType="1"/>
                <a:stCxn id="67" idx="3"/>
                <a:endCxn id="69" idx="1"/>
              </p:cNvCxnSpPr>
              <p:nvPr/>
            </p:nvCxnSpPr>
            <p:spPr bwMode="auto">
              <a:xfrm>
                <a:off x="2516" y="2727"/>
                <a:ext cx="273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2" name="AutoShape 79"/>
              <p:cNvCxnSpPr>
                <a:cxnSpLocks noChangeShapeType="1"/>
                <a:stCxn id="66" idx="3"/>
                <a:endCxn id="67" idx="1"/>
              </p:cNvCxnSpPr>
              <p:nvPr/>
            </p:nvCxnSpPr>
            <p:spPr bwMode="auto">
              <a:xfrm flipV="1">
                <a:off x="1745" y="2727"/>
                <a:ext cx="318" cy="2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3" name="AutoShape 80"/>
              <p:cNvCxnSpPr>
                <a:cxnSpLocks noChangeShapeType="1"/>
                <a:stCxn id="65" idx="3"/>
                <a:endCxn id="67" idx="1"/>
              </p:cNvCxnSpPr>
              <p:nvPr/>
            </p:nvCxnSpPr>
            <p:spPr bwMode="auto">
              <a:xfrm>
                <a:off x="1745" y="2455"/>
                <a:ext cx="318" cy="2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4" name="AutoShape 81"/>
              <p:cNvCxnSpPr>
                <a:cxnSpLocks noChangeShapeType="1"/>
                <a:stCxn id="68" idx="3"/>
                <a:endCxn id="75" idx="1"/>
              </p:cNvCxnSpPr>
              <p:nvPr/>
            </p:nvCxnSpPr>
            <p:spPr bwMode="auto">
              <a:xfrm>
                <a:off x="2516" y="1865"/>
                <a:ext cx="863" cy="7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5" name="Rectangle 82"/>
              <p:cNvSpPr>
                <a:spLocks noChangeArrowheads="1"/>
              </p:cNvSpPr>
              <p:nvPr/>
            </p:nvSpPr>
            <p:spPr bwMode="auto">
              <a:xfrm>
                <a:off x="3379" y="247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6" name="AutoShape 83"/>
              <p:cNvCxnSpPr>
                <a:cxnSpLocks noChangeShapeType="1"/>
                <a:stCxn id="75" idx="3"/>
                <a:endCxn id="83" idx="1"/>
              </p:cNvCxnSpPr>
              <p:nvPr/>
            </p:nvCxnSpPr>
            <p:spPr bwMode="auto">
              <a:xfrm flipV="1">
                <a:off x="3832" y="2455"/>
                <a:ext cx="137" cy="18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77" name="AutoShape 84"/>
              <p:cNvCxnSpPr>
                <a:cxnSpLocks noChangeShapeType="1"/>
                <a:stCxn id="69" idx="3"/>
                <a:endCxn id="75" idx="1"/>
              </p:cNvCxnSpPr>
              <p:nvPr/>
            </p:nvCxnSpPr>
            <p:spPr bwMode="auto">
              <a:xfrm flipV="1">
                <a:off x="3242" y="2636"/>
                <a:ext cx="137" cy="31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8" name="Rectangle 85"/>
              <p:cNvSpPr>
                <a:spLocks noChangeArrowheads="1"/>
              </p:cNvSpPr>
              <p:nvPr/>
            </p:nvSpPr>
            <p:spPr bwMode="auto">
              <a:xfrm>
                <a:off x="2063" y="2137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79" name="AutoShape 86"/>
              <p:cNvCxnSpPr>
                <a:cxnSpLocks noChangeShapeType="1"/>
                <a:stCxn id="65" idx="3"/>
                <a:endCxn id="78" idx="1"/>
              </p:cNvCxnSpPr>
              <p:nvPr/>
            </p:nvCxnSpPr>
            <p:spPr bwMode="auto">
              <a:xfrm flipV="1">
                <a:off x="1745" y="2296"/>
                <a:ext cx="318" cy="15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80" name="AutoShape 87"/>
              <p:cNvCxnSpPr>
                <a:cxnSpLocks noChangeShapeType="1"/>
                <a:stCxn id="78" idx="3"/>
                <a:endCxn id="81" idx="1"/>
              </p:cNvCxnSpPr>
              <p:nvPr/>
            </p:nvCxnSpPr>
            <p:spPr bwMode="auto">
              <a:xfrm flipV="1">
                <a:off x="2516" y="1911"/>
                <a:ext cx="681" cy="3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1" name="Rectangle 88"/>
              <p:cNvSpPr>
                <a:spLocks noChangeArrowheads="1"/>
              </p:cNvSpPr>
              <p:nvPr/>
            </p:nvSpPr>
            <p:spPr bwMode="auto">
              <a:xfrm>
                <a:off x="3197" y="1752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82" name="AutoShape 89"/>
              <p:cNvCxnSpPr>
                <a:cxnSpLocks noChangeShapeType="1"/>
                <a:stCxn id="81" idx="3"/>
                <a:endCxn id="83" idx="1"/>
              </p:cNvCxnSpPr>
              <p:nvPr/>
            </p:nvCxnSpPr>
            <p:spPr bwMode="auto">
              <a:xfrm>
                <a:off x="3650" y="1911"/>
                <a:ext cx="319" cy="5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83" name="Rectangle 90"/>
              <p:cNvSpPr>
                <a:spLocks noChangeArrowheads="1"/>
              </p:cNvSpPr>
              <p:nvPr/>
            </p:nvSpPr>
            <p:spPr bwMode="auto">
              <a:xfrm>
                <a:off x="3969" y="2296"/>
                <a:ext cx="453" cy="317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" name="Text Box 92"/>
            <p:cNvSpPr txBox="1">
              <a:spLocks noChangeArrowheads="1"/>
            </p:cNvSpPr>
            <p:nvPr/>
          </p:nvSpPr>
          <p:spPr bwMode="auto">
            <a:xfrm>
              <a:off x="5012" y="1616"/>
              <a:ext cx="69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400" i="1" dirty="0">
                  <a:cs typeface="Arial" pitchFamily="34" charset="0"/>
                </a:rPr>
                <a:t>Query spec</a:t>
              </a:r>
            </a:p>
          </p:txBody>
        </p:sp>
      </p:grpSp>
      <p:sp>
        <p:nvSpPr>
          <p:cNvPr id="85" name="Text Box 96"/>
          <p:cNvSpPr txBox="1">
            <a:spLocks noChangeArrowheads="1"/>
          </p:cNvSpPr>
          <p:nvPr/>
        </p:nvSpPr>
        <p:spPr bwMode="auto">
          <a:xfrm>
            <a:off x="7861300" y="6388769"/>
            <a:ext cx="1333698" cy="5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i="1" dirty="0">
                <a:cs typeface="Arial" pitchFamily="34" charset="0"/>
              </a:rPr>
              <a:t>Application</a:t>
            </a:r>
          </a:p>
          <a:p>
            <a:r>
              <a:rPr lang="en-US" altLang="ko-KR" i="1" dirty="0">
                <a:cs typeface="Arial" pitchFamily="34" charset="0"/>
              </a:rPr>
              <a:t>administrator</a:t>
            </a:r>
          </a:p>
        </p:txBody>
      </p:sp>
      <p:cxnSp>
        <p:nvCxnSpPr>
          <p:cNvPr id="86" name="AutoShape 21"/>
          <p:cNvCxnSpPr>
            <a:cxnSpLocks noChangeShapeType="1"/>
            <a:stCxn id="11" idx="6"/>
            <a:endCxn id="31" idx="1"/>
          </p:cNvCxnSpPr>
          <p:nvPr/>
        </p:nvCxnSpPr>
        <p:spPr bwMode="auto">
          <a:xfrm>
            <a:off x="754063" y="2168526"/>
            <a:ext cx="1081088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" name="AutoShape 22"/>
          <p:cNvCxnSpPr>
            <a:cxnSpLocks noChangeShapeType="1"/>
            <a:stCxn id="16" idx="6"/>
            <a:endCxn id="32" idx="1"/>
          </p:cNvCxnSpPr>
          <p:nvPr/>
        </p:nvCxnSpPr>
        <p:spPr bwMode="auto">
          <a:xfrm flipV="1">
            <a:off x="754063" y="3681413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8" name="AutoShape 23"/>
          <p:cNvCxnSpPr>
            <a:cxnSpLocks noChangeShapeType="1"/>
            <a:stCxn id="17" idx="6"/>
            <a:endCxn id="33" idx="1"/>
          </p:cNvCxnSpPr>
          <p:nvPr/>
        </p:nvCxnSpPr>
        <p:spPr bwMode="auto">
          <a:xfrm flipV="1">
            <a:off x="754063" y="4473576"/>
            <a:ext cx="1081088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24"/>
          <p:cNvCxnSpPr>
            <a:cxnSpLocks noChangeShapeType="1"/>
            <a:stCxn id="13" idx="6"/>
            <a:endCxn id="31" idx="1"/>
          </p:cNvCxnSpPr>
          <p:nvPr/>
        </p:nvCxnSpPr>
        <p:spPr bwMode="auto">
          <a:xfrm flipV="1">
            <a:off x="754063" y="2744788"/>
            <a:ext cx="1081088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0" name="AutoShape 26"/>
          <p:cNvCxnSpPr>
            <a:cxnSpLocks noChangeShapeType="1"/>
            <a:stCxn id="12" idx="6"/>
            <a:endCxn id="31" idx="1"/>
          </p:cNvCxnSpPr>
          <p:nvPr/>
        </p:nvCxnSpPr>
        <p:spPr bwMode="auto">
          <a:xfrm>
            <a:off x="754063" y="2671764"/>
            <a:ext cx="1081088" cy="7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1" name="AutoShape 27"/>
          <p:cNvCxnSpPr>
            <a:cxnSpLocks noChangeShapeType="1"/>
            <a:stCxn id="14" idx="6"/>
            <a:endCxn id="31" idx="1"/>
          </p:cNvCxnSpPr>
          <p:nvPr/>
        </p:nvCxnSpPr>
        <p:spPr bwMode="auto">
          <a:xfrm flipV="1">
            <a:off x="754063" y="2744788"/>
            <a:ext cx="1081088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" name="AutoShape 35"/>
          <p:cNvCxnSpPr>
            <a:cxnSpLocks noChangeShapeType="1"/>
            <a:stCxn id="15" idx="6"/>
            <a:endCxn id="31" idx="1"/>
          </p:cNvCxnSpPr>
          <p:nvPr/>
        </p:nvCxnSpPr>
        <p:spPr bwMode="auto">
          <a:xfrm flipV="1">
            <a:off x="754063" y="2744788"/>
            <a:ext cx="1081088" cy="132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3" name="Rectangle 36"/>
          <p:cNvSpPr>
            <a:spLocks noChangeArrowheads="1"/>
          </p:cNvSpPr>
          <p:nvPr/>
        </p:nvSpPr>
        <p:spPr bwMode="auto">
          <a:xfrm>
            <a:off x="5661024" y="6142037"/>
            <a:ext cx="522288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4" name="Rectangle 18"/>
          <p:cNvSpPr>
            <a:spLocks noChangeArrowheads="1"/>
          </p:cNvSpPr>
          <p:nvPr/>
        </p:nvSpPr>
        <p:spPr bwMode="auto">
          <a:xfrm>
            <a:off x="2449512" y="6142037"/>
            <a:ext cx="566738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97" name="Slide Number Placeholder 4"/>
          <p:cNvSpPr txBox="1">
            <a:spLocks/>
          </p:cNvSpPr>
          <p:nvPr/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83" tIns="50392" rIns="100783" bIns="50392" anchor="ctr" anchorCtr="0">
            <a:normAutofit fontScale="92500" lnSpcReduction="20000"/>
          </a:bodyPr>
          <a:lstStyle/>
          <a:p>
            <a:pPr algn="ctr" hangingPunct="1">
              <a:defRPr/>
            </a:pPr>
            <a:fld id="{FF204DA1-FDA9-4A5D-A963-9EA4EF1914CF}" type="slidenum">
              <a:rPr lang="en-US" sz="1500" b="1" smtClean="0">
                <a:solidFill>
                  <a:srgbClr val="FFFFFF"/>
                </a:solidFill>
              </a:rPr>
              <a:pPr algn="ctr" hangingPunct="1">
                <a:defRPr/>
              </a:pPr>
              <a:t>7</a:t>
            </a:fld>
            <a:endParaRPr lang="en-US" sz="15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83689E-6 L -0.06545 -0.05329 C -0.07916 -0.06533 -0.09965 -0.07205 -0.121 -0.07205 C -0.14531 -0.07205 -0.16475 -0.06533 -0.17847 -0.05329 L -0.24375 -3.83689E-6 " pathEditMode="relative" rAng="0" ptsTypes="FffFF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9.63855E-7 L -0.06545 -0.05329 C -0.07916 -0.06534 -0.09965 -0.07206 -0.121 -0.07206 C -0.14531 -0.07206 -0.16475 -0.06534 -0.17847 -0.05329 L -0.24375 9.63855E-7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Suppose, in a hospital, continuous stream of doctor’s position, patient’s health, position </a:t>
            </a:r>
            <a:r>
              <a:rPr lang="en-US" i="1" dirty="0" smtClean="0"/>
              <a:t>etc.</a:t>
            </a:r>
            <a:r>
              <a:rPr lang="en-US" dirty="0" smtClean="0"/>
              <a:t> is monitored</a:t>
            </a:r>
          </a:p>
          <a:p>
            <a:endParaRPr lang="en-US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40312" y="4694237"/>
            <a:ext cx="1371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Join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39670" y="5456237"/>
            <a:ext cx="998624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Doctors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20712" y="4465637"/>
            <a:ext cx="1600200" cy="35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dirty="0">
                <a:cs typeface="Arial" pitchFamily="34" charset="0"/>
              </a:rPr>
              <a:t>Patients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707312" y="4465637"/>
            <a:ext cx="1719079" cy="138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83" tIns="50392" rIns="100783" bIns="50392">
            <a:spAutoFit/>
          </a:bodyPr>
          <a:lstStyle/>
          <a:p>
            <a:r>
              <a:rPr lang="en-US" b="1" dirty="0" smtClean="0">
                <a:cs typeface="Arial" pitchFamily="34" charset="0"/>
              </a:rPr>
              <a:t>Nearby doctors </a:t>
            </a:r>
            <a:r>
              <a:rPr lang="en-US" b="1" dirty="0">
                <a:cs typeface="Arial" pitchFamily="34" charset="0"/>
              </a:rPr>
              <a:t>who can </a:t>
            </a:r>
            <a:r>
              <a:rPr lang="en-US" b="1" dirty="0" smtClean="0">
                <a:cs typeface="Arial" pitchFamily="34" charset="0"/>
              </a:rPr>
              <a:t>work</a:t>
            </a:r>
          </a:p>
          <a:p>
            <a:r>
              <a:rPr lang="en-US" b="1" dirty="0" smtClean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on a </a:t>
            </a:r>
            <a:r>
              <a:rPr lang="en-US" b="1" dirty="0" smtClean="0">
                <a:cs typeface="Arial" pitchFamily="34" charset="0"/>
              </a:rPr>
              <a:t>heart patient</a:t>
            </a:r>
            <a:endParaRPr lang="en-US" b="1" dirty="0"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35112" y="5380037"/>
            <a:ext cx="3505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3"/>
          </p:cNvCxnSpPr>
          <p:nvPr/>
        </p:nvCxnSpPr>
        <p:spPr>
          <a:xfrm>
            <a:off x="4311833" y="4829792"/>
            <a:ext cx="728479" cy="168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1"/>
          </p:cNvCxnSpPr>
          <p:nvPr/>
        </p:nvCxnSpPr>
        <p:spPr>
          <a:xfrm flipV="1">
            <a:off x="1687512" y="4829792"/>
            <a:ext cx="762000" cy="16845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</p:cNvCxnSpPr>
          <p:nvPr/>
        </p:nvCxnSpPr>
        <p:spPr>
          <a:xfrm>
            <a:off x="6411912" y="5151437"/>
            <a:ext cx="1367164" cy="15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449512" y="4465637"/>
            <a:ext cx="1862321" cy="7283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0783" tIns="50392" rIns="100783" bIns="50392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Filter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(disease=heart)</a:t>
            </a:r>
            <a:endParaRPr lang="en-US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8512" y="6370637"/>
            <a:ext cx="4166590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Join condition: </a:t>
            </a:r>
          </a:p>
          <a:p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(</a:t>
            </a:r>
            <a:r>
              <a:rPr lang="en-US" dirty="0" err="1" smtClean="0">
                <a:solidFill>
                  <a:sysClr val="windowText" lastClr="000000"/>
                </a:solidFill>
                <a:cs typeface="Arial" pitchFamily="34" charset="0"/>
              </a:rPr>
              <a:t>Patient.location</a:t>
            </a:r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 – </a:t>
            </a:r>
            <a:r>
              <a:rPr lang="en-US" dirty="0" err="1" smtClean="0">
                <a:solidFill>
                  <a:sysClr val="windowText" lastClr="000000"/>
                </a:solidFill>
                <a:cs typeface="Arial" pitchFamily="34" charset="0"/>
              </a:rPr>
              <a:t>doctor.location</a:t>
            </a:r>
            <a:r>
              <a:rPr lang="en-US" dirty="0" smtClean="0">
                <a:solidFill>
                  <a:sysClr val="windowText" lastClr="000000"/>
                </a:solidFill>
                <a:cs typeface="Arial" pitchFamily="34" charset="0"/>
              </a:rPr>
              <a:t>) &lt; </a:t>
            </a:r>
            <a:r>
              <a:rPr lang="el-GR" dirty="0" smtClean="0">
                <a:solidFill>
                  <a:sysClr val="windowText" lastClr="000000"/>
                </a:solidFill>
                <a:cs typeface="Arial" pitchFamily="34" charset="0"/>
              </a:rPr>
              <a:t>θ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2"/>
            <a:endCxn id="24" idx="0"/>
          </p:cNvCxnSpPr>
          <p:nvPr/>
        </p:nvCxnSpPr>
        <p:spPr>
          <a:xfrm rot="5400000">
            <a:off x="4557960" y="5202485"/>
            <a:ext cx="762000" cy="1574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9" y="346075"/>
            <a:ext cx="9070975" cy="1171575"/>
          </a:xfrm>
          <a:ln/>
        </p:spPr>
        <p:txBody>
          <a:bodyPr tIns="38804"/>
          <a:lstStyle/>
          <a:p>
            <a:pPr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/>
              <a:t>Aurora GUI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51038"/>
            <a:ext cx="65817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204DA1-FDA9-4A5D-A963-9EA4EF1914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97913" y="3779837"/>
            <a:ext cx="10668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Operator Boxes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7173913" y="3856037"/>
            <a:ext cx="1524000" cy="1905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6259513" y="4046538"/>
            <a:ext cx="2438400" cy="87629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1747</TotalTime>
  <Words>2932</Words>
  <PresentationFormat>Custom</PresentationFormat>
  <Paragraphs>655</Paragraphs>
  <Slides>67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Median</vt:lpstr>
      <vt:lpstr>Equation</vt:lpstr>
      <vt:lpstr>方程式</vt:lpstr>
      <vt:lpstr>Monitoring streams:  a new class of data management applications D. Carney et al.</vt:lpstr>
      <vt:lpstr>Outline </vt:lpstr>
      <vt:lpstr>Monitoring Applications</vt:lpstr>
      <vt:lpstr>Examples of Monitoring Applications</vt:lpstr>
      <vt:lpstr>Slide 5</vt:lpstr>
      <vt:lpstr>Aurora</vt:lpstr>
      <vt:lpstr>Aurora Overall System Model</vt:lpstr>
      <vt:lpstr>Example</vt:lpstr>
      <vt:lpstr>Aurora GUI</vt:lpstr>
      <vt:lpstr>Representation of Stream</vt:lpstr>
      <vt:lpstr>Operators in Aurora</vt:lpstr>
      <vt:lpstr>Concept of Windowing</vt:lpstr>
      <vt:lpstr>Operations in Aurora (cntd.)</vt:lpstr>
      <vt:lpstr>Slide 14</vt:lpstr>
      <vt:lpstr>Join Example</vt:lpstr>
      <vt:lpstr>Aurora Query Model</vt:lpstr>
      <vt:lpstr>Aurora Query Model (cntd.)</vt:lpstr>
      <vt:lpstr>Connection Points</vt:lpstr>
      <vt:lpstr>Aurora Query model: Views</vt:lpstr>
      <vt:lpstr>Views</vt:lpstr>
      <vt:lpstr>Aurora Query model: Ad-hoc queries</vt:lpstr>
      <vt:lpstr>Ad-hoc queries</vt:lpstr>
      <vt:lpstr>Order Specification in Aurora</vt:lpstr>
      <vt:lpstr>Out of order tuple example</vt:lpstr>
      <vt:lpstr>Handling Out of Order Tuples</vt:lpstr>
      <vt:lpstr>Aurora Optimization</vt:lpstr>
      <vt:lpstr>Continuous Query Optimization</vt:lpstr>
      <vt:lpstr>Optimization</vt:lpstr>
      <vt:lpstr>Optimization</vt:lpstr>
      <vt:lpstr>Continuous Query Optimization</vt:lpstr>
      <vt:lpstr>Slide 31</vt:lpstr>
      <vt:lpstr>Optimizing Ad-hoc queries</vt:lpstr>
      <vt:lpstr>Slide 33</vt:lpstr>
      <vt:lpstr>QoS Specification</vt:lpstr>
      <vt:lpstr>Aurora Storage Management (ASM)</vt:lpstr>
      <vt:lpstr>Slide 36</vt:lpstr>
      <vt:lpstr>Storing of Queues</vt:lpstr>
      <vt:lpstr>Swap policy for Queue blocks</vt:lpstr>
      <vt:lpstr>Connection Point Management</vt:lpstr>
      <vt:lpstr>Real Time Scheduling(RTS)</vt:lpstr>
      <vt:lpstr>RTS by Optimizing overall processing cost</vt:lpstr>
      <vt:lpstr>RTS by Optimizing overall processing cost(contd.)</vt:lpstr>
      <vt:lpstr>RTS by Optimizing QoS: Priority Assignment</vt:lpstr>
      <vt:lpstr>Different priority assignment approach</vt:lpstr>
      <vt:lpstr>Execution overhead of RTS</vt:lpstr>
      <vt:lpstr>Load Shedding</vt:lpstr>
      <vt:lpstr>Detecting Load Shedding: Static Analysis</vt:lpstr>
      <vt:lpstr>Detecting Load Shedding: Dynamic Analysis</vt:lpstr>
      <vt:lpstr>Static Load Shedding by dropping tuples</vt:lpstr>
      <vt:lpstr>Placement of Drop box</vt:lpstr>
      <vt:lpstr>Dynamic Load Shedding by dropping tuples</vt:lpstr>
      <vt:lpstr>Semantic Load shedding by filtering tuples</vt:lpstr>
      <vt:lpstr>Conclusion</vt:lpstr>
      <vt:lpstr>Slide 54</vt:lpstr>
      <vt:lpstr>References</vt:lpstr>
      <vt:lpstr>Slide 56</vt:lpstr>
      <vt:lpstr>BSort</vt:lpstr>
      <vt:lpstr>BSort Example</vt:lpstr>
      <vt:lpstr>Aggregate</vt:lpstr>
      <vt:lpstr>Aggregate Example</vt:lpstr>
      <vt:lpstr>Slide 61</vt:lpstr>
      <vt:lpstr>Join</vt:lpstr>
      <vt:lpstr>Join example</vt:lpstr>
      <vt:lpstr>Resample</vt:lpstr>
      <vt:lpstr>Resample example</vt:lpstr>
      <vt:lpstr>Semantic Load shedding example</vt:lpstr>
      <vt:lpstr>Semantic Load shedding 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Joydip Datta</dc:creator>
  <cp:lastModifiedBy>joydip</cp:lastModifiedBy>
  <cp:revision>128</cp:revision>
  <cp:lastPrinted>1601-01-01T00:00:00Z</cp:lastPrinted>
  <dcterms:created xsi:type="dcterms:W3CDTF">2011-03-21T04:58:06Z</dcterms:created>
  <dcterms:modified xsi:type="dcterms:W3CDTF">2011-03-25T09:34:39Z</dcterms:modified>
</cp:coreProperties>
</file>