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1" r:id="rId1"/>
  </p:sldMasterIdLst>
  <p:notesMasterIdLst>
    <p:notesMasterId r:id="rId60"/>
  </p:notesMasterIdLst>
  <p:sldIdLst>
    <p:sldId id="297" r:id="rId2"/>
    <p:sldId id="257" r:id="rId3"/>
    <p:sldId id="258" r:id="rId4"/>
    <p:sldId id="260" r:id="rId5"/>
    <p:sldId id="261" r:id="rId6"/>
    <p:sldId id="264" r:id="rId7"/>
    <p:sldId id="303" r:id="rId8"/>
    <p:sldId id="302" r:id="rId9"/>
    <p:sldId id="263" r:id="rId10"/>
    <p:sldId id="266" r:id="rId11"/>
    <p:sldId id="299" r:id="rId12"/>
    <p:sldId id="300" r:id="rId13"/>
    <p:sldId id="301" r:id="rId14"/>
    <p:sldId id="268" r:id="rId15"/>
    <p:sldId id="269" r:id="rId16"/>
    <p:sldId id="304" r:id="rId17"/>
    <p:sldId id="291" r:id="rId18"/>
    <p:sldId id="289" r:id="rId19"/>
    <p:sldId id="305" r:id="rId20"/>
    <p:sldId id="306" r:id="rId21"/>
    <p:sldId id="314" r:id="rId22"/>
    <p:sldId id="315" r:id="rId23"/>
    <p:sldId id="307" r:id="rId24"/>
    <p:sldId id="279" r:id="rId25"/>
    <p:sldId id="292" r:id="rId26"/>
    <p:sldId id="293" r:id="rId27"/>
    <p:sldId id="294" r:id="rId28"/>
    <p:sldId id="295" r:id="rId29"/>
    <p:sldId id="280" r:id="rId30"/>
    <p:sldId id="308" r:id="rId31"/>
    <p:sldId id="281" r:id="rId32"/>
    <p:sldId id="309" r:id="rId33"/>
    <p:sldId id="310" r:id="rId34"/>
    <p:sldId id="282" r:id="rId35"/>
    <p:sldId id="311" r:id="rId36"/>
    <p:sldId id="283" r:id="rId37"/>
    <p:sldId id="284" r:id="rId38"/>
    <p:sldId id="286" r:id="rId39"/>
    <p:sldId id="312" r:id="rId40"/>
    <p:sldId id="287" r:id="rId41"/>
    <p:sldId id="285" r:id="rId42"/>
    <p:sldId id="288" r:id="rId43"/>
    <p:sldId id="313" r:id="rId44"/>
    <p:sldId id="270" r:id="rId45"/>
    <p:sldId id="271" r:id="rId46"/>
    <p:sldId id="276" r:id="rId47"/>
    <p:sldId id="316" r:id="rId48"/>
    <p:sldId id="317" r:id="rId49"/>
    <p:sldId id="318" r:id="rId50"/>
    <p:sldId id="319" r:id="rId51"/>
    <p:sldId id="324" r:id="rId52"/>
    <p:sldId id="320" r:id="rId53"/>
    <p:sldId id="321" r:id="rId54"/>
    <p:sldId id="322" r:id="rId55"/>
    <p:sldId id="325" r:id="rId56"/>
    <p:sldId id="296" r:id="rId57"/>
    <p:sldId id="273" r:id="rId58"/>
    <p:sldId id="27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0C4803-ECB4-456A-82FD-9157E0D38447}">
          <p14:sldIdLst>
            <p14:sldId id="297"/>
            <p14:sldId id="257"/>
          </p14:sldIdLst>
        </p14:section>
        <p14:section name="Review" id="{AA649A6A-0A9D-4345-88D0-B39D0E497255}">
          <p14:sldIdLst>
            <p14:sldId id="258"/>
          </p14:sldIdLst>
        </p14:section>
        <p14:section name="Motivation" id="{AF10B003-D55F-4196-BD6D-903827B1FF4A}">
          <p14:sldIdLst>
            <p14:sldId id="260"/>
          </p14:sldIdLst>
        </p14:section>
        <p14:section name="Overview" id="{D96D747A-92D9-421A-AFFE-5FCE8CDA695F}">
          <p14:sldIdLst>
            <p14:sldId id="261"/>
            <p14:sldId id="264"/>
          </p14:sldIdLst>
        </p14:section>
        <p14:section name="Architecture" id="{59E80E72-42C5-49F3-8B46-5994F6149954}">
          <p14:sldIdLst>
            <p14:sldId id="303"/>
            <p14:sldId id="302"/>
            <p14:sldId id="263"/>
            <p14:sldId id="266"/>
            <p14:sldId id="299"/>
            <p14:sldId id="300"/>
            <p14:sldId id="301"/>
            <p14:sldId id="268"/>
            <p14:sldId id="269"/>
            <p14:sldId id="304"/>
            <p14:sldId id="291"/>
            <p14:sldId id="289"/>
            <p14:sldId id="305"/>
            <p14:sldId id="306"/>
            <p14:sldId id="314"/>
            <p14:sldId id="315"/>
          </p14:sldIdLst>
        </p14:section>
        <p14:section name="Candidate Selection" id="{E5837AB6-1582-44AF-9DA3-54D6BEDCDD3E}">
          <p14:sldIdLst>
            <p14:sldId id="307"/>
            <p14:sldId id="279"/>
            <p14:sldId id="292"/>
            <p14:sldId id="293"/>
            <p14:sldId id="294"/>
            <p14:sldId id="295"/>
            <p14:sldId id="280"/>
            <p14:sldId id="308"/>
            <p14:sldId id="281"/>
            <p14:sldId id="309"/>
            <p14:sldId id="310"/>
            <p14:sldId id="282"/>
            <p14:sldId id="311"/>
            <p14:sldId id="283"/>
            <p14:sldId id="284"/>
            <p14:sldId id="286"/>
            <p14:sldId id="312"/>
            <p14:sldId id="287"/>
            <p14:sldId id="285"/>
            <p14:sldId id="288"/>
            <p14:sldId id="313"/>
          </p14:sldIdLst>
        </p14:section>
        <p14:section name="Configuration Enumeration" id="{FBCBB091-2CC8-45E1-8BA2-BCA895988859}">
          <p14:sldIdLst>
            <p14:sldId id="270"/>
            <p14:sldId id="271"/>
            <p14:sldId id="276"/>
          </p14:sldIdLst>
        </p14:section>
        <p14:section name="Experiments" id="{C8CC196D-3BFF-47E7-86A9-AEB5DFADF685}">
          <p14:sldIdLst>
            <p14:sldId id="316"/>
            <p14:sldId id="317"/>
            <p14:sldId id="318"/>
            <p14:sldId id="319"/>
            <p14:sldId id="324"/>
            <p14:sldId id="320"/>
            <p14:sldId id="321"/>
            <p14:sldId id="322"/>
            <p14:sldId id="325"/>
          </p14:sldIdLst>
        </p14:section>
        <p14:section name="Conclusion" id="{D29139D6-C4B0-4BA0-BEC2-6A07D4878F18}">
          <p14:sldIdLst>
            <p14:sldId id="296"/>
            <p14:sldId id="273"/>
            <p14:sldId id="27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018" autoAdjust="0"/>
  </p:normalViewPr>
  <p:slideViewPr>
    <p:cSldViewPr snapToGrid="0">
      <p:cViewPr varScale="1">
        <p:scale>
          <a:sx n="46" d="100"/>
          <a:sy n="46" d="100"/>
        </p:scale>
        <p:origin x="20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05CA2-4892-45BA-980D-55569A84BCE7}" type="datetimeFigureOut">
              <a:rPr lang="en-US" smtClean="0"/>
              <a:t>4/4/2013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9C497-039D-402B-986D-F62B0AAE3EA7}" type="slidenum">
              <a:rPr lang="en-US" smtClean="0"/>
              <a:t>‹#›</a:t>
            </a:fld>
            <a:endParaRPr lang="en-US"/>
          </a:p>
        </p:txBody>
      </p:sp>
    </p:spTree>
    <p:extLst>
      <p:ext uri="{BB962C8B-B14F-4D97-AF65-F5344CB8AC3E}">
        <p14:creationId xmlns:p14="http://schemas.microsoft.com/office/powerpoint/2010/main" val="246605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1</a:t>
            </a:fld>
            <a:endParaRPr lang="en-US"/>
          </a:p>
        </p:txBody>
      </p:sp>
    </p:spTree>
    <p:extLst>
      <p:ext uri="{BB962C8B-B14F-4D97-AF65-F5344CB8AC3E}">
        <p14:creationId xmlns:p14="http://schemas.microsoft.com/office/powerpoint/2010/main" val="3064171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Given a workload, the first step is to identify syntactically relevant indexes, materialized views and indexes on materialized views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that can potentially be used to answer the query.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10</a:t>
            </a:fld>
            <a:endParaRPr lang="en-US"/>
          </a:p>
        </p:txBody>
      </p:sp>
    </p:spTree>
    <p:extLst>
      <p:ext uri="{BB962C8B-B14F-4D97-AF65-F5344CB8AC3E}">
        <p14:creationId xmlns:p14="http://schemas.microsoft.com/office/powerpoint/2010/main" val="3523489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11</a:t>
            </a:fld>
            <a:endParaRPr lang="en-US"/>
          </a:p>
        </p:txBody>
      </p:sp>
    </p:spTree>
    <p:extLst>
      <p:ext uri="{BB962C8B-B14F-4D97-AF65-F5344CB8AC3E}">
        <p14:creationId xmlns:p14="http://schemas.microsoft.com/office/powerpoint/2010/main" val="1054565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12</a:t>
            </a:fld>
            <a:endParaRPr lang="en-US"/>
          </a:p>
        </p:txBody>
      </p:sp>
    </p:spTree>
    <p:extLst>
      <p:ext uri="{BB962C8B-B14F-4D97-AF65-F5344CB8AC3E}">
        <p14:creationId xmlns:p14="http://schemas.microsoft.com/office/powerpoint/2010/main" val="961003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13</a:t>
            </a:fld>
            <a:endParaRPr lang="en-US"/>
          </a:p>
        </p:txBody>
      </p:sp>
    </p:spTree>
    <p:extLst>
      <p:ext uri="{BB962C8B-B14F-4D97-AF65-F5344CB8AC3E}">
        <p14:creationId xmlns:p14="http://schemas.microsoft.com/office/powerpoint/2010/main" val="3281684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focus of the paper and we will see it in detail later.</a:t>
            </a:r>
          </a:p>
          <a:p>
            <a:endParaRPr lang="en-US" baseline="0" dirty="0" smtClean="0"/>
          </a:p>
          <a:p>
            <a:r>
              <a:rPr lang="en-US" baseline="0" dirty="0" smtClean="0"/>
              <a:t>This module </a:t>
            </a:r>
            <a:r>
              <a:rPr lang="en-US" baseline="0" dirty="0" err="1" smtClean="0"/>
              <a:t>shotlists</a:t>
            </a:r>
            <a:r>
              <a:rPr lang="en-US" baseline="0" dirty="0" smtClean="0"/>
              <a:t> the indexes, mv for enumeration stage</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14</a:t>
            </a:fld>
            <a:endParaRPr lang="en-US"/>
          </a:p>
        </p:txBody>
      </p:sp>
    </p:spTree>
    <p:extLst>
      <p:ext uri="{BB962C8B-B14F-4D97-AF65-F5344CB8AC3E}">
        <p14:creationId xmlns:p14="http://schemas.microsoft.com/office/powerpoint/2010/main" val="2881583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our context, a configuration will consist of a set of traditional indexes, materialized views and indexes on materialized views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Despite remarkable pruning achieved by candidate selection module, searching through this space in a native fashion by enumerating all subsets of structures is infeasible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15</a:t>
            </a:fld>
            <a:endParaRPr lang="en-US"/>
          </a:p>
        </p:txBody>
      </p:sp>
    </p:spTree>
    <p:extLst>
      <p:ext uri="{BB962C8B-B14F-4D97-AF65-F5344CB8AC3E}">
        <p14:creationId xmlns:p14="http://schemas.microsoft.com/office/powerpoint/2010/main" val="336977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16</a:t>
            </a:fld>
            <a:endParaRPr lang="en-US"/>
          </a:p>
        </p:txBody>
      </p:sp>
    </p:spTree>
    <p:extLst>
      <p:ext uri="{BB962C8B-B14F-4D97-AF65-F5344CB8AC3E}">
        <p14:creationId xmlns:p14="http://schemas.microsoft.com/office/powerpoint/2010/main" val="1409163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dirty="0" smtClean="0"/>
              <a:t>there are n candidate indexes, and the tool is asked to pick k indexes, a naïve enumeration algorithm would enumerate all subsets of the candidate indexes of size k or less, and pick the one with lowest total cost. The naïve enumeration algorithm guarantees an optimal solution; however, it is not practical, since for realistic values of n and k (e.g., n=40 and k=10) the number of configurations enumerated is too large to make exhaustive enumeration feasible.</a:t>
            </a:r>
          </a:p>
          <a:p>
            <a:endParaRPr lang="en-US" dirty="0" smtClean="0"/>
          </a:p>
          <a:p>
            <a:r>
              <a:rPr lang="en-US" dirty="0" smtClean="0"/>
              <a:t>The algorithm picks an optimal configuration of size m (where m &lt;= k) as the “seed”. This seed is then expanded in a greedy fashion until all k indexes have been chosen, or no further reduction in cost is possible by adding an index. </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17</a:t>
            </a:fld>
            <a:endParaRPr lang="en-US"/>
          </a:p>
        </p:txBody>
      </p:sp>
    </p:spTree>
    <p:extLst>
      <p:ext uri="{BB962C8B-B14F-4D97-AF65-F5344CB8AC3E}">
        <p14:creationId xmlns:p14="http://schemas.microsoft.com/office/powerpoint/2010/main" val="630550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18</a:t>
            </a:fld>
            <a:endParaRPr lang="en-US"/>
          </a:p>
        </p:txBody>
      </p:sp>
    </p:spTree>
    <p:extLst>
      <p:ext uri="{BB962C8B-B14F-4D97-AF65-F5344CB8AC3E}">
        <p14:creationId xmlns:p14="http://schemas.microsoft.com/office/powerpoint/2010/main" val="69593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Here Hypothetical configuration may include real physical </a:t>
            </a:r>
            <a:r>
              <a:rPr lang="en-US" baseline="0" dirty="0" err="1" smtClean="0"/>
              <a:t>db</a:t>
            </a:r>
            <a:r>
              <a:rPr lang="en-US" baseline="0" dirty="0" smtClean="0"/>
              <a:t> design and hypothetical indexes and mat views</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19</a:t>
            </a:fld>
            <a:endParaRPr lang="en-US"/>
          </a:p>
        </p:txBody>
      </p:sp>
    </p:spTree>
    <p:extLst>
      <p:ext uri="{BB962C8B-B14F-4D97-AF65-F5344CB8AC3E}">
        <p14:creationId xmlns:p14="http://schemas.microsoft.com/office/powerpoint/2010/main" val="247779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2</a:t>
            </a:fld>
            <a:endParaRPr lang="en-US"/>
          </a:p>
        </p:txBody>
      </p:sp>
    </p:spTree>
    <p:extLst>
      <p:ext uri="{BB962C8B-B14F-4D97-AF65-F5344CB8AC3E}">
        <p14:creationId xmlns:p14="http://schemas.microsoft.com/office/powerpoint/2010/main" val="3911897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Therefore, the optimizer will pick a plan that minimizes costs for (a) and (b). </a:t>
            </a:r>
          </a:p>
          <a:p>
            <a:r>
              <a:rPr lang="en-US" sz="1200" b="0" i="0" u="none" strike="noStrike" kern="1200" baseline="0" dirty="0" smtClean="0">
                <a:solidFill>
                  <a:schemeClr val="tx1"/>
                </a:solidFill>
                <a:latin typeface="+mn-lt"/>
                <a:ea typeface="+mn-ea"/>
                <a:cs typeface="+mn-cs"/>
              </a:rPr>
              <a:t>As in a Select/Update query, we can derive T, the minimum of the costs over all atomic configurations of Q that are subsets of C to reflect the components (a) and (b) of</a:t>
            </a:r>
          </a:p>
          <a:p>
            <a:r>
              <a:rPr lang="en-US" sz="1200" b="0" i="0" u="none" strike="noStrike" kern="1200" baseline="0" dirty="0" smtClean="0">
                <a:solidFill>
                  <a:schemeClr val="tx1"/>
                </a:solidFill>
                <a:latin typeface="+mn-lt"/>
                <a:ea typeface="+mn-ea"/>
                <a:cs typeface="+mn-cs"/>
              </a:rPr>
              <a:t>Cost (Q, C) . </a:t>
            </a:r>
          </a:p>
          <a:p>
            <a:r>
              <a:rPr lang="en-US" sz="1200" b="0" i="0" u="none" strike="noStrike" kern="1200" baseline="0" dirty="0" smtClean="0">
                <a:solidFill>
                  <a:schemeClr val="tx1"/>
                </a:solidFill>
                <a:latin typeface="+mn-lt"/>
                <a:ea typeface="+mn-ea"/>
                <a:cs typeface="+mn-cs"/>
              </a:rPr>
              <a:t>To get the cost of updating an index I that is in (c), we look up (Cost (Q, (I]) - Cost (Q, { }).</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22</a:t>
            </a:fld>
            <a:endParaRPr lang="en-US"/>
          </a:p>
        </p:txBody>
      </p:sp>
    </p:spTree>
    <p:extLst>
      <p:ext uri="{BB962C8B-B14F-4D97-AF65-F5344CB8AC3E}">
        <p14:creationId xmlns:p14="http://schemas.microsoft.com/office/powerpoint/2010/main" val="2049564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table-subset</a:t>
            </a:r>
            <a:r>
              <a:rPr lang="en-US" sz="1200" b="0" i="0" u="none" strike="noStrike" kern="1200" baseline="0" dirty="0" smtClean="0">
                <a:solidFill>
                  <a:schemeClr val="tx1"/>
                </a:solidFill>
                <a:latin typeface="+mn-lt"/>
                <a:ea typeface="+mn-ea"/>
                <a:cs typeface="+mn-cs"/>
              </a:rPr>
              <a:t> is a subset of tables referenced in a query in the workload</a:t>
            </a:r>
          </a:p>
          <a:p>
            <a:endParaRPr lang="en-US" sz="1200" b="0" i="0" u="none" strike="noStrike" kern="1200" baseline="0" dirty="0" smtClean="0">
              <a:solidFill>
                <a:schemeClr val="tx1"/>
              </a:solidFill>
              <a:latin typeface="+mn-lt"/>
              <a:ea typeface="+mn-ea"/>
              <a:cs typeface="+mn-cs"/>
            </a:endParaRPr>
          </a:p>
          <a:p>
            <a:r>
              <a:rPr lang="en-US" dirty="0" smtClean="0"/>
              <a:t>. For example, nested sub-queries can appear in the query but may not be part of the materialized view language</a:t>
            </a:r>
          </a:p>
          <a:p>
            <a:endParaRPr lang="en-US" dirty="0" smtClean="0"/>
          </a:p>
          <a:p>
            <a:r>
              <a:rPr lang="en-US" dirty="0" smtClean="0"/>
              <a:t>As said</a:t>
            </a:r>
            <a:r>
              <a:rPr lang="en-US" baseline="0" dirty="0" smtClean="0"/>
              <a:t> previously, we will only focus on candidate mv selection – candidate index selection is assumed to have been already done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Even f</a:t>
            </a:r>
            <a:r>
              <a:rPr lang="en-US" dirty="0" smtClean="0"/>
              <a:t>or a given table-subset there is an explosion in the space of materialized views arising from selection conditions and group by columns in the query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goal of candidate materialized view selection is to quickly eliminate materialized views that are syntactically relevant for one or more queries in the workload but are never used in answering any query from entering the configuration enumeration phase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r>
              <a:rPr lang="en-US" sz="1200" b="0" i="0" u="none" strike="noStrike" kern="1200" baseline="0" dirty="0" smtClean="0">
                <a:solidFill>
                  <a:schemeClr val="tx1"/>
                </a:solidFill>
                <a:latin typeface="+mn-lt"/>
                <a:ea typeface="+mn-ea"/>
                <a:cs typeface="+mn-cs"/>
              </a:rPr>
              <a:t>For example, nested sub-queries can appear in the query but may not be part of the materialized view language.</a:t>
            </a:r>
            <a:endParaRPr lang="en-US" dirty="0" smtClean="0"/>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24</a:t>
            </a:fld>
            <a:endParaRPr lang="en-US"/>
          </a:p>
        </p:txBody>
      </p:sp>
    </p:spTree>
    <p:extLst>
      <p:ext uri="{BB962C8B-B14F-4D97-AF65-F5344CB8AC3E}">
        <p14:creationId xmlns:p14="http://schemas.microsoft.com/office/powerpoint/2010/main" val="3315071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go through a few example which better illustrate the role of candidate selection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Assume that each of the 1000 queries has different constants for &lt;Date1&gt; and &lt;Date2&gt;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rather than recommending 1000 materialized views, the following materialized view that can service all 1000 queries may be more attractive for the entire workload: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1" dirty="0"/>
          </a:p>
        </p:txBody>
      </p:sp>
      <p:sp>
        <p:nvSpPr>
          <p:cNvPr id="4" name="Slide Number Placeholder 3"/>
          <p:cNvSpPr>
            <a:spLocks noGrp="1"/>
          </p:cNvSpPr>
          <p:nvPr>
            <p:ph type="sldNum" sz="quarter" idx="10"/>
          </p:nvPr>
        </p:nvSpPr>
        <p:spPr/>
        <p:txBody>
          <a:bodyPr/>
          <a:lstStyle/>
          <a:p>
            <a:fld id="{7829C497-039D-402B-986D-F62B0AAE3EA7}" type="slidenum">
              <a:rPr lang="en-US" smtClean="0"/>
              <a:t>25</a:t>
            </a:fld>
            <a:endParaRPr lang="en-US"/>
          </a:p>
        </p:txBody>
      </p:sp>
    </p:spTree>
    <p:extLst>
      <p:ext uri="{BB962C8B-B14F-4D97-AF65-F5344CB8AC3E}">
        <p14:creationId xmlns:p14="http://schemas.microsoft.com/office/powerpoint/2010/main" val="1413207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can happen because t</a:t>
            </a:r>
            <a:r>
              <a:rPr lang="en-US" dirty="0" smtClean="0"/>
              <a:t>able-subsets occur infrequently in the workload or they occur only in inexpensive queries</a:t>
            </a:r>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26</a:t>
            </a:fld>
            <a:endParaRPr lang="en-US"/>
          </a:p>
        </p:txBody>
      </p:sp>
    </p:spTree>
    <p:extLst>
      <p:ext uri="{BB962C8B-B14F-4D97-AF65-F5344CB8AC3E}">
        <p14:creationId xmlns:p14="http://schemas.microsoft.com/office/powerpoint/2010/main" val="2939563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From the large space of all possible table-subsets for the workload, we arrive at a smaller set of interesting table-subsets</a:t>
            </a:r>
          </a:p>
          <a:p>
            <a:r>
              <a:rPr lang="en-US" dirty="0" smtClean="0"/>
              <a:t>2. Based on these interesting table-subsets, we propose a set of materialized views for each query in the workload, and from this set we select a configuration that is best for that query. This step uses a cost-based analysis for selecting the best configuration for a query</a:t>
            </a:r>
          </a:p>
          <a:p>
            <a:r>
              <a:rPr lang="en-US" dirty="0" smtClean="0"/>
              <a:t>3. Starting with the views selected in (2), we generate an additional set of “merged” materialized views in a controlled manner such that the merged materialized views can service multiple queries in the </a:t>
            </a:r>
            <a:r>
              <a:rPr lang="en-US" dirty="0" smtClean="0"/>
              <a:t>workload</a:t>
            </a:r>
            <a:endParaRPr lang="en-US" dirty="0" smtClean="0"/>
          </a:p>
        </p:txBody>
      </p:sp>
      <p:sp>
        <p:nvSpPr>
          <p:cNvPr id="4" name="Slide Number Placeholder 3"/>
          <p:cNvSpPr>
            <a:spLocks noGrp="1"/>
          </p:cNvSpPr>
          <p:nvPr>
            <p:ph type="sldNum" sz="quarter" idx="10"/>
          </p:nvPr>
        </p:nvSpPr>
        <p:spPr/>
        <p:txBody>
          <a:bodyPr/>
          <a:lstStyle/>
          <a:p>
            <a:fld id="{7829C497-039D-402B-986D-F62B0AAE3EA7}" type="slidenum">
              <a:rPr lang="en-US" smtClean="0"/>
              <a:t>28</a:t>
            </a:fld>
            <a:endParaRPr lang="en-US"/>
          </a:p>
        </p:txBody>
      </p:sp>
    </p:spTree>
    <p:extLst>
      <p:ext uri="{BB962C8B-B14F-4D97-AF65-F5344CB8AC3E}">
        <p14:creationId xmlns:p14="http://schemas.microsoft.com/office/powerpoint/2010/main" val="1624208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Goal</a:t>
            </a:r>
            <a:r>
              <a:rPr lang="en-US" dirty="0" smtClean="0"/>
              <a:t>: </a:t>
            </a:r>
            <a:r>
              <a:rPr lang="en-US" sz="1200" b="0" i="0" u="none" strike="noStrike" kern="1200" baseline="0" dirty="0" smtClean="0">
                <a:solidFill>
                  <a:schemeClr val="tx1"/>
                </a:solidFill>
                <a:latin typeface="+mn-lt"/>
                <a:ea typeface="+mn-ea"/>
                <a:cs typeface="+mn-cs"/>
              </a:rPr>
              <a:t>find “interesting” table-subsets from among all possible table-subsets for the workload, and restrict the space of materialized views considered to only those table-subsets.</a:t>
            </a:r>
          </a:p>
          <a:p>
            <a:r>
              <a:rPr lang="en-US" sz="1200" b="0" i="0" u="none" strike="noStrike" kern="1200" baseline="0" dirty="0" smtClean="0">
                <a:solidFill>
                  <a:schemeClr val="tx1"/>
                </a:solidFill>
                <a:latin typeface="+mn-lt"/>
                <a:ea typeface="+mn-ea"/>
                <a:cs typeface="+mn-cs"/>
              </a:rPr>
              <a:t>Intuitively, a table-subset T is </a:t>
            </a:r>
            <a:r>
              <a:rPr lang="en-US" sz="1200" b="1" i="0" u="none" strike="noStrike" kern="1200" baseline="0" dirty="0" smtClean="0">
                <a:solidFill>
                  <a:schemeClr val="tx1"/>
                </a:solidFill>
                <a:latin typeface="+mn-lt"/>
                <a:ea typeface="+mn-ea"/>
                <a:cs typeface="+mn-cs"/>
              </a:rPr>
              <a:t>interesting</a:t>
            </a:r>
            <a:r>
              <a:rPr lang="en-US" sz="1200" b="0" i="0" u="none" strike="noStrike" kern="1200" baseline="0" dirty="0" smtClean="0">
                <a:solidFill>
                  <a:schemeClr val="tx1"/>
                </a:solidFill>
                <a:latin typeface="+mn-lt"/>
                <a:ea typeface="+mn-ea"/>
                <a:cs typeface="+mn-cs"/>
              </a:rPr>
              <a:t> if materializing one or more views on T has the potential to reduce the cost of the workload significantly, i.e., above a given threshold.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Observe that </a:t>
            </a:r>
            <a:r>
              <a:rPr lang="en-US" sz="1200" b="0" i="1" u="none" strike="noStrike" kern="1200" baseline="0" dirty="0" smtClean="0">
                <a:solidFill>
                  <a:schemeClr val="tx1"/>
                </a:solidFill>
                <a:latin typeface="+mn-lt"/>
                <a:ea typeface="+mn-ea"/>
                <a:cs typeface="+mn-cs"/>
              </a:rPr>
              <a:t>TS-Weight </a:t>
            </a:r>
            <a:r>
              <a:rPr lang="en-US" sz="1200" b="0" i="0" u="none" strike="noStrike" kern="1200" baseline="0" dirty="0" smtClean="0">
                <a:solidFill>
                  <a:schemeClr val="tx1"/>
                </a:solidFill>
                <a:latin typeface="+mn-lt"/>
                <a:ea typeface="+mn-ea"/>
                <a:cs typeface="+mn-cs"/>
              </a:rPr>
              <a:t>is a simple function that can discriminate between table-subsets even if they occur in exactly the same queries in the workload</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29</a:t>
            </a:fld>
            <a:endParaRPr lang="en-US"/>
          </a:p>
        </p:txBody>
      </p:sp>
    </p:spTree>
    <p:extLst>
      <p:ext uri="{BB962C8B-B14F-4D97-AF65-F5344CB8AC3E}">
        <p14:creationId xmlns:p14="http://schemas.microsoft.com/office/powerpoint/2010/main" val="3782660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few properties of these two metrics which will help us in devising an efficient procedure</a:t>
            </a:r>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30</a:t>
            </a:fld>
            <a:endParaRPr lang="en-US"/>
          </a:p>
        </p:txBody>
      </p:sp>
    </p:spTree>
    <p:extLst>
      <p:ext uri="{BB962C8B-B14F-4D97-AF65-F5344CB8AC3E}">
        <p14:creationId xmlns:p14="http://schemas.microsoft.com/office/powerpoint/2010/main" val="2706819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efficiency gained by the algorithm is due to reduced CPU and memory costs by not having to enumerate all table-subsets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define the </a:t>
            </a:r>
            <a:r>
              <a:rPr lang="en-US" sz="1200" b="0" i="1" u="none" strike="noStrike" kern="1200" baseline="0" dirty="0" smtClean="0">
                <a:solidFill>
                  <a:schemeClr val="tx1"/>
                </a:solidFill>
                <a:latin typeface="+mn-lt"/>
                <a:ea typeface="+mn-ea"/>
                <a:cs typeface="+mn-cs"/>
              </a:rPr>
              <a:t>size </a:t>
            </a:r>
            <a:r>
              <a:rPr lang="en-US" sz="1200" b="0" i="0" u="none" strike="noStrike" kern="1200" baseline="0" dirty="0" smtClean="0">
                <a:solidFill>
                  <a:schemeClr val="tx1"/>
                </a:solidFill>
                <a:latin typeface="+mn-lt"/>
                <a:ea typeface="+mn-ea"/>
                <a:cs typeface="+mn-cs"/>
              </a:rPr>
              <a:t>of a table-subset T to be the number of tables in 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MAX-TABLES is the maximum number of tables referenced in any query in the workload.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lower threshold </a:t>
            </a:r>
            <a:r>
              <a:rPr lang="en-US" sz="1200" b="1" i="0"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leads to a larger space being considered and vice versa.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Based on experiments on various databases and workloads, we found that using </a:t>
            </a:r>
            <a:r>
              <a:rPr lang="en-US" sz="1200" b="1" i="0"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=10% of the total workload cost had a negligible negative impact on the solution compared to the case when there is no cut off (</a:t>
            </a:r>
            <a:r>
              <a:rPr lang="en-US" sz="1200" b="1" i="0"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 0), but was significantly faster</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31</a:t>
            </a:fld>
            <a:endParaRPr lang="en-US"/>
          </a:p>
        </p:txBody>
      </p:sp>
    </p:spTree>
    <p:extLst>
      <p:ext uri="{BB962C8B-B14F-4D97-AF65-F5344CB8AC3E}">
        <p14:creationId xmlns:p14="http://schemas.microsoft.com/office/powerpoint/2010/main" val="1111154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got the</a:t>
            </a:r>
            <a:r>
              <a:rPr lang="en-US" baseline="0" dirty="0" smtClean="0"/>
              <a:t> table subsets, how do we derive syntactically relevant materialized views from it?</a:t>
            </a:r>
            <a:br>
              <a:rPr lang="en-US" baseline="0" dirty="0" smtClean="0"/>
            </a:br>
            <a:endParaRPr lang="en-US" baseline="0"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One reason for this is that the </a:t>
            </a:r>
            <a:r>
              <a:rPr lang="en-US" sz="1200" b="1" i="0" u="none" strike="noStrike" kern="1200" baseline="0" dirty="0" smtClean="0">
                <a:solidFill>
                  <a:schemeClr val="tx1"/>
                </a:solidFill>
                <a:latin typeface="+mn-lt"/>
                <a:ea typeface="+mn-ea"/>
                <a:cs typeface="+mn-cs"/>
              </a:rPr>
              <a:t>language</a:t>
            </a:r>
            <a:r>
              <a:rPr lang="en-US" sz="1200" b="0" i="0" u="none" strike="noStrike" kern="1200" baseline="0" dirty="0" smtClean="0">
                <a:solidFill>
                  <a:schemeClr val="tx1"/>
                </a:solidFill>
                <a:latin typeface="+mn-lt"/>
                <a:ea typeface="+mn-ea"/>
                <a:cs typeface="+mn-cs"/>
              </a:rPr>
              <a:t> of views may not match the language of queries,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e.g., the query may contain a </a:t>
            </a:r>
            <a:r>
              <a:rPr lang="en-US" sz="1200" b="1" i="0" u="none" strike="noStrike" kern="1200" baseline="0" dirty="0" smtClean="0">
                <a:solidFill>
                  <a:schemeClr val="tx1"/>
                </a:solidFill>
                <a:latin typeface="+mn-lt"/>
                <a:ea typeface="+mn-ea"/>
                <a:cs typeface="+mn-cs"/>
              </a:rPr>
              <a:t>nested sub-query </a:t>
            </a:r>
            <a:r>
              <a:rPr lang="en-US" sz="1200" b="0" i="0" u="none" strike="noStrike" kern="1200" baseline="0" dirty="0" smtClean="0">
                <a:solidFill>
                  <a:schemeClr val="tx1"/>
                </a:solidFill>
                <a:latin typeface="+mn-lt"/>
                <a:ea typeface="+mn-ea"/>
                <a:cs typeface="+mn-cs"/>
              </a:rPr>
              <a:t>whereas the view cannot. </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Also</a:t>
            </a:r>
            <a:r>
              <a:rPr lang="en-US" sz="1200" b="0" i="0" u="none" strike="noStrike" kern="1200" baseline="0" dirty="0" smtClean="0">
                <a:solidFill>
                  <a:schemeClr val="tx1"/>
                </a:solidFill>
                <a:latin typeface="+mn-lt"/>
                <a:ea typeface="+mn-ea"/>
                <a:cs typeface="+mn-cs"/>
              </a:rPr>
              <a:t>, for complex queries the </a:t>
            </a:r>
            <a:r>
              <a:rPr lang="en-US" sz="1200" b="1" i="0" u="none" strike="noStrike" kern="1200" baseline="0" dirty="0" smtClean="0">
                <a:solidFill>
                  <a:schemeClr val="tx1"/>
                </a:solidFill>
                <a:latin typeface="+mn-lt"/>
                <a:ea typeface="+mn-ea"/>
                <a:cs typeface="+mn-cs"/>
              </a:rPr>
              <a:t>query optimizer performs algebraic transformations </a:t>
            </a:r>
            <a:r>
              <a:rPr lang="en-US" sz="1200" b="0" i="0" u="none" strike="noStrike" kern="1200" baseline="0" dirty="0" smtClean="0">
                <a:solidFill>
                  <a:schemeClr val="tx1"/>
                </a:solidFill>
                <a:latin typeface="+mn-lt"/>
                <a:ea typeface="+mn-ea"/>
                <a:cs typeface="+mn-cs"/>
              </a:rPr>
              <a:t>of the query to find a better execution plan.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In such cases, determining which of the interesting table-subsets to consider </a:t>
            </a:r>
            <a:r>
              <a:rPr lang="en-US" sz="1200" b="1" i="0" u="none" strike="noStrike" kern="1200" baseline="0" dirty="0" smtClean="0">
                <a:solidFill>
                  <a:schemeClr val="tx1"/>
                </a:solidFill>
                <a:latin typeface="+mn-lt"/>
                <a:ea typeface="+mn-ea"/>
                <a:cs typeface="+mn-cs"/>
              </a:rPr>
              <a:t>requires analysis of the structure of the query </a:t>
            </a:r>
            <a:r>
              <a:rPr lang="en-US" sz="1200" b="0" i="0" u="none" strike="noStrike" kern="1200" baseline="0" dirty="0" smtClean="0">
                <a:solidFill>
                  <a:schemeClr val="tx1"/>
                </a:solidFill>
                <a:latin typeface="+mn-lt"/>
                <a:ea typeface="+mn-ea"/>
                <a:cs typeface="+mn-cs"/>
              </a:rPr>
              <a:t>as well as </a:t>
            </a:r>
            <a:r>
              <a:rPr lang="en-US" sz="1200" b="1" i="0" u="none" strike="noStrike" kern="1200" baseline="0" dirty="0" smtClean="0">
                <a:solidFill>
                  <a:schemeClr val="tx1"/>
                </a:solidFill>
                <a:latin typeface="+mn-lt"/>
                <a:ea typeface="+mn-ea"/>
                <a:cs typeface="+mn-cs"/>
              </a:rPr>
              <a:t>knowledge of the transformations</a:t>
            </a:r>
            <a:r>
              <a:rPr lang="en-US" sz="1200" b="0" i="0" u="none" strike="noStrike" kern="1200" baseline="0" dirty="0" smtClean="0">
                <a:solidFill>
                  <a:schemeClr val="tx1"/>
                </a:solidFill>
                <a:latin typeface="+mn-lt"/>
                <a:ea typeface="+mn-ea"/>
                <a:cs typeface="+mn-cs"/>
              </a:rPr>
              <a:t> considered by the query optimizer.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also note that due to the pruning of table-subsets in previous step, the table subset that exactly matches the tables referenced in the query </a:t>
            </a:r>
            <a:r>
              <a:rPr lang="en-US" sz="1200" b="1" i="0" u="none" strike="noStrike" kern="1200" baseline="0" dirty="0" smtClean="0">
                <a:solidFill>
                  <a:schemeClr val="tx1"/>
                </a:solidFill>
                <a:latin typeface="+mn-lt"/>
                <a:ea typeface="+mn-ea"/>
                <a:cs typeface="+mn-cs"/>
              </a:rPr>
              <a:t>may not even be deemed interesting</a:t>
            </a:r>
            <a:r>
              <a:rPr lang="en-US" sz="1200" b="0" i="0" u="none" strike="noStrike" kern="1200" baseline="0" dirty="0" smtClean="0">
                <a:solidFill>
                  <a:schemeClr val="tx1"/>
                </a:solidFill>
                <a:latin typeface="+mn-lt"/>
                <a:ea typeface="+mn-ea"/>
                <a:cs typeface="+mn-cs"/>
              </a:rPr>
              <a:t>.</a:t>
            </a: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32</a:t>
            </a:fld>
            <a:endParaRPr lang="en-US"/>
          </a:p>
        </p:txBody>
      </p:sp>
    </p:spTree>
    <p:extLst>
      <p:ext uri="{BB962C8B-B14F-4D97-AF65-F5344CB8AC3E}">
        <p14:creationId xmlns:p14="http://schemas.microsoft.com/office/powerpoint/2010/main" val="3342202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33</a:t>
            </a:fld>
            <a:endParaRPr lang="en-US"/>
          </a:p>
        </p:txBody>
      </p:sp>
    </p:spTree>
    <p:extLst>
      <p:ext uri="{BB962C8B-B14F-4D97-AF65-F5344CB8AC3E}">
        <p14:creationId xmlns:p14="http://schemas.microsoft.com/office/powerpoint/2010/main" val="397101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 view is a virtual table derived from the real tables</a:t>
            </a:r>
            <a:r>
              <a:rPr lang="en-US" sz="1200" b="0" i="0" kern="1200" dirty="0" smtClean="0">
                <a:solidFill>
                  <a:schemeClr val="tx1"/>
                </a:solidFill>
                <a:effectLst/>
                <a:latin typeface="+mn-lt"/>
                <a:ea typeface="+mn-ea"/>
                <a:cs typeface="+mn-cs"/>
              </a:rPr>
              <a:t> of a database. The views are not stored in the database, only a query definition is stored.</a:t>
            </a:r>
          </a:p>
          <a:p>
            <a:r>
              <a:rPr lang="en-US" sz="1200" b="0" i="0" kern="1200" dirty="0" smtClean="0">
                <a:solidFill>
                  <a:schemeClr val="tx1"/>
                </a:solidFill>
                <a:effectLst/>
                <a:latin typeface="+mn-lt"/>
                <a:ea typeface="+mn-ea"/>
                <a:cs typeface="+mn-cs"/>
              </a:rPr>
              <a:t>A Materialized view </a:t>
            </a:r>
            <a:r>
              <a:rPr lang="en-US" sz="1200" b="1" i="0" kern="1200" dirty="0" smtClean="0">
                <a:solidFill>
                  <a:schemeClr val="tx1"/>
                </a:solidFill>
                <a:effectLst/>
                <a:latin typeface="+mn-lt"/>
                <a:ea typeface="+mn-ea"/>
                <a:cs typeface="+mn-cs"/>
              </a:rPr>
              <a:t>stores physically the data</a:t>
            </a:r>
            <a:r>
              <a:rPr lang="en-US" sz="1200" b="0" i="0" kern="1200" dirty="0" smtClean="0">
                <a:solidFill>
                  <a:schemeClr val="tx1"/>
                </a:solidFill>
                <a:effectLst/>
                <a:latin typeface="+mn-lt"/>
                <a:ea typeface="+mn-ea"/>
                <a:cs typeface="+mn-cs"/>
              </a:rPr>
              <a:t> from the query defined by the view. Initially the data is stored from the base tables when the query is executed, and is then updated from the base tables.</a:t>
            </a:r>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3</a:t>
            </a:fld>
            <a:endParaRPr lang="en-US"/>
          </a:p>
        </p:txBody>
      </p:sp>
    </p:spTree>
    <p:extLst>
      <p:ext uri="{BB962C8B-B14F-4D97-AF65-F5344CB8AC3E}">
        <p14:creationId xmlns:p14="http://schemas.microsoft.com/office/powerpoint/2010/main" val="1120622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Though table-subset pruning from previous algorithm itself significantly reduces the space of mat views, many of these views </a:t>
            </a:r>
            <a:r>
              <a:rPr lang="en-US" b="1" dirty="0" smtClean="0"/>
              <a:t>may still not be useful for answering </a:t>
            </a:r>
            <a:r>
              <a:rPr lang="en-US" dirty="0" smtClean="0"/>
              <a:t>any query in workload</a:t>
            </a:r>
          </a:p>
          <a:p>
            <a:r>
              <a:rPr lang="en-US" sz="1200" b="0" i="0" u="none" strike="noStrike" kern="1200" baseline="0" dirty="0" smtClean="0">
                <a:solidFill>
                  <a:schemeClr val="tx1"/>
                </a:solidFill>
                <a:latin typeface="+mn-lt"/>
                <a:ea typeface="+mn-ea"/>
                <a:cs typeface="+mn-cs"/>
              </a:rPr>
              <a:t>This is because the </a:t>
            </a:r>
            <a:r>
              <a:rPr lang="en-US" sz="1200" b="1" i="0" u="none" strike="noStrike" kern="1200" baseline="0" dirty="0" smtClean="0">
                <a:solidFill>
                  <a:schemeClr val="tx1"/>
                </a:solidFill>
                <a:latin typeface="+mn-lt"/>
                <a:ea typeface="+mn-ea"/>
                <a:cs typeface="+mn-cs"/>
              </a:rPr>
              <a:t>decision</a:t>
            </a:r>
            <a:r>
              <a:rPr lang="en-US" sz="1200" b="0" i="0" u="none" strike="noStrike" kern="1200" baseline="0" dirty="0" smtClean="0">
                <a:solidFill>
                  <a:schemeClr val="tx1"/>
                </a:solidFill>
                <a:latin typeface="+mn-lt"/>
                <a:ea typeface="+mn-ea"/>
                <a:cs typeface="+mn-cs"/>
              </a:rPr>
              <a:t> of whether or not a materialized view is useful in answering a query is </a:t>
            </a:r>
            <a:r>
              <a:rPr lang="en-US" sz="1200" b="1" i="0" u="none" strike="noStrike" kern="1200" baseline="0" dirty="0" smtClean="0">
                <a:solidFill>
                  <a:schemeClr val="tx1"/>
                </a:solidFill>
                <a:latin typeface="+mn-lt"/>
                <a:ea typeface="+mn-ea"/>
                <a:cs typeface="+mn-cs"/>
              </a:rPr>
              <a:t>made by the </a:t>
            </a:r>
            <a:r>
              <a:rPr lang="en-US" sz="1200" b="1" i="1" u="none" strike="noStrike" kern="1200" baseline="0" dirty="0" smtClean="0">
                <a:solidFill>
                  <a:schemeClr val="tx1"/>
                </a:solidFill>
                <a:latin typeface="+mn-lt"/>
                <a:ea typeface="+mn-ea"/>
                <a:cs typeface="+mn-cs"/>
              </a:rPr>
              <a:t>query optimizer </a:t>
            </a:r>
            <a:r>
              <a:rPr lang="en-US" sz="1200" b="1" i="0" u="none" strike="noStrike" kern="1200" baseline="0" dirty="0" smtClean="0">
                <a:solidFill>
                  <a:schemeClr val="tx1"/>
                </a:solidFill>
                <a:latin typeface="+mn-lt"/>
                <a:ea typeface="+mn-ea"/>
                <a:cs typeface="+mn-cs"/>
              </a:rPr>
              <a:t>using cost estimation</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Therefore, our goal is to prevent syntactically relevant materialized views that are not used in answering any query from being considered during </a:t>
            </a:r>
            <a:r>
              <a:rPr lang="en-US" sz="1200" b="0" i="1" u="none" strike="noStrike" kern="1200" baseline="0" dirty="0" smtClean="0">
                <a:solidFill>
                  <a:schemeClr val="tx1"/>
                </a:solidFill>
                <a:latin typeface="+mn-lt"/>
                <a:ea typeface="+mn-ea"/>
                <a:cs typeface="+mn-cs"/>
              </a:rPr>
              <a:t>configuration enumeration</a:t>
            </a:r>
            <a:r>
              <a:rPr lang="en-US" sz="1200" b="0" i="0" u="none" strike="noStrike" kern="1200" baseline="0" dirty="0" smtClean="0">
                <a:solidFill>
                  <a:schemeClr val="tx1"/>
                </a:solidFill>
                <a:latin typeface="+mn-lt"/>
                <a:ea typeface="+mn-ea"/>
                <a:cs typeface="+mn-cs"/>
              </a:rPr>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34</a:t>
            </a:fld>
            <a:endParaRPr lang="en-US"/>
          </a:p>
        </p:txBody>
      </p:sp>
    </p:spTree>
    <p:extLst>
      <p:ext uri="{BB962C8B-B14F-4D97-AF65-F5344CB8AC3E}">
        <p14:creationId xmlns:p14="http://schemas.microsoft.com/office/powerpoint/2010/main" val="3199888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Find-Best-Configuration </a:t>
            </a:r>
            <a:r>
              <a:rPr lang="en-US" sz="1200" b="0" i="0" u="none" strike="noStrike" kern="1200" baseline="0" dirty="0" smtClean="0">
                <a:solidFill>
                  <a:schemeClr val="tx1"/>
                </a:solidFill>
                <a:latin typeface="+mn-lt"/>
                <a:ea typeface="+mn-ea"/>
                <a:cs typeface="+mn-cs"/>
              </a:rPr>
              <a:t>has the property that the choice of the best configuration for a query is </a:t>
            </a:r>
            <a:r>
              <a:rPr lang="en-US" sz="1200" b="1" i="0" u="none" strike="noStrike" kern="1200" baseline="0" dirty="0" smtClean="0">
                <a:solidFill>
                  <a:schemeClr val="tx1"/>
                </a:solidFill>
                <a:latin typeface="+mn-lt"/>
                <a:ea typeface="+mn-ea"/>
                <a:cs typeface="+mn-cs"/>
              </a:rPr>
              <a:t>cost based</a:t>
            </a:r>
            <a:r>
              <a:rPr lang="en-US" sz="1200" b="0" i="0" u="none" strike="noStrike" kern="1200" baseline="0" dirty="0" smtClean="0">
                <a:solidFill>
                  <a:schemeClr val="tx1"/>
                </a:solidFill>
                <a:latin typeface="+mn-lt"/>
                <a:ea typeface="+mn-ea"/>
                <a:cs typeface="+mn-cs"/>
              </a:rPr>
              <a:t>, i.e., it is the configuration that the </a:t>
            </a:r>
            <a:r>
              <a:rPr lang="en-US" sz="1200" b="1" i="0" u="none" strike="noStrike" kern="1200" baseline="0" dirty="0" smtClean="0">
                <a:solidFill>
                  <a:schemeClr val="tx1"/>
                </a:solidFill>
                <a:latin typeface="+mn-lt"/>
                <a:ea typeface="+mn-ea"/>
                <a:cs typeface="+mn-cs"/>
              </a:rPr>
              <a:t>optimizer</a:t>
            </a:r>
            <a:r>
              <a:rPr lang="en-US" sz="1200" b="0" i="0" u="none" strike="noStrike" kern="1200" baseline="0" dirty="0" smtClean="0">
                <a:solidFill>
                  <a:schemeClr val="tx1"/>
                </a:solidFill>
                <a:latin typeface="+mn-lt"/>
                <a:ea typeface="+mn-ea"/>
                <a:cs typeface="+mn-cs"/>
              </a:rPr>
              <a:t> estimates as having the lowest cost for Q.</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35</a:t>
            </a:fld>
            <a:endParaRPr lang="en-US"/>
          </a:p>
        </p:txBody>
      </p:sp>
    </p:spTree>
    <p:extLst>
      <p:ext uri="{BB962C8B-B14F-4D97-AF65-F5344CB8AC3E}">
        <p14:creationId xmlns:p14="http://schemas.microsoft.com/office/powerpoint/2010/main" val="1891726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presence of updates or storage constraints, we may need to pick more than one configuration for a query (e.g., the </a:t>
            </a:r>
            <a:r>
              <a:rPr lang="en-US" sz="1200" b="1" i="0"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best configurations) in Step 4 to maintain quality, at the expense of increased running time during </a:t>
            </a:r>
            <a:r>
              <a:rPr lang="en-US" sz="1200" b="0" i="1" u="none" strike="noStrike" kern="1200" baseline="0" dirty="0" smtClean="0">
                <a:solidFill>
                  <a:schemeClr val="tx1"/>
                </a:solidFill>
                <a:latin typeface="+mn-lt"/>
                <a:ea typeface="+mn-ea"/>
                <a:cs typeface="+mn-cs"/>
              </a:rPr>
              <a:t>configuration enumeration</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36</a:t>
            </a:fld>
            <a:endParaRPr lang="en-US"/>
          </a:p>
        </p:txBody>
      </p:sp>
    </p:spTree>
    <p:extLst>
      <p:ext uri="{BB962C8B-B14F-4D97-AF65-F5344CB8AC3E}">
        <p14:creationId xmlns:p14="http://schemas.microsoft.com/office/powerpoint/2010/main" val="4202784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the materialized views that enter </a:t>
            </a:r>
            <a:r>
              <a:rPr lang="en-US" sz="1200" b="0" i="1" u="none" strike="noStrike" kern="1200" baseline="0" dirty="0" smtClean="0">
                <a:solidFill>
                  <a:schemeClr val="tx1"/>
                </a:solidFill>
                <a:latin typeface="+mn-lt"/>
                <a:ea typeface="+mn-ea"/>
                <a:cs typeface="+mn-cs"/>
              </a:rPr>
              <a:t>configuration enumeration </a:t>
            </a:r>
            <a:r>
              <a:rPr lang="en-US" sz="1200" b="0" i="0" u="none" strike="noStrike" kern="1200" baseline="0" dirty="0" smtClean="0">
                <a:solidFill>
                  <a:schemeClr val="tx1"/>
                </a:solidFill>
                <a:latin typeface="+mn-lt"/>
                <a:ea typeface="+mn-ea"/>
                <a:cs typeface="+mn-cs"/>
              </a:rPr>
              <a:t>are limited to the ones selected by the previous algorithm, then we can get sub-optimal recommendations for the workload when storage is constrained (see Example 1)</a:t>
            </a:r>
          </a:p>
          <a:p>
            <a:r>
              <a:rPr lang="en-US" sz="1200" b="0" i="0" u="none" strike="noStrike" kern="1200" baseline="0" dirty="0" smtClean="0">
                <a:solidFill>
                  <a:schemeClr val="tx1"/>
                </a:solidFill>
                <a:latin typeface="+mn-lt"/>
                <a:ea typeface="+mn-ea"/>
                <a:cs typeface="+mn-cs"/>
              </a:rPr>
              <a:t>Consider the space of mat views that although are not optimal for any individual query, are useful for multiple queries, and therefore may be optimal for the workload</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37</a:t>
            </a:fld>
            <a:endParaRPr lang="en-US"/>
          </a:p>
        </p:txBody>
      </p:sp>
    </p:spTree>
    <p:extLst>
      <p:ext uri="{BB962C8B-B14F-4D97-AF65-F5344CB8AC3E}">
        <p14:creationId xmlns:p14="http://schemas.microsoft.com/office/powerpoint/2010/main" val="3242110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important issue in view merging is characterizing the space of merged views to be explored. In our approach, we have decided to explore this space using a sequence of pair-wise merges</a:t>
            </a:r>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38</a:t>
            </a:fld>
            <a:endParaRPr lang="en-US"/>
          </a:p>
        </p:txBody>
      </p:sp>
    </p:spTree>
    <p:extLst>
      <p:ext uri="{BB962C8B-B14F-4D97-AF65-F5344CB8AC3E}">
        <p14:creationId xmlns:p14="http://schemas.microsoft.com/office/powerpoint/2010/main" val="3575139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39</a:t>
            </a:fld>
            <a:endParaRPr lang="en-US"/>
          </a:p>
        </p:txBody>
      </p:sp>
    </p:spTree>
    <p:extLst>
      <p:ext uri="{BB962C8B-B14F-4D97-AF65-F5344CB8AC3E}">
        <p14:creationId xmlns:p14="http://schemas.microsoft.com/office/powerpoint/2010/main" val="2961254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simplicity, we present the algorithm for </a:t>
            </a:r>
            <a:r>
              <a:rPr lang="en-US" sz="1200" b="1" i="0" u="none" strike="noStrike" kern="1200" baseline="0" dirty="0" smtClean="0">
                <a:solidFill>
                  <a:schemeClr val="tx1"/>
                </a:solidFill>
                <a:latin typeface="+mn-lt"/>
                <a:ea typeface="+mn-ea"/>
                <a:cs typeface="+mn-cs"/>
              </a:rPr>
              <a:t>SPJ views with grouping and aggregation</a:t>
            </a:r>
            <a:r>
              <a:rPr lang="en-US" sz="1200" b="0" i="0" u="none" strike="noStrike" kern="1200" baseline="0" dirty="0" smtClean="0">
                <a:solidFill>
                  <a:schemeClr val="tx1"/>
                </a:solidFill>
                <a:latin typeface="+mn-lt"/>
                <a:ea typeface="+mn-ea"/>
                <a:cs typeface="+mn-cs"/>
              </a:rPr>
              <a:t>, where the selection conditions are conjunctions of simple predicates. The algorithm can be generalized to handle complex selection conditions as well as account for differences in constants between conditions on the same column.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Its observed that setting </a:t>
            </a:r>
            <a:r>
              <a:rPr lang="en-US" sz="1200" b="1" i="0" u="none" strike="noStrike" kern="1200" baseline="0" dirty="0" smtClean="0">
                <a:solidFill>
                  <a:schemeClr val="tx1"/>
                </a:solidFill>
                <a:latin typeface="+mn-lt"/>
                <a:ea typeface="+mn-ea"/>
                <a:cs typeface="+mn-cs"/>
              </a:rPr>
              <a:t>x </a:t>
            </a:r>
            <a:r>
              <a:rPr lang="en-US" sz="1200" b="0" i="0" u="none" strike="noStrike" kern="1200" baseline="0" dirty="0" smtClean="0">
                <a:solidFill>
                  <a:schemeClr val="tx1"/>
                </a:solidFill>
                <a:latin typeface="+mn-lt"/>
                <a:ea typeface="+mn-ea"/>
                <a:cs typeface="+mn-cs"/>
              </a:rPr>
              <a:t>between 1 and 2 works well over a variety of databases and workloads.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Step 4, </a:t>
            </a:r>
            <a:r>
              <a:rPr lang="en-US" sz="1200" b="0" i="1" u="none" strike="noStrike" kern="1200" baseline="0" dirty="0" err="1" smtClean="0">
                <a:solidFill>
                  <a:schemeClr val="tx1"/>
                </a:solidFill>
                <a:latin typeface="+mn-lt"/>
                <a:ea typeface="+mn-ea"/>
                <a:cs typeface="+mn-cs"/>
              </a:rPr>
              <a:t>MergeViewPair</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requires estimating </a:t>
            </a:r>
            <a:r>
              <a:rPr lang="en-US" sz="1200" b="1" i="0" u="none" strike="noStrike" kern="1200" baseline="0" dirty="0" smtClean="0">
                <a:solidFill>
                  <a:schemeClr val="tx1"/>
                </a:solidFill>
                <a:latin typeface="+mn-lt"/>
                <a:ea typeface="+mn-ea"/>
                <a:cs typeface="+mn-cs"/>
              </a:rPr>
              <a:t>the size of a materialized view</a:t>
            </a:r>
            <a:r>
              <a:rPr lang="en-US" sz="1200" b="0" i="0" u="none" strike="noStrike" kern="1200" baseline="0" dirty="0" smtClean="0">
                <a:solidFill>
                  <a:schemeClr val="tx1"/>
                </a:solidFill>
                <a:latin typeface="+mn-lt"/>
                <a:ea typeface="+mn-ea"/>
                <a:cs typeface="+mn-cs"/>
              </a:rPr>
              <a:t>. One way to achieve this is to obtain an estimate of the view size from the </a:t>
            </a:r>
            <a:r>
              <a:rPr lang="en-US" sz="1200" b="1" i="0" u="none" strike="noStrike" kern="1200" baseline="0" dirty="0" smtClean="0">
                <a:solidFill>
                  <a:schemeClr val="tx1"/>
                </a:solidFill>
                <a:latin typeface="+mn-lt"/>
                <a:ea typeface="+mn-ea"/>
                <a:cs typeface="+mn-cs"/>
              </a:rPr>
              <a:t>query optimizer</a:t>
            </a:r>
            <a:r>
              <a:rPr lang="en-US" sz="1200" b="0" i="0" u="none" strike="noStrike" kern="1200" baseline="0" dirty="0" smtClean="0">
                <a:solidFill>
                  <a:schemeClr val="tx1"/>
                </a:solidFill>
                <a:latin typeface="+mn-lt"/>
                <a:ea typeface="+mn-ea"/>
                <a:cs typeface="+mn-cs"/>
              </a:rPr>
              <a:t>.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The accuracy of such estimation depends on the availability of an appropriate set of statistics for query optimization</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829C497-039D-402B-986D-F62B0AAE3EA7}" type="slidenum">
              <a:rPr lang="en-US" smtClean="0"/>
              <a:t>40</a:t>
            </a:fld>
            <a:endParaRPr lang="en-US"/>
          </a:p>
        </p:txBody>
      </p:sp>
    </p:spTree>
    <p:extLst>
      <p:ext uri="{BB962C8B-B14F-4D97-AF65-F5344CB8AC3E}">
        <p14:creationId xmlns:p14="http://schemas.microsoft.com/office/powerpoint/2010/main" val="3639646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allows more than two views in M to be combined into one merged view even though the merging is done pair-wise</a:t>
            </a:r>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41</a:t>
            </a:fld>
            <a:endParaRPr lang="en-US"/>
          </a:p>
        </p:txBody>
      </p:sp>
    </p:spTree>
    <p:extLst>
      <p:ext uri="{BB962C8B-B14F-4D97-AF65-F5344CB8AC3E}">
        <p14:creationId xmlns:p14="http://schemas.microsoft.com/office/powerpoint/2010/main" val="460185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Note however, that if views v1 and v2 </a:t>
            </a:r>
            <a:r>
              <a:rPr lang="en-US" sz="1200" b="1" i="1" u="none" strike="noStrike" kern="1200" baseline="0" dirty="0" smtClean="0">
                <a:solidFill>
                  <a:schemeClr val="tx1"/>
                </a:solidFill>
                <a:latin typeface="+mn-lt"/>
                <a:ea typeface="+mn-ea"/>
                <a:cs typeface="+mn-cs"/>
              </a:rPr>
              <a:t>cannot </a:t>
            </a:r>
            <a:r>
              <a:rPr lang="en-US" sz="1200" b="1" i="0" u="none" strike="noStrike" kern="1200" baseline="0" dirty="0" smtClean="0">
                <a:solidFill>
                  <a:schemeClr val="tx1"/>
                </a:solidFill>
                <a:latin typeface="+mn-lt"/>
                <a:ea typeface="+mn-ea"/>
                <a:cs typeface="+mn-cs"/>
              </a:rPr>
              <a:t>be merged to form v12</a:t>
            </a:r>
            <a:r>
              <a:rPr lang="en-US" sz="1200" b="0" i="0" u="none" strike="noStrike" kern="1200" baseline="0" dirty="0" smtClean="0">
                <a:solidFill>
                  <a:schemeClr val="tx1"/>
                </a:solidFill>
                <a:latin typeface="+mn-lt"/>
                <a:ea typeface="+mn-ea"/>
                <a:cs typeface="+mn-cs"/>
              </a:rPr>
              <a:t>, then no other merged view derived from v1 </a:t>
            </a:r>
            <a:r>
              <a:rPr lang="en-US" sz="1200" b="0" i="1"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v2 is possible, e.g., </a:t>
            </a:r>
            <a:r>
              <a:rPr lang="en-US" sz="1200" b="1" i="0" u="none" strike="noStrike" kern="1200" baseline="0" dirty="0" smtClean="0">
                <a:solidFill>
                  <a:schemeClr val="tx1"/>
                </a:solidFill>
                <a:latin typeface="+mn-lt"/>
                <a:ea typeface="+mn-ea"/>
                <a:cs typeface="+mn-cs"/>
              </a:rPr>
              <a:t>v123 is not possible</a:t>
            </a:r>
            <a:r>
              <a:rPr lang="en-US" sz="1200" b="0" i="0" u="none" strike="noStrike" kern="1200" baseline="0" dirty="0" smtClean="0">
                <a:solidFill>
                  <a:schemeClr val="tx1"/>
                </a:solidFill>
                <a:latin typeface="+mn-lt"/>
                <a:ea typeface="+mn-ea"/>
                <a:cs typeface="+mn-cs"/>
              </a:rPr>
              <a:t>.  We can leverage this observation </a:t>
            </a:r>
            <a:r>
              <a:rPr lang="en-US" sz="1200" b="1" i="0" u="none" strike="noStrike" kern="1200" baseline="0" dirty="0" smtClean="0">
                <a:solidFill>
                  <a:schemeClr val="tx1"/>
                </a:solidFill>
                <a:latin typeface="+mn-lt"/>
                <a:ea typeface="+mn-ea"/>
                <a:cs typeface="+mn-cs"/>
              </a:rPr>
              <a:t>to increase efficiency </a:t>
            </a:r>
            <a:r>
              <a:rPr lang="en-US" sz="1200" b="0" i="0" u="none" strike="noStrike" kern="1200" baseline="0" dirty="0" smtClean="0">
                <a:solidFill>
                  <a:schemeClr val="tx1"/>
                </a:solidFill>
                <a:latin typeface="+mn-lt"/>
                <a:ea typeface="+mn-ea"/>
                <a:cs typeface="+mn-cs"/>
              </a:rPr>
              <a:t>by using techniques for finding frequent </a:t>
            </a:r>
            <a:r>
              <a:rPr lang="en-US" sz="1200" b="0" i="0" u="none" strike="noStrike" kern="1200" baseline="0" dirty="0" err="1" smtClean="0">
                <a:solidFill>
                  <a:schemeClr val="tx1"/>
                </a:solidFill>
                <a:latin typeface="+mn-lt"/>
                <a:ea typeface="+mn-ea"/>
                <a:cs typeface="+mn-cs"/>
              </a:rPr>
              <a:t>itemsets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Finally, we can ensure that merged views generated by this algorithm are actually useful in answering queries in the workload, by </a:t>
            </a:r>
            <a:r>
              <a:rPr lang="en-US" sz="1200" b="1" i="0" u="none" strike="noStrike" kern="1200" baseline="0" dirty="0" smtClean="0">
                <a:solidFill>
                  <a:schemeClr val="tx1"/>
                </a:solidFill>
                <a:latin typeface="+mn-lt"/>
                <a:ea typeface="+mn-ea"/>
                <a:cs typeface="+mn-cs"/>
              </a:rPr>
              <a:t>performing a cost-based pruning </a:t>
            </a:r>
            <a:r>
              <a:rPr lang="en-US" sz="1200" b="0" i="0" u="none" strike="noStrike" kern="1200" baseline="0" dirty="0" smtClean="0">
                <a:solidFill>
                  <a:schemeClr val="tx1"/>
                </a:solidFill>
                <a:latin typeface="+mn-lt"/>
                <a:ea typeface="+mn-ea"/>
                <a:cs typeface="+mn-cs"/>
              </a:rPr>
              <a:t>using the query optimizer.</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42</a:t>
            </a:fld>
            <a:endParaRPr lang="en-US"/>
          </a:p>
        </p:txBody>
      </p:sp>
    </p:spTree>
    <p:extLst>
      <p:ext uri="{BB962C8B-B14F-4D97-AF65-F5344CB8AC3E}">
        <p14:creationId xmlns:p14="http://schemas.microsoft.com/office/powerpoint/2010/main" val="1228326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new set of merged </a:t>
            </a:r>
            <a:r>
              <a:rPr lang="en-US" sz="1200" b="0" i="0" u="none" strike="noStrike" kern="1200" baseline="0" dirty="0" smtClean="0">
                <a:solidFill>
                  <a:schemeClr val="tx1"/>
                </a:solidFill>
                <a:latin typeface="+mn-lt"/>
                <a:ea typeface="+mn-ea"/>
                <a:cs typeface="+mn-cs"/>
              </a:rPr>
              <a:t>materialized views, </a:t>
            </a:r>
            <a:r>
              <a:rPr lang="en-US" sz="1200" b="0" i="1" u="none" strike="noStrike" kern="1200" baseline="0" dirty="0" smtClean="0">
                <a:solidFill>
                  <a:schemeClr val="tx1"/>
                </a:solidFill>
                <a:latin typeface="+mn-lt"/>
                <a:ea typeface="+mn-ea"/>
                <a:cs typeface="+mn-cs"/>
              </a:rPr>
              <a:t>along with the </a:t>
            </a:r>
            <a:r>
              <a:rPr lang="en-US" sz="1200" b="0" i="0" u="none" strike="noStrike" kern="1200" baseline="0" dirty="0" smtClean="0">
                <a:solidFill>
                  <a:schemeClr val="tx1"/>
                </a:solidFill>
                <a:latin typeface="+mn-lt"/>
                <a:ea typeface="+mn-ea"/>
                <a:cs typeface="+mn-cs"/>
              </a:rPr>
              <a:t>materialized views selected in (2) is the set of </a:t>
            </a:r>
            <a:r>
              <a:rPr lang="en-US" sz="1200" b="1" i="0" u="none" strike="noStrike" kern="1200" baseline="0" dirty="0" smtClean="0">
                <a:solidFill>
                  <a:schemeClr val="tx1"/>
                </a:solidFill>
                <a:latin typeface="+mn-lt"/>
                <a:ea typeface="+mn-ea"/>
                <a:cs typeface="+mn-cs"/>
              </a:rPr>
              <a:t>candidate materialized views</a:t>
            </a:r>
            <a:r>
              <a:rPr lang="en-US" sz="1200" b="0" i="0" u="none" strike="noStrike" kern="1200" baseline="0" dirty="0" smtClean="0">
                <a:solidFill>
                  <a:schemeClr val="tx1"/>
                </a:solidFill>
                <a:latin typeface="+mn-lt"/>
                <a:ea typeface="+mn-ea"/>
                <a:cs typeface="+mn-cs"/>
              </a:rPr>
              <a:t> that enters </a:t>
            </a:r>
            <a:r>
              <a:rPr lang="en-US" sz="1200" b="0" i="1" u="none" strike="noStrike" kern="1200" baseline="0" dirty="0" smtClean="0">
                <a:solidFill>
                  <a:schemeClr val="tx1"/>
                </a:solidFill>
                <a:latin typeface="+mn-lt"/>
                <a:ea typeface="+mn-ea"/>
                <a:cs typeface="+mn-cs"/>
              </a:rPr>
              <a:t>configuration enumeration</a:t>
            </a:r>
          </a:p>
          <a:p>
            <a:endParaRPr lang="en-US" sz="1200" b="0" i="1" u="none" strike="noStrike" kern="1200" baseline="0" dirty="0" smtClean="0">
              <a:solidFill>
                <a:schemeClr val="tx1"/>
              </a:solidFill>
              <a:latin typeface="+mn-lt"/>
              <a:ea typeface="+mn-ea"/>
              <a:cs typeface="+mn-cs"/>
            </a:endParaRPr>
          </a:p>
          <a:p>
            <a:r>
              <a:rPr lang="en-US" b="1" dirty="0" smtClean="0"/>
              <a:t>Maintenance costs of mat. views and indexes</a:t>
            </a:r>
            <a:r>
              <a:rPr lang="en-US" dirty="0" smtClean="0"/>
              <a:t> are accounted for by the inclusion of updates/ inserts/ deletes statements in the workload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43</a:t>
            </a:fld>
            <a:endParaRPr lang="en-US"/>
          </a:p>
        </p:txBody>
      </p:sp>
    </p:spTree>
    <p:extLst>
      <p:ext uri="{BB962C8B-B14F-4D97-AF65-F5344CB8AC3E}">
        <p14:creationId xmlns:p14="http://schemas.microsoft.com/office/powerpoint/2010/main" val="264779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Keeping DBA in loop and improve the motivation slides</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4</a:t>
            </a:fld>
            <a:endParaRPr lang="en-US"/>
          </a:p>
        </p:txBody>
      </p:sp>
    </p:spTree>
    <p:extLst>
      <p:ext uri="{BB962C8B-B14F-4D97-AF65-F5344CB8AC3E}">
        <p14:creationId xmlns:p14="http://schemas.microsoft.com/office/powerpoint/2010/main" val="3439866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a:t>
            </a:r>
            <a:r>
              <a:rPr lang="en-US" baseline="0" dirty="0" smtClean="0"/>
              <a:t> move</a:t>
            </a:r>
            <a:r>
              <a:rPr lang="en-US" dirty="0" smtClean="0"/>
              <a:t> to configuration enumeration </a:t>
            </a:r>
          </a:p>
          <a:p>
            <a:r>
              <a:rPr lang="en-US" dirty="0" smtClean="0"/>
              <a:t>Which searches</a:t>
            </a:r>
            <a:r>
              <a:rPr lang="en-US" baseline="0" dirty="0" smtClean="0"/>
              <a:t> </a:t>
            </a:r>
            <a:r>
              <a:rPr lang="en-US" dirty="0" smtClean="0"/>
              <a:t>set of candidate mat</a:t>
            </a:r>
            <a:r>
              <a:rPr lang="en-US" baseline="0" dirty="0" smtClean="0"/>
              <a:t> views and indexes to determine the best configuration</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44</a:t>
            </a:fld>
            <a:endParaRPr lang="en-US"/>
          </a:p>
        </p:txBody>
      </p:sp>
    </p:spTree>
    <p:extLst>
      <p:ext uri="{BB962C8B-B14F-4D97-AF65-F5344CB8AC3E}">
        <p14:creationId xmlns:p14="http://schemas.microsoft.com/office/powerpoint/2010/main" val="2705200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both, if global storage bound is S, we need to determine fraction f (0 ≤ f ≤ 1), </a:t>
            </a:r>
            <a:r>
              <a:rPr lang="en-US" dirty="0" err="1" smtClean="0"/>
              <a:t>s.t.</a:t>
            </a:r>
            <a:r>
              <a:rPr lang="en-US" dirty="0" smtClean="0"/>
              <a:t> a storage constraint f*S is applied to selection of first feature and later remaining storage can be used when picking the second feature set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MVFIRST – adversely affect quality of indexes picked </a:t>
            </a:r>
            <a:br>
              <a:rPr lang="en-US" dirty="0" smtClean="0"/>
            </a:br>
            <a:r>
              <a:rPr lang="en-US" dirty="0" smtClean="0"/>
              <a:t>Given a query, best materialized view is likely to be more beneficial than best index – since mv pre-computes part of query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45</a:t>
            </a:fld>
            <a:endParaRPr lang="en-US"/>
          </a:p>
        </p:txBody>
      </p:sp>
    </p:spTree>
    <p:extLst>
      <p:ext uri="{BB962C8B-B14F-4D97-AF65-F5344CB8AC3E}">
        <p14:creationId xmlns:p14="http://schemas.microsoft.com/office/powerpoint/2010/main" val="2711829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46</a:t>
            </a:fld>
            <a:endParaRPr lang="en-US"/>
          </a:p>
        </p:txBody>
      </p:sp>
    </p:spTree>
    <p:extLst>
      <p:ext uri="{BB962C8B-B14F-4D97-AF65-F5344CB8AC3E}">
        <p14:creationId xmlns:p14="http://schemas.microsoft.com/office/powerpoint/2010/main" val="412026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29C497-039D-402B-986D-F62B0AAE3EA7}" type="slidenum">
              <a:rPr lang="en-US" smtClean="0"/>
              <a:t>47</a:t>
            </a:fld>
            <a:endParaRPr lang="en-US"/>
          </a:p>
        </p:txBody>
      </p:sp>
    </p:spTree>
    <p:extLst>
      <p:ext uri="{BB962C8B-B14F-4D97-AF65-F5344CB8AC3E}">
        <p14:creationId xmlns:p14="http://schemas.microsoft.com/office/powerpoint/2010/main" val="1337460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29C497-039D-402B-986D-F62B0AAE3EA7}" type="slidenum">
              <a:rPr lang="en-US" smtClean="0"/>
              <a:t>55</a:t>
            </a:fld>
            <a:endParaRPr lang="en-US"/>
          </a:p>
        </p:txBody>
      </p:sp>
    </p:spTree>
    <p:extLst>
      <p:ext uri="{BB962C8B-B14F-4D97-AF65-F5344CB8AC3E}">
        <p14:creationId xmlns:p14="http://schemas.microsoft.com/office/powerpoint/2010/main" val="631536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57</a:t>
            </a:fld>
            <a:endParaRPr lang="en-US"/>
          </a:p>
        </p:txBody>
      </p:sp>
    </p:spTree>
    <p:extLst>
      <p:ext uri="{BB962C8B-B14F-4D97-AF65-F5344CB8AC3E}">
        <p14:creationId xmlns:p14="http://schemas.microsoft.com/office/powerpoint/2010/main" val="2645232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Conceptually both indexes and materialized views are physical structures that can significantly accelerate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algorithms here are like heuristics which work well in practice</a:t>
            </a:r>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5</a:t>
            </a:fld>
            <a:endParaRPr lang="en-US"/>
          </a:p>
        </p:txBody>
      </p:sp>
    </p:spTree>
    <p:extLst>
      <p:ext uri="{BB962C8B-B14F-4D97-AF65-F5344CB8AC3E}">
        <p14:creationId xmlns:p14="http://schemas.microsoft.com/office/powerpoint/2010/main" val="317885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Determine an appropriate set of indexes, materialized view for a given database and workload consisting of SQL queries and updates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Need to innovate techniques for dealing with large space of potentially interesting materialized views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Soln</a:t>
            </a:r>
            <a:r>
              <a:rPr lang="en-US" dirty="0" smtClean="0"/>
              <a:t>: a principled way to identify much smaller set of candidate materialized views </a:t>
            </a:r>
            <a:r>
              <a:rPr lang="en-US" dirty="0" err="1" smtClean="0"/>
              <a:t>s.t.</a:t>
            </a:r>
            <a:r>
              <a:rPr lang="en-US" dirty="0" smtClean="0"/>
              <a:t> search over reduced space preserves most of gains of searching entire space at a fraction of enumeration cost (more later)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6</a:t>
            </a:fld>
            <a:endParaRPr lang="en-US"/>
          </a:p>
        </p:txBody>
      </p:sp>
    </p:spTree>
    <p:extLst>
      <p:ext uri="{BB962C8B-B14F-4D97-AF65-F5344CB8AC3E}">
        <p14:creationId xmlns:p14="http://schemas.microsoft.com/office/powerpoint/2010/main" val="276793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Workload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Consists of set of </a:t>
            </a:r>
            <a:r>
              <a:rPr lang="en-US" sz="1200" b="0" i="0" u="none" strike="noStrike" kern="1200" baseline="0" smtClean="0">
                <a:solidFill>
                  <a:schemeClr val="tx1"/>
                </a:solidFill>
                <a:latin typeface="+mn-lt"/>
                <a:ea typeface="+mn-ea"/>
                <a:cs typeface="+mn-cs"/>
              </a:rPr>
              <a:t>SQL statements</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way to obtain such a workload is to use the logging capability of modern database systems to capture a trace of queries and updates faced by the system. </a:t>
            </a:r>
            <a:r>
              <a:rPr lang="en-US" sz="1200" b="0" i="0" u="none" strike="noStrike" kern="1200" baseline="0" dirty="0" err="1" smtClean="0">
                <a:solidFill>
                  <a:schemeClr val="tx1"/>
                </a:solidFill>
                <a:latin typeface="+mn-lt"/>
                <a:ea typeface="+mn-ea"/>
                <a:cs typeface="+mn-cs"/>
              </a:rPr>
              <a:t>E.g.SQL</a:t>
            </a:r>
            <a:r>
              <a:rPr lang="en-US" sz="1200" b="0" i="0" u="none" strike="noStrike" kern="1200" baseline="0" dirty="0" smtClean="0">
                <a:solidFill>
                  <a:schemeClr val="tx1"/>
                </a:solidFill>
                <a:latin typeface="+mn-lt"/>
                <a:ea typeface="+mn-ea"/>
                <a:cs typeface="+mn-cs"/>
              </a:rPr>
              <a:t> Server Profiler</a:t>
            </a:r>
          </a:p>
          <a:p>
            <a:r>
              <a:rPr lang="en-US" sz="1200" b="0" i="0" u="none" strike="noStrike" kern="1200" baseline="0" dirty="0" smtClean="0">
                <a:solidFill>
                  <a:schemeClr val="tx1"/>
                </a:solidFill>
                <a:latin typeface="+mn-lt"/>
                <a:ea typeface="+mn-ea"/>
                <a:cs typeface="+mn-cs"/>
              </a:rPr>
              <a:t>Alternatively, customer or organization specific benchmarks may be used.</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7</a:t>
            </a:fld>
            <a:endParaRPr lang="en-US"/>
          </a:p>
        </p:txBody>
      </p:sp>
    </p:spTree>
    <p:extLst>
      <p:ext uri="{BB962C8B-B14F-4D97-AF65-F5344CB8AC3E}">
        <p14:creationId xmlns:p14="http://schemas.microsoft.com/office/powerpoint/2010/main" val="401930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identify interesting set of tables such that we need to consider materialized views only over such set of tables </a:t>
            </a:r>
          </a:p>
          <a:p>
            <a:endParaRPr lang="en-US" dirty="0" smtClean="0"/>
          </a:p>
          <a:p>
            <a:r>
              <a:rPr lang="en-US" dirty="0" smtClean="0"/>
              <a:t>Finding relevant materialized views and further pruning of them based on cost</a:t>
            </a:r>
          </a:p>
          <a:p>
            <a:endParaRPr lang="en-US" dirty="0" smtClean="0"/>
          </a:p>
          <a:p>
            <a:r>
              <a:rPr lang="en-US" dirty="0" smtClean="0"/>
              <a:t>View merging technique that identifies candidate materialized views that while not optimal for any single query can be beneficial to multiple queries in the workload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8</a:t>
            </a:fld>
            <a:endParaRPr lang="en-US"/>
          </a:p>
        </p:txBody>
      </p:sp>
    </p:spTree>
    <p:extLst>
      <p:ext uri="{BB962C8B-B14F-4D97-AF65-F5344CB8AC3E}">
        <p14:creationId xmlns:p14="http://schemas.microsoft.com/office/powerpoint/2010/main" val="257824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Workload</a:t>
            </a:r>
          </a:p>
          <a:p>
            <a:r>
              <a:rPr lang="en-US" sz="1200" b="0" i="0" u="none" strike="noStrike" kern="1200" baseline="0" dirty="0" smtClean="0">
                <a:solidFill>
                  <a:schemeClr val="tx1"/>
                </a:solidFill>
                <a:latin typeface="+mn-lt"/>
                <a:ea typeface="+mn-ea"/>
                <a:cs typeface="+mn-cs"/>
              </a:rPr>
              <a:t>One way to obtain such a workload is to use the logging capability of modern database systems to capture a trace of queries and updates faced by the system.</a:t>
            </a:r>
          </a:p>
          <a:p>
            <a:r>
              <a:rPr lang="en-US" sz="1200" b="0" i="0" u="none" strike="noStrike" kern="1200" baseline="0" dirty="0" smtClean="0">
                <a:solidFill>
                  <a:schemeClr val="tx1"/>
                </a:solidFill>
                <a:latin typeface="+mn-lt"/>
                <a:ea typeface="+mn-ea"/>
                <a:cs typeface="+mn-cs"/>
              </a:rPr>
              <a:t>Alternatively, customer or organization specific benchmarks may be used.</a:t>
            </a:r>
            <a:endParaRPr lang="en-US" dirty="0"/>
          </a:p>
        </p:txBody>
      </p:sp>
      <p:sp>
        <p:nvSpPr>
          <p:cNvPr id="4" name="Slide Number Placeholder 3"/>
          <p:cNvSpPr>
            <a:spLocks noGrp="1"/>
          </p:cNvSpPr>
          <p:nvPr>
            <p:ph type="sldNum" sz="quarter" idx="10"/>
          </p:nvPr>
        </p:nvSpPr>
        <p:spPr/>
        <p:txBody>
          <a:bodyPr/>
          <a:lstStyle/>
          <a:p>
            <a:fld id="{7829C497-039D-402B-986D-F62B0AAE3EA7}" type="slidenum">
              <a:rPr lang="en-US" smtClean="0"/>
              <a:t>9</a:t>
            </a:fld>
            <a:endParaRPr lang="en-US"/>
          </a:p>
        </p:txBody>
      </p:sp>
    </p:spTree>
    <p:extLst>
      <p:ext uri="{BB962C8B-B14F-4D97-AF65-F5344CB8AC3E}">
        <p14:creationId xmlns:p14="http://schemas.microsoft.com/office/powerpoint/2010/main" val="74729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98080" y="1828800"/>
            <a:ext cx="990599" cy="228659"/>
          </a:xfrm>
        </p:spPr>
        <p:txBody>
          <a:bodyPr anchor="t"/>
          <a:lstStyle>
            <a:lvl1pPr algn="l">
              <a:defRPr b="0" i="0">
                <a:solidFill>
                  <a:schemeClr val="tx1">
                    <a:alpha val="60000"/>
                  </a:schemeClr>
                </a:solidFill>
              </a:defRPr>
            </a:lvl1pPr>
          </a:lstStyle>
          <a:p>
            <a:fld id="{60EBEF5B-19B8-4310-B8B6-F002FDEEF33A}" type="datetime1">
              <a:rPr lang="en-US" smtClean="0"/>
              <a:t>4/4/2013</a:t>
            </a:fld>
            <a:endParaRPr lang="en-US"/>
          </a:p>
        </p:txBody>
      </p:sp>
      <p:sp>
        <p:nvSpPr>
          <p:cNvPr id="5" name="Footer Placeholder 4"/>
          <p:cNvSpPr>
            <a:spLocks noGrp="1"/>
          </p:cNvSpPr>
          <p:nvPr>
            <p:ph type="ftr" sz="quarter" idx="11"/>
          </p:nvPr>
        </p:nvSpPr>
        <p:spPr>
          <a:xfrm rot="5400000">
            <a:off x="6236208" y="3264408"/>
            <a:ext cx="3859795" cy="228660"/>
          </a:xfrm>
        </p:spPr>
        <p:txBody>
          <a:bodyPr/>
          <a:lstStyle>
            <a:lvl1pPr>
              <a:defRPr b="0" i="0">
                <a:solidFill>
                  <a:schemeClr val="tx1">
                    <a:alpha val="60000"/>
                  </a:schemeClr>
                </a:solidFill>
              </a:defRPr>
            </a:lvl1pPr>
          </a:lstStyle>
          <a:p>
            <a:endParaRPr lang="en-US"/>
          </a:p>
        </p:txBody>
      </p:sp>
      <p:sp>
        <p:nvSpPr>
          <p:cNvPr id="8" name="Slide Number Placeholder 5"/>
          <p:cNvSpPr>
            <a:spLocks noGrp="1"/>
          </p:cNvSpPr>
          <p:nvPr>
            <p:ph type="sldNum" sz="quarter" idx="12"/>
          </p:nvPr>
        </p:nvSpPr>
        <p:spPr>
          <a:xfrm>
            <a:off x="7678616" y="295730"/>
            <a:ext cx="791308" cy="767687"/>
          </a:xfrm>
          <a:prstGeom prst="rect">
            <a:avLst/>
          </a:prstGeom>
        </p:spPr>
        <p:txBody>
          <a:bodyPr anchor="ctr"/>
          <a:lstStyle>
            <a:lvl1pPr algn="ctr">
              <a:defRPr sz="14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258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17" name="Freeform 5"/>
          <p:cNvSpPr>
            <a:spLocks/>
          </p:cNvSpPr>
          <p:nvPr/>
        </p:nvSpPr>
        <p:spPr bwMode="auto">
          <a:xfrm rot="10204164">
            <a:off x="426788" y="4564241"/>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421503" y="402165"/>
            <a:ext cx="8327939" cy="31411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a:spLocks/>
          </p:cNvSpPr>
          <p:nvPr/>
        </p:nvSpPr>
        <p:spPr bwMode="auto">
          <a:xfrm rot="10800000">
            <a:off x="485023" y="2670079"/>
            <a:ext cx="8182128" cy="2130508"/>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 name="connsiteX0" fmla="*/ 0 w 10000"/>
              <a:gd name="connsiteY0" fmla="*/ 0 h 10000"/>
              <a:gd name="connsiteX1" fmla="*/ 0 w 10000"/>
              <a:gd name="connsiteY1" fmla="*/ 1177 h 10000"/>
              <a:gd name="connsiteX2" fmla="*/ 0 w 10000"/>
              <a:gd name="connsiteY2" fmla="*/ 7238 h 10000"/>
              <a:gd name="connsiteX3" fmla="*/ 0 w 10000"/>
              <a:gd name="connsiteY3" fmla="*/ 9365 h 10000"/>
              <a:gd name="connsiteX4" fmla="*/ 10000 w 10000"/>
              <a:gd name="connsiteY4" fmla="*/ 10000 h 10000"/>
              <a:gd name="connsiteX5" fmla="*/ 10000 w 10000"/>
              <a:gd name="connsiteY5" fmla="*/ 7238 h 10000"/>
              <a:gd name="connsiteX6" fmla="*/ 10000 w 10000"/>
              <a:gd name="connsiteY6" fmla="*/ 1177 h 10000"/>
              <a:gd name="connsiteX7" fmla="*/ 10000 w 10000"/>
              <a:gd name="connsiteY7" fmla="*/ 0 h 10000"/>
              <a:gd name="connsiteX8" fmla="*/ 10000 w 10000"/>
              <a:gd name="connsiteY8" fmla="*/ 0 h 10000"/>
              <a:gd name="connsiteX9" fmla="*/ 9544 w 10000"/>
              <a:gd name="connsiteY9" fmla="*/ 124 h 10000"/>
              <a:gd name="connsiteX10" fmla="*/ 9093 w 10000"/>
              <a:gd name="connsiteY10" fmla="*/ 233 h 10000"/>
              <a:gd name="connsiteX11" fmla="*/ 8637 w 10000"/>
              <a:gd name="connsiteY11" fmla="*/ 327 h 10000"/>
              <a:gd name="connsiteX12" fmla="*/ 8185 w 10000"/>
              <a:gd name="connsiteY12" fmla="*/ 414 h 10000"/>
              <a:gd name="connsiteX13" fmla="*/ 7734 w 10000"/>
              <a:gd name="connsiteY13" fmla="*/ 480 h 10000"/>
              <a:gd name="connsiteX14" fmla="*/ 7286 w 10000"/>
              <a:gd name="connsiteY14" fmla="*/ 531 h 10000"/>
              <a:gd name="connsiteX15" fmla="*/ 6839 w 10000"/>
              <a:gd name="connsiteY15" fmla="*/ 574 h 10000"/>
              <a:gd name="connsiteX16" fmla="*/ 6399 w 10000"/>
              <a:gd name="connsiteY16" fmla="*/ 603 h 10000"/>
              <a:gd name="connsiteX17" fmla="*/ 5968 w 10000"/>
              <a:gd name="connsiteY17" fmla="*/ 625 h 10000"/>
              <a:gd name="connsiteX18" fmla="*/ 5540 w 10000"/>
              <a:gd name="connsiteY18" fmla="*/ 632 h 10000"/>
              <a:gd name="connsiteX19" fmla="*/ 5125 w 10000"/>
              <a:gd name="connsiteY19" fmla="*/ 632 h 10000"/>
              <a:gd name="connsiteX20" fmla="*/ 4714 w 10000"/>
              <a:gd name="connsiteY20" fmla="*/ 632 h 10000"/>
              <a:gd name="connsiteX21" fmla="*/ 4315 w 10000"/>
              <a:gd name="connsiteY21" fmla="*/ 618 h 10000"/>
              <a:gd name="connsiteX22" fmla="*/ 3927 w 10000"/>
              <a:gd name="connsiteY22" fmla="*/ 596 h 10000"/>
              <a:gd name="connsiteX23" fmla="*/ 3552 w 10000"/>
              <a:gd name="connsiteY23" fmla="*/ 567 h 10000"/>
              <a:gd name="connsiteX24" fmla="*/ 3190 w 10000"/>
              <a:gd name="connsiteY24" fmla="*/ 538 h 10000"/>
              <a:gd name="connsiteX25" fmla="*/ 2843 w 10000"/>
              <a:gd name="connsiteY25" fmla="*/ 501 h 10000"/>
              <a:gd name="connsiteX26" fmla="*/ 2508 w 10000"/>
              <a:gd name="connsiteY26" fmla="*/ 465 h 10000"/>
              <a:gd name="connsiteX27" fmla="*/ 2194 w 10000"/>
              <a:gd name="connsiteY27" fmla="*/ 422 h 10000"/>
              <a:gd name="connsiteX28" fmla="*/ 1891 w 10000"/>
              <a:gd name="connsiteY28" fmla="*/ 378 h 10000"/>
              <a:gd name="connsiteX29" fmla="*/ 1347 w 10000"/>
              <a:gd name="connsiteY29" fmla="*/ 283 h 10000"/>
              <a:gd name="connsiteX30" fmla="*/ 883 w 10000"/>
              <a:gd name="connsiteY30" fmla="*/ 196 h 10000"/>
              <a:gd name="connsiteX31" fmla="*/ 512 w 10000"/>
              <a:gd name="connsiteY31" fmla="*/ 124 h 10000"/>
              <a:gd name="connsiteX32" fmla="*/ 234 w 10000"/>
              <a:gd name="connsiteY32" fmla="*/ 58 h 10000"/>
              <a:gd name="connsiteX33" fmla="*/ 0 w 10000"/>
              <a:gd name="connsiteY33" fmla="*/ 0 h 10000"/>
              <a:gd name="connsiteX34" fmla="*/ 0 w 10000"/>
              <a:gd name="connsiteY34" fmla="*/ 0 h 10000"/>
              <a:gd name="connsiteX0" fmla="*/ 0 w 10010"/>
              <a:gd name="connsiteY0" fmla="*/ 0 h 9365"/>
              <a:gd name="connsiteX1" fmla="*/ 0 w 10010"/>
              <a:gd name="connsiteY1" fmla="*/ 1177 h 9365"/>
              <a:gd name="connsiteX2" fmla="*/ 0 w 10010"/>
              <a:gd name="connsiteY2" fmla="*/ 7238 h 9365"/>
              <a:gd name="connsiteX3" fmla="*/ 0 w 10010"/>
              <a:gd name="connsiteY3" fmla="*/ 9365 h 9365"/>
              <a:gd name="connsiteX4" fmla="*/ 10010 w 10010"/>
              <a:gd name="connsiteY4" fmla="*/ 9347 h 9365"/>
              <a:gd name="connsiteX5" fmla="*/ 10000 w 10010"/>
              <a:gd name="connsiteY5" fmla="*/ 7238 h 9365"/>
              <a:gd name="connsiteX6" fmla="*/ 10000 w 10010"/>
              <a:gd name="connsiteY6" fmla="*/ 1177 h 9365"/>
              <a:gd name="connsiteX7" fmla="*/ 10000 w 10010"/>
              <a:gd name="connsiteY7" fmla="*/ 0 h 9365"/>
              <a:gd name="connsiteX8" fmla="*/ 10000 w 10010"/>
              <a:gd name="connsiteY8" fmla="*/ 0 h 9365"/>
              <a:gd name="connsiteX9" fmla="*/ 9544 w 10010"/>
              <a:gd name="connsiteY9" fmla="*/ 124 h 9365"/>
              <a:gd name="connsiteX10" fmla="*/ 9093 w 10010"/>
              <a:gd name="connsiteY10" fmla="*/ 233 h 9365"/>
              <a:gd name="connsiteX11" fmla="*/ 8637 w 10010"/>
              <a:gd name="connsiteY11" fmla="*/ 327 h 9365"/>
              <a:gd name="connsiteX12" fmla="*/ 8185 w 10010"/>
              <a:gd name="connsiteY12" fmla="*/ 414 h 9365"/>
              <a:gd name="connsiteX13" fmla="*/ 7734 w 10010"/>
              <a:gd name="connsiteY13" fmla="*/ 480 h 9365"/>
              <a:gd name="connsiteX14" fmla="*/ 7286 w 10010"/>
              <a:gd name="connsiteY14" fmla="*/ 531 h 9365"/>
              <a:gd name="connsiteX15" fmla="*/ 6839 w 10010"/>
              <a:gd name="connsiteY15" fmla="*/ 574 h 9365"/>
              <a:gd name="connsiteX16" fmla="*/ 6399 w 10010"/>
              <a:gd name="connsiteY16" fmla="*/ 603 h 9365"/>
              <a:gd name="connsiteX17" fmla="*/ 5968 w 10010"/>
              <a:gd name="connsiteY17" fmla="*/ 625 h 9365"/>
              <a:gd name="connsiteX18" fmla="*/ 5540 w 10010"/>
              <a:gd name="connsiteY18" fmla="*/ 632 h 9365"/>
              <a:gd name="connsiteX19" fmla="*/ 5125 w 10010"/>
              <a:gd name="connsiteY19" fmla="*/ 632 h 9365"/>
              <a:gd name="connsiteX20" fmla="*/ 4714 w 10010"/>
              <a:gd name="connsiteY20" fmla="*/ 632 h 9365"/>
              <a:gd name="connsiteX21" fmla="*/ 4315 w 10010"/>
              <a:gd name="connsiteY21" fmla="*/ 618 h 9365"/>
              <a:gd name="connsiteX22" fmla="*/ 3927 w 10010"/>
              <a:gd name="connsiteY22" fmla="*/ 596 h 9365"/>
              <a:gd name="connsiteX23" fmla="*/ 3552 w 10010"/>
              <a:gd name="connsiteY23" fmla="*/ 567 h 9365"/>
              <a:gd name="connsiteX24" fmla="*/ 3190 w 10010"/>
              <a:gd name="connsiteY24" fmla="*/ 538 h 9365"/>
              <a:gd name="connsiteX25" fmla="*/ 2843 w 10010"/>
              <a:gd name="connsiteY25" fmla="*/ 501 h 9365"/>
              <a:gd name="connsiteX26" fmla="*/ 2508 w 10010"/>
              <a:gd name="connsiteY26" fmla="*/ 465 h 9365"/>
              <a:gd name="connsiteX27" fmla="*/ 2194 w 10010"/>
              <a:gd name="connsiteY27" fmla="*/ 422 h 9365"/>
              <a:gd name="connsiteX28" fmla="*/ 1891 w 10010"/>
              <a:gd name="connsiteY28" fmla="*/ 378 h 9365"/>
              <a:gd name="connsiteX29" fmla="*/ 1347 w 10010"/>
              <a:gd name="connsiteY29" fmla="*/ 283 h 9365"/>
              <a:gd name="connsiteX30" fmla="*/ 883 w 10010"/>
              <a:gd name="connsiteY30" fmla="*/ 196 h 9365"/>
              <a:gd name="connsiteX31" fmla="*/ 512 w 10010"/>
              <a:gd name="connsiteY31" fmla="*/ 124 h 9365"/>
              <a:gd name="connsiteX32" fmla="*/ 234 w 10010"/>
              <a:gd name="connsiteY32" fmla="*/ 58 h 9365"/>
              <a:gd name="connsiteX33" fmla="*/ 0 w 10010"/>
              <a:gd name="connsiteY33" fmla="*/ 0 h 9365"/>
              <a:gd name="connsiteX34" fmla="*/ 0 w 10010"/>
              <a:gd name="connsiteY34" fmla="*/ 0 h 9365"/>
              <a:gd name="connsiteX0" fmla="*/ 0 w 10000"/>
              <a:gd name="connsiteY0" fmla="*/ 0 h 10000"/>
              <a:gd name="connsiteX1" fmla="*/ 0 w 10000"/>
              <a:gd name="connsiteY1" fmla="*/ 1257 h 10000"/>
              <a:gd name="connsiteX2" fmla="*/ 0 w 10000"/>
              <a:gd name="connsiteY2" fmla="*/ 7729 h 10000"/>
              <a:gd name="connsiteX3" fmla="*/ 0 w 10000"/>
              <a:gd name="connsiteY3" fmla="*/ 10000 h 10000"/>
              <a:gd name="connsiteX4" fmla="*/ 10000 w 10000"/>
              <a:gd name="connsiteY4" fmla="*/ 4997 h 10000"/>
              <a:gd name="connsiteX5" fmla="*/ 9990 w 10000"/>
              <a:gd name="connsiteY5" fmla="*/ 7729 h 10000"/>
              <a:gd name="connsiteX6" fmla="*/ 9990 w 10000"/>
              <a:gd name="connsiteY6" fmla="*/ 1257 h 10000"/>
              <a:gd name="connsiteX7" fmla="*/ 9990 w 10000"/>
              <a:gd name="connsiteY7" fmla="*/ 0 h 10000"/>
              <a:gd name="connsiteX8" fmla="*/ 9990 w 10000"/>
              <a:gd name="connsiteY8" fmla="*/ 0 h 10000"/>
              <a:gd name="connsiteX9" fmla="*/ 9534 w 10000"/>
              <a:gd name="connsiteY9" fmla="*/ 132 h 10000"/>
              <a:gd name="connsiteX10" fmla="*/ 9084 w 10000"/>
              <a:gd name="connsiteY10" fmla="*/ 249 h 10000"/>
              <a:gd name="connsiteX11" fmla="*/ 8628 w 10000"/>
              <a:gd name="connsiteY11" fmla="*/ 349 h 10000"/>
              <a:gd name="connsiteX12" fmla="*/ 8177 w 10000"/>
              <a:gd name="connsiteY12" fmla="*/ 442 h 10000"/>
              <a:gd name="connsiteX13" fmla="*/ 7726 w 10000"/>
              <a:gd name="connsiteY13" fmla="*/ 513 h 10000"/>
              <a:gd name="connsiteX14" fmla="*/ 7279 w 10000"/>
              <a:gd name="connsiteY14" fmla="*/ 567 h 10000"/>
              <a:gd name="connsiteX15" fmla="*/ 6832 w 10000"/>
              <a:gd name="connsiteY15" fmla="*/ 613 h 10000"/>
              <a:gd name="connsiteX16" fmla="*/ 6393 w 10000"/>
              <a:gd name="connsiteY16" fmla="*/ 644 h 10000"/>
              <a:gd name="connsiteX17" fmla="*/ 5962 w 10000"/>
              <a:gd name="connsiteY17" fmla="*/ 667 h 10000"/>
              <a:gd name="connsiteX18" fmla="*/ 5534 w 10000"/>
              <a:gd name="connsiteY18" fmla="*/ 675 h 10000"/>
              <a:gd name="connsiteX19" fmla="*/ 5120 w 10000"/>
              <a:gd name="connsiteY19" fmla="*/ 675 h 10000"/>
              <a:gd name="connsiteX20" fmla="*/ 4709 w 10000"/>
              <a:gd name="connsiteY20" fmla="*/ 675 h 10000"/>
              <a:gd name="connsiteX21" fmla="*/ 4311 w 10000"/>
              <a:gd name="connsiteY21" fmla="*/ 660 h 10000"/>
              <a:gd name="connsiteX22" fmla="*/ 3923 w 10000"/>
              <a:gd name="connsiteY22" fmla="*/ 636 h 10000"/>
              <a:gd name="connsiteX23" fmla="*/ 3548 w 10000"/>
              <a:gd name="connsiteY23" fmla="*/ 605 h 10000"/>
              <a:gd name="connsiteX24" fmla="*/ 3187 w 10000"/>
              <a:gd name="connsiteY24" fmla="*/ 574 h 10000"/>
              <a:gd name="connsiteX25" fmla="*/ 2840 w 10000"/>
              <a:gd name="connsiteY25" fmla="*/ 535 h 10000"/>
              <a:gd name="connsiteX26" fmla="*/ 2505 w 10000"/>
              <a:gd name="connsiteY26" fmla="*/ 497 h 10000"/>
              <a:gd name="connsiteX27" fmla="*/ 2192 w 10000"/>
              <a:gd name="connsiteY27" fmla="*/ 451 h 10000"/>
              <a:gd name="connsiteX28" fmla="*/ 1889 w 10000"/>
              <a:gd name="connsiteY28" fmla="*/ 404 h 10000"/>
              <a:gd name="connsiteX29" fmla="*/ 1346 w 10000"/>
              <a:gd name="connsiteY29" fmla="*/ 302 h 10000"/>
              <a:gd name="connsiteX30" fmla="*/ 882 w 10000"/>
              <a:gd name="connsiteY30" fmla="*/ 209 h 10000"/>
              <a:gd name="connsiteX31" fmla="*/ 511 w 10000"/>
              <a:gd name="connsiteY31" fmla="*/ 132 h 10000"/>
              <a:gd name="connsiteX32" fmla="*/ 234 w 10000"/>
              <a:gd name="connsiteY32" fmla="*/ 62 h 10000"/>
              <a:gd name="connsiteX33" fmla="*/ 0 w 10000"/>
              <a:gd name="connsiteY33" fmla="*/ 0 h 10000"/>
              <a:gd name="connsiteX34" fmla="*/ 0 w 10000"/>
              <a:gd name="connsiteY34" fmla="*/ 0 h 10000"/>
              <a:gd name="connsiteX0" fmla="*/ 0 w 10000"/>
              <a:gd name="connsiteY0" fmla="*/ 0 h 7818"/>
              <a:gd name="connsiteX1" fmla="*/ 0 w 10000"/>
              <a:gd name="connsiteY1" fmla="*/ 1257 h 7818"/>
              <a:gd name="connsiteX2" fmla="*/ 0 w 10000"/>
              <a:gd name="connsiteY2" fmla="*/ 7729 h 7818"/>
              <a:gd name="connsiteX3" fmla="*/ 0 w 10000"/>
              <a:gd name="connsiteY3" fmla="*/ 5016 h 7818"/>
              <a:gd name="connsiteX4" fmla="*/ 10000 w 10000"/>
              <a:gd name="connsiteY4" fmla="*/ 4997 h 7818"/>
              <a:gd name="connsiteX5" fmla="*/ 9990 w 10000"/>
              <a:gd name="connsiteY5" fmla="*/ 7729 h 7818"/>
              <a:gd name="connsiteX6" fmla="*/ 9990 w 10000"/>
              <a:gd name="connsiteY6" fmla="*/ 1257 h 7818"/>
              <a:gd name="connsiteX7" fmla="*/ 9990 w 10000"/>
              <a:gd name="connsiteY7" fmla="*/ 0 h 7818"/>
              <a:gd name="connsiteX8" fmla="*/ 9990 w 10000"/>
              <a:gd name="connsiteY8" fmla="*/ 0 h 7818"/>
              <a:gd name="connsiteX9" fmla="*/ 9534 w 10000"/>
              <a:gd name="connsiteY9" fmla="*/ 132 h 7818"/>
              <a:gd name="connsiteX10" fmla="*/ 9084 w 10000"/>
              <a:gd name="connsiteY10" fmla="*/ 249 h 7818"/>
              <a:gd name="connsiteX11" fmla="*/ 8628 w 10000"/>
              <a:gd name="connsiteY11" fmla="*/ 349 h 7818"/>
              <a:gd name="connsiteX12" fmla="*/ 8177 w 10000"/>
              <a:gd name="connsiteY12" fmla="*/ 442 h 7818"/>
              <a:gd name="connsiteX13" fmla="*/ 7726 w 10000"/>
              <a:gd name="connsiteY13" fmla="*/ 513 h 7818"/>
              <a:gd name="connsiteX14" fmla="*/ 7279 w 10000"/>
              <a:gd name="connsiteY14" fmla="*/ 567 h 7818"/>
              <a:gd name="connsiteX15" fmla="*/ 6832 w 10000"/>
              <a:gd name="connsiteY15" fmla="*/ 613 h 7818"/>
              <a:gd name="connsiteX16" fmla="*/ 6393 w 10000"/>
              <a:gd name="connsiteY16" fmla="*/ 644 h 7818"/>
              <a:gd name="connsiteX17" fmla="*/ 5962 w 10000"/>
              <a:gd name="connsiteY17" fmla="*/ 667 h 7818"/>
              <a:gd name="connsiteX18" fmla="*/ 5534 w 10000"/>
              <a:gd name="connsiteY18" fmla="*/ 675 h 7818"/>
              <a:gd name="connsiteX19" fmla="*/ 5120 w 10000"/>
              <a:gd name="connsiteY19" fmla="*/ 675 h 7818"/>
              <a:gd name="connsiteX20" fmla="*/ 4709 w 10000"/>
              <a:gd name="connsiteY20" fmla="*/ 675 h 7818"/>
              <a:gd name="connsiteX21" fmla="*/ 4311 w 10000"/>
              <a:gd name="connsiteY21" fmla="*/ 660 h 7818"/>
              <a:gd name="connsiteX22" fmla="*/ 3923 w 10000"/>
              <a:gd name="connsiteY22" fmla="*/ 636 h 7818"/>
              <a:gd name="connsiteX23" fmla="*/ 3548 w 10000"/>
              <a:gd name="connsiteY23" fmla="*/ 605 h 7818"/>
              <a:gd name="connsiteX24" fmla="*/ 3187 w 10000"/>
              <a:gd name="connsiteY24" fmla="*/ 574 h 7818"/>
              <a:gd name="connsiteX25" fmla="*/ 2840 w 10000"/>
              <a:gd name="connsiteY25" fmla="*/ 535 h 7818"/>
              <a:gd name="connsiteX26" fmla="*/ 2505 w 10000"/>
              <a:gd name="connsiteY26" fmla="*/ 497 h 7818"/>
              <a:gd name="connsiteX27" fmla="*/ 2192 w 10000"/>
              <a:gd name="connsiteY27" fmla="*/ 451 h 7818"/>
              <a:gd name="connsiteX28" fmla="*/ 1889 w 10000"/>
              <a:gd name="connsiteY28" fmla="*/ 404 h 7818"/>
              <a:gd name="connsiteX29" fmla="*/ 1346 w 10000"/>
              <a:gd name="connsiteY29" fmla="*/ 302 h 7818"/>
              <a:gd name="connsiteX30" fmla="*/ 882 w 10000"/>
              <a:gd name="connsiteY30" fmla="*/ 209 h 7818"/>
              <a:gd name="connsiteX31" fmla="*/ 511 w 10000"/>
              <a:gd name="connsiteY31" fmla="*/ 132 h 7818"/>
              <a:gd name="connsiteX32" fmla="*/ 234 w 10000"/>
              <a:gd name="connsiteY32" fmla="*/ 62 h 7818"/>
              <a:gd name="connsiteX33" fmla="*/ 0 w 10000"/>
              <a:gd name="connsiteY33" fmla="*/ 0 h 7818"/>
              <a:gd name="connsiteX34" fmla="*/ 0 w 10000"/>
              <a:gd name="connsiteY34" fmla="*/ 0 h 7818"/>
              <a:gd name="connsiteX0" fmla="*/ 0 w 10000"/>
              <a:gd name="connsiteY0" fmla="*/ 0 h 10000"/>
              <a:gd name="connsiteX1" fmla="*/ 0 w 10000"/>
              <a:gd name="connsiteY1" fmla="*/ 1608 h 10000"/>
              <a:gd name="connsiteX2" fmla="*/ 0 w 10000"/>
              <a:gd name="connsiteY2" fmla="*/ 6393 h 10000"/>
              <a:gd name="connsiteX3" fmla="*/ 0 w 10000"/>
              <a:gd name="connsiteY3" fmla="*/ 6416 h 10000"/>
              <a:gd name="connsiteX4" fmla="*/ 10000 w 10000"/>
              <a:gd name="connsiteY4" fmla="*/ 6392 h 10000"/>
              <a:gd name="connsiteX5" fmla="*/ 9990 w 10000"/>
              <a:gd name="connsiteY5" fmla="*/ 9886 h 10000"/>
              <a:gd name="connsiteX6" fmla="*/ 9990 w 10000"/>
              <a:gd name="connsiteY6" fmla="*/ 1608 h 10000"/>
              <a:gd name="connsiteX7" fmla="*/ 9990 w 10000"/>
              <a:gd name="connsiteY7" fmla="*/ 0 h 10000"/>
              <a:gd name="connsiteX8" fmla="*/ 9990 w 10000"/>
              <a:gd name="connsiteY8" fmla="*/ 0 h 10000"/>
              <a:gd name="connsiteX9" fmla="*/ 9534 w 10000"/>
              <a:gd name="connsiteY9" fmla="*/ 169 h 10000"/>
              <a:gd name="connsiteX10" fmla="*/ 9084 w 10000"/>
              <a:gd name="connsiteY10" fmla="*/ 318 h 10000"/>
              <a:gd name="connsiteX11" fmla="*/ 8628 w 10000"/>
              <a:gd name="connsiteY11" fmla="*/ 446 h 10000"/>
              <a:gd name="connsiteX12" fmla="*/ 8177 w 10000"/>
              <a:gd name="connsiteY12" fmla="*/ 565 h 10000"/>
              <a:gd name="connsiteX13" fmla="*/ 7726 w 10000"/>
              <a:gd name="connsiteY13" fmla="*/ 656 h 10000"/>
              <a:gd name="connsiteX14" fmla="*/ 7279 w 10000"/>
              <a:gd name="connsiteY14" fmla="*/ 725 h 10000"/>
              <a:gd name="connsiteX15" fmla="*/ 6832 w 10000"/>
              <a:gd name="connsiteY15" fmla="*/ 784 h 10000"/>
              <a:gd name="connsiteX16" fmla="*/ 6393 w 10000"/>
              <a:gd name="connsiteY16" fmla="*/ 824 h 10000"/>
              <a:gd name="connsiteX17" fmla="*/ 5962 w 10000"/>
              <a:gd name="connsiteY17" fmla="*/ 853 h 10000"/>
              <a:gd name="connsiteX18" fmla="*/ 5534 w 10000"/>
              <a:gd name="connsiteY18" fmla="*/ 863 h 10000"/>
              <a:gd name="connsiteX19" fmla="*/ 5120 w 10000"/>
              <a:gd name="connsiteY19" fmla="*/ 863 h 10000"/>
              <a:gd name="connsiteX20" fmla="*/ 4709 w 10000"/>
              <a:gd name="connsiteY20" fmla="*/ 863 h 10000"/>
              <a:gd name="connsiteX21" fmla="*/ 4311 w 10000"/>
              <a:gd name="connsiteY21" fmla="*/ 844 h 10000"/>
              <a:gd name="connsiteX22" fmla="*/ 3923 w 10000"/>
              <a:gd name="connsiteY22" fmla="*/ 814 h 10000"/>
              <a:gd name="connsiteX23" fmla="*/ 3548 w 10000"/>
              <a:gd name="connsiteY23" fmla="*/ 774 h 10000"/>
              <a:gd name="connsiteX24" fmla="*/ 3187 w 10000"/>
              <a:gd name="connsiteY24" fmla="*/ 734 h 10000"/>
              <a:gd name="connsiteX25" fmla="*/ 2840 w 10000"/>
              <a:gd name="connsiteY25" fmla="*/ 684 h 10000"/>
              <a:gd name="connsiteX26" fmla="*/ 2505 w 10000"/>
              <a:gd name="connsiteY26" fmla="*/ 636 h 10000"/>
              <a:gd name="connsiteX27" fmla="*/ 2192 w 10000"/>
              <a:gd name="connsiteY27" fmla="*/ 577 h 10000"/>
              <a:gd name="connsiteX28" fmla="*/ 1889 w 10000"/>
              <a:gd name="connsiteY28" fmla="*/ 517 h 10000"/>
              <a:gd name="connsiteX29" fmla="*/ 1346 w 10000"/>
              <a:gd name="connsiteY29" fmla="*/ 386 h 10000"/>
              <a:gd name="connsiteX30" fmla="*/ 882 w 10000"/>
              <a:gd name="connsiteY30" fmla="*/ 267 h 10000"/>
              <a:gd name="connsiteX31" fmla="*/ 511 w 10000"/>
              <a:gd name="connsiteY31" fmla="*/ 169 h 10000"/>
              <a:gd name="connsiteX32" fmla="*/ 234 w 10000"/>
              <a:gd name="connsiteY32" fmla="*/ 79 h 10000"/>
              <a:gd name="connsiteX33" fmla="*/ 0 w 10000"/>
              <a:gd name="connsiteY33" fmla="*/ 0 h 10000"/>
              <a:gd name="connsiteX34" fmla="*/ 0 w 10000"/>
              <a:gd name="connsiteY34" fmla="*/ 0 h 10000"/>
              <a:gd name="connsiteX0" fmla="*/ 0 w 10000"/>
              <a:gd name="connsiteY0" fmla="*/ 0 h 6669"/>
              <a:gd name="connsiteX1" fmla="*/ 0 w 10000"/>
              <a:gd name="connsiteY1" fmla="*/ 1608 h 6669"/>
              <a:gd name="connsiteX2" fmla="*/ 0 w 10000"/>
              <a:gd name="connsiteY2" fmla="*/ 6393 h 6669"/>
              <a:gd name="connsiteX3" fmla="*/ 0 w 10000"/>
              <a:gd name="connsiteY3" fmla="*/ 6416 h 6669"/>
              <a:gd name="connsiteX4" fmla="*/ 10000 w 10000"/>
              <a:gd name="connsiteY4" fmla="*/ 6392 h 6669"/>
              <a:gd name="connsiteX5" fmla="*/ 10000 w 10000"/>
              <a:gd name="connsiteY5" fmla="*/ 6393 h 6669"/>
              <a:gd name="connsiteX6" fmla="*/ 9990 w 10000"/>
              <a:gd name="connsiteY6" fmla="*/ 1608 h 6669"/>
              <a:gd name="connsiteX7" fmla="*/ 9990 w 10000"/>
              <a:gd name="connsiteY7" fmla="*/ 0 h 6669"/>
              <a:gd name="connsiteX8" fmla="*/ 9990 w 10000"/>
              <a:gd name="connsiteY8" fmla="*/ 0 h 6669"/>
              <a:gd name="connsiteX9" fmla="*/ 9534 w 10000"/>
              <a:gd name="connsiteY9" fmla="*/ 169 h 6669"/>
              <a:gd name="connsiteX10" fmla="*/ 9084 w 10000"/>
              <a:gd name="connsiteY10" fmla="*/ 318 h 6669"/>
              <a:gd name="connsiteX11" fmla="*/ 8628 w 10000"/>
              <a:gd name="connsiteY11" fmla="*/ 446 h 6669"/>
              <a:gd name="connsiteX12" fmla="*/ 8177 w 10000"/>
              <a:gd name="connsiteY12" fmla="*/ 565 h 6669"/>
              <a:gd name="connsiteX13" fmla="*/ 7726 w 10000"/>
              <a:gd name="connsiteY13" fmla="*/ 656 h 6669"/>
              <a:gd name="connsiteX14" fmla="*/ 7279 w 10000"/>
              <a:gd name="connsiteY14" fmla="*/ 725 h 6669"/>
              <a:gd name="connsiteX15" fmla="*/ 6832 w 10000"/>
              <a:gd name="connsiteY15" fmla="*/ 784 h 6669"/>
              <a:gd name="connsiteX16" fmla="*/ 6393 w 10000"/>
              <a:gd name="connsiteY16" fmla="*/ 824 h 6669"/>
              <a:gd name="connsiteX17" fmla="*/ 5962 w 10000"/>
              <a:gd name="connsiteY17" fmla="*/ 853 h 6669"/>
              <a:gd name="connsiteX18" fmla="*/ 5534 w 10000"/>
              <a:gd name="connsiteY18" fmla="*/ 863 h 6669"/>
              <a:gd name="connsiteX19" fmla="*/ 5120 w 10000"/>
              <a:gd name="connsiteY19" fmla="*/ 863 h 6669"/>
              <a:gd name="connsiteX20" fmla="*/ 4709 w 10000"/>
              <a:gd name="connsiteY20" fmla="*/ 863 h 6669"/>
              <a:gd name="connsiteX21" fmla="*/ 4311 w 10000"/>
              <a:gd name="connsiteY21" fmla="*/ 844 h 6669"/>
              <a:gd name="connsiteX22" fmla="*/ 3923 w 10000"/>
              <a:gd name="connsiteY22" fmla="*/ 814 h 6669"/>
              <a:gd name="connsiteX23" fmla="*/ 3548 w 10000"/>
              <a:gd name="connsiteY23" fmla="*/ 774 h 6669"/>
              <a:gd name="connsiteX24" fmla="*/ 3187 w 10000"/>
              <a:gd name="connsiteY24" fmla="*/ 734 h 6669"/>
              <a:gd name="connsiteX25" fmla="*/ 2840 w 10000"/>
              <a:gd name="connsiteY25" fmla="*/ 684 h 6669"/>
              <a:gd name="connsiteX26" fmla="*/ 2505 w 10000"/>
              <a:gd name="connsiteY26" fmla="*/ 636 h 6669"/>
              <a:gd name="connsiteX27" fmla="*/ 2192 w 10000"/>
              <a:gd name="connsiteY27" fmla="*/ 577 h 6669"/>
              <a:gd name="connsiteX28" fmla="*/ 1889 w 10000"/>
              <a:gd name="connsiteY28" fmla="*/ 517 h 6669"/>
              <a:gd name="connsiteX29" fmla="*/ 1346 w 10000"/>
              <a:gd name="connsiteY29" fmla="*/ 386 h 6669"/>
              <a:gd name="connsiteX30" fmla="*/ 882 w 10000"/>
              <a:gd name="connsiteY30" fmla="*/ 267 h 6669"/>
              <a:gd name="connsiteX31" fmla="*/ 511 w 10000"/>
              <a:gd name="connsiteY31" fmla="*/ 169 h 6669"/>
              <a:gd name="connsiteX32" fmla="*/ 234 w 10000"/>
              <a:gd name="connsiteY32" fmla="*/ 79 h 6669"/>
              <a:gd name="connsiteX33" fmla="*/ 0 w 10000"/>
              <a:gd name="connsiteY33" fmla="*/ 0 h 6669"/>
              <a:gd name="connsiteX34" fmla="*/ 0 w 10000"/>
              <a:gd name="connsiteY34" fmla="*/ 0 h 6669"/>
              <a:gd name="connsiteX0" fmla="*/ 0 w 10000"/>
              <a:gd name="connsiteY0" fmla="*/ 0 h 9621"/>
              <a:gd name="connsiteX1" fmla="*/ 0 w 10000"/>
              <a:gd name="connsiteY1" fmla="*/ 2411 h 9621"/>
              <a:gd name="connsiteX2" fmla="*/ 0 w 10000"/>
              <a:gd name="connsiteY2" fmla="*/ 9586 h 9621"/>
              <a:gd name="connsiteX3" fmla="*/ 0 w 10000"/>
              <a:gd name="connsiteY3" fmla="*/ 9621 h 9621"/>
              <a:gd name="connsiteX4" fmla="*/ 10000 w 10000"/>
              <a:gd name="connsiteY4" fmla="*/ 9585 h 9621"/>
              <a:gd name="connsiteX5" fmla="*/ 10000 w 10000"/>
              <a:gd name="connsiteY5" fmla="*/ 9586 h 9621"/>
              <a:gd name="connsiteX6" fmla="*/ 9990 w 10000"/>
              <a:gd name="connsiteY6" fmla="*/ 2411 h 9621"/>
              <a:gd name="connsiteX7" fmla="*/ 9990 w 10000"/>
              <a:gd name="connsiteY7" fmla="*/ 0 h 9621"/>
              <a:gd name="connsiteX8" fmla="*/ 9990 w 10000"/>
              <a:gd name="connsiteY8" fmla="*/ 0 h 9621"/>
              <a:gd name="connsiteX9" fmla="*/ 9534 w 10000"/>
              <a:gd name="connsiteY9" fmla="*/ 253 h 9621"/>
              <a:gd name="connsiteX10" fmla="*/ 9084 w 10000"/>
              <a:gd name="connsiteY10" fmla="*/ 477 h 9621"/>
              <a:gd name="connsiteX11" fmla="*/ 8628 w 10000"/>
              <a:gd name="connsiteY11" fmla="*/ 669 h 9621"/>
              <a:gd name="connsiteX12" fmla="*/ 8177 w 10000"/>
              <a:gd name="connsiteY12" fmla="*/ 847 h 9621"/>
              <a:gd name="connsiteX13" fmla="*/ 7726 w 10000"/>
              <a:gd name="connsiteY13" fmla="*/ 984 h 9621"/>
              <a:gd name="connsiteX14" fmla="*/ 7279 w 10000"/>
              <a:gd name="connsiteY14" fmla="*/ 1087 h 9621"/>
              <a:gd name="connsiteX15" fmla="*/ 6832 w 10000"/>
              <a:gd name="connsiteY15" fmla="*/ 1176 h 9621"/>
              <a:gd name="connsiteX16" fmla="*/ 6393 w 10000"/>
              <a:gd name="connsiteY16" fmla="*/ 1236 h 9621"/>
              <a:gd name="connsiteX17" fmla="*/ 5962 w 10000"/>
              <a:gd name="connsiteY17" fmla="*/ 1279 h 9621"/>
              <a:gd name="connsiteX18" fmla="*/ 5534 w 10000"/>
              <a:gd name="connsiteY18" fmla="*/ 1294 h 9621"/>
              <a:gd name="connsiteX19" fmla="*/ 5120 w 10000"/>
              <a:gd name="connsiteY19" fmla="*/ 1294 h 9621"/>
              <a:gd name="connsiteX20" fmla="*/ 4709 w 10000"/>
              <a:gd name="connsiteY20" fmla="*/ 1294 h 9621"/>
              <a:gd name="connsiteX21" fmla="*/ 4311 w 10000"/>
              <a:gd name="connsiteY21" fmla="*/ 1266 h 9621"/>
              <a:gd name="connsiteX22" fmla="*/ 3923 w 10000"/>
              <a:gd name="connsiteY22" fmla="*/ 1221 h 9621"/>
              <a:gd name="connsiteX23" fmla="*/ 3548 w 10000"/>
              <a:gd name="connsiteY23" fmla="*/ 1161 h 9621"/>
              <a:gd name="connsiteX24" fmla="*/ 3187 w 10000"/>
              <a:gd name="connsiteY24" fmla="*/ 1101 h 9621"/>
              <a:gd name="connsiteX25" fmla="*/ 2840 w 10000"/>
              <a:gd name="connsiteY25" fmla="*/ 1026 h 9621"/>
              <a:gd name="connsiteX26" fmla="*/ 2505 w 10000"/>
              <a:gd name="connsiteY26" fmla="*/ 954 h 9621"/>
              <a:gd name="connsiteX27" fmla="*/ 2192 w 10000"/>
              <a:gd name="connsiteY27" fmla="*/ 865 h 9621"/>
              <a:gd name="connsiteX28" fmla="*/ 1889 w 10000"/>
              <a:gd name="connsiteY28" fmla="*/ 775 h 9621"/>
              <a:gd name="connsiteX29" fmla="*/ 1346 w 10000"/>
              <a:gd name="connsiteY29" fmla="*/ 579 h 9621"/>
              <a:gd name="connsiteX30" fmla="*/ 882 w 10000"/>
              <a:gd name="connsiteY30" fmla="*/ 400 h 9621"/>
              <a:gd name="connsiteX31" fmla="*/ 511 w 10000"/>
              <a:gd name="connsiteY31" fmla="*/ 253 h 9621"/>
              <a:gd name="connsiteX32" fmla="*/ 234 w 10000"/>
              <a:gd name="connsiteY32" fmla="*/ 118 h 9621"/>
              <a:gd name="connsiteX33" fmla="*/ 0 w 10000"/>
              <a:gd name="connsiteY33" fmla="*/ 0 h 9621"/>
              <a:gd name="connsiteX34" fmla="*/ 0 w 10000"/>
              <a:gd name="connsiteY34" fmla="*/ 0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6440" y="5528192"/>
            <a:ext cx="6422004" cy="493712"/>
          </a:xfrm>
        </p:spPr>
        <p:txBody>
          <a:bodyPr>
            <a:normAutofit/>
          </a:bodyPr>
          <a:lstStyle>
            <a:lvl1pPr marL="0" indent="0">
              <a:buNone/>
              <a:defRPr sz="1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DC650-5B1B-4D41-BADD-B8B22B858A4C}" type="datetime1">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FAB73BC-B049-4115-A692-8D63A059BFB8}" type="slidenum">
              <a:rPr lang="en-US" smtClean="0"/>
              <a:t>‹#›</a:t>
            </a:fld>
            <a:endParaRPr lang="en-US"/>
          </a:p>
        </p:txBody>
      </p:sp>
    </p:spTree>
    <p:extLst>
      <p:ext uri="{BB962C8B-B14F-4D97-AF65-F5344CB8AC3E}">
        <p14:creationId xmlns:p14="http://schemas.microsoft.com/office/powerpoint/2010/main" val="376624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2" name="Freeform 5"/>
          <p:cNvSpPr>
            <a:spLocks/>
          </p:cNvSpPr>
          <p:nvPr/>
        </p:nvSpPr>
        <p:spPr bwMode="auto">
          <a:xfrm rot="21010068">
            <a:off x="6359946" y="2780895"/>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85023" y="4343399"/>
            <a:ext cx="8182128" cy="211243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a:spLocks/>
          </p:cNvSpPr>
          <p:nvPr/>
        </p:nvSpPr>
        <p:spPr bwMode="auto">
          <a:xfrm>
            <a:off x="485023" y="2854646"/>
            <a:ext cx="8182128" cy="2130508"/>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 name="connsiteX0" fmla="*/ 0 w 10000"/>
              <a:gd name="connsiteY0" fmla="*/ 0 h 10000"/>
              <a:gd name="connsiteX1" fmla="*/ 0 w 10000"/>
              <a:gd name="connsiteY1" fmla="*/ 1177 h 10000"/>
              <a:gd name="connsiteX2" fmla="*/ 0 w 10000"/>
              <a:gd name="connsiteY2" fmla="*/ 7238 h 10000"/>
              <a:gd name="connsiteX3" fmla="*/ 0 w 10000"/>
              <a:gd name="connsiteY3" fmla="*/ 9365 h 10000"/>
              <a:gd name="connsiteX4" fmla="*/ 10000 w 10000"/>
              <a:gd name="connsiteY4" fmla="*/ 10000 h 10000"/>
              <a:gd name="connsiteX5" fmla="*/ 10000 w 10000"/>
              <a:gd name="connsiteY5" fmla="*/ 7238 h 10000"/>
              <a:gd name="connsiteX6" fmla="*/ 10000 w 10000"/>
              <a:gd name="connsiteY6" fmla="*/ 1177 h 10000"/>
              <a:gd name="connsiteX7" fmla="*/ 10000 w 10000"/>
              <a:gd name="connsiteY7" fmla="*/ 0 h 10000"/>
              <a:gd name="connsiteX8" fmla="*/ 10000 w 10000"/>
              <a:gd name="connsiteY8" fmla="*/ 0 h 10000"/>
              <a:gd name="connsiteX9" fmla="*/ 9544 w 10000"/>
              <a:gd name="connsiteY9" fmla="*/ 124 h 10000"/>
              <a:gd name="connsiteX10" fmla="*/ 9093 w 10000"/>
              <a:gd name="connsiteY10" fmla="*/ 233 h 10000"/>
              <a:gd name="connsiteX11" fmla="*/ 8637 w 10000"/>
              <a:gd name="connsiteY11" fmla="*/ 327 h 10000"/>
              <a:gd name="connsiteX12" fmla="*/ 8185 w 10000"/>
              <a:gd name="connsiteY12" fmla="*/ 414 h 10000"/>
              <a:gd name="connsiteX13" fmla="*/ 7734 w 10000"/>
              <a:gd name="connsiteY13" fmla="*/ 480 h 10000"/>
              <a:gd name="connsiteX14" fmla="*/ 7286 w 10000"/>
              <a:gd name="connsiteY14" fmla="*/ 531 h 10000"/>
              <a:gd name="connsiteX15" fmla="*/ 6839 w 10000"/>
              <a:gd name="connsiteY15" fmla="*/ 574 h 10000"/>
              <a:gd name="connsiteX16" fmla="*/ 6399 w 10000"/>
              <a:gd name="connsiteY16" fmla="*/ 603 h 10000"/>
              <a:gd name="connsiteX17" fmla="*/ 5968 w 10000"/>
              <a:gd name="connsiteY17" fmla="*/ 625 h 10000"/>
              <a:gd name="connsiteX18" fmla="*/ 5540 w 10000"/>
              <a:gd name="connsiteY18" fmla="*/ 632 h 10000"/>
              <a:gd name="connsiteX19" fmla="*/ 5125 w 10000"/>
              <a:gd name="connsiteY19" fmla="*/ 632 h 10000"/>
              <a:gd name="connsiteX20" fmla="*/ 4714 w 10000"/>
              <a:gd name="connsiteY20" fmla="*/ 632 h 10000"/>
              <a:gd name="connsiteX21" fmla="*/ 4315 w 10000"/>
              <a:gd name="connsiteY21" fmla="*/ 618 h 10000"/>
              <a:gd name="connsiteX22" fmla="*/ 3927 w 10000"/>
              <a:gd name="connsiteY22" fmla="*/ 596 h 10000"/>
              <a:gd name="connsiteX23" fmla="*/ 3552 w 10000"/>
              <a:gd name="connsiteY23" fmla="*/ 567 h 10000"/>
              <a:gd name="connsiteX24" fmla="*/ 3190 w 10000"/>
              <a:gd name="connsiteY24" fmla="*/ 538 h 10000"/>
              <a:gd name="connsiteX25" fmla="*/ 2843 w 10000"/>
              <a:gd name="connsiteY25" fmla="*/ 501 h 10000"/>
              <a:gd name="connsiteX26" fmla="*/ 2508 w 10000"/>
              <a:gd name="connsiteY26" fmla="*/ 465 h 10000"/>
              <a:gd name="connsiteX27" fmla="*/ 2194 w 10000"/>
              <a:gd name="connsiteY27" fmla="*/ 422 h 10000"/>
              <a:gd name="connsiteX28" fmla="*/ 1891 w 10000"/>
              <a:gd name="connsiteY28" fmla="*/ 378 h 10000"/>
              <a:gd name="connsiteX29" fmla="*/ 1347 w 10000"/>
              <a:gd name="connsiteY29" fmla="*/ 283 h 10000"/>
              <a:gd name="connsiteX30" fmla="*/ 883 w 10000"/>
              <a:gd name="connsiteY30" fmla="*/ 196 h 10000"/>
              <a:gd name="connsiteX31" fmla="*/ 512 w 10000"/>
              <a:gd name="connsiteY31" fmla="*/ 124 h 10000"/>
              <a:gd name="connsiteX32" fmla="*/ 234 w 10000"/>
              <a:gd name="connsiteY32" fmla="*/ 58 h 10000"/>
              <a:gd name="connsiteX33" fmla="*/ 0 w 10000"/>
              <a:gd name="connsiteY33" fmla="*/ 0 h 10000"/>
              <a:gd name="connsiteX34" fmla="*/ 0 w 10000"/>
              <a:gd name="connsiteY34" fmla="*/ 0 h 10000"/>
              <a:gd name="connsiteX0" fmla="*/ 0 w 10010"/>
              <a:gd name="connsiteY0" fmla="*/ 0 h 9365"/>
              <a:gd name="connsiteX1" fmla="*/ 0 w 10010"/>
              <a:gd name="connsiteY1" fmla="*/ 1177 h 9365"/>
              <a:gd name="connsiteX2" fmla="*/ 0 w 10010"/>
              <a:gd name="connsiteY2" fmla="*/ 7238 h 9365"/>
              <a:gd name="connsiteX3" fmla="*/ 0 w 10010"/>
              <a:gd name="connsiteY3" fmla="*/ 9365 h 9365"/>
              <a:gd name="connsiteX4" fmla="*/ 10010 w 10010"/>
              <a:gd name="connsiteY4" fmla="*/ 9347 h 9365"/>
              <a:gd name="connsiteX5" fmla="*/ 10000 w 10010"/>
              <a:gd name="connsiteY5" fmla="*/ 7238 h 9365"/>
              <a:gd name="connsiteX6" fmla="*/ 10000 w 10010"/>
              <a:gd name="connsiteY6" fmla="*/ 1177 h 9365"/>
              <a:gd name="connsiteX7" fmla="*/ 10000 w 10010"/>
              <a:gd name="connsiteY7" fmla="*/ 0 h 9365"/>
              <a:gd name="connsiteX8" fmla="*/ 10000 w 10010"/>
              <a:gd name="connsiteY8" fmla="*/ 0 h 9365"/>
              <a:gd name="connsiteX9" fmla="*/ 9544 w 10010"/>
              <a:gd name="connsiteY9" fmla="*/ 124 h 9365"/>
              <a:gd name="connsiteX10" fmla="*/ 9093 w 10010"/>
              <a:gd name="connsiteY10" fmla="*/ 233 h 9365"/>
              <a:gd name="connsiteX11" fmla="*/ 8637 w 10010"/>
              <a:gd name="connsiteY11" fmla="*/ 327 h 9365"/>
              <a:gd name="connsiteX12" fmla="*/ 8185 w 10010"/>
              <a:gd name="connsiteY12" fmla="*/ 414 h 9365"/>
              <a:gd name="connsiteX13" fmla="*/ 7734 w 10010"/>
              <a:gd name="connsiteY13" fmla="*/ 480 h 9365"/>
              <a:gd name="connsiteX14" fmla="*/ 7286 w 10010"/>
              <a:gd name="connsiteY14" fmla="*/ 531 h 9365"/>
              <a:gd name="connsiteX15" fmla="*/ 6839 w 10010"/>
              <a:gd name="connsiteY15" fmla="*/ 574 h 9365"/>
              <a:gd name="connsiteX16" fmla="*/ 6399 w 10010"/>
              <a:gd name="connsiteY16" fmla="*/ 603 h 9365"/>
              <a:gd name="connsiteX17" fmla="*/ 5968 w 10010"/>
              <a:gd name="connsiteY17" fmla="*/ 625 h 9365"/>
              <a:gd name="connsiteX18" fmla="*/ 5540 w 10010"/>
              <a:gd name="connsiteY18" fmla="*/ 632 h 9365"/>
              <a:gd name="connsiteX19" fmla="*/ 5125 w 10010"/>
              <a:gd name="connsiteY19" fmla="*/ 632 h 9365"/>
              <a:gd name="connsiteX20" fmla="*/ 4714 w 10010"/>
              <a:gd name="connsiteY20" fmla="*/ 632 h 9365"/>
              <a:gd name="connsiteX21" fmla="*/ 4315 w 10010"/>
              <a:gd name="connsiteY21" fmla="*/ 618 h 9365"/>
              <a:gd name="connsiteX22" fmla="*/ 3927 w 10010"/>
              <a:gd name="connsiteY22" fmla="*/ 596 h 9365"/>
              <a:gd name="connsiteX23" fmla="*/ 3552 w 10010"/>
              <a:gd name="connsiteY23" fmla="*/ 567 h 9365"/>
              <a:gd name="connsiteX24" fmla="*/ 3190 w 10010"/>
              <a:gd name="connsiteY24" fmla="*/ 538 h 9365"/>
              <a:gd name="connsiteX25" fmla="*/ 2843 w 10010"/>
              <a:gd name="connsiteY25" fmla="*/ 501 h 9365"/>
              <a:gd name="connsiteX26" fmla="*/ 2508 w 10010"/>
              <a:gd name="connsiteY26" fmla="*/ 465 h 9365"/>
              <a:gd name="connsiteX27" fmla="*/ 2194 w 10010"/>
              <a:gd name="connsiteY27" fmla="*/ 422 h 9365"/>
              <a:gd name="connsiteX28" fmla="*/ 1891 w 10010"/>
              <a:gd name="connsiteY28" fmla="*/ 378 h 9365"/>
              <a:gd name="connsiteX29" fmla="*/ 1347 w 10010"/>
              <a:gd name="connsiteY29" fmla="*/ 283 h 9365"/>
              <a:gd name="connsiteX30" fmla="*/ 883 w 10010"/>
              <a:gd name="connsiteY30" fmla="*/ 196 h 9365"/>
              <a:gd name="connsiteX31" fmla="*/ 512 w 10010"/>
              <a:gd name="connsiteY31" fmla="*/ 124 h 9365"/>
              <a:gd name="connsiteX32" fmla="*/ 234 w 10010"/>
              <a:gd name="connsiteY32" fmla="*/ 58 h 9365"/>
              <a:gd name="connsiteX33" fmla="*/ 0 w 10010"/>
              <a:gd name="connsiteY33" fmla="*/ 0 h 9365"/>
              <a:gd name="connsiteX34" fmla="*/ 0 w 10010"/>
              <a:gd name="connsiteY34" fmla="*/ 0 h 9365"/>
              <a:gd name="connsiteX0" fmla="*/ 0 w 10000"/>
              <a:gd name="connsiteY0" fmla="*/ 0 h 10000"/>
              <a:gd name="connsiteX1" fmla="*/ 0 w 10000"/>
              <a:gd name="connsiteY1" fmla="*/ 1257 h 10000"/>
              <a:gd name="connsiteX2" fmla="*/ 0 w 10000"/>
              <a:gd name="connsiteY2" fmla="*/ 7729 h 10000"/>
              <a:gd name="connsiteX3" fmla="*/ 0 w 10000"/>
              <a:gd name="connsiteY3" fmla="*/ 10000 h 10000"/>
              <a:gd name="connsiteX4" fmla="*/ 10000 w 10000"/>
              <a:gd name="connsiteY4" fmla="*/ 4997 h 10000"/>
              <a:gd name="connsiteX5" fmla="*/ 9990 w 10000"/>
              <a:gd name="connsiteY5" fmla="*/ 7729 h 10000"/>
              <a:gd name="connsiteX6" fmla="*/ 9990 w 10000"/>
              <a:gd name="connsiteY6" fmla="*/ 1257 h 10000"/>
              <a:gd name="connsiteX7" fmla="*/ 9990 w 10000"/>
              <a:gd name="connsiteY7" fmla="*/ 0 h 10000"/>
              <a:gd name="connsiteX8" fmla="*/ 9990 w 10000"/>
              <a:gd name="connsiteY8" fmla="*/ 0 h 10000"/>
              <a:gd name="connsiteX9" fmla="*/ 9534 w 10000"/>
              <a:gd name="connsiteY9" fmla="*/ 132 h 10000"/>
              <a:gd name="connsiteX10" fmla="*/ 9084 w 10000"/>
              <a:gd name="connsiteY10" fmla="*/ 249 h 10000"/>
              <a:gd name="connsiteX11" fmla="*/ 8628 w 10000"/>
              <a:gd name="connsiteY11" fmla="*/ 349 h 10000"/>
              <a:gd name="connsiteX12" fmla="*/ 8177 w 10000"/>
              <a:gd name="connsiteY12" fmla="*/ 442 h 10000"/>
              <a:gd name="connsiteX13" fmla="*/ 7726 w 10000"/>
              <a:gd name="connsiteY13" fmla="*/ 513 h 10000"/>
              <a:gd name="connsiteX14" fmla="*/ 7279 w 10000"/>
              <a:gd name="connsiteY14" fmla="*/ 567 h 10000"/>
              <a:gd name="connsiteX15" fmla="*/ 6832 w 10000"/>
              <a:gd name="connsiteY15" fmla="*/ 613 h 10000"/>
              <a:gd name="connsiteX16" fmla="*/ 6393 w 10000"/>
              <a:gd name="connsiteY16" fmla="*/ 644 h 10000"/>
              <a:gd name="connsiteX17" fmla="*/ 5962 w 10000"/>
              <a:gd name="connsiteY17" fmla="*/ 667 h 10000"/>
              <a:gd name="connsiteX18" fmla="*/ 5534 w 10000"/>
              <a:gd name="connsiteY18" fmla="*/ 675 h 10000"/>
              <a:gd name="connsiteX19" fmla="*/ 5120 w 10000"/>
              <a:gd name="connsiteY19" fmla="*/ 675 h 10000"/>
              <a:gd name="connsiteX20" fmla="*/ 4709 w 10000"/>
              <a:gd name="connsiteY20" fmla="*/ 675 h 10000"/>
              <a:gd name="connsiteX21" fmla="*/ 4311 w 10000"/>
              <a:gd name="connsiteY21" fmla="*/ 660 h 10000"/>
              <a:gd name="connsiteX22" fmla="*/ 3923 w 10000"/>
              <a:gd name="connsiteY22" fmla="*/ 636 h 10000"/>
              <a:gd name="connsiteX23" fmla="*/ 3548 w 10000"/>
              <a:gd name="connsiteY23" fmla="*/ 605 h 10000"/>
              <a:gd name="connsiteX24" fmla="*/ 3187 w 10000"/>
              <a:gd name="connsiteY24" fmla="*/ 574 h 10000"/>
              <a:gd name="connsiteX25" fmla="*/ 2840 w 10000"/>
              <a:gd name="connsiteY25" fmla="*/ 535 h 10000"/>
              <a:gd name="connsiteX26" fmla="*/ 2505 w 10000"/>
              <a:gd name="connsiteY26" fmla="*/ 497 h 10000"/>
              <a:gd name="connsiteX27" fmla="*/ 2192 w 10000"/>
              <a:gd name="connsiteY27" fmla="*/ 451 h 10000"/>
              <a:gd name="connsiteX28" fmla="*/ 1889 w 10000"/>
              <a:gd name="connsiteY28" fmla="*/ 404 h 10000"/>
              <a:gd name="connsiteX29" fmla="*/ 1346 w 10000"/>
              <a:gd name="connsiteY29" fmla="*/ 302 h 10000"/>
              <a:gd name="connsiteX30" fmla="*/ 882 w 10000"/>
              <a:gd name="connsiteY30" fmla="*/ 209 h 10000"/>
              <a:gd name="connsiteX31" fmla="*/ 511 w 10000"/>
              <a:gd name="connsiteY31" fmla="*/ 132 h 10000"/>
              <a:gd name="connsiteX32" fmla="*/ 234 w 10000"/>
              <a:gd name="connsiteY32" fmla="*/ 62 h 10000"/>
              <a:gd name="connsiteX33" fmla="*/ 0 w 10000"/>
              <a:gd name="connsiteY33" fmla="*/ 0 h 10000"/>
              <a:gd name="connsiteX34" fmla="*/ 0 w 10000"/>
              <a:gd name="connsiteY34" fmla="*/ 0 h 10000"/>
              <a:gd name="connsiteX0" fmla="*/ 0 w 10000"/>
              <a:gd name="connsiteY0" fmla="*/ 0 h 7818"/>
              <a:gd name="connsiteX1" fmla="*/ 0 w 10000"/>
              <a:gd name="connsiteY1" fmla="*/ 1257 h 7818"/>
              <a:gd name="connsiteX2" fmla="*/ 0 w 10000"/>
              <a:gd name="connsiteY2" fmla="*/ 7729 h 7818"/>
              <a:gd name="connsiteX3" fmla="*/ 0 w 10000"/>
              <a:gd name="connsiteY3" fmla="*/ 5016 h 7818"/>
              <a:gd name="connsiteX4" fmla="*/ 10000 w 10000"/>
              <a:gd name="connsiteY4" fmla="*/ 4997 h 7818"/>
              <a:gd name="connsiteX5" fmla="*/ 9990 w 10000"/>
              <a:gd name="connsiteY5" fmla="*/ 7729 h 7818"/>
              <a:gd name="connsiteX6" fmla="*/ 9990 w 10000"/>
              <a:gd name="connsiteY6" fmla="*/ 1257 h 7818"/>
              <a:gd name="connsiteX7" fmla="*/ 9990 w 10000"/>
              <a:gd name="connsiteY7" fmla="*/ 0 h 7818"/>
              <a:gd name="connsiteX8" fmla="*/ 9990 w 10000"/>
              <a:gd name="connsiteY8" fmla="*/ 0 h 7818"/>
              <a:gd name="connsiteX9" fmla="*/ 9534 w 10000"/>
              <a:gd name="connsiteY9" fmla="*/ 132 h 7818"/>
              <a:gd name="connsiteX10" fmla="*/ 9084 w 10000"/>
              <a:gd name="connsiteY10" fmla="*/ 249 h 7818"/>
              <a:gd name="connsiteX11" fmla="*/ 8628 w 10000"/>
              <a:gd name="connsiteY11" fmla="*/ 349 h 7818"/>
              <a:gd name="connsiteX12" fmla="*/ 8177 w 10000"/>
              <a:gd name="connsiteY12" fmla="*/ 442 h 7818"/>
              <a:gd name="connsiteX13" fmla="*/ 7726 w 10000"/>
              <a:gd name="connsiteY13" fmla="*/ 513 h 7818"/>
              <a:gd name="connsiteX14" fmla="*/ 7279 w 10000"/>
              <a:gd name="connsiteY14" fmla="*/ 567 h 7818"/>
              <a:gd name="connsiteX15" fmla="*/ 6832 w 10000"/>
              <a:gd name="connsiteY15" fmla="*/ 613 h 7818"/>
              <a:gd name="connsiteX16" fmla="*/ 6393 w 10000"/>
              <a:gd name="connsiteY16" fmla="*/ 644 h 7818"/>
              <a:gd name="connsiteX17" fmla="*/ 5962 w 10000"/>
              <a:gd name="connsiteY17" fmla="*/ 667 h 7818"/>
              <a:gd name="connsiteX18" fmla="*/ 5534 w 10000"/>
              <a:gd name="connsiteY18" fmla="*/ 675 h 7818"/>
              <a:gd name="connsiteX19" fmla="*/ 5120 w 10000"/>
              <a:gd name="connsiteY19" fmla="*/ 675 h 7818"/>
              <a:gd name="connsiteX20" fmla="*/ 4709 w 10000"/>
              <a:gd name="connsiteY20" fmla="*/ 675 h 7818"/>
              <a:gd name="connsiteX21" fmla="*/ 4311 w 10000"/>
              <a:gd name="connsiteY21" fmla="*/ 660 h 7818"/>
              <a:gd name="connsiteX22" fmla="*/ 3923 w 10000"/>
              <a:gd name="connsiteY22" fmla="*/ 636 h 7818"/>
              <a:gd name="connsiteX23" fmla="*/ 3548 w 10000"/>
              <a:gd name="connsiteY23" fmla="*/ 605 h 7818"/>
              <a:gd name="connsiteX24" fmla="*/ 3187 w 10000"/>
              <a:gd name="connsiteY24" fmla="*/ 574 h 7818"/>
              <a:gd name="connsiteX25" fmla="*/ 2840 w 10000"/>
              <a:gd name="connsiteY25" fmla="*/ 535 h 7818"/>
              <a:gd name="connsiteX26" fmla="*/ 2505 w 10000"/>
              <a:gd name="connsiteY26" fmla="*/ 497 h 7818"/>
              <a:gd name="connsiteX27" fmla="*/ 2192 w 10000"/>
              <a:gd name="connsiteY27" fmla="*/ 451 h 7818"/>
              <a:gd name="connsiteX28" fmla="*/ 1889 w 10000"/>
              <a:gd name="connsiteY28" fmla="*/ 404 h 7818"/>
              <a:gd name="connsiteX29" fmla="*/ 1346 w 10000"/>
              <a:gd name="connsiteY29" fmla="*/ 302 h 7818"/>
              <a:gd name="connsiteX30" fmla="*/ 882 w 10000"/>
              <a:gd name="connsiteY30" fmla="*/ 209 h 7818"/>
              <a:gd name="connsiteX31" fmla="*/ 511 w 10000"/>
              <a:gd name="connsiteY31" fmla="*/ 132 h 7818"/>
              <a:gd name="connsiteX32" fmla="*/ 234 w 10000"/>
              <a:gd name="connsiteY32" fmla="*/ 62 h 7818"/>
              <a:gd name="connsiteX33" fmla="*/ 0 w 10000"/>
              <a:gd name="connsiteY33" fmla="*/ 0 h 7818"/>
              <a:gd name="connsiteX34" fmla="*/ 0 w 10000"/>
              <a:gd name="connsiteY34" fmla="*/ 0 h 7818"/>
              <a:gd name="connsiteX0" fmla="*/ 0 w 10000"/>
              <a:gd name="connsiteY0" fmla="*/ 0 h 10000"/>
              <a:gd name="connsiteX1" fmla="*/ 0 w 10000"/>
              <a:gd name="connsiteY1" fmla="*/ 1608 h 10000"/>
              <a:gd name="connsiteX2" fmla="*/ 0 w 10000"/>
              <a:gd name="connsiteY2" fmla="*/ 6393 h 10000"/>
              <a:gd name="connsiteX3" fmla="*/ 0 w 10000"/>
              <a:gd name="connsiteY3" fmla="*/ 6416 h 10000"/>
              <a:gd name="connsiteX4" fmla="*/ 10000 w 10000"/>
              <a:gd name="connsiteY4" fmla="*/ 6392 h 10000"/>
              <a:gd name="connsiteX5" fmla="*/ 9990 w 10000"/>
              <a:gd name="connsiteY5" fmla="*/ 9886 h 10000"/>
              <a:gd name="connsiteX6" fmla="*/ 9990 w 10000"/>
              <a:gd name="connsiteY6" fmla="*/ 1608 h 10000"/>
              <a:gd name="connsiteX7" fmla="*/ 9990 w 10000"/>
              <a:gd name="connsiteY7" fmla="*/ 0 h 10000"/>
              <a:gd name="connsiteX8" fmla="*/ 9990 w 10000"/>
              <a:gd name="connsiteY8" fmla="*/ 0 h 10000"/>
              <a:gd name="connsiteX9" fmla="*/ 9534 w 10000"/>
              <a:gd name="connsiteY9" fmla="*/ 169 h 10000"/>
              <a:gd name="connsiteX10" fmla="*/ 9084 w 10000"/>
              <a:gd name="connsiteY10" fmla="*/ 318 h 10000"/>
              <a:gd name="connsiteX11" fmla="*/ 8628 w 10000"/>
              <a:gd name="connsiteY11" fmla="*/ 446 h 10000"/>
              <a:gd name="connsiteX12" fmla="*/ 8177 w 10000"/>
              <a:gd name="connsiteY12" fmla="*/ 565 h 10000"/>
              <a:gd name="connsiteX13" fmla="*/ 7726 w 10000"/>
              <a:gd name="connsiteY13" fmla="*/ 656 h 10000"/>
              <a:gd name="connsiteX14" fmla="*/ 7279 w 10000"/>
              <a:gd name="connsiteY14" fmla="*/ 725 h 10000"/>
              <a:gd name="connsiteX15" fmla="*/ 6832 w 10000"/>
              <a:gd name="connsiteY15" fmla="*/ 784 h 10000"/>
              <a:gd name="connsiteX16" fmla="*/ 6393 w 10000"/>
              <a:gd name="connsiteY16" fmla="*/ 824 h 10000"/>
              <a:gd name="connsiteX17" fmla="*/ 5962 w 10000"/>
              <a:gd name="connsiteY17" fmla="*/ 853 h 10000"/>
              <a:gd name="connsiteX18" fmla="*/ 5534 w 10000"/>
              <a:gd name="connsiteY18" fmla="*/ 863 h 10000"/>
              <a:gd name="connsiteX19" fmla="*/ 5120 w 10000"/>
              <a:gd name="connsiteY19" fmla="*/ 863 h 10000"/>
              <a:gd name="connsiteX20" fmla="*/ 4709 w 10000"/>
              <a:gd name="connsiteY20" fmla="*/ 863 h 10000"/>
              <a:gd name="connsiteX21" fmla="*/ 4311 w 10000"/>
              <a:gd name="connsiteY21" fmla="*/ 844 h 10000"/>
              <a:gd name="connsiteX22" fmla="*/ 3923 w 10000"/>
              <a:gd name="connsiteY22" fmla="*/ 814 h 10000"/>
              <a:gd name="connsiteX23" fmla="*/ 3548 w 10000"/>
              <a:gd name="connsiteY23" fmla="*/ 774 h 10000"/>
              <a:gd name="connsiteX24" fmla="*/ 3187 w 10000"/>
              <a:gd name="connsiteY24" fmla="*/ 734 h 10000"/>
              <a:gd name="connsiteX25" fmla="*/ 2840 w 10000"/>
              <a:gd name="connsiteY25" fmla="*/ 684 h 10000"/>
              <a:gd name="connsiteX26" fmla="*/ 2505 w 10000"/>
              <a:gd name="connsiteY26" fmla="*/ 636 h 10000"/>
              <a:gd name="connsiteX27" fmla="*/ 2192 w 10000"/>
              <a:gd name="connsiteY27" fmla="*/ 577 h 10000"/>
              <a:gd name="connsiteX28" fmla="*/ 1889 w 10000"/>
              <a:gd name="connsiteY28" fmla="*/ 517 h 10000"/>
              <a:gd name="connsiteX29" fmla="*/ 1346 w 10000"/>
              <a:gd name="connsiteY29" fmla="*/ 386 h 10000"/>
              <a:gd name="connsiteX30" fmla="*/ 882 w 10000"/>
              <a:gd name="connsiteY30" fmla="*/ 267 h 10000"/>
              <a:gd name="connsiteX31" fmla="*/ 511 w 10000"/>
              <a:gd name="connsiteY31" fmla="*/ 169 h 10000"/>
              <a:gd name="connsiteX32" fmla="*/ 234 w 10000"/>
              <a:gd name="connsiteY32" fmla="*/ 79 h 10000"/>
              <a:gd name="connsiteX33" fmla="*/ 0 w 10000"/>
              <a:gd name="connsiteY33" fmla="*/ 0 h 10000"/>
              <a:gd name="connsiteX34" fmla="*/ 0 w 10000"/>
              <a:gd name="connsiteY34" fmla="*/ 0 h 10000"/>
              <a:gd name="connsiteX0" fmla="*/ 0 w 10000"/>
              <a:gd name="connsiteY0" fmla="*/ 0 h 6669"/>
              <a:gd name="connsiteX1" fmla="*/ 0 w 10000"/>
              <a:gd name="connsiteY1" fmla="*/ 1608 h 6669"/>
              <a:gd name="connsiteX2" fmla="*/ 0 w 10000"/>
              <a:gd name="connsiteY2" fmla="*/ 6393 h 6669"/>
              <a:gd name="connsiteX3" fmla="*/ 0 w 10000"/>
              <a:gd name="connsiteY3" fmla="*/ 6416 h 6669"/>
              <a:gd name="connsiteX4" fmla="*/ 10000 w 10000"/>
              <a:gd name="connsiteY4" fmla="*/ 6392 h 6669"/>
              <a:gd name="connsiteX5" fmla="*/ 10000 w 10000"/>
              <a:gd name="connsiteY5" fmla="*/ 6393 h 6669"/>
              <a:gd name="connsiteX6" fmla="*/ 9990 w 10000"/>
              <a:gd name="connsiteY6" fmla="*/ 1608 h 6669"/>
              <a:gd name="connsiteX7" fmla="*/ 9990 w 10000"/>
              <a:gd name="connsiteY7" fmla="*/ 0 h 6669"/>
              <a:gd name="connsiteX8" fmla="*/ 9990 w 10000"/>
              <a:gd name="connsiteY8" fmla="*/ 0 h 6669"/>
              <a:gd name="connsiteX9" fmla="*/ 9534 w 10000"/>
              <a:gd name="connsiteY9" fmla="*/ 169 h 6669"/>
              <a:gd name="connsiteX10" fmla="*/ 9084 w 10000"/>
              <a:gd name="connsiteY10" fmla="*/ 318 h 6669"/>
              <a:gd name="connsiteX11" fmla="*/ 8628 w 10000"/>
              <a:gd name="connsiteY11" fmla="*/ 446 h 6669"/>
              <a:gd name="connsiteX12" fmla="*/ 8177 w 10000"/>
              <a:gd name="connsiteY12" fmla="*/ 565 h 6669"/>
              <a:gd name="connsiteX13" fmla="*/ 7726 w 10000"/>
              <a:gd name="connsiteY13" fmla="*/ 656 h 6669"/>
              <a:gd name="connsiteX14" fmla="*/ 7279 w 10000"/>
              <a:gd name="connsiteY14" fmla="*/ 725 h 6669"/>
              <a:gd name="connsiteX15" fmla="*/ 6832 w 10000"/>
              <a:gd name="connsiteY15" fmla="*/ 784 h 6669"/>
              <a:gd name="connsiteX16" fmla="*/ 6393 w 10000"/>
              <a:gd name="connsiteY16" fmla="*/ 824 h 6669"/>
              <a:gd name="connsiteX17" fmla="*/ 5962 w 10000"/>
              <a:gd name="connsiteY17" fmla="*/ 853 h 6669"/>
              <a:gd name="connsiteX18" fmla="*/ 5534 w 10000"/>
              <a:gd name="connsiteY18" fmla="*/ 863 h 6669"/>
              <a:gd name="connsiteX19" fmla="*/ 5120 w 10000"/>
              <a:gd name="connsiteY19" fmla="*/ 863 h 6669"/>
              <a:gd name="connsiteX20" fmla="*/ 4709 w 10000"/>
              <a:gd name="connsiteY20" fmla="*/ 863 h 6669"/>
              <a:gd name="connsiteX21" fmla="*/ 4311 w 10000"/>
              <a:gd name="connsiteY21" fmla="*/ 844 h 6669"/>
              <a:gd name="connsiteX22" fmla="*/ 3923 w 10000"/>
              <a:gd name="connsiteY22" fmla="*/ 814 h 6669"/>
              <a:gd name="connsiteX23" fmla="*/ 3548 w 10000"/>
              <a:gd name="connsiteY23" fmla="*/ 774 h 6669"/>
              <a:gd name="connsiteX24" fmla="*/ 3187 w 10000"/>
              <a:gd name="connsiteY24" fmla="*/ 734 h 6669"/>
              <a:gd name="connsiteX25" fmla="*/ 2840 w 10000"/>
              <a:gd name="connsiteY25" fmla="*/ 684 h 6669"/>
              <a:gd name="connsiteX26" fmla="*/ 2505 w 10000"/>
              <a:gd name="connsiteY26" fmla="*/ 636 h 6669"/>
              <a:gd name="connsiteX27" fmla="*/ 2192 w 10000"/>
              <a:gd name="connsiteY27" fmla="*/ 577 h 6669"/>
              <a:gd name="connsiteX28" fmla="*/ 1889 w 10000"/>
              <a:gd name="connsiteY28" fmla="*/ 517 h 6669"/>
              <a:gd name="connsiteX29" fmla="*/ 1346 w 10000"/>
              <a:gd name="connsiteY29" fmla="*/ 386 h 6669"/>
              <a:gd name="connsiteX30" fmla="*/ 882 w 10000"/>
              <a:gd name="connsiteY30" fmla="*/ 267 h 6669"/>
              <a:gd name="connsiteX31" fmla="*/ 511 w 10000"/>
              <a:gd name="connsiteY31" fmla="*/ 169 h 6669"/>
              <a:gd name="connsiteX32" fmla="*/ 234 w 10000"/>
              <a:gd name="connsiteY32" fmla="*/ 79 h 6669"/>
              <a:gd name="connsiteX33" fmla="*/ 0 w 10000"/>
              <a:gd name="connsiteY33" fmla="*/ 0 h 6669"/>
              <a:gd name="connsiteX34" fmla="*/ 0 w 10000"/>
              <a:gd name="connsiteY34" fmla="*/ 0 h 6669"/>
              <a:gd name="connsiteX0" fmla="*/ 0 w 10000"/>
              <a:gd name="connsiteY0" fmla="*/ 0 h 9621"/>
              <a:gd name="connsiteX1" fmla="*/ 0 w 10000"/>
              <a:gd name="connsiteY1" fmla="*/ 2411 h 9621"/>
              <a:gd name="connsiteX2" fmla="*/ 0 w 10000"/>
              <a:gd name="connsiteY2" fmla="*/ 9586 h 9621"/>
              <a:gd name="connsiteX3" fmla="*/ 0 w 10000"/>
              <a:gd name="connsiteY3" fmla="*/ 9621 h 9621"/>
              <a:gd name="connsiteX4" fmla="*/ 10000 w 10000"/>
              <a:gd name="connsiteY4" fmla="*/ 9585 h 9621"/>
              <a:gd name="connsiteX5" fmla="*/ 10000 w 10000"/>
              <a:gd name="connsiteY5" fmla="*/ 9586 h 9621"/>
              <a:gd name="connsiteX6" fmla="*/ 9990 w 10000"/>
              <a:gd name="connsiteY6" fmla="*/ 2411 h 9621"/>
              <a:gd name="connsiteX7" fmla="*/ 9990 w 10000"/>
              <a:gd name="connsiteY7" fmla="*/ 0 h 9621"/>
              <a:gd name="connsiteX8" fmla="*/ 9990 w 10000"/>
              <a:gd name="connsiteY8" fmla="*/ 0 h 9621"/>
              <a:gd name="connsiteX9" fmla="*/ 9534 w 10000"/>
              <a:gd name="connsiteY9" fmla="*/ 253 h 9621"/>
              <a:gd name="connsiteX10" fmla="*/ 9084 w 10000"/>
              <a:gd name="connsiteY10" fmla="*/ 477 h 9621"/>
              <a:gd name="connsiteX11" fmla="*/ 8628 w 10000"/>
              <a:gd name="connsiteY11" fmla="*/ 669 h 9621"/>
              <a:gd name="connsiteX12" fmla="*/ 8177 w 10000"/>
              <a:gd name="connsiteY12" fmla="*/ 847 h 9621"/>
              <a:gd name="connsiteX13" fmla="*/ 7726 w 10000"/>
              <a:gd name="connsiteY13" fmla="*/ 984 h 9621"/>
              <a:gd name="connsiteX14" fmla="*/ 7279 w 10000"/>
              <a:gd name="connsiteY14" fmla="*/ 1087 h 9621"/>
              <a:gd name="connsiteX15" fmla="*/ 6832 w 10000"/>
              <a:gd name="connsiteY15" fmla="*/ 1176 h 9621"/>
              <a:gd name="connsiteX16" fmla="*/ 6393 w 10000"/>
              <a:gd name="connsiteY16" fmla="*/ 1236 h 9621"/>
              <a:gd name="connsiteX17" fmla="*/ 5962 w 10000"/>
              <a:gd name="connsiteY17" fmla="*/ 1279 h 9621"/>
              <a:gd name="connsiteX18" fmla="*/ 5534 w 10000"/>
              <a:gd name="connsiteY18" fmla="*/ 1294 h 9621"/>
              <a:gd name="connsiteX19" fmla="*/ 5120 w 10000"/>
              <a:gd name="connsiteY19" fmla="*/ 1294 h 9621"/>
              <a:gd name="connsiteX20" fmla="*/ 4709 w 10000"/>
              <a:gd name="connsiteY20" fmla="*/ 1294 h 9621"/>
              <a:gd name="connsiteX21" fmla="*/ 4311 w 10000"/>
              <a:gd name="connsiteY21" fmla="*/ 1266 h 9621"/>
              <a:gd name="connsiteX22" fmla="*/ 3923 w 10000"/>
              <a:gd name="connsiteY22" fmla="*/ 1221 h 9621"/>
              <a:gd name="connsiteX23" fmla="*/ 3548 w 10000"/>
              <a:gd name="connsiteY23" fmla="*/ 1161 h 9621"/>
              <a:gd name="connsiteX24" fmla="*/ 3187 w 10000"/>
              <a:gd name="connsiteY24" fmla="*/ 1101 h 9621"/>
              <a:gd name="connsiteX25" fmla="*/ 2840 w 10000"/>
              <a:gd name="connsiteY25" fmla="*/ 1026 h 9621"/>
              <a:gd name="connsiteX26" fmla="*/ 2505 w 10000"/>
              <a:gd name="connsiteY26" fmla="*/ 954 h 9621"/>
              <a:gd name="connsiteX27" fmla="*/ 2192 w 10000"/>
              <a:gd name="connsiteY27" fmla="*/ 865 h 9621"/>
              <a:gd name="connsiteX28" fmla="*/ 1889 w 10000"/>
              <a:gd name="connsiteY28" fmla="*/ 775 h 9621"/>
              <a:gd name="connsiteX29" fmla="*/ 1346 w 10000"/>
              <a:gd name="connsiteY29" fmla="*/ 579 h 9621"/>
              <a:gd name="connsiteX30" fmla="*/ 882 w 10000"/>
              <a:gd name="connsiteY30" fmla="*/ 400 h 9621"/>
              <a:gd name="connsiteX31" fmla="*/ 511 w 10000"/>
              <a:gd name="connsiteY31" fmla="*/ 253 h 9621"/>
              <a:gd name="connsiteX32" fmla="*/ 234 w 10000"/>
              <a:gd name="connsiteY32" fmla="*/ 118 h 9621"/>
              <a:gd name="connsiteX33" fmla="*/ 0 w 10000"/>
              <a:gd name="connsiteY33" fmla="*/ 0 h 9621"/>
              <a:gd name="connsiteX34" fmla="*/ 0 w 10000"/>
              <a:gd name="connsiteY34" fmla="*/ 0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780D2AA-5074-4F77-91D4-1054ADE55676}" type="datetime1">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FAB73BC-B049-4115-A692-8D63A059BFB8}" type="slidenum">
              <a:rPr lang="en-US" smtClean="0"/>
              <a:t>‹#›</a:t>
            </a:fld>
            <a:endParaRPr lang="en-US"/>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423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2" name="Freeform 5"/>
          <p:cNvSpPr>
            <a:spLocks/>
          </p:cNvSpPr>
          <p:nvPr/>
        </p:nvSpPr>
        <p:spPr bwMode="auto">
          <a:xfrm rot="21010068">
            <a:off x="6359946" y="4309201"/>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85023" y="4381500"/>
            <a:ext cx="8182128" cy="2130508"/>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 name="connsiteX0" fmla="*/ 0 w 10000"/>
              <a:gd name="connsiteY0" fmla="*/ 0 h 10000"/>
              <a:gd name="connsiteX1" fmla="*/ 0 w 10000"/>
              <a:gd name="connsiteY1" fmla="*/ 1177 h 10000"/>
              <a:gd name="connsiteX2" fmla="*/ 0 w 10000"/>
              <a:gd name="connsiteY2" fmla="*/ 7238 h 10000"/>
              <a:gd name="connsiteX3" fmla="*/ 0 w 10000"/>
              <a:gd name="connsiteY3" fmla="*/ 9365 h 10000"/>
              <a:gd name="connsiteX4" fmla="*/ 10000 w 10000"/>
              <a:gd name="connsiteY4" fmla="*/ 10000 h 10000"/>
              <a:gd name="connsiteX5" fmla="*/ 10000 w 10000"/>
              <a:gd name="connsiteY5" fmla="*/ 7238 h 10000"/>
              <a:gd name="connsiteX6" fmla="*/ 10000 w 10000"/>
              <a:gd name="connsiteY6" fmla="*/ 1177 h 10000"/>
              <a:gd name="connsiteX7" fmla="*/ 10000 w 10000"/>
              <a:gd name="connsiteY7" fmla="*/ 0 h 10000"/>
              <a:gd name="connsiteX8" fmla="*/ 10000 w 10000"/>
              <a:gd name="connsiteY8" fmla="*/ 0 h 10000"/>
              <a:gd name="connsiteX9" fmla="*/ 9544 w 10000"/>
              <a:gd name="connsiteY9" fmla="*/ 124 h 10000"/>
              <a:gd name="connsiteX10" fmla="*/ 9093 w 10000"/>
              <a:gd name="connsiteY10" fmla="*/ 233 h 10000"/>
              <a:gd name="connsiteX11" fmla="*/ 8637 w 10000"/>
              <a:gd name="connsiteY11" fmla="*/ 327 h 10000"/>
              <a:gd name="connsiteX12" fmla="*/ 8185 w 10000"/>
              <a:gd name="connsiteY12" fmla="*/ 414 h 10000"/>
              <a:gd name="connsiteX13" fmla="*/ 7734 w 10000"/>
              <a:gd name="connsiteY13" fmla="*/ 480 h 10000"/>
              <a:gd name="connsiteX14" fmla="*/ 7286 w 10000"/>
              <a:gd name="connsiteY14" fmla="*/ 531 h 10000"/>
              <a:gd name="connsiteX15" fmla="*/ 6839 w 10000"/>
              <a:gd name="connsiteY15" fmla="*/ 574 h 10000"/>
              <a:gd name="connsiteX16" fmla="*/ 6399 w 10000"/>
              <a:gd name="connsiteY16" fmla="*/ 603 h 10000"/>
              <a:gd name="connsiteX17" fmla="*/ 5968 w 10000"/>
              <a:gd name="connsiteY17" fmla="*/ 625 h 10000"/>
              <a:gd name="connsiteX18" fmla="*/ 5540 w 10000"/>
              <a:gd name="connsiteY18" fmla="*/ 632 h 10000"/>
              <a:gd name="connsiteX19" fmla="*/ 5125 w 10000"/>
              <a:gd name="connsiteY19" fmla="*/ 632 h 10000"/>
              <a:gd name="connsiteX20" fmla="*/ 4714 w 10000"/>
              <a:gd name="connsiteY20" fmla="*/ 632 h 10000"/>
              <a:gd name="connsiteX21" fmla="*/ 4315 w 10000"/>
              <a:gd name="connsiteY21" fmla="*/ 618 h 10000"/>
              <a:gd name="connsiteX22" fmla="*/ 3927 w 10000"/>
              <a:gd name="connsiteY22" fmla="*/ 596 h 10000"/>
              <a:gd name="connsiteX23" fmla="*/ 3552 w 10000"/>
              <a:gd name="connsiteY23" fmla="*/ 567 h 10000"/>
              <a:gd name="connsiteX24" fmla="*/ 3190 w 10000"/>
              <a:gd name="connsiteY24" fmla="*/ 538 h 10000"/>
              <a:gd name="connsiteX25" fmla="*/ 2843 w 10000"/>
              <a:gd name="connsiteY25" fmla="*/ 501 h 10000"/>
              <a:gd name="connsiteX26" fmla="*/ 2508 w 10000"/>
              <a:gd name="connsiteY26" fmla="*/ 465 h 10000"/>
              <a:gd name="connsiteX27" fmla="*/ 2194 w 10000"/>
              <a:gd name="connsiteY27" fmla="*/ 422 h 10000"/>
              <a:gd name="connsiteX28" fmla="*/ 1891 w 10000"/>
              <a:gd name="connsiteY28" fmla="*/ 378 h 10000"/>
              <a:gd name="connsiteX29" fmla="*/ 1347 w 10000"/>
              <a:gd name="connsiteY29" fmla="*/ 283 h 10000"/>
              <a:gd name="connsiteX30" fmla="*/ 883 w 10000"/>
              <a:gd name="connsiteY30" fmla="*/ 196 h 10000"/>
              <a:gd name="connsiteX31" fmla="*/ 512 w 10000"/>
              <a:gd name="connsiteY31" fmla="*/ 124 h 10000"/>
              <a:gd name="connsiteX32" fmla="*/ 234 w 10000"/>
              <a:gd name="connsiteY32" fmla="*/ 58 h 10000"/>
              <a:gd name="connsiteX33" fmla="*/ 0 w 10000"/>
              <a:gd name="connsiteY33" fmla="*/ 0 h 10000"/>
              <a:gd name="connsiteX34" fmla="*/ 0 w 10000"/>
              <a:gd name="connsiteY34" fmla="*/ 0 h 10000"/>
              <a:gd name="connsiteX0" fmla="*/ 0 w 10010"/>
              <a:gd name="connsiteY0" fmla="*/ 0 h 9365"/>
              <a:gd name="connsiteX1" fmla="*/ 0 w 10010"/>
              <a:gd name="connsiteY1" fmla="*/ 1177 h 9365"/>
              <a:gd name="connsiteX2" fmla="*/ 0 w 10010"/>
              <a:gd name="connsiteY2" fmla="*/ 7238 h 9365"/>
              <a:gd name="connsiteX3" fmla="*/ 0 w 10010"/>
              <a:gd name="connsiteY3" fmla="*/ 9365 h 9365"/>
              <a:gd name="connsiteX4" fmla="*/ 10010 w 10010"/>
              <a:gd name="connsiteY4" fmla="*/ 9347 h 9365"/>
              <a:gd name="connsiteX5" fmla="*/ 10000 w 10010"/>
              <a:gd name="connsiteY5" fmla="*/ 7238 h 9365"/>
              <a:gd name="connsiteX6" fmla="*/ 10000 w 10010"/>
              <a:gd name="connsiteY6" fmla="*/ 1177 h 9365"/>
              <a:gd name="connsiteX7" fmla="*/ 10000 w 10010"/>
              <a:gd name="connsiteY7" fmla="*/ 0 h 9365"/>
              <a:gd name="connsiteX8" fmla="*/ 10000 w 10010"/>
              <a:gd name="connsiteY8" fmla="*/ 0 h 9365"/>
              <a:gd name="connsiteX9" fmla="*/ 9544 w 10010"/>
              <a:gd name="connsiteY9" fmla="*/ 124 h 9365"/>
              <a:gd name="connsiteX10" fmla="*/ 9093 w 10010"/>
              <a:gd name="connsiteY10" fmla="*/ 233 h 9365"/>
              <a:gd name="connsiteX11" fmla="*/ 8637 w 10010"/>
              <a:gd name="connsiteY11" fmla="*/ 327 h 9365"/>
              <a:gd name="connsiteX12" fmla="*/ 8185 w 10010"/>
              <a:gd name="connsiteY12" fmla="*/ 414 h 9365"/>
              <a:gd name="connsiteX13" fmla="*/ 7734 w 10010"/>
              <a:gd name="connsiteY13" fmla="*/ 480 h 9365"/>
              <a:gd name="connsiteX14" fmla="*/ 7286 w 10010"/>
              <a:gd name="connsiteY14" fmla="*/ 531 h 9365"/>
              <a:gd name="connsiteX15" fmla="*/ 6839 w 10010"/>
              <a:gd name="connsiteY15" fmla="*/ 574 h 9365"/>
              <a:gd name="connsiteX16" fmla="*/ 6399 w 10010"/>
              <a:gd name="connsiteY16" fmla="*/ 603 h 9365"/>
              <a:gd name="connsiteX17" fmla="*/ 5968 w 10010"/>
              <a:gd name="connsiteY17" fmla="*/ 625 h 9365"/>
              <a:gd name="connsiteX18" fmla="*/ 5540 w 10010"/>
              <a:gd name="connsiteY18" fmla="*/ 632 h 9365"/>
              <a:gd name="connsiteX19" fmla="*/ 5125 w 10010"/>
              <a:gd name="connsiteY19" fmla="*/ 632 h 9365"/>
              <a:gd name="connsiteX20" fmla="*/ 4714 w 10010"/>
              <a:gd name="connsiteY20" fmla="*/ 632 h 9365"/>
              <a:gd name="connsiteX21" fmla="*/ 4315 w 10010"/>
              <a:gd name="connsiteY21" fmla="*/ 618 h 9365"/>
              <a:gd name="connsiteX22" fmla="*/ 3927 w 10010"/>
              <a:gd name="connsiteY22" fmla="*/ 596 h 9365"/>
              <a:gd name="connsiteX23" fmla="*/ 3552 w 10010"/>
              <a:gd name="connsiteY23" fmla="*/ 567 h 9365"/>
              <a:gd name="connsiteX24" fmla="*/ 3190 w 10010"/>
              <a:gd name="connsiteY24" fmla="*/ 538 h 9365"/>
              <a:gd name="connsiteX25" fmla="*/ 2843 w 10010"/>
              <a:gd name="connsiteY25" fmla="*/ 501 h 9365"/>
              <a:gd name="connsiteX26" fmla="*/ 2508 w 10010"/>
              <a:gd name="connsiteY26" fmla="*/ 465 h 9365"/>
              <a:gd name="connsiteX27" fmla="*/ 2194 w 10010"/>
              <a:gd name="connsiteY27" fmla="*/ 422 h 9365"/>
              <a:gd name="connsiteX28" fmla="*/ 1891 w 10010"/>
              <a:gd name="connsiteY28" fmla="*/ 378 h 9365"/>
              <a:gd name="connsiteX29" fmla="*/ 1347 w 10010"/>
              <a:gd name="connsiteY29" fmla="*/ 283 h 9365"/>
              <a:gd name="connsiteX30" fmla="*/ 883 w 10010"/>
              <a:gd name="connsiteY30" fmla="*/ 196 h 9365"/>
              <a:gd name="connsiteX31" fmla="*/ 512 w 10010"/>
              <a:gd name="connsiteY31" fmla="*/ 124 h 9365"/>
              <a:gd name="connsiteX32" fmla="*/ 234 w 10010"/>
              <a:gd name="connsiteY32" fmla="*/ 58 h 9365"/>
              <a:gd name="connsiteX33" fmla="*/ 0 w 10010"/>
              <a:gd name="connsiteY33" fmla="*/ 0 h 9365"/>
              <a:gd name="connsiteX34" fmla="*/ 0 w 10010"/>
              <a:gd name="connsiteY34" fmla="*/ 0 h 9365"/>
              <a:gd name="connsiteX0" fmla="*/ 0 w 10000"/>
              <a:gd name="connsiteY0" fmla="*/ 0 h 10000"/>
              <a:gd name="connsiteX1" fmla="*/ 0 w 10000"/>
              <a:gd name="connsiteY1" fmla="*/ 1257 h 10000"/>
              <a:gd name="connsiteX2" fmla="*/ 0 w 10000"/>
              <a:gd name="connsiteY2" fmla="*/ 7729 h 10000"/>
              <a:gd name="connsiteX3" fmla="*/ 0 w 10000"/>
              <a:gd name="connsiteY3" fmla="*/ 10000 h 10000"/>
              <a:gd name="connsiteX4" fmla="*/ 10000 w 10000"/>
              <a:gd name="connsiteY4" fmla="*/ 4997 h 10000"/>
              <a:gd name="connsiteX5" fmla="*/ 9990 w 10000"/>
              <a:gd name="connsiteY5" fmla="*/ 7729 h 10000"/>
              <a:gd name="connsiteX6" fmla="*/ 9990 w 10000"/>
              <a:gd name="connsiteY6" fmla="*/ 1257 h 10000"/>
              <a:gd name="connsiteX7" fmla="*/ 9990 w 10000"/>
              <a:gd name="connsiteY7" fmla="*/ 0 h 10000"/>
              <a:gd name="connsiteX8" fmla="*/ 9990 w 10000"/>
              <a:gd name="connsiteY8" fmla="*/ 0 h 10000"/>
              <a:gd name="connsiteX9" fmla="*/ 9534 w 10000"/>
              <a:gd name="connsiteY9" fmla="*/ 132 h 10000"/>
              <a:gd name="connsiteX10" fmla="*/ 9084 w 10000"/>
              <a:gd name="connsiteY10" fmla="*/ 249 h 10000"/>
              <a:gd name="connsiteX11" fmla="*/ 8628 w 10000"/>
              <a:gd name="connsiteY11" fmla="*/ 349 h 10000"/>
              <a:gd name="connsiteX12" fmla="*/ 8177 w 10000"/>
              <a:gd name="connsiteY12" fmla="*/ 442 h 10000"/>
              <a:gd name="connsiteX13" fmla="*/ 7726 w 10000"/>
              <a:gd name="connsiteY13" fmla="*/ 513 h 10000"/>
              <a:gd name="connsiteX14" fmla="*/ 7279 w 10000"/>
              <a:gd name="connsiteY14" fmla="*/ 567 h 10000"/>
              <a:gd name="connsiteX15" fmla="*/ 6832 w 10000"/>
              <a:gd name="connsiteY15" fmla="*/ 613 h 10000"/>
              <a:gd name="connsiteX16" fmla="*/ 6393 w 10000"/>
              <a:gd name="connsiteY16" fmla="*/ 644 h 10000"/>
              <a:gd name="connsiteX17" fmla="*/ 5962 w 10000"/>
              <a:gd name="connsiteY17" fmla="*/ 667 h 10000"/>
              <a:gd name="connsiteX18" fmla="*/ 5534 w 10000"/>
              <a:gd name="connsiteY18" fmla="*/ 675 h 10000"/>
              <a:gd name="connsiteX19" fmla="*/ 5120 w 10000"/>
              <a:gd name="connsiteY19" fmla="*/ 675 h 10000"/>
              <a:gd name="connsiteX20" fmla="*/ 4709 w 10000"/>
              <a:gd name="connsiteY20" fmla="*/ 675 h 10000"/>
              <a:gd name="connsiteX21" fmla="*/ 4311 w 10000"/>
              <a:gd name="connsiteY21" fmla="*/ 660 h 10000"/>
              <a:gd name="connsiteX22" fmla="*/ 3923 w 10000"/>
              <a:gd name="connsiteY22" fmla="*/ 636 h 10000"/>
              <a:gd name="connsiteX23" fmla="*/ 3548 w 10000"/>
              <a:gd name="connsiteY23" fmla="*/ 605 h 10000"/>
              <a:gd name="connsiteX24" fmla="*/ 3187 w 10000"/>
              <a:gd name="connsiteY24" fmla="*/ 574 h 10000"/>
              <a:gd name="connsiteX25" fmla="*/ 2840 w 10000"/>
              <a:gd name="connsiteY25" fmla="*/ 535 h 10000"/>
              <a:gd name="connsiteX26" fmla="*/ 2505 w 10000"/>
              <a:gd name="connsiteY26" fmla="*/ 497 h 10000"/>
              <a:gd name="connsiteX27" fmla="*/ 2192 w 10000"/>
              <a:gd name="connsiteY27" fmla="*/ 451 h 10000"/>
              <a:gd name="connsiteX28" fmla="*/ 1889 w 10000"/>
              <a:gd name="connsiteY28" fmla="*/ 404 h 10000"/>
              <a:gd name="connsiteX29" fmla="*/ 1346 w 10000"/>
              <a:gd name="connsiteY29" fmla="*/ 302 h 10000"/>
              <a:gd name="connsiteX30" fmla="*/ 882 w 10000"/>
              <a:gd name="connsiteY30" fmla="*/ 209 h 10000"/>
              <a:gd name="connsiteX31" fmla="*/ 511 w 10000"/>
              <a:gd name="connsiteY31" fmla="*/ 132 h 10000"/>
              <a:gd name="connsiteX32" fmla="*/ 234 w 10000"/>
              <a:gd name="connsiteY32" fmla="*/ 62 h 10000"/>
              <a:gd name="connsiteX33" fmla="*/ 0 w 10000"/>
              <a:gd name="connsiteY33" fmla="*/ 0 h 10000"/>
              <a:gd name="connsiteX34" fmla="*/ 0 w 10000"/>
              <a:gd name="connsiteY34" fmla="*/ 0 h 10000"/>
              <a:gd name="connsiteX0" fmla="*/ 0 w 10000"/>
              <a:gd name="connsiteY0" fmla="*/ 0 h 7818"/>
              <a:gd name="connsiteX1" fmla="*/ 0 w 10000"/>
              <a:gd name="connsiteY1" fmla="*/ 1257 h 7818"/>
              <a:gd name="connsiteX2" fmla="*/ 0 w 10000"/>
              <a:gd name="connsiteY2" fmla="*/ 7729 h 7818"/>
              <a:gd name="connsiteX3" fmla="*/ 0 w 10000"/>
              <a:gd name="connsiteY3" fmla="*/ 5016 h 7818"/>
              <a:gd name="connsiteX4" fmla="*/ 10000 w 10000"/>
              <a:gd name="connsiteY4" fmla="*/ 4997 h 7818"/>
              <a:gd name="connsiteX5" fmla="*/ 9990 w 10000"/>
              <a:gd name="connsiteY5" fmla="*/ 7729 h 7818"/>
              <a:gd name="connsiteX6" fmla="*/ 9990 w 10000"/>
              <a:gd name="connsiteY6" fmla="*/ 1257 h 7818"/>
              <a:gd name="connsiteX7" fmla="*/ 9990 w 10000"/>
              <a:gd name="connsiteY7" fmla="*/ 0 h 7818"/>
              <a:gd name="connsiteX8" fmla="*/ 9990 w 10000"/>
              <a:gd name="connsiteY8" fmla="*/ 0 h 7818"/>
              <a:gd name="connsiteX9" fmla="*/ 9534 w 10000"/>
              <a:gd name="connsiteY9" fmla="*/ 132 h 7818"/>
              <a:gd name="connsiteX10" fmla="*/ 9084 w 10000"/>
              <a:gd name="connsiteY10" fmla="*/ 249 h 7818"/>
              <a:gd name="connsiteX11" fmla="*/ 8628 w 10000"/>
              <a:gd name="connsiteY11" fmla="*/ 349 h 7818"/>
              <a:gd name="connsiteX12" fmla="*/ 8177 w 10000"/>
              <a:gd name="connsiteY12" fmla="*/ 442 h 7818"/>
              <a:gd name="connsiteX13" fmla="*/ 7726 w 10000"/>
              <a:gd name="connsiteY13" fmla="*/ 513 h 7818"/>
              <a:gd name="connsiteX14" fmla="*/ 7279 w 10000"/>
              <a:gd name="connsiteY14" fmla="*/ 567 h 7818"/>
              <a:gd name="connsiteX15" fmla="*/ 6832 w 10000"/>
              <a:gd name="connsiteY15" fmla="*/ 613 h 7818"/>
              <a:gd name="connsiteX16" fmla="*/ 6393 w 10000"/>
              <a:gd name="connsiteY16" fmla="*/ 644 h 7818"/>
              <a:gd name="connsiteX17" fmla="*/ 5962 w 10000"/>
              <a:gd name="connsiteY17" fmla="*/ 667 h 7818"/>
              <a:gd name="connsiteX18" fmla="*/ 5534 w 10000"/>
              <a:gd name="connsiteY18" fmla="*/ 675 h 7818"/>
              <a:gd name="connsiteX19" fmla="*/ 5120 w 10000"/>
              <a:gd name="connsiteY19" fmla="*/ 675 h 7818"/>
              <a:gd name="connsiteX20" fmla="*/ 4709 w 10000"/>
              <a:gd name="connsiteY20" fmla="*/ 675 h 7818"/>
              <a:gd name="connsiteX21" fmla="*/ 4311 w 10000"/>
              <a:gd name="connsiteY21" fmla="*/ 660 h 7818"/>
              <a:gd name="connsiteX22" fmla="*/ 3923 w 10000"/>
              <a:gd name="connsiteY22" fmla="*/ 636 h 7818"/>
              <a:gd name="connsiteX23" fmla="*/ 3548 w 10000"/>
              <a:gd name="connsiteY23" fmla="*/ 605 h 7818"/>
              <a:gd name="connsiteX24" fmla="*/ 3187 w 10000"/>
              <a:gd name="connsiteY24" fmla="*/ 574 h 7818"/>
              <a:gd name="connsiteX25" fmla="*/ 2840 w 10000"/>
              <a:gd name="connsiteY25" fmla="*/ 535 h 7818"/>
              <a:gd name="connsiteX26" fmla="*/ 2505 w 10000"/>
              <a:gd name="connsiteY26" fmla="*/ 497 h 7818"/>
              <a:gd name="connsiteX27" fmla="*/ 2192 w 10000"/>
              <a:gd name="connsiteY27" fmla="*/ 451 h 7818"/>
              <a:gd name="connsiteX28" fmla="*/ 1889 w 10000"/>
              <a:gd name="connsiteY28" fmla="*/ 404 h 7818"/>
              <a:gd name="connsiteX29" fmla="*/ 1346 w 10000"/>
              <a:gd name="connsiteY29" fmla="*/ 302 h 7818"/>
              <a:gd name="connsiteX30" fmla="*/ 882 w 10000"/>
              <a:gd name="connsiteY30" fmla="*/ 209 h 7818"/>
              <a:gd name="connsiteX31" fmla="*/ 511 w 10000"/>
              <a:gd name="connsiteY31" fmla="*/ 132 h 7818"/>
              <a:gd name="connsiteX32" fmla="*/ 234 w 10000"/>
              <a:gd name="connsiteY32" fmla="*/ 62 h 7818"/>
              <a:gd name="connsiteX33" fmla="*/ 0 w 10000"/>
              <a:gd name="connsiteY33" fmla="*/ 0 h 7818"/>
              <a:gd name="connsiteX34" fmla="*/ 0 w 10000"/>
              <a:gd name="connsiteY34" fmla="*/ 0 h 7818"/>
              <a:gd name="connsiteX0" fmla="*/ 0 w 10000"/>
              <a:gd name="connsiteY0" fmla="*/ 0 h 10000"/>
              <a:gd name="connsiteX1" fmla="*/ 0 w 10000"/>
              <a:gd name="connsiteY1" fmla="*/ 1608 h 10000"/>
              <a:gd name="connsiteX2" fmla="*/ 0 w 10000"/>
              <a:gd name="connsiteY2" fmla="*/ 6393 h 10000"/>
              <a:gd name="connsiteX3" fmla="*/ 0 w 10000"/>
              <a:gd name="connsiteY3" fmla="*/ 6416 h 10000"/>
              <a:gd name="connsiteX4" fmla="*/ 10000 w 10000"/>
              <a:gd name="connsiteY4" fmla="*/ 6392 h 10000"/>
              <a:gd name="connsiteX5" fmla="*/ 9990 w 10000"/>
              <a:gd name="connsiteY5" fmla="*/ 9886 h 10000"/>
              <a:gd name="connsiteX6" fmla="*/ 9990 w 10000"/>
              <a:gd name="connsiteY6" fmla="*/ 1608 h 10000"/>
              <a:gd name="connsiteX7" fmla="*/ 9990 w 10000"/>
              <a:gd name="connsiteY7" fmla="*/ 0 h 10000"/>
              <a:gd name="connsiteX8" fmla="*/ 9990 w 10000"/>
              <a:gd name="connsiteY8" fmla="*/ 0 h 10000"/>
              <a:gd name="connsiteX9" fmla="*/ 9534 w 10000"/>
              <a:gd name="connsiteY9" fmla="*/ 169 h 10000"/>
              <a:gd name="connsiteX10" fmla="*/ 9084 w 10000"/>
              <a:gd name="connsiteY10" fmla="*/ 318 h 10000"/>
              <a:gd name="connsiteX11" fmla="*/ 8628 w 10000"/>
              <a:gd name="connsiteY11" fmla="*/ 446 h 10000"/>
              <a:gd name="connsiteX12" fmla="*/ 8177 w 10000"/>
              <a:gd name="connsiteY12" fmla="*/ 565 h 10000"/>
              <a:gd name="connsiteX13" fmla="*/ 7726 w 10000"/>
              <a:gd name="connsiteY13" fmla="*/ 656 h 10000"/>
              <a:gd name="connsiteX14" fmla="*/ 7279 w 10000"/>
              <a:gd name="connsiteY14" fmla="*/ 725 h 10000"/>
              <a:gd name="connsiteX15" fmla="*/ 6832 w 10000"/>
              <a:gd name="connsiteY15" fmla="*/ 784 h 10000"/>
              <a:gd name="connsiteX16" fmla="*/ 6393 w 10000"/>
              <a:gd name="connsiteY16" fmla="*/ 824 h 10000"/>
              <a:gd name="connsiteX17" fmla="*/ 5962 w 10000"/>
              <a:gd name="connsiteY17" fmla="*/ 853 h 10000"/>
              <a:gd name="connsiteX18" fmla="*/ 5534 w 10000"/>
              <a:gd name="connsiteY18" fmla="*/ 863 h 10000"/>
              <a:gd name="connsiteX19" fmla="*/ 5120 w 10000"/>
              <a:gd name="connsiteY19" fmla="*/ 863 h 10000"/>
              <a:gd name="connsiteX20" fmla="*/ 4709 w 10000"/>
              <a:gd name="connsiteY20" fmla="*/ 863 h 10000"/>
              <a:gd name="connsiteX21" fmla="*/ 4311 w 10000"/>
              <a:gd name="connsiteY21" fmla="*/ 844 h 10000"/>
              <a:gd name="connsiteX22" fmla="*/ 3923 w 10000"/>
              <a:gd name="connsiteY22" fmla="*/ 814 h 10000"/>
              <a:gd name="connsiteX23" fmla="*/ 3548 w 10000"/>
              <a:gd name="connsiteY23" fmla="*/ 774 h 10000"/>
              <a:gd name="connsiteX24" fmla="*/ 3187 w 10000"/>
              <a:gd name="connsiteY24" fmla="*/ 734 h 10000"/>
              <a:gd name="connsiteX25" fmla="*/ 2840 w 10000"/>
              <a:gd name="connsiteY25" fmla="*/ 684 h 10000"/>
              <a:gd name="connsiteX26" fmla="*/ 2505 w 10000"/>
              <a:gd name="connsiteY26" fmla="*/ 636 h 10000"/>
              <a:gd name="connsiteX27" fmla="*/ 2192 w 10000"/>
              <a:gd name="connsiteY27" fmla="*/ 577 h 10000"/>
              <a:gd name="connsiteX28" fmla="*/ 1889 w 10000"/>
              <a:gd name="connsiteY28" fmla="*/ 517 h 10000"/>
              <a:gd name="connsiteX29" fmla="*/ 1346 w 10000"/>
              <a:gd name="connsiteY29" fmla="*/ 386 h 10000"/>
              <a:gd name="connsiteX30" fmla="*/ 882 w 10000"/>
              <a:gd name="connsiteY30" fmla="*/ 267 h 10000"/>
              <a:gd name="connsiteX31" fmla="*/ 511 w 10000"/>
              <a:gd name="connsiteY31" fmla="*/ 169 h 10000"/>
              <a:gd name="connsiteX32" fmla="*/ 234 w 10000"/>
              <a:gd name="connsiteY32" fmla="*/ 79 h 10000"/>
              <a:gd name="connsiteX33" fmla="*/ 0 w 10000"/>
              <a:gd name="connsiteY33" fmla="*/ 0 h 10000"/>
              <a:gd name="connsiteX34" fmla="*/ 0 w 10000"/>
              <a:gd name="connsiteY34" fmla="*/ 0 h 10000"/>
              <a:gd name="connsiteX0" fmla="*/ 0 w 10000"/>
              <a:gd name="connsiteY0" fmla="*/ 0 h 6669"/>
              <a:gd name="connsiteX1" fmla="*/ 0 w 10000"/>
              <a:gd name="connsiteY1" fmla="*/ 1608 h 6669"/>
              <a:gd name="connsiteX2" fmla="*/ 0 w 10000"/>
              <a:gd name="connsiteY2" fmla="*/ 6393 h 6669"/>
              <a:gd name="connsiteX3" fmla="*/ 0 w 10000"/>
              <a:gd name="connsiteY3" fmla="*/ 6416 h 6669"/>
              <a:gd name="connsiteX4" fmla="*/ 10000 w 10000"/>
              <a:gd name="connsiteY4" fmla="*/ 6392 h 6669"/>
              <a:gd name="connsiteX5" fmla="*/ 10000 w 10000"/>
              <a:gd name="connsiteY5" fmla="*/ 6393 h 6669"/>
              <a:gd name="connsiteX6" fmla="*/ 9990 w 10000"/>
              <a:gd name="connsiteY6" fmla="*/ 1608 h 6669"/>
              <a:gd name="connsiteX7" fmla="*/ 9990 w 10000"/>
              <a:gd name="connsiteY7" fmla="*/ 0 h 6669"/>
              <a:gd name="connsiteX8" fmla="*/ 9990 w 10000"/>
              <a:gd name="connsiteY8" fmla="*/ 0 h 6669"/>
              <a:gd name="connsiteX9" fmla="*/ 9534 w 10000"/>
              <a:gd name="connsiteY9" fmla="*/ 169 h 6669"/>
              <a:gd name="connsiteX10" fmla="*/ 9084 w 10000"/>
              <a:gd name="connsiteY10" fmla="*/ 318 h 6669"/>
              <a:gd name="connsiteX11" fmla="*/ 8628 w 10000"/>
              <a:gd name="connsiteY11" fmla="*/ 446 h 6669"/>
              <a:gd name="connsiteX12" fmla="*/ 8177 w 10000"/>
              <a:gd name="connsiteY12" fmla="*/ 565 h 6669"/>
              <a:gd name="connsiteX13" fmla="*/ 7726 w 10000"/>
              <a:gd name="connsiteY13" fmla="*/ 656 h 6669"/>
              <a:gd name="connsiteX14" fmla="*/ 7279 w 10000"/>
              <a:gd name="connsiteY14" fmla="*/ 725 h 6669"/>
              <a:gd name="connsiteX15" fmla="*/ 6832 w 10000"/>
              <a:gd name="connsiteY15" fmla="*/ 784 h 6669"/>
              <a:gd name="connsiteX16" fmla="*/ 6393 w 10000"/>
              <a:gd name="connsiteY16" fmla="*/ 824 h 6669"/>
              <a:gd name="connsiteX17" fmla="*/ 5962 w 10000"/>
              <a:gd name="connsiteY17" fmla="*/ 853 h 6669"/>
              <a:gd name="connsiteX18" fmla="*/ 5534 w 10000"/>
              <a:gd name="connsiteY18" fmla="*/ 863 h 6669"/>
              <a:gd name="connsiteX19" fmla="*/ 5120 w 10000"/>
              <a:gd name="connsiteY19" fmla="*/ 863 h 6669"/>
              <a:gd name="connsiteX20" fmla="*/ 4709 w 10000"/>
              <a:gd name="connsiteY20" fmla="*/ 863 h 6669"/>
              <a:gd name="connsiteX21" fmla="*/ 4311 w 10000"/>
              <a:gd name="connsiteY21" fmla="*/ 844 h 6669"/>
              <a:gd name="connsiteX22" fmla="*/ 3923 w 10000"/>
              <a:gd name="connsiteY22" fmla="*/ 814 h 6669"/>
              <a:gd name="connsiteX23" fmla="*/ 3548 w 10000"/>
              <a:gd name="connsiteY23" fmla="*/ 774 h 6669"/>
              <a:gd name="connsiteX24" fmla="*/ 3187 w 10000"/>
              <a:gd name="connsiteY24" fmla="*/ 734 h 6669"/>
              <a:gd name="connsiteX25" fmla="*/ 2840 w 10000"/>
              <a:gd name="connsiteY25" fmla="*/ 684 h 6669"/>
              <a:gd name="connsiteX26" fmla="*/ 2505 w 10000"/>
              <a:gd name="connsiteY26" fmla="*/ 636 h 6669"/>
              <a:gd name="connsiteX27" fmla="*/ 2192 w 10000"/>
              <a:gd name="connsiteY27" fmla="*/ 577 h 6669"/>
              <a:gd name="connsiteX28" fmla="*/ 1889 w 10000"/>
              <a:gd name="connsiteY28" fmla="*/ 517 h 6669"/>
              <a:gd name="connsiteX29" fmla="*/ 1346 w 10000"/>
              <a:gd name="connsiteY29" fmla="*/ 386 h 6669"/>
              <a:gd name="connsiteX30" fmla="*/ 882 w 10000"/>
              <a:gd name="connsiteY30" fmla="*/ 267 h 6669"/>
              <a:gd name="connsiteX31" fmla="*/ 511 w 10000"/>
              <a:gd name="connsiteY31" fmla="*/ 169 h 6669"/>
              <a:gd name="connsiteX32" fmla="*/ 234 w 10000"/>
              <a:gd name="connsiteY32" fmla="*/ 79 h 6669"/>
              <a:gd name="connsiteX33" fmla="*/ 0 w 10000"/>
              <a:gd name="connsiteY33" fmla="*/ 0 h 6669"/>
              <a:gd name="connsiteX34" fmla="*/ 0 w 10000"/>
              <a:gd name="connsiteY34" fmla="*/ 0 h 6669"/>
              <a:gd name="connsiteX0" fmla="*/ 0 w 10000"/>
              <a:gd name="connsiteY0" fmla="*/ 0 h 9621"/>
              <a:gd name="connsiteX1" fmla="*/ 0 w 10000"/>
              <a:gd name="connsiteY1" fmla="*/ 2411 h 9621"/>
              <a:gd name="connsiteX2" fmla="*/ 0 w 10000"/>
              <a:gd name="connsiteY2" fmla="*/ 9586 h 9621"/>
              <a:gd name="connsiteX3" fmla="*/ 0 w 10000"/>
              <a:gd name="connsiteY3" fmla="*/ 9621 h 9621"/>
              <a:gd name="connsiteX4" fmla="*/ 10000 w 10000"/>
              <a:gd name="connsiteY4" fmla="*/ 9585 h 9621"/>
              <a:gd name="connsiteX5" fmla="*/ 10000 w 10000"/>
              <a:gd name="connsiteY5" fmla="*/ 9586 h 9621"/>
              <a:gd name="connsiteX6" fmla="*/ 9990 w 10000"/>
              <a:gd name="connsiteY6" fmla="*/ 2411 h 9621"/>
              <a:gd name="connsiteX7" fmla="*/ 9990 w 10000"/>
              <a:gd name="connsiteY7" fmla="*/ 0 h 9621"/>
              <a:gd name="connsiteX8" fmla="*/ 9990 w 10000"/>
              <a:gd name="connsiteY8" fmla="*/ 0 h 9621"/>
              <a:gd name="connsiteX9" fmla="*/ 9534 w 10000"/>
              <a:gd name="connsiteY9" fmla="*/ 253 h 9621"/>
              <a:gd name="connsiteX10" fmla="*/ 9084 w 10000"/>
              <a:gd name="connsiteY10" fmla="*/ 477 h 9621"/>
              <a:gd name="connsiteX11" fmla="*/ 8628 w 10000"/>
              <a:gd name="connsiteY11" fmla="*/ 669 h 9621"/>
              <a:gd name="connsiteX12" fmla="*/ 8177 w 10000"/>
              <a:gd name="connsiteY12" fmla="*/ 847 h 9621"/>
              <a:gd name="connsiteX13" fmla="*/ 7726 w 10000"/>
              <a:gd name="connsiteY13" fmla="*/ 984 h 9621"/>
              <a:gd name="connsiteX14" fmla="*/ 7279 w 10000"/>
              <a:gd name="connsiteY14" fmla="*/ 1087 h 9621"/>
              <a:gd name="connsiteX15" fmla="*/ 6832 w 10000"/>
              <a:gd name="connsiteY15" fmla="*/ 1176 h 9621"/>
              <a:gd name="connsiteX16" fmla="*/ 6393 w 10000"/>
              <a:gd name="connsiteY16" fmla="*/ 1236 h 9621"/>
              <a:gd name="connsiteX17" fmla="*/ 5962 w 10000"/>
              <a:gd name="connsiteY17" fmla="*/ 1279 h 9621"/>
              <a:gd name="connsiteX18" fmla="*/ 5534 w 10000"/>
              <a:gd name="connsiteY18" fmla="*/ 1294 h 9621"/>
              <a:gd name="connsiteX19" fmla="*/ 5120 w 10000"/>
              <a:gd name="connsiteY19" fmla="*/ 1294 h 9621"/>
              <a:gd name="connsiteX20" fmla="*/ 4709 w 10000"/>
              <a:gd name="connsiteY20" fmla="*/ 1294 h 9621"/>
              <a:gd name="connsiteX21" fmla="*/ 4311 w 10000"/>
              <a:gd name="connsiteY21" fmla="*/ 1266 h 9621"/>
              <a:gd name="connsiteX22" fmla="*/ 3923 w 10000"/>
              <a:gd name="connsiteY22" fmla="*/ 1221 h 9621"/>
              <a:gd name="connsiteX23" fmla="*/ 3548 w 10000"/>
              <a:gd name="connsiteY23" fmla="*/ 1161 h 9621"/>
              <a:gd name="connsiteX24" fmla="*/ 3187 w 10000"/>
              <a:gd name="connsiteY24" fmla="*/ 1101 h 9621"/>
              <a:gd name="connsiteX25" fmla="*/ 2840 w 10000"/>
              <a:gd name="connsiteY25" fmla="*/ 1026 h 9621"/>
              <a:gd name="connsiteX26" fmla="*/ 2505 w 10000"/>
              <a:gd name="connsiteY26" fmla="*/ 954 h 9621"/>
              <a:gd name="connsiteX27" fmla="*/ 2192 w 10000"/>
              <a:gd name="connsiteY27" fmla="*/ 865 h 9621"/>
              <a:gd name="connsiteX28" fmla="*/ 1889 w 10000"/>
              <a:gd name="connsiteY28" fmla="*/ 775 h 9621"/>
              <a:gd name="connsiteX29" fmla="*/ 1346 w 10000"/>
              <a:gd name="connsiteY29" fmla="*/ 579 h 9621"/>
              <a:gd name="connsiteX30" fmla="*/ 882 w 10000"/>
              <a:gd name="connsiteY30" fmla="*/ 400 h 9621"/>
              <a:gd name="connsiteX31" fmla="*/ 511 w 10000"/>
              <a:gd name="connsiteY31" fmla="*/ 253 h 9621"/>
              <a:gd name="connsiteX32" fmla="*/ 234 w 10000"/>
              <a:gd name="connsiteY32" fmla="*/ 118 h 9621"/>
              <a:gd name="connsiteX33" fmla="*/ 0 w 10000"/>
              <a:gd name="connsiteY33" fmla="*/ 0 h 9621"/>
              <a:gd name="connsiteX34" fmla="*/ 0 w 10000"/>
              <a:gd name="connsiteY34" fmla="*/ 0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F4E6EB-8FB8-4A9C-9834-2DC5DF108388}" type="datetime1">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FAB73BC-B049-4115-A692-8D63A059BFB8}" type="slidenum">
              <a:rPr lang="en-US" smtClean="0"/>
              <a:t>‹#›</a:t>
            </a:fld>
            <a:endParaRPr lang="en-US"/>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Text Placeholder 3"/>
          <p:cNvSpPr>
            <a:spLocks noGrp="1"/>
          </p:cNvSpPr>
          <p:nvPr>
            <p:ph type="body" sz="half" idx="13"/>
          </p:nvPr>
        </p:nvSpPr>
        <p:spPr>
          <a:xfrm>
            <a:off x="1387278" y="3809278"/>
            <a:ext cx="5646143" cy="333113"/>
          </a:xfrm>
        </p:spPr>
        <p:txBody>
          <a:bodyPr>
            <a:normAutofit/>
          </a:bodyPr>
          <a:lstStyle>
            <a:lvl1pPr marL="0" indent="0">
              <a:buNone/>
              <a:defRPr lang="en-US" sz="1400" b="0" i="0" kern="1200" cap="small" dirty="0" smtClean="0">
                <a:solidFill>
                  <a:schemeClr val="accent1">
                    <a:lumMod val="60000"/>
                    <a:lumOff val="40000"/>
                  </a:schemeClr>
                </a:solidFill>
                <a:latin typeface="+mn-lt"/>
                <a:ea typeface="+mn-ea"/>
                <a:cs typeface="Helvetica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Box 22"/>
          <p:cNvSpPr txBox="1"/>
          <p:nvPr/>
        </p:nvSpPr>
        <p:spPr>
          <a:xfrm>
            <a:off x="647430" y="651690"/>
            <a:ext cx="601591" cy="1323439"/>
          </a:xfrm>
          <a:prstGeom prst="rect">
            <a:avLst/>
          </a:prstGeom>
          <a:noFill/>
        </p:spPr>
        <p:txBody>
          <a:bodyPr wrap="square" rtlCol="0">
            <a:spAutoFit/>
          </a:bodyPr>
          <a:lstStyle/>
          <a:p>
            <a:pPr algn="r"/>
            <a:r>
              <a:rPr lang="en-US" sz="8000" b="0" i="0" dirty="0" smtClean="0">
                <a:solidFill>
                  <a:schemeClr val="accent1">
                    <a:lumMod val="60000"/>
                    <a:lumOff val="40000"/>
                  </a:schemeClr>
                </a:solidFill>
                <a:latin typeface="Arial"/>
                <a:cs typeface="Arial"/>
              </a:rPr>
              <a:t>“</a:t>
            </a:r>
            <a:endParaRPr lang="en-US" sz="8000" b="0" i="0" dirty="0">
              <a:solidFill>
                <a:schemeClr val="accent1">
                  <a:lumMod val="60000"/>
                  <a:lumOff val="40000"/>
                </a:schemeClr>
              </a:solidFill>
              <a:latin typeface="Arial"/>
              <a:cs typeface="Arial"/>
            </a:endParaRPr>
          </a:p>
        </p:txBody>
      </p:sp>
      <p:sp>
        <p:nvSpPr>
          <p:cNvPr id="14" name="TextBox 13"/>
          <p:cNvSpPr txBox="1"/>
          <p:nvPr/>
        </p:nvSpPr>
        <p:spPr>
          <a:xfrm>
            <a:off x="7069418" y="2900292"/>
            <a:ext cx="619063" cy="1323439"/>
          </a:xfrm>
          <a:prstGeom prst="rect">
            <a:avLst/>
          </a:prstGeom>
          <a:noFill/>
        </p:spPr>
        <p:txBody>
          <a:bodyPr wrap="square" rtlCol="0">
            <a:spAutoFit/>
          </a:bodyPr>
          <a:lstStyle/>
          <a:p>
            <a:pPr algn="r"/>
            <a:r>
              <a:rPr lang="en-US" sz="8000" b="0" i="0" dirty="0" smtClean="0">
                <a:solidFill>
                  <a:schemeClr val="accent1">
                    <a:lumMod val="60000"/>
                    <a:lumOff val="40000"/>
                  </a:schemeClr>
                </a:solidFill>
                <a:latin typeface="Arial"/>
                <a:cs typeface="Arial"/>
              </a:rPr>
              <a:t>”</a:t>
            </a:r>
            <a:endParaRPr lang="en-US" sz="8000" b="0" i="0" dirty="0">
              <a:solidFill>
                <a:schemeClr val="accent1">
                  <a:lumMod val="60000"/>
                  <a:lumOff val="40000"/>
                </a:schemeClr>
              </a:solidFill>
              <a:latin typeface="Arial"/>
              <a:cs typeface="Arial"/>
            </a:endParaRPr>
          </a:p>
        </p:txBody>
      </p:sp>
    </p:spTree>
    <p:extLst>
      <p:ext uri="{BB962C8B-B14F-4D97-AF65-F5344CB8AC3E}">
        <p14:creationId xmlns:p14="http://schemas.microsoft.com/office/powerpoint/2010/main" val="909900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16" name="Freeform 5"/>
          <p:cNvSpPr>
            <a:spLocks/>
          </p:cNvSpPr>
          <p:nvPr/>
        </p:nvSpPr>
        <p:spPr bwMode="auto">
          <a:xfrm rot="21010068">
            <a:off x="6359946" y="431124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485023" y="4381500"/>
            <a:ext cx="8182128" cy="2130508"/>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 name="connsiteX0" fmla="*/ 0 w 10000"/>
              <a:gd name="connsiteY0" fmla="*/ 0 h 10000"/>
              <a:gd name="connsiteX1" fmla="*/ 0 w 10000"/>
              <a:gd name="connsiteY1" fmla="*/ 1177 h 10000"/>
              <a:gd name="connsiteX2" fmla="*/ 0 w 10000"/>
              <a:gd name="connsiteY2" fmla="*/ 7238 h 10000"/>
              <a:gd name="connsiteX3" fmla="*/ 0 w 10000"/>
              <a:gd name="connsiteY3" fmla="*/ 9365 h 10000"/>
              <a:gd name="connsiteX4" fmla="*/ 10000 w 10000"/>
              <a:gd name="connsiteY4" fmla="*/ 10000 h 10000"/>
              <a:gd name="connsiteX5" fmla="*/ 10000 w 10000"/>
              <a:gd name="connsiteY5" fmla="*/ 7238 h 10000"/>
              <a:gd name="connsiteX6" fmla="*/ 10000 w 10000"/>
              <a:gd name="connsiteY6" fmla="*/ 1177 h 10000"/>
              <a:gd name="connsiteX7" fmla="*/ 10000 w 10000"/>
              <a:gd name="connsiteY7" fmla="*/ 0 h 10000"/>
              <a:gd name="connsiteX8" fmla="*/ 10000 w 10000"/>
              <a:gd name="connsiteY8" fmla="*/ 0 h 10000"/>
              <a:gd name="connsiteX9" fmla="*/ 9544 w 10000"/>
              <a:gd name="connsiteY9" fmla="*/ 124 h 10000"/>
              <a:gd name="connsiteX10" fmla="*/ 9093 w 10000"/>
              <a:gd name="connsiteY10" fmla="*/ 233 h 10000"/>
              <a:gd name="connsiteX11" fmla="*/ 8637 w 10000"/>
              <a:gd name="connsiteY11" fmla="*/ 327 h 10000"/>
              <a:gd name="connsiteX12" fmla="*/ 8185 w 10000"/>
              <a:gd name="connsiteY12" fmla="*/ 414 h 10000"/>
              <a:gd name="connsiteX13" fmla="*/ 7734 w 10000"/>
              <a:gd name="connsiteY13" fmla="*/ 480 h 10000"/>
              <a:gd name="connsiteX14" fmla="*/ 7286 w 10000"/>
              <a:gd name="connsiteY14" fmla="*/ 531 h 10000"/>
              <a:gd name="connsiteX15" fmla="*/ 6839 w 10000"/>
              <a:gd name="connsiteY15" fmla="*/ 574 h 10000"/>
              <a:gd name="connsiteX16" fmla="*/ 6399 w 10000"/>
              <a:gd name="connsiteY16" fmla="*/ 603 h 10000"/>
              <a:gd name="connsiteX17" fmla="*/ 5968 w 10000"/>
              <a:gd name="connsiteY17" fmla="*/ 625 h 10000"/>
              <a:gd name="connsiteX18" fmla="*/ 5540 w 10000"/>
              <a:gd name="connsiteY18" fmla="*/ 632 h 10000"/>
              <a:gd name="connsiteX19" fmla="*/ 5125 w 10000"/>
              <a:gd name="connsiteY19" fmla="*/ 632 h 10000"/>
              <a:gd name="connsiteX20" fmla="*/ 4714 w 10000"/>
              <a:gd name="connsiteY20" fmla="*/ 632 h 10000"/>
              <a:gd name="connsiteX21" fmla="*/ 4315 w 10000"/>
              <a:gd name="connsiteY21" fmla="*/ 618 h 10000"/>
              <a:gd name="connsiteX22" fmla="*/ 3927 w 10000"/>
              <a:gd name="connsiteY22" fmla="*/ 596 h 10000"/>
              <a:gd name="connsiteX23" fmla="*/ 3552 w 10000"/>
              <a:gd name="connsiteY23" fmla="*/ 567 h 10000"/>
              <a:gd name="connsiteX24" fmla="*/ 3190 w 10000"/>
              <a:gd name="connsiteY24" fmla="*/ 538 h 10000"/>
              <a:gd name="connsiteX25" fmla="*/ 2843 w 10000"/>
              <a:gd name="connsiteY25" fmla="*/ 501 h 10000"/>
              <a:gd name="connsiteX26" fmla="*/ 2508 w 10000"/>
              <a:gd name="connsiteY26" fmla="*/ 465 h 10000"/>
              <a:gd name="connsiteX27" fmla="*/ 2194 w 10000"/>
              <a:gd name="connsiteY27" fmla="*/ 422 h 10000"/>
              <a:gd name="connsiteX28" fmla="*/ 1891 w 10000"/>
              <a:gd name="connsiteY28" fmla="*/ 378 h 10000"/>
              <a:gd name="connsiteX29" fmla="*/ 1347 w 10000"/>
              <a:gd name="connsiteY29" fmla="*/ 283 h 10000"/>
              <a:gd name="connsiteX30" fmla="*/ 883 w 10000"/>
              <a:gd name="connsiteY30" fmla="*/ 196 h 10000"/>
              <a:gd name="connsiteX31" fmla="*/ 512 w 10000"/>
              <a:gd name="connsiteY31" fmla="*/ 124 h 10000"/>
              <a:gd name="connsiteX32" fmla="*/ 234 w 10000"/>
              <a:gd name="connsiteY32" fmla="*/ 58 h 10000"/>
              <a:gd name="connsiteX33" fmla="*/ 0 w 10000"/>
              <a:gd name="connsiteY33" fmla="*/ 0 h 10000"/>
              <a:gd name="connsiteX34" fmla="*/ 0 w 10000"/>
              <a:gd name="connsiteY34" fmla="*/ 0 h 10000"/>
              <a:gd name="connsiteX0" fmla="*/ 0 w 10010"/>
              <a:gd name="connsiteY0" fmla="*/ 0 h 9365"/>
              <a:gd name="connsiteX1" fmla="*/ 0 w 10010"/>
              <a:gd name="connsiteY1" fmla="*/ 1177 h 9365"/>
              <a:gd name="connsiteX2" fmla="*/ 0 w 10010"/>
              <a:gd name="connsiteY2" fmla="*/ 7238 h 9365"/>
              <a:gd name="connsiteX3" fmla="*/ 0 w 10010"/>
              <a:gd name="connsiteY3" fmla="*/ 9365 h 9365"/>
              <a:gd name="connsiteX4" fmla="*/ 10010 w 10010"/>
              <a:gd name="connsiteY4" fmla="*/ 9347 h 9365"/>
              <a:gd name="connsiteX5" fmla="*/ 10000 w 10010"/>
              <a:gd name="connsiteY5" fmla="*/ 7238 h 9365"/>
              <a:gd name="connsiteX6" fmla="*/ 10000 w 10010"/>
              <a:gd name="connsiteY6" fmla="*/ 1177 h 9365"/>
              <a:gd name="connsiteX7" fmla="*/ 10000 w 10010"/>
              <a:gd name="connsiteY7" fmla="*/ 0 h 9365"/>
              <a:gd name="connsiteX8" fmla="*/ 10000 w 10010"/>
              <a:gd name="connsiteY8" fmla="*/ 0 h 9365"/>
              <a:gd name="connsiteX9" fmla="*/ 9544 w 10010"/>
              <a:gd name="connsiteY9" fmla="*/ 124 h 9365"/>
              <a:gd name="connsiteX10" fmla="*/ 9093 w 10010"/>
              <a:gd name="connsiteY10" fmla="*/ 233 h 9365"/>
              <a:gd name="connsiteX11" fmla="*/ 8637 w 10010"/>
              <a:gd name="connsiteY11" fmla="*/ 327 h 9365"/>
              <a:gd name="connsiteX12" fmla="*/ 8185 w 10010"/>
              <a:gd name="connsiteY12" fmla="*/ 414 h 9365"/>
              <a:gd name="connsiteX13" fmla="*/ 7734 w 10010"/>
              <a:gd name="connsiteY13" fmla="*/ 480 h 9365"/>
              <a:gd name="connsiteX14" fmla="*/ 7286 w 10010"/>
              <a:gd name="connsiteY14" fmla="*/ 531 h 9365"/>
              <a:gd name="connsiteX15" fmla="*/ 6839 w 10010"/>
              <a:gd name="connsiteY15" fmla="*/ 574 h 9365"/>
              <a:gd name="connsiteX16" fmla="*/ 6399 w 10010"/>
              <a:gd name="connsiteY16" fmla="*/ 603 h 9365"/>
              <a:gd name="connsiteX17" fmla="*/ 5968 w 10010"/>
              <a:gd name="connsiteY17" fmla="*/ 625 h 9365"/>
              <a:gd name="connsiteX18" fmla="*/ 5540 w 10010"/>
              <a:gd name="connsiteY18" fmla="*/ 632 h 9365"/>
              <a:gd name="connsiteX19" fmla="*/ 5125 w 10010"/>
              <a:gd name="connsiteY19" fmla="*/ 632 h 9365"/>
              <a:gd name="connsiteX20" fmla="*/ 4714 w 10010"/>
              <a:gd name="connsiteY20" fmla="*/ 632 h 9365"/>
              <a:gd name="connsiteX21" fmla="*/ 4315 w 10010"/>
              <a:gd name="connsiteY21" fmla="*/ 618 h 9365"/>
              <a:gd name="connsiteX22" fmla="*/ 3927 w 10010"/>
              <a:gd name="connsiteY22" fmla="*/ 596 h 9365"/>
              <a:gd name="connsiteX23" fmla="*/ 3552 w 10010"/>
              <a:gd name="connsiteY23" fmla="*/ 567 h 9365"/>
              <a:gd name="connsiteX24" fmla="*/ 3190 w 10010"/>
              <a:gd name="connsiteY24" fmla="*/ 538 h 9365"/>
              <a:gd name="connsiteX25" fmla="*/ 2843 w 10010"/>
              <a:gd name="connsiteY25" fmla="*/ 501 h 9365"/>
              <a:gd name="connsiteX26" fmla="*/ 2508 w 10010"/>
              <a:gd name="connsiteY26" fmla="*/ 465 h 9365"/>
              <a:gd name="connsiteX27" fmla="*/ 2194 w 10010"/>
              <a:gd name="connsiteY27" fmla="*/ 422 h 9365"/>
              <a:gd name="connsiteX28" fmla="*/ 1891 w 10010"/>
              <a:gd name="connsiteY28" fmla="*/ 378 h 9365"/>
              <a:gd name="connsiteX29" fmla="*/ 1347 w 10010"/>
              <a:gd name="connsiteY29" fmla="*/ 283 h 9365"/>
              <a:gd name="connsiteX30" fmla="*/ 883 w 10010"/>
              <a:gd name="connsiteY30" fmla="*/ 196 h 9365"/>
              <a:gd name="connsiteX31" fmla="*/ 512 w 10010"/>
              <a:gd name="connsiteY31" fmla="*/ 124 h 9365"/>
              <a:gd name="connsiteX32" fmla="*/ 234 w 10010"/>
              <a:gd name="connsiteY32" fmla="*/ 58 h 9365"/>
              <a:gd name="connsiteX33" fmla="*/ 0 w 10010"/>
              <a:gd name="connsiteY33" fmla="*/ 0 h 9365"/>
              <a:gd name="connsiteX34" fmla="*/ 0 w 10010"/>
              <a:gd name="connsiteY34" fmla="*/ 0 h 9365"/>
              <a:gd name="connsiteX0" fmla="*/ 0 w 10000"/>
              <a:gd name="connsiteY0" fmla="*/ 0 h 10000"/>
              <a:gd name="connsiteX1" fmla="*/ 0 w 10000"/>
              <a:gd name="connsiteY1" fmla="*/ 1257 h 10000"/>
              <a:gd name="connsiteX2" fmla="*/ 0 w 10000"/>
              <a:gd name="connsiteY2" fmla="*/ 7729 h 10000"/>
              <a:gd name="connsiteX3" fmla="*/ 0 w 10000"/>
              <a:gd name="connsiteY3" fmla="*/ 10000 h 10000"/>
              <a:gd name="connsiteX4" fmla="*/ 10000 w 10000"/>
              <a:gd name="connsiteY4" fmla="*/ 4997 h 10000"/>
              <a:gd name="connsiteX5" fmla="*/ 9990 w 10000"/>
              <a:gd name="connsiteY5" fmla="*/ 7729 h 10000"/>
              <a:gd name="connsiteX6" fmla="*/ 9990 w 10000"/>
              <a:gd name="connsiteY6" fmla="*/ 1257 h 10000"/>
              <a:gd name="connsiteX7" fmla="*/ 9990 w 10000"/>
              <a:gd name="connsiteY7" fmla="*/ 0 h 10000"/>
              <a:gd name="connsiteX8" fmla="*/ 9990 w 10000"/>
              <a:gd name="connsiteY8" fmla="*/ 0 h 10000"/>
              <a:gd name="connsiteX9" fmla="*/ 9534 w 10000"/>
              <a:gd name="connsiteY9" fmla="*/ 132 h 10000"/>
              <a:gd name="connsiteX10" fmla="*/ 9084 w 10000"/>
              <a:gd name="connsiteY10" fmla="*/ 249 h 10000"/>
              <a:gd name="connsiteX11" fmla="*/ 8628 w 10000"/>
              <a:gd name="connsiteY11" fmla="*/ 349 h 10000"/>
              <a:gd name="connsiteX12" fmla="*/ 8177 w 10000"/>
              <a:gd name="connsiteY12" fmla="*/ 442 h 10000"/>
              <a:gd name="connsiteX13" fmla="*/ 7726 w 10000"/>
              <a:gd name="connsiteY13" fmla="*/ 513 h 10000"/>
              <a:gd name="connsiteX14" fmla="*/ 7279 w 10000"/>
              <a:gd name="connsiteY14" fmla="*/ 567 h 10000"/>
              <a:gd name="connsiteX15" fmla="*/ 6832 w 10000"/>
              <a:gd name="connsiteY15" fmla="*/ 613 h 10000"/>
              <a:gd name="connsiteX16" fmla="*/ 6393 w 10000"/>
              <a:gd name="connsiteY16" fmla="*/ 644 h 10000"/>
              <a:gd name="connsiteX17" fmla="*/ 5962 w 10000"/>
              <a:gd name="connsiteY17" fmla="*/ 667 h 10000"/>
              <a:gd name="connsiteX18" fmla="*/ 5534 w 10000"/>
              <a:gd name="connsiteY18" fmla="*/ 675 h 10000"/>
              <a:gd name="connsiteX19" fmla="*/ 5120 w 10000"/>
              <a:gd name="connsiteY19" fmla="*/ 675 h 10000"/>
              <a:gd name="connsiteX20" fmla="*/ 4709 w 10000"/>
              <a:gd name="connsiteY20" fmla="*/ 675 h 10000"/>
              <a:gd name="connsiteX21" fmla="*/ 4311 w 10000"/>
              <a:gd name="connsiteY21" fmla="*/ 660 h 10000"/>
              <a:gd name="connsiteX22" fmla="*/ 3923 w 10000"/>
              <a:gd name="connsiteY22" fmla="*/ 636 h 10000"/>
              <a:gd name="connsiteX23" fmla="*/ 3548 w 10000"/>
              <a:gd name="connsiteY23" fmla="*/ 605 h 10000"/>
              <a:gd name="connsiteX24" fmla="*/ 3187 w 10000"/>
              <a:gd name="connsiteY24" fmla="*/ 574 h 10000"/>
              <a:gd name="connsiteX25" fmla="*/ 2840 w 10000"/>
              <a:gd name="connsiteY25" fmla="*/ 535 h 10000"/>
              <a:gd name="connsiteX26" fmla="*/ 2505 w 10000"/>
              <a:gd name="connsiteY26" fmla="*/ 497 h 10000"/>
              <a:gd name="connsiteX27" fmla="*/ 2192 w 10000"/>
              <a:gd name="connsiteY27" fmla="*/ 451 h 10000"/>
              <a:gd name="connsiteX28" fmla="*/ 1889 w 10000"/>
              <a:gd name="connsiteY28" fmla="*/ 404 h 10000"/>
              <a:gd name="connsiteX29" fmla="*/ 1346 w 10000"/>
              <a:gd name="connsiteY29" fmla="*/ 302 h 10000"/>
              <a:gd name="connsiteX30" fmla="*/ 882 w 10000"/>
              <a:gd name="connsiteY30" fmla="*/ 209 h 10000"/>
              <a:gd name="connsiteX31" fmla="*/ 511 w 10000"/>
              <a:gd name="connsiteY31" fmla="*/ 132 h 10000"/>
              <a:gd name="connsiteX32" fmla="*/ 234 w 10000"/>
              <a:gd name="connsiteY32" fmla="*/ 62 h 10000"/>
              <a:gd name="connsiteX33" fmla="*/ 0 w 10000"/>
              <a:gd name="connsiteY33" fmla="*/ 0 h 10000"/>
              <a:gd name="connsiteX34" fmla="*/ 0 w 10000"/>
              <a:gd name="connsiteY34" fmla="*/ 0 h 10000"/>
              <a:gd name="connsiteX0" fmla="*/ 0 w 10000"/>
              <a:gd name="connsiteY0" fmla="*/ 0 h 7818"/>
              <a:gd name="connsiteX1" fmla="*/ 0 w 10000"/>
              <a:gd name="connsiteY1" fmla="*/ 1257 h 7818"/>
              <a:gd name="connsiteX2" fmla="*/ 0 w 10000"/>
              <a:gd name="connsiteY2" fmla="*/ 7729 h 7818"/>
              <a:gd name="connsiteX3" fmla="*/ 0 w 10000"/>
              <a:gd name="connsiteY3" fmla="*/ 5016 h 7818"/>
              <a:gd name="connsiteX4" fmla="*/ 10000 w 10000"/>
              <a:gd name="connsiteY4" fmla="*/ 4997 h 7818"/>
              <a:gd name="connsiteX5" fmla="*/ 9990 w 10000"/>
              <a:gd name="connsiteY5" fmla="*/ 7729 h 7818"/>
              <a:gd name="connsiteX6" fmla="*/ 9990 w 10000"/>
              <a:gd name="connsiteY6" fmla="*/ 1257 h 7818"/>
              <a:gd name="connsiteX7" fmla="*/ 9990 w 10000"/>
              <a:gd name="connsiteY7" fmla="*/ 0 h 7818"/>
              <a:gd name="connsiteX8" fmla="*/ 9990 w 10000"/>
              <a:gd name="connsiteY8" fmla="*/ 0 h 7818"/>
              <a:gd name="connsiteX9" fmla="*/ 9534 w 10000"/>
              <a:gd name="connsiteY9" fmla="*/ 132 h 7818"/>
              <a:gd name="connsiteX10" fmla="*/ 9084 w 10000"/>
              <a:gd name="connsiteY10" fmla="*/ 249 h 7818"/>
              <a:gd name="connsiteX11" fmla="*/ 8628 w 10000"/>
              <a:gd name="connsiteY11" fmla="*/ 349 h 7818"/>
              <a:gd name="connsiteX12" fmla="*/ 8177 w 10000"/>
              <a:gd name="connsiteY12" fmla="*/ 442 h 7818"/>
              <a:gd name="connsiteX13" fmla="*/ 7726 w 10000"/>
              <a:gd name="connsiteY13" fmla="*/ 513 h 7818"/>
              <a:gd name="connsiteX14" fmla="*/ 7279 w 10000"/>
              <a:gd name="connsiteY14" fmla="*/ 567 h 7818"/>
              <a:gd name="connsiteX15" fmla="*/ 6832 w 10000"/>
              <a:gd name="connsiteY15" fmla="*/ 613 h 7818"/>
              <a:gd name="connsiteX16" fmla="*/ 6393 w 10000"/>
              <a:gd name="connsiteY16" fmla="*/ 644 h 7818"/>
              <a:gd name="connsiteX17" fmla="*/ 5962 w 10000"/>
              <a:gd name="connsiteY17" fmla="*/ 667 h 7818"/>
              <a:gd name="connsiteX18" fmla="*/ 5534 w 10000"/>
              <a:gd name="connsiteY18" fmla="*/ 675 h 7818"/>
              <a:gd name="connsiteX19" fmla="*/ 5120 w 10000"/>
              <a:gd name="connsiteY19" fmla="*/ 675 h 7818"/>
              <a:gd name="connsiteX20" fmla="*/ 4709 w 10000"/>
              <a:gd name="connsiteY20" fmla="*/ 675 h 7818"/>
              <a:gd name="connsiteX21" fmla="*/ 4311 w 10000"/>
              <a:gd name="connsiteY21" fmla="*/ 660 h 7818"/>
              <a:gd name="connsiteX22" fmla="*/ 3923 w 10000"/>
              <a:gd name="connsiteY22" fmla="*/ 636 h 7818"/>
              <a:gd name="connsiteX23" fmla="*/ 3548 w 10000"/>
              <a:gd name="connsiteY23" fmla="*/ 605 h 7818"/>
              <a:gd name="connsiteX24" fmla="*/ 3187 w 10000"/>
              <a:gd name="connsiteY24" fmla="*/ 574 h 7818"/>
              <a:gd name="connsiteX25" fmla="*/ 2840 w 10000"/>
              <a:gd name="connsiteY25" fmla="*/ 535 h 7818"/>
              <a:gd name="connsiteX26" fmla="*/ 2505 w 10000"/>
              <a:gd name="connsiteY26" fmla="*/ 497 h 7818"/>
              <a:gd name="connsiteX27" fmla="*/ 2192 w 10000"/>
              <a:gd name="connsiteY27" fmla="*/ 451 h 7818"/>
              <a:gd name="connsiteX28" fmla="*/ 1889 w 10000"/>
              <a:gd name="connsiteY28" fmla="*/ 404 h 7818"/>
              <a:gd name="connsiteX29" fmla="*/ 1346 w 10000"/>
              <a:gd name="connsiteY29" fmla="*/ 302 h 7818"/>
              <a:gd name="connsiteX30" fmla="*/ 882 w 10000"/>
              <a:gd name="connsiteY30" fmla="*/ 209 h 7818"/>
              <a:gd name="connsiteX31" fmla="*/ 511 w 10000"/>
              <a:gd name="connsiteY31" fmla="*/ 132 h 7818"/>
              <a:gd name="connsiteX32" fmla="*/ 234 w 10000"/>
              <a:gd name="connsiteY32" fmla="*/ 62 h 7818"/>
              <a:gd name="connsiteX33" fmla="*/ 0 w 10000"/>
              <a:gd name="connsiteY33" fmla="*/ 0 h 7818"/>
              <a:gd name="connsiteX34" fmla="*/ 0 w 10000"/>
              <a:gd name="connsiteY34" fmla="*/ 0 h 7818"/>
              <a:gd name="connsiteX0" fmla="*/ 0 w 10000"/>
              <a:gd name="connsiteY0" fmla="*/ 0 h 10000"/>
              <a:gd name="connsiteX1" fmla="*/ 0 w 10000"/>
              <a:gd name="connsiteY1" fmla="*/ 1608 h 10000"/>
              <a:gd name="connsiteX2" fmla="*/ 0 w 10000"/>
              <a:gd name="connsiteY2" fmla="*/ 6393 h 10000"/>
              <a:gd name="connsiteX3" fmla="*/ 0 w 10000"/>
              <a:gd name="connsiteY3" fmla="*/ 6416 h 10000"/>
              <a:gd name="connsiteX4" fmla="*/ 10000 w 10000"/>
              <a:gd name="connsiteY4" fmla="*/ 6392 h 10000"/>
              <a:gd name="connsiteX5" fmla="*/ 9990 w 10000"/>
              <a:gd name="connsiteY5" fmla="*/ 9886 h 10000"/>
              <a:gd name="connsiteX6" fmla="*/ 9990 w 10000"/>
              <a:gd name="connsiteY6" fmla="*/ 1608 h 10000"/>
              <a:gd name="connsiteX7" fmla="*/ 9990 w 10000"/>
              <a:gd name="connsiteY7" fmla="*/ 0 h 10000"/>
              <a:gd name="connsiteX8" fmla="*/ 9990 w 10000"/>
              <a:gd name="connsiteY8" fmla="*/ 0 h 10000"/>
              <a:gd name="connsiteX9" fmla="*/ 9534 w 10000"/>
              <a:gd name="connsiteY9" fmla="*/ 169 h 10000"/>
              <a:gd name="connsiteX10" fmla="*/ 9084 w 10000"/>
              <a:gd name="connsiteY10" fmla="*/ 318 h 10000"/>
              <a:gd name="connsiteX11" fmla="*/ 8628 w 10000"/>
              <a:gd name="connsiteY11" fmla="*/ 446 h 10000"/>
              <a:gd name="connsiteX12" fmla="*/ 8177 w 10000"/>
              <a:gd name="connsiteY12" fmla="*/ 565 h 10000"/>
              <a:gd name="connsiteX13" fmla="*/ 7726 w 10000"/>
              <a:gd name="connsiteY13" fmla="*/ 656 h 10000"/>
              <a:gd name="connsiteX14" fmla="*/ 7279 w 10000"/>
              <a:gd name="connsiteY14" fmla="*/ 725 h 10000"/>
              <a:gd name="connsiteX15" fmla="*/ 6832 w 10000"/>
              <a:gd name="connsiteY15" fmla="*/ 784 h 10000"/>
              <a:gd name="connsiteX16" fmla="*/ 6393 w 10000"/>
              <a:gd name="connsiteY16" fmla="*/ 824 h 10000"/>
              <a:gd name="connsiteX17" fmla="*/ 5962 w 10000"/>
              <a:gd name="connsiteY17" fmla="*/ 853 h 10000"/>
              <a:gd name="connsiteX18" fmla="*/ 5534 w 10000"/>
              <a:gd name="connsiteY18" fmla="*/ 863 h 10000"/>
              <a:gd name="connsiteX19" fmla="*/ 5120 w 10000"/>
              <a:gd name="connsiteY19" fmla="*/ 863 h 10000"/>
              <a:gd name="connsiteX20" fmla="*/ 4709 w 10000"/>
              <a:gd name="connsiteY20" fmla="*/ 863 h 10000"/>
              <a:gd name="connsiteX21" fmla="*/ 4311 w 10000"/>
              <a:gd name="connsiteY21" fmla="*/ 844 h 10000"/>
              <a:gd name="connsiteX22" fmla="*/ 3923 w 10000"/>
              <a:gd name="connsiteY22" fmla="*/ 814 h 10000"/>
              <a:gd name="connsiteX23" fmla="*/ 3548 w 10000"/>
              <a:gd name="connsiteY23" fmla="*/ 774 h 10000"/>
              <a:gd name="connsiteX24" fmla="*/ 3187 w 10000"/>
              <a:gd name="connsiteY24" fmla="*/ 734 h 10000"/>
              <a:gd name="connsiteX25" fmla="*/ 2840 w 10000"/>
              <a:gd name="connsiteY25" fmla="*/ 684 h 10000"/>
              <a:gd name="connsiteX26" fmla="*/ 2505 w 10000"/>
              <a:gd name="connsiteY26" fmla="*/ 636 h 10000"/>
              <a:gd name="connsiteX27" fmla="*/ 2192 w 10000"/>
              <a:gd name="connsiteY27" fmla="*/ 577 h 10000"/>
              <a:gd name="connsiteX28" fmla="*/ 1889 w 10000"/>
              <a:gd name="connsiteY28" fmla="*/ 517 h 10000"/>
              <a:gd name="connsiteX29" fmla="*/ 1346 w 10000"/>
              <a:gd name="connsiteY29" fmla="*/ 386 h 10000"/>
              <a:gd name="connsiteX30" fmla="*/ 882 w 10000"/>
              <a:gd name="connsiteY30" fmla="*/ 267 h 10000"/>
              <a:gd name="connsiteX31" fmla="*/ 511 w 10000"/>
              <a:gd name="connsiteY31" fmla="*/ 169 h 10000"/>
              <a:gd name="connsiteX32" fmla="*/ 234 w 10000"/>
              <a:gd name="connsiteY32" fmla="*/ 79 h 10000"/>
              <a:gd name="connsiteX33" fmla="*/ 0 w 10000"/>
              <a:gd name="connsiteY33" fmla="*/ 0 h 10000"/>
              <a:gd name="connsiteX34" fmla="*/ 0 w 10000"/>
              <a:gd name="connsiteY34" fmla="*/ 0 h 10000"/>
              <a:gd name="connsiteX0" fmla="*/ 0 w 10000"/>
              <a:gd name="connsiteY0" fmla="*/ 0 h 6669"/>
              <a:gd name="connsiteX1" fmla="*/ 0 w 10000"/>
              <a:gd name="connsiteY1" fmla="*/ 1608 h 6669"/>
              <a:gd name="connsiteX2" fmla="*/ 0 w 10000"/>
              <a:gd name="connsiteY2" fmla="*/ 6393 h 6669"/>
              <a:gd name="connsiteX3" fmla="*/ 0 w 10000"/>
              <a:gd name="connsiteY3" fmla="*/ 6416 h 6669"/>
              <a:gd name="connsiteX4" fmla="*/ 10000 w 10000"/>
              <a:gd name="connsiteY4" fmla="*/ 6392 h 6669"/>
              <a:gd name="connsiteX5" fmla="*/ 10000 w 10000"/>
              <a:gd name="connsiteY5" fmla="*/ 6393 h 6669"/>
              <a:gd name="connsiteX6" fmla="*/ 9990 w 10000"/>
              <a:gd name="connsiteY6" fmla="*/ 1608 h 6669"/>
              <a:gd name="connsiteX7" fmla="*/ 9990 w 10000"/>
              <a:gd name="connsiteY7" fmla="*/ 0 h 6669"/>
              <a:gd name="connsiteX8" fmla="*/ 9990 w 10000"/>
              <a:gd name="connsiteY8" fmla="*/ 0 h 6669"/>
              <a:gd name="connsiteX9" fmla="*/ 9534 w 10000"/>
              <a:gd name="connsiteY9" fmla="*/ 169 h 6669"/>
              <a:gd name="connsiteX10" fmla="*/ 9084 w 10000"/>
              <a:gd name="connsiteY10" fmla="*/ 318 h 6669"/>
              <a:gd name="connsiteX11" fmla="*/ 8628 w 10000"/>
              <a:gd name="connsiteY11" fmla="*/ 446 h 6669"/>
              <a:gd name="connsiteX12" fmla="*/ 8177 w 10000"/>
              <a:gd name="connsiteY12" fmla="*/ 565 h 6669"/>
              <a:gd name="connsiteX13" fmla="*/ 7726 w 10000"/>
              <a:gd name="connsiteY13" fmla="*/ 656 h 6669"/>
              <a:gd name="connsiteX14" fmla="*/ 7279 w 10000"/>
              <a:gd name="connsiteY14" fmla="*/ 725 h 6669"/>
              <a:gd name="connsiteX15" fmla="*/ 6832 w 10000"/>
              <a:gd name="connsiteY15" fmla="*/ 784 h 6669"/>
              <a:gd name="connsiteX16" fmla="*/ 6393 w 10000"/>
              <a:gd name="connsiteY16" fmla="*/ 824 h 6669"/>
              <a:gd name="connsiteX17" fmla="*/ 5962 w 10000"/>
              <a:gd name="connsiteY17" fmla="*/ 853 h 6669"/>
              <a:gd name="connsiteX18" fmla="*/ 5534 w 10000"/>
              <a:gd name="connsiteY18" fmla="*/ 863 h 6669"/>
              <a:gd name="connsiteX19" fmla="*/ 5120 w 10000"/>
              <a:gd name="connsiteY19" fmla="*/ 863 h 6669"/>
              <a:gd name="connsiteX20" fmla="*/ 4709 w 10000"/>
              <a:gd name="connsiteY20" fmla="*/ 863 h 6669"/>
              <a:gd name="connsiteX21" fmla="*/ 4311 w 10000"/>
              <a:gd name="connsiteY21" fmla="*/ 844 h 6669"/>
              <a:gd name="connsiteX22" fmla="*/ 3923 w 10000"/>
              <a:gd name="connsiteY22" fmla="*/ 814 h 6669"/>
              <a:gd name="connsiteX23" fmla="*/ 3548 w 10000"/>
              <a:gd name="connsiteY23" fmla="*/ 774 h 6669"/>
              <a:gd name="connsiteX24" fmla="*/ 3187 w 10000"/>
              <a:gd name="connsiteY24" fmla="*/ 734 h 6669"/>
              <a:gd name="connsiteX25" fmla="*/ 2840 w 10000"/>
              <a:gd name="connsiteY25" fmla="*/ 684 h 6669"/>
              <a:gd name="connsiteX26" fmla="*/ 2505 w 10000"/>
              <a:gd name="connsiteY26" fmla="*/ 636 h 6669"/>
              <a:gd name="connsiteX27" fmla="*/ 2192 w 10000"/>
              <a:gd name="connsiteY27" fmla="*/ 577 h 6669"/>
              <a:gd name="connsiteX28" fmla="*/ 1889 w 10000"/>
              <a:gd name="connsiteY28" fmla="*/ 517 h 6669"/>
              <a:gd name="connsiteX29" fmla="*/ 1346 w 10000"/>
              <a:gd name="connsiteY29" fmla="*/ 386 h 6669"/>
              <a:gd name="connsiteX30" fmla="*/ 882 w 10000"/>
              <a:gd name="connsiteY30" fmla="*/ 267 h 6669"/>
              <a:gd name="connsiteX31" fmla="*/ 511 w 10000"/>
              <a:gd name="connsiteY31" fmla="*/ 169 h 6669"/>
              <a:gd name="connsiteX32" fmla="*/ 234 w 10000"/>
              <a:gd name="connsiteY32" fmla="*/ 79 h 6669"/>
              <a:gd name="connsiteX33" fmla="*/ 0 w 10000"/>
              <a:gd name="connsiteY33" fmla="*/ 0 h 6669"/>
              <a:gd name="connsiteX34" fmla="*/ 0 w 10000"/>
              <a:gd name="connsiteY34" fmla="*/ 0 h 6669"/>
              <a:gd name="connsiteX0" fmla="*/ 0 w 10000"/>
              <a:gd name="connsiteY0" fmla="*/ 0 h 9621"/>
              <a:gd name="connsiteX1" fmla="*/ 0 w 10000"/>
              <a:gd name="connsiteY1" fmla="*/ 2411 h 9621"/>
              <a:gd name="connsiteX2" fmla="*/ 0 w 10000"/>
              <a:gd name="connsiteY2" fmla="*/ 9586 h 9621"/>
              <a:gd name="connsiteX3" fmla="*/ 0 w 10000"/>
              <a:gd name="connsiteY3" fmla="*/ 9621 h 9621"/>
              <a:gd name="connsiteX4" fmla="*/ 10000 w 10000"/>
              <a:gd name="connsiteY4" fmla="*/ 9585 h 9621"/>
              <a:gd name="connsiteX5" fmla="*/ 10000 w 10000"/>
              <a:gd name="connsiteY5" fmla="*/ 9586 h 9621"/>
              <a:gd name="connsiteX6" fmla="*/ 9990 w 10000"/>
              <a:gd name="connsiteY6" fmla="*/ 2411 h 9621"/>
              <a:gd name="connsiteX7" fmla="*/ 9990 w 10000"/>
              <a:gd name="connsiteY7" fmla="*/ 0 h 9621"/>
              <a:gd name="connsiteX8" fmla="*/ 9990 w 10000"/>
              <a:gd name="connsiteY8" fmla="*/ 0 h 9621"/>
              <a:gd name="connsiteX9" fmla="*/ 9534 w 10000"/>
              <a:gd name="connsiteY9" fmla="*/ 253 h 9621"/>
              <a:gd name="connsiteX10" fmla="*/ 9084 w 10000"/>
              <a:gd name="connsiteY10" fmla="*/ 477 h 9621"/>
              <a:gd name="connsiteX11" fmla="*/ 8628 w 10000"/>
              <a:gd name="connsiteY11" fmla="*/ 669 h 9621"/>
              <a:gd name="connsiteX12" fmla="*/ 8177 w 10000"/>
              <a:gd name="connsiteY12" fmla="*/ 847 h 9621"/>
              <a:gd name="connsiteX13" fmla="*/ 7726 w 10000"/>
              <a:gd name="connsiteY13" fmla="*/ 984 h 9621"/>
              <a:gd name="connsiteX14" fmla="*/ 7279 w 10000"/>
              <a:gd name="connsiteY14" fmla="*/ 1087 h 9621"/>
              <a:gd name="connsiteX15" fmla="*/ 6832 w 10000"/>
              <a:gd name="connsiteY15" fmla="*/ 1176 h 9621"/>
              <a:gd name="connsiteX16" fmla="*/ 6393 w 10000"/>
              <a:gd name="connsiteY16" fmla="*/ 1236 h 9621"/>
              <a:gd name="connsiteX17" fmla="*/ 5962 w 10000"/>
              <a:gd name="connsiteY17" fmla="*/ 1279 h 9621"/>
              <a:gd name="connsiteX18" fmla="*/ 5534 w 10000"/>
              <a:gd name="connsiteY18" fmla="*/ 1294 h 9621"/>
              <a:gd name="connsiteX19" fmla="*/ 5120 w 10000"/>
              <a:gd name="connsiteY19" fmla="*/ 1294 h 9621"/>
              <a:gd name="connsiteX20" fmla="*/ 4709 w 10000"/>
              <a:gd name="connsiteY20" fmla="*/ 1294 h 9621"/>
              <a:gd name="connsiteX21" fmla="*/ 4311 w 10000"/>
              <a:gd name="connsiteY21" fmla="*/ 1266 h 9621"/>
              <a:gd name="connsiteX22" fmla="*/ 3923 w 10000"/>
              <a:gd name="connsiteY22" fmla="*/ 1221 h 9621"/>
              <a:gd name="connsiteX23" fmla="*/ 3548 w 10000"/>
              <a:gd name="connsiteY23" fmla="*/ 1161 h 9621"/>
              <a:gd name="connsiteX24" fmla="*/ 3187 w 10000"/>
              <a:gd name="connsiteY24" fmla="*/ 1101 h 9621"/>
              <a:gd name="connsiteX25" fmla="*/ 2840 w 10000"/>
              <a:gd name="connsiteY25" fmla="*/ 1026 h 9621"/>
              <a:gd name="connsiteX26" fmla="*/ 2505 w 10000"/>
              <a:gd name="connsiteY26" fmla="*/ 954 h 9621"/>
              <a:gd name="connsiteX27" fmla="*/ 2192 w 10000"/>
              <a:gd name="connsiteY27" fmla="*/ 865 h 9621"/>
              <a:gd name="connsiteX28" fmla="*/ 1889 w 10000"/>
              <a:gd name="connsiteY28" fmla="*/ 775 h 9621"/>
              <a:gd name="connsiteX29" fmla="*/ 1346 w 10000"/>
              <a:gd name="connsiteY29" fmla="*/ 579 h 9621"/>
              <a:gd name="connsiteX30" fmla="*/ 882 w 10000"/>
              <a:gd name="connsiteY30" fmla="*/ 400 h 9621"/>
              <a:gd name="connsiteX31" fmla="*/ 511 w 10000"/>
              <a:gd name="connsiteY31" fmla="*/ 253 h 9621"/>
              <a:gd name="connsiteX32" fmla="*/ 234 w 10000"/>
              <a:gd name="connsiteY32" fmla="*/ 118 h 9621"/>
              <a:gd name="connsiteX33" fmla="*/ 0 w 10000"/>
              <a:gd name="connsiteY33" fmla="*/ 0 h 9621"/>
              <a:gd name="connsiteX34" fmla="*/ 0 w 10000"/>
              <a:gd name="connsiteY34" fmla="*/ 0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C6B11F-F69B-46FA-876B-0DE1787967BA}" type="datetime1">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ctr"/>
          <a:lstStyle>
            <a:lvl1pPr algn="ctr">
              <a:defRPr sz="14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2248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9" name="Freeform 8"/>
          <p:cNvSpPr>
            <a:spLocks/>
          </p:cNvSpPr>
          <p:nvPr/>
        </p:nvSpPr>
        <p:spPr bwMode="auto">
          <a:xfrm>
            <a:off x="485023" y="4381500"/>
            <a:ext cx="8182128" cy="2130508"/>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 name="connsiteX0" fmla="*/ 0 w 10000"/>
              <a:gd name="connsiteY0" fmla="*/ 0 h 10000"/>
              <a:gd name="connsiteX1" fmla="*/ 0 w 10000"/>
              <a:gd name="connsiteY1" fmla="*/ 1177 h 10000"/>
              <a:gd name="connsiteX2" fmla="*/ 0 w 10000"/>
              <a:gd name="connsiteY2" fmla="*/ 7238 h 10000"/>
              <a:gd name="connsiteX3" fmla="*/ 0 w 10000"/>
              <a:gd name="connsiteY3" fmla="*/ 9365 h 10000"/>
              <a:gd name="connsiteX4" fmla="*/ 10000 w 10000"/>
              <a:gd name="connsiteY4" fmla="*/ 10000 h 10000"/>
              <a:gd name="connsiteX5" fmla="*/ 10000 w 10000"/>
              <a:gd name="connsiteY5" fmla="*/ 7238 h 10000"/>
              <a:gd name="connsiteX6" fmla="*/ 10000 w 10000"/>
              <a:gd name="connsiteY6" fmla="*/ 1177 h 10000"/>
              <a:gd name="connsiteX7" fmla="*/ 10000 w 10000"/>
              <a:gd name="connsiteY7" fmla="*/ 0 h 10000"/>
              <a:gd name="connsiteX8" fmla="*/ 10000 w 10000"/>
              <a:gd name="connsiteY8" fmla="*/ 0 h 10000"/>
              <a:gd name="connsiteX9" fmla="*/ 9544 w 10000"/>
              <a:gd name="connsiteY9" fmla="*/ 124 h 10000"/>
              <a:gd name="connsiteX10" fmla="*/ 9093 w 10000"/>
              <a:gd name="connsiteY10" fmla="*/ 233 h 10000"/>
              <a:gd name="connsiteX11" fmla="*/ 8637 w 10000"/>
              <a:gd name="connsiteY11" fmla="*/ 327 h 10000"/>
              <a:gd name="connsiteX12" fmla="*/ 8185 w 10000"/>
              <a:gd name="connsiteY12" fmla="*/ 414 h 10000"/>
              <a:gd name="connsiteX13" fmla="*/ 7734 w 10000"/>
              <a:gd name="connsiteY13" fmla="*/ 480 h 10000"/>
              <a:gd name="connsiteX14" fmla="*/ 7286 w 10000"/>
              <a:gd name="connsiteY14" fmla="*/ 531 h 10000"/>
              <a:gd name="connsiteX15" fmla="*/ 6839 w 10000"/>
              <a:gd name="connsiteY15" fmla="*/ 574 h 10000"/>
              <a:gd name="connsiteX16" fmla="*/ 6399 w 10000"/>
              <a:gd name="connsiteY16" fmla="*/ 603 h 10000"/>
              <a:gd name="connsiteX17" fmla="*/ 5968 w 10000"/>
              <a:gd name="connsiteY17" fmla="*/ 625 h 10000"/>
              <a:gd name="connsiteX18" fmla="*/ 5540 w 10000"/>
              <a:gd name="connsiteY18" fmla="*/ 632 h 10000"/>
              <a:gd name="connsiteX19" fmla="*/ 5125 w 10000"/>
              <a:gd name="connsiteY19" fmla="*/ 632 h 10000"/>
              <a:gd name="connsiteX20" fmla="*/ 4714 w 10000"/>
              <a:gd name="connsiteY20" fmla="*/ 632 h 10000"/>
              <a:gd name="connsiteX21" fmla="*/ 4315 w 10000"/>
              <a:gd name="connsiteY21" fmla="*/ 618 h 10000"/>
              <a:gd name="connsiteX22" fmla="*/ 3927 w 10000"/>
              <a:gd name="connsiteY22" fmla="*/ 596 h 10000"/>
              <a:gd name="connsiteX23" fmla="*/ 3552 w 10000"/>
              <a:gd name="connsiteY23" fmla="*/ 567 h 10000"/>
              <a:gd name="connsiteX24" fmla="*/ 3190 w 10000"/>
              <a:gd name="connsiteY24" fmla="*/ 538 h 10000"/>
              <a:gd name="connsiteX25" fmla="*/ 2843 w 10000"/>
              <a:gd name="connsiteY25" fmla="*/ 501 h 10000"/>
              <a:gd name="connsiteX26" fmla="*/ 2508 w 10000"/>
              <a:gd name="connsiteY26" fmla="*/ 465 h 10000"/>
              <a:gd name="connsiteX27" fmla="*/ 2194 w 10000"/>
              <a:gd name="connsiteY27" fmla="*/ 422 h 10000"/>
              <a:gd name="connsiteX28" fmla="*/ 1891 w 10000"/>
              <a:gd name="connsiteY28" fmla="*/ 378 h 10000"/>
              <a:gd name="connsiteX29" fmla="*/ 1347 w 10000"/>
              <a:gd name="connsiteY29" fmla="*/ 283 h 10000"/>
              <a:gd name="connsiteX30" fmla="*/ 883 w 10000"/>
              <a:gd name="connsiteY30" fmla="*/ 196 h 10000"/>
              <a:gd name="connsiteX31" fmla="*/ 512 w 10000"/>
              <a:gd name="connsiteY31" fmla="*/ 124 h 10000"/>
              <a:gd name="connsiteX32" fmla="*/ 234 w 10000"/>
              <a:gd name="connsiteY32" fmla="*/ 58 h 10000"/>
              <a:gd name="connsiteX33" fmla="*/ 0 w 10000"/>
              <a:gd name="connsiteY33" fmla="*/ 0 h 10000"/>
              <a:gd name="connsiteX34" fmla="*/ 0 w 10000"/>
              <a:gd name="connsiteY34" fmla="*/ 0 h 10000"/>
              <a:gd name="connsiteX0" fmla="*/ 0 w 10010"/>
              <a:gd name="connsiteY0" fmla="*/ 0 h 9365"/>
              <a:gd name="connsiteX1" fmla="*/ 0 w 10010"/>
              <a:gd name="connsiteY1" fmla="*/ 1177 h 9365"/>
              <a:gd name="connsiteX2" fmla="*/ 0 w 10010"/>
              <a:gd name="connsiteY2" fmla="*/ 7238 h 9365"/>
              <a:gd name="connsiteX3" fmla="*/ 0 w 10010"/>
              <a:gd name="connsiteY3" fmla="*/ 9365 h 9365"/>
              <a:gd name="connsiteX4" fmla="*/ 10010 w 10010"/>
              <a:gd name="connsiteY4" fmla="*/ 9347 h 9365"/>
              <a:gd name="connsiteX5" fmla="*/ 10000 w 10010"/>
              <a:gd name="connsiteY5" fmla="*/ 7238 h 9365"/>
              <a:gd name="connsiteX6" fmla="*/ 10000 w 10010"/>
              <a:gd name="connsiteY6" fmla="*/ 1177 h 9365"/>
              <a:gd name="connsiteX7" fmla="*/ 10000 w 10010"/>
              <a:gd name="connsiteY7" fmla="*/ 0 h 9365"/>
              <a:gd name="connsiteX8" fmla="*/ 10000 w 10010"/>
              <a:gd name="connsiteY8" fmla="*/ 0 h 9365"/>
              <a:gd name="connsiteX9" fmla="*/ 9544 w 10010"/>
              <a:gd name="connsiteY9" fmla="*/ 124 h 9365"/>
              <a:gd name="connsiteX10" fmla="*/ 9093 w 10010"/>
              <a:gd name="connsiteY10" fmla="*/ 233 h 9365"/>
              <a:gd name="connsiteX11" fmla="*/ 8637 w 10010"/>
              <a:gd name="connsiteY11" fmla="*/ 327 h 9365"/>
              <a:gd name="connsiteX12" fmla="*/ 8185 w 10010"/>
              <a:gd name="connsiteY12" fmla="*/ 414 h 9365"/>
              <a:gd name="connsiteX13" fmla="*/ 7734 w 10010"/>
              <a:gd name="connsiteY13" fmla="*/ 480 h 9365"/>
              <a:gd name="connsiteX14" fmla="*/ 7286 w 10010"/>
              <a:gd name="connsiteY14" fmla="*/ 531 h 9365"/>
              <a:gd name="connsiteX15" fmla="*/ 6839 w 10010"/>
              <a:gd name="connsiteY15" fmla="*/ 574 h 9365"/>
              <a:gd name="connsiteX16" fmla="*/ 6399 w 10010"/>
              <a:gd name="connsiteY16" fmla="*/ 603 h 9365"/>
              <a:gd name="connsiteX17" fmla="*/ 5968 w 10010"/>
              <a:gd name="connsiteY17" fmla="*/ 625 h 9365"/>
              <a:gd name="connsiteX18" fmla="*/ 5540 w 10010"/>
              <a:gd name="connsiteY18" fmla="*/ 632 h 9365"/>
              <a:gd name="connsiteX19" fmla="*/ 5125 w 10010"/>
              <a:gd name="connsiteY19" fmla="*/ 632 h 9365"/>
              <a:gd name="connsiteX20" fmla="*/ 4714 w 10010"/>
              <a:gd name="connsiteY20" fmla="*/ 632 h 9365"/>
              <a:gd name="connsiteX21" fmla="*/ 4315 w 10010"/>
              <a:gd name="connsiteY21" fmla="*/ 618 h 9365"/>
              <a:gd name="connsiteX22" fmla="*/ 3927 w 10010"/>
              <a:gd name="connsiteY22" fmla="*/ 596 h 9365"/>
              <a:gd name="connsiteX23" fmla="*/ 3552 w 10010"/>
              <a:gd name="connsiteY23" fmla="*/ 567 h 9365"/>
              <a:gd name="connsiteX24" fmla="*/ 3190 w 10010"/>
              <a:gd name="connsiteY24" fmla="*/ 538 h 9365"/>
              <a:gd name="connsiteX25" fmla="*/ 2843 w 10010"/>
              <a:gd name="connsiteY25" fmla="*/ 501 h 9365"/>
              <a:gd name="connsiteX26" fmla="*/ 2508 w 10010"/>
              <a:gd name="connsiteY26" fmla="*/ 465 h 9365"/>
              <a:gd name="connsiteX27" fmla="*/ 2194 w 10010"/>
              <a:gd name="connsiteY27" fmla="*/ 422 h 9365"/>
              <a:gd name="connsiteX28" fmla="*/ 1891 w 10010"/>
              <a:gd name="connsiteY28" fmla="*/ 378 h 9365"/>
              <a:gd name="connsiteX29" fmla="*/ 1347 w 10010"/>
              <a:gd name="connsiteY29" fmla="*/ 283 h 9365"/>
              <a:gd name="connsiteX30" fmla="*/ 883 w 10010"/>
              <a:gd name="connsiteY30" fmla="*/ 196 h 9365"/>
              <a:gd name="connsiteX31" fmla="*/ 512 w 10010"/>
              <a:gd name="connsiteY31" fmla="*/ 124 h 9365"/>
              <a:gd name="connsiteX32" fmla="*/ 234 w 10010"/>
              <a:gd name="connsiteY32" fmla="*/ 58 h 9365"/>
              <a:gd name="connsiteX33" fmla="*/ 0 w 10010"/>
              <a:gd name="connsiteY33" fmla="*/ 0 h 9365"/>
              <a:gd name="connsiteX34" fmla="*/ 0 w 10010"/>
              <a:gd name="connsiteY34" fmla="*/ 0 h 9365"/>
              <a:gd name="connsiteX0" fmla="*/ 0 w 10000"/>
              <a:gd name="connsiteY0" fmla="*/ 0 h 10000"/>
              <a:gd name="connsiteX1" fmla="*/ 0 w 10000"/>
              <a:gd name="connsiteY1" fmla="*/ 1257 h 10000"/>
              <a:gd name="connsiteX2" fmla="*/ 0 w 10000"/>
              <a:gd name="connsiteY2" fmla="*/ 7729 h 10000"/>
              <a:gd name="connsiteX3" fmla="*/ 0 w 10000"/>
              <a:gd name="connsiteY3" fmla="*/ 10000 h 10000"/>
              <a:gd name="connsiteX4" fmla="*/ 10000 w 10000"/>
              <a:gd name="connsiteY4" fmla="*/ 4997 h 10000"/>
              <a:gd name="connsiteX5" fmla="*/ 9990 w 10000"/>
              <a:gd name="connsiteY5" fmla="*/ 7729 h 10000"/>
              <a:gd name="connsiteX6" fmla="*/ 9990 w 10000"/>
              <a:gd name="connsiteY6" fmla="*/ 1257 h 10000"/>
              <a:gd name="connsiteX7" fmla="*/ 9990 w 10000"/>
              <a:gd name="connsiteY7" fmla="*/ 0 h 10000"/>
              <a:gd name="connsiteX8" fmla="*/ 9990 w 10000"/>
              <a:gd name="connsiteY8" fmla="*/ 0 h 10000"/>
              <a:gd name="connsiteX9" fmla="*/ 9534 w 10000"/>
              <a:gd name="connsiteY9" fmla="*/ 132 h 10000"/>
              <a:gd name="connsiteX10" fmla="*/ 9084 w 10000"/>
              <a:gd name="connsiteY10" fmla="*/ 249 h 10000"/>
              <a:gd name="connsiteX11" fmla="*/ 8628 w 10000"/>
              <a:gd name="connsiteY11" fmla="*/ 349 h 10000"/>
              <a:gd name="connsiteX12" fmla="*/ 8177 w 10000"/>
              <a:gd name="connsiteY12" fmla="*/ 442 h 10000"/>
              <a:gd name="connsiteX13" fmla="*/ 7726 w 10000"/>
              <a:gd name="connsiteY13" fmla="*/ 513 h 10000"/>
              <a:gd name="connsiteX14" fmla="*/ 7279 w 10000"/>
              <a:gd name="connsiteY14" fmla="*/ 567 h 10000"/>
              <a:gd name="connsiteX15" fmla="*/ 6832 w 10000"/>
              <a:gd name="connsiteY15" fmla="*/ 613 h 10000"/>
              <a:gd name="connsiteX16" fmla="*/ 6393 w 10000"/>
              <a:gd name="connsiteY16" fmla="*/ 644 h 10000"/>
              <a:gd name="connsiteX17" fmla="*/ 5962 w 10000"/>
              <a:gd name="connsiteY17" fmla="*/ 667 h 10000"/>
              <a:gd name="connsiteX18" fmla="*/ 5534 w 10000"/>
              <a:gd name="connsiteY18" fmla="*/ 675 h 10000"/>
              <a:gd name="connsiteX19" fmla="*/ 5120 w 10000"/>
              <a:gd name="connsiteY19" fmla="*/ 675 h 10000"/>
              <a:gd name="connsiteX20" fmla="*/ 4709 w 10000"/>
              <a:gd name="connsiteY20" fmla="*/ 675 h 10000"/>
              <a:gd name="connsiteX21" fmla="*/ 4311 w 10000"/>
              <a:gd name="connsiteY21" fmla="*/ 660 h 10000"/>
              <a:gd name="connsiteX22" fmla="*/ 3923 w 10000"/>
              <a:gd name="connsiteY22" fmla="*/ 636 h 10000"/>
              <a:gd name="connsiteX23" fmla="*/ 3548 w 10000"/>
              <a:gd name="connsiteY23" fmla="*/ 605 h 10000"/>
              <a:gd name="connsiteX24" fmla="*/ 3187 w 10000"/>
              <a:gd name="connsiteY24" fmla="*/ 574 h 10000"/>
              <a:gd name="connsiteX25" fmla="*/ 2840 w 10000"/>
              <a:gd name="connsiteY25" fmla="*/ 535 h 10000"/>
              <a:gd name="connsiteX26" fmla="*/ 2505 w 10000"/>
              <a:gd name="connsiteY26" fmla="*/ 497 h 10000"/>
              <a:gd name="connsiteX27" fmla="*/ 2192 w 10000"/>
              <a:gd name="connsiteY27" fmla="*/ 451 h 10000"/>
              <a:gd name="connsiteX28" fmla="*/ 1889 w 10000"/>
              <a:gd name="connsiteY28" fmla="*/ 404 h 10000"/>
              <a:gd name="connsiteX29" fmla="*/ 1346 w 10000"/>
              <a:gd name="connsiteY29" fmla="*/ 302 h 10000"/>
              <a:gd name="connsiteX30" fmla="*/ 882 w 10000"/>
              <a:gd name="connsiteY30" fmla="*/ 209 h 10000"/>
              <a:gd name="connsiteX31" fmla="*/ 511 w 10000"/>
              <a:gd name="connsiteY31" fmla="*/ 132 h 10000"/>
              <a:gd name="connsiteX32" fmla="*/ 234 w 10000"/>
              <a:gd name="connsiteY32" fmla="*/ 62 h 10000"/>
              <a:gd name="connsiteX33" fmla="*/ 0 w 10000"/>
              <a:gd name="connsiteY33" fmla="*/ 0 h 10000"/>
              <a:gd name="connsiteX34" fmla="*/ 0 w 10000"/>
              <a:gd name="connsiteY34" fmla="*/ 0 h 10000"/>
              <a:gd name="connsiteX0" fmla="*/ 0 w 10000"/>
              <a:gd name="connsiteY0" fmla="*/ 0 h 7818"/>
              <a:gd name="connsiteX1" fmla="*/ 0 w 10000"/>
              <a:gd name="connsiteY1" fmla="*/ 1257 h 7818"/>
              <a:gd name="connsiteX2" fmla="*/ 0 w 10000"/>
              <a:gd name="connsiteY2" fmla="*/ 7729 h 7818"/>
              <a:gd name="connsiteX3" fmla="*/ 0 w 10000"/>
              <a:gd name="connsiteY3" fmla="*/ 5016 h 7818"/>
              <a:gd name="connsiteX4" fmla="*/ 10000 w 10000"/>
              <a:gd name="connsiteY4" fmla="*/ 4997 h 7818"/>
              <a:gd name="connsiteX5" fmla="*/ 9990 w 10000"/>
              <a:gd name="connsiteY5" fmla="*/ 7729 h 7818"/>
              <a:gd name="connsiteX6" fmla="*/ 9990 w 10000"/>
              <a:gd name="connsiteY6" fmla="*/ 1257 h 7818"/>
              <a:gd name="connsiteX7" fmla="*/ 9990 w 10000"/>
              <a:gd name="connsiteY7" fmla="*/ 0 h 7818"/>
              <a:gd name="connsiteX8" fmla="*/ 9990 w 10000"/>
              <a:gd name="connsiteY8" fmla="*/ 0 h 7818"/>
              <a:gd name="connsiteX9" fmla="*/ 9534 w 10000"/>
              <a:gd name="connsiteY9" fmla="*/ 132 h 7818"/>
              <a:gd name="connsiteX10" fmla="*/ 9084 w 10000"/>
              <a:gd name="connsiteY10" fmla="*/ 249 h 7818"/>
              <a:gd name="connsiteX11" fmla="*/ 8628 w 10000"/>
              <a:gd name="connsiteY11" fmla="*/ 349 h 7818"/>
              <a:gd name="connsiteX12" fmla="*/ 8177 w 10000"/>
              <a:gd name="connsiteY12" fmla="*/ 442 h 7818"/>
              <a:gd name="connsiteX13" fmla="*/ 7726 w 10000"/>
              <a:gd name="connsiteY13" fmla="*/ 513 h 7818"/>
              <a:gd name="connsiteX14" fmla="*/ 7279 w 10000"/>
              <a:gd name="connsiteY14" fmla="*/ 567 h 7818"/>
              <a:gd name="connsiteX15" fmla="*/ 6832 w 10000"/>
              <a:gd name="connsiteY15" fmla="*/ 613 h 7818"/>
              <a:gd name="connsiteX16" fmla="*/ 6393 w 10000"/>
              <a:gd name="connsiteY16" fmla="*/ 644 h 7818"/>
              <a:gd name="connsiteX17" fmla="*/ 5962 w 10000"/>
              <a:gd name="connsiteY17" fmla="*/ 667 h 7818"/>
              <a:gd name="connsiteX18" fmla="*/ 5534 w 10000"/>
              <a:gd name="connsiteY18" fmla="*/ 675 h 7818"/>
              <a:gd name="connsiteX19" fmla="*/ 5120 w 10000"/>
              <a:gd name="connsiteY19" fmla="*/ 675 h 7818"/>
              <a:gd name="connsiteX20" fmla="*/ 4709 w 10000"/>
              <a:gd name="connsiteY20" fmla="*/ 675 h 7818"/>
              <a:gd name="connsiteX21" fmla="*/ 4311 w 10000"/>
              <a:gd name="connsiteY21" fmla="*/ 660 h 7818"/>
              <a:gd name="connsiteX22" fmla="*/ 3923 w 10000"/>
              <a:gd name="connsiteY22" fmla="*/ 636 h 7818"/>
              <a:gd name="connsiteX23" fmla="*/ 3548 w 10000"/>
              <a:gd name="connsiteY23" fmla="*/ 605 h 7818"/>
              <a:gd name="connsiteX24" fmla="*/ 3187 w 10000"/>
              <a:gd name="connsiteY24" fmla="*/ 574 h 7818"/>
              <a:gd name="connsiteX25" fmla="*/ 2840 w 10000"/>
              <a:gd name="connsiteY25" fmla="*/ 535 h 7818"/>
              <a:gd name="connsiteX26" fmla="*/ 2505 w 10000"/>
              <a:gd name="connsiteY26" fmla="*/ 497 h 7818"/>
              <a:gd name="connsiteX27" fmla="*/ 2192 w 10000"/>
              <a:gd name="connsiteY27" fmla="*/ 451 h 7818"/>
              <a:gd name="connsiteX28" fmla="*/ 1889 w 10000"/>
              <a:gd name="connsiteY28" fmla="*/ 404 h 7818"/>
              <a:gd name="connsiteX29" fmla="*/ 1346 w 10000"/>
              <a:gd name="connsiteY29" fmla="*/ 302 h 7818"/>
              <a:gd name="connsiteX30" fmla="*/ 882 w 10000"/>
              <a:gd name="connsiteY30" fmla="*/ 209 h 7818"/>
              <a:gd name="connsiteX31" fmla="*/ 511 w 10000"/>
              <a:gd name="connsiteY31" fmla="*/ 132 h 7818"/>
              <a:gd name="connsiteX32" fmla="*/ 234 w 10000"/>
              <a:gd name="connsiteY32" fmla="*/ 62 h 7818"/>
              <a:gd name="connsiteX33" fmla="*/ 0 w 10000"/>
              <a:gd name="connsiteY33" fmla="*/ 0 h 7818"/>
              <a:gd name="connsiteX34" fmla="*/ 0 w 10000"/>
              <a:gd name="connsiteY34" fmla="*/ 0 h 7818"/>
              <a:gd name="connsiteX0" fmla="*/ 0 w 10000"/>
              <a:gd name="connsiteY0" fmla="*/ 0 h 10000"/>
              <a:gd name="connsiteX1" fmla="*/ 0 w 10000"/>
              <a:gd name="connsiteY1" fmla="*/ 1608 h 10000"/>
              <a:gd name="connsiteX2" fmla="*/ 0 w 10000"/>
              <a:gd name="connsiteY2" fmla="*/ 6393 h 10000"/>
              <a:gd name="connsiteX3" fmla="*/ 0 w 10000"/>
              <a:gd name="connsiteY3" fmla="*/ 6416 h 10000"/>
              <a:gd name="connsiteX4" fmla="*/ 10000 w 10000"/>
              <a:gd name="connsiteY4" fmla="*/ 6392 h 10000"/>
              <a:gd name="connsiteX5" fmla="*/ 9990 w 10000"/>
              <a:gd name="connsiteY5" fmla="*/ 9886 h 10000"/>
              <a:gd name="connsiteX6" fmla="*/ 9990 w 10000"/>
              <a:gd name="connsiteY6" fmla="*/ 1608 h 10000"/>
              <a:gd name="connsiteX7" fmla="*/ 9990 w 10000"/>
              <a:gd name="connsiteY7" fmla="*/ 0 h 10000"/>
              <a:gd name="connsiteX8" fmla="*/ 9990 w 10000"/>
              <a:gd name="connsiteY8" fmla="*/ 0 h 10000"/>
              <a:gd name="connsiteX9" fmla="*/ 9534 w 10000"/>
              <a:gd name="connsiteY9" fmla="*/ 169 h 10000"/>
              <a:gd name="connsiteX10" fmla="*/ 9084 w 10000"/>
              <a:gd name="connsiteY10" fmla="*/ 318 h 10000"/>
              <a:gd name="connsiteX11" fmla="*/ 8628 w 10000"/>
              <a:gd name="connsiteY11" fmla="*/ 446 h 10000"/>
              <a:gd name="connsiteX12" fmla="*/ 8177 w 10000"/>
              <a:gd name="connsiteY12" fmla="*/ 565 h 10000"/>
              <a:gd name="connsiteX13" fmla="*/ 7726 w 10000"/>
              <a:gd name="connsiteY13" fmla="*/ 656 h 10000"/>
              <a:gd name="connsiteX14" fmla="*/ 7279 w 10000"/>
              <a:gd name="connsiteY14" fmla="*/ 725 h 10000"/>
              <a:gd name="connsiteX15" fmla="*/ 6832 w 10000"/>
              <a:gd name="connsiteY15" fmla="*/ 784 h 10000"/>
              <a:gd name="connsiteX16" fmla="*/ 6393 w 10000"/>
              <a:gd name="connsiteY16" fmla="*/ 824 h 10000"/>
              <a:gd name="connsiteX17" fmla="*/ 5962 w 10000"/>
              <a:gd name="connsiteY17" fmla="*/ 853 h 10000"/>
              <a:gd name="connsiteX18" fmla="*/ 5534 w 10000"/>
              <a:gd name="connsiteY18" fmla="*/ 863 h 10000"/>
              <a:gd name="connsiteX19" fmla="*/ 5120 w 10000"/>
              <a:gd name="connsiteY19" fmla="*/ 863 h 10000"/>
              <a:gd name="connsiteX20" fmla="*/ 4709 w 10000"/>
              <a:gd name="connsiteY20" fmla="*/ 863 h 10000"/>
              <a:gd name="connsiteX21" fmla="*/ 4311 w 10000"/>
              <a:gd name="connsiteY21" fmla="*/ 844 h 10000"/>
              <a:gd name="connsiteX22" fmla="*/ 3923 w 10000"/>
              <a:gd name="connsiteY22" fmla="*/ 814 h 10000"/>
              <a:gd name="connsiteX23" fmla="*/ 3548 w 10000"/>
              <a:gd name="connsiteY23" fmla="*/ 774 h 10000"/>
              <a:gd name="connsiteX24" fmla="*/ 3187 w 10000"/>
              <a:gd name="connsiteY24" fmla="*/ 734 h 10000"/>
              <a:gd name="connsiteX25" fmla="*/ 2840 w 10000"/>
              <a:gd name="connsiteY25" fmla="*/ 684 h 10000"/>
              <a:gd name="connsiteX26" fmla="*/ 2505 w 10000"/>
              <a:gd name="connsiteY26" fmla="*/ 636 h 10000"/>
              <a:gd name="connsiteX27" fmla="*/ 2192 w 10000"/>
              <a:gd name="connsiteY27" fmla="*/ 577 h 10000"/>
              <a:gd name="connsiteX28" fmla="*/ 1889 w 10000"/>
              <a:gd name="connsiteY28" fmla="*/ 517 h 10000"/>
              <a:gd name="connsiteX29" fmla="*/ 1346 w 10000"/>
              <a:gd name="connsiteY29" fmla="*/ 386 h 10000"/>
              <a:gd name="connsiteX30" fmla="*/ 882 w 10000"/>
              <a:gd name="connsiteY30" fmla="*/ 267 h 10000"/>
              <a:gd name="connsiteX31" fmla="*/ 511 w 10000"/>
              <a:gd name="connsiteY31" fmla="*/ 169 h 10000"/>
              <a:gd name="connsiteX32" fmla="*/ 234 w 10000"/>
              <a:gd name="connsiteY32" fmla="*/ 79 h 10000"/>
              <a:gd name="connsiteX33" fmla="*/ 0 w 10000"/>
              <a:gd name="connsiteY33" fmla="*/ 0 h 10000"/>
              <a:gd name="connsiteX34" fmla="*/ 0 w 10000"/>
              <a:gd name="connsiteY34" fmla="*/ 0 h 10000"/>
              <a:gd name="connsiteX0" fmla="*/ 0 w 10000"/>
              <a:gd name="connsiteY0" fmla="*/ 0 h 6669"/>
              <a:gd name="connsiteX1" fmla="*/ 0 w 10000"/>
              <a:gd name="connsiteY1" fmla="*/ 1608 h 6669"/>
              <a:gd name="connsiteX2" fmla="*/ 0 w 10000"/>
              <a:gd name="connsiteY2" fmla="*/ 6393 h 6669"/>
              <a:gd name="connsiteX3" fmla="*/ 0 w 10000"/>
              <a:gd name="connsiteY3" fmla="*/ 6416 h 6669"/>
              <a:gd name="connsiteX4" fmla="*/ 10000 w 10000"/>
              <a:gd name="connsiteY4" fmla="*/ 6392 h 6669"/>
              <a:gd name="connsiteX5" fmla="*/ 10000 w 10000"/>
              <a:gd name="connsiteY5" fmla="*/ 6393 h 6669"/>
              <a:gd name="connsiteX6" fmla="*/ 9990 w 10000"/>
              <a:gd name="connsiteY6" fmla="*/ 1608 h 6669"/>
              <a:gd name="connsiteX7" fmla="*/ 9990 w 10000"/>
              <a:gd name="connsiteY7" fmla="*/ 0 h 6669"/>
              <a:gd name="connsiteX8" fmla="*/ 9990 w 10000"/>
              <a:gd name="connsiteY8" fmla="*/ 0 h 6669"/>
              <a:gd name="connsiteX9" fmla="*/ 9534 w 10000"/>
              <a:gd name="connsiteY9" fmla="*/ 169 h 6669"/>
              <a:gd name="connsiteX10" fmla="*/ 9084 w 10000"/>
              <a:gd name="connsiteY10" fmla="*/ 318 h 6669"/>
              <a:gd name="connsiteX11" fmla="*/ 8628 w 10000"/>
              <a:gd name="connsiteY11" fmla="*/ 446 h 6669"/>
              <a:gd name="connsiteX12" fmla="*/ 8177 w 10000"/>
              <a:gd name="connsiteY12" fmla="*/ 565 h 6669"/>
              <a:gd name="connsiteX13" fmla="*/ 7726 w 10000"/>
              <a:gd name="connsiteY13" fmla="*/ 656 h 6669"/>
              <a:gd name="connsiteX14" fmla="*/ 7279 w 10000"/>
              <a:gd name="connsiteY14" fmla="*/ 725 h 6669"/>
              <a:gd name="connsiteX15" fmla="*/ 6832 w 10000"/>
              <a:gd name="connsiteY15" fmla="*/ 784 h 6669"/>
              <a:gd name="connsiteX16" fmla="*/ 6393 w 10000"/>
              <a:gd name="connsiteY16" fmla="*/ 824 h 6669"/>
              <a:gd name="connsiteX17" fmla="*/ 5962 w 10000"/>
              <a:gd name="connsiteY17" fmla="*/ 853 h 6669"/>
              <a:gd name="connsiteX18" fmla="*/ 5534 w 10000"/>
              <a:gd name="connsiteY18" fmla="*/ 863 h 6669"/>
              <a:gd name="connsiteX19" fmla="*/ 5120 w 10000"/>
              <a:gd name="connsiteY19" fmla="*/ 863 h 6669"/>
              <a:gd name="connsiteX20" fmla="*/ 4709 w 10000"/>
              <a:gd name="connsiteY20" fmla="*/ 863 h 6669"/>
              <a:gd name="connsiteX21" fmla="*/ 4311 w 10000"/>
              <a:gd name="connsiteY21" fmla="*/ 844 h 6669"/>
              <a:gd name="connsiteX22" fmla="*/ 3923 w 10000"/>
              <a:gd name="connsiteY22" fmla="*/ 814 h 6669"/>
              <a:gd name="connsiteX23" fmla="*/ 3548 w 10000"/>
              <a:gd name="connsiteY23" fmla="*/ 774 h 6669"/>
              <a:gd name="connsiteX24" fmla="*/ 3187 w 10000"/>
              <a:gd name="connsiteY24" fmla="*/ 734 h 6669"/>
              <a:gd name="connsiteX25" fmla="*/ 2840 w 10000"/>
              <a:gd name="connsiteY25" fmla="*/ 684 h 6669"/>
              <a:gd name="connsiteX26" fmla="*/ 2505 w 10000"/>
              <a:gd name="connsiteY26" fmla="*/ 636 h 6669"/>
              <a:gd name="connsiteX27" fmla="*/ 2192 w 10000"/>
              <a:gd name="connsiteY27" fmla="*/ 577 h 6669"/>
              <a:gd name="connsiteX28" fmla="*/ 1889 w 10000"/>
              <a:gd name="connsiteY28" fmla="*/ 517 h 6669"/>
              <a:gd name="connsiteX29" fmla="*/ 1346 w 10000"/>
              <a:gd name="connsiteY29" fmla="*/ 386 h 6669"/>
              <a:gd name="connsiteX30" fmla="*/ 882 w 10000"/>
              <a:gd name="connsiteY30" fmla="*/ 267 h 6669"/>
              <a:gd name="connsiteX31" fmla="*/ 511 w 10000"/>
              <a:gd name="connsiteY31" fmla="*/ 169 h 6669"/>
              <a:gd name="connsiteX32" fmla="*/ 234 w 10000"/>
              <a:gd name="connsiteY32" fmla="*/ 79 h 6669"/>
              <a:gd name="connsiteX33" fmla="*/ 0 w 10000"/>
              <a:gd name="connsiteY33" fmla="*/ 0 h 6669"/>
              <a:gd name="connsiteX34" fmla="*/ 0 w 10000"/>
              <a:gd name="connsiteY34" fmla="*/ 0 h 6669"/>
              <a:gd name="connsiteX0" fmla="*/ 0 w 10000"/>
              <a:gd name="connsiteY0" fmla="*/ 0 h 9621"/>
              <a:gd name="connsiteX1" fmla="*/ 0 w 10000"/>
              <a:gd name="connsiteY1" fmla="*/ 2411 h 9621"/>
              <a:gd name="connsiteX2" fmla="*/ 0 w 10000"/>
              <a:gd name="connsiteY2" fmla="*/ 9586 h 9621"/>
              <a:gd name="connsiteX3" fmla="*/ 0 w 10000"/>
              <a:gd name="connsiteY3" fmla="*/ 9621 h 9621"/>
              <a:gd name="connsiteX4" fmla="*/ 10000 w 10000"/>
              <a:gd name="connsiteY4" fmla="*/ 9585 h 9621"/>
              <a:gd name="connsiteX5" fmla="*/ 10000 w 10000"/>
              <a:gd name="connsiteY5" fmla="*/ 9586 h 9621"/>
              <a:gd name="connsiteX6" fmla="*/ 9990 w 10000"/>
              <a:gd name="connsiteY6" fmla="*/ 2411 h 9621"/>
              <a:gd name="connsiteX7" fmla="*/ 9990 w 10000"/>
              <a:gd name="connsiteY7" fmla="*/ 0 h 9621"/>
              <a:gd name="connsiteX8" fmla="*/ 9990 w 10000"/>
              <a:gd name="connsiteY8" fmla="*/ 0 h 9621"/>
              <a:gd name="connsiteX9" fmla="*/ 9534 w 10000"/>
              <a:gd name="connsiteY9" fmla="*/ 253 h 9621"/>
              <a:gd name="connsiteX10" fmla="*/ 9084 w 10000"/>
              <a:gd name="connsiteY10" fmla="*/ 477 h 9621"/>
              <a:gd name="connsiteX11" fmla="*/ 8628 w 10000"/>
              <a:gd name="connsiteY11" fmla="*/ 669 h 9621"/>
              <a:gd name="connsiteX12" fmla="*/ 8177 w 10000"/>
              <a:gd name="connsiteY12" fmla="*/ 847 h 9621"/>
              <a:gd name="connsiteX13" fmla="*/ 7726 w 10000"/>
              <a:gd name="connsiteY13" fmla="*/ 984 h 9621"/>
              <a:gd name="connsiteX14" fmla="*/ 7279 w 10000"/>
              <a:gd name="connsiteY14" fmla="*/ 1087 h 9621"/>
              <a:gd name="connsiteX15" fmla="*/ 6832 w 10000"/>
              <a:gd name="connsiteY15" fmla="*/ 1176 h 9621"/>
              <a:gd name="connsiteX16" fmla="*/ 6393 w 10000"/>
              <a:gd name="connsiteY16" fmla="*/ 1236 h 9621"/>
              <a:gd name="connsiteX17" fmla="*/ 5962 w 10000"/>
              <a:gd name="connsiteY17" fmla="*/ 1279 h 9621"/>
              <a:gd name="connsiteX18" fmla="*/ 5534 w 10000"/>
              <a:gd name="connsiteY18" fmla="*/ 1294 h 9621"/>
              <a:gd name="connsiteX19" fmla="*/ 5120 w 10000"/>
              <a:gd name="connsiteY19" fmla="*/ 1294 h 9621"/>
              <a:gd name="connsiteX20" fmla="*/ 4709 w 10000"/>
              <a:gd name="connsiteY20" fmla="*/ 1294 h 9621"/>
              <a:gd name="connsiteX21" fmla="*/ 4311 w 10000"/>
              <a:gd name="connsiteY21" fmla="*/ 1266 h 9621"/>
              <a:gd name="connsiteX22" fmla="*/ 3923 w 10000"/>
              <a:gd name="connsiteY22" fmla="*/ 1221 h 9621"/>
              <a:gd name="connsiteX23" fmla="*/ 3548 w 10000"/>
              <a:gd name="connsiteY23" fmla="*/ 1161 h 9621"/>
              <a:gd name="connsiteX24" fmla="*/ 3187 w 10000"/>
              <a:gd name="connsiteY24" fmla="*/ 1101 h 9621"/>
              <a:gd name="connsiteX25" fmla="*/ 2840 w 10000"/>
              <a:gd name="connsiteY25" fmla="*/ 1026 h 9621"/>
              <a:gd name="connsiteX26" fmla="*/ 2505 w 10000"/>
              <a:gd name="connsiteY26" fmla="*/ 954 h 9621"/>
              <a:gd name="connsiteX27" fmla="*/ 2192 w 10000"/>
              <a:gd name="connsiteY27" fmla="*/ 865 h 9621"/>
              <a:gd name="connsiteX28" fmla="*/ 1889 w 10000"/>
              <a:gd name="connsiteY28" fmla="*/ 775 h 9621"/>
              <a:gd name="connsiteX29" fmla="*/ 1346 w 10000"/>
              <a:gd name="connsiteY29" fmla="*/ 579 h 9621"/>
              <a:gd name="connsiteX30" fmla="*/ 882 w 10000"/>
              <a:gd name="connsiteY30" fmla="*/ 400 h 9621"/>
              <a:gd name="connsiteX31" fmla="*/ 511 w 10000"/>
              <a:gd name="connsiteY31" fmla="*/ 253 h 9621"/>
              <a:gd name="connsiteX32" fmla="*/ 234 w 10000"/>
              <a:gd name="connsiteY32" fmla="*/ 118 h 9621"/>
              <a:gd name="connsiteX33" fmla="*/ 0 w 10000"/>
              <a:gd name="connsiteY33" fmla="*/ 0 h 9621"/>
              <a:gd name="connsiteX34" fmla="*/ 0 w 10000"/>
              <a:gd name="connsiteY34" fmla="*/ 0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4712" y="923544"/>
            <a:ext cx="6163056" cy="2889504"/>
          </a:xfrm>
        </p:spPr>
        <p:txBody>
          <a:bodyPr anchor="ctr"/>
          <a:lstStyle>
            <a:lvl1pPr>
              <a:defRPr sz="36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CB43397-8F06-4D8E-9F45-8CEE5EACC233}" type="datetime1">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FAB73BC-B049-4115-A692-8D63A059BFB8}" type="slidenum">
              <a:rPr lang="en-US" smtClean="0"/>
              <a:t>‹#›</a:t>
            </a:fld>
            <a:endParaRPr lang="en-US"/>
          </a:p>
        </p:txBody>
      </p:sp>
      <p:sp>
        <p:nvSpPr>
          <p:cNvPr id="11" name="Text Placeholder 3"/>
          <p:cNvSpPr>
            <a:spLocks noGrp="1"/>
          </p:cNvSpPr>
          <p:nvPr>
            <p:ph type="body" sz="half" idx="2"/>
          </p:nvPr>
        </p:nvSpPr>
        <p:spPr>
          <a:xfrm>
            <a:off x="944772" y="5014260"/>
            <a:ext cx="6343673" cy="1010619"/>
          </a:xfrm>
        </p:spPr>
        <p:txBody>
          <a:bodyPr anchor="t">
            <a:normAutofit/>
          </a:bodyPr>
          <a:lstStyle>
            <a:lvl1pPr marL="0" indent="0">
              <a:buNone/>
              <a:defRPr lang="en-US" sz="1800" b="0" i="0" kern="1200" dirty="0" smtClean="0">
                <a:solidFill>
                  <a:schemeClr val="accent1">
                    <a:lumMod val="60000"/>
                    <a:lumOff val="40000"/>
                  </a:schemeClr>
                </a:solidFill>
                <a:latin typeface="+mn-lt"/>
                <a:ea typeface="+mn-ea"/>
                <a:cs typeface="Helvetica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Freeform 5"/>
          <p:cNvSpPr>
            <a:spLocks/>
          </p:cNvSpPr>
          <p:nvPr/>
        </p:nvSpPr>
        <p:spPr bwMode="auto">
          <a:xfrm rot="21010068">
            <a:off x="6359946" y="4307297"/>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651445" y="603635"/>
            <a:ext cx="601591" cy="1323439"/>
          </a:xfrm>
          <a:prstGeom prst="rect">
            <a:avLst/>
          </a:prstGeom>
          <a:noFill/>
        </p:spPr>
        <p:txBody>
          <a:bodyPr wrap="square" rtlCol="0">
            <a:spAutoFit/>
          </a:bodyPr>
          <a:lstStyle/>
          <a:p>
            <a:pPr algn="r"/>
            <a:r>
              <a:rPr lang="en-US" sz="8000" b="0" i="0" dirty="0" smtClean="0">
                <a:solidFill>
                  <a:schemeClr val="accent1">
                    <a:lumMod val="60000"/>
                    <a:lumOff val="40000"/>
                  </a:schemeClr>
                </a:solidFill>
                <a:latin typeface="Arial"/>
                <a:cs typeface="Arial"/>
              </a:rPr>
              <a:t>“</a:t>
            </a:r>
            <a:endParaRPr lang="en-US" sz="8000" b="0" i="0" dirty="0">
              <a:solidFill>
                <a:schemeClr val="accent1">
                  <a:lumMod val="60000"/>
                  <a:lumOff val="40000"/>
                </a:schemeClr>
              </a:solidFill>
              <a:latin typeface="Arial"/>
              <a:cs typeface="Arial"/>
            </a:endParaRPr>
          </a:p>
        </p:txBody>
      </p:sp>
      <p:sp>
        <p:nvSpPr>
          <p:cNvPr id="13" name="TextBox 12"/>
          <p:cNvSpPr txBox="1"/>
          <p:nvPr/>
        </p:nvSpPr>
        <p:spPr>
          <a:xfrm>
            <a:off x="7184204" y="2904160"/>
            <a:ext cx="509143" cy="1323439"/>
          </a:xfrm>
          <a:prstGeom prst="rect">
            <a:avLst/>
          </a:prstGeom>
          <a:noFill/>
        </p:spPr>
        <p:txBody>
          <a:bodyPr wrap="square" rtlCol="0">
            <a:spAutoFit/>
          </a:bodyPr>
          <a:lstStyle/>
          <a:p>
            <a:pPr algn="r"/>
            <a:r>
              <a:rPr lang="en-US" sz="8000" b="0" i="0" dirty="0" smtClean="0">
                <a:solidFill>
                  <a:schemeClr val="accent1">
                    <a:lumMod val="60000"/>
                    <a:lumOff val="40000"/>
                  </a:schemeClr>
                </a:solidFill>
                <a:latin typeface="Arial"/>
                <a:cs typeface="Arial"/>
              </a:rPr>
              <a:t>”</a:t>
            </a:r>
            <a:endParaRPr lang="en-US" sz="8000" b="0" i="0" dirty="0">
              <a:solidFill>
                <a:schemeClr val="accent1">
                  <a:lumMod val="60000"/>
                  <a:lumOff val="40000"/>
                </a:schemeClr>
              </a:solidFill>
              <a:latin typeface="Arial"/>
              <a:cs typeface="Arial"/>
            </a:endParaRPr>
          </a:p>
        </p:txBody>
      </p:sp>
    </p:spTree>
    <p:extLst>
      <p:ext uri="{BB962C8B-B14F-4D97-AF65-F5344CB8AC3E}">
        <p14:creationId xmlns:p14="http://schemas.microsoft.com/office/powerpoint/2010/main" val="3927098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2" name="Rectangle 21"/>
          <p:cNvSpPr/>
          <p:nvPr/>
        </p:nvSpPr>
        <p:spPr>
          <a:xfrm>
            <a:off x="485023" y="4343399"/>
            <a:ext cx="8182128" cy="211243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440" y="927100"/>
            <a:ext cx="6422005" cy="2211425"/>
          </a:xfrm>
        </p:spPr>
        <p:txBody>
          <a:bodyPr/>
          <a:lstStyle>
            <a:lvl1pPr>
              <a:defRPr sz="3600"/>
            </a:lvl1pPr>
          </a:lstStyle>
          <a:p>
            <a:r>
              <a:rPr lang="en-US" smtClean="0"/>
              <a:t>Click to edit Master title style</a:t>
            </a:r>
            <a:endParaRPr lang="en-US" dirty="0"/>
          </a:p>
        </p:txBody>
      </p:sp>
      <p:sp>
        <p:nvSpPr>
          <p:cNvPr id="10" name="Freeform 9"/>
          <p:cNvSpPr>
            <a:spLocks/>
          </p:cNvSpPr>
          <p:nvPr/>
        </p:nvSpPr>
        <p:spPr bwMode="auto">
          <a:xfrm>
            <a:off x="485023" y="3367125"/>
            <a:ext cx="8182128" cy="2130508"/>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 name="connsiteX0" fmla="*/ 0 w 10000"/>
              <a:gd name="connsiteY0" fmla="*/ 0 h 10000"/>
              <a:gd name="connsiteX1" fmla="*/ 0 w 10000"/>
              <a:gd name="connsiteY1" fmla="*/ 1177 h 10000"/>
              <a:gd name="connsiteX2" fmla="*/ 0 w 10000"/>
              <a:gd name="connsiteY2" fmla="*/ 7238 h 10000"/>
              <a:gd name="connsiteX3" fmla="*/ 0 w 10000"/>
              <a:gd name="connsiteY3" fmla="*/ 9365 h 10000"/>
              <a:gd name="connsiteX4" fmla="*/ 10000 w 10000"/>
              <a:gd name="connsiteY4" fmla="*/ 10000 h 10000"/>
              <a:gd name="connsiteX5" fmla="*/ 10000 w 10000"/>
              <a:gd name="connsiteY5" fmla="*/ 7238 h 10000"/>
              <a:gd name="connsiteX6" fmla="*/ 10000 w 10000"/>
              <a:gd name="connsiteY6" fmla="*/ 1177 h 10000"/>
              <a:gd name="connsiteX7" fmla="*/ 10000 w 10000"/>
              <a:gd name="connsiteY7" fmla="*/ 0 h 10000"/>
              <a:gd name="connsiteX8" fmla="*/ 10000 w 10000"/>
              <a:gd name="connsiteY8" fmla="*/ 0 h 10000"/>
              <a:gd name="connsiteX9" fmla="*/ 9544 w 10000"/>
              <a:gd name="connsiteY9" fmla="*/ 124 h 10000"/>
              <a:gd name="connsiteX10" fmla="*/ 9093 w 10000"/>
              <a:gd name="connsiteY10" fmla="*/ 233 h 10000"/>
              <a:gd name="connsiteX11" fmla="*/ 8637 w 10000"/>
              <a:gd name="connsiteY11" fmla="*/ 327 h 10000"/>
              <a:gd name="connsiteX12" fmla="*/ 8185 w 10000"/>
              <a:gd name="connsiteY12" fmla="*/ 414 h 10000"/>
              <a:gd name="connsiteX13" fmla="*/ 7734 w 10000"/>
              <a:gd name="connsiteY13" fmla="*/ 480 h 10000"/>
              <a:gd name="connsiteX14" fmla="*/ 7286 w 10000"/>
              <a:gd name="connsiteY14" fmla="*/ 531 h 10000"/>
              <a:gd name="connsiteX15" fmla="*/ 6839 w 10000"/>
              <a:gd name="connsiteY15" fmla="*/ 574 h 10000"/>
              <a:gd name="connsiteX16" fmla="*/ 6399 w 10000"/>
              <a:gd name="connsiteY16" fmla="*/ 603 h 10000"/>
              <a:gd name="connsiteX17" fmla="*/ 5968 w 10000"/>
              <a:gd name="connsiteY17" fmla="*/ 625 h 10000"/>
              <a:gd name="connsiteX18" fmla="*/ 5540 w 10000"/>
              <a:gd name="connsiteY18" fmla="*/ 632 h 10000"/>
              <a:gd name="connsiteX19" fmla="*/ 5125 w 10000"/>
              <a:gd name="connsiteY19" fmla="*/ 632 h 10000"/>
              <a:gd name="connsiteX20" fmla="*/ 4714 w 10000"/>
              <a:gd name="connsiteY20" fmla="*/ 632 h 10000"/>
              <a:gd name="connsiteX21" fmla="*/ 4315 w 10000"/>
              <a:gd name="connsiteY21" fmla="*/ 618 h 10000"/>
              <a:gd name="connsiteX22" fmla="*/ 3927 w 10000"/>
              <a:gd name="connsiteY22" fmla="*/ 596 h 10000"/>
              <a:gd name="connsiteX23" fmla="*/ 3552 w 10000"/>
              <a:gd name="connsiteY23" fmla="*/ 567 h 10000"/>
              <a:gd name="connsiteX24" fmla="*/ 3190 w 10000"/>
              <a:gd name="connsiteY24" fmla="*/ 538 h 10000"/>
              <a:gd name="connsiteX25" fmla="*/ 2843 w 10000"/>
              <a:gd name="connsiteY25" fmla="*/ 501 h 10000"/>
              <a:gd name="connsiteX26" fmla="*/ 2508 w 10000"/>
              <a:gd name="connsiteY26" fmla="*/ 465 h 10000"/>
              <a:gd name="connsiteX27" fmla="*/ 2194 w 10000"/>
              <a:gd name="connsiteY27" fmla="*/ 422 h 10000"/>
              <a:gd name="connsiteX28" fmla="*/ 1891 w 10000"/>
              <a:gd name="connsiteY28" fmla="*/ 378 h 10000"/>
              <a:gd name="connsiteX29" fmla="*/ 1347 w 10000"/>
              <a:gd name="connsiteY29" fmla="*/ 283 h 10000"/>
              <a:gd name="connsiteX30" fmla="*/ 883 w 10000"/>
              <a:gd name="connsiteY30" fmla="*/ 196 h 10000"/>
              <a:gd name="connsiteX31" fmla="*/ 512 w 10000"/>
              <a:gd name="connsiteY31" fmla="*/ 124 h 10000"/>
              <a:gd name="connsiteX32" fmla="*/ 234 w 10000"/>
              <a:gd name="connsiteY32" fmla="*/ 58 h 10000"/>
              <a:gd name="connsiteX33" fmla="*/ 0 w 10000"/>
              <a:gd name="connsiteY33" fmla="*/ 0 h 10000"/>
              <a:gd name="connsiteX34" fmla="*/ 0 w 10000"/>
              <a:gd name="connsiteY34" fmla="*/ 0 h 10000"/>
              <a:gd name="connsiteX0" fmla="*/ 0 w 10010"/>
              <a:gd name="connsiteY0" fmla="*/ 0 h 9365"/>
              <a:gd name="connsiteX1" fmla="*/ 0 w 10010"/>
              <a:gd name="connsiteY1" fmla="*/ 1177 h 9365"/>
              <a:gd name="connsiteX2" fmla="*/ 0 w 10010"/>
              <a:gd name="connsiteY2" fmla="*/ 7238 h 9365"/>
              <a:gd name="connsiteX3" fmla="*/ 0 w 10010"/>
              <a:gd name="connsiteY3" fmla="*/ 9365 h 9365"/>
              <a:gd name="connsiteX4" fmla="*/ 10010 w 10010"/>
              <a:gd name="connsiteY4" fmla="*/ 9347 h 9365"/>
              <a:gd name="connsiteX5" fmla="*/ 10000 w 10010"/>
              <a:gd name="connsiteY5" fmla="*/ 7238 h 9365"/>
              <a:gd name="connsiteX6" fmla="*/ 10000 w 10010"/>
              <a:gd name="connsiteY6" fmla="*/ 1177 h 9365"/>
              <a:gd name="connsiteX7" fmla="*/ 10000 w 10010"/>
              <a:gd name="connsiteY7" fmla="*/ 0 h 9365"/>
              <a:gd name="connsiteX8" fmla="*/ 10000 w 10010"/>
              <a:gd name="connsiteY8" fmla="*/ 0 h 9365"/>
              <a:gd name="connsiteX9" fmla="*/ 9544 w 10010"/>
              <a:gd name="connsiteY9" fmla="*/ 124 h 9365"/>
              <a:gd name="connsiteX10" fmla="*/ 9093 w 10010"/>
              <a:gd name="connsiteY10" fmla="*/ 233 h 9365"/>
              <a:gd name="connsiteX11" fmla="*/ 8637 w 10010"/>
              <a:gd name="connsiteY11" fmla="*/ 327 h 9365"/>
              <a:gd name="connsiteX12" fmla="*/ 8185 w 10010"/>
              <a:gd name="connsiteY12" fmla="*/ 414 h 9365"/>
              <a:gd name="connsiteX13" fmla="*/ 7734 w 10010"/>
              <a:gd name="connsiteY13" fmla="*/ 480 h 9365"/>
              <a:gd name="connsiteX14" fmla="*/ 7286 w 10010"/>
              <a:gd name="connsiteY14" fmla="*/ 531 h 9365"/>
              <a:gd name="connsiteX15" fmla="*/ 6839 w 10010"/>
              <a:gd name="connsiteY15" fmla="*/ 574 h 9365"/>
              <a:gd name="connsiteX16" fmla="*/ 6399 w 10010"/>
              <a:gd name="connsiteY16" fmla="*/ 603 h 9365"/>
              <a:gd name="connsiteX17" fmla="*/ 5968 w 10010"/>
              <a:gd name="connsiteY17" fmla="*/ 625 h 9365"/>
              <a:gd name="connsiteX18" fmla="*/ 5540 w 10010"/>
              <a:gd name="connsiteY18" fmla="*/ 632 h 9365"/>
              <a:gd name="connsiteX19" fmla="*/ 5125 w 10010"/>
              <a:gd name="connsiteY19" fmla="*/ 632 h 9365"/>
              <a:gd name="connsiteX20" fmla="*/ 4714 w 10010"/>
              <a:gd name="connsiteY20" fmla="*/ 632 h 9365"/>
              <a:gd name="connsiteX21" fmla="*/ 4315 w 10010"/>
              <a:gd name="connsiteY21" fmla="*/ 618 h 9365"/>
              <a:gd name="connsiteX22" fmla="*/ 3927 w 10010"/>
              <a:gd name="connsiteY22" fmla="*/ 596 h 9365"/>
              <a:gd name="connsiteX23" fmla="*/ 3552 w 10010"/>
              <a:gd name="connsiteY23" fmla="*/ 567 h 9365"/>
              <a:gd name="connsiteX24" fmla="*/ 3190 w 10010"/>
              <a:gd name="connsiteY24" fmla="*/ 538 h 9365"/>
              <a:gd name="connsiteX25" fmla="*/ 2843 w 10010"/>
              <a:gd name="connsiteY25" fmla="*/ 501 h 9365"/>
              <a:gd name="connsiteX26" fmla="*/ 2508 w 10010"/>
              <a:gd name="connsiteY26" fmla="*/ 465 h 9365"/>
              <a:gd name="connsiteX27" fmla="*/ 2194 w 10010"/>
              <a:gd name="connsiteY27" fmla="*/ 422 h 9365"/>
              <a:gd name="connsiteX28" fmla="*/ 1891 w 10010"/>
              <a:gd name="connsiteY28" fmla="*/ 378 h 9365"/>
              <a:gd name="connsiteX29" fmla="*/ 1347 w 10010"/>
              <a:gd name="connsiteY29" fmla="*/ 283 h 9365"/>
              <a:gd name="connsiteX30" fmla="*/ 883 w 10010"/>
              <a:gd name="connsiteY30" fmla="*/ 196 h 9365"/>
              <a:gd name="connsiteX31" fmla="*/ 512 w 10010"/>
              <a:gd name="connsiteY31" fmla="*/ 124 h 9365"/>
              <a:gd name="connsiteX32" fmla="*/ 234 w 10010"/>
              <a:gd name="connsiteY32" fmla="*/ 58 h 9365"/>
              <a:gd name="connsiteX33" fmla="*/ 0 w 10010"/>
              <a:gd name="connsiteY33" fmla="*/ 0 h 9365"/>
              <a:gd name="connsiteX34" fmla="*/ 0 w 10010"/>
              <a:gd name="connsiteY34" fmla="*/ 0 h 9365"/>
              <a:gd name="connsiteX0" fmla="*/ 0 w 10000"/>
              <a:gd name="connsiteY0" fmla="*/ 0 h 10000"/>
              <a:gd name="connsiteX1" fmla="*/ 0 w 10000"/>
              <a:gd name="connsiteY1" fmla="*/ 1257 h 10000"/>
              <a:gd name="connsiteX2" fmla="*/ 0 w 10000"/>
              <a:gd name="connsiteY2" fmla="*/ 7729 h 10000"/>
              <a:gd name="connsiteX3" fmla="*/ 0 w 10000"/>
              <a:gd name="connsiteY3" fmla="*/ 10000 h 10000"/>
              <a:gd name="connsiteX4" fmla="*/ 10000 w 10000"/>
              <a:gd name="connsiteY4" fmla="*/ 4997 h 10000"/>
              <a:gd name="connsiteX5" fmla="*/ 9990 w 10000"/>
              <a:gd name="connsiteY5" fmla="*/ 7729 h 10000"/>
              <a:gd name="connsiteX6" fmla="*/ 9990 w 10000"/>
              <a:gd name="connsiteY6" fmla="*/ 1257 h 10000"/>
              <a:gd name="connsiteX7" fmla="*/ 9990 w 10000"/>
              <a:gd name="connsiteY7" fmla="*/ 0 h 10000"/>
              <a:gd name="connsiteX8" fmla="*/ 9990 w 10000"/>
              <a:gd name="connsiteY8" fmla="*/ 0 h 10000"/>
              <a:gd name="connsiteX9" fmla="*/ 9534 w 10000"/>
              <a:gd name="connsiteY9" fmla="*/ 132 h 10000"/>
              <a:gd name="connsiteX10" fmla="*/ 9084 w 10000"/>
              <a:gd name="connsiteY10" fmla="*/ 249 h 10000"/>
              <a:gd name="connsiteX11" fmla="*/ 8628 w 10000"/>
              <a:gd name="connsiteY11" fmla="*/ 349 h 10000"/>
              <a:gd name="connsiteX12" fmla="*/ 8177 w 10000"/>
              <a:gd name="connsiteY12" fmla="*/ 442 h 10000"/>
              <a:gd name="connsiteX13" fmla="*/ 7726 w 10000"/>
              <a:gd name="connsiteY13" fmla="*/ 513 h 10000"/>
              <a:gd name="connsiteX14" fmla="*/ 7279 w 10000"/>
              <a:gd name="connsiteY14" fmla="*/ 567 h 10000"/>
              <a:gd name="connsiteX15" fmla="*/ 6832 w 10000"/>
              <a:gd name="connsiteY15" fmla="*/ 613 h 10000"/>
              <a:gd name="connsiteX16" fmla="*/ 6393 w 10000"/>
              <a:gd name="connsiteY16" fmla="*/ 644 h 10000"/>
              <a:gd name="connsiteX17" fmla="*/ 5962 w 10000"/>
              <a:gd name="connsiteY17" fmla="*/ 667 h 10000"/>
              <a:gd name="connsiteX18" fmla="*/ 5534 w 10000"/>
              <a:gd name="connsiteY18" fmla="*/ 675 h 10000"/>
              <a:gd name="connsiteX19" fmla="*/ 5120 w 10000"/>
              <a:gd name="connsiteY19" fmla="*/ 675 h 10000"/>
              <a:gd name="connsiteX20" fmla="*/ 4709 w 10000"/>
              <a:gd name="connsiteY20" fmla="*/ 675 h 10000"/>
              <a:gd name="connsiteX21" fmla="*/ 4311 w 10000"/>
              <a:gd name="connsiteY21" fmla="*/ 660 h 10000"/>
              <a:gd name="connsiteX22" fmla="*/ 3923 w 10000"/>
              <a:gd name="connsiteY22" fmla="*/ 636 h 10000"/>
              <a:gd name="connsiteX23" fmla="*/ 3548 w 10000"/>
              <a:gd name="connsiteY23" fmla="*/ 605 h 10000"/>
              <a:gd name="connsiteX24" fmla="*/ 3187 w 10000"/>
              <a:gd name="connsiteY24" fmla="*/ 574 h 10000"/>
              <a:gd name="connsiteX25" fmla="*/ 2840 w 10000"/>
              <a:gd name="connsiteY25" fmla="*/ 535 h 10000"/>
              <a:gd name="connsiteX26" fmla="*/ 2505 w 10000"/>
              <a:gd name="connsiteY26" fmla="*/ 497 h 10000"/>
              <a:gd name="connsiteX27" fmla="*/ 2192 w 10000"/>
              <a:gd name="connsiteY27" fmla="*/ 451 h 10000"/>
              <a:gd name="connsiteX28" fmla="*/ 1889 w 10000"/>
              <a:gd name="connsiteY28" fmla="*/ 404 h 10000"/>
              <a:gd name="connsiteX29" fmla="*/ 1346 w 10000"/>
              <a:gd name="connsiteY29" fmla="*/ 302 h 10000"/>
              <a:gd name="connsiteX30" fmla="*/ 882 w 10000"/>
              <a:gd name="connsiteY30" fmla="*/ 209 h 10000"/>
              <a:gd name="connsiteX31" fmla="*/ 511 w 10000"/>
              <a:gd name="connsiteY31" fmla="*/ 132 h 10000"/>
              <a:gd name="connsiteX32" fmla="*/ 234 w 10000"/>
              <a:gd name="connsiteY32" fmla="*/ 62 h 10000"/>
              <a:gd name="connsiteX33" fmla="*/ 0 w 10000"/>
              <a:gd name="connsiteY33" fmla="*/ 0 h 10000"/>
              <a:gd name="connsiteX34" fmla="*/ 0 w 10000"/>
              <a:gd name="connsiteY34" fmla="*/ 0 h 10000"/>
              <a:gd name="connsiteX0" fmla="*/ 0 w 10000"/>
              <a:gd name="connsiteY0" fmla="*/ 0 h 7818"/>
              <a:gd name="connsiteX1" fmla="*/ 0 w 10000"/>
              <a:gd name="connsiteY1" fmla="*/ 1257 h 7818"/>
              <a:gd name="connsiteX2" fmla="*/ 0 w 10000"/>
              <a:gd name="connsiteY2" fmla="*/ 7729 h 7818"/>
              <a:gd name="connsiteX3" fmla="*/ 0 w 10000"/>
              <a:gd name="connsiteY3" fmla="*/ 5016 h 7818"/>
              <a:gd name="connsiteX4" fmla="*/ 10000 w 10000"/>
              <a:gd name="connsiteY4" fmla="*/ 4997 h 7818"/>
              <a:gd name="connsiteX5" fmla="*/ 9990 w 10000"/>
              <a:gd name="connsiteY5" fmla="*/ 7729 h 7818"/>
              <a:gd name="connsiteX6" fmla="*/ 9990 w 10000"/>
              <a:gd name="connsiteY6" fmla="*/ 1257 h 7818"/>
              <a:gd name="connsiteX7" fmla="*/ 9990 w 10000"/>
              <a:gd name="connsiteY7" fmla="*/ 0 h 7818"/>
              <a:gd name="connsiteX8" fmla="*/ 9990 w 10000"/>
              <a:gd name="connsiteY8" fmla="*/ 0 h 7818"/>
              <a:gd name="connsiteX9" fmla="*/ 9534 w 10000"/>
              <a:gd name="connsiteY9" fmla="*/ 132 h 7818"/>
              <a:gd name="connsiteX10" fmla="*/ 9084 w 10000"/>
              <a:gd name="connsiteY10" fmla="*/ 249 h 7818"/>
              <a:gd name="connsiteX11" fmla="*/ 8628 w 10000"/>
              <a:gd name="connsiteY11" fmla="*/ 349 h 7818"/>
              <a:gd name="connsiteX12" fmla="*/ 8177 w 10000"/>
              <a:gd name="connsiteY12" fmla="*/ 442 h 7818"/>
              <a:gd name="connsiteX13" fmla="*/ 7726 w 10000"/>
              <a:gd name="connsiteY13" fmla="*/ 513 h 7818"/>
              <a:gd name="connsiteX14" fmla="*/ 7279 w 10000"/>
              <a:gd name="connsiteY14" fmla="*/ 567 h 7818"/>
              <a:gd name="connsiteX15" fmla="*/ 6832 w 10000"/>
              <a:gd name="connsiteY15" fmla="*/ 613 h 7818"/>
              <a:gd name="connsiteX16" fmla="*/ 6393 w 10000"/>
              <a:gd name="connsiteY16" fmla="*/ 644 h 7818"/>
              <a:gd name="connsiteX17" fmla="*/ 5962 w 10000"/>
              <a:gd name="connsiteY17" fmla="*/ 667 h 7818"/>
              <a:gd name="connsiteX18" fmla="*/ 5534 w 10000"/>
              <a:gd name="connsiteY18" fmla="*/ 675 h 7818"/>
              <a:gd name="connsiteX19" fmla="*/ 5120 w 10000"/>
              <a:gd name="connsiteY19" fmla="*/ 675 h 7818"/>
              <a:gd name="connsiteX20" fmla="*/ 4709 w 10000"/>
              <a:gd name="connsiteY20" fmla="*/ 675 h 7818"/>
              <a:gd name="connsiteX21" fmla="*/ 4311 w 10000"/>
              <a:gd name="connsiteY21" fmla="*/ 660 h 7818"/>
              <a:gd name="connsiteX22" fmla="*/ 3923 w 10000"/>
              <a:gd name="connsiteY22" fmla="*/ 636 h 7818"/>
              <a:gd name="connsiteX23" fmla="*/ 3548 w 10000"/>
              <a:gd name="connsiteY23" fmla="*/ 605 h 7818"/>
              <a:gd name="connsiteX24" fmla="*/ 3187 w 10000"/>
              <a:gd name="connsiteY24" fmla="*/ 574 h 7818"/>
              <a:gd name="connsiteX25" fmla="*/ 2840 w 10000"/>
              <a:gd name="connsiteY25" fmla="*/ 535 h 7818"/>
              <a:gd name="connsiteX26" fmla="*/ 2505 w 10000"/>
              <a:gd name="connsiteY26" fmla="*/ 497 h 7818"/>
              <a:gd name="connsiteX27" fmla="*/ 2192 w 10000"/>
              <a:gd name="connsiteY27" fmla="*/ 451 h 7818"/>
              <a:gd name="connsiteX28" fmla="*/ 1889 w 10000"/>
              <a:gd name="connsiteY28" fmla="*/ 404 h 7818"/>
              <a:gd name="connsiteX29" fmla="*/ 1346 w 10000"/>
              <a:gd name="connsiteY29" fmla="*/ 302 h 7818"/>
              <a:gd name="connsiteX30" fmla="*/ 882 w 10000"/>
              <a:gd name="connsiteY30" fmla="*/ 209 h 7818"/>
              <a:gd name="connsiteX31" fmla="*/ 511 w 10000"/>
              <a:gd name="connsiteY31" fmla="*/ 132 h 7818"/>
              <a:gd name="connsiteX32" fmla="*/ 234 w 10000"/>
              <a:gd name="connsiteY32" fmla="*/ 62 h 7818"/>
              <a:gd name="connsiteX33" fmla="*/ 0 w 10000"/>
              <a:gd name="connsiteY33" fmla="*/ 0 h 7818"/>
              <a:gd name="connsiteX34" fmla="*/ 0 w 10000"/>
              <a:gd name="connsiteY34" fmla="*/ 0 h 7818"/>
              <a:gd name="connsiteX0" fmla="*/ 0 w 10000"/>
              <a:gd name="connsiteY0" fmla="*/ 0 h 10000"/>
              <a:gd name="connsiteX1" fmla="*/ 0 w 10000"/>
              <a:gd name="connsiteY1" fmla="*/ 1608 h 10000"/>
              <a:gd name="connsiteX2" fmla="*/ 0 w 10000"/>
              <a:gd name="connsiteY2" fmla="*/ 6393 h 10000"/>
              <a:gd name="connsiteX3" fmla="*/ 0 w 10000"/>
              <a:gd name="connsiteY3" fmla="*/ 6416 h 10000"/>
              <a:gd name="connsiteX4" fmla="*/ 10000 w 10000"/>
              <a:gd name="connsiteY4" fmla="*/ 6392 h 10000"/>
              <a:gd name="connsiteX5" fmla="*/ 9990 w 10000"/>
              <a:gd name="connsiteY5" fmla="*/ 9886 h 10000"/>
              <a:gd name="connsiteX6" fmla="*/ 9990 w 10000"/>
              <a:gd name="connsiteY6" fmla="*/ 1608 h 10000"/>
              <a:gd name="connsiteX7" fmla="*/ 9990 w 10000"/>
              <a:gd name="connsiteY7" fmla="*/ 0 h 10000"/>
              <a:gd name="connsiteX8" fmla="*/ 9990 w 10000"/>
              <a:gd name="connsiteY8" fmla="*/ 0 h 10000"/>
              <a:gd name="connsiteX9" fmla="*/ 9534 w 10000"/>
              <a:gd name="connsiteY9" fmla="*/ 169 h 10000"/>
              <a:gd name="connsiteX10" fmla="*/ 9084 w 10000"/>
              <a:gd name="connsiteY10" fmla="*/ 318 h 10000"/>
              <a:gd name="connsiteX11" fmla="*/ 8628 w 10000"/>
              <a:gd name="connsiteY11" fmla="*/ 446 h 10000"/>
              <a:gd name="connsiteX12" fmla="*/ 8177 w 10000"/>
              <a:gd name="connsiteY12" fmla="*/ 565 h 10000"/>
              <a:gd name="connsiteX13" fmla="*/ 7726 w 10000"/>
              <a:gd name="connsiteY13" fmla="*/ 656 h 10000"/>
              <a:gd name="connsiteX14" fmla="*/ 7279 w 10000"/>
              <a:gd name="connsiteY14" fmla="*/ 725 h 10000"/>
              <a:gd name="connsiteX15" fmla="*/ 6832 w 10000"/>
              <a:gd name="connsiteY15" fmla="*/ 784 h 10000"/>
              <a:gd name="connsiteX16" fmla="*/ 6393 w 10000"/>
              <a:gd name="connsiteY16" fmla="*/ 824 h 10000"/>
              <a:gd name="connsiteX17" fmla="*/ 5962 w 10000"/>
              <a:gd name="connsiteY17" fmla="*/ 853 h 10000"/>
              <a:gd name="connsiteX18" fmla="*/ 5534 w 10000"/>
              <a:gd name="connsiteY18" fmla="*/ 863 h 10000"/>
              <a:gd name="connsiteX19" fmla="*/ 5120 w 10000"/>
              <a:gd name="connsiteY19" fmla="*/ 863 h 10000"/>
              <a:gd name="connsiteX20" fmla="*/ 4709 w 10000"/>
              <a:gd name="connsiteY20" fmla="*/ 863 h 10000"/>
              <a:gd name="connsiteX21" fmla="*/ 4311 w 10000"/>
              <a:gd name="connsiteY21" fmla="*/ 844 h 10000"/>
              <a:gd name="connsiteX22" fmla="*/ 3923 w 10000"/>
              <a:gd name="connsiteY22" fmla="*/ 814 h 10000"/>
              <a:gd name="connsiteX23" fmla="*/ 3548 w 10000"/>
              <a:gd name="connsiteY23" fmla="*/ 774 h 10000"/>
              <a:gd name="connsiteX24" fmla="*/ 3187 w 10000"/>
              <a:gd name="connsiteY24" fmla="*/ 734 h 10000"/>
              <a:gd name="connsiteX25" fmla="*/ 2840 w 10000"/>
              <a:gd name="connsiteY25" fmla="*/ 684 h 10000"/>
              <a:gd name="connsiteX26" fmla="*/ 2505 w 10000"/>
              <a:gd name="connsiteY26" fmla="*/ 636 h 10000"/>
              <a:gd name="connsiteX27" fmla="*/ 2192 w 10000"/>
              <a:gd name="connsiteY27" fmla="*/ 577 h 10000"/>
              <a:gd name="connsiteX28" fmla="*/ 1889 w 10000"/>
              <a:gd name="connsiteY28" fmla="*/ 517 h 10000"/>
              <a:gd name="connsiteX29" fmla="*/ 1346 w 10000"/>
              <a:gd name="connsiteY29" fmla="*/ 386 h 10000"/>
              <a:gd name="connsiteX30" fmla="*/ 882 w 10000"/>
              <a:gd name="connsiteY30" fmla="*/ 267 h 10000"/>
              <a:gd name="connsiteX31" fmla="*/ 511 w 10000"/>
              <a:gd name="connsiteY31" fmla="*/ 169 h 10000"/>
              <a:gd name="connsiteX32" fmla="*/ 234 w 10000"/>
              <a:gd name="connsiteY32" fmla="*/ 79 h 10000"/>
              <a:gd name="connsiteX33" fmla="*/ 0 w 10000"/>
              <a:gd name="connsiteY33" fmla="*/ 0 h 10000"/>
              <a:gd name="connsiteX34" fmla="*/ 0 w 10000"/>
              <a:gd name="connsiteY34" fmla="*/ 0 h 10000"/>
              <a:gd name="connsiteX0" fmla="*/ 0 w 10000"/>
              <a:gd name="connsiteY0" fmla="*/ 0 h 6669"/>
              <a:gd name="connsiteX1" fmla="*/ 0 w 10000"/>
              <a:gd name="connsiteY1" fmla="*/ 1608 h 6669"/>
              <a:gd name="connsiteX2" fmla="*/ 0 w 10000"/>
              <a:gd name="connsiteY2" fmla="*/ 6393 h 6669"/>
              <a:gd name="connsiteX3" fmla="*/ 0 w 10000"/>
              <a:gd name="connsiteY3" fmla="*/ 6416 h 6669"/>
              <a:gd name="connsiteX4" fmla="*/ 10000 w 10000"/>
              <a:gd name="connsiteY4" fmla="*/ 6392 h 6669"/>
              <a:gd name="connsiteX5" fmla="*/ 10000 w 10000"/>
              <a:gd name="connsiteY5" fmla="*/ 6393 h 6669"/>
              <a:gd name="connsiteX6" fmla="*/ 9990 w 10000"/>
              <a:gd name="connsiteY6" fmla="*/ 1608 h 6669"/>
              <a:gd name="connsiteX7" fmla="*/ 9990 w 10000"/>
              <a:gd name="connsiteY7" fmla="*/ 0 h 6669"/>
              <a:gd name="connsiteX8" fmla="*/ 9990 w 10000"/>
              <a:gd name="connsiteY8" fmla="*/ 0 h 6669"/>
              <a:gd name="connsiteX9" fmla="*/ 9534 w 10000"/>
              <a:gd name="connsiteY9" fmla="*/ 169 h 6669"/>
              <a:gd name="connsiteX10" fmla="*/ 9084 w 10000"/>
              <a:gd name="connsiteY10" fmla="*/ 318 h 6669"/>
              <a:gd name="connsiteX11" fmla="*/ 8628 w 10000"/>
              <a:gd name="connsiteY11" fmla="*/ 446 h 6669"/>
              <a:gd name="connsiteX12" fmla="*/ 8177 w 10000"/>
              <a:gd name="connsiteY12" fmla="*/ 565 h 6669"/>
              <a:gd name="connsiteX13" fmla="*/ 7726 w 10000"/>
              <a:gd name="connsiteY13" fmla="*/ 656 h 6669"/>
              <a:gd name="connsiteX14" fmla="*/ 7279 w 10000"/>
              <a:gd name="connsiteY14" fmla="*/ 725 h 6669"/>
              <a:gd name="connsiteX15" fmla="*/ 6832 w 10000"/>
              <a:gd name="connsiteY15" fmla="*/ 784 h 6669"/>
              <a:gd name="connsiteX16" fmla="*/ 6393 w 10000"/>
              <a:gd name="connsiteY16" fmla="*/ 824 h 6669"/>
              <a:gd name="connsiteX17" fmla="*/ 5962 w 10000"/>
              <a:gd name="connsiteY17" fmla="*/ 853 h 6669"/>
              <a:gd name="connsiteX18" fmla="*/ 5534 w 10000"/>
              <a:gd name="connsiteY18" fmla="*/ 863 h 6669"/>
              <a:gd name="connsiteX19" fmla="*/ 5120 w 10000"/>
              <a:gd name="connsiteY19" fmla="*/ 863 h 6669"/>
              <a:gd name="connsiteX20" fmla="*/ 4709 w 10000"/>
              <a:gd name="connsiteY20" fmla="*/ 863 h 6669"/>
              <a:gd name="connsiteX21" fmla="*/ 4311 w 10000"/>
              <a:gd name="connsiteY21" fmla="*/ 844 h 6669"/>
              <a:gd name="connsiteX22" fmla="*/ 3923 w 10000"/>
              <a:gd name="connsiteY22" fmla="*/ 814 h 6669"/>
              <a:gd name="connsiteX23" fmla="*/ 3548 w 10000"/>
              <a:gd name="connsiteY23" fmla="*/ 774 h 6669"/>
              <a:gd name="connsiteX24" fmla="*/ 3187 w 10000"/>
              <a:gd name="connsiteY24" fmla="*/ 734 h 6669"/>
              <a:gd name="connsiteX25" fmla="*/ 2840 w 10000"/>
              <a:gd name="connsiteY25" fmla="*/ 684 h 6669"/>
              <a:gd name="connsiteX26" fmla="*/ 2505 w 10000"/>
              <a:gd name="connsiteY26" fmla="*/ 636 h 6669"/>
              <a:gd name="connsiteX27" fmla="*/ 2192 w 10000"/>
              <a:gd name="connsiteY27" fmla="*/ 577 h 6669"/>
              <a:gd name="connsiteX28" fmla="*/ 1889 w 10000"/>
              <a:gd name="connsiteY28" fmla="*/ 517 h 6669"/>
              <a:gd name="connsiteX29" fmla="*/ 1346 w 10000"/>
              <a:gd name="connsiteY29" fmla="*/ 386 h 6669"/>
              <a:gd name="connsiteX30" fmla="*/ 882 w 10000"/>
              <a:gd name="connsiteY30" fmla="*/ 267 h 6669"/>
              <a:gd name="connsiteX31" fmla="*/ 511 w 10000"/>
              <a:gd name="connsiteY31" fmla="*/ 169 h 6669"/>
              <a:gd name="connsiteX32" fmla="*/ 234 w 10000"/>
              <a:gd name="connsiteY32" fmla="*/ 79 h 6669"/>
              <a:gd name="connsiteX33" fmla="*/ 0 w 10000"/>
              <a:gd name="connsiteY33" fmla="*/ 0 h 6669"/>
              <a:gd name="connsiteX34" fmla="*/ 0 w 10000"/>
              <a:gd name="connsiteY34" fmla="*/ 0 h 6669"/>
              <a:gd name="connsiteX0" fmla="*/ 0 w 10000"/>
              <a:gd name="connsiteY0" fmla="*/ 0 h 9621"/>
              <a:gd name="connsiteX1" fmla="*/ 0 w 10000"/>
              <a:gd name="connsiteY1" fmla="*/ 2411 h 9621"/>
              <a:gd name="connsiteX2" fmla="*/ 0 w 10000"/>
              <a:gd name="connsiteY2" fmla="*/ 9586 h 9621"/>
              <a:gd name="connsiteX3" fmla="*/ 0 w 10000"/>
              <a:gd name="connsiteY3" fmla="*/ 9621 h 9621"/>
              <a:gd name="connsiteX4" fmla="*/ 10000 w 10000"/>
              <a:gd name="connsiteY4" fmla="*/ 9585 h 9621"/>
              <a:gd name="connsiteX5" fmla="*/ 10000 w 10000"/>
              <a:gd name="connsiteY5" fmla="*/ 9586 h 9621"/>
              <a:gd name="connsiteX6" fmla="*/ 9990 w 10000"/>
              <a:gd name="connsiteY6" fmla="*/ 2411 h 9621"/>
              <a:gd name="connsiteX7" fmla="*/ 9990 w 10000"/>
              <a:gd name="connsiteY7" fmla="*/ 0 h 9621"/>
              <a:gd name="connsiteX8" fmla="*/ 9990 w 10000"/>
              <a:gd name="connsiteY8" fmla="*/ 0 h 9621"/>
              <a:gd name="connsiteX9" fmla="*/ 9534 w 10000"/>
              <a:gd name="connsiteY9" fmla="*/ 253 h 9621"/>
              <a:gd name="connsiteX10" fmla="*/ 9084 w 10000"/>
              <a:gd name="connsiteY10" fmla="*/ 477 h 9621"/>
              <a:gd name="connsiteX11" fmla="*/ 8628 w 10000"/>
              <a:gd name="connsiteY11" fmla="*/ 669 h 9621"/>
              <a:gd name="connsiteX12" fmla="*/ 8177 w 10000"/>
              <a:gd name="connsiteY12" fmla="*/ 847 h 9621"/>
              <a:gd name="connsiteX13" fmla="*/ 7726 w 10000"/>
              <a:gd name="connsiteY13" fmla="*/ 984 h 9621"/>
              <a:gd name="connsiteX14" fmla="*/ 7279 w 10000"/>
              <a:gd name="connsiteY14" fmla="*/ 1087 h 9621"/>
              <a:gd name="connsiteX15" fmla="*/ 6832 w 10000"/>
              <a:gd name="connsiteY15" fmla="*/ 1176 h 9621"/>
              <a:gd name="connsiteX16" fmla="*/ 6393 w 10000"/>
              <a:gd name="connsiteY16" fmla="*/ 1236 h 9621"/>
              <a:gd name="connsiteX17" fmla="*/ 5962 w 10000"/>
              <a:gd name="connsiteY17" fmla="*/ 1279 h 9621"/>
              <a:gd name="connsiteX18" fmla="*/ 5534 w 10000"/>
              <a:gd name="connsiteY18" fmla="*/ 1294 h 9621"/>
              <a:gd name="connsiteX19" fmla="*/ 5120 w 10000"/>
              <a:gd name="connsiteY19" fmla="*/ 1294 h 9621"/>
              <a:gd name="connsiteX20" fmla="*/ 4709 w 10000"/>
              <a:gd name="connsiteY20" fmla="*/ 1294 h 9621"/>
              <a:gd name="connsiteX21" fmla="*/ 4311 w 10000"/>
              <a:gd name="connsiteY21" fmla="*/ 1266 h 9621"/>
              <a:gd name="connsiteX22" fmla="*/ 3923 w 10000"/>
              <a:gd name="connsiteY22" fmla="*/ 1221 h 9621"/>
              <a:gd name="connsiteX23" fmla="*/ 3548 w 10000"/>
              <a:gd name="connsiteY23" fmla="*/ 1161 h 9621"/>
              <a:gd name="connsiteX24" fmla="*/ 3187 w 10000"/>
              <a:gd name="connsiteY24" fmla="*/ 1101 h 9621"/>
              <a:gd name="connsiteX25" fmla="*/ 2840 w 10000"/>
              <a:gd name="connsiteY25" fmla="*/ 1026 h 9621"/>
              <a:gd name="connsiteX26" fmla="*/ 2505 w 10000"/>
              <a:gd name="connsiteY26" fmla="*/ 954 h 9621"/>
              <a:gd name="connsiteX27" fmla="*/ 2192 w 10000"/>
              <a:gd name="connsiteY27" fmla="*/ 865 h 9621"/>
              <a:gd name="connsiteX28" fmla="*/ 1889 w 10000"/>
              <a:gd name="connsiteY28" fmla="*/ 775 h 9621"/>
              <a:gd name="connsiteX29" fmla="*/ 1346 w 10000"/>
              <a:gd name="connsiteY29" fmla="*/ 579 h 9621"/>
              <a:gd name="connsiteX30" fmla="*/ 882 w 10000"/>
              <a:gd name="connsiteY30" fmla="*/ 400 h 9621"/>
              <a:gd name="connsiteX31" fmla="*/ 511 w 10000"/>
              <a:gd name="connsiteY31" fmla="*/ 253 h 9621"/>
              <a:gd name="connsiteX32" fmla="*/ 234 w 10000"/>
              <a:gd name="connsiteY32" fmla="*/ 118 h 9621"/>
              <a:gd name="connsiteX33" fmla="*/ 0 w 10000"/>
              <a:gd name="connsiteY33" fmla="*/ 0 h 9621"/>
              <a:gd name="connsiteX34" fmla="*/ 0 w 10000"/>
              <a:gd name="connsiteY34" fmla="*/ 0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Text Placeholder 3"/>
          <p:cNvSpPr>
            <a:spLocks noGrp="1"/>
          </p:cNvSpPr>
          <p:nvPr>
            <p:ph type="body" sz="half" idx="13"/>
          </p:nvPr>
        </p:nvSpPr>
        <p:spPr>
          <a:xfrm>
            <a:off x="866440" y="4006728"/>
            <a:ext cx="6422004" cy="534121"/>
          </a:xfrm>
        </p:spPr>
        <p:txBody>
          <a:bodyPr anchor="b">
            <a:normAutofit/>
          </a:bodyPr>
          <a:lstStyle>
            <a:lvl1pPr marL="0" indent="0" algn="l" defTabSz="457200" rtl="0" eaLnBrk="1" latinLnBrk="0" hangingPunct="1">
              <a:buNone/>
              <a:defRPr lang="en-US" sz="2400" b="0" i="0" kern="1200" cap="none" dirty="0" smtClean="0">
                <a:solidFill>
                  <a:schemeClr val="accent1">
                    <a:lumMod val="60000"/>
                    <a:lumOff val="40000"/>
                  </a:schemeClr>
                </a:solidFill>
                <a:latin typeface="+mn-lt"/>
                <a:ea typeface="+mn-ea"/>
                <a:cs typeface="Helvetica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Text Placeholder 3"/>
          <p:cNvSpPr>
            <a:spLocks noGrp="1"/>
          </p:cNvSpPr>
          <p:nvPr>
            <p:ph type="body" sz="half" idx="2"/>
          </p:nvPr>
        </p:nvSpPr>
        <p:spPr>
          <a:xfrm>
            <a:off x="866440" y="4540849"/>
            <a:ext cx="6422005" cy="1484031"/>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F8DFFB3-65D6-42B6-846F-1828B1712246}" type="datetime1">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FAB73BC-B049-4115-A692-8D63A059BFB8}" type="slidenum">
              <a:rPr lang="en-US" smtClean="0"/>
              <a:t>‹#›</a:t>
            </a:fld>
            <a:endParaRPr lang="en-US"/>
          </a:p>
        </p:txBody>
      </p:sp>
      <p:sp>
        <p:nvSpPr>
          <p:cNvPr id="23" name="Freeform 5"/>
          <p:cNvSpPr>
            <a:spLocks/>
          </p:cNvSpPr>
          <p:nvPr/>
        </p:nvSpPr>
        <p:spPr bwMode="auto">
          <a:xfrm rot="21010068">
            <a:off x="6359946" y="3292922"/>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86246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3"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485023" y="1856450"/>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0B11691-9B0D-4CE1-940A-5A8C29AB1B34}" type="datetime1">
              <a:rPr lang="en-US" smtClean="0"/>
              <a:t>4/4/2013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FAB73BC-B049-4115-A692-8D63A059BFB8}" type="slidenum">
              <a:rPr lang="en-US" smtClean="0"/>
              <a:t>‹#›</a:t>
            </a:fld>
            <a:endParaRPr lang="en-US"/>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1427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42"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492642" y="1830271"/>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0C5D30-7E94-4DD9-BA3F-97139230092B}" type="datetime1">
              <a:rPr lang="en-US" smtClean="0"/>
              <a:t>4/4/2013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FAB73BC-B049-4115-A692-8D63A059BFB8}" type="slidenum">
              <a:rPr lang="en-US" smtClean="0"/>
              <a:t>‹#›</a:t>
            </a:fld>
            <a:endParaRPr lang="en-US"/>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335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9"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485023" y="1856450"/>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9943BD34-DD0E-4763-8E1C-19CF3F208AB3}" type="datetime1">
              <a:rPr lang="en-US" smtClean="0"/>
              <a:t>4/4/2013</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FAB73BC-B049-4115-A692-8D63A059BFB8}" type="slidenum">
              <a:rPr lang="en-US" smtClean="0"/>
              <a:t>‹#›</a:t>
            </a:fld>
            <a:endParaRPr lang="en-US"/>
          </a:p>
        </p:txBody>
      </p:sp>
    </p:spTree>
    <p:extLst>
      <p:ext uri="{BB962C8B-B14F-4D97-AF65-F5344CB8AC3E}">
        <p14:creationId xmlns:p14="http://schemas.microsoft.com/office/powerpoint/2010/main" val="3571523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7" name="Rectangle 16"/>
          <p:cNvSpPr/>
          <p:nvPr/>
        </p:nvSpPr>
        <p:spPr>
          <a:xfrm>
            <a:off x="414867" y="402165"/>
            <a:ext cx="4610565"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a:spLocks/>
          </p:cNvSpPr>
          <p:nvPr/>
        </p:nvSpPr>
        <p:spPr bwMode="auto">
          <a:xfrm rot="5400000">
            <a:off x="1299309"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D35663-867F-480F-B9E7-66DF4BB4B922}" type="datetime1">
              <a:rPr lang="en-US" smtClean="0"/>
              <a:t>4/4/2013</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FAB73BC-B049-4115-A692-8D63A059BFB8}" type="slidenum">
              <a:rPr lang="en-US" smtClean="0"/>
              <a:t>‹#›</a:t>
            </a:fld>
            <a:endParaRPr lang="en-US"/>
          </a:p>
        </p:txBody>
      </p:sp>
      <p:sp>
        <p:nvSpPr>
          <p:cNvPr id="19" name="Freeform 5"/>
          <p:cNvSpPr>
            <a:spLocks/>
          </p:cNvSpPr>
          <p:nvPr/>
        </p:nvSpPr>
        <p:spPr bwMode="auto">
          <a:xfrm rot="4966650">
            <a:off x="4673046" y="5107506"/>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Tree>
    <p:extLst>
      <p:ext uri="{BB962C8B-B14F-4D97-AF65-F5344CB8AC3E}">
        <p14:creationId xmlns:p14="http://schemas.microsoft.com/office/powerpoint/2010/main" val="229207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485023" y="1856450"/>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B5730D-D12B-4430-A7DD-76493533B700}" type="datetime1">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ctr"/>
          <a:lstStyle>
            <a:lvl1pPr algn="ctr">
              <a:defRPr sz="14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306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5283673" y="402165"/>
            <a:ext cx="3465769"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a:spLocks/>
          </p:cNvSpPr>
          <p:nvPr/>
        </p:nvSpPr>
        <p:spPr bwMode="auto">
          <a:xfrm rot="16200000">
            <a:off x="3105027"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6124BB-B8DE-4A56-83BA-2831EA6DBC44}" type="datetime1">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FAB73BC-B049-4115-A692-8D63A059BFB8}" type="slidenum">
              <a:rPr lang="en-US" smtClean="0"/>
              <a:t>‹#›</a:t>
            </a:fld>
            <a:endParaRPr lang="en-US"/>
          </a:p>
        </p:txBody>
      </p:sp>
      <p:sp>
        <p:nvSpPr>
          <p:cNvPr id="18" name="Freeform 5"/>
          <p:cNvSpPr>
            <a:spLocks/>
          </p:cNvSpPr>
          <p:nvPr/>
        </p:nvSpPr>
        <p:spPr bwMode="auto">
          <a:xfrm rot="15687606">
            <a:off x="3320102" y="145837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067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1"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85023" y="1856450"/>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BB0F8C-CBCB-41AD-9C49-4570B555FB86}" type="datetime1">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ctr"/>
          <a:lstStyle>
            <a:lvl1pPr algn="ctr">
              <a:defRPr sz="14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269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485023" y="1856450"/>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F53D87-3D85-4122-A4D0-695D51246A6D}" type="datetime1">
              <a:rPr lang="en-US" smtClean="0"/>
              <a:t>4/4/2013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FAB73BC-B049-4115-A692-8D63A059BFB8}" type="slidenum">
              <a:rPr lang="en-US" smtClean="0"/>
              <a:t>‹#›</a:t>
            </a:fld>
            <a:endParaRPr lang="en-US"/>
          </a:p>
        </p:txBody>
      </p:sp>
    </p:spTree>
    <p:extLst>
      <p:ext uri="{BB962C8B-B14F-4D97-AF65-F5344CB8AC3E}">
        <p14:creationId xmlns:p14="http://schemas.microsoft.com/office/powerpoint/2010/main" val="25624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Freeform 5"/>
          <p:cNvSpPr>
            <a:spLocks/>
          </p:cNvSpPr>
          <p:nvPr/>
        </p:nvSpPr>
        <p:spPr bwMode="auto">
          <a:xfrm rot="21010068">
            <a:off x="6359946" y="179029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485023" y="1856450"/>
            <a:ext cx="8173954" cy="453522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7585E5-0788-4A75-BAB4-E301BF29C218}" type="datetime1">
              <a:rPr lang="en-US" smtClean="0"/>
              <a:t>4/4/2013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FAB73BC-B049-4115-A692-8D63A059BFB8}" type="slidenum">
              <a:rPr lang="en-US" smtClean="0"/>
              <a:t>‹#›</a:t>
            </a:fld>
            <a:endParaRPr lang="en-US"/>
          </a:p>
        </p:txBody>
      </p:sp>
    </p:spTree>
    <p:extLst>
      <p:ext uri="{BB962C8B-B14F-4D97-AF65-F5344CB8AC3E}">
        <p14:creationId xmlns:p14="http://schemas.microsoft.com/office/powerpoint/2010/main" val="219457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448734" y="448733"/>
            <a:ext cx="8238066" cy="5952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1FB6375-B69D-49BD-91DA-466EAB0F18FB}" type="datetime1">
              <a:rPr lang="en-US" smtClean="0"/>
              <a:t>4/4/2013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nchor="ctr"/>
          <a:lstStyle>
            <a:lvl1pPr algn="ctr">
              <a:defRPr sz="14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798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5283673" y="402165"/>
            <a:ext cx="3465769"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a:spLocks/>
          </p:cNvSpPr>
          <p:nvPr/>
        </p:nvSpPr>
        <p:spPr bwMode="auto">
          <a:xfrm rot="16200000">
            <a:off x="2548536"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086845"/>
            <a:ext cx="2712589" cy="2933701"/>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FE66E-A4E9-4796-A8C2-E37B4EDA21A8}" type="datetime1">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FAB73BC-B049-4115-A692-8D63A059BFB8}" type="slidenum">
              <a:rPr lang="en-US" smtClean="0"/>
              <a:t>‹#›</a:t>
            </a:fld>
            <a:endParaRPr lang="en-US"/>
          </a:p>
        </p:txBody>
      </p:sp>
      <p:sp>
        <p:nvSpPr>
          <p:cNvPr id="22" name="Freeform 5"/>
          <p:cNvSpPr>
            <a:spLocks/>
          </p:cNvSpPr>
          <p:nvPr/>
        </p:nvSpPr>
        <p:spPr bwMode="auto">
          <a:xfrm rot="15687606">
            <a:off x="2769747" y="145837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519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5283673" y="402165"/>
            <a:ext cx="3465769"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a:spLocks/>
          </p:cNvSpPr>
          <p:nvPr/>
        </p:nvSpPr>
        <p:spPr bwMode="auto">
          <a:xfrm rot="16200000">
            <a:off x="2852610"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A4FD6-F816-4ABA-AE22-FF7D1DC1042E}" type="datetime1">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FAB73BC-B049-4115-A692-8D63A059BFB8}" type="slidenum">
              <a:rPr lang="en-US" smtClean="0"/>
              <a:t>‹#›</a:t>
            </a:fld>
            <a:endParaRPr lang="en-US"/>
          </a:p>
        </p:txBody>
      </p:sp>
      <p:sp>
        <p:nvSpPr>
          <p:cNvPr id="24" name="Freeform 5"/>
          <p:cNvSpPr>
            <a:spLocks/>
          </p:cNvSpPr>
          <p:nvPr/>
        </p:nvSpPr>
        <p:spPr bwMode="auto">
          <a:xfrm rot="15687606">
            <a:off x="3074559" y="1458373"/>
            <a:ext cx="2377690" cy="317748"/>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184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5"/>
          <p:cNvSpPr>
            <a:spLocks noEditPoints="1"/>
          </p:cNvSpPr>
          <p:nvPr/>
        </p:nvSpPr>
        <p:spPr bwMode="auto">
          <a:xfrm>
            <a:off x="0" y="0"/>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latin typeface="+mn-lt"/>
                <a:cs typeface="Helvetica Light"/>
              </a:defRPr>
            </a:lvl1pPr>
          </a:lstStyle>
          <a:p>
            <a:fld id="{C4325BA0-405A-430E-BEA2-195108DE6093}" type="datetime1">
              <a:rPr lang="en-US" smtClean="0"/>
              <a:t>4/4/2013</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latin typeface="+mn-lt"/>
                <a:cs typeface="Helvetica Light"/>
              </a:defRPr>
            </a:lvl1pPr>
          </a:lstStyle>
          <a:p>
            <a:endParaRPr lang="en-US"/>
          </a:p>
        </p:txBody>
      </p:sp>
      <p:sp>
        <p:nvSpPr>
          <p:cNvPr id="18" name="Slide Number Placeholder 5"/>
          <p:cNvSpPr>
            <a:spLocks noGrp="1"/>
          </p:cNvSpPr>
          <p:nvPr>
            <p:ph type="sldNum" sz="quarter" idx="4"/>
          </p:nvPr>
        </p:nvSpPr>
        <p:spPr>
          <a:xfrm>
            <a:off x="7678616" y="295730"/>
            <a:ext cx="791308" cy="767687"/>
          </a:xfrm>
          <a:prstGeom prst="rect">
            <a:avLst/>
          </a:prstGeom>
        </p:spPr>
        <p:txBody>
          <a:bodyPr anchor="b"/>
          <a:lstStyle>
            <a:lvl1pPr algn="ctr">
              <a:defRPr sz="2800"/>
            </a:lvl1pPr>
          </a:lstStyle>
          <a:p>
            <a:fld id="{4FAB73BC-B049-4115-A692-8D63A059BFB8}" type="slidenum">
              <a:rPr lang="en-US" smtClean="0"/>
              <a:t>‹#›</a:t>
            </a:fld>
            <a:endParaRPr lang="en-US"/>
          </a:p>
        </p:txBody>
      </p:sp>
    </p:spTree>
    <p:extLst>
      <p:ext uri="{BB962C8B-B14F-4D97-AF65-F5344CB8AC3E}">
        <p14:creationId xmlns:p14="http://schemas.microsoft.com/office/powerpoint/2010/main" val="1014831707"/>
      </p:ext>
    </p:extLst>
  </p:cSld>
  <p:clrMap bg1="dk1" tx1="lt1" bg2="dk2" tx2="lt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 id="2147484177" r:id="rId16"/>
    <p:sldLayoutId id="2147484178" r:id="rId17"/>
    <p:sldLayoutId id="2147484179" r:id="rId18"/>
    <p:sldLayoutId id="2147484180" r:id="rId19"/>
  </p:sldLayoutIdLst>
  <p:hf hdr="0" ftr="0" dt="0"/>
  <p:txStyles>
    <p:titleStyle>
      <a:lvl1pPr algn="l" defTabSz="457200" rtl="0" eaLnBrk="1" latinLnBrk="0" hangingPunct="1">
        <a:spcBef>
          <a:spcPct val="0"/>
        </a:spcBef>
        <a:buNone/>
        <a:defRPr sz="3200" b="0" i="0" kern="1200">
          <a:solidFill>
            <a:schemeClr val="tx2"/>
          </a:solidFill>
          <a:latin typeface="+mj-lt"/>
          <a:ea typeface="+mj-ea"/>
          <a:cs typeface="Helvetica Ligh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bg1">
              <a:lumMod val="75000"/>
              <a:lumOff val="25000"/>
            </a:schemeClr>
          </a:solidFill>
          <a:latin typeface="+mn-lt"/>
          <a:ea typeface="+mn-ea"/>
          <a:cs typeface="Helvetica Light"/>
        </a:defRPr>
      </a:lvl1pPr>
      <a:lvl2pPr marL="685800" indent="-283464"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bg1">
              <a:lumMod val="75000"/>
              <a:lumOff val="25000"/>
            </a:schemeClr>
          </a:solidFill>
          <a:latin typeface="+mn-lt"/>
          <a:ea typeface="+mn-ea"/>
          <a:cs typeface="Helvetica Light"/>
        </a:defRPr>
      </a:lvl2pPr>
      <a:lvl3pPr marL="96012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bg1">
              <a:lumMod val="75000"/>
              <a:lumOff val="25000"/>
            </a:schemeClr>
          </a:solidFill>
          <a:latin typeface="+mn-lt"/>
          <a:ea typeface="+mn-ea"/>
          <a:cs typeface="Helvetica Light"/>
        </a:defRPr>
      </a:lvl3pPr>
      <a:lvl4pPr marL="123444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bg1">
              <a:lumMod val="75000"/>
              <a:lumOff val="25000"/>
            </a:schemeClr>
          </a:solidFill>
          <a:latin typeface="+mn-lt"/>
          <a:ea typeface="+mn-ea"/>
          <a:cs typeface="Helvetica Light"/>
        </a:defRPr>
      </a:lvl4pPr>
      <a:lvl5pPr marL="150876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bg1">
              <a:lumMod val="75000"/>
              <a:lumOff val="25000"/>
            </a:schemeClr>
          </a:solidFill>
          <a:latin typeface="+mn-l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6440" y="2226503"/>
            <a:ext cx="6589437" cy="2550877"/>
          </a:xfrm>
        </p:spPr>
        <p:txBody>
          <a:bodyPr>
            <a:normAutofit fontScale="90000"/>
          </a:bodyPr>
          <a:lstStyle/>
          <a:p>
            <a:r>
              <a:rPr lang="en-US" dirty="0"/>
              <a:t>Automated Selection of Materialized Views and Indexes for SQL Databases</a:t>
            </a:r>
          </a:p>
        </p:txBody>
      </p:sp>
      <p:sp>
        <p:nvSpPr>
          <p:cNvPr id="5" name="Subtitle 4"/>
          <p:cNvSpPr>
            <a:spLocks noGrp="1"/>
          </p:cNvSpPr>
          <p:nvPr>
            <p:ph type="subTitle" idx="1"/>
          </p:nvPr>
        </p:nvSpPr>
        <p:spPr>
          <a:xfrm>
            <a:off x="866439" y="4777380"/>
            <a:ext cx="7517905" cy="484168"/>
          </a:xfrm>
        </p:spPr>
        <p:txBody>
          <a:bodyPr/>
          <a:lstStyle/>
          <a:p>
            <a:r>
              <a:rPr lang="en-US" dirty="0"/>
              <a:t>Sanjay </a:t>
            </a:r>
            <a:r>
              <a:rPr lang="en-US" dirty="0" err="1"/>
              <a:t>Agrawal</a:t>
            </a:r>
            <a:r>
              <a:rPr lang="en-US" dirty="0"/>
              <a:t>     </a:t>
            </a:r>
            <a:r>
              <a:rPr lang="en-US" dirty="0" err="1"/>
              <a:t>Surajit</a:t>
            </a:r>
            <a:r>
              <a:rPr lang="en-US" dirty="0"/>
              <a:t> </a:t>
            </a:r>
            <a:r>
              <a:rPr lang="en-US" dirty="0" err="1" smtClean="0"/>
              <a:t>Chaudhuri</a:t>
            </a:r>
            <a:r>
              <a:rPr lang="en-US" dirty="0" smtClean="0"/>
              <a:t>     </a:t>
            </a:r>
            <a:r>
              <a:rPr lang="en-US" dirty="0" err="1"/>
              <a:t>Vivek</a:t>
            </a:r>
            <a:r>
              <a:rPr lang="en-US" dirty="0"/>
              <a:t> </a:t>
            </a:r>
            <a:r>
              <a:rPr lang="en-US" dirty="0" err="1"/>
              <a:t>Narasayya</a:t>
            </a:r>
            <a:endParaRPr lang="en-US" dirty="0"/>
          </a:p>
        </p:txBody>
      </p:sp>
      <p:sp>
        <p:nvSpPr>
          <p:cNvPr id="6" name="Subtitle 4"/>
          <p:cNvSpPr txBox="1">
            <a:spLocks/>
          </p:cNvSpPr>
          <p:nvPr/>
        </p:nvSpPr>
        <p:spPr>
          <a:xfrm>
            <a:off x="4497497" y="5872327"/>
            <a:ext cx="4211788" cy="55845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Helvetica Light"/>
              </a:defRPr>
            </a:lvl1pPr>
            <a:lvl2pPr marL="457200" indent="0" algn="ctr" defTabSz="457200" rtl="0" eaLnBrk="1" latinLnBrk="0" hangingPunct="1">
              <a:spcBef>
                <a:spcPct val="20000"/>
              </a:spcBef>
              <a:spcAft>
                <a:spcPts val="600"/>
              </a:spcAft>
              <a:buClr>
                <a:schemeClr val="accent1"/>
              </a:buClr>
              <a:buSzPct val="80000"/>
              <a:buFont typeface="Wingdings 3" charset="2"/>
              <a:buNone/>
              <a:defRPr sz="1600" b="0" i="0" kern="1200">
                <a:solidFill>
                  <a:schemeClr val="tx1">
                    <a:tint val="75000"/>
                  </a:schemeClr>
                </a:solidFill>
                <a:latin typeface="+mn-lt"/>
                <a:ea typeface="+mn-ea"/>
                <a:cs typeface="Helvetica Light"/>
              </a:defRPr>
            </a:lvl2pPr>
            <a:lvl3pPr marL="914400" indent="0" algn="ctr" defTabSz="457200" rtl="0" eaLnBrk="1" latinLnBrk="0" hangingPunct="1">
              <a:spcBef>
                <a:spcPct val="20000"/>
              </a:spcBef>
              <a:spcAft>
                <a:spcPts val="600"/>
              </a:spcAft>
              <a:buClr>
                <a:schemeClr val="accent1"/>
              </a:buClr>
              <a:buSzPct val="80000"/>
              <a:buFont typeface="Wingdings 3" charset="2"/>
              <a:buNone/>
              <a:defRPr sz="1400" b="0" i="0" kern="1200">
                <a:solidFill>
                  <a:schemeClr val="tx1">
                    <a:tint val="75000"/>
                  </a:schemeClr>
                </a:solidFill>
                <a:latin typeface="+mn-lt"/>
                <a:ea typeface="+mn-ea"/>
                <a:cs typeface="Helvetica Light"/>
              </a:defRPr>
            </a:lvl3pPr>
            <a:lvl4pPr marL="1371600" indent="0" algn="ctr" defTabSz="457200" rtl="0" eaLnBrk="1" latinLnBrk="0" hangingPunct="1">
              <a:spcBef>
                <a:spcPct val="20000"/>
              </a:spcBef>
              <a:spcAft>
                <a:spcPts val="600"/>
              </a:spcAft>
              <a:buClr>
                <a:schemeClr val="accent1"/>
              </a:buClr>
              <a:buSzPct val="80000"/>
              <a:buFont typeface="Wingdings 3" charset="2"/>
              <a:buNone/>
              <a:defRPr sz="1200" b="0" i="0" kern="1200">
                <a:solidFill>
                  <a:schemeClr val="tx1">
                    <a:tint val="75000"/>
                  </a:schemeClr>
                </a:solidFill>
                <a:latin typeface="+mn-lt"/>
                <a:ea typeface="+mn-ea"/>
                <a:cs typeface="Helvetica Light"/>
              </a:defRPr>
            </a:lvl4pPr>
            <a:lvl5pPr marL="1828800" indent="0" algn="ctr" defTabSz="457200" rtl="0" eaLnBrk="1" latinLnBrk="0" hangingPunct="1">
              <a:spcBef>
                <a:spcPct val="20000"/>
              </a:spcBef>
              <a:spcAft>
                <a:spcPts val="600"/>
              </a:spcAft>
              <a:buClr>
                <a:schemeClr val="accent1"/>
              </a:buClr>
              <a:buSzPct val="80000"/>
              <a:buFont typeface="Wingdings 3" charset="2"/>
              <a:buNone/>
              <a:defRPr sz="1200" b="0" i="0" kern="1200">
                <a:solidFill>
                  <a:schemeClr val="tx1">
                    <a:tint val="75000"/>
                  </a:schemeClr>
                </a:solidFill>
                <a:latin typeface="+mn-lt"/>
                <a:ea typeface="+mn-ea"/>
                <a:cs typeface="Helvetica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Hasan Kumar Reddy A (09005065)</a:t>
            </a:r>
          </a:p>
        </p:txBody>
      </p:sp>
      <p:sp>
        <p:nvSpPr>
          <p:cNvPr id="2" name="Slide Number Placeholder 1"/>
          <p:cNvSpPr>
            <a:spLocks noGrp="1"/>
          </p:cNvSpPr>
          <p:nvPr>
            <p:ph type="sldNum" sz="quarter" idx="12"/>
          </p:nvPr>
        </p:nvSpPr>
        <p:spPr/>
        <p:txBody>
          <a:bodyPr/>
          <a:lstStyle/>
          <a:p>
            <a:fld id="{4FAB73BC-B049-4115-A692-8D63A059BFB8}" type="slidenum">
              <a:rPr lang="en-US" sz="1400" smtClean="0"/>
              <a:t>1</a:t>
            </a:fld>
            <a:endParaRPr lang="en-US" sz="1400" dirty="0"/>
          </a:p>
        </p:txBody>
      </p:sp>
    </p:spTree>
    <p:extLst>
      <p:ext uri="{BB962C8B-B14F-4D97-AF65-F5344CB8AC3E}">
        <p14:creationId xmlns:p14="http://schemas.microsoft.com/office/powerpoint/2010/main" val="3986560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Architecture: syntactic structure selection</a:t>
            </a:r>
            <a:endParaRPr lang="en-US" dirty="0"/>
          </a:p>
        </p:txBody>
      </p:sp>
      <p:sp>
        <p:nvSpPr>
          <p:cNvPr id="5" name="Content Placeholder 2"/>
          <p:cNvSpPr>
            <a:spLocks noGrp="1"/>
          </p:cNvSpPr>
          <p:nvPr>
            <p:ph idx="1"/>
          </p:nvPr>
        </p:nvSpPr>
        <p:spPr/>
        <p:txBody>
          <a:bodyPr>
            <a:normAutofit/>
          </a:bodyPr>
          <a:lstStyle/>
          <a:p>
            <a:r>
              <a:rPr lang="en-US" dirty="0" smtClean="0"/>
              <a:t>Identify syntactically relevant indexes, mv and indexes on mv</a:t>
            </a:r>
          </a:p>
          <a:p>
            <a:r>
              <a:rPr lang="en-US" dirty="0" smtClean="0"/>
              <a:t>query </a:t>
            </a:r>
            <a:r>
              <a:rPr lang="en-US" b="1" dirty="0" smtClean="0"/>
              <a:t>Q</a:t>
            </a:r>
            <a:r>
              <a:rPr lang="en-US" dirty="0" smtClean="0"/>
              <a:t>: </a:t>
            </a:r>
            <a:r>
              <a:rPr lang="en-US" i="1" dirty="0" smtClean="0"/>
              <a:t>SELECT Sum(Sales) FROM </a:t>
            </a:r>
            <a:r>
              <a:rPr lang="en-US" i="1" dirty="0" err="1" smtClean="0"/>
              <a:t>Sales_Data</a:t>
            </a:r>
            <a:r>
              <a:rPr lang="en-US" i="1" dirty="0" smtClean="0"/>
              <a:t> </a:t>
            </a:r>
            <a:br>
              <a:rPr lang="en-US" i="1" dirty="0" smtClean="0"/>
            </a:br>
            <a:r>
              <a:rPr lang="en-US" i="1" dirty="0" smtClean="0"/>
              <a:t>		WHERE City = 'Seattle’</a:t>
            </a:r>
          </a:p>
          <a:p>
            <a:r>
              <a:rPr lang="en-US" dirty="0" smtClean="0"/>
              <a:t>Syntactically relevant materialized views (e.g.)</a:t>
            </a:r>
          </a:p>
          <a:p>
            <a:r>
              <a:rPr lang="en-US" b="1" dirty="0" smtClean="0"/>
              <a:t>v1</a:t>
            </a:r>
            <a:r>
              <a:rPr lang="en-US" dirty="0" smtClean="0"/>
              <a:t>: </a:t>
            </a:r>
            <a:r>
              <a:rPr lang="en-US" i="1" dirty="0" smtClean="0"/>
              <a:t>SELECT Sum(Sales) FROM </a:t>
            </a:r>
            <a:r>
              <a:rPr lang="en-US" i="1" dirty="0" err="1" smtClean="0"/>
              <a:t>Sales_Data</a:t>
            </a:r>
            <a:r>
              <a:rPr lang="en-US" i="1" dirty="0" smtClean="0"/>
              <a:t> </a:t>
            </a:r>
            <a:br>
              <a:rPr lang="en-US" i="1" dirty="0" smtClean="0"/>
            </a:br>
            <a:r>
              <a:rPr lang="en-US" i="1" dirty="0" smtClean="0"/>
              <a:t>          WHERE City =‘Seattle’</a:t>
            </a:r>
          </a:p>
        </p:txBody>
      </p:sp>
      <p:sp>
        <p:nvSpPr>
          <p:cNvPr id="2" name="Slide Number Placeholder 1"/>
          <p:cNvSpPr>
            <a:spLocks noGrp="1"/>
          </p:cNvSpPr>
          <p:nvPr>
            <p:ph type="sldNum" sz="quarter" idx="12"/>
          </p:nvPr>
        </p:nvSpPr>
        <p:spPr/>
        <p:txBody>
          <a:bodyPr/>
          <a:lstStyle/>
          <a:p>
            <a:fld id="{4FAB73BC-B049-4115-A692-8D63A059BFB8}" type="slidenum">
              <a:rPr lang="en-US" smtClean="0"/>
              <a:t>10</a:t>
            </a:fld>
            <a:endParaRPr lang="en-US"/>
          </a:p>
        </p:txBody>
      </p:sp>
    </p:spTree>
    <p:extLst>
      <p:ext uri="{BB962C8B-B14F-4D97-AF65-F5344CB8AC3E}">
        <p14:creationId xmlns:p14="http://schemas.microsoft.com/office/powerpoint/2010/main" val="2956356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Architecture: syntactic structure selection</a:t>
            </a:r>
            <a:endParaRPr lang="en-US" dirty="0"/>
          </a:p>
        </p:txBody>
      </p:sp>
      <p:sp>
        <p:nvSpPr>
          <p:cNvPr id="5" name="Content Placeholder 2"/>
          <p:cNvSpPr>
            <a:spLocks noGrp="1"/>
          </p:cNvSpPr>
          <p:nvPr>
            <p:ph idx="1"/>
          </p:nvPr>
        </p:nvSpPr>
        <p:spPr/>
        <p:txBody>
          <a:bodyPr>
            <a:normAutofit/>
          </a:bodyPr>
          <a:lstStyle/>
          <a:p>
            <a:r>
              <a:rPr lang="en-US" dirty="0"/>
              <a:t>Identify syntactically relevant indexes, mv and indexes on mv</a:t>
            </a:r>
          </a:p>
          <a:p>
            <a:r>
              <a:rPr lang="en-US" dirty="0"/>
              <a:t>query </a:t>
            </a:r>
            <a:r>
              <a:rPr lang="en-US" b="1" dirty="0"/>
              <a:t>Q</a:t>
            </a:r>
            <a:r>
              <a:rPr lang="en-US" dirty="0"/>
              <a:t>: </a:t>
            </a:r>
            <a:r>
              <a:rPr lang="en-US" i="1" dirty="0"/>
              <a:t>SELECT Sum(Sales) FROM </a:t>
            </a:r>
            <a:r>
              <a:rPr lang="en-US" i="1" dirty="0" err="1"/>
              <a:t>Sales_Data</a:t>
            </a:r>
            <a:r>
              <a:rPr lang="en-US" i="1" dirty="0"/>
              <a:t> </a:t>
            </a:r>
            <a:br>
              <a:rPr lang="en-US" i="1" dirty="0"/>
            </a:br>
            <a:r>
              <a:rPr lang="en-US" i="1" dirty="0"/>
              <a:t>		WHERE City = 'Seattle’</a:t>
            </a:r>
          </a:p>
          <a:p>
            <a:r>
              <a:rPr lang="en-US" dirty="0"/>
              <a:t>Syntactically relevant materialized views (e.g.)</a:t>
            </a:r>
          </a:p>
          <a:p>
            <a:r>
              <a:rPr lang="en-US" b="1" dirty="0" smtClean="0"/>
              <a:t>v2</a:t>
            </a:r>
            <a:r>
              <a:rPr lang="en-US" dirty="0" smtClean="0"/>
              <a:t>: </a:t>
            </a:r>
            <a:r>
              <a:rPr lang="en-US" i="1" dirty="0" smtClean="0"/>
              <a:t>SELECT City, Sum(Sales) FROM </a:t>
            </a:r>
            <a:r>
              <a:rPr lang="en-US" i="1" dirty="0" err="1" smtClean="0"/>
              <a:t>Sales_Data</a:t>
            </a:r>
            <a:r>
              <a:rPr lang="en-US" i="1" dirty="0" smtClean="0"/>
              <a:t> 				GROUP BY City</a:t>
            </a:r>
          </a:p>
        </p:txBody>
      </p:sp>
      <p:sp>
        <p:nvSpPr>
          <p:cNvPr id="2" name="Slide Number Placeholder 1"/>
          <p:cNvSpPr>
            <a:spLocks noGrp="1"/>
          </p:cNvSpPr>
          <p:nvPr>
            <p:ph type="sldNum" sz="quarter" idx="12"/>
          </p:nvPr>
        </p:nvSpPr>
        <p:spPr/>
        <p:txBody>
          <a:bodyPr/>
          <a:lstStyle/>
          <a:p>
            <a:fld id="{4FAB73BC-B049-4115-A692-8D63A059BFB8}" type="slidenum">
              <a:rPr lang="en-US" smtClean="0"/>
              <a:t>11</a:t>
            </a:fld>
            <a:endParaRPr lang="en-US"/>
          </a:p>
        </p:txBody>
      </p:sp>
    </p:spTree>
    <p:extLst>
      <p:ext uri="{BB962C8B-B14F-4D97-AF65-F5344CB8AC3E}">
        <p14:creationId xmlns:p14="http://schemas.microsoft.com/office/powerpoint/2010/main" val="824223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Architecture: syntactic structure selection</a:t>
            </a:r>
            <a:endParaRPr lang="en-US" dirty="0"/>
          </a:p>
        </p:txBody>
      </p:sp>
      <p:sp>
        <p:nvSpPr>
          <p:cNvPr id="5" name="Content Placeholder 2"/>
          <p:cNvSpPr>
            <a:spLocks noGrp="1"/>
          </p:cNvSpPr>
          <p:nvPr>
            <p:ph idx="1"/>
          </p:nvPr>
        </p:nvSpPr>
        <p:spPr/>
        <p:txBody>
          <a:bodyPr>
            <a:normAutofit/>
          </a:bodyPr>
          <a:lstStyle/>
          <a:p>
            <a:r>
              <a:rPr lang="en-US" dirty="0"/>
              <a:t>Identify syntactically relevant indexes, mv and indexes on mv</a:t>
            </a:r>
          </a:p>
          <a:p>
            <a:r>
              <a:rPr lang="en-US" dirty="0"/>
              <a:t>query </a:t>
            </a:r>
            <a:r>
              <a:rPr lang="en-US" b="1" dirty="0"/>
              <a:t>Q</a:t>
            </a:r>
            <a:r>
              <a:rPr lang="en-US" dirty="0"/>
              <a:t>: </a:t>
            </a:r>
            <a:r>
              <a:rPr lang="en-US" i="1" dirty="0"/>
              <a:t>SELECT Sum(Sales) FROM </a:t>
            </a:r>
            <a:r>
              <a:rPr lang="en-US" i="1" dirty="0" err="1"/>
              <a:t>Sales_Data</a:t>
            </a:r>
            <a:r>
              <a:rPr lang="en-US" i="1" dirty="0"/>
              <a:t> </a:t>
            </a:r>
            <a:br>
              <a:rPr lang="en-US" i="1" dirty="0"/>
            </a:br>
            <a:r>
              <a:rPr lang="en-US" i="1" dirty="0"/>
              <a:t>		WHERE City = 'Seattle’</a:t>
            </a:r>
          </a:p>
          <a:p>
            <a:r>
              <a:rPr lang="en-US" dirty="0"/>
              <a:t>Syntactically relevant materialized views (e.g.)</a:t>
            </a:r>
          </a:p>
          <a:p>
            <a:r>
              <a:rPr lang="en-US" b="1" dirty="0" smtClean="0"/>
              <a:t>v3</a:t>
            </a:r>
            <a:r>
              <a:rPr lang="en-US" dirty="0" smtClean="0"/>
              <a:t>: </a:t>
            </a:r>
            <a:r>
              <a:rPr lang="en-US" i="1" dirty="0" smtClean="0"/>
              <a:t>SELECT City, Product, Sum(Sales) </a:t>
            </a:r>
            <a:br>
              <a:rPr lang="en-US" i="1" dirty="0" smtClean="0"/>
            </a:br>
            <a:r>
              <a:rPr lang="en-US" i="1" dirty="0" smtClean="0"/>
              <a:t>		FROM </a:t>
            </a:r>
            <a:r>
              <a:rPr lang="en-US" i="1" dirty="0" err="1" smtClean="0"/>
              <a:t>Sales_Data</a:t>
            </a:r>
            <a:r>
              <a:rPr lang="en-US" i="1" dirty="0"/>
              <a:t> </a:t>
            </a:r>
            <a:r>
              <a:rPr lang="en-US" i="1" dirty="0" smtClean="0"/>
              <a:t>GROUP BY City, Product</a:t>
            </a:r>
          </a:p>
        </p:txBody>
      </p:sp>
      <p:sp>
        <p:nvSpPr>
          <p:cNvPr id="2" name="Slide Number Placeholder 1"/>
          <p:cNvSpPr>
            <a:spLocks noGrp="1"/>
          </p:cNvSpPr>
          <p:nvPr>
            <p:ph type="sldNum" sz="quarter" idx="12"/>
          </p:nvPr>
        </p:nvSpPr>
        <p:spPr/>
        <p:txBody>
          <a:bodyPr/>
          <a:lstStyle/>
          <a:p>
            <a:fld id="{4FAB73BC-B049-4115-A692-8D63A059BFB8}" type="slidenum">
              <a:rPr lang="en-US" smtClean="0"/>
              <a:t>12</a:t>
            </a:fld>
            <a:endParaRPr lang="en-US"/>
          </a:p>
        </p:txBody>
      </p:sp>
    </p:spTree>
    <p:extLst>
      <p:ext uri="{BB962C8B-B14F-4D97-AF65-F5344CB8AC3E}">
        <p14:creationId xmlns:p14="http://schemas.microsoft.com/office/powerpoint/2010/main" val="33551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Architecture: syntactic structure selection</a:t>
            </a:r>
            <a:endParaRPr lang="en-US" dirty="0"/>
          </a:p>
        </p:txBody>
      </p:sp>
      <p:sp>
        <p:nvSpPr>
          <p:cNvPr id="5" name="Content Placeholder 2"/>
          <p:cNvSpPr>
            <a:spLocks noGrp="1"/>
          </p:cNvSpPr>
          <p:nvPr>
            <p:ph idx="1"/>
          </p:nvPr>
        </p:nvSpPr>
        <p:spPr/>
        <p:txBody>
          <a:bodyPr>
            <a:normAutofit/>
          </a:bodyPr>
          <a:lstStyle/>
          <a:p>
            <a:r>
              <a:rPr lang="en-US" dirty="0"/>
              <a:t>Identify syntactically relevant indexes, mv and indexes on mv</a:t>
            </a:r>
          </a:p>
          <a:p>
            <a:r>
              <a:rPr lang="en-US" dirty="0"/>
              <a:t>query </a:t>
            </a:r>
            <a:r>
              <a:rPr lang="en-US" b="1" dirty="0"/>
              <a:t>Q</a:t>
            </a:r>
            <a:r>
              <a:rPr lang="en-US" dirty="0"/>
              <a:t>: </a:t>
            </a:r>
            <a:r>
              <a:rPr lang="en-US" i="1" dirty="0"/>
              <a:t>SELECT Sum(Sales) FROM </a:t>
            </a:r>
            <a:r>
              <a:rPr lang="en-US" i="1" dirty="0" err="1"/>
              <a:t>Sales_Data</a:t>
            </a:r>
            <a:r>
              <a:rPr lang="en-US" i="1" dirty="0"/>
              <a:t> </a:t>
            </a:r>
            <a:br>
              <a:rPr lang="en-US" i="1" dirty="0"/>
            </a:br>
            <a:r>
              <a:rPr lang="en-US" i="1" dirty="0"/>
              <a:t>		WHERE City = 'Seattle’</a:t>
            </a:r>
          </a:p>
          <a:p>
            <a:r>
              <a:rPr lang="en-US" dirty="0"/>
              <a:t>Syntactically relevant materialized views (e.g.)</a:t>
            </a:r>
          </a:p>
          <a:p>
            <a:r>
              <a:rPr lang="en-US" dirty="0" smtClean="0"/>
              <a:t>Optionally</a:t>
            </a:r>
            <a:r>
              <a:rPr lang="en-US" dirty="0"/>
              <a:t>, we can consider additional indexes on the columns of the materialized view.</a:t>
            </a:r>
          </a:p>
        </p:txBody>
      </p:sp>
      <p:sp>
        <p:nvSpPr>
          <p:cNvPr id="2" name="Slide Number Placeholder 1"/>
          <p:cNvSpPr>
            <a:spLocks noGrp="1"/>
          </p:cNvSpPr>
          <p:nvPr>
            <p:ph type="sldNum" sz="quarter" idx="12"/>
          </p:nvPr>
        </p:nvSpPr>
        <p:spPr/>
        <p:txBody>
          <a:bodyPr/>
          <a:lstStyle/>
          <a:p>
            <a:fld id="{4FAB73BC-B049-4115-A692-8D63A059BFB8}" type="slidenum">
              <a:rPr lang="en-US" smtClean="0"/>
              <a:t>13</a:t>
            </a:fld>
            <a:endParaRPr lang="en-US"/>
          </a:p>
        </p:txBody>
      </p:sp>
    </p:spTree>
    <p:extLst>
      <p:ext uri="{BB962C8B-B14F-4D97-AF65-F5344CB8AC3E}">
        <p14:creationId xmlns:p14="http://schemas.microsoft.com/office/powerpoint/2010/main" val="751228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Architecture: Candidate Selection</a:t>
            </a:r>
            <a:endParaRPr lang="en-US" dirty="0"/>
          </a:p>
        </p:txBody>
      </p:sp>
      <p:sp>
        <p:nvSpPr>
          <p:cNvPr id="6" name="Content Placeholder 2"/>
          <p:cNvSpPr>
            <a:spLocks noGrp="1"/>
          </p:cNvSpPr>
          <p:nvPr>
            <p:ph idx="1"/>
          </p:nvPr>
        </p:nvSpPr>
        <p:spPr/>
        <p:txBody>
          <a:bodyPr>
            <a:normAutofit/>
          </a:bodyPr>
          <a:lstStyle/>
          <a:p>
            <a:r>
              <a:rPr lang="en-US" dirty="0" smtClean="0"/>
              <a:t>Identifying a set of traditional indexes, materialized views and indexes on materialized views for the given workload which are worthy of further exploration</a:t>
            </a:r>
          </a:p>
          <a:p>
            <a:r>
              <a:rPr lang="en-US" i="1" dirty="0" smtClean="0"/>
              <a:t>Note</a:t>
            </a:r>
            <a:r>
              <a:rPr lang="en-US" dirty="0" smtClean="0"/>
              <a:t>:</a:t>
            </a:r>
          </a:p>
          <a:p>
            <a:pPr lvl="1"/>
            <a:r>
              <a:rPr lang="en-US" dirty="0" smtClean="0"/>
              <a:t> This paper focuses only on efficient selection of candidate materialized views</a:t>
            </a:r>
          </a:p>
          <a:p>
            <a:pPr lvl="1"/>
            <a:r>
              <a:rPr lang="en-US" dirty="0" smtClean="0"/>
              <a:t>Assumes that candidate indexes have already been picked</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14</a:t>
            </a:fld>
            <a:endParaRPr lang="en-US"/>
          </a:p>
        </p:txBody>
      </p:sp>
    </p:spTree>
    <p:extLst>
      <p:ext uri="{BB962C8B-B14F-4D97-AF65-F5344CB8AC3E}">
        <p14:creationId xmlns:p14="http://schemas.microsoft.com/office/powerpoint/2010/main" val="978823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Architecture : Configuration Enumeration</a:t>
            </a:r>
            <a:endParaRPr lang="en-US" dirty="0"/>
          </a:p>
        </p:txBody>
      </p:sp>
      <p:sp>
        <p:nvSpPr>
          <p:cNvPr id="5" name="Content Placeholder 2"/>
          <p:cNvSpPr>
            <a:spLocks noGrp="1"/>
          </p:cNvSpPr>
          <p:nvPr>
            <p:ph idx="1"/>
          </p:nvPr>
        </p:nvSpPr>
        <p:spPr/>
        <p:txBody>
          <a:bodyPr/>
          <a:lstStyle/>
          <a:p>
            <a:r>
              <a:rPr lang="en-US" dirty="0" smtClean="0"/>
              <a:t>Determine ideal physical design – configuration</a:t>
            </a:r>
          </a:p>
          <a:p>
            <a:r>
              <a:rPr lang="en-US" dirty="0" smtClean="0"/>
              <a:t>Search through the space in a naïve fashion is infeasible</a:t>
            </a:r>
          </a:p>
          <a:p>
            <a:r>
              <a:rPr lang="en-US" dirty="0" smtClean="0"/>
              <a:t>over joint space of indexes and materialized views</a:t>
            </a:r>
          </a:p>
          <a:p>
            <a:r>
              <a:rPr lang="en-US" i="1" dirty="0" smtClean="0"/>
              <a:t>Note</a:t>
            </a:r>
            <a:r>
              <a:rPr lang="en-US" dirty="0"/>
              <a:t>:</a:t>
            </a:r>
          </a:p>
          <a:p>
            <a:pPr lvl="1"/>
            <a:r>
              <a:rPr lang="en-US" dirty="0"/>
              <a:t>Paper doesn’t discuss issues related to selection of indexes on materialized views</a:t>
            </a:r>
          </a:p>
        </p:txBody>
      </p:sp>
      <p:sp>
        <p:nvSpPr>
          <p:cNvPr id="2" name="Slide Number Placeholder 1"/>
          <p:cNvSpPr>
            <a:spLocks noGrp="1"/>
          </p:cNvSpPr>
          <p:nvPr>
            <p:ph type="sldNum" sz="quarter" idx="12"/>
          </p:nvPr>
        </p:nvSpPr>
        <p:spPr/>
        <p:txBody>
          <a:bodyPr/>
          <a:lstStyle/>
          <a:p>
            <a:fld id="{4FAB73BC-B049-4115-A692-8D63A059BFB8}" type="slidenum">
              <a:rPr lang="en-US" smtClean="0"/>
              <a:t>15</a:t>
            </a:fld>
            <a:endParaRPr lang="en-US"/>
          </a:p>
        </p:txBody>
      </p:sp>
    </p:spTree>
    <p:extLst>
      <p:ext uri="{BB962C8B-B14F-4D97-AF65-F5344CB8AC3E}">
        <p14:creationId xmlns:p14="http://schemas.microsoft.com/office/powerpoint/2010/main" val="1002981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Greedy(</a:t>
            </a:r>
            <a:r>
              <a:rPr lang="en-US" dirty="0" err="1" smtClean="0"/>
              <a:t>m,k</a:t>
            </a:r>
            <a:r>
              <a:rPr lang="en-US" dirty="0" smtClean="0"/>
              <a:t>) algorithm for indexes</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3600" y="2620579"/>
            <a:ext cx="6346825" cy="3267842"/>
          </a:xfrm>
        </p:spPr>
      </p:pic>
      <p:sp>
        <p:nvSpPr>
          <p:cNvPr id="9" name="TextBox 8"/>
          <p:cNvSpPr txBox="1"/>
          <p:nvPr/>
        </p:nvSpPr>
        <p:spPr>
          <a:xfrm>
            <a:off x="1222692" y="5888421"/>
            <a:ext cx="5628640" cy="246221"/>
          </a:xfrm>
          <a:prstGeom prst="rect">
            <a:avLst/>
          </a:prstGeom>
          <a:noFill/>
        </p:spPr>
        <p:txBody>
          <a:bodyPr wrap="square" rtlCol="0">
            <a:spAutoFit/>
          </a:bodyPr>
          <a:lstStyle/>
          <a:p>
            <a:r>
              <a:rPr lang="en-US" sz="1000" dirty="0" smtClean="0">
                <a:solidFill>
                  <a:schemeClr val="bg1"/>
                </a:solidFill>
              </a:rPr>
              <a:t>Source: </a:t>
            </a:r>
            <a:r>
              <a:rPr lang="en-US" sz="1000" i="1" dirty="0">
                <a:solidFill>
                  <a:schemeClr val="bg1"/>
                </a:solidFill>
              </a:rPr>
              <a:t>An Efficient Cost-Driven Index Selection Tool for Microsoft SQL </a:t>
            </a:r>
            <a:r>
              <a:rPr lang="en-US" sz="1000" i="1" dirty="0" smtClean="0">
                <a:solidFill>
                  <a:schemeClr val="bg1"/>
                </a:solidFill>
              </a:rPr>
              <a:t>Server [3]</a:t>
            </a:r>
            <a:endParaRPr lang="en-US" sz="1000" dirty="0">
              <a:solidFill>
                <a:schemeClr val="bg1"/>
              </a:solidFill>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16</a:t>
            </a:fld>
            <a:endParaRPr lang="en-US"/>
          </a:p>
        </p:txBody>
      </p:sp>
      <p:sp>
        <p:nvSpPr>
          <p:cNvPr id="3" name="TextBox 2"/>
          <p:cNvSpPr txBox="1"/>
          <p:nvPr/>
        </p:nvSpPr>
        <p:spPr>
          <a:xfrm>
            <a:off x="0" y="6523630"/>
            <a:ext cx="1501254" cy="307777"/>
          </a:xfrm>
          <a:prstGeom prst="rect">
            <a:avLst/>
          </a:prstGeom>
          <a:noFill/>
        </p:spPr>
        <p:txBody>
          <a:bodyPr wrap="square" rtlCol="0">
            <a:spAutoFit/>
          </a:bodyPr>
          <a:lstStyle/>
          <a:p>
            <a:r>
              <a:rPr lang="en-US" sz="1400" b="1" dirty="0" smtClean="0">
                <a:solidFill>
                  <a:schemeClr val="bg1"/>
                </a:solidFill>
              </a:rPr>
              <a:t>Extra: Ref - 3</a:t>
            </a:r>
            <a:endParaRPr lang="en-US" sz="1400" b="1" dirty="0">
              <a:solidFill>
                <a:schemeClr val="bg1"/>
              </a:solidFill>
            </a:endParaRPr>
          </a:p>
        </p:txBody>
      </p:sp>
    </p:spTree>
    <p:extLst>
      <p:ext uri="{BB962C8B-B14F-4D97-AF65-F5344CB8AC3E}">
        <p14:creationId xmlns:p14="http://schemas.microsoft.com/office/powerpoint/2010/main" val="1342273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Greedy(m,k) algorithm</a:t>
            </a:r>
            <a:endParaRPr lang="en-US" dirty="0"/>
          </a:p>
        </p:txBody>
      </p:sp>
      <p:sp>
        <p:nvSpPr>
          <p:cNvPr id="5" name="Content Placeholder 2"/>
          <p:cNvSpPr>
            <a:spLocks noGrp="1"/>
          </p:cNvSpPr>
          <p:nvPr>
            <p:ph idx="1"/>
          </p:nvPr>
        </p:nvSpPr>
        <p:spPr/>
        <p:txBody>
          <a:bodyPr/>
          <a:lstStyle/>
          <a:p>
            <a:r>
              <a:rPr lang="en-US" dirty="0" smtClean="0"/>
              <a:t>Returns a configuration consisting of a total of k indexes and materialized views.</a:t>
            </a:r>
          </a:p>
          <a:p>
            <a:r>
              <a:rPr lang="en-US" dirty="0" smtClean="0"/>
              <a:t>It first picks an optimal configuration of size up to m (≤ k) by exhaustively enumerating all configurations of size up to m. (seed)</a:t>
            </a:r>
          </a:p>
          <a:p>
            <a:r>
              <a:rPr lang="en-US" dirty="0" smtClean="0"/>
              <a:t>It then picks the remaining (k-m) structures greedily or until no further cost reduction in cost is possible by adding a structure</a:t>
            </a:r>
          </a:p>
          <a:p>
            <a:r>
              <a:rPr lang="en-US" i="1" dirty="0" smtClean="0"/>
              <a:t>Configuration simulation and cost estimation</a:t>
            </a:r>
            <a:r>
              <a:rPr lang="en-US" dirty="0" smtClean="0"/>
              <a:t> module is responsible for evaluation cost of configurations</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17</a:t>
            </a:fld>
            <a:endParaRPr lang="en-US"/>
          </a:p>
        </p:txBody>
      </p:sp>
      <p:sp>
        <p:nvSpPr>
          <p:cNvPr id="6" name="TextBox 5"/>
          <p:cNvSpPr txBox="1"/>
          <p:nvPr/>
        </p:nvSpPr>
        <p:spPr>
          <a:xfrm>
            <a:off x="0" y="6523630"/>
            <a:ext cx="1501254" cy="307777"/>
          </a:xfrm>
          <a:prstGeom prst="rect">
            <a:avLst/>
          </a:prstGeom>
          <a:noFill/>
        </p:spPr>
        <p:txBody>
          <a:bodyPr wrap="square" rtlCol="0">
            <a:spAutoFit/>
          </a:bodyPr>
          <a:lstStyle/>
          <a:p>
            <a:r>
              <a:rPr lang="en-US" sz="1400" b="1" dirty="0" smtClean="0">
                <a:solidFill>
                  <a:schemeClr val="bg1"/>
                </a:solidFill>
              </a:rPr>
              <a:t>Extra: Ref - 3</a:t>
            </a:r>
            <a:endParaRPr lang="en-US" sz="1400" b="1" dirty="0">
              <a:solidFill>
                <a:schemeClr val="bg1"/>
              </a:solidFill>
            </a:endParaRPr>
          </a:p>
        </p:txBody>
      </p:sp>
    </p:spTree>
    <p:extLst>
      <p:ext uri="{BB962C8B-B14F-4D97-AF65-F5344CB8AC3E}">
        <p14:creationId xmlns:p14="http://schemas.microsoft.com/office/powerpoint/2010/main" val="1380280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Architecture: Configuration simulation and cost estimation</a:t>
            </a:r>
            <a:endParaRPr lang="en-US" dirty="0"/>
          </a:p>
        </p:txBody>
      </p:sp>
      <p:sp>
        <p:nvSpPr>
          <p:cNvPr id="5" name="Content Placeholder 2"/>
          <p:cNvSpPr>
            <a:spLocks noGrp="1"/>
          </p:cNvSpPr>
          <p:nvPr>
            <p:ph idx="1"/>
          </p:nvPr>
        </p:nvSpPr>
        <p:spPr/>
        <p:txBody>
          <a:bodyPr/>
          <a:lstStyle/>
          <a:p>
            <a:r>
              <a:rPr lang="en-US" dirty="0" smtClean="0"/>
              <a:t>Supports other modules by providing cost estimation</a:t>
            </a:r>
          </a:p>
          <a:p>
            <a:r>
              <a:rPr lang="en-US" dirty="0" smtClean="0"/>
              <a:t>Extension to database optimizer</a:t>
            </a:r>
            <a:br>
              <a:rPr lang="en-US" dirty="0" smtClean="0"/>
            </a:br>
            <a:r>
              <a:rPr lang="en-US" dirty="0" smtClean="0"/>
              <a:t>- </a:t>
            </a:r>
            <a:r>
              <a:rPr lang="en-US" b="1" dirty="0" smtClean="0"/>
              <a:t>what-if</a:t>
            </a:r>
            <a:r>
              <a:rPr lang="en-US" dirty="0" smtClean="0"/>
              <a:t>  - simulate presence of mat. views and indexes that do not exist to query optimizer</a:t>
            </a:r>
            <a:br>
              <a:rPr lang="en-US" dirty="0" smtClean="0"/>
            </a:br>
            <a:r>
              <a:rPr lang="en-US" dirty="0" smtClean="0"/>
              <a:t>- </a:t>
            </a:r>
            <a:r>
              <a:rPr lang="en-US" b="1" dirty="0" smtClean="0"/>
              <a:t>cost(Q,C)</a:t>
            </a:r>
            <a:r>
              <a:rPr lang="en-US" dirty="0" smtClean="0"/>
              <a:t> - cost of query Q when the physical design is configuration C - optimizer costing module</a:t>
            </a:r>
          </a:p>
        </p:txBody>
      </p:sp>
      <p:sp>
        <p:nvSpPr>
          <p:cNvPr id="2" name="Slide Number Placeholder 1"/>
          <p:cNvSpPr>
            <a:spLocks noGrp="1"/>
          </p:cNvSpPr>
          <p:nvPr>
            <p:ph type="sldNum" sz="quarter" idx="12"/>
          </p:nvPr>
        </p:nvSpPr>
        <p:spPr/>
        <p:txBody>
          <a:bodyPr/>
          <a:lstStyle/>
          <a:p>
            <a:fld id="{4FAB73BC-B049-4115-A692-8D63A059BFB8}" type="slidenum">
              <a:rPr lang="en-US" smtClean="0"/>
              <a:t>18</a:t>
            </a:fld>
            <a:endParaRPr lang="en-US"/>
          </a:p>
        </p:txBody>
      </p:sp>
    </p:spTree>
    <p:extLst>
      <p:ext uri="{BB962C8B-B14F-4D97-AF65-F5344CB8AC3E}">
        <p14:creationId xmlns:p14="http://schemas.microsoft.com/office/powerpoint/2010/main" val="4253050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 “What-If” Indexes and Materialized Views</a:t>
            </a:r>
            <a:endParaRPr lang="en-US" dirty="0"/>
          </a:p>
        </p:txBody>
      </p:sp>
      <p:sp>
        <p:nvSpPr>
          <p:cNvPr id="2" name="Content Placeholder 1"/>
          <p:cNvSpPr>
            <a:spLocks noGrp="1"/>
          </p:cNvSpPr>
          <p:nvPr>
            <p:ph idx="1"/>
          </p:nvPr>
        </p:nvSpPr>
        <p:spPr>
          <a:xfrm>
            <a:off x="883432" y="2489200"/>
            <a:ext cx="6345260" cy="3530600"/>
          </a:xfrm>
        </p:spPr>
        <p:txBody>
          <a:bodyPr/>
          <a:lstStyle/>
          <a:p>
            <a:r>
              <a:rPr lang="en-US" dirty="0" smtClean="0"/>
              <a:t>Provides interface to propose hypothetical (‘what-if’) indexes and mat views and</a:t>
            </a:r>
            <a:br>
              <a:rPr lang="en-US" dirty="0" smtClean="0"/>
            </a:br>
            <a:r>
              <a:rPr lang="en-US" dirty="0" smtClean="0"/>
              <a:t>quantitatively analyze their impact on performance</a:t>
            </a:r>
          </a:p>
          <a:p>
            <a:pPr marL="0" indent="0">
              <a:buNone/>
            </a:pPr>
            <a:endParaRPr lang="en-US" dirty="0" smtClean="0"/>
          </a:p>
          <a:p>
            <a:r>
              <a:rPr lang="en-US" dirty="0" smtClean="0"/>
              <a:t>Note: Details and implantation on reference[2]</a:t>
            </a:r>
          </a:p>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19</a:t>
            </a:fld>
            <a:endParaRPr lang="en-US"/>
          </a:p>
        </p:txBody>
      </p:sp>
      <p:sp>
        <p:nvSpPr>
          <p:cNvPr id="5" name="TextBox 4"/>
          <p:cNvSpPr txBox="1"/>
          <p:nvPr/>
        </p:nvSpPr>
        <p:spPr>
          <a:xfrm>
            <a:off x="0" y="6523630"/>
            <a:ext cx="1501254" cy="307777"/>
          </a:xfrm>
          <a:prstGeom prst="rect">
            <a:avLst/>
          </a:prstGeom>
          <a:noFill/>
        </p:spPr>
        <p:txBody>
          <a:bodyPr wrap="square" rtlCol="0">
            <a:spAutoFit/>
          </a:bodyPr>
          <a:lstStyle/>
          <a:p>
            <a:r>
              <a:rPr lang="en-US" sz="1400" b="1" dirty="0" smtClean="0">
                <a:solidFill>
                  <a:schemeClr val="bg1"/>
                </a:solidFill>
              </a:rPr>
              <a:t>Extra: Ref – 2</a:t>
            </a:r>
          </a:p>
        </p:txBody>
      </p:sp>
    </p:spTree>
    <p:extLst>
      <p:ext uri="{BB962C8B-B14F-4D97-AF65-F5344CB8AC3E}">
        <p14:creationId xmlns:p14="http://schemas.microsoft.com/office/powerpoint/2010/main" val="1400922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Introduction</a:t>
            </a:r>
          </a:p>
          <a:p>
            <a:r>
              <a:rPr lang="en-US" dirty="0" smtClean="0"/>
              <a:t>Architecture</a:t>
            </a:r>
          </a:p>
          <a:p>
            <a:r>
              <a:rPr lang="en-US" dirty="0" smtClean="0"/>
              <a:t>Algorithm</a:t>
            </a:r>
          </a:p>
          <a:p>
            <a:pPr lvl="1"/>
            <a:r>
              <a:rPr lang="en-US" dirty="0" smtClean="0"/>
              <a:t>Candidate Selection</a:t>
            </a:r>
          </a:p>
          <a:p>
            <a:pPr lvl="1"/>
            <a:r>
              <a:rPr lang="en-US" dirty="0" smtClean="0"/>
              <a:t>Configuration Enumeration</a:t>
            </a:r>
          </a:p>
          <a:p>
            <a:pPr lvl="1"/>
            <a:r>
              <a:rPr lang="en-US" dirty="0" smtClean="0"/>
              <a:t>Cost Estimation</a:t>
            </a:r>
          </a:p>
          <a:p>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a:t>
            </a:fld>
            <a:endParaRPr lang="en-US"/>
          </a:p>
        </p:txBody>
      </p:sp>
    </p:spTree>
    <p:extLst>
      <p:ext uri="{BB962C8B-B14F-4D97-AF65-F5344CB8AC3E}">
        <p14:creationId xmlns:p14="http://schemas.microsoft.com/office/powerpoint/2010/main" val="600620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Evaluation (only indexes)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Naïve approach to evaluating a configuration:</a:t>
            </a:r>
            <a:br>
              <a:rPr lang="en-US" dirty="0" smtClean="0"/>
            </a:br>
            <a:r>
              <a:rPr lang="en-US" dirty="0" smtClean="0"/>
              <a:t>cost-evaluator asks the optimizer for a cost estimate for each query in workload</a:t>
            </a:r>
          </a:p>
          <a:p>
            <a:r>
              <a:rPr lang="en-US" dirty="0" smtClean="0"/>
              <a:t>Idea: cost of query Q in </a:t>
            </a:r>
            <a:r>
              <a:rPr lang="en-US" dirty="0" err="1" smtClean="0"/>
              <a:t>config</a:t>
            </a:r>
            <a:r>
              <a:rPr lang="en-US" dirty="0" smtClean="0"/>
              <a:t> C</a:t>
            </a:r>
            <a:r>
              <a:rPr lang="en-US" i="1" baseline="-25000" dirty="0" smtClean="0"/>
              <a:t>2</a:t>
            </a:r>
            <a:r>
              <a:rPr lang="en-US" dirty="0" smtClean="0"/>
              <a:t> may be same as in </a:t>
            </a:r>
            <a:r>
              <a:rPr lang="en-US" dirty="0" err="1" smtClean="0"/>
              <a:t>config</a:t>
            </a:r>
            <a:r>
              <a:rPr lang="en-US" dirty="0" smtClean="0"/>
              <a:t> C</a:t>
            </a:r>
            <a:r>
              <a:rPr lang="en-US" baseline="-25000" dirty="0" smtClean="0"/>
              <a:t>1</a:t>
            </a:r>
            <a:r>
              <a:rPr lang="en-US" dirty="0" smtClean="0"/>
              <a:t> which was computed earlier</a:t>
            </a:r>
          </a:p>
          <a:p>
            <a:pPr lvl="1"/>
            <a:r>
              <a:rPr lang="en-US" dirty="0" smtClean="0"/>
              <a:t>No need to </a:t>
            </a:r>
            <a:r>
              <a:rPr lang="en-US" dirty="0" err="1" smtClean="0"/>
              <a:t>recompute</a:t>
            </a:r>
            <a:r>
              <a:rPr lang="en-US" dirty="0" smtClean="0"/>
              <a:t> cost of Q in C</a:t>
            </a:r>
            <a:r>
              <a:rPr lang="en-US" baseline="-25000" dirty="0" smtClean="0"/>
              <a:t>2</a:t>
            </a:r>
          </a:p>
          <a:p>
            <a:pPr lvl="1"/>
            <a:r>
              <a:rPr lang="en-US" dirty="0" smtClean="0"/>
              <a:t>How to identify such situations?</a:t>
            </a:r>
          </a:p>
          <a:p>
            <a:r>
              <a:rPr lang="en-US" dirty="0" smtClean="0"/>
              <a:t>A configuration C is </a:t>
            </a:r>
            <a:r>
              <a:rPr lang="en-US" b="1" i="1" dirty="0" smtClean="0"/>
              <a:t>atomic</a:t>
            </a:r>
            <a:r>
              <a:rPr lang="en-US" dirty="0" smtClean="0"/>
              <a:t> if for some query there is a possible execution that uses all indexes and mat views in C</a:t>
            </a:r>
          </a:p>
          <a:p>
            <a:r>
              <a:rPr lang="en-US" dirty="0" smtClean="0"/>
              <a:t>Sufficient to evaluate only M’ configurations among M as long as all atomic configurations are included in M’ </a:t>
            </a:r>
            <a:br>
              <a:rPr lang="en-US" dirty="0" smtClean="0"/>
            </a:br>
            <a:r>
              <a:rPr lang="en-US" dirty="0" smtClean="0"/>
              <a:t>(Identifying M’ – Reference[3])</a:t>
            </a:r>
          </a:p>
        </p:txBody>
      </p:sp>
      <p:sp>
        <p:nvSpPr>
          <p:cNvPr id="4" name="Slide Number Placeholder 3"/>
          <p:cNvSpPr>
            <a:spLocks noGrp="1"/>
          </p:cNvSpPr>
          <p:nvPr>
            <p:ph type="sldNum" sz="quarter" idx="12"/>
          </p:nvPr>
        </p:nvSpPr>
        <p:spPr/>
        <p:txBody>
          <a:bodyPr/>
          <a:lstStyle/>
          <a:p>
            <a:fld id="{4FAB73BC-B049-4115-A692-8D63A059BFB8}" type="slidenum">
              <a:rPr lang="en-US" smtClean="0"/>
              <a:t>20</a:t>
            </a:fld>
            <a:endParaRPr lang="en-US"/>
          </a:p>
        </p:txBody>
      </p:sp>
      <p:sp>
        <p:nvSpPr>
          <p:cNvPr id="5" name="TextBox 4"/>
          <p:cNvSpPr txBox="1"/>
          <p:nvPr/>
        </p:nvSpPr>
        <p:spPr>
          <a:xfrm>
            <a:off x="0" y="6537278"/>
            <a:ext cx="1501254" cy="307777"/>
          </a:xfrm>
          <a:prstGeom prst="rect">
            <a:avLst/>
          </a:prstGeom>
          <a:noFill/>
        </p:spPr>
        <p:txBody>
          <a:bodyPr wrap="square" rtlCol="0">
            <a:spAutoFit/>
          </a:bodyPr>
          <a:lstStyle/>
          <a:p>
            <a:r>
              <a:rPr lang="en-US" sz="1400" b="1" dirty="0" smtClean="0">
                <a:solidFill>
                  <a:schemeClr val="bg1"/>
                </a:solidFill>
              </a:rPr>
              <a:t>Extra: Ref - 3</a:t>
            </a:r>
            <a:endParaRPr lang="en-US" sz="1400" b="1" dirty="0">
              <a:solidFill>
                <a:schemeClr val="bg1"/>
              </a:solidFill>
            </a:endParaRPr>
          </a:p>
        </p:txBody>
      </p:sp>
    </p:spTree>
    <p:extLst>
      <p:ext uri="{BB962C8B-B14F-4D97-AF65-F5344CB8AC3E}">
        <p14:creationId xmlns:p14="http://schemas.microsoft.com/office/powerpoint/2010/main" val="2859707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Configuration from Atomic Configurations</a:t>
            </a:r>
            <a:endParaRPr lang="en-US" dirty="0"/>
          </a:p>
        </p:txBody>
      </p:sp>
      <p:sp>
        <p:nvSpPr>
          <p:cNvPr id="3" name="Content Placeholder 2"/>
          <p:cNvSpPr>
            <a:spLocks noGrp="1"/>
          </p:cNvSpPr>
          <p:nvPr>
            <p:ph idx="1"/>
          </p:nvPr>
        </p:nvSpPr>
        <p:spPr/>
        <p:txBody>
          <a:bodyPr/>
          <a:lstStyle/>
          <a:p>
            <a:r>
              <a:rPr lang="en-US" dirty="0" smtClean="0"/>
              <a:t>C : non-atomic configuration </a:t>
            </a:r>
            <a:br>
              <a:rPr lang="en-US" dirty="0" smtClean="0"/>
            </a:br>
            <a:r>
              <a:rPr lang="en-US" dirty="0" smtClean="0"/>
              <a:t>Q : a select/update query</a:t>
            </a:r>
            <a:br>
              <a:rPr lang="en-US" dirty="0" smtClean="0"/>
            </a:br>
            <a:r>
              <a:rPr lang="en-US" dirty="0" err="1" smtClean="0"/>
              <a:t>C</a:t>
            </a:r>
            <a:r>
              <a:rPr lang="en-US" baseline="-25000" dirty="0" err="1" smtClean="0"/>
              <a:t>i</a:t>
            </a:r>
            <a:r>
              <a:rPr lang="en-US" dirty="0" smtClean="0"/>
              <a:t> : atomic configuration of Q  &amp; </a:t>
            </a:r>
            <a:r>
              <a:rPr lang="en-US" dirty="0" err="1" smtClean="0"/>
              <a:t>C</a:t>
            </a:r>
            <a:r>
              <a:rPr lang="en-US" baseline="-25000" dirty="0" err="1" smtClean="0"/>
              <a:t>i</a:t>
            </a:r>
            <a:r>
              <a:rPr lang="en-US" dirty="0" smtClean="0"/>
              <a:t> is subset of C</a:t>
            </a:r>
          </a:p>
          <a:p>
            <a:r>
              <a:rPr lang="en-US" dirty="0" smtClean="0"/>
              <a:t>Cost (Q,C) = Min</a:t>
            </a:r>
            <a:r>
              <a:rPr lang="en-US" baseline="-25000" dirty="0" smtClean="0"/>
              <a:t>i</a:t>
            </a:r>
            <a:r>
              <a:rPr lang="en-US" dirty="0" smtClean="0"/>
              <a:t> {Cost (Q, </a:t>
            </a:r>
            <a:r>
              <a:rPr lang="en-US" dirty="0" err="1" smtClean="0"/>
              <a:t>C</a:t>
            </a:r>
            <a:r>
              <a:rPr lang="en-US" baseline="-25000" dirty="0" err="1" smtClean="0"/>
              <a:t>i</a:t>
            </a:r>
            <a:r>
              <a:rPr lang="en-US" baseline="-25000" dirty="0" smtClean="0"/>
              <a:t> </a:t>
            </a:r>
            <a:r>
              <a:rPr lang="en-US" dirty="0" smtClean="0"/>
              <a:t>)} </a:t>
            </a:r>
            <a:br>
              <a:rPr lang="en-US" dirty="0" smtClean="0"/>
            </a:br>
            <a:r>
              <a:rPr lang="en-US" dirty="0" smtClean="0"/>
              <a:t>without invoking optimizer for C, if </a:t>
            </a:r>
            <a:r>
              <a:rPr lang="en-US" dirty="0"/>
              <a:t>Cost(Q</a:t>
            </a:r>
            <a:r>
              <a:rPr lang="en-US" dirty="0" smtClean="0"/>
              <a:t>,</a:t>
            </a:r>
            <a:r>
              <a:rPr lang="en-US" dirty="0"/>
              <a:t> </a:t>
            </a:r>
            <a:r>
              <a:rPr lang="en-US" dirty="0" err="1" smtClean="0"/>
              <a:t>C</a:t>
            </a:r>
            <a:r>
              <a:rPr lang="en-US" baseline="-25000" dirty="0" err="1" smtClean="0"/>
              <a:t>i</a:t>
            </a:r>
            <a:r>
              <a:rPr lang="en-US" dirty="0" smtClean="0"/>
              <a:t>) already computed</a:t>
            </a:r>
          </a:p>
          <a:p>
            <a:r>
              <a:rPr lang="en-US" dirty="0" smtClean="0"/>
              <a:t>For a select query inclusion of index can only reduce the cost </a:t>
            </a:r>
          </a:p>
          <a:p>
            <a:pPr lvl="1"/>
            <a:r>
              <a:rPr lang="en-US" dirty="0" smtClean="0">
                <a:sym typeface="Wingdings" panose="05000000000000000000" pitchFamily="2" charset="2"/>
              </a:rPr>
              <a:t> </a:t>
            </a:r>
            <a:r>
              <a:rPr lang="en-US" dirty="0" smtClean="0"/>
              <a:t> min cost over largest atomic configurations of Q</a:t>
            </a:r>
          </a:p>
        </p:txBody>
      </p:sp>
      <p:sp>
        <p:nvSpPr>
          <p:cNvPr id="4" name="Slide Number Placeholder 3"/>
          <p:cNvSpPr>
            <a:spLocks noGrp="1"/>
          </p:cNvSpPr>
          <p:nvPr>
            <p:ph type="sldNum" sz="quarter" idx="12"/>
          </p:nvPr>
        </p:nvSpPr>
        <p:spPr/>
        <p:txBody>
          <a:bodyPr/>
          <a:lstStyle/>
          <a:p>
            <a:fld id="{4FAB73BC-B049-4115-A692-8D63A059BFB8}" type="slidenum">
              <a:rPr lang="en-US" smtClean="0"/>
              <a:t>21</a:t>
            </a:fld>
            <a:endParaRPr lang="en-US"/>
          </a:p>
        </p:txBody>
      </p:sp>
      <p:sp>
        <p:nvSpPr>
          <p:cNvPr id="5" name="TextBox 4"/>
          <p:cNvSpPr txBox="1"/>
          <p:nvPr/>
        </p:nvSpPr>
        <p:spPr>
          <a:xfrm>
            <a:off x="0" y="6523630"/>
            <a:ext cx="1501254" cy="307777"/>
          </a:xfrm>
          <a:prstGeom prst="rect">
            <a:avLst/>
          </a:prstGeom>
          <a:noFill/>
        </p:spPr>
        <p:txBody>
          <a:bodyPr wrap="square" rtlCol="0">
            <a:spAutoFit/>
          </a:bodyPr>
          <a:lstStyle/>
          <a:p>
            <a:r>
              <a:rPr lang="en-US" sz="1400" b="1" dirty="0" smtClean="0">
                <a:solidFill>
                  <a:schemeClr val="bg1"/>
                </a:solidFill>
              </a:rPr>
              <a:t>Extra: Ref - 3</a:t>
            </a:r>
            <a:endParaRPr lang="en-US" sz="1400" b="1" dirty="0">
              <a:solidFill>
                <a:schemeClr val="bg1"/>
              </a:solidFill>
            </a:endParaRPr>
          </a:p>
        </p:txBody>
      </p:sp>
    </p:spTree>
    <p:extLst>
      <p:ext uri="{BB962C8B-B14F-4D97-AF65-F5344CB8AC3E}">
        <p14:creationId xmlns:p14="http://schemas.microsoft.com/office/powerpoint/2010/main" val="2260675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Configuration from Atomic Configurations</a:t>
            </a:r>
            <a:endParaRPr lang="en-US" dirty="0"/>
          </a:p>
        </p:txBody>
      </p:sp>
      <p:sp>
        <p:nvSpPr>
          <p:cNvPr id="3" name="Content Placeholder 2"/>
          <p:cNvSpPr>
            <a:spLocks noGrp="1"/>
          </p:cNvSpPr>
          <p:nvPr>
            <p:ph idx="1"/>
          </p:nvPr>
        </p:nvSpPr>
        <p:spPr/>
        <p:txBody>
          <a:bodyPr/>
          <a:lstStyle/>
          <a:p>
            <a:r>
              <a:rPr lang="en-US" dirty="0" smtClean="0"/>
              <a:t>Q : a insert/delete query</a:t>
            </a:r>
          </a:p>
          <a:p>
            <a:r>
              <a:rPr lang="en-US" dirty="0" smtClean="0"/>
              <a:t>Cost of Q for non-atomic configuration C </a:t>
            </a:r>
            <a:endParaRPr lang="en-US" dirty="0"/>
          </a:p>
          <a:p>
            <a:pPr marL="745236" lvl="1" indent="-342900">
              <a:buFont typeface="+mj-lt"/>
              <a:buAutoNum type="alphaLcParenR"/>
            </a:pPr>
            <a:r>
              <a:rPr lang="en-US" dirty="0" smtClean="0"/>
              <a:t>Cost of Selection</a:t>
            </a:r>
          </a:p>
          <a:p>
            <a:pPr marL="745236" lvl="1" indent="-342900">
              <a:buFont typeface="+mj-lt"/>
              <a:buAutoNum type="alphaLcParenR"/>
            </a:pPr>
            <a:r>
              <a:rPr lang="en-US" dirty="0" smtClean="0"/>
              <a:t>Cost of updating table and indexes that may be used for selection</a:t>
            </a:r>
          </a:p>
          <a:p>
            <a:pPr marL="745236" lvl="1" indent="-342900">
              <a:buFont typeface="+mj-lt"/>
              <a:buAutoNum type="alphaLcParenR"/>
            </a:pPr>
            <a:r>
              <a:rPr lang="en-US" dirty="0" smtClean="0"/>
              <a:t>Cost of updating indexes that don’t effect selection cost ( </a:t>
            </a:r>
            <a:r>
              <a:rPr lang="en-US" sz="1400" dirty="0" smtClean="0"/>
              <a:t>independent of each other and plan chosen for a &amp; b </a:t>
            </a:r>
            <a:r>
              <a:rPr lang="en-US" dirty="0" smtClean="0"/>
              <a:t>) </a:t>
            </a:r>
          </a:p>
          <a:p>
            <a:r>
              <a:rPr lang="en-US" dirty="0" smtClean="0"/>
              <a:t>Total cost = T + ∑</a:t>
            </a:r>
            <a:r>
              <a:rPr lang="en-US" baseline="-25000" dirty="0" smtClean="0"/>
              <a:t>j</a:t>
            </a:r>
            <a:r>
              <a:rPr lang="en-US" dirty="0" smtClean="0"/>
              <a:t> (Cost(Q, {</a:t>
            </a:r>
            <a:r>
              <a:rPr lang="en-US" dirty="0" err="1" smtClean="0"/>
              <a:t>I</a:t>
            </a:r>
            <a:r>
              <a:rPr lang="en-US" baseline="-25000" dirty="0" err="1" smtClean="0"/>
              <a:t>j</a:t>
            </a:r>
            <a:r>
              <a:rPr lang="en-US" dirty="0" smtClean="0"/>
              <a:t>}) – Cost(Q, {}))</a:t>
            </a:r>
          </a:p>
        </p:txBody>
      </p:sp>
      <p:sp>
        <p:nvSpPr>
          <p:cNvPr id="4" name="Slide Number Placeholder 3"/>
          <p:cNvSpPr>
            <a:spLocks noGrp="1"/>
          </p:cNvSpPr>
          <p:nvPr>
            <p:ph type="sldNum" sz="quarter" idx="12"/>
          </p:nvPr>
        </p:nvSpPr>
        <p:spPr/>
        <p:txBody>
          <a:bodyPr/>
          <a:lstStyle/>
          <a:p>
            <a:fld id="{4FAB73BC-B049-4115-A692-8D63A059BFB8}" type="slidenum">
              <a:rPr lang="en-US" smtClean="0"/>
              <a:t>22</a:t>
            </a:fld>
            <a:endParaRPr lang="en-US"/>
          </a:p>
        </p:txBody>
      </p:sp>
      <p:sp>
        <p:nvSpPr>
          <p:cNvPr id="5" name="TextBox 4"/>
          <p:cNvSpPr txBox="1"/>
          <p:nvPr/>
        </p:nvSpPr>
        <p:spPr>
          <a:xfrm>
            <a:off x="0" y="6523630"/>
            <a:ext cx="1501254" cy="307777"/>
          </a:xfrm>
          <a:prstGeom prst="rect">
            <a:avLst/>
          </a:prstGeom>
          <a:noFill/>
        </p:spPr>
        <p:txBody>
          <a:bodyPr wrap="square" rtlCol="0">
            <a:spAutoFit/>
          </a:bodyPr>
          <a:lstStyle/>
          <a:p>
            <a:r>
              <a:rPr lang="en-US" sz="1400" b="1" dirty="0" smtClean="0">
                <a:solidFill>
                  <a:schemeClr val="bg1"/>
                </a:solidFill>
              </a:rPr>
              <a:t>Extra: Ref - 3</a:t>
            </a:r>
            <a:endParaRPr lang="en-US" sz="1400" b="1" dirty="0">
              <a:solidFill>
                <a:schemeClr val="bg1"/>
              </a:solidFill>
            </a:endParaRPr>
          </a:p>
        </p:txBody>
      </p:sp>
    </p:spTree>
    <p:extLst>
      <p:ext uri="{BB962C8B-B14F-4D97-AF65-F5344CB8AC3E}">
        <p14:creationId xmlns:p14="http://schemas.microsoft.com/office/powerpoint/2010/main" val="869670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Index Selection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5902" y="2489200"/>
            <a:ext cx="5002221" cy="3530600"/>
          </a:xfrm>
        </p:spPr>
      </p:pic>
      <p:sp>
        <p:nvSpPr>
          <p:cNvPr id="5" name="TextBox 4"/>
          <p:cNvSpPr txBox="1"/>
          <p:nvPr/>
        </p:nvSpPr>
        <p:spPr>
          <a:xfrm>
            <a:off x="1222692" y="6019800"/>
            <a:ext cx="5628640" cy="246221"/>
          </a:xfrm>
          <a:prstGeom prst="rect">
            <a:avLst/>
          </a:prstGeom>
          <a:noFill/>
        </p:spPr>
        <p:txBody>
          <a:bodyPr wrap="square" rtlCol="0">
            <a:spAutoFit/>
          </a:bodyPr>
          <a:lstStyle/>
          <a:p>
            <a:r>
              <a:rPr lang="en-US" sz="1000" dirty="0" smtClean="0">
                <a:solidFill>
                  <a:schemeClr val="bg1"/>
                </a:solidFill>
              </a:rPr>
              <a:t>Source: </a:t>
            </a:r>
            <a:r>
              <a:rPr lang="en-US" sz="1000" i="1" dirty="0">
                <a:solidFill>
                  <a:schemeClr val="bg1"/>
                </a:solidFill>
              </a:rPr>
              <a:t>An Efficient Cost-Driven Index Selection Tool for Microsoft SQL </a:t>
            </a:r>
            <a:r>
              <a:rPr lang="en-US" sz="1000" i="1" dirty="0" smtClean="0">
                <a:solidFill>
                  <a:schemeClr val="bg1"/>
                </a:solidFill>
              </a:rPr>
              <a:t>Server [3]</a:t>
            </a:r>
            <a:endParaRPr lang="en-US" sz="1000" dirty="0">
              <a:solidFill>
                <a:schemeClr val="bg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23</a:t>
            </a:fld>
            <a:endParaRPr lang="en-US"/>
          </a:p>
        </p:txBody>
      </p:sp>
      <p:sp>
        <p:nvSpPr>
          <p:cNvPr id="6" name="TextBox 5"/>
          <p:cNvSpPr txBox="1"/>
          <p:nvPr/>
        </p:nvSpPr>
        <p:spPr>
          <a:xfrm>
            <a:off x="0" y="6523630"/>
            <a:ext cx="1501254" cy="307777"/>
          </a:xfrm>
          <a:prstGeom prst="rect">
            <a:avLst/>
          </a:prstGeom>
          <a:noFill/>
        </p:spPr>
        <p:txBody>
          <a:bodyPr wrap="square" rtlCol="0">
            <a:spAutoFit/>
          </a:bodyPr>
          <a:lstStyle/>
          <a:p>
            <a:r>
              <a:rPr lang="en-US" sz="1400" b="1" dirty="0" smtClean="0">
                <a:solidFill>
                  <a:schemeClr val="bg1"/>
                </a:solidFill>
              </a:rPr>
              <a:t>Extra: Ref - 3</a:t>
            </a:r>
            <a:endParaRPr lang="en-US" sz="1400" b="1" dirty="0">
              <a:solidFill>
                <a:schemeClr val="bg1"/>
              </a:solidFill>
            </a:endParaRPr>
          </a:p>
        </p:txBody>
      </p:sp>
    </p:spTree>
    <p:extLst>
      <p:ext uri="{BB962C8B-B14F-4D97-AF65-F5344CB8AC3E}">
        <p14:creationId xmlns:p14="http://schemas.microsoft.com/office/powerpoint/2010/main" val="2026072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Candidate Materialized View Selection</a:t>
            </a:r>
            <a:endParaRPr lang="en-US" dirty="0"/>
          </a:p>
        </p:txBody>
      </p:sp>
      <p:sp>
        <p:nvSpPr>
          <p:cNvPr id="5" name="Content Placeholder 2"/>
          <p:cNvSpPr>
            <a:spLocks noGrp="1"/>
          </p:cNvSpPr>
          <p:nvPr>
            <p:ph idx="1"/>
          </p:nvPr>
        </p:nvSpPr>
        <p:spPr/>
        <p:txBody>
          <a:bodyPr>
            <a:normAutofit lnSpcReduction="10000"/>
          </a:bodyPr>
          <a:lstStyle/>
          <a:p>
            <a:r>
              <a:rPr lang="en-US" dirty="0" smtClean="0"/>
              <a:t>Given table-subset, no. of mat views arising from selection conditions and group by columns in the query is large</a:t>
            </a:r>
          </a:p>
          <a:p>
            <a:r>
              <a:rPr lang="en-US" i="1" dirty="0" smtClean="0"/>
              <a:t>Goal</a:t>
            </a:r>
            <a:r>
              <a:rPr lang="en-US" dirty="0" smtClean="0"/>
              <a:t>: Quickly eliminate mat views that are syntactically relevant but are never used in answering any query </a:t>
            </a:r>
          </a:p>
          <a:p>
            <a:r>
              <a:rPr lang="en-US" i="1" dirty="0" smtClean="0"/>
              <a:t>Obvious approach</a:t>
            </a:r>
            <a:r>
              <a:rPr lang="en-US" dirty="0" smtClean="0"/>
              <a:t>: Selecting one candidate materialized view per query that exactly matches each query in the workload</a:t>
            </a:r>
          </a:p>
          <a:p>
            <a:pPr lvl="1"/>
            <a:r>
              <a:rPr lang="en-US" dirty="0" smtClean="0"/>
              <a:t> does not work since in many database systems the language of materialized views may not match the language of queries</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24</a:t>
            </a:fld>
            <a:endParaRPr lang="en-US"/>
          </a:p>
        </p:txBody>
      </p:sp>
    </p:spTree>
    <p:extLst>
      <p:ext uri="{BB962C8B-B14F-4D97-AF65-F5344CB8AC3E}">
        <p14:creationId xmlns:p14="http://schemas.microsoft.com/office/powerpoint/2010/main" val="854837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Candidate selection: storage-constrained environments</a:t>
            </a:r>
            <a:endParaRPr lang="en-US" dirty="0"/>
          </a:p>
        </p:txBody>
      </p:sp>
      <p:sp>
        <p:nvSpPr>
          <p:cNvPr id="5" name="Content Placeholder 2"/>
          <p:cNvSpPr>
            <a:spLocks noGrp="1"/>
          </p:cNvSpPr>
          <p:nvPr>
            <p:ph idx="1"/>
          </p:nvPr>
        </p:nvSpPr>
        <p:spPr/>
        <p:txBody>
          <a:bodyPr>
            <a:normAutofit fontScale="92500"/>
          </a:bodyPr>
          <a:lstStyle/>
          <a:p>
            <a:r>
              <a:rPr lang="en-US" dirty="0" smtClean="0"/>
              <a:t>Example 1: Consider a workload consisting of 1000 queries of the form:</a:t>
            </a:r>
          </a:p>
          <a:p>
            <a:pPr marL="0" indent="0">
              <a:buNone/>
            </a:pPr>
            <a:r>
              <a:rPr lang="en-US" dirty="0" smtClean="0"/>
              <a:t> SELECT </a:t>
            </a:r>
            <a:r>
              <a:rPr lang="en-US" dirty="0" err="1" smtClean="0"/>
              <a:t>l_returnflag</a:t>
            </a:r>
            <a:r>
              <a:rPr lang="en-US" dirty="0" smtClean="0"/>
              <a:t>, </a:t>
            </a:r>
            <a:r>
              <a:rPr lang="en-US" dirty="0" err="1" smtClean="0"/>
              <a:t>l_linestatus</a:t>
            </a:r>
            <a:r>
              <a:rPr lang="en-US" dirty="0" smtClean="0"/>
              <a:t>, SUM(</a:t>
            </a:r>
            <a:r>
              <a:rPr lang="en-US" dirty="0" err="1" smtClean="0"/>
              <a:t>l_quantity</a:t>
            </a:r>
            <a:r>
              <a:rPr lang="en-US" dirty="0" smtClean="0"/>
              <a:t>) </a:t>
            </a:r>
            <a:br>
              <a:rPr lang="en-US" dirty="0" smtClean="0"/>
            </a:br>
            <a:r>
              <a:rPr lang="en-US" dirty="0" smtClean="0"/>
              <a:t>	FROM </a:t>
            </a:r>
            <a:r>
              <a:rPr lang="en-US" dirty="0" err="1" smtClean="0"/>
              <a:t>lineitem</a:t>
            </a:r>
            <a:r>
              <a:rPr lang="en-US" dirty="0" smtClean="0"/>
              <a:t> </a:t>
            </a:r>
            <a:br>
              <a:rPr lang="en-US" dirty="0" smtClean="0"/>
            </a:br>
            <a:r>
              <a:rPr lang="en-US" dirty="0" smtClean="0"/>
              <a:t>	WHERE </a:t>
            </a:r>
            <a:r>
              <a:rPr lang="en-US" dirty="0" err="1" smtClean="0"/>
              <a:t>l_shipdate</a:t>
            </a:r>
            <a:r>
              <a:rPr lang="en-US" dirty="0" smtClean="0"/>
              <a:t> BETWEEN &lt;Date1&gt; and &lt;Date2&gt; 	GROUP BY </a:t>
            </a:r>
            <a:r>
              <a:rPr lang="en-US" dirty="0" err="1" smtClean="0"/>
              <a:t>l_returnflag</a:t>
            </a:r>
            <a:r>
              <a:rPr lang="en-US" dirty="0" smtClean="0"/>
              <a:t>, </a:t>
            </a:r>
            <a:r>
              <a:rPr lang="en-US" dirty="0" err="1" smtClean="0"/>
              <a:t>l_linestatus</a:t>
            </a:r>
            <a:r>
              <a:rPr lang="en-US" dirty="0" smtClean="0"/>
              <a:t> </a:t>
            </a:r>
          </a:p>
          <a:p>
            <a:pPr marL="402336" lvl="1" indent="0">
              <a:buNone/>
            </a:pPr>
            <a:r>
              <a:rPr lang="en-US" dirty="0" smtClean="0"/>
              <a:t>Assume different constants for &lt;Date1&gt; and &lt;Date2&gt;</a:t>
            </a:r>
          </a:p>
          <a:p>
            <a:r>
              <a:rPr lang="en-US" dirty="0" smtClean="0"/>
              <a:t>Alternate mv:</a:t>
            </a:r>
          </a:p>
          <a:p>
            <a:pPr marL="0" indent="0">
              <a:buNone/>
            </a:pPr>
            <a:r>
              <a:rPr lang="en-US" dirty="0"/>
              <a:t> </a:t>
            </a:r>
            <a:r>
              <a:rPr lang="en-US" dirty="0" smtClean="0"/>
              <a:t>SELECT </a:t>
            </a:r>
            <a:r>
              <a:rPr lang="en-US" dirty="0" err="1" smtClean="0"/>
              <a:t>l_shipdate</a:t>
            </a:r>
            <a:r>
              <a:rPr lang="en-US" dirty="0" smtClean="0"/>
              <a:t>, </a:t>
            </a:r>
            <a:r>
              <a:rPr lang="en-US" dirty="0" err="1" smtClean="0"/>
              <a:t>l_returnflag</a:t>
            </a:r>
            <a:r>
              <a:rPr lang="en-US" dirty="0" smtClean="0"/>
              <a:t>, </a:t>
            </a:r>
            <a:r>
              <a:rPr lang="en-US" dirty="0" err="1" smtClean="0"/>
              <a:t>l_linestatus</a:t>
            </a:r>
            <a:r>
              <a:rPr lang="en-US" dirty="0" smtClean="0"/>
              <a:t>, SUM(</a:t>
            </a:r>
            <a:r>
              <a:rPr lang="en-US" dirty="0" err="1" smtClean="0"/>
              <a:t>l_quantity</a:t>
            </a:r>
            <a:r>
              <a:rPr lang="en-US" dirty="0" smtClean="0"/>
              <a:t>) </a:t>
            </a:r>
            <a:br>
              <a:rPr lang="en-US" dirty="0" smtClean="0"/>
            </a:br>
            <a:r>
              <a:rPr lang="en-US" dirty="0" smtClean="0"/>
              <a:t>	FROM </a:t>
            </a:r>
            <a:r>
              <a:rPr lang="en-US" dirty="0" err="1" smtClean="0"/>
              <a:t>lineitem</a:t>
            </a:r>
            <a:r>
              <a:rPr lang="en-US" dirty="0" smtClean="0"/>
              <a:t> </a:t>
            </a:r>
            <a:br>
              <a:rPr lang="en-US" dirty="0" smtClean="0"/>
            </a:br>
            <a:r>
              <a:rPr lang="en-US" dirty="0" smtClean="0"/>
              <a:t>	GROUP BY </a:t>
            </a:r>
            <a:r>
              <a:rPr lang="en-US" dirty="0" err="1" smtClean="0"/>
              <a:t>l_shipdate</a:t>
            </a:r>
            <a:r>
              <a:rPr lang="en-US" dirty="0" smtClean="0"/>
              <a:t>, </a:t>
            </a:r>
            <a:r>
              <a:rPr lang="en-US" dirty="0" err="1" smtClean="0"/>
              <a:t>l_returnflag</a:t>
            </a:r>
            <a:r>
              <a:rPr lang="en-US" dirty="0" smtClean="0"/>
              <a:t>, </a:t>
            </a:r>
            <a:r>
              <a:rPr lang="en-US" dirty="0" err="1" smtClean="0"/>
              <a:t>l_linestatus</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25</a:t>
            </a:fld>
            <a:endParaRPr lang="en-US"/>
          </a:p>
        </p:txBody>
      </p:sp>
    </p:spTree>
    <p:extLst>
      <p:ext uri="{BB962C8B-B14F-4D97-AF65-F5344CB8AC3E}">
        <p14:creationId xmlns:p14="http://schemas.microsoft.com/office/powerpoint/2010/main" val="157274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Candidate selection: table-subsets with negligible impact</a:t>
            </a:r>
            <a:endParaRPr lang="en-US" dirty="0"/>
          </a:p>
        </p:txBody>
      </p:sp>
      <p:sp>
        <p:nvSpPr>
          <p:cNvPr id="5" name="Content Placeholder 2"/>
          <p:cNvSpPr>
            <a:spLocks noGrp="1"/>
          </p:cNvSpPr>
          <p:nvPr>
            <p:ph idx="1"/>
          </p:nvPr>
        </p:nvSpPr>
        <p:spPr/>
        <p:txBody>
          <a:bodyPr/>
          <a:lstStyle/>
          <a:p>
            <a:r>
              <a:rPr lang="en-US" dirty="0"/>
              <a:t>T</a:t>
            </a:r>
            <a:r>
              <a:rPr lang="en-US" dirty="0" smtClean="0"/>
              <a:t>able-subsets occur infrequently in the workload or they occur only in inexpensive queries</a:t>
            </a:r>
          </a:p>
          <a:p>
            <a:r>
              <a:rPr lang="en-US" dirty="0" smtClean="0"/>
              <a:t>Example 2</a:t>
            </a:r>
            <a:br>
              <a:rPr lang="en-US" dirty="0" smtClean="0"/>
            </a:br>
            <a:r>
              <a:rPr lang="en-US" dirty="0" smtClean="0"/>
              <a:t>Consider a workload of 100 queries whose total cost is 10,000 units. Let T be a table-subset that occurs in 25 queries whose combined cost is 50 units.</a:t>
            </a:r>
            <a:br>
              <a:rPr lang="en-US" dirty="0" smtClean="0"/>
            </a:br>
            <a:r>
              <a:rPr lang="en-US" dirty="0" smtClean="0"/>
              <a:t>Then even if we considered all syntactically relevant materialized views on T, the maximum possible benefit of those materialized views for the workload is 0.5%</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26</a:t>
            </a:fld>
            <a:endParaRPr lang="en-US"/>
          </a:p>
        </p:txBody>
      </p:sp>
    </p:spTree>
    <p:extLst>
      <p:ext uri="{BB962C8B-B14F-4D97-AF65-F5344CB8AC3E}">
        <p14:creationId xmlns:p14="http://schemas.microsoft.com/office/powerpoint/2010/main" val="2858501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Candidate selection: size of materialized view</a:t>
            </a:r>
            <a:endParaRPr lang="en-US" dirty="0"/>
          </a:p>
        </p:txBody>
      </p:sp>
      <p:sp>
        <p:nvSpPr>
          <p:cNvPr id="5" name="Content Placeholder 2"/>
          <p:cNvSpPr>
            <a:spLocks noGrp="1"/>
          </p:cNvSpPr>
          <p:nvPr>
            <p:ph idx="1"/>
          </p:nvPr>
        </p:nvSpPr>
        <p:spPr/>
        <p:txBody>
          <a:bodyPr>
            <a:normAutofit fontScale="85000" lnSpcReduction="10000"/>
          </a:bodyPr>
          <a:lstStyle/>
          <a:p>
            <a:r>
              <a:rPr lang="en-US" dirty="0" smtClean="0"/>
              <a:t>Consider the TPC-H 1GB database and the workload specified in the benchmark. </a:t>
            </a:r>
          </a:p>
          <a:p>
            <a:r>
              <a:rPr lang="en-US" dirty="0" smtClean="0"/>
              <a:t>There are several queries in which the tables </a:t>
            </a:r>
            <a:r>
              <a:rPr lang="en-US" i="1" dirty="0" err="1" smtClean="0"/>
              <a:t>lineitem</a:t>
            </a:r>
            <a:r>
              <a:rPr lang="en-US" dirty="0" smtClean="0"/>
              <a:t>, </a:t>
            </a:r>
            <a:r>
              <a:rPr lang="en-US" i="1" dirty="0" smtClean="0"/>
              <a:t>orders</a:t>
            </a:r>
            <a:r>
              <a:rPr lang="en-US" dirty="0" smtClean="0"/>
              <a:t>, </a:t>
            </a:r>
            <a:r>
              <a:rPr lang="en-US" i="1" dirty="0" smtClean="0"/>
              <a:t>nation</a:t>
            </a:r>
            <a:r>
              <a:rPr lang="en-US" dirty="0" smtClean="0"/>
              <a:t>, and </a:t>
            </a:r>
            <a:r>
              <a:rPr lang="en-US" i="1" dirty="0" smtClean="0"/>
              <a:t>region</a:t>
            </a:r>
            <a:r>
              <a:rPr lang="en-US" dirty="0" smtClean="0"/>
              <a:t> co-occur. </a:t>
            </a:r>
          </a:p>
          <a:p>
            <a:r>
              <a:rPr lang="en-US" dirty="0" smtClean="0"/>
              <a:t>However, it is likely that materialized views proposed on the table-subset {</a:t>
            </a:r>
            <a:r>
              <a:rPr lang="en-US" i="1" dirty="0" err="1" smtClean="0"/>
              <a:t>lineitem</a:t>
            </a:r>
            <a:r>
              <a:rPr lang="en-US" dirty="0" smtClean="0"/>
              <a:t>, </a:t>
            </a:r>
            <a:r>
              <a:rPr lang="en-US" i="1" dirty="0" smtClean="0"/>
              <a:t>orders</a:t>
            </a:r>
            <a:r>
              <a:rPr lang="en-US" dirty="0" smtClean="0"/>
              <a:t>} are more useful than materialized views proposed on {</a:t>
            </a:r>
            <a:r>
              <a:rPr lang="en-US" i="1" dirty="0" smtClean="0"/>
              <a:t>nation</a:t>
            </a:r>
            <a:r>
              <a:rPr lang="en-US" dirty="0" smtClean="0"/>
              <a:t>, </a:t>
            </a:r>
            <a:r>
              <a:rPr lang="en-US" i="1" dirty="0" smtClean="0"/>
              <a:t>region</a:t>
            </a:r>
            <a:r>
              <a:rPr lang="en-US" dirty="0" smtClean="0"/>
              <a:t>}. </a:t>
            </a:r>
          </a:p>
          <a:p>
            <a:r>
              <a:rPr lang="en-US" dirty="0" smtClean="0"/>
              <a:t>This is because the tables </a:t>
            </a:r>
            <a:r>
              <a:rPr lang="en-US" dirty="0" err="1" smtClean="0"/>
              <a:t>lineitem</a:t>
            </a:r>
            <a:r>
              <a:rPr lang="en-US" dirty="0" smtClean="0"/>
              <a:t> and orders have 6 million and 1.5 million rows respectively, but tables nation and region are very small (25 and 5 rows respectively). </a:t>
            </a:r>
          </a:p>
          <a:p>
            <a:r>
              <a:rPr lang="en-US" dirty="0" smtClean="0"/>
              <a:t>The benefit of pre-computing the portion of the queries involving {</a:t>
            </a:r>
            <a:r>
              <a:rPr lang="en-US" i="1" dirty="0" smtClean="0"/>
              <a:t>nation</a:t>
            </a:r>
            <a:r>
              <a:rPr lang="en-US" dirty="0" smtClean="0"/>
              <a:t>, </a:t>
            </a:r>
            <a:r>
              <a:rPr lang="en-US" i="1" dirty="0" smtClean="0"/>
              <a:t>region</a:t>
            </a:r>
            <a:r>
              <a:rPr lang="en-US" dirty="0" smtClean="0"/>
              <a:t>} is insignificant compared to the benefit of pre-computing the portion of the query involving {</a:t>
            </a:r>
            <a:r>
              <a:rPr lang="en-US" i="1" dirty="0" err="1" smtClean="0"/>
              <a:t>lineitem</a:t>
            </a:r>
            <a:r>
              <a:rPr lang="en-US" dirty="0" smtClean="0"/>
              <a:t>, </a:t>
            </a:r>
            <a:r>
              <a:rPr lang="en-US" i="1" dirty="0" smtClean="0"/>
              <a:t>orders</a:t>
            </a:r>
            <a:r>
              <a:rPr lang="en-US" dirty="0" smtClean="0"/>
              <a:t>}.</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27</a:t>
            </a:fld>
            <a:endParaRPr lang="en-US"/>
          </a:p>
        </p:txBody>
      </p:sp>
    </p:spTree>
    <p:extLst>
      <p:ext uri="{BB962C8B-B14F-4D97-AF65-F5344CB8AC3E}">
        <p14:creationId xmlns:p14="http://schemas.microsoft.com/office/powerpoint/2010/main" val="2739233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600" dirty="0"/>
              <a:t>C</a:t>
            </a:r>
            <a:r>
              <a:rPr lang="en-US" sz="3600" dirty="0" smtClean="0"/>
              <a:t>andidate </a:t>
            </a:r>
            <a:r>
              <a:rPr lang="en-US" sz="3600" dirty="0"/>
              <a:t>materialized view selection</a:t>
            </a:r>
          </a:p>
        </p:txBody>
      </p:sp>
      <p:sp>
        <p:nvSpPr>
          <p:cNvPr id="5" name="Content Placeholder 2"/>
          <p:cNvSpPr>
            <a:spLocks noGrp="1"/>
          </p:cNvSpPr>
          <p:nvPr>
            <p:ph idx="1"/>
          </p:nvPr>
        </p:nvSpPr>
        <p:spPr/>
        <p:txBody>
          <a:bodyPr>
            <a:normAutofit/>
          </a:bodyPr>
          <a:lstStyle/>
          <a:p>
            <a:pPr marL="514350" indent="-514350">
              <a:buFont typeface="+mj-lt"/>
              <a:buAutoNum type="arabicPeriod"/>
            </a:pPr>
            <a:r>
              <a:rPr lang="en-US" dirty="0" smtClean="0"/>
              <a:t>Arrive at a smaller set of interesting </a:t>
            </a:r>
            <a:r>
              <a:rPr lang="en-US" b="1" dirty="0" smtClean="0"/>
              <a:t>table-subsets</a:t>
            </a:r>
          </a:p>
          <a:p>
            <a:pPr marL="514350" indent="-514350">
              <a:buFont typeface="+mj-lt"/>
              <a:buAutoNum type="arabicPeriod"/>
            </a:pPr>
            <a:r>
              <a:rPr lang="en-US" dirty="0" smtClean="0"/>
              <a:t>Propose a set of </a:t>
            </a:r>
            <a:r>
              <a:rPr lang="en-US" b="1" dirty="0" smtClean="0"/>
              <a:t>mat views </a:t>
            </a:r>
            <a:r>
              <a:rPr lang="en-US" dirty="0" smtClean="0"/>
              <a:t>for each query</a:t>
            </a:r>
            <a:br>
              <a:rPr lang="en-US" dirty="0" smtClean="0"/>
            </a:br>
            <a:r>
              <a:rPr lang="en-US" dirty="0" smtClean="0"/>
              <a:t>We select a </a:t>
            </a:r>
            <a:r>
              <a:rPr lang="en-US" b="1" dirty="0" smtClean="0"/>
              <a:t>configuration</a:t>
            </a:r>
            <a:r>
              <a:rPr lang="en-US" dirty="0" smtClean="0"/>
              <a:t> that is best for that query, using </a:t>
            </a:r>
            <a:r>
              <a:rPr lang="en-US" i="1" dirty="0" smtClean="0"/>
              <a:t>cost-based analysis</a:t>
            </a:r>
          </a:p>
          <a:p>
            <a:pPr marL="514350" indent="-514350">
              <a:buFont typeface="+mj-lt"/>
              <a:buAutoNum type="arabicPeriod"/>
            </a:pPr>
            <a:r>
              <a:rPr lang="en-US" dirty="0" smtClean="0"/>
              <a:t>Generate a set of </a:t>
            </a:r>
            <a:r>
              <a:rPr lang="en-US" b="1" dirty="0" smtClean="0"/>
              <a:t>merged mat views</a:t>
            </a:r>
          </a:p>
          <a:p>
            <a:pPr marL="0" indent="0">
              <a:buNone/>
            </a:pPr>
            <a:endParaRPr lang="en-US" b="1" dirty="0" smtClean="0"/>
          </a:p>
          <a:p>
            <a:r>
              <a:rPr lang="en-US" i="1" dirty="0"/>
              <a:t>m</a:t>
            </a:r>
            <a:r>
              <a:rPr lang="en-US" i="1" dirty="0" smtClean="0"/>
              <a:t>erged mat views </a:t>
            </a:r>
            <a:r>
              <a:rPr lang="en-US" dirty="0" smtClean="0"/>
              <a:t>U </a:t>
            </a:r>
            <a:r>
              <a:rPr lang="en-US" i="1" dirty="0" smtClean="0"/>
              <a:t>mat views(2)</a:t>
            </a:r>
            <a:r>
              <a:rPr lang="en-US" dirty="0" smtClean="0"/>
              <a:t> enters </a:t>
            </a:r>
            <a:r>
              <a:rPr lang="en-US" i="1" dirty="0"/>
              <a:t>configuration enumeration</a:t>
            </a:r>
            <a:r>
              <a:rPr lang="en-US" dirty="0"/>
              <a:t>.</a:t>
            </a:r>
          </a:p>
        </p:txBody>
      </p:sp>
      <p:sp>
        <p:nvSpPr>
          <p:cNvPr id="2" name="Slide Number Placeholder 1"/>
          <p:cNvSpPr>
            <a:spLocks noGrp="1"/>
          </p:cNvSpPr>
          <p:nvPr>
            <p:ph type="sldNum" sz="quarter" idx="12"/>
          </p:nvPr>
        </p:nvSpPr>
        <p:spPr/>
        <p:txBody>
          <a:bodyPr/>
          <a:lstStyle/>
          <a:p>
            <a:fld id="{4FAB73BC-B049-4115-A692-8D63A059BFB8}" type="slidenum">
              <a:rPr lang="en-US" smtClean="0"/>
              <a:t>28</a:t>
            </a:fld>
            <a:endParaRPr lang="en-US"/>
          </a:p>
        </p:txBody>
      </p:sp>
    </p:spTree>
    <p:extLst>
      <p:ext uri="{BB962C8B-B14F-4D97-AF65-F5344CB8AC3E}">
        <p14:creationId xmlns:p14="http://schemas.microsoft.com/office/powerpoint/2010/main" val="1860690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600" dirty="0" smtClean="0"/>
              <a:t>Finding Interesting </a:t>
            </a:r>
            <a:br>
              <a:rPr lang="en-US" sz="3600" dirty="0" smtClean="0"/>
            </a:br>
            <a:r>
              <a:rPr lang="en-US" sz="3600" dirty="0" smtClean="0"/>
              <a:t>Table-Subsets</a:t>
            </a:r>
            <a:endParaRPr lang="en-US" sz="3600"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buFont typeface="Wingdings" panose="05000000000000000000" pitchFamily="2" charset="2"/>
                  <a:buChar char="v"/>
                </a:pPr>
                <a:r>
                  <a:rPr lang="en-US" dirty="0" smtClean="0"/>
                  <a:t>Metrics to capture relative importance of table-subsets</a:t>
                </a:r>
              </a:p>
              <a:p>
                <a:r>
                  <a:rPr lang="en-US" b="1" i="1" dirty="0" smtClean="0"/>
                  <a:t>TS-Cost(T)</a:t>
                </a:r>
                <a:r>
                  <a:rPr lang="en-US" dirty="0" smtClean="0"/>
                  <a:t> = total cost </a:t>
                </a:r>
                <a:r>
                  <a:rPr lang="en-US" dirty="0"/>
                  <a:t>of all queries in the </a:t>
                </a:r>
                <a:r>
                  <a:rPr lang="en-US" dirty="0" smtClean="0"/>
                  <a:t>workload where </a:t>
                </a:r>
                <a:r>
                  <a:rPr lang="en-US" dirty="0"/>
                  <a:t>table-subset T </a:t>
                </a:r>
                <a:r>
                  <a:rPr lang="en-US" dirty="0" smtClean="0"/>
                  <a:t>occurs</a:t>
                </a:r>
              </a:p>
              <a:p>
                <a:pPr lvl="1">
                  <a:buFont typeface="Arial" panose="020B0604020202020204" pitchFamily="34" charset="0"/>
                  <a:buChar char="•"/>
                </a:pPr>
                <a:r>
                  <a:rPr lang="en-US" dirty="0"/>
                  <a:t>Not a good measure – example </a:t>
                </a:r>
                <a:r>
                  <a:rPr lang="en-US" dirty="0" smtClean="0"/>
                  <a:t>3</a:t>
                </a:r>
              </a:p>
              <a:p>
                <a:r>
                  <a:rPr lang="en-US" b="1" i="1" dirty="0" smtClean="0"/>
                  <a:t>TS-Weight(T)</a:t>
                </a:r>
                <a:r>
                  <a:rPr lang="en-US" dirty="0" smtClean="0"/>
                  <a:t> =</a:t>
                </a:r>
                <a:r>
                  <a:rPr lang="en-US" sz="3000" dirty="0"/>
                  <a:t> </a:t>
                </a:r>
                <a14:m>
                  <m:oMath xmlns:m="http://schemas.openxmlformats.org/officeDocument/2006/math">
                    <m:f>
                      <m:fPr>
                        <m:ctrlPr>
                          <a:rPr lang="en-US" sz="200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r>
                              <a:rPr lang="en-US" sz="2000" b="0" i="1" baseline="-25000" smtClean="0">
                                <a:latin typeface="Cambria Math" panose="02040503050406030204" pitchFamily="18" charset="0"/>
                              </a:rPr>
                              <m:t>𝑖</m:t>
                            </m:r>
                            <m:r>
                              <a:rPr lang="en-US" sz="2000" b="0" i="1" smtClean="0">
                                <a:latin typeface="Cambria Math" panose="02040503050406030204" pitchFamily="18" charset="0"/>
                              </a:rPr>
                              <m:t>𝐶𝑜𝑠𝑡</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𝑄</m:t>
                                </m:r>
                                <m:r>
                                  <a:rPr lang="en-US" sz="2000" b="0" i="1" baseline="-25000" smtClean="0">
                                    <a:latin typeface="Cambria Math" panose="02040503050406030204" pitchFamily="18" charset="0"/>
                                  </a:rPr>
                                  <m:t>𝑖</m:t>
                                </m:r>
                              </m:e>
                            </m:d>
                            <m:r>
                              <a:rPr lang="en-US" sz="2000" b="0" i="1" smtClean="0">
                                <a:latin typeface="Cambria Math" panose="02040503050406030204" pitchFamily="18" charset="0"/>
                              </a:rPr>
                              <m:t>∗(</m:t>
                            </m:r>
                            <m:r>
                              <a:rPr lang="en-US" sz="2000" b="0" i="1" smtClean="0">
                                <a:latin typeface="Cambria Math" panose="02040503050406030204" pitchFamily="18" charset="0"/>
                              </a:rPr>
                              <m:t>𝑠𝑢𝑚</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𝑠𝑖𝑧𝑒𝑠</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𝑡𝑎𝑏𝑙𝑒𝑠</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𝑇</m:t>
                            </m:r>
                            <m:r>
                              <a:rPr lang="en-US" sz="2000" b="0" i="1" smtClean="0">
                                <a:latin typeface="Cambria Math" panose="02040503050406030204" pitchFamily="18" charset="0"/>
                              </a:rPr>
                              <m:t>)</m:t>
                            </m:r>
                          </m:e>
                        </m:nary>
                      </m:num>
                      <m:den>
                        <m:r>
                          <a:rPr lang="en-US" sz="2000" b="0" i="1" smtClean="0">
                            <a:latin typeface="Cambria Math" panose="02040503050406030204" pitchFamily="18" charset="0"/>
                          </a:rPr>
                          <m:t>(</m:t>
                        </m:r>
                        <m:r>
                          <a:rPr lang="en-US" sz="2000" b="0" i="1" smtClean="0">
                            <a:latin typeface="Cambria Math" panose="02040503050406030204" pitchFamily="18" charset="0"/>
                          </a:rPr>
                          <m:t>𝑠𝑢𝑚</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𝑠𝑖𝑧𝑒𝑠</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𝑎𝑙𝑙</m:t>
                        </m:r>
                        <m:r>
                          <a:rPr lang="en-US" sz="2000" b="0" i="1" smtClean="0">
                            <a:latin typeface="Cambria Math" panose="02040503050406030204" pitchFamily="18" charset="0"/>
                          </a:rPr>
                          <m:t> </m:t>
                        </m:r>
                        <m:r>
                          <a:rPr lang="en-US" sz="2000" b="0" i="1" smtClean="0">
                            <a:latin typeface="Cambria Math" panose="02040503050406030204" pitchFamily="18" charset="0"/>
                          </a:rPr>
                          <m:t>𝑡𝑎𝑏𝑙𝑒𝑠</m:t>
                        </m:r>
                        <m:r>
                          <a:rPr lang="en-US" sz="2000" b="0" i="1" smtClean="0">
                            <a:latin typeface="Cambria Math" panose="02040503050406030204" pitchFamily="18" charset="0"/>
                          </a:rPr>
                          <m:t> </m:t>
                        </m:r>
                        <m:r>
                          <a:rPr lang="en-US" sz="2000" b="0" i="1" smtClean="0">
                            <a:latin typeface="Cambria Math" panose="02040503050406030204" pitchFamily="18" charset="0"/>
                          </a:rPr>
                          <m:t>𝑟𝑒𝑓𝑒𝑟𝑒𝑛𝑐𝑒𝑑</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𝑄𝑖</m:t>
                        </m:r>
                        <m:r>
                          <a:rPr lang="en-US" sz="2000" b="0" i="1" smtClean="0">
                            <a:latin typeface="Cambria Math" panose="02040503050406030204" pitchFamily="18" charset="0"/>
                          </a:rPr>
                          <m:t>) </m:t>
                        </m:r>
                      </m:den>
                    </m:f>
                  </m:oMath>
                </a14:m>
                <a:endParaRPr lang="en-US" sz="2000"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3"/>
                <a:stretch>
                  <a:fillRect l="-288"/>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4FAB73BC-B049-4115-A692-8D63A059BFB8}" type="slidenum">
              <a:rPr lang="en-US" smtClean="0"/>
              <a:t>29</a:t>
            </a:fld>
            <a:endParaRPr lang="en-US"/>
          </a:p>
        </p:txBody>
      </p:sp>
    </p:spTree>
    <p:extLst>
      <p:ext uri="{BB962C8B-B14F-4D97-AF65-F5344CB8AC3E}">
        <p14:creationId xmlns:p14="http://schemas.microsoft.com/office/powerpoint/2010/main" val="4265485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 : Materialized View</a:t>
            </a:r>
            <a:endParaRPr lang="en-US" dirty="0"/>
          </a:p>
        </p:txBody>
      </p:sp>
      <p:sp>
        <p:nvSpPr>
          <p:cNvPr id="3" name="Content Placeholder 2"/>
          <p:cNvSpPr>
            <a:spLocks noGrp="1"/>
          </p:cNvSpPr>
          <p:nvPr>
            <p:ph idx="1"/>
          </p:nvPr>
        </p:nvSpPr>
        <p:spPr/>
        <p:txBody>
          <a:bodyPr/>
          <a:lstStyle/>
          <a:p>
            <a:r>
              <a:rPr lang="en-US" dirty="0" smtClean="0"/>
              <a:t>View: result of a stored query - logical</a:t>
            </a:r>
          </a:p>
          <a:p>
            <a:r>
              <a:rPr lang="en-US" dirty="0" smtClean="0"/>
              <a:t>Materialized View: Physically stores the query result</a:t>
            </a:r>
            <a:br>
              <a:rPr lang="en-US" dirty="0" smtClean="0"/>
            </a:br>
            <a:r>
              <a:rPr lang="en-US" dirty="0" smtClean="0"/>
              <a:t>Additionally: can be indexed !</a:t>
            </a:r>
          </a:p>
          <a:p>
            <a:r>
              <a:rPr lang="en-US" dirty="0" smtClean="0"/>
              <a:t>Any change in underlying tables may give rise to change in materialized view – immediate, deferred</a:t>
            </a:r>
          </a:p>
          <a:p>
            <a:r>
              <a:rPr lang="en-US" i="1" dirty="0" smtClean="0"/>
              <a:t>pros</a:t>
            </a:r>
            <a:r>
              <a:rPr lang="en-US" dirty="0" smtClean="0"/>
              <a:t>: Improve performance of queries</a:t>
            </a:r>
          </a:p>
          <a:p>
            <a:r>
              <a:rPr lang="en-US" i="1" dirty="0" smtClean="0"/>
              <a:t>cons</a:t>
            </a:r>
            <a:r>
              <a:rPr lang="en-US" dirty="0" smtClean="0"/>
              <a:t>: Increase in size of database, update overhead, asynchrony</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a:t>
            </a:fld>
            <a:endParaRPr lang="en-US"/>
          </a:p>
        </p:txBody>
      </p:sp>
    </p:spTree>
    <p:extLst>
      <p:ext uri="{BB962C8B-B14F-4D97-AF65-F5344CB8AC3E}">
        <p14:creationId xmlns:p14="http://schemas.microsoft.com/office/powerpoint/2010/main" val="3856952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600" dirty="0" smtClean="0"/>
              <a:t>Finding Interesting </a:t>
            </a:r>
            <a:br>
              <a:rPr lang="en-US" sz="3600" dirty="0" smtClean="0"/>
            </a:br>
            <a:r>
              <a:rPr lang="en-US" sz="3600" dirty="0" smtClean="0"/>
              <a:t>Table-Subsets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No efficient algorithm for finding all table subsets whose TS-Weight exceeds given threshold</a:t>
                </a:r>
              </a:p>
              <a:p>
                <a:r>
                  <a:rPr lang="en-US" dirty="0" smtClean="0"/>
                  <a:t>TS-Cost is </a:t>
                </a:r>
                <a:r>
                  <a:rPr lang="en-US" b="1" dirty="0" smtClean="0"/>
                  <a:t>monotonic</a:t>
                </a:r>
                <a:r>
                  <a:rPr lang="en-US" dirty="0" smtClean="0"/>
                  <a:t/>
                </a:r>
                <a:br>
                  <a:rPr lang="en-US" dirty="0" smtClean="0"/>
                </a:br>
                <a:r>
                  <a:rPr lang="en-US" dirty="0" smtClean="0"/>
                  <a:t>i.e.,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1⊆</m:t>
                    </m:r>
                    <m:r>
                      <a:rPr lang="en-US" b="0" i="1" smtClean="0">
                        <a:latin typeface="Cambria Math" panose="02040503050406030204" pitchFamily="18" charset="0"/>
                      </a:rPr>
                      <m:t>𝑇</m:t>
                    </m:r>
                    <m:r>
                      <a:rPr lang="en-US" b="0" i="1" smtClean="0">
                        <a:latin typeface="Cambria Math" panose="02040503050406030204" pitchFamily="18" charset="0"/>
                      </a:rPr>
                      <m:t>2⇒</m:t>
                    </m:r>
                    <m:r>
                      <a:rPr lang="en-US" b="0" i="1" smtClean="0">
                        <a:latin typeface="Cambria Math" panose="02040503050406030204" pitchFamily="18" charset="0"/>
                      </a:rPr>
                      <m:t>𝑇𝑆</m:t>
                    </m:r>
                    <m:r>
                      <a:rPr lang="en-US" b="0" i="1" smtClean="0">
                        <a:latin typeface="Cambria Math" panose="02040503050406030204" pitchFamily="18" charset="0"/>
                      </a:rPr>
                      <m:t>−</m:t>
                    </m:r>
                    <m:r>
                      <a:rPr lang="en-US" b="0" i="1" smtClean="0">
                        <a:latin typeface="Cambria Math" panose="02040503050406030204" pitchFamily="18" charset="0"/>
                      </a:rPr>
                      <m:t>𝐶𝑜𝑠𝑡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𝑇𝑆</m:t>
                    </m:r>
                    <m:r>
                      <a:rPr lang="en-US" b="0" i="1" smtClean="0">
                        <a:latin typeface="Cambria Math" panose="02040503050406030204" pitchFamily="18" charset="0"/>
                      </a:rPr>
                      <m:t>−</m:t>
                    </m:r>
                    <m:r>
                      <a:rPr lang="en-US" b="0" i="1" smtClean="0">
                        <a:latin typeface="Cambria Math" panose="02040503050406030204" pitchFamily="18" charset="0"/>
                      </a:rPr>
                      <m:t>𝐶𝑜𝑠𝑡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r>
                          <a:rPr lang="en-US" b="0" i="1" smtClean="0">
                            <a:latin typeface="Cambria Math" panose="02040503050406030204" pitchFamily="18" charset="0"/>
                          </a:rPr>
                          <m:t>2</m:t>
                        </m:r>
                      </m:e>
                    </m:d>
                  </m:oMath>
                </a14:m>
                <a:r>
                  <a:rPr lang="en-US" dirty="0" smtClean="0"/>
                  <a:t> </a:t>
                </a:r>
              </a:p>
              <a:p>
                <a:r>
                  <a:rPr lang="en-US" dirty="0" smtClean="0"/>
                  <a:t>Also,</a:t>
                </a:r>
                <a:br>
                  <a:rPr lang="en-US" dirty="0" smtClean="0"/>
                </a:br>
                <a14:m>
                  <m:oMath xmlns:m="http://schemas.openxmlformats.org/officeDocument/2006/math">
                    <m:r>
                      <a:rPr lang="en-US" b="0" i="1" smtClean="0">
                        <a:latin typeface="Cambria Math" panose="02040503050406030204" pitchFamily="18" charset="0"/>
                      </a:rPr>
                      <m:t>𝑇𝑆</m:t>
                    </m:r>
                    <m:r>
                      <a:rPr lang="en-US" b="0" i="1" smtClean="0">
                        <a:latin typeface="Cambria Math" panose="02040503050406030204" pitchFamily="18" charset="0"/>
                      </a:rPr>
                      <m:t>−</m:t>
                    </m:r>
                    <m:r>
                      <a:rPr lang="en-US" b="0" i="1" smtClean="0">
                        <a:latin typeface="Cambria Math" panose="02040503050406030204" pitchFamily="18" charset="0"/>
                      </a:rPr>
                      <m:t>𝑊𝑒𝑖𝑔h𝑡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𝑇𝑆</m:t>
                    </m:r>
                    <m:r>
                      <a:rPr lang="en-US" b="0" i="1" smtClean="0">
                        <a:latin typeface="Cambria Math" panose="02040503050406030204" pitchFamily="18" charset="0"/>
                      </a:rPr>
                      <m:t>−</m:t>
                    </m:r>
                    <m:r>
                      <a:rPr lang="en-US" b="0" i="1" smtClean="0">
                        <a:latin typeface="Cambria Math" panose="02040503050406030204" pitchFamily="18" charset="0"/>
                      </a:rPr>
                      <m:t>𝐶𝑜𝑠𝑡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88"/>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4FAB73BC-B049-4115-A692-8D63A059BFB8}" type="slidenum">
              <a:rPr lang="en-US" smtClean="0"/>
              <a:t>30</a:t>
            </a:fld>
            <a:endParaRPr lang="en-US"/>
          </a:p>
        </p:txBody>
      </p:sp>
    </p:spTree>
    <p:extLst>
      <p:ext uri="{BB962C8B-B14F-4D97-AF65-F5344CB8AC3E}">
        <p14:creationId xmlns:p14="http://schemas.microsoft.com/office/powerpoint/2010/main" val="2290895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600" dirty="0"/>
              <a:t>Finding Interesting </a:t>
            </a:r>
            <a:r>
              <a:rPr lang="en-US" sz="3600" dirty="0" smtClean="0"/>
              <a:t/>
            </a:r>
            <a:br>
              <a:rPr lang="en-US" sz="3600" dirty="0" smtClean="0"/>
            </a:br>
            <a:r>
              <a:rPr lang="en-US" sz="3600" dirty="0" smtClean="0"/>
              <a:t>Table-Subsets</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4660" y="2489200"/>
            <a:ext cx="4924705" cy="3530600"/>
          </a:xfrm>
        </p:spPr>
      </p:pic>
      <p:sp>
        <p:nvSpPr>
          <p:cNvPr id="6" name="TextBox 5"/>
          <p:cNvSpPr txBox="1"/>
          <p:nvPr/>
        </p:nvSpPr>
        <p:spPr>
          <a:xfrm>
            <a:off x="1222692" y="6019800"/>
            <a:ext cx="5628640" cy="246221"/>
          </a:xfrm>
          <a:prstGeom prst="rect">
            <a:avLst/>
          </a:prstGeom>
          <a:noFill/>
        </p:spPr>
        <p:txBody>
          <a:bodyPr wrap="square" rtlCol="0">
            <a:spAutoFit/>
          </a:bodyPr>
          <a:lstStyle/>
          <a:p>
            <a:r>
              <a:rPr lang="en-US" sz="1000" dirty="0" smtClean="0">
                <a:solidFill>
                  <a:schemeClr val="bg1"/>
                </a:solidFill>
              </a:rPr>
              <a:t>Source: </a:t>
            </a:r>
            <a:r>
              <a:rPr lang="en-US" sz="1000" dirty="0">
                <a:solidFill>
                  <a:schemeClr val="bg1"/>
                </a:solidFill>
              </a:rPr>
              <a:t>Automated Selection of Materialized Views and Indexes for SQL </a:t>
            </a:r>
            <a:r>
              <a:rPr lang="en-US" sz="1000" dirty="0" smtClean="0">
                <a:solidFill>
                  <a:schemeClr val="bg1"/>
                </a:solidFill>
              </a:rPr>
              <a:t>Databases [1]</a:t>
            </a:r>
            <a:endParaRPr lang="en-US" sz="1000" dirty="0">
              <a:solidFill>
                <a:schemeClr val="bg1"/>
              </a:solidFill>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31</a:t>
            </a:fld>
            <a:endParaRPr lang="en-US"/>
          </a:p>
        </p:txBody>
      </p:sp>
    </p:spTree>
    <p:extLst>
      <p:ext uri="{BB962C8B-B14F-4D97-AF65-F5344CB8AC3E}">
        <p14:creationId xmlns:p14="http://schemas.microsoft.com/office/powerpoint/2010/main" val="780506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800" dirty="0" smtClean="0"/>
              <a:t>Syntactically Relevant Materialized Views</a:t>
            </a:r>
            <a:endParaRPr lang="en-US" sz="2800" dirty="0"/>
          </a:p>
        </p:txBody>
      </p:sp>
      <p:sp>
        <p:nvSpPr>
          <p:cNvPr id="3" name="Content Placeholder 2"/>
          <p:cNvSpPr>
            <a:spLocks noGrp="1"/>
          </p:cNvSpPr>
          <p:nvPr>
            <p:ph idx="1"/>
          </p:nvPr>
        </p:nvSpPr>
        <p:spPr/>
        <p:txBody>
          <a:bodyPr/>
          <a:lstStyle/>
          <a:p>
            <a:r>
              <a:rPr lang="en-US" dirty="0" smtClean="0"/>
              <a:t>Mat views only on the table-subset that exactly matches the tables references in Q</a:t>
            </a:r>
            <a:r>
              <a:rPr lang="en-US" baseline="-25000" dirty="0" smtClean="0"/>
              <a:t>i</a:t>
            </a:r>
            <a:r>
              <a:rPr lang="en-US" dirty="0" smtClean="0"/>
              <a:t> – insufficient</a:t>
            </a:r>
            <a:endParaRPr lang="en-US" dirty="0"/>
          </a:p>
          <a:p>
            <a:pPr lvl="1"/>
            <a:r>
              <a:rPr lang="en-US" dirty="0"/>
              <a:t>Language of mat views</a:t>
            </a:r>
          </a:p>
          <a:p>
            <a:pPr lvl="1"/>
            <a:r>
              <a:rPr lang="en-US" dirty="0"/>
              <a:t>Algebraic transformation of queries by optimizer</a:t>
            </a:r>
          </a:p>
          <a:p>
            <a:pPr lvl="1"/>
            <a:r>
              <a:rPr lang="en-US" dirty="0"/>
              <a:t>Exact match might not even be deemed interesting</a:t>
            </a:r>
            <a:endParaRPr lang="en-US" baseline="-25000" dirty="0"/>
          </a:p>
          <a:p>
            <a:r>
              <a:rPr lang="en-US" dirty="0" smtClean="0"/>
              <a:t>Consider smaller interesting table subsets</a:t>
            </a:r>
          </a:p>
          <a:p>
            <a:pPr lvl="1"/>
            <a:r>
              <a:rPr lang="en-US" dirty="0" smtClean="0"/>
              <a:t>On all interesting table subsets that occur in Q</a:t>
            </a:r>
            <a:r>
              <a:rPr lang="en-US" baseline="-25000" dirty="0" smtClean="0"/>
              <a:t>i </a:t>
            </a:r>
            <a:r>
              <a:rPr lang="en-US" dirty="0" smtClean="0"/>
              <a:t/>
            </a:r>
            <a:br>
              <a:rPr lang="en-US" dirty="0" smtClean="0"/>
            </a:br>
            <a:r>
              <a:rPr lang="en-US" dirty="0" smtClean="0"/>
              <a:t>- Effective </a:t>
            </a:r>
            <a:r>
              <a:rPr lang="en-US" dirty="0"/>
              <a:t>pruning</a:t>
            </a:r>
            <a:endParaRPr lang="en-US" baseline="-25000" dirty="0" smtClean="0"/>
          </a:p>
        </p:txBody>
      </p:sp>
      <p:sp>
        <p:nvSpPr>
          <p:cNvPr id="2" name="Slide Number Placeholder 1"/>
          <p:cNvSpPr>
            <a:spLocks noGrp="1"/>
          </p:cNvSpPr>
          <p:nvPr>
            <p:ph type="sldNum" sz="quarter" idx="12"/>
          </p:nvPr>
        </p:nvSpPr>
        <p:spPr/>
        <p:txBody>
          <a:bodyPr/>
          <a:lstStyle/>
          <a:p>
            <a:fld id="{4FAB73BC-B049-4115-A692-8D63A059BFB8}" type="slidenum">
              <a:rPr lang="en-US" smtClean="0"/>
              <a:t>32</a:t>
            </a:fld>
            <a:endParaRPr lang="en-US"/>
          </a:p>
        </p:txBody>
      </p:sp>
    </p:spTree>
    <p:extLst>
      <p:ext uri="{BB962C8B-B14F-4D97-AF65-F5344CB8AC3E}">
        <p14:creationId xmlns:p14="http://schemas.microsoft.com/office/powerpoint/2010/main" val="4269997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800" dirty="0" smtClean="0"/>
              <a:t>Syntactically Relevant Materialized Views</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For each interesting table-subset T</a:t>
            </a:r>
            <a:endParaRPr lang="en-US" dirty="0"/>
          </a:p>
          <a:p>
            <a:pPr lvl="1"/>
            <a:r>
              <a:rPr lang="en-US" dirty="0"/>
              <a:t>A ‘pure-join’ mat view on T containing join and selection conditions in Q</a:t>
            </a:r>
            <a:r>
              <a:rPr lang="en-US" baseline="-25000" dirty="0"/>
              <a:t>i</a:t>
            </a:r>
            <a:r>
              <a:rPr lang="en-US" dirty="0"/>
              <a:t> on tables in T </a:t>
            </a:r>
          </a:p>
          <a:p>
            <a:pPr lvl="1"/>
            <a:r>
              <a:rPr lang="en-US" dirty="0"/>
              <a:t>If Q</a:t>
            </a:r>
            <a:r>
              <a:rPr lang="en-US" baseline="-25000" dirty="0"/>
              <a:t>i</a:t>
            </a:r>
            <a:r>
              <a:rPr lang="en-US" dirty="0"/>
              <a:t> has grouping columns, also include GROUP BY columns and aggregate expressions from Q</a:t>
            </a:r>
            <a:r>
              <a:rPr lang="en-US" baseline="-25000" dirty="0"/>
              <a:t>i</a:t>
            </a:r>
            <a:r>
              <a:rPr lang="en-US" dirty="0"/>
              <a:t> on tables in T</a:t>
            </a:r>
          </a:p>
          <a:p>
            <a:r>
              <a:rPr lang="en-US" dirty="0" smtClean="0"/>
              <a:t>May also include only a subset of selection conditions </a:t>
            </a:r>
          </a:p>
          <a:p>
            <a:pPr lvl="1"/>
            <a:r>
              <a:rPr lang="en-US" dirty="0" smtClean="0"/>
              <a:t>But that is considered during view merging step</a:t>
            </a:r>
          </a:p>
          <a:p>
            <a:r>
              <a:rPr lang="en-US" dirty="0" smtClean="0"/>
              <a:t>For each mat view, we propose a set of clustered and non-clustered indexes (details excluded)</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33</a:t>
            </a:fld>
            <a:endParaRPr lang="en-US"/>
          </a:p>
        </p:txBody>
      </p:sp>
    </p:spTree>
    <p:extLst>
      <p:ext uri="{BB962C8B-B14F-4D97-AF65-F5344CB8AC3E}">
        <p14:creationId xmlns:p14="http://schemas.microsoft.com/office/powerpoint/2010/main" val="2859500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800" dirty="0" smtClean="0"/>
              <a:t>Exploiting Query Optimizer to Prune Syntactically Relevant Materialized Views</a:t>
            </a:r>
            <a:endParaRPr lang="en-US" sz="2800" dirty="0"/>
          </a:p>
        </p:txBody>
      </p:sp>
      <p:sp>
        <p:nvSpPr>
          <p:cNvPr id="3" name="Content Placeholder 2"/>
          <p:cNvSpPr>
            <a:spLocks noGrp="1"/>
          </p:cNvSpPr>
          <p:nvPr>
            <p:ph idx="1"/>
          </p:nvPr>
        </p:nvSpPr>
        <p:spPr/>
        <p:txBody>
          <a:bodyPr>
            <a:normAutofit/>
          </a:bodyPr>
          <a:lstStyle/>
          <a:p>
            <a:r>
              <a:rPr lang="en-US" dirty="0" smtClean="0"/>
              <a:t>Still many mat views may not be used in answering any query – decision made by query optimizer based on cost estimation</a:t>
            </a:r>
          </a:p>
          <a:p>
            <a:r>
              <a:rPr lang="en-US" dirty="0" smtClean="0"/>
              <a:t>Intuition: If mat view is not part of best solution of any query in workload, its unlikely to be part of the best solution for entire workload</a:t>
            </a:r>
          </a:p>
        </p:txBody>
      </p:sp>
      <p:sp>
        <p:nvSpPr>
          <p:cNvPr id="2" name="Slide Number Placeholder 1"/>
          <p:cNvSpPr>
            <a:spLocks noGrp="1"/>
          </p:cNvSpPr>
          <p:nvPr>
            <p:ph type="sldNum" sz="quarter" idx="12"/>
          </p:nvPr>
        </p:nvSpPr>
        <p:spPr/>
        <p:txBody>
          <a:bodyPr/>
          <a:lstStyle/>
          <a:p>
            <a:fld id="{4FAB73BC-B049-4115-A692-8D63A059BFB8}" type="slidenum">
              <a:rPr lang="en-US" smtClean="0"/>
              <a:t>34</a:t>
            </a:fld>
            <a:endParaRPr lang="en-US"/>
          </a:p>
        </p:txBody>
      </p:sp>
    </p:spTree>
    <p:extLst>
      <p:ext uri="{BB962C8B-B14F-4D97-AF65-F5344CB8AC3E}">
        <p14:creationId xmlns:p14="http://schemas.microsoft.com/office/powerpoint/2010/main" val="1402459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800" dirty="0" smtClean="0"/>
              <a:t>Exploiting Query Optimizer to Prune Syntactically Relevant Materialized Views</a:t>
            </a:r>
            <a:endParaRPr lang="en-US" sz="2800" dirty="0"/>
          </a:p>
        </p:txBody>
      </p:sp>
      <p:sp>
        <p:nvSpPr>
          <p:cNvPr id="3" name="Content Placeholder 2"/>
          <p:cNvSpPr>
            <a:spLocks noGrp="1"/>
          </p:cNvSpPr>
          <p:nvPr>
            <p:ph idx="1"/>
          </p:nvPr>
        </p:nvSpPr>
        <p:spPr/>
        <p:txBody>
          <a:bodyPr/>
          <a:lstStyle/>
          <a:p>
            <a:r>
              <a:rPr lang="en-US" dirty="0"/>
              <a:t>For a given query Q, and a set S of materialized views (and indexes on them) proposed for Q, function </a:t>
            </a:r>
            <a:r>
              <a:rPr lang="en-US" i="1" dirty="0"/>
              <a:t>Find-Best-Configuration</a:t>
            </a:r>
            <a:r>
              <a:rPr lang="en-US" dirty="0"/>
              <a:t>(Q, S) returns the best configuration for Q from </a:t>
            </a:r>
            <a:r>
              <a:rPr lang="en-US" dirty="0" smtClean="0"/>
              <a:t>S</a:t>
            </a:r>
          </a:p>
          <a:p>
            <a:r>
              <a:rPr lang="en-US" dirty="0" smtClean="0"/>
              <a:t>Cost-based - by optimizer</a:t>
            </a:r>
          </a:p>
          <a:p>
            <a:r>
              <a:rPr lang="en-US" dirty="0" smtClean="0"/>
              <a:t>Any suitable search e.g. Greedy(</a:t>
            </a:r>
            <a:r>
              <a:rPr lang="en-US" dirty="0" err="1" smtClean="0"/>
              <a:t>m,k</a:t>
            </a:r>
            <a:r>
              <a:rPr lang="en-US" dirty="0" smtClean="0"/>
              <a:t>) can be used</a:t>
            </a:r>
            <a:endParaRPr lang="en-US" dirty="0"/>
          </a:p>
          <a:p>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35</a:t>
            </a:fld>
            <a:endParaRPr lang="en-US"/>
          </a:p>
        </p:txBody>
      </p:sp>
    </p:spTree>
    <p:extLst>
      <p:ext uri="{BB962C8B-B14F-4D97-AF65-F5344CB8AC3E}">
        <p14:creationId xmlns:p14="http://schemas.microsoft.com/office/powerpoint/2010/main" val="2504647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800" dirty="0"/>
              <a:t>Exploiting Query Optimizer to Prune Syntactically Relevant Materialized Views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3600" y="2517048"/>
            <a:ext cx="6397691" cy="3502751"/>
          </a:xfrm>
        </p:spPr>
      </p:pic>
      <p:sp>
        <p:nvSpPr>
          <p:cNvPr id="6" name="TextBox 5"/>
          <p:cNvSpPr txBox="1"/>
          <p:nvPr/>
        </p:nvSpPr>
        <p:spPr>
          <a:xfrm>
            <a:off x="1222692" y="5991951"/>
            <a:ext cx="5628640" cy="246221"/>
          </a:xfrm>
          <a:prstGeom prst="rect">
            <a:avLst/>
          </a:prstGeom>
          <a:noFill/>
        </p:spPr>
        <p:txBody>
          <a:bodyPr wrap="square" rtlCol="0">
            <a:spAutoFit/>
          </a:bodyPr>
          <a:lstStyle/>
          <a:p>
            <a:r>
              <a:rPr lang="en-US" sz="1000" dirty="0" smtClean="0">
                <a:solidFill>
                  <a:schemeClr val="bg1"/>
                </a:solidFill>
              </a:rPr>
              <a:t>Source: </a:t>
            </a:r>
            <a:r>
              <a:rPr lang="en-US" sz="1000" dirty="0">
                <a:solidFill>
                  <a:schemeClr val="bg1"/>
                </a:solidFill>
              </a:rPr>
              <a:t>Automated Selection of Materialized Views and Indexes for SQL </a:t>
            </a:r>
            <a:r>
              <a:rPr lang="en-US" sz="1000" dirty="0" smtClean="0">
                <a:solidFill>
                  <a:schemeClr val="bg1"/>
                </a:solidFill>
              </a:rPr>
              <a:t>Databases [1]</a:t>
            </a:r>
            <a:endParaRPr lang="en-US" sz="1000" dirty="0">
              <a:solidFill>
                <a:schemeClr val="bg1"/>
              </a:solidFill>
            </a:endParaRPr>
          </a:p>
        </p:txBody>
      </p:sp>
      <p:sp>
        <p:nvSpPr>
          <p:cNvPr id="7" name="TextBox 6"/>
          <p:cNvSpPr txBox="1"/>
          <p:nvPr/>
        </p:nvSpPr>
        <p:spPr>
          <a:xfrm>
            <a:off x="7209642" y="3779644"/>
            <a:ext cx="1934357" cy="1477328"/>
          </a:xfrm>
          <a:prstGeom prst="rect">
            <a:avLst/>
          </a:prstGeom>
          <a:noFill/>
        </p:spPr>
        <p:txBody>
          <a:bodyPr wrap="square" rtlCol="0">
            <a:spAutoFit/>
          </a:bodyPr>
          <a:lstStyle/>
          <a:p>
            <a:r>
              <a:rPr lang="en-US" dirty="0" smtClean="0">
                <a:solidFill>
                  <a:schemeClr val="accent2"/>
                </a:solidFill>
              </a:rPr>
              <a:t>What if updates or storage constrains are present?</a:t>
            </a:r>
            <a:endParaRPr lang="en-US" dirty="0">
              <a:solidFill>
                <a:schemeClr val="accent2"/>
              </a:solidFill>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36</a:t>
            </a:fld>
            <a:endParaRPr lang="en-US"/>
          </a:p>
        </p:txBody>
      </p:sp>
    </p:spTree>
    <p:extLst>
      <p:ext uri="{BB962C8B-B14F-4D97-AF65-F5344CB8AC3E}">
        <p14:creationId xmlns:p14="http://schemas.microsoft.com/office/powerpoint/2010/main" val="711663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dirty="0" smtClean="0"/>
              <a:t>View Merging</a:t>
            </a:r>
            <a:endParaRPr lang="en-US" sz="3600" dirty="0"/>
          </a:p>
        </p:txBody>
      </p:sp>
      <p:sp>
        <p:nvSpPr>
          <p:cNvPr id="2" name="Content Placeholder 1"/>
          <p:cNvSpPr>
            <a:spLocks noGrp="1"/>
          </p:cNvSpPr>
          <p:nvPr>
            <p:ph idx="1"/>
          </p:nvPr>
        </p:nvSpPr>
        <p:spPr>
          <a:xfrm>
            <a:off x="864382" y="2489200"/>
            <a:ext cx="6450818" cy="3530600"/>
          </a:xfrm>
        </p:spPr>
        <p:txBody>
          <a:bodyPr>
            <a:normAutofit fontScale="92500"/>
          </a:bodyPr>
          <a:lstStyle/>
          <a:p>
            <a:r>
              <a:rPr lang="en-US" dirty="0" smtClean="0"/>
              <a:t>Under storage constraints, sub-optimal recommendations (see example 1</a:t>
            </a:r>
            <a:r>
              <a:rPr lang="en-US" dirty="0"/>
              <a:t>)</a:t>
            </a:r>
            <a:br>
              <a:rPr lang="en-US" dirty="0"/>
            </a:br>
            <a:r>
              <a:rPr lang="en-US" sz="1400" i="1" dirty="0"/>
              <a:t>SELECT </a:t>
            </a:r>
            <a:r>
              <a:rPr lang="en-US" sz="1400" i="1" dirty="0" err="1"/>
              <a:t>l_returnflag</a:t>
            </a:r>
            <a:r>
              <a:rPr lang="en-US" sz="1400" i="1" dirty="0"/>
              <a:t>, </a:t>
            </a:r>
            <a:r>
              <a:rPr lang="en-US" sz="1400" i="1" dirty="0" err="1"/>
              <a:t>l_linestatus</a:t>
            </a:r>
            <a:r>
              <a:rPr lang="en-US" sz="1400" i="1" dirty="0"/>
              <a:t>, SUM(</a:t>
            </a:r>
            <a:r>
              <a:rPr lang="en-US" sz="1400" i="1" dirty="0" err="1"/>
              <a:t>l_quantity</a:t>
            </a:r>
            <a:r>
              <a:rPr lang="en-US" sz="1400" i="1" dirty="0"/>
              <a:t>) </a:t>
            </a:r>
            <a:r>
              <a:rPr lang="en-US" sz="1400" i="1" dirty="0" smtClean="0"/>
              <a:t>FROM </a:t>
            </a:r>
            <a:r>
              <a:rPr lang="en-US" sz="1400" i="1" dirty="0" err="1"/>
              <a:t>lineitem</a:t>
            </a:r>
            <a:r>
              <a:rPr lang="en-US" sz="1400" i="1" dirty="0"/>
              <a:t> </a:t>
            </a:r>
            <a:r>
              <a:rPr lang="en-US" sz="1400" i="1" dirty="0" smtClean="0"/>
              <a:t> 				WHERE </a:t>
            </a:r>
            <a:r>
              <a:rPr lang="en-US" sz="1400" i="1" dirty="0" err="1"/>
              <a:t>l_shipdate</a:t>
            </a:r>
            <a:r>
              <a:rPr lang="en-US" sz="1400" i="1" dirty="0"/>
              <a:t> BETWEEN &lt;Date1&gt; and &lt;Date2&gt; 	</a:t>
            </a:r>
            <a:r>
              <a:rPr lang="en-US" sz="1400" i="1" dirty="0" smtClean="0"/>
              <a:t/>
            </a:r>
            <a:br>
              <a:rPr lang="en-US" sz="1400" i="1" dirty="0" smtClean="0"/>
            </a:br>
            <a:r>
              <a:rPr lang="en-US" sz="1400" i="1" dirty="0" smtClean="0"/>
              <a:t>		GROUP </a:t>
            </a:r>
            <a:r>
              <a:rPr lang="en-US" sz="1400" i="1" dirty="0"/>
              <a:t>BY </a:t>
            </a:r>
            <a:r>
              <a:rPr lang="en-US" sz="1400" i="1" dirty="0" err="1"/>
              <a:t>l_returnflag</a:t>
            </a:r>
            <a:r>
              <a:rPr lang="en-US" sz="1400" i="1" dirty="0"/>
              <a:t>, </a:t>
            </a:r>
            <a:r>
              <a:rPr lang="en-US" sz="1400" i="1" dirty="0" err="1" smtClean="0"/>
              <a:t>l_linestatus</a:t>
            </a:r>
            <a:r>
              <a:rPr lang="en-US" sz="1400" i="1" dirty="0" smtClean="0"/>
              <a:t/>
            </a:r>
            <a:br>
              <a:rPr lang="en-US" sz="1400" i="1" dirty="0" smtClean="0"/>
            </a:br>
            <a:r>
              <a:rPr lang="en-US" sz="1400" dirty="0"/>
              <a:t>SELECT </a:t>
            </a:r>
            <a:r>
              <a:rPr lang="en-US" sz="1400" dirty="0" err="1"/>
              <a:t>l_shipdate</a:t>
            </a:r>
            <a:r>
              <a:rPr lang="en-US" sz="1400" dirty="0"/>
              <a:t>, </a:t>
            </a:r>
            <a:r>
              <a:rPr lang="en-US" sz="1400" dirty="0" err="1"/>
              <a:t>l_returnflag</a:t>
            </a:r>
            <a:r>
              <a:rPr lang="en-US" sz="1400" dirty="0"/>
              <a:t>, </a:t>
            </a:r>
            <a:r>
              <a:rPr lang="en-US" sz="1400" dirty="0" err="1"/>
              <a:t>l_linestatus</a:t>
            </a:r>
            <a:r>
              <a:rPr lang="en-US" sz="1400" dirty="0"/>
              <a:t>, SUM(</a:t>
            </a:r>
            <a:r>
              <a:rPr lang="en-US" sz="1400" dirty="0" err="1"/>
              <a:t>l_quantity</a:t>
            </a:r>
            <a:r>
              <a:rPr lang="en-US" sz="1400" dirty="0"/>
              <a:t>) </a:t>
            </a:r>
            <a:r>
              <a:rPr lang="en-US" sz="1400" dirty="0" smtClean="0"/>
              <a:t>FROM </a:t>
            </a:r>
            <a:r>
              <a:rPr lang="en-US" sz="1400" dirty="0" err="1"/>
              <a:t>lineitem</a:t>
            </a:r>
            <a:r>
              <a:rPr lang="en-US" sz="1400" dirty="0"/>
              <a:t> </a:t>
            </a:r>
            <a:br>
              <a:rPr lang="en-US" sz="1400" dirty="0"/>
            </a:br>
            <a:r>
              <a:rPr lang="en-US" sz="1400" dirty="0"/>
              <a:t>	</a:t>
            </a:r>
            <a:r>
              <a:rPr lang="en-US" sz="1400" dirty="0" smtClean="0"/>
              <a:t>	GROUP </a:t>
            </a:r>
            <a:r>
              <a:rPr lang="en-US" sz="1400" dirty="0"/>
              <a:t>BY </a:t>
            </a:r>
            <a:r>
              <a:rPr lang="en-US" sz="1400" dirty="0" err="1"/>
              <a:t>l_shipdate</a:t>
            </a:r>
            <a:r>
              <a:rPr lang="en-US" sz="1400" dirty="0"/>
              <a:t>, </a:t>
            </a:r>
            <a:r>
              <a:rPr lang="en-US" sz="1400" dirty="0" err="1"/>
              <a:t>l_returnflag</a:t>
            </a:r>
            <a:r>
              <a:rPr lang="en-US" sz="1400" dirty="0"/>
              <a:t>, </a:t>
            </a:r>
            <a:r>
              <a:rPr lang="en-US" sz="1400" smtClean="0"/>
              <a:t>l_linestatus</a:t>
            </a:r>
            <a:endParaRPr lang="en-US" sz="1400" i="1" dirty="0" smtClean="0"/>
          </a:p>
          <a:p>
            <a:r>
              <a:rPr lang="en-US" dirty="0" smtClean="0"/>
              <a:t>Directly analyzing multiple queries at once – infeasible</a:t>
            </a:r>
          </a:p>
          <a:p>
            <a:r>
              <a:rPr lang="en-US" dirty="0" smtClean="0"/>
              <a:t>Observation: Set of mat views returned, M are selected on cost-basis and are vey likely to be used by optimizer</a:t>
            </a:r>
          </a:p>
          <a:p>
            <a:pPr>
              <a:tabLst>
                <a:tab pos="6000750" algn="l"/>
              </a:tabLst>
            </a:pPr>
            <a:r>
              <a:rPr lang="en-US" dirty="0" smtClean="0"/>
              <a:t>Additional ‘merged’ mat views are derived from M</a:t>
            </a:r>
          </a:p>
        </p:txBody>
      </p:sp>
      <p:sp>
        <p:nvSpPr>
          <p:cNvPr id="3" name="Slide Number Placeholder 2"/>
          <p:cNvSpPr>
            <a:spLocks noGrp="1"/>
          </p:cNvSpPr>
          <p:nvPr>
            <p:ph type="sldNum" sz="quarter" idx="12"/>
          </p:nvPr>
        </p:nvSpPr>
        <p:spPr/>
        <p:txBody>
          <a:bodyPr/>
          <a:lstStyle/>
          <a:p>
            <a:fld id="{4FAB73BC-B049-4115-A692-8D63A059BFB8}" type="slidenum">
              <a:rPr lang="en-US" smtClean="0"/>
              <a:t>37</a:t>
            </a:fld>
            <a:endParaRPr lang="en-US"/>
          </a:p>
        </p:txBody>
      </p:sp>
    </p:spTree>
    <p:extLst>
      <p:ext uri="{BB962C8B-B14F-4D97-AF65-F5344CB8AC3E}">
        <p14:creationId xmlns:p14="http://schemas.microsoft.com/office/powerpoint/2010/main" val="174284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dirty="0" smtClean="0"/>
              <a:t>Merging a pair of views</a:t>
            </a:r>
            <a:endParaRPr lang="en-US" sz="3600" dirty="0"/>
          </a:p>
        </p:txBody>
      </p:sp>
      <p:sp>
        <p:nvSpPr>
          <p:cNvPr id="2" name="Content Placeholder 1"/>
          <p:cNvSpPr>
            <a:spLocks noGrp="1"/>
          </p:cNvSpPr>
          <p:nvPr>
            <p:ph idx="1"/>
          </p:nvPr>
        </p:nvSpPr>
        <p:spPr/>
        <p:txBody>
          <a:bodyPr/>
          <a:lstStyle/>
          <a:p>
            <a:r>
              <a:rPr lang="en-US" dirty="0" smtClean="0"/>
              <a:t>Sequence of pair-wise merges</a:t>
            </a:r>
          </a:p>
          <a:p>
            <a:r>
              <a:rPr lang="en-US" i="1" dirty="0" smtClean="0"/>
              <a:t>Parent view</a:t>
            </a:r>
            <a:r>
              <a:rPr lang="en-US" dirty="0" smtClean="0"/>
              <a:t> pair is merged to generate </a:t>
            </a:r>
            <a:r>
              <a:rPr lang="en-US" i="1" dirty="0" smtClean="0"/>
              <a:t>merged view</a:t>
            </a:r>
            <a:endParaRPr lang="en-US" dirty="0" smtClean="0"/>
          </a:p>
          <a:p>
            <a:r>
              <a:rPr lang="en-US" i="1" dirty="0" smtClean="0"/>
              <a:t>Criteria for merging</a:t>
            </a:r>
          </a:p>
          <a:p>
            <a:pPr lvl="1"/>
            <a:r>
              <a:rPr lang="en-US" i="1" dirty="0" smtClean="0"/>
              <a:t>All queries that can be answered using either of parent views should be </a:t>
            </a:r>
            <a:r>
              <a:rPr lang="en-US" b="1" i="1" dirty="0" smtClean="0"/>
              <a:t>answerable</a:t>
            </a:r>
            <a:r>
              <a:rPr lang="en-US" i="1" dirty="0" smtClean="0"/>
              <a:t> using merged view</a:t>
            </a:r>
          </a:p>
          <a:p>
            <a:pPr lvl="1"/>
            <a:r>
              <a:rPr lang="en-US" b="1" i="1" dirty="0" smtClean="0"/>
              <a:t>Cost</a:t>
            </a:r>
            <a:r>
              <a:rPr lang="en-US" i="1" dirty="0" smtClean="0"/>
              <a:t> of answering queries using merged view should not be significantly higher than the cost of answering queries using views in M</a:t>
            </a:r>
          </a:p>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38</a:t>
            </a:fld>
            <a:endParaRPr lang="en-US"/>
          </a:p>
        </p:txBody>
      </p:sp>
    </p:spTree>
    <p:extLst>
      <p:ext uri="{BB962C8B-B14F-4D97-AF65-F5344CB8AC3E}">
        <p14:creationId xmlns:p14="http://schemas.microsoft.com/office/powerpoint/2010/main" val="135805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dirty="0"/>
              <a:t>View </a:t>
            </a:r>
            <a:r>
              <a:rPr lang="en-US" sz="3600" dirty="0" smtClean="0"/>
              <a:t>Merging – criteria</a:t>
            </a:r>
            <a:endParaRPr lang="en-US" sz="3600" dirty="0"/>
          </a:p>
        </p:txBody>
      </p:sp>
      <p:sp>
        <p:nvSpPr>
          <p:cNvPr id="2" name="Content Placeholder 1"/>
          <p:cNvSpPr>
            <a:spLocks noGrp="1"/>
          </p:cNvSpPr>
          <p:nvPr>
            <p:ph idx="1"/>
          </p:nvPr>
        </p:nvSpPr>
        <p:spPr/>
        <p:txBody>
          <a:bodyPr>
            <a:normAutofit/>
          </a:bodyPr>
          <a:lstStyle/>
          <a:p>
            <a:pPr marL="342900" lvl="1" indent="-342900"/>
            <a:r>
              <a:rPr lang="en-US" i="1" dirty="0"/>
              <a:t>All queries that can be answered using either of parent views should be </a:t>
            </a:r>
            <a:r>
              <a:rPr lang="en-US" b="1" i="1" dirty="0"/>
              <a:t>answerable</a:t>
            </a:r>
            <a:r>
              <a:rPr lang="en-US" i="1" dirty="0"/>
              <a:t> using merged </a:t>
            </a:r>
            <a:r>
              <a:rPr lang="en-US" i="1" dirty="0" smtClean="0"/>
              <a:t>view</a:t>
            </a:r>
          </a:p>
          <a:p>
            <a:pPr marL="617220" lvl="2" indent="-342900"/>
            <a:r>
              <a:rPr lang="en-US" sz="1600" i="1" dirty="0" smtClean="0"/>
              <a:t>Syntactically modifying parent views as little as possible</a:t>
            </a:r>
            <a:r>
              <a:rPr lang="en-US" sz="1600" i="1" dirty="0"/>
              <a:t/>
            </a:r>
            <a:br>
              <a:rPr lang="en-US" sz="1600" i="1" dirty="0"/>
            </a:br>
            <a:r>
              <a:rPr lang="en-US" sz="1600" i="1" dirty="0" smtClean="0"/>
              <a:t>Retain common aspect and generalize only differences</a:t>
            </a:r>
            <a:endParaRPr lang="en-US" sz="1600" i="1" dirty="0"/>
          </a:p>
          <a:p>
            <a:pPr marL="342900" lvl="1" indent="-342900"/>
            <a:r>
              <a:rPr lang="en-US" b="1" i="1" dirty="0"/>
              <a:t>Cost</a:t>
            </a:r>
            <a:r>
              <a:rPr lang="en-US" i="1" dirty="0"/>
              <a:t> of answering queries using merged view should not be significantly higher than the cost of answering queries using views in </a:t>
            </a:r>
            <a:r>
              <a:rPr lang="en-US" i="1" dirty="0" smtClean="0"/>
              <a:t>M</a:t>
            </a:r>
          </a:p>
          <a:p>
            <a:pPr marL="617220" lvl="2" indent="-342900"/>
            <a:r>
              <a:rPr lang="en-US" sz="1600" i="1" dirty="0" smtClean="0"/>
              <a:t>Prevent a merged view(v) from being generated if it is much larger that views in Parent-Closure(v) – set of views in M from which v is derived</a:t>
            </a:r>
            <a:endParaRPr lang="en-US" sz="1600" i="1" dirty="0"/>
          </a:p>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39</a:t>
            </a:fld>
            <a:endParaRPr lang="en-US"/>
          </a:p>
        </p:txBody>
      </p:sp>
    </p:spTree>
    <p:extLst>
      <p:ext uri="{BB962C8B-B14F-4D97-AF65-F5344CB8AC3E}">
        <p14:creationId xmlns:p14="http://schemas.microsoft.com/office/powerpoint/2010/main" val="33154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Motivation</a:t>
            </a:r>
            <a:endParaRPr lang="en-US" dirty="0"/>
          </a:p>
        </p:txBody>
      </p:sp>
      <p:sp>
        <p:nvSpPr>
          <p:cNvPr id="3" name="Content Placeholder 2"/>
          <p:cNvSpPr>
            <a:spLocks noGrp="1"/>
          </p:cNvSpPr>
          <p:nvPr>
            <p:ph idx="1"/>
          </p:nvPr>
        </p:nvSpPr>
        <p:spPr/>
        <p:txBody>
          <a:bodyPr/>
          <a:lstStyle/>
          <a:p>
            <a:r>
              <a:rPr lang="en-US" dirty="0" smtClean="0"/>
              <a:t>DBA have to </a:t>
            </a:r>
            <a:r>
              <a:rPr lang="en-US" dirty="0"/>
              <a:t>administer manually </a:t>
            </a:r>
            <a:r>
              <a:rPr lang="en-US" dirty="0" smtClean="0"/>
              <a:t>– create indexes, materialized views, indexes on materialized views for performance tuning</a:t>
            </a:r>
          </a:p>
          <a:p>
            <a:r>
              <a:rPr lang="en-US" dirty="0" smtClean="0"/>
              <a:t>Time consuming</a:t>
            </a:r>
          </a:p>
          <a:p>
            <a:r>
              <a:rPr lang="en-US" dirty="0" smtClean="0"/>
              <a:t>prone to errors</a:t>
            </a:r>
          </a:p>
          <a:p>
            <a:r>
              <a:rPr lang="en-US" dirty="0" smtClean="0"/>
              <a:t>Might not be able to handle continuously changing workload</a:t>
            </a:r>
          </a:p>
          <a:p>
            <a:r>
              <a:rPr lang="en-US" dirty="0" smtClean="0"/>
              <a:t>Hence we need automatic DB tuning tools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a:t>
            </a:fld>
            <a:endParaRPr lang="en-US"/>
          </a:p>
        </p:txBody>
      </p:sp>
    </p:spTree>
    <p:extLst>
      <p:ext uri="{BB962C8B-B14F-4D97-AF65-F5344CB8AC3E}">
        <p14:creationId xmlns:p14="http://schemas.microsoft.com/office/powerpoint/2010/main" val="3574105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dirty="0" smtClean="0"/>
              <a:t>Merging Pair of Views</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2489200"/>
            <a:ext cx="4833185" cy="3530600"/>
          </a:xfrm>
        </p:spPr>
      </p:pic>
      <p:sp>
        <p:nvSpPr>
          <p:cNvPr id="6" name="TextBox 5"/>
          <p:cNvSpPr txBox="1"/>
          <p:nvPr/>
        </p:nvSpPr>
        <p:spPr>
          <a:xfrm>
            <a:off x="1222692" y="6019800"/>
            <a:ext cx="5628640" cy="246221"/>
          </a:xfrm>
          <a:prstGeom prst="rect">
            <a:avLst/>
          </a:prstGeom>
          <a:noFill/>
        </p:spPr>
        <p:txBody>
          <a:bodyPr wrap="square" rtlCol="0">
            <a:spAutoFit/>
          </a:bodyPr>
          <a:lstStyle/>
          <a:p>
            <a:r>
              <a:rPr lang="en-US" sz="1000" dirty="0" smtClean="0">
                <a:solidFill>
                  <a:schemeClr val="bg1"/>
                </a:solidFill>
              </a:rPr>
              <a:t>Source: </a:t>
            </a:r>
            <a:r>
              <a:rPr lang="en-US" sz="1000" dirty="0">
                <a:solidFill>
                  <a:schemeClr val="bg1"/>
                </a:solidFill>
              </a:rPr>
              <a:t>Automated Selection of Materialized Views and Indexes for SQL </a:t>
            </a:r>
            <a:r>
              <a:rPr lang="en-US" sz="1000" dirty="0" smtClean="0">
                <a:solidFill>
                  <a:schemeClr val="bg1"/>
                </a:solidFill>
              </a:rPr>
              <a:t>Databases [1]</a:t>
            </a:r>
            <a:endParaRPr lang="en-US" sz="1000" dirty="0">
              <a:solidFill>
                <a:schemeClr val="bg1"/>
              </a:solidFill>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40</a:t>
            </a:fld>
            <a:endParaRPr lang="en-US"/>
          </a:p>
        </p:txBody>
      </p:sp>
    </p:spTree>
    <p:extLst>
      <p:ext uri="{BB962C8B-B14F-4D97-AF65-F5344CB8AC3E}">
        <p14:creationId xmlns:p14="http://schemas.microsoft.com/office/powerpoint/2010/main" val="17256178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600" dirty="0" smtClean="0"/>
              <a:t>Algorithm for generating merged views</a:t>
            </a:r>
            <a:endParaRPr lang="en-US" sz="3600" dirty="0"/>
          </a:p>
        </p:txBody>
      </p:sp>
      <p:sp>
        <p:nvSpPr>
          <p:cNvPr id="2" name="Content Placeholder 1"/>
          <p:cNvSpPr>
            <a:spLocks noGrp="1"/>
          </p:cNvSpPr>
          <p:nvPr>
            <p:ph idx="1"/>
          </p:nvPr>
        </p:nvSpPr>
        <p:spPr/>
        <p:txBody>
          <a:bodyPr/>
          <a:lstStyle/>
          <a:p>
            <a:r>
              <a:rPr lang="en-US" dirty="0" smtClean="0"/>
              <a:t>Merging merged mat views with mv from M or another merged mv</a:t>
            </a:r>
          </a:p>
          <a:p>
            <a:r>
              <a:rPr lang="en-US" dirty="0" smtClean="0"/>
              <a:t>Much fewer than exponential of M merged </a:t>
            </a:r>
            <a:r>
              <a:rPr lang="en-US" dirty="0" err="1" smtClean="0"/>
              <a:t>mvs</a:t>
            </a:r>
            <a:r>
              <a:rPr lang="en-US" dirty="0" smtClean="0"/>
              <a:t> are explored – checks built into step 4</a:t>
            </a:r>
          </a:p>
          <a:p>
            <a:r>
              <a:rPr lang="en-US" dirty="0" smtClean="0"/>
              <a:t>Set of merged </a:t>
            </a:r>
            <a:r>
              <a:rPr lang="en-US" dirty="0" err="1" smtClean="0"/>
              <a:t>mvs</a:t>
            </a:r>
            <a:r>
              <a:rPr lang="en-US" dirty="0" smtClean="0"/>
              <a:t> does not depend on sequence of merges</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41</a:t>
            </a:fld>
            <a:endParaRPr lang="en-US"/>
          </a:p>
        </p:txBody>
      </p:sp>
    </p:spTree>
    <p:extLst>
      <p:ext uri="{BB962C8B-B14F-4D97-AF65-F5344CB8AC3E}">
        <p14:creationId xmlns:p14="http://schemas.microsoft.com/office/powerpoint/2010/main" val="1604798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600" dirty="0"/>
              <a:t>Algorithm for generating merged views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8907" y="2489200"/>
            <a:ext cx="5436210" cy="3530600"/>
          </a:xfrm>
        </p:spPr>
      </p:pic>
      <p:sp>
        <p:nvSpPr>
          <p:cNvPr id="6" name="TextBox 5"/>
          <p:cNvSpPr txBox="1"/>
          <p:nvPr/>
        </p:nvSpPr>
        <p:spPr>
          <a:xfrm>
            <a:off x="1222692" y="6019800"/>
            <a:ext cx="5628640" cy="246221"/>
          </a:xfrm>
          <a:prstGeom prst="rect">
            <a:avLst/>
          </a:prstGeom>
          <a:noFill/>
        </p:spPr>
        <p:txBody>
          <a:bodyPr wrap="square" rtlCol="0">
            <a:spAutoFit/>
          </a:bodyPr>
          <a:lstStyle/>
          <a:p>
            <a:r>
              <a:rPr lang="en-US" sz="1000" dirty="0" smtClean="0">
                <a:solidFill>
                  <a:schemeClr val="bg1"/>
                </a:solidFill>
              </a:rPr>
              <a:t>Source: </a:t>
            </a:r>
            <a:r>
              <a:rPr lang="en-US" sz="1000" dirty="0">
                <a:solidFill>
                  <a:schemeClr val="bg1"/>
                </a:solidFill>
              </a:rPr>
              <a:t>Automated Selection of Materialized Views and Indexes for SQL </a:t>
            </a:r>
            <a:r>
              <a:rPr lang="en-US" sz="1000" dirty="0" smtClean="0">
                <a:solidFill>
                  <a:schemeClr val="bg1"/>
                </a:solidFill>
              </a:rPr>
              <a:t>Databases [1]</a:t>
            </a:r>
            <a:endParaRPr lang="en-US" sz="1000" dirty="0">
              <a:solidFill>
                <a:schemeClr val="bg1"/>
              </a:solidFill>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42</a:t>
            </a:fld>
            <a:endParaRPr lang="en-US"/>
          </a:p>
        </p:txBody>
      </p:sp>
    </p:spTree>
    <p:extLst>
      <p:ext uri="{BB962C8B-B14F-4D97-AF65-F5344CB8AC3E}">
        <p14:creationId xmlns:p14="http://schemas.microsoft.com/office/powerpoint/2010/main" val="1127126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Techniques</a:t>
            </a:r>
            <a:endParaRPr lang="en-US" dirty="0"/>
          </a:p>
        </p:txBody>
      </p:sp>
      <p:sp>
        <p:nvSpPr>
          <p:cNvPr id="3" name="Content Placeholder 2"/>
          <p:cNvSpPr>
            <a:spLocks noGrp="1"/>
          </p:cNvSpPr>
          <p:nvPr>
            <p:ph idx="1"/>
          </p:nvPr>
        </p:nvSpPr>
        <p:spPr/>
        <p:txBody>
          <a:bodyPr/>
          <a:lstStyle/>
          <a:p>
            <a:r>
              <a:rPr lang="en-US" dirty="0"/>
              <a:t>How to identify </a:t>
            </a:r>
            <a:r>
              <a:rPr lang="en-US" i="1" dirty="0"/>
              <a:t>interesting set of tables</a:t>
            </a:r>
            <a:r>
              <a:rPr lang="en-US" dirty="0"/>
              <a:t> such that we need to consider materialized views only over such set of tables </a:t>
            </a:r>
          </a:p>
          <a:p>
            <a:r>
              <a:rPr lang="en-US" dirty="0"/>
              <a:t>Finding relevant materialized views and further </a:t>
            </a:r>
            <a:r>
              <a:rPr lang="en-US" i="1" dirty="0"/>
              <a:t>pruning</a:t>
            </a:r>
            <a:r>
              <a:rPr lang="en-US" dirty="0"/>
              <a:t> of them </a:t>
            </a:r>
            <a:r>
              <a:rPr lang="en-US" i="1" dirty="0"/>
              <a:t>based on cost</a:t>
            </a:r>
          </a:p>
          <a:p>
            <a:r>
              <a:rPr lang="en-US" i="1" dirty="0"/>
              <a:t>View merging</a:t>
            </a:r>
            <a:r>
              <a:rPr lang="en-US" dirty="0"/>
              <a:t> technique that identifies candidate materialized views that while not optimal for any single query can be beneficial to multiple queries in the </a:t>
            </a:r>
            <a:r>
              <a:rPr lang="en-US" dirty="0" smtClean="0"/>
              <a:t>workload</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43</a:t>
            </a:fld>
            <a:endParaRPr lang="en-US"/>
          </a:p>
        </p:txBody>
      </p:sp>
    </p:spTree>
    <p:extLst>
      <p:ext uri="{BB962C8B-B14F-4D97-AF65-F5344CB8AC3E}">
        <p14:creationId xmlns:p14="http://schemas.microsoft.com/office/powerpoint/2010/main" val="2065832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600" dirty="0" smtClean="0"/>
              <a:t>Role of interaction between indexes and materialized views</a:t>
            </a:r>
            <a:endParaRPr lang="en-US" sz="3600" dirty="0"/>
          </a:p>
        </p:txBody>
      </p:sp>
      <p:sp>
        <p:nvSpPr>
          <p:cNvPr id="5" name="Content Placeholder 2"/>
          <p:cNvSpPr>
            <a:spLocks noGrp="1"/>
          </p:cNvSpPr>
          <p:nvPr>
            <p:ph idx="1"/>
          </p:nvPr>
        </p:nvSpPr>
        <p:spPr/>
        <p:txBody>
          <a:bodyPr>
            <a:normAutofit lnSpcReduction="10000"/>
          </a:bodyPr>
          <a:lstStyle/>
          <a:p>
            <a:r>
              <a:rPr lang="en-US" dirty="0" smtClean="0"/>
              <a:t>Together significantly improve performance</a:t>
            </a:r>
          </a:p>
          <a:p>
            <a:r>
              <a:rPr lang="en-US" dirty="0" smtClean="0"/>
              <a:t>Impact more in presence of storage constraints and updates</a:t>
            </a:r>
          </a:p>
          <a:p>
            <a:r>
              <a:rPr lang="en-US" dirty="0" smtClean="0"/>
              <a:t>Both are redundant structures that speed up query execution, compete for same resources – storage and incur maintenance overhead in presence of updates</a:t>
            </a:r>
          </a:p>
          <a:p>
            <a:r>
              <a:rPr lang="en-US" dirty="0" smtClean="0"/>
              <a:t>Interact – presence of one may make other more attractive</a:t>
            </a:r>
          </a:p>
          <a:p>
            <a:r>
              <a:rPr lang="en-US" dirty="0" smtClean="0"/>
              <a:t>Our approach - joint enumeration of space of candidate indexes and materialized views</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44</a:t>
            </a:fld>
            <a:endParaRPr lang="en-US"/>
          </a:p>
        </p:txBody>
      </p:sp>
    </p:spTree>
    <p:extLst>
      <p:ext uri="{BB962C8B-B14F-4D97-AF65-F5344CB8AC3E}">
        <p14:creationId xmlns:p14="http://schemas.microsoft.com/office/powerpoint/2010/main" val="3092159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600" dirty="0" smtClean="0"/>
              <a:t>Joint enumeration </a:t>
            </a:r>
            <a:r>
              <a:rPr lang="en-US" sz="3600" dirty="0" err="1" smtClean="0"/>
              <a:t>vs</a:t>
            </a:r>
            <a:r>
              <a:rPr lang="en-US" sz="3600" dirty="0" smtClean="0"/>
              <a:t> alternatives</a:t>
            </a:r>
            <a:endParaRPr lang="en-US" sz="3600" dirty="0"/>
          </a:p>
        </p:txBody>
      </p:sp>
      <p:sp>
        <p:nvSpPr>
          <p:cNvPr id="5" name="Content Placeholder 2"/>
          <p:cNvSpPr>
            <a:spLocks noGrp="1"/>
          </p:cNvSpPr>
          <p:nvPr>
            <p:ph idx="1"/>
          </p:nvPr>
        </p:nvSpPr>
        <p:spPr/>
        <p:txBody>
          <a:bodyPr>
            <a:normAutofit lnSpcReduction="10000"/>
          </a:bodyPr>
          <a:lstStyle/>
          <a:p>
            <a:r>
              <a:rPr lang="en-US" dirty="0" smtClean="0"/>
              <a:t>Two alternatives to JOINTSEL</a:t>
            </a:r>
          </a:p>
          <a:p>
            <a:pPr marL="971550" lvl="1" indent="-514350">
              <a:buFont typeface="+mj-lt"/>
              <a:buAutoNum type="arabicPeriod"/>
            </a:pPr>
            <a:r>
              <a:rPr lang="en-US" dirty="0" smtClean="0"/>
              <a:t>MVFIRST – mv first and then </a:t>
            </a:r>
            <a:r>
              <a:rPr lang="en-US" dirty="0" err="1" smtClean="0"/>
              <a:t>ind</a:t>
            </a:r>
            <a:endParaRPr lang="en-US" dirty="0" smtClean="0"/>
          </a:p>
          <a:p>
            <a:pPr marL="971550" lvl="1" indent="-514350">
              <a:buFont typeface="+mj-lt"/>
              <a:buAutoNum type="arabicPeriod"/>
            </a:pPr>
            <a:r>
              <a:rPr lang="en-US" dirty="0" smtClean="0"/>
              <a:t>INDFIRST – indexes first and then mv</a:t>
            </a:r>
          </a:p>
          <a:p>
            <a:r>
              <a:rPr lang="en-US" dirty="0" smtClean="0"/>
              <a:t>Global storage bound is S, fraction f (0 ≤ f </a:t>
            </a:r>
            <a:r>
              <a:rPr lang="en-US" dirty="0"/>
              <a:t>≤ </a:t>
            </a:r>
            <a:r>
              <a:rPr lang="en-US" dirty="0" smtClean="0"/>
              <a:t>1)</a:t>
            </a:r>
            <a:br>
              <a:rPr lang="en-US" dirty="0" smtClean="0"/>
            </a:br>
            <a:r>
              <a:rPr lang="en-US" dirty="0" smtClean="0"/>
              <a:t>a storage constraint f*S is applied to selection of first feature </a:t>
            </a:r>
          </a:p>
          <a:p>
            <a:r>
              <a:rPr lang="en-US" dirty="0" smtClean="0"/>
              <a:t>f depends on several attributes of workload </a:t>
            </a:r>
            <a:r>
              <a:rPr lang="en-US" dirty="0"/>
              <a:t/>
            </a:r>
            <a:br>
              <a:rPr lang="en-US" dirty="0"/>
            </a:br>
            <a:r>
              <a:rPr lang="en-US" dirty="0" smtClean="0"/>
              <a:t>amount of updates, complexity of queries, absolute value of total storage bound</a:t>
            </a:r>
          </a:p>
          <a:p>
            <a:r>
              <a:rPr lang="en-US" dirty="0" smtClean="0"/>
              <a:t>Even at optimal f, JOINTSEL is better in most cases</a:t>
            </a:r>
          </a:p>
          <a:p>
            <a:r>
              <a:rPr lang="en-US" dirty="0"/>
              <a:t>MVFIRST – adversely affect quality of indexes picked </a:t>
            </a:r>
          </a:p>
        </p:txBody>
      </p:sp>
      <p:sp>
        <p:nvSpPr>
          <p:cNvPr id="2" name="Slide Number Placeholder 1"/>
          <p:cNvSpPr>
            <a:spLocks noGrp="1"/>
          </p:cNvSpPr>
          <p:nvPr>
            <p:ph type="sldNum" sz="quarter" idx="12"/>
          </p:nvPr>
        </p:nvSpPr>
        <p:spPr/>
        <p:txBody>
          <a:bodyPr/>
          <a:lstStyle/>
          <a:p>
            <a:fld id="{4FAB73BC-B049-4115-A692-8D63A059BFB8}" type="slidenum">
              <a:rPr lang="en-US" smtClean="0"/>
              <a:t>45</a:t>
            </a:fld>
            <a:endParaRPr lang="en-US"/>
          </a:p>
        </p:txBody>
      </p:sp>
    </p:spTree>
    <p:extLst>
      <p:ext uri="{BB962C8B-B14F-4D97-AF65-F5344CB8AC3E}">
        <p14:creationId xmlns:p14="http://schemas.microsoft.com/office/powerpoint/2010/main" val="308425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600" dirty="0"/>
              <a:t>Joint enumeration </a:t>
            </a:r>
            <a:r>
              <a:rPr lang="en-US" sz="3600" dirty="0" err="1"/>
              <a:t>vs</a:t>
            </a:r>
            <a:r>
              <a:rPr lang="en-US" sz="3600" dirty="0"/>
              <a:t> alternatives</a:t>
            </a:r>
          </a:p>
        </p:txBody>
      </p:sp>
      <p:sp>
        <p:nvSpPr>
          <p:cNvPr id="5" name="Content Placeholder 2"/>
          <p:cNvSpPr>
            <a:spLocks noGrp="1"/>
          </p:cNvSpPr>
          <p:nvPr>
            <p:ph idx="1"/>
          </p:nvPr>
        </p:nvSpPr>
        <p:spPr/>
        <p:txBody>
          <a:bodyPr>
            <a:normAutofit lnSpcReduction="10000"/>
          </a:bodyPr>
          <a:lstStyle/>
          <a:p>
            <a:r>
              <a:rPr lang="en-US" dirty="0" smtClean="0"/>
              <a:t>JOINTSEL - two attractions</a:t>
            </a:r>
            <a:endParaRPr lang="en-US" dirty="0"/>
          </a:p>
          <a:p>
            <a:pPr marL="971550" lvl="1" indent="-514350">
              <a:buFont typeface="+mj-lt"/>
              <a:buAutoNum type="arabicPeriod"/>
            </a:pPr>
            <a:r>
              <a:rPr lang="en-US" dirty="0"/>
              <a:t>A graceful adjustment to storage bounds</a:t>
            </a:r>
          </a:p>
          <a:p>
            <a:pPr marL="971550" lvl="1" indent="-514350">
              <a:buFont typeface="+mj-lt"/>
              <a:buAutoNum type="arabicPeriod"/>
            </a:pPr>
            <a:r>
              <a:rPr lang="en-US" dirty="0"/>
              <a:t>Considering interactions between candidate indexes and candidate materialized views</a:t>
            </a:r>
          </a:p>
          <a:p>
            <a:r>
              <a:rPr lang="en-US" dirty="0"/>
              <a:t>e</a:t>
            </a:r>
            <a:r>
              <a:rPr lang="en-US" dirty="0" smtClean="0"/>
              <a:t>.g. a query Q for which I</a:t>
            </a:r>
            <a:r>
              <a:rPr lang="en-US" baseline="-25000" dirty="0" smtClean="0"/>
              <a:t>1</a:t>
            </a:r>
            <a:r>
              <a:rPr lang="en-US" dirty="0" smtClean="0"/>
              <a:t> and I</a:t>
            </a:r>
            <a:r>
              <a:rPr lang="en-US" baseline="-25000" dirty="0" smtClean="0"/>
              <a:t>2</a:t>
            </a:r>
            <a:r>
              <a:rPr lang="en-US" dirty="0" smtClean="0"/>
              <a:t>, v are candidates</a:t>
            </a:r>
            <a:br>
              <a:rPr lang="en-US" dirty="0" smtClean="0"/>
            </a:br>
            <a:r>
              <a:rPr lang="en-US" dirty="0" smtClean="0"/>
              <a:t>Assume I</a:t>
            </a:r>
            <a:r>
              <a:rPr lang="en-US" baseline="-25000" dirty="0" smtClean="0"/>
              <a:t>1</a:t>
            </a:r>
            <a:r>
              <a:rPr lang="en-US" dirty="0" smtClean="0"/>
              <a:t> alone reduces cost of Q by 25 units and I</a:t>
            </a:r>
            <a:r>
              <a:rPr lang="en-US" baseline="-25000" dirty="0" smtClean="0"/>
              <a:t>2</a:t>
            </a:r>
            <a:r>
              <a:rPr lang="en-US" dirty="0" smtClean="0"/>
              <a:t> by 30 units, but I</a:t>
            </a:r>
            <a:r>
              <a:rPr lang="en-US" baseline="-25000" dirty="0" smtClean="0"/>
              <a:t>1</a:t>
            </a:r>
            <a:r>
              <a:rPr lang="en-US" dirty="0" smtClean="0"/>
              <a:t> and v together reduce cost by 100 units.</a:t>
            </a:r>
            <a:br>
              <a:rPr lang="en-US" dirty="0" smtClean="0"/>
            </a:br>
            <a:r>
              <a:rPr lang="en-US" dirty="0" smtClean="0"/>
              <a:t>Using INDFIRST I</a:t>
            </a:r>
            <a:r>
              <a:rPr lang="en-US" baseline="-25000" dirty="0" smtClean="0"/>
              <a:t>2</a:t>
            </a:r>
            <a:r>
              <a:rPr lang="en-US" dirty="0" smtClean="0"/>
              <a:t> would eliminate I</a:t>
            </a:r>
            <a:r>
              <a:rPr lang="en-US" baseline="-25000" dirty="0" smtClean="0"/>
              <a:t>1</a:t>
            </a:r>
            <a:r>
              <a:rPr lang="en-US" dirty="0" smtClean="0"/>
              <a:t> resulting in suboptimal recommendation</a:t>
            </a:r>
          </a:p>
          <a:p>
            <a:r>
              <a:rPr lang="en-US" dirty="0" smtClean="0"/>
              <a:t>Greedy(</a:t>
            </a:r>
            <a:r>
              <a:rPr lang="en-US" dirty="0" err="1" smtClean="0"/>
              <a:t>m,k</a:t>
            </a:r>
            <a:r>
              <a:rPr lang="en-US" dirty="0" smtClean="0"/>
              <a:t>) – treats indexes, materialized views and indexes on materialized views on same footing</a:t>
            </a:r>
          </a:p>
        </p:txBody>
      </p:sp>
      <p:sp>
        <p:nvSpPr>
          <p:cNvPr id="2" name="Slide Number Placeholder 1"/>
          <p:cNvSpPr>
            <a:spLocks noGrp="1"/>
          </p:cNvSpPr>
          <p:nvPr>
            <p:ph type="sldNum" sz="quarter" idx="12"/>
          </p:nvPr>
        </p:nvSpPr>
        <p:spPr/>
        <p:txBody>
          <a:bodyPr/>
          <a:lstStyle/>
          <a:p>
            <a:fld id="{4FAB73BC-B049-4115-A692-8D63A059BFB8}" type="slidenum">
              <a:rPr lang="en-US" smtClean="0"/>
              <a:t>46</a:t>
            </a:fld>
            <a:endParaRPr lang="en-US"/>
          </a:p>
        </p:txBody>
      </p:sp>
    </p:spTree>
    <p:extLst>
      <p:ext uri="{BB962C8B-B14F-4D97-AF65-F5344CB8AC3E}">
        <p14:creationId xmlns:p14="http://schemas.microsoft.com/office/powerpoint/2010/main" val="35471907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Algorithms presented in this paper are implemented on Microsoft SQL Server 2000</a:t>
            </a:r>
          </a:p>
          <a:p>
            <a:pPr marL="0" indent="0">
              <a:buNone/>
            </a:pPr>
            <a:r>
              <a:rPr lang="en-US" dirty="0" smtClean="0"/>
              <a:t>	Hypotheses set:</a:t>
            </a:r>
          </a:p>
          <a:p>
            <a:r>
              <a:rPr lang="en-US" dirty="0" smtClean="0"/>
              <a:t>Selecting Candidate mat views</a:t>
            </a:r>
          </a:p>
          <a:p>
            <a:pPr lvl="1"/>
            <a:r>
              <a:rPr lang="en-US" dirty="0" smtClean="0"/>
              <a:t>Identifying interesting table-subsets substantially reduces mat views without eliminating useful ones</a:t>
            </a:r>
          </a:p>
          <a:p>
            <a:pPr lvl="1"/>
            <a:r>
              <a:rPr lang="en-US" dirty="0" smtClean="0"/>
              <a:t>View-merging algorithms significantly improves quality, especially under storage constraints</a:t>
            </a:r>
            <a:endParaRPr lang="en-US" dirty="0"/>
          </a:p>
          <a:p>
            <a:r>
              <a:rPr lang="en-US" dirty="0" smtClean="0"/>
              <a:t>Architectural issues</a:t>
            </a:r>
          </a:p>
          <a:p>
            <a:pPr lvl="1"/>
            <a:r>
              <a:rPr lang="en-US" dirty="0" smtClean="0"/>
              <a:t>Candidate selection module reduces runtime maintaining quality recommendations</a:t>
            </a:r>
          </a:p>
          <a:p>
            <a:pPr lvl="1"/>
            <a:r>
              <a:rPr lang="en-US" dirty="0" smtClean="0"/>
              <a:t>Configuration enumeration module Greedy(</a:t>
            </a:r>
            <a:r>
              <a:rPr lang="en-US" dirty="0" err="1" smtClean="0"/>
              <a:t>m.k</a:t>
            </a:r>
            <a:r>
              <a:rPr lang="en-US" dirty="0" smtClean="0"/>
              <a:t>) gives results comparable to exhaustive algorithm</a:t>
            </a:r>
          </a:p>
          <a:p>
            <a:pPr lvl="1"/>
            <a:r>
              <a:rPr lang="en-US" dirty="0" smtClean="0"/>
              <a:t>JOINTSEL better than MVFIRST or INDFIRST</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47</a:t>
            </a:fld>
            <a:endParaRPr lang="en-US" dirty="0"/>
          </a:p>
        </p:txBody>
      </p:sp>
    </p:spTree>
    <p:extLst>
      <p:ext uri="{BB962C8B-B14F-4D97-AF65-F5344CB8AC3E}">
        <p14:creationId xmlns:p14="http://schemas.microsoft.com/office/powerpoint/2010/main" val="37166532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interesting </a:t>
            </a:r>
            <a:br>
              <a:rPr lang="en-US" dirty="0" smtClean="0"/>
            </a:br>
            <a:r>
              <a:rPr lang="en-US" dirty="0" smtClean="0"/>
              <a:t>table-subsets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319" y="2538250"/>
            <a:ext cx="4010576" cy="2634233"/>
          </a:xfrm>
        </p:spPr>
      </p:pic>
      <p:sp>
        <p:nvSpPr>
          <p:cNvPr id="4" name="Slide Number Placeholder 3"/>
          <p:cNvSpPr>
            <a:spLocks noGrp="1"/>
          </p:cNvSpPr>
          <p:nvPr>
            <p:ph type="sldNum" sz="quarter" idx="12"/>
          </p:nvPr>
        </p:nvSpPr>
        <p:spPr/>
        <p:txBody>
          <a:bodyPr/>
          <a:lstStyle/>
          <a:p>
            <a:fld id="{4FAB73BC-B049-4115-A692-8D63A059BFB8}" type="slidenum">
              <a:rPr lang="en-US" smtClean="0"/>
              <a:pPr/>
              <a:t>48</a:t>
            </a:fld>
            <a:endParaRPr lang="en-US" dirty="0"/>
          </a:p>
        </p:txBody>
      </p:sp>
      <p:sp>
        <p:nvSpPr>
          <p:cNvPr id="7" name="TextBox 6"/>
          <p:cNvSpPr txBox="1"/>
          <p:nvPr/>
        </p:nvSpPr>
        <p:spPr>
          <a:xfrm>
            <a:off x="865969" y="5172483"/>
            <a:ext cx="2122891" cy="307777"/>
          </a:xfrm>
          <a:prstGeom prst="rect">
            <a:avLst/>
          </a:prstGeom>
          <a:noFill/>
        </p:spPr>
        <p:txBody>
          <a:bodyPr wrap="square" rtlCol="0">
            <a:spAutoFit/>
          </a:bodyPr>
          <a:lstStyle/>
          <a:p>
            <a:r>
              <a:rPr lang="en-US" sz="1400" dirty="0" smtClean="0">
                <a:solidFill>
                  <a:schemeClr val="bg1"/>
                </a:solidFill>
              </a:rPr>
              <a:t>Threshold </a:t>
            </a:r>
            <a:r>
              <a:rPr lang="en-US" sz="1400" b="1" dirty="0" smtClean="0">
                <a:solidFill>
                  <a:schemeClr val="bg1"/>
                </a:solidFill>
              </a:rPr>
              <a:t>C</a:t>
            </a:r>
            <a:r>
              <a:rPr lang="en-US" sz="1400" dirty="0" smtClean="0">
                <a:solidFill>
                  <a:schemeClr val="bg1"/>
                </a:solidFill>
              </a:rPr>
              <a:t> = 10%</a:t>
            </a:r>
            <a:endParaRPr lang="en-US" sz="1400" dirty="0">
              <a:solidFill>
                <a:schemeClr val="bg1"/>
              </a:solidFill>
            </a:endParaRPr>
          </a:p>
        </p:txBody>
      </p:sp>
      <p:sp>
        <p:nvSpPr>
          <p:cNvPr id="8" name="TextBox 7"/>
          <p:cNvSpPr txBox="1"/>
          <p:nvPr/>
        </p:nvSpPr>
        <p:spPr>
          <a:xfrm>
            <a:off x="865969" y="5696422"/>
            <a:ext cx="2569189" cy="646331"/>
          </a:xfrm>
          <a:prstGeom prst="rect">
            <a:avLst/>
          </a:prstGeom>
          <a:noFill/>
        </p:spPr>
        <p:txBody>
          <a:bodyPr wrap="square" rtlCol="0">
            <a:spAutoFit/>
          </a:bodyPr>
          <a:lstStyle/>
          <a:p>
            <a:r>
              <a:rPr lang="en-US" dirty="0" smtClean="0">
                <a:solidFill>
                  <a:schemeClr val="bg1"/>
                </a:solidFill>
              </a:rPr>
              <a:t>Significant Pruning of space</a:t>
            </a:r>
            <a:endParaRPr lang="en-US" dirty="0">
              <a:solidFill>
                <a:schemeClr val="bg1"/>
              </a:solidFill>
            </a:endParaRPr>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505" y="2538249"/>
            <a:ext cx="4044480" cy="2757081"/>
          </a:xfrm>
          <a:prstGeom prst="rect">
            <a:avLst/>
          </a:prstGeom>
        </p:spPr>
      </p:pic>
      <p:sp>
        <p:nvSpPr>
          <p:cNvPr id="10" name="TextBox 9"/>
          <p:cNvSpPr txBox="1"/>
          <p:nvPr/>
        </p:nvSpPr>
        <p:spPr>
          <a:xfrm>
            <a:off x="4485505" y="5696012"/>
            <a:ext cx="2465554" cy="646331"/>
          </a:xfrm>
          <a:prstGeom prst="rect">
            <a:avLst/>
          </a:prstGeom>
          <a:noFill/>
        </p:spPr>
        <p:txBody>
          <a:bodyPr wrap="square" rtlCol="0">
            <a:spAutoFit/>
          </a:bodyPr>
          <a:lstStyle/>
          <a:p>
            <a:r>
              <a:rPr lang="en-US" dirty="0" smtClean="0">
                <a:solidFill>
                  <a:schemeClr val="bg1"/>
                </a:solidFill>
              </a:rPr>
              <a:t>With small drop in quality</a:t>
            </a:r>
            <a:endParaRPr lang="en-US" dirty="0">
              <a:solidFill>
                <a:schemeClr val="bg1"/>
              </a:solidFill>
            </a:endParaRPr>
          </a:p>
        </p:txBody>
      </p:sp>
    </p:spTree>
    <p:extLst>
      <p:ext uri="{BB962C8B-B14F-4D97-AF65-F5344CB8AC3E}">
        <p14:creationId xmlns:p14="http://schemas.microsoft.com/office/powerpoint/2010/main" val="3845637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Merging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970" y="2489199"/>
            <a:ext cx="5499129" cy="3734179"/>
          </a:xfrm>
        </p:spPr>
      </p:pic>
      <p:sp>
        <p:nvSpPr>
          <p:cNvPr id="4" name="Slide Number Placeholder 3"/>
          <p:cNvSpPr>
            <a:spLocks noGrp="1"/>
          </p:cNvSpPr>
          <p:nvPr>
            <p:ph type="sldNum" sz="quarter" idx="12"/>
          </p:nvPr>
        </p:nvSpPr>
        <p:spPr/>
        <p:txBody>
          <a:bodyPr/>
          <a:lstStyle/>
          <a:p>
            <a:fld id="{4FAB73BC-B049-4115-A692-8D63A059BFB8}" type="slidenum">
              <a:rPr lang="en-US" smtClean="0"/>
              <a:pPr/>
              <a:t>49</a:t>
            </a:fld>
            <a:endParaRPr lang="en-US" dirty="0"/>
          </a:p>
        </p:txBody>
      </p:sp>
      <p:sp>
        <p:nvSpPr>
          <p:cNvPr id="7" name="TextBox 6"/>
          <p:cNvSpPr txBox="1"/>
          <p:nvPr/>
        </p:nvSpPr>
        <p:spPr>
          <a:xfrm>
            <a:off x="6632812" y="2634018"/>
            <a:ext cx="2292824" cy="923330"/>
          </a:xfrm>
          <a:prstGeom prst="rect">
            <a:avLst/>
          </a:prstGeom>
          <a:noFill/>
        </p:spPr>
        <p:txBody>
          <a:bodyPr wrap="square" rtlCol="0">
            <a:spAutoFit/>
          </a:bodyPr>
          <a:lstStyle/>
          <a:p>
            <a:r>
              <a:rPr lang="en-US" dirty="0" smtClean="0">
                <a:solidFill>
                  <a:schemeClr val="bg1"/>
                </a:solidFill>
              </a:rPr>
              <a:t>With increase in storage, both converge </a:t>
            </a:r>
            <a:endParaRPr lang="en-US" dirty="0">
              <a:solidFill>
                <a:schemeClr val="bg1"/>
              </a:solidFill>
            </a:endParaRPr>
          </a:p>
        </p:txBody>
      </p:sp>
      <p:sp>
        <p:nvSpPr>
          <p:cNvPr id="8" name="TextBox 7"/>
          <p:cNvSpPr txBox="1"/>
          <p:nvPr/>
        </p:nvSpPr>
        <p:spPr>
          <a:xfrm>
            <a:off x="6350580" y="4835561"/>
            <a:ext cx="2656071" cy="584775"/>
          </a:xfrm>
          <a:prstGeom prst="rect">
            <a:avLst/>
          </a:prstGeom>
          <a:noFill/>
        </p:spPr>
        <p:txBody>
          <a:bodyPr wrap="square" rtlCol="0">
            <a:spAutoFit/>
          </a:bodyPr>
          <a:lstStyle/>
          <a:p>
            <a:r>
              <a:rPr lang="en-US" sz="1600" dirty="0" smtClean="0">
                <a:solidFill>
                  <a:schemeClr val="bg1"/>
                </a:solidFill>
              </a:rPr>
              <a:t>Add. Merged views: 19%</a:t>
            </a:r>
          </a:p>
          <a:p>
            <a:r>
              <a:rPr lang="en-US" sz="1600" dirty="0" smtClean="0">
                <a:solidFill>
                  <a:schemeClr val="bg1"/>
                </a:solidFill>
              </a:rPr>
              <a:t>Increase in runtime: 9%</a:t>
            </a:r>
            <a:endParaRPr lang="en-US" sz="1600" dirty="0">
              <a:solidFill>
                <a:schemeClr val="bg1"/>
              </a:solidFill>
            </a:endParaRPr>
          </a:p>
        </p:txBody>
      </p:sp>
    </p:spTree>
    <p:extLst>
      <p:ext uri="{BB962C8B-B14F-4D97-AF65-F5344CB8AC3E}">
        <p14:creationId xmlns:p14="http://schemas.microsoft.com/office/powerpoint/2010/main" val="1439717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Introduction</a:t>
            </a:r>
            <a:endParaRPr lang="en-US" dirty="0"/>
          </a:p>
        </p:txBody>
      </p:sp>
      <p:sp>
        <p:nvSpPr>
          <p:cNvPr id="6" name="Content Placeholder 2"/>
          <p:cNvSpPr>
            <a:spLocks noGrp="1"/>
          </p:cNvSpPr>
          <p:nvPr>
            <p:ph idx="1"/>
          </p:nvPr>
        </p:nvSpPr>
        <p:spPr/>
        <p:txBody>
          <a:bodyPr/>
          <a:lstStyle/>
          <a:p>
            <a:r>
              <a:rPr lang="en-US" dirty="0" smtClean="0"/>
              <a:t>Both indexes and materialized views are physical structures that can accelerate performance</a:t>
            </a:r>
          </a:p>
          <a:p>
            <a:r>
              <a:rPr lang="en-US" dirty="0" smtClean="0"/>
              <a:t>A materialized view - richer in structure </a:t>
            </a:r>
            <a:br>
              <a:rPr lang="en-US" dirty="0" smtClean="0"/>
            </a:br>
            <a:r>
              <a:rPr lang="en-US" dirty="0" smtClean="0"/>
              <a:t>- defined over multiple tables, and can have selections and GROUP BY over multiple columns.</a:t>
            </a:r>
          </a:p>
          <a:p>
            <a:r>
              <a:rPr lang="en-US" dirty="0" smtClean="0"/>
              <a:t>An index can logically be considered as a special case of single table projection only materialized view</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5</a:t>
            </a:fld>
            <a:endParaRPr lang="en-US"/>
          </a:p>
        </p:txBody>
      </p:sp>
    </p:spTree>
    <p:extLst>
      <p:ext uri="{BB962C8B-B14F-4D97-AF65-F5344CB8AC3E}">
        <p14:creationId xmlns:p14="http://schemas.microsoft.com/office/powerpoint/2010/main" val="4012077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Selection</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970" y="2543791"/>
            <a:ext cx="5528131" cy="3775122"/>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pPr/>
              <a:t>50</a:t>
            </a:fld>
            <a:endParaRPr lang="en-US" dirty="0"/>
          </a:p>
        </p:txBody>
      </p:sp>
      <p:sp>
        <p:nvSpPr>
          <p:cNvPr id="9" name="TextBox 8"/>
          <p:cNvSpPr txBox="1"/>
          <p:nvPr/>
        </p:nvSpPr>
        <p:spPr>
          <a:xfrm>
            <a:off x="6394101" y="2543791"/>
            <a:ext cx="2531535" cy="830997"/>
          </a:xfrm>
          <a:prstGeom prst="rect">
            <a:avLst/>
          </a:prstGeom>
          <a:noFill/>
        </p:spPr>
        <p:txBody>
          <a:bodyPr wrap="square" rtlCol="0">
            <a:spAutoFit/>
          </a:bodyPr>
          <a:lstStyle/>
          <a:p>
            <a:r>
              <a:rPr lang="en-US" sz="1600" dirty="0" smtClean="0">
                <a:solidFill>
                  <a:schemeClr val="bg1"/>
                </a:solidFill>
              </a:rPr>
              <a:t>No. of mat views grows linearly with workload size – hence scalable</a:t>
            </a:r>
            <a:endParaRPr lang="en-US" sz="1600" dirty="0">
              <a:solidFill>
                <a:schemeClr val="bg1"/>
              </a:solidFill>
            </a:endParaRPr>
          </a:p>
        </p:txBody>
      </p:sp>
    </p:spTree>
    <p:extLst>
      <p:ext uri="{BB962C8B-B14F-4D97-AF65-F5344CB8AC3E}">
        <p14:creationId xmlns:p14="http://schemas.microsoft.com/office/powerpoint/2010/main" val="1428597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Selection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970" y="2530143"/>
            <a:ext cx="5487320" cy="3420281"/>
          </a:xfrm>
        </p:spPr>
      </p:pic>
      <p:sp>
        <p:nvSpPr>
          <p:cNvPr id="4" name="Slide Number Placeholder 3"/>
          <p:cNvSpPr>
            <a:spLocks noGrp="1"/>
          </p:cNvSpPr>
          <p:nvPr>
            <p:ph type="sldNum" sz="quarter" idx="12"/>
          </p:nvPr>
        </p:nvSpPr>
        <p:spPr/>
        <p:txBody>
          <a:bodyPr/>
          <a:lstStyle/>
          <a:p>
            <a:fld id="{4FAB73BC-B049-4115-A692-8D63A059BFB8}" type="slidenum">
              <a:rPr lang="en-US" smtClean="0"/>
              <a:pPr/>
              <a:t>51</a:t>
            </a:fld>
            <a:endParaRPr lang="en-US" dirty="0"/>
          </a:p>
        </p:txBody>
      </p:sp>
      <p:sp>
        <p:nvSpPr>
          <p:cNvPr id="3" name="TextBox 2"/>
          <p:cNvSpPr txBox="1"/>
          <p:nvPr/>
        </p:nvSpPr>
        <p:spPr>
          <a:xfrm>
            <a:off x="865970" y="5950424"/>
            <a:ext cx="6812646" cy="523220"/>
          </a:xfrm>
          <a:prstGeom prst="rect">
            <a:avLst/>
          </a:prstGeom>
          <a:noFill/>
        </p:spPr>
        <p:txBody>
          <a:bodyPr wrap="square" rtlCol="0">
            <a:spAutoFit/>
          </a:bodyPr>
          <a:lstStyle/>
          <a:p>
            <a:r>
              <a:rPr lang="en-US" sz="1400" i="1" dirty="0">
                <a:solidFill>
                  <a:schemeClr val="bg1"/>
                </a:solidFill>
              </a:rPr>
              <a:t>candidate selection not only </a:t>
            </a:r>
            <a:r>
              <a:rPr lang="en-US" sz="1400" i="1" dirty="0" smtClean="0">
                <a:solidFill>
                  <a:schemeClr val="bg1"/>
                </a:solidFill>
              </a:rPr>
              <a:t>reduces the </a:t>
            </a:r>
            <a:r>
              <a:rPr lang="en-US" sz="1400" i="1" dirty="0">
                <a:solidFill>
                  <a:schemeClr val="bg1"/>
                </a:solidFill>
              </a:rPr>
              <a:t>running time by several orders of magnitude, but </a:t>
            </a:r>
            <a:r>
              <a:rPr lang="en-US" sz="1400" i="1" dirty="0" smtClean="0">
                <a:solidFill>
                  <a:schemeClr val="bg1"/>
                </a:solidFill>
              </a:rPr>
              <a:t>the drop </a:t>
            </a:r>
            <a:r>
              <a:rPr lang="en-US" sz="1400" i="1" dirty="0">
                <a:solidFill>
                  <a:schemeClr val="bg1"/>
                </a:solidFill>
              </a:rPr>
              <a:t>in quality resulting from this pruning is very small</a:t>
            </a:r>
            <a:endParaRPr lang="en-US" sz="1400" i="1" dirty="0">
              <a:solidFill>
                <a:schemeClr val="bg1"/>
              </a:solidFill>
            </a:endParaRPr>
          </a:p>
        </p:txBody>
      </p:sp>
    </p:spTree>
    <p:extLst>
      <p:ext uri="{BB962C8B-B14F-4D97-AF65-F5344CB8AC3E}">
        <p14:creationId xmlns:p14="http://schemas.microsoft.com/office/powerpoint/2010/main" val="15545311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Enumeration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970" y="2535463"/>
            <a:ext cx="6346825" cy="2619194"/>
          </a:xfrm>
        </p:spPr>
      </p:pic>
      <p:sp>
        <p:nvSpPr>
          <p:cNvPr id="4" name="Slide Number Placeholder 3"/>
          <p:cNvSpPr>
            <a:spLocks noGrp="1"/>
          </p:cNvSpPr>
          <p:nvPr>
            <p:ph type="sldNum" sz="quarter" idx="12"/>
          </p:nvPr>
        </p:nvSpPr>
        <p:spPr/>
        <p:txBody>
          <a:bodyPr/>
          <a:lstStyle/>
          <a:p>
            <a:fld id="{4FAB73BC-B049-4115-A692-8D63A059BFB8}" type="slidenum">
              <a:rPr lang="en-US" smtClean="0"/>
              <a:pPr/>
              <a:t>52</a:t>
            </a:fld>
            <a:endParaRPr lang="en-US" dirty="0"/>
          </a:p>
        </p:txBody>
      </p:sp>
      <p:sp>
        <p:nvSpPr>
          <p:cNvPr id="6" name="TextBox 5"/>
          <p:cNvSpPr txBox="1"/>
          <p:nvPr/>
        </p:nvSpPr>
        <p:spPr>
          <a:xfrm>
            <a:off x="6615302" y="4846880"/>
            <a:ext cx="594340" cy="307777"/>
          </a:xfrm>
          <a:prstGeom prst="rect">
            <a:avLst/>
          </a:prstGeom>
          <a:noFill/>
        </p:spPr>
        <p:txBody>
          <a:bodyPr wrap="square" rtlCol="0">
            <a:spAutoFit/>
          </a:bodyPr>
          <a:lstStyle/>
          <a:p>
            <a:r>
              <a:rPr lang="en-US" sz="1400" b="1" dirty="0">
                <a:solidFill>
                  <a:schemeClr val="bg1"/>
                </a:solidFill>
              </a:rPr>
              <a:t>m</a:t>
            </a:r>
            <a:r>
              <a:rPr lang="en-US" sz="1400" dirty="0" smtClean="0">
                <a:solidFill>
                  <a:schemeClr val="bg1"/>
                </a:solidFill>
              </a:rPr>
              <a:t>=2</a:t>
            </a:r>
            <a:endParaRPr lang="en-US" sz="1400" dirty="0">
              <a:solidFill>
                <a:schemeClr val="bg1"/>
              </a:solidFill>
            </a:endParaRPr>
          </a:p>
        </p:txBody>
      </p:sp>
      <p:sp>
        <p:nvSpPr>
          <p:cNvPr id="7" name="TextBox 6"/>
          <p:cNvSpPr txBox="1"/>
          <p:nvPr/>
        </p:nvSpPr>
        <p:spPr>
          <a:xfrm>
            <a:off x="1009934" y="5486400"/>
            <a:ext cx="6199708" cy="584775"/>
          </a:xfrm>
          <a:prstGeom prst="rect">
            <a:avLst/>
          </a:prstGeom>
          <a:noFill/>
        </p:spPr>
        <p:txBody>
          <a:bodyPr wrap="square" rtlCol="0">
            <a:spAutoFit/>
          </a:bodyPr>
          <a:lstStyle/>
          <a:p>
            <a:r>
              <a:rPr lang="en-US" sz="1600" dirty="0" smtClean="0">
                <a:solidFill>
                  <a:schemeClr val="bg1"/>
                </a:solidFill>
              </a:rPr>
              <a:t>Greedy(</a:t>
            </a:r>
            <a:r>
              <a:rPr lang="en-US" sz="1600" dirty="0" err="1" smtClean="0">
                <a:solidFill>
                  <a:schemeClr val="bg1"/>
                </a:solidFill>
              </a:rPr>
              <a:t>m,k</a:t>
            </a:r>
            <a:r>
              <a:rPr lang="en-US" sz="1600" dirty="0" smtClean="0">
                <a:solidFill>
                  <a:schemeClr val="bg1"/>
                </a:solidFill>
              </a:rPr>
              <a:t>) gives a solution comparable in quality to exhaustive enumeration. Yet, in time magnitudes faster </a:t>
            </a:r>
            <a:endParaRPr lang="en-US" sz="1600" dirty="0">
              <a:solidFill>
                <a:schemeClr val="bg1"/>
              </a:solidFill>
            </a:endParaRPr>
          </a:p>
        </p:txBody>
      </p:sp>
    </p:spTree>
    <p:extLst>
      <p:ext uri="{BB962C8B-B14F-4D97-AF65-F5344CB8AC3E}">
        <p14:creationId xmlns:p14="http://schemas.microsoft.com/office/powerpoint/2010/main" val="12247928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JOINTSEL </a:t>
            </a:r>
            <a:r>
              <a:rPr lang="en-US" dirty="0" err="1" smtClean="0"/>
              <a:t>vs</a:t>
            </a:r>
            <a:r>
              <a:rPr lang="en-US" dirty="0" smtClean="0"/>
              <a:t> MVFIRST </a:t>
            </a:r>
            <a:r>
              <a:rPr lang="en-US" dirty="0" err="1" smtClean="0"/>
              <a:t>vs</a:t>
            </a:r>
            <a:r>
              <a:rPr lang="en-US" dirty="0" smtClean="0"/>
              <a:t> INDFIRST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600" y="2519017"/>
            <a:ext cx="6350420" cy="2462407"/>
          </a:xfrm>
        </p:spPr>
      </p:pic>
      <p:sp>
        <p:nvSpPr>
          <p:cNvPr id="4" name="Slide Number Placeholder 3"/>
          <p:cNvSpPr>
            <a:spLocks noGrp="1"/>
          </p:cNvSpPr>
          <p:nvPr>
            <p:ph type="sldNum" sz="quarter" idx="12"/>
          </p:nvPr>
        </p:nvSpPr>
        <p:spPr/>
        <p:txBody>
          <a:bodyPr/>
          <a:lstStyle/>
          <a:p>
            <a:fld id="{4FAB73BC-B049-4115-A692-8D63A059BFB8}" type="slidenum">
              <a:rPr lang="en-US" smtClean="0"/>
              <a:pPr/>
              <a:t>53</a:t>
            </a:fld>
            <a:endParaRPr lang="en-US" dirty="0"/>
          </a:p>
        </p:txBody>
      </p:sp>
      <p:sp>
        <p:nvSpPr>
          <p:cNvPr id="6" name="TextBox 5"/>
          <p:cNvSpPr txBox="1"/>
          <p:nvPr/>
        </p:nvSpPr>
        <p:spPr>
          <a:xfrm>
            <a:off x="1050878" y="5431809"/>
            <a:ext cx="6158764" cy="584775"/>
          </a:xfrm>
          <a:prstGeom prst="rect">
            <a:avLst/>
          </a:prstGeom>
          <a:noFill/>
        </p:spPr>
        <p:txBody>
          <a:bodyPr wrap="square" rtlCol="0">
            <a:spAutoFit/>
          </a:bodyPr>
          <a:lstStyle/>
          <a:p>
            <a:r>
              <a:rPr lang="en-US" sz="1600" dirty="0" smtClean="0">
                <a:solidFill>
                  <a:schemeClr val="bg1"/>
                </a:solidFill>
              </a:rPr>
              <a:t>Even with no storage constraints JOINSEL is significantly better than MVFIRST or INDFIRST</a:t>
            </a:r>
            <a:endParaRPr lang="en-US" sz="1600" dirty="0">
              <a:solidFill>
                <a:schemeClr val="bg1"/>
              </a:solidFill>
            </a:endParaRPr>
          </a:p>
        </p:txBody>
      </p:sp>
    </p:spTree>
    <p:extLst>
      <p:ext uri="{BB962C8B-B14F-4D97-AF65-F5344CB8AC3E}">
        <p14:creationId xmlns:p14="http://schemas.microsoft.com/office/powerpoint/2010/main" val="32533411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JOINTSEL </a:t>
            </a:r>
            <a:r>
              <a:rPr lang="en-US" dirty="0" err="1" smtClean="0"/>
              <a:t>vs</a:t>
            </a:r>
            <a:r>
              <a:rPr lang="en-US" dirty="0" smtClean="0"/>
              <a:t> MVFIRST </a:t>
            </a:r>
            <a:r>
              <a:rPr lang="en-US" dirty="0" err="1" smtClean="0"/>
              <a:t>vs</a:t>
            </a:r>
            <a:r>
              <a:rPr lang="en-US" dirty="0" smtClean="0"/>
              <a:t> INDFIRST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970" y="2543791"/>
            <a:ext cx="5519822" cy="3816066"/>
          </a:xfrm>
        </p:spPr>
      </p:pic>
      <p:sp>
        <p:nvSpPr>
          <p:cNvPr id="4" name="Slide Number Placeholder 3"/>
          <p:cNvSpPr>
            <a:spLocks noGrp="1"/>
          </p:cNvSpPr>
          <p:nvPr>
            <p:ph type="sldNum" sz="quarter" idx="12"/>
          </p:nvPr>
        </p:nvSpPr>
        <p:spPr/>
        <p:txBody>
          <a:bodyPr/>
          <a:lstStyle/>
          <a:p>
            <a:fld id="{4FAB73BC-B049-4115-A692-8D63A059BFB8}" type="slidenum">
              <a:rPr lang="en-US" smtClean="0"/>
              <a:pPr/>
              <a:t>54</a:t>
            </a:fld>
            <a:endParaRPr lang="en-US" dirty="0"/>
          </a:p>
        </p:txBody>
      </p:sp>
      <p:sp>
        <p:nvSpPr>
          <p:cNvPr id="8" name="TextBox 7"/>
          <p:cNvSpPr txBox="1"/>
          <p:nvPr/>
        </p:nvSpPr>
        <p:spPr>
          <a:xfrm>
            <a:off x="6701051" y="2729552"/>
            <a:ext cx="1937982" cy="1569660"/>
          </a:xfrm>
          <a:prstGeom prst="rect">
            <a:avLst/>
          </a:prstGeom>
          <a:noFill/>
        </p:spPr>
        <p:txBody>
          <a:bodyPr wrap="square" rtlCol="0">
            <a:spAutoFit/>
          </a:bodyPr>
          <a:lstStyle/>
          <a:p>
            <a:r>
              <a:rPr lang="en-US" sz="1600" dirty="0" smtClean="0">
                <a:solidFill>
                  <a:schemeClr val="bg1"/>
                </a:solidFill>
              </a:rPr>
              <a:t>For a given database and workload optimal partitioning varies with storage constraint</a:t>
            </a:r>
            <a:endParaRPr lang="en-US" sz="1600" dirty="0">
              <a:solidFill>
                <a:schemeClr val="bg1"/>
              </a:solidFill>
            </a:endParaRPr>
          </a:p>
        </p:txBody>
      </p:sp>
    </p:spTree>
    <p:extLst>
      <p:ext uri="{BB962C8B-B14F-4D97-AF65-F5344CB8AC3E}">
        <p14:creationId xmlns:p14="http://schemas.microsoft.com/office/powerpoint/2010/main" val="2846240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JOINTSEL </a:t>
            </a:r>
            <a:r>
              <a:rPr lang="en-US" dirty="0" err="1" smtClean="0"/>
              <a:t>vs</a:t>
            </a:r>
            <a:r>
              <a:rPr lang="en-US" dirty="0" smtClean="0"/>
              <a:t> MVFIRST </a:t>
            </a:r>
            <a:r>
              <a:rPr lang="en-US" dirty="0" err="1" smtClean="0"/>
              <a:t>vs</a:t>
            </a:r>
            <a:r>
              <a:rPr lang="en-US" dirty="0" smtClean="0"/>
              <a:t> INDFIRST</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5970" y="2502848"/>
            <a:ext cx="5408253" cy="3679588"/>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pPr/>
              <a:t>55</a:t>
            </a:fld>
            <a:endParaRPr lang="en-US" dirty="0"/>
          </a:p>
        </p:txBody>
      </p:sp>
      <p:sp>
        <p:nvSpPr>
          <p:cNvPr id="10" name="TextBox 9"/>
          <p:cNvSpPr txBox="1"/>
          <p:nvPr/>
        </p:nvSpPr>
        <p:spPr>
          <a:xfrm>
            <a:off x="6441743" y="2620370"/>
            <a:ext cx="2129051" cy="830997"/>
          </a:xfrm>
          <a:prstGeom prst="rect">
            <a:avLst/>
          </a:prstGeom>
          <a:noFill/>
        </p:spPr>
        <p:txBody>
          <a:bodyPr wrap="square" rtlCol="0">
            <a:spAutoFit/>
          </a:bodyPr>
          <a:lstStyle/>
          <a:p>
            <a:r>
              <a:rPr lang="en-US" sz="1600" dirty="0" smtClean="0">
                <a:solidFill>
                  <a:schemeClr val="bg1"/>
                </a:solidFill>
              </a:rPr>
              <a:t>Best allocation fraction different for each workload</a:t>
            </a:r>
            <a:endParaRPr lang="en-US" sz="1600" dirty="0">
              <a:solidFill>
                <a:schemeClr val="bg1"/>
              </a:solidFill>
            </a:endParaRPr>
          </a:p>
        </p:txBody>
      </p:sp>
      <p:sp>
        <p:nvSpPr>
          <p:cNvPr id="11" name="TextBox 10"/>
          <p:cNvSpPr txBox="1"/>
          <p:nvPr/>
        </p:nvSpPr>
        <p:spPr>
          <a:xfrm>
            <a:off x="6509981" y="4050254"/>
            <a:ext cx="2156347" cy="1323439"/>
          </a:xfrm>
          <a:prstGeom prst="rect">
            <a:avLst/>
          </a:prstGeom>
          <a:noFill/>
        </p:spPr>
        <p:txBody>
          <a:bodyPr wrap="square" rtlCol="0">
            <a:spAutoFit/>
          </a:bodyPr>
          <a:lstStyle/>
          <a:p>
            <a:r>
              <a:rPr lang="en-US" sz="1600" dirty="0" smtClean="0">
                <a:solidFill>
                  <a:schemeClr val="bg1"/>
                </a:solidFill>
              </a:rPr>
              <a:t>Consistent high quality of JOINTSEL, though the runtimes are comparable (+/- 10%)</a:t>
            </a:r>
            <a:endParaRPr lang="en-US" sz="1600" dirty="0">
              <a:solidFill>
                <a:schemeClr val="bg1"/>
              </a:solidFill>
            </a:endParaRPr>
          </a:p>
        </p:txBody>
      </p:sp>
    </p:spTree>
    <p:extLst>
      <p:ext uri="{BB962C8B-B14F-4D97-AF65-F5344CB8AC3E}">
        <p14:creationId xmlns:p14="http://schemas.microsoft.com/office/powerpoint/2010/main" val="33598386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Key take away from paper would be </a:t>
            </a:r>
            <a:r>
              <a:rPr lang="en-US" b="1" dirty="0" smtClean="0"/>
              <a:t>theoretical framework</a:t>
            </a:r>
            <a:r>
              <a:rPr lang="en-US" dirty="0" smtClean="0"/>
              <a:t> and </a:t>
            </a:r>
            <a:r>
              <a:rPr lang="en-US" b="1" dirty="0" smtClean="0"/>
              <a:t>appropriate abstractions</a:t>
            </a:r>
            <a:r>
              <a:rPr lang="en-US" dirty="0" smtClean="0"/>
              <a:t> from </a:t>
            </a:r>
            <a:r>
              <a:rPr lang="en-US" i="1" dirty="0" smtClean="0"/>
              <a:t>physical database design</a:t>
            </a:r>
            <a:r>
              <a:rPr lang="en-US" dirty="0" smtClean="0"/>
              <a:t> that is able to capture its complexities and compare properties of alternate algorithms</a:t>
            </a:r>
          </a:p>
          <a:p>
            <a:r>
              <a:rPr lang="en-US" dirty="0"/>
              <a:t>Though many assumptions are made while </a:t>
            </a:r>
            <a:r>
              <a:rPr lang="en-US" dirty="0" smtClean="0"/>
              <a:t>formulating, they are all later supported by experiments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56</a:t>
            </a:fld>
            <a:endParaRPr lang="en-US" dirty="0"/>
          </a:p>
        </p:txBody>
      </p:sp>
    </p:spTree>
    <p:extLst>
      <p:ext uri="{BB962C8B-B14F-4D97-AF65-F5344CB8AC3E}">
        <p14:creationId xmlns:p14="http://schemas.microsoft.com/office/powerpoint/2010/main" val="8586836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dirty="0" smtClean="0"/>
              <a:t>References</a:t>
            </a:r>
            <a:endParaRPr lang="en-US" sz="3600" dirty="0"/>
          </a:p>
        </p:txBody>
      </p:sp>
      <p:sp>
        <p:nvSpPr>
          <p:cNvPr id="5" name="Content Placeholder 2"/>
          <p:cNvSpPr>
            <a:spLocks noGrp="1"/>
          </p:cNvSpPr>
          <p:nvPr>
            <p:ph idx="1"/>
          </p:nvPr>
        </p:nvSpPr>
        <p:spPr/>
        <p:txBody>
          <a:bodyPr>
            <a:normAutofit/>
          </a:bodyPr>
          <a:lstStyle/>
          <a:p>
            <a:pPr>
              <a:buFont typeface="+mj-lt"/>
              <a:buAutoNum type="arabicPeriod"/>
            </a:pPr>
            <a:r>
              <a:rPr lang="en-US" i="1" dirty="0" smtClean="0"/>
              <a:t>Automated </a:t>
            </a:r>
            <a:r>
              <a:rPr lang="en-US" i="1" dirty="0"/>
              <a:t>Selection of Materialized Views and Indexes for SQL </a:t>
            </a:r>
            <a:r>
              <a:rPr lang="en-US" i="1" dirty="0" smtClean="0"/>
              <a:t>Databases</a:t>
            </a:r>
            <a:r>
              <a:rPr lang="en-US" dirty="0" smtClean="0"/>
              <a:t>. </a:t>
            </a:r>
            <a:r>
              <a:rPr lang="en-US" dirty="0" err="1" smtClean="0"/>
              <a:t>Surajit</a:t>
            </a:r>
            <a:r>
              <a:rPr lang="en-US" dirty="0" smtClean="0"/>
              <a:t> </a:t>
            </a:r>
            <a:r>
              <a:rPr lang="en-US" dirty="0" err="1"/>
              <a:t>Chaudhuri</a:t>
            </a:r>
            <a:r>
              <a:rPr lang="en-US" dirty="0"/>
              <a:t>, </a:t>
            </a:r>
            <a:r>
              <a:rPr lang="en-US" dirty="0" err="1"/>
              <a:t>Vivek</a:t>
            </a:r>
            <a:r>
              <a:rPr lang="en-US" dirty="0"/>
              <a:t> </a:t>
            </a:r>
            <a:r>
              <a:rPr lang="en-US" dirty="0" err="1"/>
              <a:t>Narasayya</a:t>
            </a:r>
            <a:r>
              <a:rPr lang="en-US" dirty="0"/>
              <a:t>, and Sanjay </a:t>
            </a:r>
            <a:r>
              <a:rPr lang="en-US" dirty="0" err="1" smtClean="0"/>
              <a:t>Agrawal</a:t>
            </a:r>
            <a:r>
              <a:rPr lang="en-US" dirty="0" smtClean="0"/>
              <a:t>., VLDB </a:t>
            </a:r>
            <a:r>
              <a:rPr lang="en-US" dirty="0"/>
              <a:t>2000</a:t>
            </a:r>
          </a:p>
          <a:p>
            <a:pPr>
              <a:buFont typeface="+mj-lt"/>
              <a:buAutoNum type="arabicPeriod"/>
            </a:pPr>
            <a:r>
              <a:rPr lang="en-US" i="1" dirty="0" err="1" smtClean="0"/>
              <a:t>AutoAdmin</a:t>
            </a:r>
            <a:r>
              <a:rPr lang="en-US" i="1" dirty="0" smtClean="0"/>
              <a:t> </a:t>
            </a:r>
            <a:r>
              <a:rPr lang="en-US" i="1" dirty="0"/>
              <a:t>“What-If” Index Analysis Utility</a:t>
            </a:r>
            <a:r>
              <a:rPr lang="en-US" dirty="0"/>
              <a:t>. </a:t>
            </a:r>
            <a:r>
              <a:rPr lang="en-US" dirty="0" err="1"/>
              <a:t>Chaudhuri</a:t>
            </a:r>
            <a:r>
              <a:rPr lang="en-US" dirty="0"/>
              <a:t> S., </a:t>
            </a:r>
            <a:r>
              <a:rPr lang="en-US" dirty="0" err="1"/>
              <a:t>Narasayya</a:t>
            </a:r>
            <a:r>
              <a:rPr lang="en-US" dirty="0"/>
              <a:t> V., ACM SIGMOD 1998. </a:t>
            </a:r>
          </a:p>
          <a:p>
            <a:pPr>
              <a:buFont typeface="+mj-lt"/>
              <a:buAutoNum type="arabicPeriod"/>
            </a:pPr>
            <a:r>
              <a:rPr lang="en-US" i="1" dirty="0" smtClean="0"/>
              <a:t>An Efficient Cost-Driven Index Selection Tool for Microsoft SQL Server</a:t>
            </a:r>
            <a:r>
              <a:rPr lang="en-US" dirty="0" smtClean="0"/>
              <a:t>. </a:t>
            </a:r>
            <a:r>
              <a:rPr lang="en-US" dirty="0" err="1"/>
              <a:t>Chaudhuri</a:t>
            </a:r>
            <a:r>
              <a:rPr lang="en-US" dirty="0"/>
              <a:t> S., </a:t>
            </a:r>
            <a:r>
              <a:rPr lang="en-US" dirty="0" err="1"/>
              <a:t>Narasayya</a:t>
            </a:r>
            <a:r>
              <a:rPr lang="en-US" dirty="0"/>
              <a:t> V., VLDB 1997.</a:t>
            </a:r>
          </a:p>
          <a:p>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57</a:t>
            </a:fld>
            <a:endParaRPr lang="en-US"/>
          </a:p>
        </p:txBody>
      </p:sp>
    </p:spTree>
    <p:extLst>
      <p:ext uri="{BB962C8B-B14F-4D97-AF65-F5344CB8AC3E}">
        <p14:creationId xmlns:p14="http://schemas.microsoft.com/office/powerpoint/2010/main" val="32208610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   Thank </a:t>
            </a:r>
            <a:r>
              <a:rPr lang="en-US" b="1" dirty="0"/>
              <a:t>you</a:t>
            </a:r>
          </a:p>
        </p:txBody>
      </p:sp>
      <p:sp>
        <p:nvSpPr>
          <p:cNvPr id="5" name="Text Placeholder 4"/>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4FAB73BC-B049-4115-A692-8D63A059BFB8}" type="slidenum">
              <a:rPr lang="en-US" smtClean="0"/>
              <a:t>58</a:t>
            </a:fld>
            <a:endParaRPr lang="en-US"/>
          </a:p>
        </p:txBody>
      </p:sp>
    </p:spTree>
    <p:extLst>
      <p:ext uri="{BB962C8B-B14F-4D97-AF65-F5344CB8AC3E}">
        <p14:creationId xmlns:p14="http://schemas.microsoft.com/office/powerpoint/2010/main" val="2338979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Problem</a:t>
            </a:r>
            <a:endParaRPr lang="en-US" dirty="0"/>
          </a:p>
        </p:txBody>
      </p:sp>
      <p:sp>
        <p:nvSpPr>
          <p:cNvPr id="5" name="Content Placeholder 2"/>
          <p:cNvSpPr>
            <a:spLocks noGrp="1"/>
          </p:cNvSpPr>
          <p:nvPr>
            <p:ph idx="1"/>
          </p:nvPr>
        </p:nvSpPr>
        <p:spPr/>
        <p:txBody>
          <a:bodyPr>
            <a:normAutofit/>
          </a:bodyPr>
          <a:lstStyle/>
          <a:p>
            <a:r>
              <a:rPr lang="en-US" dirty="0"/>
              <a:t>Determine an appropriate set of indexes, materialized </a:t>
            </a:r>
            <a:r>
              <a:rPr lang="en-US" dirty="0" smtClean="0"/>
              <a:t>views</a:t>
            </a:r>
          </a:p>
          <a:p>
            <a:pPr lvl="1"/>
            <a:r>
              <a:rPr lang="en-US" dirty="0" smtClean="0"/>
              <a:t>Identifying </a:t>
            </a:r>
            <a:r>
              <a:rPr lang="en-US" dirty="0"/>
              <a:t>a set </a:t>
            </a:r>
            <a:r>
              <a:rPr lang="en-US" dirty="0" smtClean="0"/>
              <a:t>of traditional </a:t>
            </a:r>
            <a:r>
              <a:rPr lang="en-US" dirty="0"/>
              <a:t>indexes, materialized views and indexes </a:t>
            </a:r>
            <a:r>
              <a:rPr lang="en-US" dirty="0" smtClean="0"/>
              <a:t>on materialized </a:t>
            </a:r>
            <a:r>
              <a:rPr lang="en-US" dirty="0"/>
              <a:t>views for the given workload that are </a:t>
            </a:r>
            <a:r>
              <a:rPr lang="en-US" dirty="0" smtClean="0"/>
              <a:t>worthy of </a:t>
            </a:r>
            <a:r>
              <a:rPr lang="en-US" dirty="0"/>
              <a:t>further exploration</a:t>
            </a:r>
            <a:endParaRPr lang="en-US" dirty="0" smtClean="0"/>
          </a:p>
          <a:p>
            <a:pPr lvl="1"/>
            <a:r>
              <a:rPr lang="en-US" dirty="0" smtClean="0"/>
              <a:t>Picking attractive set from all potentially interesting mv set is practically not feasible</a:t>
            </a:r>
          </a:p>
        </p:txBody>
      </p:sp>
      <p:sp>
        <p:nvSpPr>
          <p:cNvPr id="2" name="Slide Number Placeholder 1"/>
          <p:cNvSpPr>
            <a:spLocks noGrp="1"/>
          </p:cNvSpPr>
          <p:nvPr>
            <p:ph type="sldNum" sz="quarter" idx="12"/>
          </p:nvPr>
        </p:nvSpPr>
        <p:spPr/>
        <p:txBody>
          <a:bodyPr/>
          <a:lstStyle/>
          <a:p>
            <a:fld id="{4FAB73BC-B049-4115-A692-8D63A059BFB8}" type="slidenum">
              <a:rPr lang="en-US" smtClean="0"/>
              <a:t>6</a:t>
            </a:fld>
            <a:endParaRPr lang="en-US"/>
          </a:p>
        </p:txBody>
      </p:sp>
    </p:spTree>
    <p:extLst>
      <p:ext uri="{BB962C8B-B14F-4D97-AF65-F5344CB8AC3E}">
        <p14:creationId xmlns:p14="http://schemas.microsoft.com/office/powerpoint/2010/main" val="340376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Architecture for Index and Materialized View Selection</a:t>
            </a:r>
            <a:endParaRPr lang="en-US" dirty="0"/>
          </a:p>
        </p:txBody>
      </p:sp>
      <p:sp>
        <p:nvSpPr>
          <p:cNvPr id="2" name="Content Placeholder 1"/>
          <p:cNvSpPr>
            <a:spLocks noGrp="1"/>
          </p:cNvSpPr>
          <p:nvPr>
            <p:ph sz="half" idx="2"/>
          </p:nvPr>
        </p:nvSpPr>
        <p:spPr/>
        <p:txBody>
          <a:bodyPr/>
          <a:lstStyle/>
          <a:p>
            <a:endParaRPr lang="en-US"/>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248" y="2489200"/>
            <a:ext cx="3178016" cy="353060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7</a:t>
            </a:fld>
            <a:endParaRPr lang="en-US"/>
          </a:p>
        </p:txBody>
      </p:sp>
    </p:spTree>
    <p:extLst>
      <p:ext uri="{BB962C8B-B14F-4D97-AF65-F5344CB8AC3E}">
        <p14:creationId xmlns:p14="http://schemas.microsoft.com/office/powerpoint/2010/main" val="1130615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925386"/>
            <a:ext cx="5628640" cy="246221"/>
          </a:xfrm>
          <a:prstGeom prst="rect">
            <a:avLst/>
          </a:prstGeom>
          <a:noFill/>
        </p:spPr>
        <p:txBody>
          <a:bodyPr wrap="square" rtlCol="0">
            <a:spAutoFit/>
          </a:bodyPr>
          <a:lstStyle/>
          <a:p>
            <a:r>
              <a:rPr lang="en-US" sz="1000" dirty="0" smtClean="0">
                <a:solidFill>
                  <a:schemeClr val="bg1"/>
                </a:solidFill>
              </a:rPr>
              <a:t>Source: </a:t>
            </a:r>
            <a:r>
              <a:rPr lang="en-US" sz="1000" dirty="0">
                <a:solidFill>
                  <a:schemeClr val="bg1"/>
                </a:solidFill>
              </a:rPr>
              <a:t>Automated Selection of Materialized Views and Indexes for SQL </a:t>
            </a:r>
            <a:r>
              <a:rPr lang="en-US" sz="1000" dirty="0" smtClean="0">
                <a:solidFill>
                  <a:schemeClr val="bg1"/>
                </a:solidFill>
              </a:rPr>
              <a:t>Databases [1]</a:t>
            </a:r>
            <a:endParaRPr lang="en-US" sz="10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878" y="216373"/>
            <a:ext cx="5138883" cy="5709013"/>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978857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Architecture for Index and Materialized View Selection</a:t>
            </a:r>
            <a:endParaRPr lang="en-US" dirty="0"/>
          </a:p>
        </p:txBody>
      </p:sp>
      <p:sp>
        <p:nvSpPr>
          <p:cNvPr id="9" name="Content Placeholder 8"/>
          <p:cNvSpPr>
            <a:spLocks noGrp="1"/>
          </p:cNvSpPr>
          <p:nvPr>
            <p:ph sz="half" idx="2"/>
          </p:nvPr>
        </p:nvSpPr>
        <p:spPr/>
        <p:txBody>
          <a:bodyPr/>
          <a:lstStyle/>
          <a:p>
            <a:r>
              <a:rPr lang="en-US" dirty="0" smtClean="0"/>
              <a:t>Assuming we are given a representative workload</a:t>
            </a:r>
          </a:p>
          <a:p>
            <a:r>
              <a:rPr lang="en-US" dirty="0" smtClean="0"/>
              <a:t>Key components of Architecture</a:t>
            </a:r>
          </a:p>
          <a:p>
            <a:pPr lvl="1"/>
            <a:r>
              <a:rPr lang="en-US" dirty="0" smtClean="0"/>
              <a:t>Syntactic structure selection</a:t>
            </a:r>
          </a:p>
          <a:p>
            <a:pPr lvl="1"/>
            <a:r>
              <a:rPr lang="en-US" dirty="0" smtClean="0"/>
              <a:t>Candidate selection</a:t>
            </a:r>
          </a:p>
          <a:p>
            <a:pPr lvl="1"/>
            <a:r>
              <a:rPr lang="en-US" dirty="0" smtClean="0"/>
              <a:t>Configuration enumeration</a:t>
            </a:r>
          </a:p>
          <a:p>
            <a:pPr lvl="1"/>
            <a:r>
              <a:rPr lang="en-US" dirty="0" smtClean="0"/>
              <a:t>Configuration simulation and cost estimation</a:t>
            </a:r>
          </a:p>
          <a:p>
            <a:endParaRPr lang="en-US"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248" y="2489200"/>
            <a:ext cx="3178016" cy="3530600"/>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t>9</a:t>
            </a:fld>
            <a:endParaRPr lang="en-US"/>
          </a:p>
        </p:txBody>
      </p:sp>
    </p:spTree>
    <p:extLst>
      <p:ext uri="{BB962C8B-B14F-4D97-AF65-F5344CB8AC3E}">
        <p14:creationId xmlns:p14="http://schemas.microsoft.com/office/powerpoint/2010/main" val="3063642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Auditorium-Staging22">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Auditorium-Staging22">
      <a:majorFont>
        <a:latin typeface="Century Gothic" panose="020B0502020202020204"/>
        <a:ea typeface=""/>
        <a:cs typeface=""/>
      </a:majorFont>
      <a:minorFont>
        <a:latin typeface="Century Gothic" panose="020B0502020202020204"/>
        <a:ea typeface=""/>
        <a:cs typeface=""/>
      </a:minorFont>
    </a:fontScheme>
    <a:fmtScheme name="ion-Auditorium-Staging22">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2458</TotalTime>
  <Words>3917</Words>
  <Application>Microsoft Office PowerPoint</Application>
  <PresentationFormat>On-screen Show (4:3)</PresentationFormat>
  <Paragraphs>465</Paragraphs>
  <Slides>58</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Cambria Math</vt:lpstr>
      <vt:lpstr>Century Gothic</vt:lpstr>
      <vt:lpstr>Helvetica Light</vt:lpstr>
      <vt:lpstr>Wingdings</vt:lpstr>
      <vt:lpstr>Wingdings 3</vt:lpstr>
      <vt:lpstr>Ion Boardroom</vt:lpstr>
      <vt:lpstr>Automated Selection of Materialized Views and Indexes for SQL Databases</vt:lpstr>
      <vt:lpstr>Outline</vt:lpstr>
      <vt:lpstr>Review : Materialized View</vt:lpstr>
      <vt:lpstr>Motivation</vt:lpstr>
      <vt:lpstr>Introduction</vt:lpstr>
      <vt:lpstr>Problem</vt:lpstr>
      <vt:lpstr>Architecture for Index and Materialized View Selection</vt:lpstr>
      <vt:lpstr>PowerPoint Presentation</vt:lpstr>
      <vt:lpstr>Architecture for Index and Materialized View Selection</vt:lpstr>
      <vt:lpstr>Architecture: syntactic structure selection</vt:lpstr>
      <vt:lpstr>Architecture: syntactic structure selection</vt:lpstr>
      <vt:lpstr>Architecture: syntactic structure selection</vt:lpstr>
      <vt:lpstr>Architecture: syntactic structure selection</vt:lpstr>
      <vt:lpstr>Architecture: Candidate Selection</vt:lpstr>
      <vt:lpstr>Architecture : Configuration Enumeration</vt:lpstr>
      <vt:lpstr>Greedy(m,k) algorithm for indexes</vt:lpstr>
      <vt:lpstr>Greedy(m,k) algorithm</vt:lpstr>
      <vt:lpstr>Architecture: Configuration simulation and cost estimation</vt:lpstr>
      <vt:lpstr> “What-If” Indexes and Materialized Views</vt:lpstr>
      <vt:lpstr>Cost Evaluation (only indexes)</vt:lpstr>
      <vt:lpstr>Cost of Configuration from Atomic Configurations</vt:lpstr>
      <vt:lpstr>Cost of Configuration from Atomic Configurations</vt:lpstr>
      <vt:lpstr>Candidate Index Selection</vt:lpstr>
      <vt:lpstr>Candidate Materialized View Selection</vt:lpstr>
      <vt:lpstr>Candidate selection: storage-constrained environments</vt:lpstr>
      <vt:lpstr>Candidate selection: table-subsets with negligible impact</vt:lpstr>
      <vt:lpstr>Candidate selection: size of materialized view</vt:lpstr>
      <vt:lpstr>Candidate materialized view selection</vt:lpstr>
      <vt:lpstr>Finding Interesting  Table-Subsets</vt:lpstr>
      <vt:lpstr>Finding Interesting  Table-Subsets</vt:lpstr>
      <vt:lpstr>Finding Interesting  Table-Subsets</vt:lpstr>
      <vt:lpstr>Syntactically Relevant Materialized Views</vt:lpstr>
      <vt:lpstr>Syntactically Relevant Materialized Views</vt:lpstr>
      <vt:lpstr>Exploiting Query Optimizer to Prune Syntactically Relevant Materialized Views</vt:lpstr>
      <vt:lpstr>Exploiting Query Optimizer to Prune Syntactically Relevant Materialized Views</vt:lpstr>
      <vt:lpstr>Exploiting Query Optimizer to Prune Syntactically Relevant Materialized Views</vt:lpstr>
      <vt:lpstr>View Merging</vt:lpstr>
      <vt:lpstr>Merging a pair of views</vt:lpstr>
      <vt:lpstr>View Merging – criteria</vt:lpstr>
      <vt:lpstr>Merging Pair of Views</vt:lpstr>
      <vt:lpstr>Algorithm for generating merged views</vt:lpstr>
      <vt:lpstr>Algorithm for generating merged views</vt:lpstr>
      <vt:lpstr>Key Techniques</vt:lpstr>
      <vt:lpstr>Role of interaction between indexes and materialized views</vt:lpstr>
      <vt:lpstr>Joint enumeration vs alternatives</vt:lpstr>
      <vt:lpstr>Joint enumeration vs alternatives</vt:lpstr>
      <vt:lpstr>Experiments</vt:lpstr>
      <vt:lpstr>Identifying interesting  table-subsets</vt:lpstr>
      <vt:lpstr>View Merging</vt:lpstr>
      <vt:lpstr>Candidate Selection</vt:lpstr>
      <vt:lpstr>Candidate Selection</vt:lpstr>
      <vt:lpstr>Configuration Enumeration</vt:lpstr>
      <vt:lpstr>JOINTSEL vs MVFIRST vs INDFIRST</vt:lpstr>
      <vt:lpstr>JOINTSEL vs MVFIRST vs INDFIRST</vt:lpstr>
      <vt:lpstr>JOINTSEL vs MVFIRST vs INDFIRST</vt:lpstr>
      <vt:lpstr>Conclusions</vt:lpstr>
      <vt:lpstr>References</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Selection of Materialized Views and Indexes for SQL Databases</dc:title>
  <dc:creator>Hasan Kumar Reddy</dc:creator>
  <cp:keywords>Databases, Course Work</cp:keywords>
  <cp:lastModifiedBy>Hasan Kumar Reddy</cp:lastModifiedBy>
  <cp:revision>613</cp:revision>
  <dcterms:created xsi:type="dcterms:W3CDTF">2013-04-01T20:47:50Z</dcterms:created>
  <dcterms:modified xsi:type="dcterms:W3CDTF">2013-04-04T14:09:51Z</dcterms:modified>
  <cp:category>ADB</cp:category>
</cp:coreProperties>
</file>