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0"/>
  </p:notesMasterIdLst>
  <p:sldIdLst>
    <p:sldId id="287" r:id="rId2"/>
    <p:sldId id="444" r:id="rId3"/>
    <p:sldId id="443" r:id="rId4"/>
    <p:sldId id="277" r:id="rId5"/>
    <p:sldId id="445" r:id="rId6"/>
    <p:sldId id="278" r:id="rId7"/>
    <p:sldId id="446" r:id="rId8"/>
    <p:sldId id="280" r:id="rId9"/>
    <p:sldId id="452" r:id="rId10"/>
    <p:sldId id="447" r:id="rId11"/>
    <p:sldId id="512" r:id="rId12"/>
    <p:sldId id="448" r:id="rId13"/>
    <p:sldId id="449" r:id="rId14"/>
    <p:sldId id="451" r:id="rId15"/>
    <p:sldId id="450" r:id="rId16"/>
    <p:sldId id="453" r:id="rId17"/>
    <p:sldId id="454" r:id="rId18"/>
    <p:sldId id="455" r:id="rId19"/>
    <p:sldId id="459" r:id="rId20"/>
    <p:sldId id="398" r:id="rId21"/>
    <p:sldId id="373" r:id="rId22"/>
    <p:sldId id="375" r:id="rId23"/>
    <p:sldId id="457" r:id="rId24"/>
    <p:sldId id="458" r:id="rId25"/>
    <p:sldId id="460" r:id="rId26"/>
    <p:sldId id="492" r:id="rId27"/>
    <p:sldId id="493" r:id="rId28"/>
    <p:sldId id="494" r:id="rId29"/>
    <p:sldId id="495" r:id="rId30"/>
    <p:sldId id="496" r:id="rId31"/>
    <p:sldId id="497" r:id="rId32"/>
    <p:sldId id="498" r:id="rId33"/>
    <p:sldId id="499" r:id="rId34"/>
    <p:sldId id="500" r:id="rId35"/>
    <p:sldId id="501" r:id="rId36"/>
    <p:sldId id="513" r:id="rId37"/>
    <p:sldId id="502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490" r:id="rId48"/>
    <p:sldId id="491" r:id="rId49"/>
  </p:sldIdLst>
  <p:sldSz cx="10080625" cy="7559675"/>
  <p:notesSz cx="7772400" cy="100584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33123"/>
    <a:srgbClr val="000000"/>
    <a:srgbClr val="FFFFFF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664" autoAdjust="0"/>
    <p:restoredTop sz="94590" autoAdjust="0"/>
  </p:normalViewPr>
  <p:slideViewPr>
    <p:cSldViewPr>
      <p:cViewPr varScale="1">
        <p:scale>
          <a:sx n="65" d="100"/>
          <a:sy n="65" d="100"/>
        </p:scale>
        <p:origin x="-114" y="-13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192" y="138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4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fld id="{A41780A7-3967-482A-83DD-0EF4574AB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64B2D9-F935-46B9-B398-99FDDD33713C}" type="slidenum">
              <a:rPr lang="en-US"/>
              <a:pPr/>
              <a:t>23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E40BB7-2144-4891-BF93-F4F4AF4E7590}" type="slidenum">
              <a:rPr lang="en-US"/>
              <a:pPr/>
              <a:t>28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BC7E2-834E-4C42-9BA3-DB7AAAA98FE4}" type="slidenum">
              <a:rPr lang="en-US"/>
              <a:pPr/>
              <a:t>29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04161" y="4451810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E06AADFA-CB68-40C3-8E2E-E73639E09ECC}" type="datetime3">
              <a:rPr lang="en-US" smtClean="0"/>
              <a:pPr/>
              <a:t>9 March 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99001" y="260741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BEB26B-EF81-4913-98F9-201B764B7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1328-999A-4E9F-9070-703F88FCA3A8}" type="datetime3">
              <a:rPr lang="en-US" smtClean="0"/>
              <a:pPr/>
              <a:t>9 March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9C06-43C2-4A28-9C45-32F32A92E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9" y="671973"/>
            <a:ext cx="2268141" cy="608098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4449" y="6887708"/>
            <a:ext cx="2436151" cy="402483"/>
          </a:xfrm>
        </p:spPr>
        <p:txBody>
          <a:bodyPr/>
          <a:lstStyle/>
          <a:p>
            <a:fld id="{2941BBBE-EA91-4565-83BA-82EDE35B0982}" type="datetime3">
              <a:rPr lang="en-US" smtClean="0"/>
              <a:pPr/>
              <a:t>9 March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034" y="6887493"/>
            <a:ext cx="6144378" cy="4024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771170" y="1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2" y="159228"/>
            <a:ext cx="587975" cy="269518"/>
          </a:xfrm>
        </p:spPr>
        <p:txBody>
          <a:bodyPr/>
          <a:lstStyle/>
          <a:p>
            <a:fld id="{7D22B7E8-10B8-463D-BF3F-6D133C2B4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8ACB-F6A2-4065-B4AF-451519CE9CA2}" type="datetime3">
              <a:rPr lang="en-US" smtClean="0"/>
              <a:pPr/>
              <a:t>9 March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204DA1-FDA9-4A5D-A963-9EA4EF1914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096" y="3023872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512095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95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753F-04EB-4EAA-BF9E-D4094267FD7B}" type="datetime3">
              <a:rPr lang="en-US" smtClean="0"/>
              <a:pPr/>
              <a:t>9 March 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fld id="{8FDF981A-DCEB-4AC3-8B2D-97CDA40084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5786EE-2E0D-42E5-9CA7-CA984F680E77}" type="datetime3">
              <a:rPr lang="en-US" smtClean="0"/>
              <a:pPr/>
              <a:t>9 March 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3DC63-3CC2-4A65-AA9E-E88A87887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8" y="300988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89D7C4C-A4F7-4675-A1EF-DE70D603AD02}" type="datetime3">
              <a:rPr lang="en-US" smtClean="0"/>
              <a:pPr/>
              <a:t>9 March 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0DD709-93F7-42CA-85C8-6B936DB3F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4A46-47C6-4A33-9384-BF5485E43C07}" type="datetime3">
              <a:rPr lang="en-US" smtClean="0"/>
              <a:pPr/>
              <a:t>9 March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F07A37-71EB-4B7E-8BC0-A81144AEBC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20163-7F68-44CC-A975-CE9F29CA6CFF}" type="datetime3">
              <a:rPr lang="en-US" smtClean="0"/>
              <a:pPr/>
              <a:t>9 March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2FBA6-8EB0-4F0D-87FD-17856F388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300988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EA56-1420-4F80-AB51-6101BBE58B82}" type="datetime3">
              <a:rPr lang="en-US" smtClean="0"/>
              <a:pPr/>
              <a:t>9 March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69A27-D348-4809-BBF1-DC3AAA619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2043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75" tIns="201568" rIns="151175" bIns="100783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04161" y="1931918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703627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96100" y="1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88427" y="6887705"/>
            <a:ext cx="2940182" cy="402483"/>
          </a:xfrm>
        </p:spPr>
        <p:txBody>
          <a:bodyPr rtlCol="0"/>
          <a:lstStyle/>
          <a:p>
            <a:fld id="{67A980B4-47D8-468D-AF13-EF3B6E758BA7}" type="datetime3">
              <a:rPr lang="en-US" smtClean="0"/>
              <a:pPr/>
              <a:t>9 March 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fld id="{80FA371A-E542-429E-AB53-481C75464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64109" y="6887492"/>
            <a:ext cx="5040313" cy="40248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2043" y="251989"/>
            <a:ext cx="8988557" cy="1091953"/>
          </a:xfrm>
          <a:prstGeom prst="rect">
            <a:avLst/>
          </a:prstGeom>
        </p:spPr>
        <p:txBody>
          <a:bodyPr vert="horz" lIns="100783" tIns="50392" rIns="100783" bIns="50392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20417" y="6887705"/>
            <a:ext cx="2940182" cy="402483"/>
          </a:xfrm>
          <a:prstGeom prst="rect">
            <a:avLst/>
          </a:prstGeom>
        </p:spPr>
        <p:txBody>
          <a:bodyPr vert="horz" lIns="100783" tIns="50392" rIns="100783" bIns="50392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AFFA3CEC-B1A8-4FC3-B716-7B4861AABAB4}" type="datetime3">
              <a:rPr lang="en-US" smtClean="0"/>
              <a:pPr/>
              <a:t>9 March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043" y="6887492"/>
            <a:ext cx="5976368" cy="402483"/>
          </a:xfrm>
          <a:prstGeom prst="rect">
            <a:avLst/>
          </a:prstGeom>
        </p:spPr>
        <p:txBody>
          <a:bodyPr vert="horz" lIns="100783" tIns="50392" rIns="100783" bIns="50392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71AF74EC-6096-4387-889E-133A290AFC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44" indent="-352744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486" indent="-302352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indent="-251960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indent="-251960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indent="-251960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029" indent="-25196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380" indent="-25196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2732" indent="-25196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084" indent="-25196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zc3e" TargetMode="External"/><Relationship Id="rId2" Type="http://schemas.openxmlformats.org/officeDocument/2006/relationships/hyperlink" Target="http://goo.gl/8K7Q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912" y="427037"/>
            <a:ext cx="8534401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Monitoring streams: </a:t>
            </a:r>
            <a:br>
              <a:rPr lang="en-US" dirty="0" smtClean="0"/>
            </a:br>
            <a:r>
              <a:rPr lang="en-US" sz="3600" dirty="0" smtClean="0"/>
              <a:t>a new class of data management applications</a:t>
            </a:r>
            <a:br>
              <a:rPr lang="en-US" sz="3600" dirty="0" smtClean="0"/>
            </a:br>
            <a:r>
              <a:rPr lang="en-US" sz="1800" dirty="0" smtClean="0"/>
              <a:t>Don Carney, </a:t>
            </a:r>
            <a:r>
              <a:rPr lang="en-US" sz="1800" dirty="0" err="1" smtClean="0"/>
              <a:t>Uğur</a:t>
            </a:r>
            <a:r>
              <a:rPr lang="en-US" sz="1800" dirty="0" smtClean="0"/>
              <a:t> </a:t>
            </a:r>
            <a:r>
              <a:rPr lang="en-US" sz="1800" dirty="0" err="1" smtClean="0"/>
              <a:t>Çetintemel</a:t>
            </a:r>
            <a:r>
              <a:rPr lang="en-US" sz="1800" dirty="0" smtClean="0"/>
              <a:t>, Mitch </a:t>
            </a:r>
            <a:r>
              <a:rPr lang="en-US" sz="1800" dirty="0" err="1" smtClean="0"/>
              <a:t>Cherniack</a:t>
            </a:r>
            <a:r>
              <a:rPr lang="en-US" sz="1800" dirty="0" smtClean="0"/>
              <a:t>, Christian Convey, </a:t>
            </a:r>
            <a:r>
              <a:rPr lang="en-US" sz="1800" dirty="0" err="1" smtClean="0"/>
              <a:t>Sangdon</a:t>
            </a:r>
            <a:r>
              <a:rPr lang="en-US" sz="1800" dirty="0" smtClean="0"/>
              <a:t> Lee, Greg </a:t>
            </a:r>
            <a:r>
              <a:rPr lang="en-US" sz="1800" dirty="0" err="1" smtClean="0"/>
              <a:t>Seidman</a:t>
            </a:r>
            <a:r>
              <a:rPr lang="en-US" sz="1800" dirty="0" smtClean="0"/>
              <a:t>,  Michael </a:t>
            </a:r>
            <a:r>
              <a:rPr lang="en-US" sz="1800" dirty="0" err="1" smtClean="0"/>
              <a:t>Stonebraker</a:t>
            </a:r>
            <a:r>
              <a:rPr lang="en-US" sz="1800" dirty="0" smtClean="0"/>
              <a:t>, </a:t>
            </a:r>
            <a:r>
              <a:rPr lang="en-US" sz="1800" dirty="0" err="1" smtClean="0"/>
              <a:t>Nesime</a:t>
            </a:r>
            <a:r>
              <a:rPr lang="en-US" sz="1800" dirty="0" smtClean="0"/>
              <a:t>  </a:t>
            </a:r>
            <a:r>
              <a:rPr lang="en-US" sz="1800" dirty="0" err="1" smtClean="0"/>
              <a:t>Tatbul</a:t>
            </a:r>
            <a:r>
              <a:rPr lang="en-US" sz="1800" dirty="0" smtClean="0"/>
              <a:t>, Stan </a:t>
            </a:r>
            <a:r>
              <a:rPr lang="en-US" sz="1800" dirty="0" err="1" smtClean="0"/>
              <a:t>Zdonik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VLDB 2002: 215-226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Database Management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912" y="4160837"/>
            <a:ext cx="6945312" cy="252722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u="sng" dirty="0" smtClean="0">
                <a:cs typeface="Arial" pitchFamily="34" charset="0"/>
              </a:rPr>
              <a:t>Includes some slides by: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cs typeface="Arial" pitchFamily="34" charset="0"/>
              </a:rPr>
              <a:t>Original authors (</a:t>
            </a:r>
            <a:r>
              <a:rPr lang="en-US" altLang="ko-KR" dirty="0" smtClean="0">
                <a:cs typeface="Arial" pitchFamily="34" charset="0"/>
                <a:hlinkClick r:id="rId2"/>
              </a:rPr>
              <a:t>web.cs.wpi.edu/~cs561/s03/talks/aurora.ppt</a:t>
            </a:r>
            <a:r>
              <a:rPr lang="en-US" b="1" dirty="0" smtClean="0"/>
              <a:t>)</a:t>
            </a:r>
            <a:endParaRPr lang="en-US" altLang="ko-KR" dirty="0" smtClean="0"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dirty="0" err="1" smtClean="0">
                <a:cs typeface="Arial" pitchFamily="34" charset="0"/>
              </a:rPr>
              <a:t>Joydip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Datta</a:t>
            </a:r>
            <a:endParaRPr lang="en-US" altLang="ko-KR" dirty="0" smtClean="0"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dirty="0" err="1" smtClean="0">
                <a:cs typeface="Arial" pitchFamily="34" charset="0"/>
              </a:rPr>
              <a:t>Debarghya</a:t>
            </a:r>
            <a:r>
              <a:rPr lang="en-US" altLang="ko-KR" dirty="0" smtClean="0">
                <a:cs typeface="Arial" pitchFamily="34" charset="0"/>
              </a:rPr>
              <a:t> </a:t>
            </a:r>
            <a:r>
              <a:rPr lang="en-US" altLang="ko-KR" dirty="0" err="1" smtClean="0">
                <a:cs typeface="Arial" pitchFamily="34" charset="0"/>
              </a:rPr>
              <a:t>Majumdar</a:t>
            </a:r>
            <a:endParaRPr lang="en-US" altLang="ko-KR" dirty="0" smtClean="0"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ko-KR" dirty="0" err="1" smtClean="0">
                <a:cs typeface="Arial" pitchFamily="34" charset="0"/>
              </a:rPr>
              <a:t>YongChul</a:t>
            </a:r>
            <a:r>
              <a:rPr lang="en-US" altLang="ko-KR" dirty="0" smtClean="0">
                <a:cs typeface="Arial" pitchFamily="34" charset="0"/>
              </a:rPr>
              <a:t> Kwon (</a:t>
            </a:r>
            <a:r>
              <a:rPr lang="en-US" altLang="ko-KR" dirty="0" smtClean="0">
                <a:cs typeface="Arial" pitchFamily="34" charset="0"/>
                <a:hlinkClick r:id="rId2"/>
              </a:rPr>
              <a:t>http://goo.gl/8K7Qa</a:t>
            </a:r>
            <a:r>
              <a:rPr lang="en-US" altLang="ko-KR" dirty="0" smtClean="0">
                <a:cs typeface="Arial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ko-KR" dirty="0" err="1" smtClean="0">
                <a:cs typeface="Arial" pitchFamily="34" charset="0"/>
              </a:rPr>
              <a:t>Jong</a:t>
            </a:r>
            <a:r>
              <a:rPr lang="en-US" altLang="ko-KR" dirty="0" smtClean="0">
                <a:cs typeface="Arial" pitchFamily="34" charset="0"/>
              </a:rPr>
              <a:t>-Won </a:t>
            </a:r>
            <a:r>
              <a:rPr lang="en-US" altLang="ko-KR" dirty="0" err="1" smtClean="0">
                <a:cs typeface="Arial" pitchFamily="34" charset="0"/>
              </a:rPr>
              <a:t>Roh</a:t>
            </a:r>
            <a:r>
              <a:rPr lang="en-US" altLang="ko-KR" dirty="0" smtClean="0">
                <a:cs typeface="Arial" pitchFamily="34" charset="0"/>
              </a:rPr>
              <a:t> (</a:t>
            </a:r>
            <a:r>
              <a:rPr lang="en-US" altLang="ko-KR" dirty="0" smtClean="0">
                <a:cs typeface="Arial" pitchFamily="34" charset="0"/>
                <a:hlinkClick r:id="rId3"/>
              </a:rPr>
              <a:t>http://goo.gl/Fzc3e</a:t>
            </a:r>
            <a:r>
              <a:rPr lang="en-US" altLang="ko-KR" dirty="0" smtClean="0">
                <a:cs typeface="Arial" pitchFamily="34" charset="0"/>
              </a:rPr>
              <a:t>)</a:t>
            </a:r>
          </a:p>
          <a:p>
            <a:endParaRPr lang="en-US" altLang="ko-KR" dirty="0" smtClean="0">
              <a:cs typeface="Arial" pitchFamily="34" charset="0"/>
            </a:endParaRPr>
          </a:p>
          <a:p>
            <a:endParaRPr lang="en-US" altLang="ko-KR" dirty="0" smtClean="0">
              <a:cs typeface="Arial" pitchFamily="34" charset="0"/>
            </a:endParaRPr>
          </a:p>
          <a:p>
            <a:pPr algn="r"/>
            <a:endParaRPr lang="en-US" altLang="ko-KR" dirty="0"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1225" y="4694237"/>
            <a:ext cx="2819400" cy="180978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2400" i="1" dirty="0" smtClean="0">
                <a:latin typeface="Times" pitchFamily="18" charset="0"/>
              </a:rPr>
              <a:t>Presented by:</a:t>
            </a:r>
          </a:p>
          <a:p>
            <a:r>
              <a:rPr lang="en-US" sz="2400" dirty="0" err="1" smtClean="0"/>
              <a:t>Vinit</a:t>
            </a:r>
            <a:r>
              <a:rPr lang="en-US" sz="2400" dirty="0" smtClean="0"/>
              <a:t> </a:t>
            </a:r>
            <a:r>
              <a:rPr lang="en-US" sz="2400" dirty="0" err="1" smtClean="0"/>
              <a:t>Deodhar</a:t>
            </a:r>
            <a:endParaRPr lang="en-US" sz="2400" dirty="0" smtClean="0"/>
          </a:p>
          <a:p>
            <a:r>
              <a:rPr lang="en-US" sz="2400" dirty="0" smtClean="0"/>
              <a:t>Ajay Gupta</a:t>
            </a:r>
          </a:p>
          <a:p>
            <a:r>
              <a:rPr lang="en-US" sz="2400" i="1" dirty="0" smtClean="0">
                <a:latin typeface="Times" pitchFamily="18" charset="0"/>
              </a:rPr>
              <a:t>Under the guidance of:</a:t>
            </a:r>
          </a:p>
          <a:p>
            <a:r>
              <a:rPr lang="en-US" sz="2400" dirty="0" smtClean="0"/>
              <a:t>Prof. S. </a:t>
            </a:r>
            <a:r>
              <a:rPr lang="en-US" sz="2400" dirty="0" err="1" smtClean="0"/>
              <a:t>Sudarshan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B26B-EF81-4913-98F9-201B764B7A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25493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Continuous:-operate on single </a:t>
            </a:r>
            <a:r>
              <a:rPr lang="en-US" dirty="0" err="1" smtClean="0"/>
              <a:t>tuples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Windowed:- operate on a set of continuous </a:t>
            </a:r>
            <a:r>
              <a:rPr lang="en-US" dirty="0" err="1" smtClean="0"/>
              <a:t>tuples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2" y="2941637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925512" y="2941637"/>
            <a:ext cx="1447800" cy="762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9312" y="4999037"/>
            <a:ext cx="202010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1.)	Slide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9312" y="5608637"/>
            <a:ext cx="245849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2.)	Tumble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49312" y="6294437"/>
            <a:ext cx="210987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3.)	Latch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878E-6 4.11765E-6 L 0.06429 4.1176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26255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Continuous:-operate on single </a:t>
            </a:r>
            <a:r>
              <a:rPr lang="en-US" dirty="0" err="1" smtClean="0"/>
              <a:t>tuples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Windowed:- operate on a set of continuous </a:t>
            </a:r>
            <a:r>
              <a:rPr lang="en-US" dirty="0" err="1" smtClean="0"/>
              <a:t>tuples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2" y="3017837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925512" y="2865437"/>
            <a:ext cx="2895600" cy="914400"/>
            <a:chOff x="925512" y="2941637"/>
            <a:chExt cx="2895600" cy="762000"/>
          </a:xfrm>
        </p:grpSpPr>
        <p:sp>
          <p:nvSpPr>
            <p:cNvPr id="11" name="Rectangle 10"/>
            <p:cNvSpPr/>
            <p:nvPr/>
          </p:nvSpPr>
          <p:spPr>
            <a:xfrm>
              <a:off x="925512" y="2941637"/>
              <a:ext cx="1447800" cy="762000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73312" y="2941637"/>
              <a:ext cx="1447800" cy="762000"/>
            </a:xfrm>
            <a:prstGeom prst="rect">
              <a:avLst/>
            </a:prstGeom>
            <a:noFill/>
            <a:ln w="34925">
              <a:noFill/>
            </a:ln>
            <a:effectLst>
              <a:outerShdw blurRad="50800" dist="50800" dir="5400000" algn="ctr" rotWithShape="0">
                <a:srgbClr val="000000">
                  <a:alpha val="1000"/>
                </a:srgbClr>
              </a:outerShdw>
            </a:effectLst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49312" y="4999037"/>
            <a:ext cx="2020105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1.)	Slide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49312" y="5608637"/>
            <a:ext cx="2458494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2.)	Tumble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49312" y="6294437"/>
            <a:ext cx="2109873" cy="550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3.)	Latch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Filter</a:t>
            </a:r>
          </a:p>
          <a:p>
            <a:pPr marL="514350" indent="-514350">
              <a:buNone/>
            </a:pPr>
            <a:r>
              <a:rPr lang="en-US" dirty="0" smtClean="0"/>
              <a:t>--Drop</a:t>
            </a:r>
          </a:p>
          <a:p>
            <a:pPr marL="514350" indent="-514350">
              <a:buNone/>
            </a:pPr>
            <a:r>
              <a:rPr lang="en-US" dirty="0" smtClean="0"/>
              <a:t>Algebraic notation:</a:t>
            </a:r>
          </a:p>
          <a:p>
            <a:pPr marL="514350" indent="-514350">
              <a:buNone/>
            </a:pPr>
            <a:r>
              <a:rPr lang="en-US" i="1" dirty="0" smtClean="0"/>
              <a:t>Filter(P1, . . . , Pm)(S)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87712" y="4770437"/>
            <a:ext cx="1447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Price &gt; 1000</a:t>
            </a:r>
            <a:endParaRPr lang="en-US" dirty="0"/>
          </a:p>
        </p:txBody>
      </p:sp>
      <p:cxnSp>
        <p:nvCxnSpPr>
          <p:cNvPr id="7" name="Straight Arrow Connector 6"/>
          <p:cNvCxnSpPr>
            <a:stCxn id="13" idx="3"/>
            <a:endCxn id="5" idx="1"/>
          </p:cNvCxnSpPr>
          <p:nvPr/>
        </p:nvCxnSpPr>
        <p:spPr>
          <a:xfrm>
            <a:off x="2144712" y="5341937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15" idx="1"/>
          </p:cNvCxnSpPr>
          <p:nvPr/>
        </p:nvCxnSpPr>
        <p:spPr>
          <a:xfrm>
            <a:off x="4735512" y="5341937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5512" y="4770437"/>
            <a:ext cx="1219200" cy="1143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stream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02312" y="4770437"/>
            <a:ext cx="1219200" cy="1143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stream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Map</a:t>
            </a:r>
          </a:p>
          <a:p>
            <a:pPr>
              <a:buNone/>
            </a:pPr>
            <a:r>
              <a:rPr lang="en-US" dirty="0" smtClean="0"/>
              <a:t>Applies a function to every </a:t>
            </a:r>
            <a:r>
              <a:rPr lang="en-US" dirty="0" err="1" smtClean="0"/>
              <a:t>tuple</a:t>
            </a:r>
            <a:r>
              <a:rPr lang="en-US" dirty="0" smtClean="0"/>
              <a:t> in the stream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Map(</a:t>
            </a:r>
            <a:r>
              <a:rPr lang="en-US" b="1" dirty="0" smtClean="0"/>
              <a:t>TS = </a:t>
            </a:r>
            <a:r>
              <a:rPr lang="en-US" b="1" i="1" dirty="0" smtClean="0"/>
              <a:t>t.TS,B1 = F1(t), . . . , </a:t>
            </a:r>
            <a:r>
              <a:rPr lang="en-US" b="1" i="1" dirty="0" err="1" smtClean="0"/>
              <a:t>Bm</a:t>
            </a:r>
            <a:r>
              <a:rPr lang="en-US" b="1" i="1" dirty="0" smtClean="0"/>
              <a:t> = Fm(t))(S)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1.Union</a:t>
            </a:r>
          </a:p>
          <a:p>
            <a:pPr>
              <a:buNone/>
            </a:pPr>
            <a:r>
              <a:rPr lang="en-US" dirty="0" smtClean="0"/>
              <a:t>Combine </a:t>
            </a:r>
            <a:r>
              <a:rPr lang="en-US" dirty="0" err="1" smtClean="0"/>
              <a:t>tuples</a:t>
            </a:r>
            <a:r>
              <a:rPr lang="en-US" dirty="0" smtClean="0"/>
              <a:t> from all input streams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Union (S1, . . . , </a:t>
            </a:r>
            <a:r>
              <a:rPr lang="en-US" i="1" dirty="0" err="1" smtClean="0"/>
              <a:t>Sn</a:t>
            </a:r>
            <a:r>
              <a:rPr lang="en-US" i="1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2.Resample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Group By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Partitioning of input stream into multiple output streams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973512" y="3322637"/>
            <a:ext cx="1676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Partitioning </a:t>
            </a:r>
            <a:r>
              <a:rPr lang="en-US" dirty="0" smtClean="0"/>
              <a:t>condition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77912" y="3932237"/>
            <a:ext cx="2895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49912" y="2713037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49912" y="3856037"/>
            <a:ext cx="1600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73712" y="4313237"/>
            <a:ext cx="1828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Aggregate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Aggregate (F, Assuming O, Size s, Advance </a:t>
            </a:r>
            <a:r>
              <a:rPr lang="en-US" i="1" dirty="0" err="1" smtClean="0"/>
              <a:t>i</a:t>
            </a:r>
            <a:r>
              <a:rPr lang="en-US" i="1" dirty="0" smtClean="0"/>
              <a:t>) (S)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err="1" smtClean="0"/>
              <a:t>Bsort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Approximate sorting operator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1778230"/>
            <a:ext cx="8990012" cy="492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Join is a binary join operator that takes the form</a:t>
            </a:r>
          </a:p>
          <a:p>
            <a:r>
              <a:rPr lang="en-US" i="1" dirty="0" smtClean="0"/>
              <a:t>Join (P, Size s, Left Assuming O1, Right Assuming O2)</a:t>
            </a:r>
            <a:r>
              <a:rPr lang="en-US" dirty="0" smtClean="0"/>
              <a:t>(</a:t>
            </a:r>
            <a:r>
              <a:rPr lang="en-US" i="1" dirty="0" smtClean="0"/>
              <a:t>S1, S2)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Query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Queries can be classified as: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1.Continuous queries</a:t>
            </a:r>
          </a:p>
          <a:p>
            <a:pPr>
              <a:buNone/>
            </a:pPr>
            <a:r>
              <a:rPr lang="en-US" dirty="0" smtClean="0"/>
              <a:t>2.Views</a:t>
            </a:r>
          </a:p>
          <a:p>
            <a:pPr>
              <a:buNone/>
            </a:pPr>
            <a:r>
              <a:rPr lang="en-US" dirty="0" smtClean="0"/>
              <a:t>3.Ad hoc queries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monitoring systems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3755" y="1763924"/>
            <a:ext cx="8988557" cy="4955787"/>
          </a:xfrm>
        </p:spPr>
        <p:txBody>
          <a:bodyPr/>
          <a:lstStyle/>
          <a:p>
            <a:pPr marL="352744" lvl="1" indent="-352744">
              <a:spcBef>
                <a:spcPts val="772"/>
              </a:spcBef>
              <a:buClr>
                <a:schemeClr val="accent2"/>
              </a:buClr>
              <a:buSzPct val="60000"/>
              <a:buNone/>
            </a:pPr>
            <a:r>
              <a:rPr lang="en-US" altLang="ko-KR" sz="2400" dirty="0" smtClean="0"/>
              <a:t>Monitor continuous </a:t>
            </a:r>
            <a:r>
              <a:rPr lang="en-US" altLang="ko-KR" sz="2400" b="1" dirty="0" smtClean="0"/>
              <a:t>data streams</a:t>
            </a:r>
            <a:r>
              <a:rPr lang="en-US" altLang="ko-KR" sz="2400" dirty="0" smtClean="0"/>
              <a:t>, detect abnormal activity ,and alert users those situations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Patient monitoring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Aircraft Safety monitoring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Stock monitoring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Intrusion detection systems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Query Model (</a:t>
            </a:r>
            <a:r>
              <a:rPr lang="en-US" dirty="0" err="1" smtClean="0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5402" y="1763925"/>
            <a:ext cx="8988557" cy="102531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Continuous queries:</a:t>
            </a:r>
            <a:r>
              <a:rPr lang="en-US" dirty="0" smtClean="0"/>
              <a:t> Continuously monitors input stream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23127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26270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72878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8034751" y="3564116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8" name="AutoShape 16"/>
          <p:cNvCxnSpPr>
            <a:cxnSpLocks noChangeShapeType="1"/>
            <a:endCxn id="4" idx="1"/>
          </p:cNvCxnSpPr>
          <p:nvPr/>
        </p:nvCxnSpPr>
        <p:spPr bwMode="auto">
          <a:xfrm>
            <a:off x="0" y="3915850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" name="AutoShape 17"/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3134447" y="3915850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" name="AutoShape 1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5437589" y="3915850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" name="AutoShape 19"/>
          <p:cNvCxnSpPr>
            <a:cxnSpLocks noChangeShapeType="1"/>
            <a:stCxn id="6" idx="3"/>
            <a:endCxn id="7" idx="2"/>
          </p:cNvCxnSpPr>
          <p:nvPr/>
        </p:nvCxnSpPr>
        <p:spPr bwMode="auto">
          <a:xfrm>
            <a:off x="7184197" y="3915851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8930799" y="2883396"/>
            <a:ext cx="1050065" cy="794466"/>
            <a:chOff x="4649" y="2160"/>
            <a:chExt cx="600" cy="454"/>
          </a:xfrm>
        </p:grpSpPr>
        <p:cxnSp>
          <p:nvCxnSpPr>
            <p:cNvPr id="13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3610476" y="3835355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7864988" y="4232587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1" y="510579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20" name="AutoShape 57"/>
          <p:cNvCxnSpPr>
            <a:cxnSpLocks noChangeShapeType="1"/>
            <a:stCxn id="19" idx="0"/>
            <a:endCxn id="17" idx="3"/>
          </p:cNvCxnSpPr>
          <p:nvPr/>
        </p:nvCxnSpPr>
        <p:spPr bwMode="auto">
          <a:xfrm rot="5400000" flipH="1" flipV="1">
            <a:off x="1625532" y="3097533"/>
            <a:ext cx="1134521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0" y="3094037"/>
            <a:ext cx="1113069" cy="169742"/>
            <a:chOff x="1292" y="3152"/>
            <a:chExt cx="636" cy="97"/>
          </a:xfrm>
        </p:grpSpPr>
        <p:sp>
          <p:nvSpPr>
            <p:cNvPr id="2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82"/>
          <p:cNvGrpSpPr>
            <a:grpSpLocks/>
          </p:cNvGrpSpPr>
          <p:nvPr/>
        </p:nvGrpSpPr>
        <p:grpSpPr bwMode="auto">
          <a:xfrm>
            <a:off x="3135312" y="3322637"/>
            <a:ext cx="1113069" cy="171493"/>
            <a:chOff x="1429" y="3073"/>
            <a:chExt cx="636" cy="98"/>
          </a:xfrm>
        </p:grpSpPr>
        <p:sp>
          <p:nvSpPr>
            <p:cNvPr id="30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84"/>
          <p:cNvSpPr txBox="1">
            <a:spLocks noChangeArrowheads="1"/>
          </p:cNvSpPr>
          <p:nvPr/>
        </p:nvSpPr>
        <p:spPr bwMode="auto">
          <a:xfrm>
            <a:off x="0" y="3597365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 flipV="1">
            <a:off x="392112" y="3475037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V="1">
            <a:off x="773112" y="3475037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V="1">
            <a:off x="1154112" y="3475037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V="1">
            <a:off x="3211512" y="40846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V="1">
            <a:off x="3592512" y="40846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3973512" y="40846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8 0.00063 0.03808 0.00042 0.05397 0.00377 C 0.0716 0.00755 0.08796 0.01888 0.10511 0.02329 C 0.1284 0.03881 0.1561 0.03567 0.18127 0.03693 C 0.21463 0.04049 0.24752 0.03797 0.28057 0.03315 C 0.31157 0.01846 0.28497 0.03021 0.36979 0.03315 C 0.40976 0.03441 0.44957 0.03651 0.48969 0.03881 C 0.53029 0.04364 0.57168 0.04658 0.61243 0.04868 C 0.76066 0.04616 0.68843 0.04679 0.8288 0.04679 " pathEditMode="relative" ptsTypes="ffffffffA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8 0.00063 0.03808 0.00042 0.05397 0.00377 C 0.0716 0.00755 0.08796 0.01888 0.10511 0.02329 C 0.1284 0.03881 0.1561 0.03567 0.18127 0.03693 C 0.21463 0.04049 0.24752 0.03797 0.28057 0.03315 C 0.31157 0.01846 0.28497 0.03021 0.36979 0.03315 C 0.40976 0.03441 0.44957 0.03651 0.48969 0.03881 C 0.53029 0.04364 0.57168 0.04658 0.61243 0.04868 C 0.76066 0.04616 0.68843 0.04679 0.8288 0.04679 " pathEditMode="relative" ptsTypes="ffffffffA">
                                      <p:cBhvr>
                                        <p:cTn id="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8 0.00063 0.03808 0.00042 0.05397 0.00377 C 0.0716 0.00755 0.08796 0.01888 0.10511 0.02329 C 0.1284 0.03881 0.1561 0.03567 0.18127 0.03693 C 0.21463 0.04049 0.24752 0.03797 0.28057 0.03315 C 0.31157 0.01846 0.28497 0.03021 0.36979 0.03315 C 0.40976 0.03441 0.44957 0.03651 0.48969 0.03881 C 0.53029 0.04364 0.57168 0.04658 0.61243 0.04868 C 0.76066 0.04616 0.68843 0.04679 0.8288 0.04679 " pathEditMode="relative" ptsTypes="ffffffffA">
                                      <p:cBhvr>
                                        <p:cTn id="10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Aurora Query model: Views</a:t>
            </a:r>
            <a:endParaRPr lang="en-US" altLang="ko-K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023127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326270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072878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35312" y="3856037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b4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564285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b5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072878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b6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8034751" y="2238154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72720" name="AutoShape 16"/>
          <p:cNvCxnSpPr>
            <a:cxnSpLocks noChangeShapeType="1"/>
            <a:endCxn id="72708" idx="1"/>
          </p:cNvCxnSpPr>
          <p:nvPr/>
        </p:nvCxnSpPr>
        <p:spPr bwMode="auto">
          <a:xfrm>
            <a:off x="0" y="2589889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1" name="AutoShape 17"/>
          <p:cNvCxnSpPr>
            <a:cxnSpLocks noChangeShapeType="1"/>
            <a:stCxn id="72708" idx="3"/>
            <a:endCxn id="72709" idx="1"/>
          </p:cNvCxnSpPr>
          <p:nvPr/>
        </p:nvCxnSpPr>
        <p:spPr bwMode="auto">
          <a:xfrm>
            <a:off x="3134447" y="2589889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2" name="AutoShape 18"/>
          <p:cNvCxnSpPr>
            <a:cxnSpLocks noChangeShapeType="1"/>
            <a:stCxn id="72709" idx="3"/>
            <a:endCxn id="72710" idx="1"/>
          </p:cNvCxnSpPr>
          <p:nvPr/>
        </p:nvCxnSpPr>
        <p:spPr bwMode="auto">
          <a:xfrm>
            <a:off x="5437589" y="2589889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3" name="AutoShape 19"/>
          <p:cNvCxnSpPr>
            <a:cxnSpLocks noChangeShapeType="1"/>
            <a:stCxn id="72710" idx="3"/>
            <a:endCxn id="72719" idx="2"/>
          </p:cNvCxnSpPr>
          <p:nvPr/>
        </p:nvCxnSpPr>
        <p:spPr bwMode="auto">
          <a:xfrm>
            <a:off x="7184197" y="2589889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5" name="AutoShape 21"/>
          <p:cNvCxnSpPr>
            <a:cxnSpLocks noChangeShapeType="1"/>
            <a:stCxn id="72755" idx="4"/>
            <a:endCxn id="72711" idx="0"/>
          </p:cNvCxnSpPr>
          <p:nvPr/>
        </p:nvCxnSpPr>
        <p:spPr bwMode="auto">
          <a:xfrm rot="16200000" flipH="1">
            <a:off x="3096839" y="3261904"/>
            <a:ext cx="1187399" cy="8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6" name="AutoShape 22"/>
          <p:cNvCxnSpPr>
            <a:cxnSpLocks noChangeShapeType="1"/>
            <a:stCxn id="72711" idx="2"/>
            <a:endCxn id="72712" idx="1"/>
          </p:cNvCxnSpPr>
          <p:nvPr/>
        </p:nvCxnSpPr>
        <p:spPr bwMode="auto">
          <a:xfrm rot="16200000" flipH="1">
            <a:off x="3927738" y="4095250"/>
            <a:ext cx="399780" cy="87331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2727" name="AutoShape 23"/>
          <p:cNvCxnSpPr>
            <a:cxnSpLocks noChangeShapeType="1"/>
            <a:stCxn id="72712" idx="3"/>
            <a:endCxn id="72713" idx="1"/>
          </p:cNvCxnSpPr>
          <p:nvPr/>
        </p:nvCxnSpPr>
        <p:spPr bwMode="auto">
          <a:xfrm>
            <a:off x="5675602" y="4731797"/>
            <a:ext cx="39727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33" name="AutoShape 29"/>
          <p:cNvSpPr>
            <a:spLocks noChangeArrowheads="1"/>
          </p:cNvSpPr>
          <p:nvPr/>
        </p:nvSpPr>
        <p:spPr bwMode="auto">
          <a:xfrm flipV="1">
            <a:off x="7500967" y="5050284"/>
            <a:ext cx="633539" cy="55472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72734" name="AutoShape 30"/>
          <p:cNvCxnSpPr>
            <a:cxnSpLocks noChangeShapeType="1"/>
            <a:stCxn id="72713" idx="3"/>
            <a:endCxn id="72733" idx="3"/>
          </p:cNvCxnSpPr>
          <p:nvPr/>
        </p:nvCxnSpPr>
        <p:spPr bwMode="auto">
          <a:xfrm>
            <a:off x="7184198" y="4731798"/>
            <a:ext cx="633539" cy="320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930799" y="1557435"/>
            <a:ext cx="1050065" cy="794466"/>
            <a:chOff x="4649" y="2160"/>
            <a:chExt cx="600" cy="454"/>
          </a:xfrm>
        </p:grpSpPr>
        <p:cxnSp>
          <p:nvCxnSpPr>
            <p:cNvPr id="72735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36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38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422207" y="3858585"/>
            <a:ext cx="1050065" cy="794466"/>
            <a:chOff x="4649" y="2160"/>
            <a:chExt cx="600" cy="454"/>
          </a:xfrm>
        </p:grpSpPr>
        <p:cxnSp>
          <p:nvCxnSpPr>
            <p:cNvPr id="72742" name="AutoShape 38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3" name="AutoShape 39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4" name="Freeform 40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Text Box 41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0" y="3303858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5" name="Oval 51"/>
          <p:cNvSpPr>
            <a:spLocks noChangeArrowheads="1"/>
          </p:cNvSpPr>
          <p:nvPr/>
        </p:nvSpPr>
        <p:spPr bwMode="auto">
          <a:xfrm>
            <a:off x="3610476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988" y="2906626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8771544" y="4493807"/>
            <a:ext cx="719724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view</a:t>
            </a:r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1" y="377983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72761" name="AutoShape 57"/>
          <p:cNvCxnSpPr>
            <a:cxnSpLocks noChangeShapeType="1"/>
            <a:stCxn id="72759" idx="0"/>
            <a:endCxn id="72755" idx="3"/>
          </p:cNvCxnSpPr>
          <p:nvPr/>
        </p:nvCxnSpPr>
        <p:spPr bwMode="auto">
          <a:xfrm rot="5400000" flipH="1" flipV="1">
            <a:off x="1625531" y="1771572"/>
            <a:ext cx="1134522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35779" y="1954667"/>
            <a:ext cx="1113069" cy="169742"/>
            <a:chOff x="1292" y="3152"/>
            <a:chExt cx="636" cy="97"/>
          </a:xfrm>
        </p:grpSpPr>
        <p:sp>
          <p:nvSpPr>
            <p:cNvPr id="7276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134446" y="1954668"/>
            <a:ext cx="1113069" cy="171493"/>
            <a:chOff x="1429" y="3073"/>
            <a:chExt cx="636" cy="98"/>
          </a:xfrm>
        </p:grpSpPr>
        <p:sp>
          <p:nvSpPr>
            <p:cNvPr id="72771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3372461" y="5011786"/>
            <a:ext cx="1113069" cy="164493"/>
            <a:chOff x="1927" y="2864"/>
            <a:chExt cx="636" cy="94"/>
          </a:xfrm>
        </p:grpSpPr>
        <p:sp>
          <p:nvSpPr>
            <p:cNvPr id="72779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1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2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4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5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88" name="Text Box 84"/>
          <p:cNvSpPr txBox="1">
            <a:spLocks noChangeArrowheads="1"/>
          </p:cNvSpPr>
          <p:nvPr/>
        </p:nvSpPr>
        <p:spPr bwMode="auto">
          <a:xfrm>
            <a:off x="0" y="2271403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992313" y="3475037"/>
            <a:ext cx="7772400" cy="2286000"/>
          </a:xfrm>
          <a:prstGeom prst="rect">
            <a:avLst/>
          </a:prstGeom>
          <a:noFill/>
          <a:ln w="28575">
            <a:solidFill>
              <a:srgbClr val="E3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flipV="1">
            <a:off x="3287712" y="27892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flipV="1">
            <a:off x="3668712" y="27892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flipV="1">
            <a:off x="4049712" y="27892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flipH="1" flipV="1">
            <a:off x="3287712" y="28654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flipH="1" flipV="1">
            <a:off x="3668712" y="28654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flipH="1" flipV="1">
            <a:off x="4049712" y="286543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0.0065 -0.00409 0.01301 -0.00739 0.01951 C -0.01007 0.03 -0.01038 0.0363 -0.01762 0.0428 C -0.02093 0.04973 -0.02156 0.05644 -0.02344 0.0642 C -0.02502 0.08309 -0.02612 0.10197 -0.02785 0.12086 C -0.02879 0.14876 -0.03115 0.15967 -0.02643 0.18506 C -0.02533 0.19094 -0.02203 0.19156 -0.01904 0.19492 C -0.01621 0.19807 -0.01463 0.20331 -0.0118 0.20646 C -0.00393 0.21506 0.00614 0.22094 0.01605 0.22409 C 0.03572 0.23752 0.01652 0.22598 0.06719 0.22598 C 0.15877 0.22598 0.25051 0.22744 0.34209 0.22807 C 0.35091 0.22912 0.36051 0.2266 0.36837 0.23185 C 0.37278 0.23479 0.37467 0.25178 0.37561 0.25724 C 0.37325 0.27025 0.37278 0.28095 0.37278 0.29438 " pathEditMode="relative" ptsTypes="fffffffffffffA">
                                      <p:cBhvr>
                                        <p:cTn id="14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0.0065 -0.00409 0.01301 -0.00739 0.01951 C -0.01007 0.03 -0.01038 0.0363 -0.01762 0.0428 C -0.02093 0.04973 -0.02156 0.05644 -0.02344 0.0642 C -0.02502 0.08309 -0.02612 0.10197 -0.02785 0.12086 C -0.02879 0.14876 -0.03115 0.15967 -0.02643 0.18506 C -0.02533 0.19094 -0.02203 0.19156 -0.01904 0.19492 C -0.01621 0.19807 -0.01463 0.20331 -0.0118 0.20646 C -0.00393 0.21506 0.00614 0.22094 0.01605 0.22409 C 0.03572 0.23752 0.01652 0.22598 0.06719 0.22598 C 0.15877 0.22598 0.25051 0.22744 0.34209 0.22807 C 0.35091 0.22912 0.36051 0.2266 0.36837 0.23185 C 0.37278 0.23479 0.37467 0.25178 0.37561 0.25724 C 0.37325 0.27025 0.37278 0.28095 0.37278 0.29438 " pathEditMode="relative" ptsTypes="fffffffffffffA">
                                      <p:cBhvr>
                                        <p:cTn id="16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3 0.0065 -0.00409 0.01301 -0.00739 0.01951 C -0.01007 0.03 -0.01038 0.0363 -0.01762 0.0428 C -0.02093 0.04973 -0.02156 0.05644 -0.02344 0.0642 C -0.02502 0.08309 -0.02612 0.10197 -0.02785 0.12086 C -0.02879 0.14876 -0.03115 0.15967 -0.02643 0.18506 C -0.02533 0.19094 -0.02203 0.19156 -0.01904 0.19492 C -0.01621 0.19807 -0.01463 0.20331 -0.0118 0.20646 C -0.00393 0.21506 0.00614 0.22094 0.01605 0.22409 C 0.03572 0.23752 0.01652 0.22598 0.06719 0.22598 C 0.15877 0.22598 0.25051 0.22744 0.34209 0.22807 C 0.35091 0.22912 0.36051 0.2266 0.36837 0.23185 C 0.37278 0.23479 0.37467 0.25178 0.37561 0.25724 C 0.37325 0.27025 0.37278 0.28095 0.37278 0.29438 " pathEditMode="relative" ptsTypes="fffffffffffffA">
                                      <p:cBhvr>
                                        <p:cTn id="18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Aurora Query model: Ad-hoc queries</a:t>
            </a:r>
            <a:endParaRPr lang="en-US" altLang="ko-KR" dirty="0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D80DC08-7F34-4333-A54E-9A9DEAC18689}" type="slidenum">
              <a:rPr lang="en-US" altLang="ko-KR" smtClean="0"/>
              <a:pPr/>
              <a:t>22</a:t>
            </a:fld>
            <a:endParaRPr lang="en-US" altLang="ko-K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023127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326270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072878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34445" y="3779837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b4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564285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b5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072878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b6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992312" y="6262981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b7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452965" y="6275230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b8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5596849" y="627523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b9</a:t>
            </a: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7285704" y="6161487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8034751" y="2238154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72720" name="AutoShape 16"/>
          <p:cNvCxnSpPr>
            <a:cxnSpLocks noChangeShapeType="1"/>
            <a:endCxn id="72708" idx="1"/>
          </p:cNvCxnSpPr>
          <p:nvPr/>
        </p:nvCxnSpPr>
        <p:spPr bwMode="auto">
          <a:xfrm>
            <a:off x="0" y="2589889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1" name="AutoShape 17"/>
          <p:cNvCxnSpPr>
            <a:cxnSpLocks noChangeShapeType="1"/>
            <a:stCxn id="72708" idx="3"/>
            <a:endCxn id="72709" idx="1"/>
          </p:cNvCxnSpPr>
          <p:nvPr/>
        </p:nvCxnSpPr>
        <p:spPr bwMode="auto">
          <a:xfrm>
            <a:off x="3134447" y="2589889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2" name="AutoShape 18"/>
          <p:cNvCxnSpPr>
            <a:cxnSpLocks noChangeShapeType="1"/>
            <a:stCxn id="72709" idx="3"/>
            <a:endCxn id="72710" idx="1"/>
          </p:cNvCxnSpPr>
          <p:nvPr/>
        </p:nvCxnSpPr>
        <p:spPr bwMode="auto">
          <a:xfrm>
            <a:off x="5437589" y="2589889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3" name="AutoShape 19"/>
          <p:cNvCxnSpPr>
            <a:cxnSpLocks noChangeShapeType="1"/>
            <a:stCxn id="72710" idx="3"/>
            <a:endCxn id="72719" idx="2"/>
          </p:cNvCxnSpPr>
          <p:nvPr/>
        </p:nvCxnSpPr>
        <p:spPr bwMode="auto">
          <a:xfrm>
            <a:off x="7184197" y="2589889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5" name="AutoShape 21"/>
          <p:cNvCxnSpPr>
            <a:cxnSpLocks noChangeShapeType="1"/>
            <a:stCxn id="72755" idx="4"/>
            <a:endCxn id="72711" idx="0"/>
          </p:cNvCxnSpPr>
          <p:nvPr/>
        </p:nvCxnSpPr>
        <p:spPr bwMode="auto">
          <a:xfrm rot="5400000">
            <a:off x="3135378" y="3224237"/>
            <a:ext cx="111120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6" name="AutoShape 22"/>
          <p:cNvCxnSpPr>
            <a:cxnSpLocks noChangeShapeType="1"/>
            <a:stCxn id="72711" idx="2"/>
            <a:endCxn id="72712" idx="1"/>
          </p:cNvCxnSpPr>
          <p:nvPr/>
        </p:nvCxnSpPr>
        <p:spPr bwMode="auto">
          <a:xfrm rot="16200000" flipH="1">
            <a:off x="3889641" y="4057155"/>
            <a:ext cx="475980" cy="8733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2727" name="AutoShape 23"/>
          <p:cNvCxnSpPr>
            <a:cxnSpLocks noChangeShapeType="1"/>
            <a:stCxn id="72712" idx="3"/>
            <a:endCxn id="72713" idx="1"/>
          </p:cNvCxnSpPr>
          <p:nvPr/>
        </p:nvCxnSpPr>
        <p:spPr bwMode="auto">
          <a:xfrm>
            <a:off x="5675602" y="4731797"/>
            <a:ext cx="39727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8" name="AutoShape 24"/>
          <p:cNvCxnSpPr>
            <a:cxnSpLocks noChangeShapeType="1"/>
            <a:stCxn id="72754" idx="4"/>
            <a:endCxn id="72714" idx="0"/>
          </p:cNvCxnSpPr>
          <p:nvPr/>
        </p:nvCxnSpPr>
        <p:spPr bwMode="auto">
          <a:xfrm>
            <a:off x="1548847" y="2668638"/>
            <a:ext cx="0" cy="35943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9" name="AutoShape 25"/>
          <p:cNvCxnSpPr>
            <a:cxnSpLocks noChangeShapeType="1"/>
            <a:stCxn id="72714" idx="3"/>
            <a:endCxn id="72715" idx="1"/>
          </p:cNvCxnSpPr>
          <p:nvPr/>
        </p:nvCxnSpPr>
        <p:spPr bwMode="auto">
          <a:xfrm>
            <a:off x="2103631" y="6500971"/>
            <a:ext cx="1349334" cy="12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30" name="AutoShape 26"/>
          <p:cNvCxnSpPr>
            <a:cxnSpLocks noChangeShapeType="1"/>
            <a:stCxn id="72715" idx="3"/>
            <a:endCxn id="72716" idx="1"/>
          </p:cNvCxnSpPr>
          <p:nvPr/>
        </p:nvCxnSpPr>
        <p:spPr bwMode="auto">
          <a:xfrm>
            <a:off x="4564285" y="6513220"/>
            <a:ext cx="103256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31" name="AutoShape 27"/>
          <p:cNvCxnSpPr>
            <a:cxnSpLocks noChangeShapeType="1"/>
            <a:stCxn id="72716" idx="3"/>
            <a:endCxn id="72717" idx="2"/>
          </p:cNvCxnSpPr>
          <p:nvPr/>
        </p:nvCxnSpPr>
        <p:spPr bwMode="auto">
          <a:xfrm>
            <a:off x="6708168" y="6513222"/>
            <a:ext cx="577536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33" name="AutoShape 29"/>
          <p:cNvSpPr>
            <a:spLocks noChangeArrowheads="1"/>
          </p:cNvSpPr>
          <p:nvPr/>
        </p:nvSpPr>
        <p:spPr bwMode="auto">
          <a:xfrm flipV="1">
            <a:off x="7500967" y="5050284"/>
            <a:ext cx="633539" cy="55472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 dirty="0"/>
          </a:p>
        </p:txBody>
      </p:sp>
      <p:cxnSp>
        <p:nvCxnSpPr>
          <p:cNvPr id="72734" name="AutoShape 30"/>
          <p:cNvCxnSpPr>
            <a:cxnSpLocks noChangeShapeType="1"/>
            <a:stCxn id="72713" idx="3"/>
            <a:endCxn id="72733" idx="3"/>
          </p:cNvCxnSpPr>
          <p:nvPr/>
        </p:nvCxnSpPr>
        <p:spPr bwMode="auto">
          <a:xfrm>
            <a:off x="7184198" y="4731798"/>
            <a:ext cx="633539" cy="320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930799" y="1557435"/>
            <a:ext cx="1050065" cy="794466"/>
            <a:chOff x="4649" y="2160"/>
            <a:chExt cx="600" cy="454"/>
          </a:xfrm>
        </p:grpSpPr>
        <p:cxnSp>
          <p:nvCxnSpPr>
            <p:cNvPr id="72735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36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38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422207" y="3858585"/>
            <a:ext cx="1050065" cy="794466"/>
            <a:chOff x="4649" y="2160"/>
            <a:chExt cx="600" cy="454"/>
          </a:xfrm>
        </p:grpSpPr>
        <p:cxnSp>
          <p:nvCxnSpPr>
            <p:cNvPr id="72742" name="AutoShape 38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3" name="AutoShape 39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4" name="Freeform 40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Text Box 41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692785" y="6478223"/>
            <a:ext cx="1050065" cy="794466"/>
            <a:chOff x="4649" y="2160"/>
            <a:chExt cx="600" cy="454"/>
          </a:xfrm>
        </p:grpSpPr>
        <p:cxnSp>
          <p:nvCxnSpPr>
            <p:cNvPr id="72747" name="AutoShape 43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8" name="AutoShape 44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9" name="Freeform 45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Text Box 46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72752" name="Line 48"/>
          <p:cNvSpPr>
            <a:spLocks noChangeShapeType="1"/>
          </p:cNvSpPr>
          <p:nvPr/>
        </p:nvSpPr>
        <p:spPr bwMode="auto">
          <a:xfrm>
            <a:off x="0" y="5842999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0" y="3303858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4" name="Oval 50"/>
          <p:cNvSpPr>
            <a:spLocks noChangeArrowheads="1"/>
          </p:cNvSpPr>
          <p:nvPr/>
        </p:nvSpPr>
        <p:spPr bwMode="auto">
          <a:xfrm>
            <a:off x="1468343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5" name="Oval 51"/>
          <p:cNvSpPr>
            <a:spLocks noChangeArrowheads="1"/>
          </p:cNvSpPr>
          <p:nvPr/>
        </p:nvSpPr>
        <p:spPr bwMode="auto">
          <a:xfrm>
            <a:off x="3610476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988" y="2906626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8771544" y="4493807"/>
            <a:ext cx="719724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view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8362019" y="5923497"/>
            <a:ext cx="1699159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ad-hoc query</a:t>
            </a:r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1" y="377983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72760" name="AutoShape 56"/>
          <p:cNvCxnSpPr>
            <a:cxnSpLocks noChangeShapeType="1"/>
            <a:stCxn id="72759" idx="0"/>
            <a:endCxn id="72754" idx="3"/>
          </p:cNvCxnSpPr>
          <p:nvPr/>
        </p:nvCxnSpPr>
        <p:spPr bwMode="auto">
          <a:xfrm rot="5400000" flipH="1" flipV="1">
            <a:off x="554465" y="2842638"/>
            <a:ext cx="1134522" cy="739880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72761" name="AutoShape 57"/>
          <p:cNvCxnSpPr>
            <a:cxnSpLocks noChangeShapeType="1"/>
            <a:stCxn id="72759" idx="0"/>
            <a:endCxn id="72755" idx="3"/>
          </p:cNvCxnSpPr>
          <p:nvPr/>
        </p:nvCxnSpPr>
        <p:spPr bwMode="auto">
          <a:xfrm rot="5400000" flipH="1" flipV="1">
            <a:off x="1625531" y="1771572"/>
            <a:ext cx="1134522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435779" y="1954667"/>
            <a:ext cx="1113069" cy="169742"/>
            <a:chOff x="1292" y="3152"/>
            <a:chExt cx="636" cy="97"/>
          </a:xfrm>
        </p:grpSpPr>
        <p:sp>
          <p:nvSpPr>
            <p:cNvPr id="7276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134446" y="1954668"/>
            <a:ext cx="1113069" cy="171493"/>
            <a:chOff x="1429" y="3073"/>
            <a:chExt cx="636" cy="98"/>
          </a:xfrm>
        </p:grpSpPr>
        <p:sp>
          <p:nvSpPr>
            <p:cNvPr id="72771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372461" y="5011786"/>
            <a:ext cx="1113069" cy="164493"/>
            <a:chOff x="1927" y="2864"/>
            <a:chExt cx="636" cy="94"/>
          </a:xfrm>
        </p:grpSpPr>
        <p:sp>
          <p:nvSpPr>
            <p:cNvPr id="72779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1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2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4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5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88" name="Text Box 84"/>
          <p:cNvSpPr txBox="1">
            <a:spLocks noChangeArrowheads="1"/>
          </p:cNvSpPr>
          <p:nvPr/>
        </p:nvSpPr>
        <p:spPr bwMode="auto">
          <a:xfrm>
            <a:off x="0" y="2271403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80" name="Rectangle 79"/>
          <p:cNvSpPr/>
          <p:nvPr/>
        </p:nvSpPr>
        <p:spPr>
          <a:xfrm>
            <a:off x="925513" y="5989637"/>
            <a:ext cx="8915400" cy="1295400"/>
          </a:xfrm>
          <a:prstGeom prst="rect">
            <a:avLst/>
          </a:prstGeom>
          <a:noFill/>
          <a:ln w="28575">
            <a:solidFill>
              <a:srgbClr val="E3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8012112" y="5151437"/>
            <a:ext cx="914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 days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Aurora GUI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3" y="1417638"/>
            <a:ext cx="7419976" cy="54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97913" y="3779837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Operator Boxes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7173913" y="3856037"/>
            <a:ext cx="1524000" cy="1905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6259513" y="4046538"/>
            <a:ext cx="2438400" cy="87629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</a:t>
            </a:r>
            <a:r>
              <a:rPr lang="en-US" dirty="0" smtClean="0"/>
              <a:t> specifications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Done by administrator</a:t>
            </a:r>
          </a:p>
          <a:p>
            <a:r>
              <a:rPr lang="en-US" dirty="0" smtClean="0"/>
              <a:t>A multi dimensional function specified as a set of 2D functions</a:t>
            </a:r>
          </a:p>
          <a:p>
            <a:endParaRPr lang="en-US" dirty="0" smtClean="0"/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3475037"/>
            <a:ext cx="911928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2" y="1874837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48DAB65-6C8B-4CA8-BB5C-DE3F6DE180D7}" type="slidenum">
              <a:rPr lang="en-US" altLang="ko-KR" smtClean="0"/>
              <a:pPr/>
              <a:t>26</a:t>
            </a:fld>
            <a:endParaRPr lang="en-US" altLang="ko-KR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Optimization</a:t>
            </a:r>
            <a:endParaRPr lang="en-US" altLang="ko-KR" dirty="0"/>
          </a:p>
        </p:txBody>
      </p:sp>
      <p:sp>
        <p:nvSpPr>
          <p:cNvPr id="82" name="TextBox 81"/>
          <p:cNvSpPr txBox="1"/>
          <p:nvPr/>
        </p:nvSpPr>
        <p:spPr>
          <a:xfrm>
            <a:off x="1001712" y="2408237"/>
            <a:ext cx="8610600" cy="455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Optimization issues</a:t>
            </a:r>
          </a:p>
          <a:p>
            <a:endParaRPr lang="en-US" dirty="0" smtClean="0"/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Large no. of small box operations</a:t>
            </a:r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Dependencies among Box operations</a:t>
            </a:r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High Data rates</a:t>
            </a:r>
          </a:p>
          <a:p>
            <a:pPr lvl="1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/>
              <a:t>Architecture changes to the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312" y="7209707"/>
            <a:ext cx="845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Extra – Not taught during class lectures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48DAB65-6C8B-4CA8-BB5C-DE3F6DE180D7}" type="slidenum">
              <a:rPr lang="en-US" altLang="ko-KR" smtClean="0"/>
              <a:pPr/>
              <a:t>27</a:t>
            </a:fld>
            <a:endParaRPr lang="en-US" altLang="ko-KR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Optimization</a:t>
            </a:r>
            <a:endParaRPr lang="en-US" altLang="ko-KR" dirty="0"/>
          </a:p>
        </p:txBody>
      </p:sp>
      <p:sp>
        <p:nvSpPr>
          <p:cNvPr id="82" name="TextBox 81"/>
          <p:cNvSpPr txBox="1"/>
          <p:nvPr/>
        </p:nvSpPr>
        <p:spPr>
          <a:xfrm>
            <a:off x="3592512" y="1874838"/>
            <a:ext cx="34290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Optimizations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73112" y="3779837"/>
            <a:ext cx="2999539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Dynamic Continuous</a:t>
            </a:r>
          </a:p>
          <a:p>
            <a:r>
              <a:rPr lang="en-US" b="1" dirty="0" smtClean="0"/>
              <a:t> Query Optimization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Inserting projections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Combining Boxes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Reordering Boxes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7712" y="5456237"/>
            <a:ext cx="309571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Adhoc</a:t>
            </a:r>
            <a:r>
              <a:rPr lang="en-US" b="1" dirty="0" smtClean="0"/>
              <a:t> Query Optimization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74537" y="3779837"/>
            <a:ext cx="380104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Scheduling related optimizations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449512" y="2560637"/>
            <a:ext cx="1752600" cy="12954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363912" y="4008437"/>
            <a:ext cx="2743200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97512" y="2560637"/>
            <a:ext cx="2057400" cy="1219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92112" y="198437"/>
            <a:ext cx="9070975" cy="1171575"/>
          </a:xfrm>
          <a:ln/>
        </p:spPr>
        <p:txBody>
          <a:bodyPr tIns="38804">
            <a:normAutofit fontScale="90000"/>
          </a:bodyPr>
          <a:lstStyle/>
          <a:p>
            <a:r>
              <a:rPr lang="en-US" b="1" dirty="0" smtClean="0"/>
              <a:t>Dynamic Continuous Query Optimizations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5"/>
            <a:ext cx="9070975" cy="5316538"/>
          </a:xfrm>
          <a:ln/>
        </p:spPr>
        <p:txBody>
          <a:bodyPr>
            <a:normAutofit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Optimize local sub-networks</a:t>
            </a:r>
            <a:endParaRPr lang="en-US" dirty="0"/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Inserting </a:t>
            </a:r>
            <a:r>
              <a:rPr lang="en-US" b="1" dirty="0" smtClean="0"/>
              <a:t>projections</a:t>
            </a:r>
            <a:endParaRPr lang="en-US" dirty="0"/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Combining Boxes: 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Combining </a:t>
            </a:r>
            <a:r>
              <a:rPr lang="en-US" dirty="0"/>
              <a:t>reduces box execution overhead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err="1" smtClean="0"/>
              <a:t>Eg</a:t>
            </a:r>
            <a:r>
              <a:rPr lang="en-US" dirty="0" smtClean="0"/>
              <a:t> : two </a:t>
            </a:r>
            <a:r>
              <a:rPr lang="en-US" dirty="0"/>
              <a:t>filters into one etc</a:t>
            </a:r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Re-ordering boxes</a:t>
            </a:r>
            <a:r>
              <a:rPr lang="en-US" b="1" dirty="0" smtClean="0"/>
              <a:t>: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30312" y="5456237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4312" y="5456237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4512" y="5456237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8512" y="5456237"/>
            <a:ext cx="685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1916112" y="5684837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1" idx="1"/>
          </p:cNvCxnSpPr>
          <p:nvPr/>
        </p:nvCxnSpPr>
        <p:spPr>
          <a:xfrm>
            <a:off x="5040312" y="5684837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9858" y="5380037"/>
            <a:ext cx="2800767" cy="1122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C(b) – time taken by b to</a:t>
            </a:r>
          </a:p>
          <a:p>
            <a:r>
              <a:rPr lang="en-US" dirty="0" smtClean="0"/>
              <a:t>    process 1 </a:t>
            </a:r>
            <a:r>
              <a:rPr lang="en-US" dirty="0" err="1" smtClean="0"/>
              <a:t>tuple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S(b) – Selectivity of box b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793206" y="6103937"/>
            <a:ext cx="2209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0712" y="6446837"/>
            <a:ext cx="2963375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Cost(B1-B2) = TC1 = </a:t>
            </a:r>
          </a:p>
          <a:p>
            <a:r>
              <a:rPr lang="en-US" dirty="0" smtClean="0"/>
              <a:t>	C(B1) + S(B1) * C(B2)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25912" y="6446837"/>
            <a:ext cx="3027495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Cost(B2-B1) =  TC2 = </a:t>
            </a:r>
          </a:p>
          <a:p>
            <a:r>
              <a:rPr lang="en-US" dirty="0" smtClean="0"/>
              <a:t>	C(B2) + S(B2) * C(B1)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107509" y="5989240"/>
            <a:ext cx="22860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Optimizing Ad-hoc queries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5364161"/>
          </a:xfrm>
          <a:ln/>
        </p:spPr>
        <p:txBody>
          <a:bodyPr>
            <a:normAutofit fontScale="85000" lnSpcReduction="20000"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Two separate copies </a:t>
            </a:r>
            <a:r>
              <a:rPr lang="en-US" dirty="0" smtClean="0"/>
              <a:t>of sub-networks </a:t>
            </a:r>
            <a:r>
              <a:rPr lang="en-US" dirty="0"/>
              <a:t>for the ad-hoc query is created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COPY#1: works on historical data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COPY#2: works on current data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COPY#1</a:t>
            </a:r>
          </a:p>
          <a:p>
            <a:pPr marL="784497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is </a:t>
            </a:r>
            <a:r>
              <a:rPr lang="en-US" dirty="0"/>
              <a:t>run </a:t>
            </a:r>
            <a:r>
              <a:rPr lang="en-US" dirty="0" smtClean="0"/>
              <a:t>first</a:t>
            </a:r>
          </a:p>
          <a:p>
            <a:pPr marL="784497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Storage has B+ Tree implementation</a:t>
            </a:r>
          </a:p>
          <a:p>
            <a:pPr marL="784497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Utilize B+ tree index if possible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Index </a:t>
            </a:r>
            <a:r>
              <a:rPr lang="en-US" dirty="0"/>
              <a:t>look-up for filter, appropriate join </a:t>
            </a:r>
            <a:r>
              <a:rPr lang="en-US" dirty="0" smtClean="0"/>
              <a:t>algorithms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Subsequent steps optimized as before</a:t>
            </a:r>
            <a:endParaRPr lang="en-US" dirty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COPY#2 </a:t>
            </a:r>
            <a:r>
              <a:rPr lang="en-US" dirty="0"/>
              <a:t>is optimized as before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288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5825" y="2255837"/>
            <a:ext cx="4114800" cy="222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Characteristics of monitoring applications:</a:t>
            </a:r>
          </a:p>
          <a:p>
            <a:pPr>
              <a:buNone/>
            </a:pPr>
            <a:r>
              <a:rPr lang="en-US" dirty="0" smtClean="0"/>
              <a:t>1.They operate on a stream of data.</a:t>
            </a:r>
          </a:p>
          <a:p>
            <a:pPr>
              <a:buNone/>
            </a:pPr>
            <a:r>
              <a:rPr lang="en-US" dirty="0" smtClean="0"/>
              <a:t>2.Real time operation </a:t>
            </a:r>
            <a:r>
              <a:rPr lang="en-US" smtClean="0"/>
              <a:t>expected.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Scheduling(RTS)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Scheduler selects which box to execute next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Scheduling decision depends upon </a:t>
            </a:r>
            <a:r>
              <a:rPr lang="en-US" dirty="0" err="1" smtClean="0"/>
              <a:t>QoS</a:t>
            </a:r>
            <a:r>
              <a:rPr lang="en-US" dirty="0" smtClean="0"/>
              <a:t> information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End to End processing cost should also be considered (</a:t>
            </a:r>
            <a:r>
              <a:rPr lang="en-US" dirty="0" err="1" smtClean="0"/>
              <a:t>eg</a:t>
            </a:r>
            <a:r>
              <a:rPr lang="en-US" dirty="0" smtClean="0"/>
              <a:t>. Secondary storage accesses)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Aurora scheduling considers both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9312" y="6675437"/>
            <a:ext cx="845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Extra – Not taught during class lectures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Scheduling(RTS)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02" y="1763924"/>
            <a:ext cx="8988557" cy="1177713"/>
          </a:xfrm>
        </p:spPr>
        <p:txBody>
          <a:bodyPr>
            <a:normAutofit/>
          </a:bodyPr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Non-linearity :- Output </a:t>
            </a:r>
            <a:r>
              <a:rPr lang="en-US" dirty="0" err="1" smtClean="0"/>
              <a:t>tuple</a:t>
            </a:r>
            <a:r>
              <a:rPr lang="en-US" dirty="0" smtClean="0"/>
              <a:t> rate not always proportional to input </a:t>
            </a:r>
            <a:r>
              <a:rPr lang="en-US" dirty="0" err="1" smtClean="0"/>
              <a:t>tuple</a:t>
            </a:r>
            <a:r>
              <a:rPr lang="en-US" dirty="0" smtClean="0"/>
              <a:t> rate.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712" y="2789237"/>
            <a:ext cx="7467600" cy="169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31755" indent="-323816">
              <a:lnSpc>
                <a:spcPct val="150000"/>
              </a:lnSpc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/>
              <a:t>Inter-box non-linearity (</a:t>
            </a:r>
            <a:r>
              <a:rPr lang="en-US" sz="2400" dirty="0" err="1" smtClean="0"/>
              <a:t>Superbox</a:t>
            </a:r>
            <a:r>
              <a:rPr lang="en-US" sz="2400" dirty="0" smtClean="0"/>
              <a:t> scheduling)</a:t>
            </a:r>
          </a:p>
          <a:p>
            <a:pPr marL="784497" lvl="1" indent="-323816">
              <a:lnSpc>
                <a:spcPct val="150000"/>
              </a:lnSpc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/>
              <a:t>Less buffer space </a:t>
            </a:r>
            <a:r>
              <a:rPr lang="en-US" sz="2400" dirty="0" smtClean="0">
                <a:sym typeface="Wingdings" pitchFamily="2" charset="2"/>
              </a:rPr>
              <a:t> thrashing</a:t>
            </a:r>
          </a:p>
          <a:p>
            <a:pPr marL="784497" lvl="1" indent="-323816">
              <a:lnSpc>
                <a:spcPct val="150000"/>
              </a:lnSpc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>
                <a:sym typeface="Wingdings" pitchFamily="2" charset="2"/>
              </a:rPr>
              <a:t>Bypass storage manager with advanced scheduling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001712" y="4694237"/>
            <a:ext cx="7467600" cy="18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/>
              <a:t>Intra-box non-linearity (Train scheduling)</a:t>
            </a:r>
          </a:p>
          <a:p>
            <a:pPr marL="784497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err="1" smtClean="0"/>
              <a:t>Tuple</a:t>
            </a:r>
            <a:r>
              <a:rPr lang="en-US" sz="2400" dirty="0" smtClean="0"/>
              <a:t> processing cost could decrease if more </a:t>
            </a:r>
            <a:r>
              <a:rPr lang="en-US" sz="2400" dirty="0" err="1" smtClean="0"/>
              <a:t>tuples</a:t>
            </a:r>
            <a:r>
              <a:rPr lang="en-US" sz="2400" dirty="0" smtClean="0"/>
              <a:t> are available for processing (similar to batch processing)</a:t>
            </a:r>
          </a:p>
          <a:p>
            <a:pPr marL="1086849" lvl="2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 smtClean="0"/>
              <a:t>Reduced context switches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RTS by Optimizing overall processing cost(contd.)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913" y="1417638"/>
            <a:ext cx="7315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3513" y="70564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6512" y="7056437"/>
            <a:ext cx="845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Extra – Taken from journal version of the paper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RTS by Optimizing </a:t>
            </a:r>
            <a:r>
              <a:rPr lang="en-US" dirty="0" err="1" smtClean="0"/>
              <a:t>QoS</a:t>
            </a:r>
            <a:r>
              <a:rPr lang="en-US" dirty="0" smtClean="0"/>
              <a:t>: Priority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Latency = Processing delay + waiting delay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Train scheduling considers the Processing Delay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Waiting delay is a function of scheduling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Give priority to tuple while scheduling to improve </a:t>
            </a:r>
            <a:r>
              <a:rPr lang="en-US" dirty="0" err="1" smtClean="0"/>
              <a:t>QoS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Two approaches to assign priority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a state-based approach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feedback-based approach</a:t>
            </a:r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9312" y="6675437"/>
            <a:ext cx="845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Extra – Not taught during class lectures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priority assignment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874837"/>
            <a:ext cx="8988557" cy="49557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b="1" dirty="0" smtClean="0"/>
              <a:t>High Priority </a:t>
            </a:r>
            <a:r>
              <a:rPr lang="en-US" altLang="zh-TW" b="1" dirty="0" smtClean="0">
                <a:sym typeface="Wingdings" pitchFamily="2" charset="2"/>
              </a:rPr>
              <a:t> Less Waiting Delay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altLang="zh-TW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b="1" dirty="0" smtClean="0"/>
              <a:t>State-based approach</a:t>
            </a:r>
            <a:r>
              <a:rPr lang="en-US" altLang="zh-TW" sz="2800" dirty="0" smtClean="0"/>
              <a:t> (importance based)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assigns priorities to outputs based on their expected utility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Utility </a:t>
            </a:r>
            <a:r>
              <a:rPr lang="en-US" altLang="zh-TW" sz="2400" dirty="0" smtClean="0">
                <a:sym typeface="Wingdings" pitchFamily="2" charset="2"/>
              </a:rPr>
              <a:t> </a:t>
            </a:r>
            <a:r>
              <a:rPr lang="en-US" altLang="zh-TW" sz="2400" dirty="0" smtClean="0"/>
              <a:t>How much </a:t>
            </a:r>
            <a:r>
              <a:rPr lang="en-US" altLang="zh-TW" sz="2400" dirty="0" err="1" smtClean="0"/>
              <a:t>QoS</a:t>
            </a:r>
            <a:r>
              <a:rPr lang="en-US" altLang="zh-TW" sz="2400" dirty="0" smtClean="0"/>
              <a:t> is sacrificed if execution is deferred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Selects the output with max utility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altLang="zh-TW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b="1" dirty="0" smtClean="0"/>
              <a:t>Feedback-based approach</a:t>
            </a:r>
            <a:r>
              <a:rPr lang="en-US" altLang="zh-TW" dirty="0" smtClean="0"/>
              <a:t> (performance based)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800" dirty="0" smtClean="0"/>
              <a:t>Monitor performance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800" dirty="0" smtClean="0"/>
              <a:t>Increase priority of application which are not doing well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dirty="0" smtClean="0"/>
              <a:t>Decrease priority of application in good zone</a:t>
            </a:r>
            <a:endParaRPr lang="en-US" altLang="zh-TW" sz="2800" dirty="0" smtClean="0"/>
          </a:p>
          <a:p>
            <a:pPr>
              <a:lnSpc>
                <a:spcPct val="80000"/>
              </a:lnSpc>
            </a:pPr>
            <a:endParaRPr lang="en-US" altLang="zh-TW" sz="2800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Shedding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Systems have a limit to how much fast data can be processed</a:t>
            </a:r>
          </a:p>
          <a:p>
            <a:r>
              <a:rPr lang="en-US" dirty="0" smtClean="0"/>
              <a:t>Load shedding discards some data so that the system can flow</a:t>
            </a:r>
          </a:p>
          <a:p>
            <a:r>
              <a:rPr lang="en-US" dirty="0" smtClean="0"/>
              <a:t>Drop box are used to discard data</a:t>
            </a:r>
          </a:p>
          <a:p>
            <a:r>
              <a:rPr lang="en-US" dirty="0" smtClean="0"/>
              <a:t>Different from networking load shedding</a:t>
            </a:r>
          </a:p>
          <a:p>
            <a:pPr lvl="1"/>
            <a:r>
              <a:rPr lang="en-US" dirty="0" smtClean="0"/>
              <a:t>Data has semantic value in DSMS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can be used to find the best stream to drop</a:t>
            </a:r>
          </a:p>
          <a:p>
            <a:r>
              <a:rPr lang="en-US" dirty="0" smtClean="0"/>
              <a:t>Application code can handle missing </a:t>
            </a:r>
            <a:r>
              <a:rPr lang="en-US" dirty="0" err="1" smtClean="0"/>
              <a:t>tuples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Shedding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For detecting insufficient h/w resources</a:t>
            </a:r>
          </a:p>
          <a:p>
            <a:r>
              <a:rPr lang="en-US" dirty="0" smtClean="0"/>
              <a:t>Dynamic </a:t>
            </a:r>
            <a:r>
              <a:rPr lang="en-US" dirty="0" smtClean="0">
                <a:sym typeface="Wingdings" pitchFamily="2" charset="2"/>
              </a:rPr>
              <a:t> For detecting </a:t>
            </a:r>
            <a:r>
              <a:rPr lang="en-US" dirty="0" smtClean="0"/>
              <a:t>long spikes in input rates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Load Shedding: 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Detects hardware insufficiencies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Condition for overload</a:t>
            </a:r>
          </a:p>
          <a:p>
            <a:pPr lvl="1"/>
            <a:r>
              <a:rPr lang="en-US" sz="2800" dirty="0" smtClean="0"/>
              <a:t>C X H &lt; </a:t>
            </a:r>
            <a:r>
              <a:rPr lang="en-US" sz="2800" dirty="0" err="1" smtClean="0"/>
              <a:t>min_cap</a:t>
            </a:r>
            <a:endParaRPr lang="en-US" sz="2800" dirty="0" smtClean="0"/>
          </a:p>
          <a:p>
            <a:pPr lvl="2"/>
            <a:r>
              <a:rPr lang="en-US" dirty="0" smtClean="0"/>
              <a:t>C=capacity of Aurora system</a:t>
            </a:r>
          </a:p>
          <a:p>
            <a:pPr lvl="2"/>
            <a:r>
              <a:rPr lang="en-US" dirty="0" smtClean="0"/>
              <a:t>H=Headroom factor, % of sys resources that can be used at a steady state</a:t>
            </a:r>
          </a:p>
          <a:p>
            <a:pPr lvl="2"/>
            <a:r>
              <a:rPr lang="en-US" dirty="0" err="1" smtClean="0"/>
              <a:t>min_cap</a:t>
            </a:r>
            <a:r>
              <a:rPr lang="en-US" dirty="0" smtClean="0"/>
              <a:t>=minimum aggregate computational capacity required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min_cap</a:t>
            </a:r>
            <a:r>
              <a:rPr lang="en-US" dirty="0" smtClean="0"/>
              <a:t> is calculated using input data rate and selectivity of the operator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49712" y="2332037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Arial" pitchFamily="34" charset="0"/>
              </a:rPr>
              <a:t>B</a:t>
            </a:r>
          </a:p>
          <a:p>
            <a:pPr algn="ctr"/>
            <a:r>
              <a:rPr lang="en-US" b="1" dirty="0" smtClean="0">
                <a:latin typeface="Arial" pitchFamily="34" charset="0"/>
              </a:rPr>
              <a:t>s(B)</a:t>
            </a:r>
            <a:r>
              <a:rPr lang="en-US" dirty="0" smtClean="0">
                <a:latin typeface="Arial" pitchFamily="34" charset="0"/>
              </a:rPr>
              <a:t>		</a:t>
            </a: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 bwMode="auto">
          <a:xfrm>
            <a:off x="5116512" y="2598737"/>
            <a:ext cx="685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516312" y="2560638"/>
            <a:ext cx="533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01712" y="2408237"/>
            <a:ext cx="249299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data ( Rate r(B) 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35712" y="2408237"/>
            <a:ext cx="228780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data ( 1/c(B))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9512" y="6904037"/>
            <a:ext cx="4114800" cy="35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Extra – Not explained during lecture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Load Shedding: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02" y="1763924"/>
            <a:ext cx="8988557" cy="376851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system can have sufficient resources but low </a:t>
            </a:r>
            <a:r>
              <a:rPr lang="en-US" dirty="0" err="1" smtClean="0"/>
              <a:t>QoS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. Due to long spikes in input rates)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delay based </a:t>
            </a:r>
            <a:r>
              <a:rPr lang="en-US" dirty="0" err="1" smtClean="0"/>
              <a:t>QoS</a:t>
            </a:r>
            <a:r>
              <a:rPr lang="en-US" dirty="0" smtClean="0"/>
              <a:t> information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Timstamp</a:t>
            </a:r>
            <a:r>
              <a:rPr lang="en-US" dirty="0" smtClean="0"/>
              <a:t> </a:t>
            </a:r>
            <a:r>
              <a:rPr lang="en-US" dirty="0" err="1" smtClean="0"/>
              <a:t>tuples</a:t>
            </a:r>
            <a:r>
              <a:rPr lang="en-US" dirty="0" smtClean="0"/>
              <a:t> at input, check performance at output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enough output is outside of good zone it indicates overload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912" y="4959350"/>
            <a:ext cx="3048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112" y="6827837"/>
            <a:ext cx="4114800" cy="35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Extra – Not explained during lecture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Load Shedding by dropping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02" y="1763924"/>
            <a:ext cx="8988557" cy="270171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We will prefer to drop </a:t>
            </a:r>
            <a:r>
              <a:rPr lang="en-US" sz="2800" dirty="0" err="1" smtClean="0"/>
              <a:t>tuples</a:t>
            </a:r>
            <a:r>
              <a:rPr lang="en-US" sz="2800" dirty="0" smtClean="0"/>
              <a:t> that result in minimum compromise on </a:t>
            </a:r>
            <a:r>
              <a:rPr lang="en-US" sz="2800" dirty="0" err="1" smtClean="0"/>
              <a:t>QoS</a:t>
            </a:r>
            <a:r>
              <a:rPr lang="en-US" sz="28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Find output graph resulting in minimum </a:t>
            </a:r>
            <a:r>
              <a:rPr lang="en-US" sz="2800" dirty="0" err="1" smtClean="0"/>
              <a:t>QoS</a:t>
            </a:r>
            <a:r>
              <a:rPr lang="en-US" sz="2800" dirty="0" smtClean="0"/>
              <a:t> drop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Drop </a:t>
            </a:r>
            <a:r>
              <a:rPr lang="en-US" sz="2800" dirty="0" err="1" smtClean="0"/>
              <a:t>tuples</a:t>
            </a:r>
            <a:r>
              <a:rPr lang="en-US" sz="2800" dirty="0" smtClean="0"/>
              <a:t> (Drop Box)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Recalculate resources. If insufficient, repeat process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2" y="4160837"/>
            <a:ext cx="7315199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8312" y="6065837"/>
            <a:ext cx="868680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Get rid of </a:t>
            </a:r>
            <a:r>
              <a:rPr lang="en-US" sz="2400" dirty="0" err="1" smtClean="0"/>
              <a:t>tuples</a:t>
            </a:r>
            <a:r>
              <a:rPr lang="en-US" sz="2400" dirty="0" smtClean="0"/>
              <a:t> as early as possible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Move the drop-box as close to the data source or connection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Monitoring </a:t>
            </a:r>
            <a:r>
              <a:rPr lang="en-US" altLang="ko-KR" dirty="0"/>
              <a:t>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latin typeface="+mj-lt"/>
              </a:rPr>
              <a:t>Concept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</a:rPr>
              <a:t>Monitor continuous </a:t>
            </a:r>
            <a:r>
              <a:rPr lang="en-US" altLang="ko-KR" sz="2400" b="1" dirty="0" smtClean="0">
                <a:latin typeface="+mj-lt"/>
              </a:rPr>
              <a:t>data streams</a:t>
            </a:r>
            <a:r>
              <a:rPr lang="en-US" altLang="ko-KR" sz="2400" dirty="0" smtClean="0">
                <a:latin typeface="+mj-lt"/>
              </a:rPr>
              <a:t>, </a:t>
            </a:r>
            <a:r>
              <a:rPr lang="en-US" altLang="ko-KR" sz="2400" dirty="0">
                <a:latin typeface="+mj-lt"/>
              </a:rPr>
              <a:t>detect abnormal activity, and alert users those situations</a:t>
            </a:r>
          </a:p>
          <a:p>
            <a:pPr>
              <a:lnSpc>
                <a:spcPct val="80000"/>
              </a:lnSpc>
            </a:pPr>
            <a:endParaRPr lang="en-US" altLang="ko-KR" sz="2800" dirty="0" smtClean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+mj-lt"/>
                <a:ea typeface="HY견고딕" pitchFamily="18" charset="-127"/>
              </a:rPr>
              <a:t>Data </a:t>
            </a:r>
            <a:r>
              <a:rPr lang="en-US" altLang="ko-KR" sz="2800" dirty="0">
                <a:latin typeface="+mj-lt"/>
                <a:ea typeface="HY견고딕" pitchFamily="18" charset="-127"/>
              </a:rPr>
              <a:t>Stream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  <a:ea typeface="HY견고딕" pitchFamily="18" charset="-127"/>
              </a:rPr>
              <a:t>Continuous,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  <a:ea typeface="HY견고딕" pitchFamily="18" charset="-127"/>
              </a:rPr>
              <a:t>Unbounded,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  <a:ea typeface="HY견고딕" pitchFamily="18" charset="-127"/>
              </a:rPr>
              <a:t>Rapid,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+mj-lt"/>
                <a:ea typeface="HY견고딕" pitchFamily="18" charset="-127"/>
              </a:rPr>
              <a:t>May contain missing, out of order values</a:t>
            </a:r>
            <a:endParaRPr lang="en-US" altLang="ko-KR" sz="2400" dirty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 smtClean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+mj-lt"/>
                <a:ea typeface="HY견고딕" pitchFamily="18" charset="-127"/>
              </a:rPr>
              <a:t>Occurs </a:t>
            </a:r>
            <a:r>
              <a:rPr lang="en-US" altLang="ko-KR" sz="2800" dirty="0">
                <a:latin typeface="+mj-lt"/>
                <a:ea typeface="HY견고딕" pitchFamily="18" charset="-127"/>
              </a:rPr>
              <a:t>in a variety of modern </a:t>
            </a:r>
            <a:r>
              <a:rPr lang="en-US" altLang="ko-KR" sz="2800" dirty="0" smtClean="0">
                <a:latin typeface="+mj-lt"/>
                <a:ea typeface="HY견고딕" pitchFamily="18" charset="-127"/>
              </a:rPr>
              <a:t>applications</a:t>
            </a:r>
            <a:endParaRPr lang="en-US" altLang="ko-KR" sz="2800" dirty="0">
              <a:latin typeface="+mj-lt"/>
              <a:ea typeface="HY견고딕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Load Shedding by dropping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Considers the drop based </a:t>
            </a:r>
            <a:r>
              <a:rPr lang="en-US" dirty="0" err="1" smtClean="0"/>
              <a:t>QoS</a:t>
            </a:r>
            <a:r>
              <a:rPr lang="en-US" dirty="0" smtClean="0"/>
              <a:t> graph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Step1: Finds the output and amount of tuple drop which would  results in minimum overall </a:t>
            </a:r>
            <a:r>
              <a:rPr lang="en-US" dirty="0" err="1" smtClean="0"/>
              <a:t>QoS</a:t>
            </a:r>
            <a:r>
              <a:rPr lang="en-US" dirty="0" smtClean="0"/>
              <a:t> drop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Step 2: Insert drop box in appropriate place and drop tuples randomly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Step3: Re-calculate the amount of system resources. If System resource is not sufficient repeat the process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13" y="2179637"/>
            <a:ext cx="80009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2912" y="6827837"/>
            <a:ext cx="4114800" cy="35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Extra – Not explained during lecture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Load Shedding by dropping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402" y="1763924"/>
            <a:ext cx="8988557" cy="285411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Delay based </a:t>
            </a:r>
            <a:r>
              <a:rPr lang="en-US" sz="2800" dirty="0" err="1" smtClean="0"/>
              <a:t>QoS</a:t>
            </a:r>
            <a:r>
              <a:rPr lang="en-US" sz="2800" dirty="0" smtClean="0"/>
              <a:t> graph is considered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Drop </a:t>
            </a:r>
            <a:r>
              <a:rPr lang="en-US" sz="2800" dirty="0" err="1" smtClean="0"/>
              <a:t>tuples</a:t>
            </a:r>
            <a:r>
              <a:rPr lang="en-US" sz="2800" dirty="0" smtClean="0"/>
              <a:t> beyond delay thresholds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Selects output which has </a:t>
            </a:r>
            <a:r>
              <a:rPr lang="en-US" sz="2800" dirty="0" err="1" smtClean="0"/>
              <a:t>QoS</a:t>
            </a:r>
            <a:r>
              <a:rPr lang="en-US" sz="2800" dirty="0" smtClean="0"/>
              <a:t> not in good zone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Insert drop box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Repeat if required</a:t>
            </a:r>
            <a:endParaRPr lang="en-US" sz="2800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112" y="3322637"/>
            <a:ext cx="5878513" cy="180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5912" y="5684837"/>
            <a:ext cx="9661619" cy="1466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Issues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No consideration for </a:t>
            </a:r>
            <a:r>
              <a:rPr lang="en-US" sz="2400" dirty="0" err="1" smtClean="0"/>
              <a:t>tuple</a:t>
            </a:r>
            <a:r>
              <a:rPr lang="en-US" sz="2400" dirty="0" smtClean="0"/>
              <a:t> importance.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Have to consider load at the queue while placing drop boxes.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Load shedding by filtering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Previous method drops packet </a:t>
            </a:r>
            <a:r>
              <a:rPr lang="en-US" b="1" dirty="0" smtClean="0"/>
              <a:t>randomly</a:t>
            </a:r>
            <a:r>
              <a:rPr lang="en-US" dirty="0" smtClean="0"/>
              <a:t> at strategic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tuple may be </a:t>
            </a:r>
            <a:r>
              <a:rPr lang="en-US" b="1" dirty="0" smtClean="0"/>
              <a:t>more important</a:t>
            </a:r>
            <a:r>
              <a:rPr lang="en-US" dirty="0" smtClean="0"/>
              <a:t> than other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Consult </a:t>
            </a:r>
            <a:r>
              <a:rPr lang="en-US" b="1" dirty="0" smtClean="0"/>
              <a:t>value based </a:t>
            </a:r>
            <a:r>
              <a:rPr lang="en-US" b="1" dirty="0" err="1" smtClean="0"/>
              <a:t>QoS</a:t>
            </a:r>
            <a:r>
              <a:rPr lang="en-US" b="1" dirty="0" smtClean="0"/>
              <a:t> </a:t>
            </a:r>
            <a:r>
              <a:rPr lang="en-US" dirty="0" smtClean="0"/>
              <a:t>information before dropping a tuple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Drop tuple based on </a:t>
            </a:r>
            <a:r>
              <a:rPr lang="en-US" b="1" dirty="0" err="1" smtClean="0"/>
              <a:t>QoS</a:t>
            </a:r>
            <a:r>
              <a:rPr lang="en-US" b="1" dirty="0" smtClean="0"/>
              <a:t> value</a:t>
            </a:r>
            <a:r>
              <a:rPr lang="en-US" dirty="0" smtClean="0"/>
              <a:t> and </a:t>
            </a:r>
            <a:r>
              <a:rPr lang="en-US" b="1" dirty="0" smtClean="0"/>
              <a:t>frequency</a:t>
            </a:r>
            <a:r>
              <a:rPr lang="en-US" dirty="0" smtClean="0"/>
              <a:t> of the value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51037"/>
            <a:ext cx="8988557" cy="2819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Hospital - Network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Stream of free </a:t>
            </a:r>
            <a:r>
              <a:rPr lang="en-US" dirty="0" smtClean="0"/>
              <a:t>doctors locations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Stream of untreated patients locations, their condition </a:t>
            </a:r>
            <a:r>
              <a:rPr lang="en-US" dirty="0" smtClean="0"/>
              <a:t>(dyeing, </a:t>
            </a:r>
            <a:r>
              <a:rPr lang="en-US" dirty="0"/>
              <a:t>critical, injured, barely injured)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Output: match a patient with doctors within a certain distance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>
            <a:normAutofit/>
          </a:bodyPr>
          <a:lstStyle/>
          <a:p>
            <a:r>
              <a:rPr lang="en-US" dirty="0" smtClean="0"/>
              <a:t>Semantic Load shedding example</a:t>
            </a: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30913" y="5303838"/>
            <a:ext cx="1066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Join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27993" y="5844248"/>
            <a:ext cx="99862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651793" y="5310848"/>
            <a:ext cx="1037096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Patients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155638" y="5310849"/>
            <a:ext cx="1600200" cy="8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 who can </a:t>
            </a:r>
            <a:r>
              <a:rPr lang="en-US" dirty="0" smtClean="0">
                <a:cs typeface="Arial" pitchFamily="34" charset="0"/>
              </a:rPr>
              <a:t>work</a:t>
            </a:r>
          </a:p>
          <a:p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on a patient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50439" y="5991226"/>
            <a:ext cx="1376037" cy="54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50439" y="5457827"/>
            <a:ext cx="1376037" cy="54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7097712" y="5761038"/>
            <a:ext cx="1057927" cy="7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4922837"/>
            <a:ext cx="3352800" cy="223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3238" y="1768476"/>
            <a:ext cx="9069388" cy="513556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Load shedding based on condition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Most critical patients get treated first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Filter added before the Join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>
            <a:normAutofit/>
          </a:bodyPr>
          <a:lstStyle/>
          <a:p>
            <a:r>
              <a:rPr lang="en-US" dirty="0" smtClean="0"/>
              <a:t>Semantic Load shedding example</a:t>
            </a:r>
            <a:endParaRPr lang="en-US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25869" y="4618037"/>
            <a:ext cx="1066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Join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39670" y="5456237"/>
            <a:ext cx="99862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06632" y="4313238"/>
            <a:ext cx="1037096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Patients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64632" y="4618037"/>
            <a:ext cx="1719079" cy="8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b="1" dirty="0">
                <a:cs typeface="Arial" pitchFamily="34" charset="0"/>
              </a:rPr>
              <a:t>Doctors who can </a:t>
            </a:r>
            <a:r>
              <a:rPr lang="en-US" b="1" dirty="0" smtClean="0">
                <a:cs typeface="Arial" pitchFamily="34" charset="0"/>
              </a:rPr>
              <a:t>work</a:t>
            </a:r>
          </a:p>
          <a:p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on a patient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97632" y="6370638"/>
            <a:ext cx="1371600" cy="57886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  <a:cs typeface="Arial" pitchFamily="34" charset="0"/>
              </a:rPr>
              <a:t>Too much Load</a:t>
            </a:r>
            <a:endParaRPr lang="en-US" sz="17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5302432" y="5684838"/>
            <a:ext cx="381000" cy="533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16232" y="5303837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16232" y="4770438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06832" y="4770438"/>
            <a:ext cx="304800" cy="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3"/>
          </p:cNvCxnSpPr>
          <p:nvPr/>
        </p:nvCxnSpPr>
        <p:spPr>
          <a:xfrm>
            <a:off x="5992670" y="5075238"/>
            <a:ext cx="16719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711634" y="4389437"/>
            <a:ext cx="1676399" cy="728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Drop barely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Injured tuples</a:t>
            </a:r>
            <a:endParaRPr lang="en-US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3100" b="1" i="1" dirty="0" smtClean="0"/>
              <a:t>Aurora </a:t>
            </a:r>
            <a:r>
              <a:rPr lang="en-US" altLang="ko-KR" sz="3100" dirty="0" smtClean="0"/>
              <a:t>is a Data Stream Management System for Monitoring Systems. It provides: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Continuous and Ad-hoc Queries on Data streams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Historical Data of a predefined duration is stored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Box and arrow style query specification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Supports Imprecise data through Slack specification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Real-time requirement is supported by Dynamic Load-shedding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Aurora runs on Single Computer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Borealis</a:t>
            </a:r>
            <a:r>
              <a:rPr lang="en-US" altLang="ko-KR" baseline="30000" dirty="0" smtClean="0"/>
              <a:t>[3]</a:t>
            </a:r>
            <a:r>
              <a:rPr lang="en-US" altLang="ko-KR" dirty="0" smtClean="0"/>
              <a:t> is a distributed data stream management system</a:t>
            </a:r>
          </a:p>
          <a:p>
            <a:pPr lvl="1">
              <a:lnSpc>
                <a:spcPct val="90000"/>
              </a:lnSpc>
            </a:pPr>
            <a:endParaRPr lang="en-US" altLang="ko-KR" sz="26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[1]</a:t>
            </a:r>
          </a:p>
          <a:p>
            <a:pPr>
              <a:buNone/>
            </a:pPr>
            <a:r>
              <a:rPr lang="en-US" dirty="0" smtClean="0"/>
              <a:t>D. Carney et al., “Monitoring streams: a new class of data management applications,” </a:t>
            </a:r>
            <a:r>
              <a:rPr lang="en-US" i="1" dirty="0" smtClean="0"/>
              <a:t>Proceedings of the 28th international conference on Very Large Data Bases</a:t>
            </a:r>
            <a:r>
              <a:rPr lang="en-US" dirty="0" smtClean="0"/>
              <a:t>, p. 215–226, 2002. </a:t>
            </a:r>
          </a:p>
          <a:p>
            <a:pPr>
              <a:buNone/>
            </a:pPr>
            <a:r>
              <a:rPr lang="en-US" dirty="0" smtClean="0"/>
              <a:t>[2]</a:t>
            </a:r>
          </a:p>
          <a:p>
            <a:pPr>
              <a:buNone/>
            </a:pPr>
            <a:r>
              <a:rPr lang="en-US" dirty="0" smtClean="0"/>
              <a:t>D. J. </a:t>
            </a:r>
            <a:r>
              <a:rPr lang="en-US" dirty="0" err="1" smtClean="0"/>
              <a:t>Abadi</a:t>
            </a:r>
            <a:r>
              <a:rPr lang="en-US" dirty="0" smtClean="0"/>
              <a:t> et al., “Aurora: a new model and architecture for data stream management,” </a:t>
            </a:r>
            <a:r>
              <a:rPr lang="en-US" i="1" dirty="0" smtClean="0"/>
              <a:t>The VLDB Journal The International Journal on Very Large Data Bases</a:t>
            </a:r>
            <a:r>
              <a:rPr lang="en-US" dirty="0" smtClean="0"/>
              <a:t>, vol. 12, no. 2, pp. 120-139, 2003.</a:t>
            </a:r>
          </a:p>
          <a:p>
            <a:pPr>
              <a:buNone/>
            </a:pPr>
            <a:r>
              <a:rPr lang="en-US" dirty="0" smtClean="0"/>
              <a:t>[3]</a:t>
            </a:r>
          </a:p>
          <a:p>
            <a:pPr>
              <a:buNone/>
            </a:pPr>
            <a:r>
              <a:rPr lang="en-US" dirty="0" smtClean="0"/>
              <a:t>D. J. </a:t>
            </a:r>
            <a:r>
              <a:rPr lang="en-US" dirty="0" err="1" smtClean="0"/>
              <a:t>Abadi</a:t>
            </a:r>
            <a:r>
              <a:rPr lang="en-US" dirty="0" smtClean="0"/>
              <a:t> et al., others, “The design of the borealis stream processing engine,” in </a:t>
            </a:r>
            <a:r>
              <a:rPr lang="en-US" i="1" dirty="0" smtClean="0"/>
              <a:t>Second Biennial Conference on Innovative Data Systems Research (CIDR 2005), </a:t>
            </a:r>
            <a:r>
              <a:rPr lang="en-US" i="1" dirty="0" err="1" smtClean="0"/>
              <a:t>Asilomar</a:t>
            </a:r>
            <a:r>
              <a:rPr lang="en-US" i="1" dirty="0" smtClean="0"/>
              <a:t>, CA</a:t>
            </a:r>
            <a:r>
              <a:rPr lang="en-US" dirty="0" smtClean="0"/>
              <a:t>, 2005, p. 277–289.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manager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Queue management</a:t>
            </a:r>
          </a:p>
          <a:p>
            <a:pPr marL="514350" indent="-514350">
              <a:buNone/>
            </a:pPr>
            <a:r>
              <a:rPr lang="en-US" dirty="0" smtClean="0"/>
              <a:t>    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000" dirty="0" smtClean="0"/>
              <a:t>       </a:t>
            </a:r>
            <a:r>
              <a:rPr lang="en-US" sz="1800" dirty="0" smtClean="0"/>
              <a:t>Queue is present in main memory and disk. Storage manager implements a replacement policy to select which </a:t>
            </a:r>
            <a:r>
              <a:rPr lang="en-US" sz="1800" dirty="0" err="1" smtClean="0"/>
              <a:t>tuples</a:t>
            </a:r>
            <a:r>
              <a:rPr lang="en-US" sz="1800" dirty="0" smtClean="0"/>
              <a:t> to keep in memory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912" y="2332037"/>
            <a:ext cx="601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5912" y="198437"/>
            <a:ext cx="845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Extra – Taken from journal version of the paper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manager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Connection point management</a:t>
            </a:r>
          </a:p>
          <a:p>
            <a:pPr>
              <a:buNone/>
            </a:pPr>
            <a:r>
              <a:rPr lang="en-US" sz="2000" dirty="0" smtClean="0"/>
              <a:t>Connection point stores historical data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Data organized as a B Tree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Default key is time stamp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Insertions to B Tree are done in batched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Periodic passes deletes </a:t>
            </a:r>
            <a:r>
              <a:rPr lang="en-US" sz="2000" dirty="0" err="1" smtClean="0"/>
              <a:t>tuples</a:t>
            </a:r>
            <a:r>
              <a:rPr lang="en-US" sz="2000" dirty="0" smtClean="0"/>
              <a:t> older than the history requirement.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15912" y="198437"/>
            <a:ext cx="845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Extra – Taken from journal version of the paper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with traditional database </a:t>
            </a:r>
            <a:r>
              <a:rPr lang="en-US" dirty="0" err="1" smtClean="0"/>
              <a:t>sytems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74688" y="1763713"/>
          <a:ext cx="8990013" cy="445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671"/>
                <a:gridCol w="2996671"/>
                <a:gridCol w="2996671"/>
              </a:tblGrid>
              <a:tr h="597758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Traditional DBMS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Monitoring systems</a:t>
                      </a:r>
                      <a:endParaRPr lang="en-US" dirty="0"/>
                    </a:p>
                  </a:txBody>
                  <a:tcPr/>
                </a:tc>
              </a:tr>
              <a:tr h="1031746">
                <a:tc>
                  <a:txBody>
                    <a:bodyPr/>
                    <a:lstStyle/>
                    <a:p>
                      <a:r>
                        <a:rPr lang="en-US" dirty="0" smtClean="0"/>
                        <a:t>DBMS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active DBMS passive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DBMS active human passive</a:t>
                      </a:r>
                      <a:endParaRPr lang="en-US" dirty="0"/>
                    </a:p>
                  </a:txBody>
                  <a:tcPr/>
                </a:tc>
              </a:tr>
              <a:tr h="597758">
                <a:tc>
                  <a:txBody>
                    <a:bodyPr/>
                    <a:lstStyle/>
                    <a:p>
                      <a:r>
                        <a:rPr lang="en-US" dirty="0" smtClean="0"/>
                        <a:t>Data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series data</a:t>
                      </a:r>
                      <a:endParaRPr lang="en-US" dirty="0"/>
                    </a:p>
                  </a:txBody>
                  <a:tcPr/>
                </a:tc>
              </a:tr>
              <a:tr h="597758">
                <a:tc>
                  <a:txBody>
                    <a:bodyPr/>
                    <a:lstStyle/>
                    <a:p>
                      <a:r>
                        <a:rPr lang="en-US" dirty="0" smtClean="0"/>
                        <a:t>Triggers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scalable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Triggers</a:t>
                      </a:r>
                      <a:r>
                        <a:rPr lang="en-US" baseline="0" dirty="0" smtClean="0"/>
                        <a:t> must be s</a:t>
                      </a:r>
                      <a:r>
                        <a:rPr lang="en-US" dirty="0" smtClean="0"/>
                        <a:t>calable</a:t>
                      </a:r>
                      <a:endParaRPr lang="en-US" dirty="0"/>
                    </a:p>
                  </a:txBody>
                  <a:tcPr/>
                </a:tc>
              </a:tr>
              <a:tr h="597758"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</a:t>
                      </a:r>
                      <a:endParaRPr lang="en-US" dirty="0"/>
                    </a:p>
                  </a:txBody>
                  <a:tcPr/>
                </a:tc>
              </a:tr>
              <a:tr h="1031746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</a:t>
                      </a:r>
                      <a:r>
                        <a:rPr lang="en-US" baseline="0" dirty="0" smtClean="0"/>
                        <a:t> require real time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real time service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Aurora</a:t>
            </a:r>
            <a:endParaRPr lang="en-US" altLang="ko-K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3100" dirty="0" smtClean="0">
                <a:latin typeface="+mj-lt"/>
              </a:rPr>
              <a:t>This </a:t>
            </a:r>
            <a:r>
              <a:rPr lang="en-US" altLang="ko-KR" sz="3100" dirty="0">
                <a:latin typeface="+mj-lt"/>
              </a:rPr>
              <a:t>paper describes a new prototype system, </a:t>
            </a:r>
            <a:r>
              <a:rPr lang="en-US" altLang="ko-KR" sz="3100" b="1" i="1" dirty="0">
                <a:latin typeface="+mj-lt"/>
              </a:rPr>
              <a:t>Aurora</a:t>
            </a:r>
            <a:r>
              <a:rPr lang="en-US" altLang="ko-KR" sz="3100" dirty="0">
                <a:latin typeface="+mj-lt"/>
              </a:rPr>
              <a:t>, which is designed to better support monitoring applications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Stream data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>
                <a:latin typeface="+mj-lt"/>
              </a:rPr>
              <a:t>Continuous Queries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>
                <a:latin typeface="+mj-lt"/>
              </a:rPr>
              <a:t>Historical Data requirements</a:t>
            </a:r>
            <a:endParaRPr lang="en-US" altLang="ko-KR" sz="26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Imprecise data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Real-time requirement</a:t>
            </a: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513" y="3170238"/>
            <a:ext cx="24765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Aurora system model</a:t>
            </a:r>
          </a:p>
          <a:p>
            <a:pPr marL="514350" indent="-514350">
              <a:buAutoNum type="arabicPeriod"/>
            </a:pPr>
            <a:r>
              <a:rPr lang="en-US" dirty="0" smtClean="0"/>
              <a:t>Query model</a:t>
            </a:r>
          </a:p>
          <a:p>
            <a:pPr marL="514350" indent="-514350">
              <a:buAutoNum type="arabicPeriod"/>
            </a:pPr>
            <a:r>
              <a:rPr lang="en-US" dirty="0" smtClean="0"/>
              <a:t>Optimizations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itchFamily="18" charset="0"/>
              </a:rPr>
              <a:t>Aurora </a:t>
            </a:r>
            <a:r>
              <a:rPr lang="en-US" altLang="ko-KR" dirty="0" smtClean="0">
                <a:latin typeface="Times New Roman" pitchFamily="18" charset="0"/>
              </a:rPr>
              <a:t>Overall System </a:t>
            </a:r>
            <a:r>
              <a:rPr lang="en-US" altLang="ko-KR" dirty="0">
                <a:latin typeface="Times New Roman" pitchFamily="18" charset="0"/>
              </a:rPr>
              <a:t>Model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1"/>
          </a:xfrm>
        </p:spPr>
        <p:txBody>
          <a:bodyPr/>
          <a:lstStyle/>
          <a:p>
            <a:fld id="{70C8F1EA-BDA4-4C15-902A-F4B2DACB3BCF}" type="slidenum">
              <a:rPr lang="en-US" altLang="ko-KR"/>
              <a:pPr/>
              <a:t>8</a:t>
            </a:fld>
            <a:r>
              <a:rPr lang="en-US" altLang="ko-KR"/>
              <a:t>/15</a:t>
            </a:r>
          </a:p>
        </p:txBody>
      </p:sp>
      <p:pic>
        <p:nvPicPr>
          <p:cNvPr id="84" name="Picture 94" descr="j02920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8164512" y="5380037"/>
            <a:ext cx="1011952" cy="960438"/>
          </a:xfrm>
          <a:prstGeom prst="rect">
            <a:avLst/>
          </a:prstGeom>
          <a:noFill/>
          <a:ln/>
        </p:spPr>
      </p:pic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900112" y="1773238"/>
            <a:ext cx="6119813" cy="424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b="0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1071563" y="1901825"/>
            <a:ext cx="5329238" cy="25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230313" y="2060575"/>
            <a:ext cx="5329238" cy="25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403350" y="2205038"/>
            <a:ext cx="5329238" cy="2592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95289" y="1989138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395289" y="2492376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95289" y="297021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95289" y="3429000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95289" y="389096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95289" y="4365625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395289" y="486886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950914" y="6178551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1258889" y="6092825"/>
            <a:ext cx="1119197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External</a:t>
            </a:r>
          </a:p>
          <a:p>
            <a:r>
              <a:rPr lang="en-US" altLang="ko-KR" sz="1400" dirty="0">
                <a:cs typeface="Arial" pitchFamily="34" charset="0"/>
              </a:rPr>
              <a:t>data source</a:t>
            </a:r>
          </a:p>
        </p:txBody>
      </p: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7451728" y="2970214"/>
            <a:ext cx="1468438" cy="1182687"/>
            <a:chOff x="4694" y="1871"/>
            <a:chExt cx="925" cy="745"/>
          </a:xfrm>
        </p:grpSpPr>
        <p:pic>
          <p:nvPicPr>
            <p:cNvPr id="21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5" y="1871"/>
              <a:ext cx="673" cy="57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" name="Text Box 43"/>
            <p:cNvSpPr txBox="1">
              <a:spLocks noChangeArrowheads="1"/>
            </p:cNvSpPr>
            <p:nvPr/>
          </p:nvSpPr>
          <p:spPr bwMode="auto">
            <a:xfrm>
              <a:off x="4694" y="2432"/>
              <a:ext cx="9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i="1" dirty="0">
                  <a:cs typeface="Arial" pitchFamily="34" charset="0"/>
                </a:rPr>
                <a:t>User application</a:t>
              </a:r>
            </a:p>
          </p:txBody>
        </p:sp>
      </p:grp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3017839" y="6094413"/>
            <a:ext cx="889967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Operator</a:t>
            </a:r>
          </a:p>
          <a:p>
            <a:r>
              <a:rPr lang="en-US" altLang="ko-KR" sz="1400" dirty="0">
                <a:cs typeface="Arial" pitchFamily="34" charset="0"/>
              </a:rPr>
              <a:t>boxes</a:t>
            </a:r>
          </a:p>
        </p:txBody>
      </p:sp>
      <p:cxnSp>
        <p:nvCxnSpPr>
          <p:cNvPr id="25" name="AutoShape 46"/>
          <p:cNvCxnSpPr>
            <a:cxnSpLocks noChangeShapeType="1"/>
          </p:cNvCxnSpPr>
          <p:nvPr/>
        </p:nvCxnSpPr>
        <p:spPr bwMode="auto">
          <a:xfrm>
            <a:off x="3975100" y="636587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4478339" y="6065837"/>
            <a:ext cx="1019174" cy="69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data </a:t>
            </a:r>
            <a:r>
              <a:rPr lang="en-US" altLang="ko-KR" sz="1400" dirty="0" smtClean="0">
                <a:cs typeface="Arial" pitchFamily="34" charset="0"/>
              </a:rPr>
              <a:t>flow</a:t>
            </a:r>
          </a:p>
          <a:p>
            <a:r>
              <a:rPr lang="en-US" altLang="ko-KR" sz="1400" dirty="0" smtClean="0">
                <a:cs typeface="Arial" pitchFamily="34" charset="0"/>
              </a:rPr>
              <a:t>(collection of stream)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6134101" y="6154129"/>
            <a:ext cx="1126586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 smtClean="0">
                <a:cs typeface="Arial" pitchFamily="34" charset="0"/>
              </a:rPr>
              <a:t>Query spec</a:t>
            </a:r>
            <a:endParaRPr lang="en-US" altLang="ko-KR" sz="1400" dirty="0"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1547813" y="2349501"/>
            <a:ext cx="5329238" cy="2592388"/>
            <a:chOff x="1547813" y="2349500"/>
            <a:chExt cx="5329237" cy="2592388"/>
          </a:xfrm>
        </p:grpSpPr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1547813" y="2349500"/>
              <a:ext cx="5329237" cy="25923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835150" y="2492375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1835150" y="34290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1835150" y="4221163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3059113" y="38608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3059113" y="2492375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4211638" y="4221163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" name="AutoShape 25"/>
            <p:cNvCxnSpPr>
              <a:cxnSpLocks noChangeShapeType="1"/>
              <a:stCxn id="31" idx="3"/>
              <a:endCxn id="35" idx="1"/>
            </p:cNvCxnSpPr>
            <p:nvPr/>
          </p:nvCxnSpPr>
          <p:spPr bwMode="auto">
            <a:xfrm>
              <a:off x="2554288" y="2744788"/>
              <a:ext cx="5048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" name="AutoShape 28"/>
            <p:cNvCxnSpPr>
              <a:cxnSpLocks noChangeShapeType="1"/>
              <a:stCxn id="34" idx="3"/>
              <a:endCxn id="36" idx="1"/>
            </p:cNvCxnSpPr>
            <p:nvPr/>
          </p:nvCxnSpPr>
          <p:spPr bwMode="auto">
            <a:xfrm>
              <a:off x="3778250" y="4113213"/>
              <a:ext cx="433387" cy="360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" name="AutoShape 29"/>
            <p:cNvCxnSpPr>
              <a:cxnSpLocks noChangeShapeType="1"/>
              <a:stCxn id="33" idx="3"/>
              <a:endCxn id="34" idx="1"/>
            </p:cNvCxnSpPr>
            <p:nvPr/>
          </p:nvCxnSpPr>
          <p:spPr bwMode="auto">
            <a:xfrm flipV="1">
              <a:off x="2554288" y="4113213"/>
              <a:ext cx="504825" cy="360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AutoShape 30"/>
            <p:cNvCxnSpPr>
              <a:cxnSpLocks noChangeShapeType="1"/>
              <a:stCxn id="32" idx="3"/>
              <a:endCxn id="34" idx="1"/>
            </p:cNvCxnSpPr>
            <p:nvPr/>
          </p:nvCxnSpPr>
          <p:spPr bwMode="auto">
            <a:xfrm>
              <a:off x="2554288" y="3681413"/>
              <a:ext cx="5048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31"/>
            <p:cNvCxnSpPr>
              <a:cxnSpLocks noChangeShapeType="1"/>
              <a:stCxn id="35" idx="3"/>
              <a:endCxn id="42" idx="1"/>
            </p:cNvCxnSpPr>
            <p:nvPr/>
          </p:nvCxnSpPr>
          <p:spPr bwMode="auto">
            <a:xfrm>
              <a:off x="3778250" y="2744788"/>
              <a:ext cx="1370012" cy="12239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5148263" y="371633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AutoShape 33"/>
            <p:cNvCxnSpPr>
              <a:cxnSpLocks noChangeShapeType="1"/>
              <a:stCxn id="42" idx="3"/>
              <a:endCxn id="50" idx="1"/>
            </p:cNvCxnSpPr>
            <p:nvPr/>
          </p:nvCxnSpPr>
          <p:spPr bwMode="auto">
            <a:xfrm flipV="1">
              <a:off x="5867400" y="3429000"/>
              <a:ext cx="144462" cy="539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34"/>
            <p:cNvCxnSpPr>
              <a:cxnSpLocks noChangeShapeType="1"/>
              <a:stCxn id="36" idx="3"/>
              <a:endCxn id="42" idx="1"/>
            </p:cNvCxnSpPr>
            <p:nvPr/>
          </p:nvCxnSpPr>
          <p:spPr bwMode="auto">
            <a:xfrm flipV="1">
              <a:off x="4930775" y="3968750"/>
              <a:ext cx="217487" cy="504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3059113" y="317658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6" name="AutoShape 51"/>
            <p:cNvCxnSpPr>
              <a:cxnSpLocks noChangeShapeType="1"/>
              <a:stCxn id="32" idx="3"/>
              <a:endCxn id="45" idx="1"/>
            </p:cNvCxnSpPr>
            <p:nvPr/>
          </p:nvCxnSpPr>
          <p:spPr bwMode="auto">
            <a:xfrm flipV="1">
              <a:off x="2554288" y="3429000"/>
              <a:ext cx="504825" cy="252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52"/>
            <p:cNvCxnSpPr>
              <a:cxnSpLocks noChangeShapeType="1"/>
              <a:stCxn id="45" idx="3"/>
              <a:endCxn id="48" idx="1"/>
            </p:cNvCxnSpPr>
            <p:nvPr/>
          </p:nvCxnSpPr>
          <p:spPr bwMode="auto">
            <a:xfrm flipV="1">
              <a:off x="3778250" y="2817813"/>
              <a:ext cx="1081087" cy="611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4859338" y="25654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" name="AutoShape 54"/>
            <p:cNvCxnSpPr>
              <a:cxnSpLocks noChangeShapeType="1"/>
              <a:stCxn id="48" idx="3"/>
              <a:endCxn id="50" idx="1"/>
            </p:cNvCxnSpPr>
            <p:nvPr/>
          </p:nvCxnSpPr>
          <p:spPr bwMode="auto">
            <a:xfrm>
              <a:off x="5578475" y="2817813"/>
              <a:ext cx="433387" cy="611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0" name="Rectangle 57"/>
            <p:cNvSpPr>
              <a:spLocks noChangeArrowheads="1"/>
            </p:cNvSpPr>
            <p:nvPr/>
          </p:nvSpPr>
          <p:spPr bwMode="auto">
            <a:xfrm>
              <a:off x="6011863" y="317658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1" name="AutoShape 58"/>
          <p:cNvCxnSpPr>
            <a:cxnSpLocks noChangeShapeType="1"/>
            <a:stCxn id="50" idx="3"/>
          </p:cNvCxnSpPr>
          <p:nvPr/>
        </p:nvCxnSpPr>
        <p:spPr bwMode="auto">
          <a:xfrm>
            <a:off x="6731000" y="3429000"/>
            <a:ext cx="865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AutoShape 60"/>
          <p:cNvSpPr>
            <a:spLocks noChangeArrowheads="1"/>
          </p:cNvSpPr>
          <p:nvPr/>
        </p:nvSpPr>
        <p:spPr bwMode="auto">
          <a:xfrm>
            <a:off x="3132137" y="5157788"/>
            <a:ext cx="2138363" cy="78105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700" dirty="0" smtClean="0">
                <a:cs typeface="Arial" pitchFamily="34" charset="0"/>
              </a:rPr>
              <a:t>Historical</a:t>
            </a:r>
            <a:endParaRPr lang="en-US" altLang="ko-KR" sz="1700" dirty="0">
              <a:cs typeface="Arial" pitchFamily="34" charset="0"/>
            </a:endParaRPr>
          </a:p>
          <a:p>
            <a:pPr algn="ctr"/>
            <a:r>
              <a:rPr lang="en-US" altLang="ko-KR" sz="1700" dirty="0">
                <a:cs typeface="Arial" pitchFamily="34" charset="0"/>
              </a:rPr>
              <a:t>Storage</a:t>
            </a:r>
          </a:p>
        </p:txBody>
      </p:sp>
      <p:sp>
        <p:nvSpPr>
          <p:cNvPr id="53" name="AutoShape 61"/>
          <p:cNvSpPr>
            <a:spLocks noChangeArrowheads="1"/>
          </p:cNvSpPr>
          <p:nvPr/>
        </p:nvSpPr>
        <p:spPr bwMode="auto">
          <a:xfrm>
            <a:off x="3798887" y="4941888"/>
            <a:ext cx="773113" cy="34925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lIns="91430" tIns="45716" rIns="91430" bIns="45716" anchor="ctr"/>
          <a:lstStyle/>
          <a:p>
            <a:endParaRPr lang="en-US"/>
          </a:p>
        </p:txBody>
      </p:sp>
      <p:sp>
        <p:nvSpPr>
          <p:cNvPr id="54" name="Text Box 64"/>
          <p:cNvSpPr txBox="1">
            <a:spLocks noChangeArrowheads="1"/>
          </p:cNvSpPr>
          <p:nvPr/>
        </p:nvSpPr>
        <p:spPr bwMode="auto">
          <a:xfrm>
            <a:off x="971551" y="5229226"/>
            <a:ext cx="954087" cy="6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i="1" dirty="0">
                <a:cs typeface="Arial" pitchFamily="34" charset="0"/>
              </a:rPr>
              <a:t>Aurora</a:t>
            </a:r>
          </a:p>
          <a:p>
            <a:r>
              <a:rPr lang="en-US" altLang="ko-KR" i="1" dirty="0">
                <a:cs typeface="Arial" pitchFamily="34" charset="0"/>
              </a:rPr>
              <a:t>System</a:t>
            </a:r>
          </a:p>
        </p:txBody>
      </p:sp>
      <p:grpSp>
        <p:nvGrpSpPr>
          <p:cNvPr id="55" name="Group 65"/>
          <p:cNvGrpSpPr>
            <a:grpSpLocks/>
          </p:cNvGrpSpPr>
          <p:nvPr/>
        </p:nvGrpSpPr>
        <p:grpSpPr bwMode="auto">
          <a:xfrm>
            <a:off x="8197850" y="4365626"/>
            <a:ext cx="1144588" cy="720725"/>
            <a:chOff x="4649" y="2160"/>
            <a:chExt cx="721" cy="454"/>
          </a:xfrm>
        </p:grpSpPr>
        <p:cxnSp>
          <p:nvCxnSpPr>
            <p:cNvPr id="56" name="AutoShape 66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67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4649" y="2160"/>
              <a:ext cx="7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700" i="1" dirty="0" err="1" smtClean="0">
                  <a:cs typeface="Arial" pitchFamily="34" charset="0"/>
                </a:rPr>
                <a:t>QoS</a:t>
              </a:r>
              <a:r>
                <a:rPr lang="en-US" altLang="ko-KR" sz="1700" i="1" dirty="0" smtClean="0">
                  <a:cs typeface="Arial" pitchFamily="34" charset="0"/>
                </a:rPr>
                <a:t> </a:t>
              </a:r>
              <a:r>
                <a:rPr lang="en-US" altLang="ko-KR" sz="1700" i="1" dirty="0">
                  <a:cs typeface="Arial" pitchFamily="34" charset="0"/>
                </a:rPr>
                <a:t>spec</a:t>
              </a:r>
            </a:p>
          </p:txBody>
        </p:sp>
      </p:grpSp>
      <p:grpSp>
        <p:nvGrpSpPr>
          <p:cNvPr id="60" name="Group 93"/>
          <p:cNvGrpSpPr>
            <a:grpSpLocks/>
          </p:cNvGrpSpPr>
          <p:nvPr/>
        </p:nvGrpSpPr>
        <p:grpSpPr bwMode="auto">
          <a:xfrm>
            <a:off x="7164393" y="4437063"/>
            <a:ext cx="1100138" cy="723900"/>
            <a:chOff x="5012" y="1344"/>
            <a:chExt cx="693" cy="456"/>
          </a:xfrm>
        </p:grpSpPr>
        <p:grpSp>
          <p:nvGrpSpPr>
            <p:cNvPr id="61" name="Group 91"/>
            <p:cNvGrpSpPr>
              <a:grpSpLocks/>
            </p:cNvGrpSpPr>
            <p:nvPr/>
          </p:nvGrpSpPr>
          <p:grpSpPr bwMode="auto">
            <a:xfrm>
              <a:off x="5103" y="1344"/>
              <a:ext cx="454" cy="273"/>
              <a:chOff x="1111" y="1616"/>
              <a:chExt cx="3357" cy="1633"/>
            </a:xfrm>
          </p:grpSpPr>
          <p:sp>
            <p:nvSpPr>
              <p:cNvPr id="63" name="Rectangle 70"/>
              <p:cNvSpPr>
                <a:spLocks noChangeArrowheads="1"/>
              </p:cNvSpPr>
              <p:nvPr/>
            </p:nvSpPr>
            <p:spPr bwMode="auto">
              <a:xfrm>
                <a:off x="1111" y="1616"/>
                <a:ext cx="3357" cy="163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1"/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2"/>
              <p:cNvSpPr>
                <a:spLocks noChangeArrowheads="1"/>
              </p:cNvSpPr>
              <p:nvPr/>
            </p:nvSpPr>
            <p:spPr bwMode="auto">
              <a:xfrm>
                <a:off x="1292" y="229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3"/>
              <p:cNvSpPr>
                <a:spLocks noChangeArrowheads="1"/>
              </p:cNvSpPr>
              <p:nvPr/>
            </p:nvSpPr>
            <p:spPr bwMode="auto">
              <a:xfrm>
                <a:off x="1292" y="2795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4"/>
              <p:cNvSpPr>
                <a:spLocks noChangeArrowheads="1"/>
              </p:cNvSpPr>
              <p:nvPr/>
            </p:nvSpPr>
            <p:spPr bwMode="auto">
              <a:xfrm>
                <a:off x="2063" y="2568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5"/>
              <p:cNvSpPr>
                <a:spLocks noChangeArrowheads="1"/>
              </p:cNvSpPr>
              <p:nvPr/>
            </p:nvSpPr>
            <p:spPr bwMode="auto">
              <a:xfrm>
                <a:off x="2063" y="170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76"/>
              <p:cNvSpPr>
                <a:spLocks noChangeArrowheads="1"/>
              </p:cNvSpPr>
              <p:nvPr/>
            </p:nvSpPr>
            <p:spPr bwMode="auto">
              <a:xfrm>
                <a:off x="2789" y="2795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0" name="AutoShape 77"/>
              <p:cNvCxnSpPr>
                <a:cxnSpLocks noChangeShapeType="1"/>
                <a:stCxn id="64" idx="3"/>
                <a:endCxn id="68" idx="1"/>
              </p:cNvCxnSpPr>
              <p:nvPr/>
            </p:nvCxnSpPr>
            <p:spPr bwMode="auto">
              <a:xfrm>
                <a:off x="1745" y="1865"/>
                <a:ext cx="31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1" name="AutoShape 78"/>
              <p:cNvCxnSpPr>
                <a:cxnSpLocks noChangeShapeType="1"/>
                <a:stCxn id="67" idx="3"/>
                <a:endCxn id="69" idx="1"/>
              </p:cNvCxnSpPr>
              <p:nvPr/>
            </p:nvCxnSpPr>
            <p:spPr bwMode="auto">
              <a:xfrm>
                <a:off x="2516" y="2727"/>
                <a:ext cx="273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2" name="AutoShape 79"/>
              <p:cNvCxnSpPr>
                <a:cxnSpLocks noChangeShapeType="1"/>
                <a:stCxn id="66" idx="3"/>
                <a:endCxn id="67" idx="1"/>
              </p:cNvCxnSpPr>
              <p:nvPr/>
            </p:nvCxnSpPr>
            <p:spPr bwMode="auto">
              <a:xfrm flipV="1">
                <a:off x="1745" y="2727"/>
                <a:ext cx="318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3" name="AutoShape 80"/>
              <p:cNvCxnSpPr>
                <a:cxnSpLocks noChangeShapeType="1"/>
                <a:stCxn id="65" idx="3"/>
                <a:endCxn id="67" idx="1"/>
              </p:cNvCxnSpPr>
              <p:nvPr/>
            </p:nvCxnSpPr>
            <p:spPr bwMode="auto">
              <a:xfrm>
                <a:off x="1745" y="2455"/>
                <a:ext cx="318" cy="2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4" name="AutoShape 81"/>
              <p:cNvCxnSpPr>
                <a:cxnSpLocks noChangeShapeType="1"/>
                <a:stCxn id="68" idx="3"/>
                <a:endCxn id="75" idx="1"/>
              </p:cNvCxnSpPr>
              <p:nvPr/>
            </p:nvCxnSpPr>
            <p:spPr bwMode="auto">
              <a:xfrm>
                <a:off x="2516" y="1865"/>
                <a:ext cx="863" cy="7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5" name="Rectangle 82"/>
              <p:cNvSpPr>
                <a:spLocks noChangeArrowheads="1"/>
              </p:cNvSpPr>
              <p:nvPr/>
            </p:nvSpPr>
            <p:spPr bwMode="auto">
              <a:xfrm>
                <a:off x="3379" y="2477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6" name="AutoShape 83"/>
              <p:cNvCxnSpPr>
                <a:cxnSpLocks noChangeShapeType="1"/>
                <a:stCxn id="75" idx="3"/>
                <a:endCxn id="83" idx="1"/>
              </p:cNvCxnSpPr>
              <p:nvPr/>
            </p:nvCxnSpPr>
            <p:spPr bwMode="auto">
              <a:xfrm flipV="1">
                <a:off x="3832" y="2455"/>
                <a:ext cx="137" cy="1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7" name="AutoShape 84"/>
              <p:cNvCxnSpPr>
                <a:cxnSpLocks noChangeShapeType="1"/>
                <a:stCxn id="69" idx="3"/>
                <a:endCxn id="75" idx="1"/>
              </p:cNvCxnSpPr>
              <p:nvPr/>
            </p:nvCxnSpPr>
            <p:spPr bwMode="auto">
              <a:xfrm flipV="1">
                <a:off x="3242" y="2636"/>
                <a:ext cx="137" cy="3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8" name="Rectangle 85"/>
              <p:cNvSpPr>
                <a:spLocks noChangeArrowheads="1"/>
              </p:cNvSpPr>
              <p:nvPr/>
            </p:nvSpPr>
            <p:spPr bwMode="auto">
              <a:xfrm>
                <a:off x="2063" y="2137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9" name="AutoShape 86"/>
              <p:cNvCxnSpPr>
                <a:cxnSpLocks noChangeShapeType="1"/>
                <a:stCxn id="65" idx="3"/>
                <a:endCxn id="78" idx="1"/>
              </p:cNvCxnSpPr>
              <p:nvPr/>
            </p:nvCxnSpPr>
            <p:spPr bwMode="auto">
              <a:xfrm flipV="1">
                <a:off x="1745" y="2296"/>
                <a:ext cx="318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0" name="AutoShape 87"/>
              <p:cNvCxnSpPr>
                <a:cxnSpLocks noChangeShapeType="1"/>
                <a:stCxn id="78" idx="3"/>
                <a:endCxn id="81" idx="1"/>
              </p:cNvCxnSpPr>
              <p:nvPr/>
            </p:nvCxnSpPr>
            <p:spPr bwMode="auto">
              <a:xfrm flipV="1">
                <a:off x="2516" y="1911"/>
                <a:ext cx="681" cy="38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81" name="Rectangle 88"/>
              <p:cNvSpPr>
                <a:spLocks noChangeArrowheads="1"/>
              </p:cNvSpPr>
              <p:nvPr/>
            </p:nvSpPr>
            <p:spPr bwMode="auto">
              <a:xfrm>
                <a:off x="3197" y="1752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82" name="AutoShape 89"/>
              <p:cNvCxnSpPr>
                <a:cxnSpLocks noChangeShapeType="1"/>
                <a:stCxn id="81" idx="3"/>
                <a:endCxn id="83" idx="1"/>
              </p:cNvCxnSpPr>
              <p:nvPr/>
            </p:nvCxnSpPr>
            <p:spPr bwMode="auto">
              <a:xfrm>
                <a:off x="3650" y="1911"/>
                <a:ext cx="319" cy="5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83" name="Rectangle 90"/>
              <p:cNvSpPr>
                <a:spLocks noChangeArrowheads="1"/>
              </p:cNvSpPr>
              <p:nvPr/>
            </p:nvSpPr>
            <p:spPr bwMode="auto">
              <a:xfrm>
                <a:off x="3969" y="229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" name="Text Box 92"/>
            <p:cNvSpPr txBox="1">
              <a:spLocks noChangeArrowheads="1"/>
            </p:cNvSpPr>
            <p:nvPr/>
          </p:nvSpPr>
          <p:spPr bwMode="auto">
            <a:xfrm>
              <a:off x="5012" y="1616"/>
              <a:ext cx="69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i="1" dirty="0">
                  <a:cs typeface="Arial" pitchFamily="34" charset="0"/>
                </a:rPr>
                <a:t>Query spec</a:t>
              </a:r>
            </a:p>
          </p:txBody>
        </p:sp>
      </p:grpSp>
      <p:sp>
        <p:nvSpPr>
          <p:cNvPr id="85" name="Text Box 96"/>
          <p:cNvSpPr txBox="1">
            <a:spLocks noChangeArrowheads="1"/>
          </p:cNvSpPr>
          <p:nvPr/>
        </p:nvSpPr>
        <p:spPr bwMode="auto">
          <a:xfrm>
            <a:off x="7861300" y="6388769"/>
            <a:ext cx="1333698" cy="5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i="1" dirty="0">
                <a:cs typeface="Arial" pitchFamily="34" charset="0"/>
              </a:rPr>
              <a:t>Application</a:t>
            </a:r>
          </a:p>
          <a:p>
            <a:r>
              <a:rPr lang="en-US" altLang="ko-KR" i="1" dirty="0">
                <a:cs typeface="Arial" pitchFamily="34" charset="0"/>
              </a:rPr>
              <a:t>administrator</a:t>
            </a:r>
          </a:p>
        </p:txBody>
      </p:sp>
      <p:cxnSp>
        <p:nvCxnSpPr>
          <p:cNvPr id="86" name="AutoShape 21"/>
          <p:cNvCxnSpPr>
            <a:cxnSpLocks noChangeShapeType="1"/>
            <a:stCxn id="11" idx="6"/>
            <a:endCxn id="31" idx="1"/>
          </p:cNvCxnSpPr>
          <p:nvPr/>
        </p:nvCxnSpPr>
        <p:spPr bwMode="auto">
          <a:xfrm>
            <a:off x="754063" y="2168526"/>
            <a:ext cx="1081088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" name="AutoShape 22"/>
          <p:cNvCxnSpPr>
            <a:cxnSpLocks noChangeShapeType="1"/>
            <a:stCxn id="16" idx="6"/>
            <a:endCxn id="32" idx="1"/>
          </p:cNvCxnSpPr>
          <p:nvPr/>
        </p:nvCxnSpPr>
        <p:spPr bwMode="auto">
          <a:xfrm flipV="1">
            <a:off x="754063" y="3681413"/>
            <a:ext cx="1081088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8" name="AutoShape 23"/>
          <p:cNvCxnSpPr>
            <a:cxnSpLocks noChangeShapeType="1"/>
            <a:stCxn id="17" idx="6"/>
            <a:endCxn id="33" idx="1"/>
          </p:cNvCxnSpPr>
          <p:nvPr/>
        </p:nvCxnSpPr>
        <p:spPr bwMode="auto">
          <a:xfrm flipV="1">
            <a:off x="754063" y="4473576"/>
            <a:ext cx="1081088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" name="AutoShape 24"/>
          <p:cNvCxnSpPr>
            <a:cxnSpLocks noChangeShapeType="1"/>
            <a:stCxn id="13" idx="6"/>
            <a:endCxn id="31" idx="1"/>
          </p:cNvCxnSpPr>
          <p:nvPr/>
        </p:nvCxnSpPr>
        <p:spPr bwMode="auto">
          <a:xfrm flipV="1">
            <a:off x="754063" y="2744788"/>
            <a:ext cx="1081088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" name="AutoShape 26"/>
          <p:cNvCxnSpPr>
            <a:cxnSpLocks noChangeShapeType="1"/>
            <a:stCxn id="12" idx="6"/>
            <a:endCxn id="31" idx="1"/>
          </p:cNvCxnSpPr>
          <p:nvPr/>
        </p:nvCxnSpPr>
        <p:spPr bwMode="auto">
          <a:xfrm>
            <a:off x="754063" y="2671764"/>
            <a:ext cx="1081088" cy="7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" name="AutoShape 27"/>
          <p:cNvCxnSpPr>
            <a:cxnSpLocks noChangeShapeType="1"/>
            <a:stCxn id="14" idx="6"/>
            <a:endCxn id="31" idx="1"/>
          </p:cNvCxnSpPr>
          <p:nvPr/>
        </p:nvCxnSpPr>
        <p:spPr bwMode="auto">
          <a:xfrm flipV="1">
            <a:off x="754063" y="2744788"/>
            <a:ext cx="1081088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2" name="AutoShape 35"/>
          <p:cNvCxnSpPr>
            <a:cxnSpLocks noChangeShapeType="1"/>
            <a:stCxn id="15" idx="6"/>
            <a:endCxn id="31" idx="1"/>
          </p:cNvCxnSpPr>
          <p:nvPr/>
        </p:nvCxnSpPr>
        <p:spPr bwMode="auto">
          <a:xfrm flipV="1">
            <a:off x="754063" y="2744788"/>
            <a:ext cx="1081088" cy="132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5661024" y="6142037"/>
            <a:ext cx="522288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4" name="Rectangle 18"/>
          <p:cNvSpPr>
            <a:spLocks noChangeArrowheads="1"/>
          </p:cNvSpPr>
          <p:nvPr/>
        </p:nvSpPr>
        <p:spPr bwMode="auto">
          <a:xfrm>
            <a:off x="2449512" y="6142037"/>
            <a:ext cx="566738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7" name="Slide Number Placeholder 4"/>
          <p:cNvSpPr txBox="1">
            <a:spLocks/>
          </p:cNvSpPr>
          <p:nvPr/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 fontScale="92500" lnSpcReduction="20000"/>
          </a:bodyPr>
          <a:lstStyle/>
          <a:p>
            <a:pPr algn="ctr" hangingPunct="1">
              <a:defRPr/>
            </a:pPr>
            <a:fld id="{FF204DA1-FDA9-4A5D-A963-9EA4EF1914CF}" type="slidenum">
              <a:rPr lang="en-US" sz="1500" b="1" smtClean="0">
                <a:solidFill>
                  <a:srgbClr val="FFFFFF"/>
                </a:solidFill>
              </a:rPr>
              <a:pPr algn="ctr" hangingPunct="1">
                <a:defRPr/>
              </a:pPr>
              <a:t>8</a:t>
            </a:fld>
            <a:endParaRPr lang="en-US" sz="15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3689E-6 L -0.06545 -0.05329 C -0.07916 -0.06533 -0.09965 -0.07205 -0.121 -0.07205 C -0.14531 -0.07205 -0.16475 -0.06533 -0.17847 -0.05329 L -0.24375 -3.83689E-6 " pathEditMode="relative" rAng="0" ptsTypes="FffFF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63855E-7 L -0.06545 -0.05329 C -0.07916 -0.06534 -0.09965 -0.07206 -0.121 -0.07206 C -0.14531 -0.07206 -0.16475 -0.06534 -0.17847 -0.05329 L -0.24375 9.63855E-7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Aurora stream tuple: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(TS=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..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2540</TotalTime>
  <Words>1876</Words>
  <Application>Microsoft Office PowerPoint</Application>
  <PresentationFormat>Custom</PresentationFormat>
  <Paragraphs>479</Paragraphs>
  <Slides>48</Slides>
  <Notes>3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Median</vt:lpstr>
      <vt:lpstr>Monitoring streams:  a new class of data management applications Don Carney, Uğur Çetintemel, Mitch Cherniack, Christian Convey, Sangdon Lee, Greg Seidman,  Michael Stonebraker, Nesime  Tatbul, Stan Zdonik  VLDB 2002: 215-226</vt:lpstr>
      <vt:lpstr>Examples of monitoring systems</vt:lpstr>
      <vt:lpstr>Introduction</vt:lpstr>
      <vt:lpstr>Monitoring Applications</vt:lpstr>
      <vt:lpstr>Comparison with traditional database sytems</vt:lpstr>
      <vt:lpstr>Aurora</vt:lpstr>
      <vt:lpstr>Outline of talk</vt:lpstr>
      <vt:lpstr>Aurora Overall System Model</vt:lpstr>
      <vt:lpstr>Representation of Stream</vt:lpstr>
      <vt:lpstr>Types of operators</vt:lpstr>
      <vt:lpstr>Types of operators</vt:lpstr>
      <vt:lpstr>Operators</vt:lpstr>
      <vt:lpstr>Operators</vt:lpstr>
      <vt:lpstr>Operators</vt:lpstr>
      <vt:lpstr>Operators</vt:lpstr>
      <vt:lpstr>Operators</vt:lpstr>
      <vt:lpstr>Aggregate</vt:lpstr>
      <vt:lpstr>Join</vt:lpstr>
      <vt:lpstr>Aurora Query model</vt:lpstr>
      <vt:lpstr>Aurora Query Model (cntd.)</vt:lpstr>
      <vt:lpstr>Aurora Query model: Views</vt:lpstr>
      <vt:lpstr>Aurora Query model: Ad-hoc queries</vt:lpstr>
      <vt:lpstr>Aurora GUI</vt:lpstr>
      <vt:lpstr>QoS specifications</vt:lpstr>
      <vt:lpstr>System Architecture</vt:lpstr>
      <vt:lpstr>Optimization</vt:lpstr>
      <vt:lpstr>Optimization</vt:lpstr>
      <vt:lpstr>Dynamic Continuous Query Optimizations</vt:lpstr>
      <vt:lpstr>Optimizing Ad-hoc queries</vt:lpstr>
      <vt:lpstr>Real Time Scheduling(RTS)</vt:lpstr>
      <vt:lpstr>Real Time Scheduling(RTS)</vt:lpstr>
      <vt:lpstr>RTS by Optimizing overall processing cost(contd.)</vt:lpstr>
      <vt:lpstr>RTS by Optimizing QoS: Priority Assignment</vt:lpstr>
      <vt:lpstr>Different priority assignment approach</vt:lpstr>
      <vt:lpstr>Load Shedding</vt:lpstr>
      <vt:lpstr>Load Shedding</vt:lpstr>
      <vt:lpstr>Detecting Load Shedding: Static Analysis</vt:lpstr>
      <vt:lpstr>Detecting Load Shedding: Dynamic Analysis</vt:lpstr>
      <vt:lpstr>Static Load Shedding by dropping tuples</vt:lpstr>
      <vt:lpstr>Static Load Shedding by dropping tuples</vt:lpstr>
      <vt:lpstr>Dynamic Load Shedding by dropping tuples</vt:lpstr>
      <vt:lpstr>Semantic Load shedding by filtering tuples</vt:lpstr>
      <vt:lpstr>Semantic Load shedding example</vt:lpstr>
      <vt:lpstr>Semantic Load shedding example</vt:lpstr>
      <vt:lpstr>Conclusion</vt:lpstr>
      <vt:lpstr>References</vt:lpstr>
      <vt:lpstr>Storage manager</vt:lpstr>
      <vt:lpstr>Storage manager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Joydip Datta</dc:creator>
  <cp:lastModifiedBy>Ajay Gupta</cp:lastModifiedBy>
  <cp:revision>230</cp:revision>
  <cp:lastPrinted>1601-01-01T00:00:00Z</cp:lastPrinted>
  <dcterms:created xsi:type="dcterms:W3CDTF">2011-03-21T04:58:06Z</dcterms:created>
  <dcterms:modified xsi:type="dcterms:W3CDTF">2013-03-09T07:07:31Z</dcterms:modified>
</cp:coreProperties>
</file>