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87" r:id="rId4"/>
    <p:sldId id="291" r:id="rId5"/>
    <p:sldId id="290" r:id="rId6"/>
    <p:sldId id="301" r:id="rId7"/>
    <p:sldId id="289" r:id="rId8"/>
    <p:sldId id="288" r:id="rId9"/>
    <p:sldId id="297" r:id="rId10"/>
    <p:sldId id="294" r:id="rId11"/>
    <p:sldId id="293" r:id="rId12"/>
    <p:sldId id="295" r:id="rId13"/>
    <p:sldId id="299" r:id="rId14"/>
    <p:sldId id="302" r:id="rId15"/>
    <p:sldId id="303" r:id="rId16"/>
    <p:sldId id="304" r:id="rId17"/>
    <p:sldId id="300" r:id="rId18"/>
    <p:sldId id="305" r:id="rId19"/>
    <p:sldId id="276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CC33"/>
    <a:srgbClr val="246774"/>
    <a:srgbClr val="FEA39C"/>
    <a:srgbClr val="CE1102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80" autoAdjust="0"/>
  </p:normalViewPr>
  <p:slideViewPr>
    <p:cSldViewPr>
      <p:cViewPr varScale="1">
        <p:scale>
          <a:sx n="78" d="100"/>
          <a:sy n="78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65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3351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072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 bwMode="auto">
          <a:xfrm>
            <a:off x="4355976" y="6356346"/>
            <a:ext cx="28803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78787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2860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743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200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657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2012CE7A-107A-4E48-9C67-E639CC196A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6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072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8613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98613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6821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942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4277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191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9750" y="6237288"/>
            <a:ext cx="1584325" cy="504825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4155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8478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111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7050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834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4909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8778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0638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8588" y="269875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+mj-lt"/>
          <a:ea typeface="+mj-ea"/>
          <a:cs typeface="+mj-cs"/>
          <a:sym typeface="Lucida Grande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42900" indent="-342900" algn="ctr" rtl="0" eaLnBrk="0" fontAlgn="base" hangingPunct="0">
        <a:spcBef>
          <a:spcPts val="800"/>
        </a:spcBef>
        <a:spcAft>
          <a:spcPct val="0"/>
        </a:spcAft>
        <a:defRPr sz="3200">
          <a:solidFill>
            <a:srgbClr val="EEECE1"/>
          </a:solidFill>
          <a:latin typeface="+mn-lt"/>
          <a:ea typeface="+mn-ea"/>
          <a:cs typeface="+mn-cs"/>
          <a:sym typeface="Lucida Grande" charset="0"/>
        </a:defRPr>
      </a:lvl1pPr>
      <a:lvl2pPr marL="419100" indent="38100" algn="ctr" rtl="0" eaLnBrk="0" fontAlgn="base" hangingPunct="0">
        <a:spcBef>
          <a:spcPts val="700"/>
        </a:spcBef>
        <a:spcAft>
          <a:spcPct val="0"/>
        </a:spcAft>
        <a:defRPr sz="28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2pPr>
      <a:lvl3pPr marL="876300" indent="38100" algn="ctr" rtl="0" eaLnBrk="0" fontAlgn="base" hangingPunct="0">
        <a:spcBef>
          <a:spcPts val="600"/>
        </a:spcBef>
        <a:spcAft>
          <a:spcPct val="0"/>
        </a:spcAft>
        <a:defRPr sz="24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3pPr>
      <a:lvl4pPr marL="1333500" indent="38100" algn="ctr" rtl="0" eaLnBrk="0" fontAlgn="base" hangingPunct="0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4pPr>
      <a:lvl5pPr marL="1790700" indent="38100" algn="ctr" rtl="0" eaLnBrk="0" fontAlgn="base" hangingPunct="0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5pPr>
      <a:lvl6pPr marL="22479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6pPr>
      <a:lvl7pPr marL="27051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7pPr>
      <a:lvl8pPr marL="31623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8pPr>
      <a:lvl9pPr marL="36195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8613"/>
            <a:ext cx="8229600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253477"/>
            <a:ext cx="1077466" cy="4177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+mj-lt"/>
          <a:ea typeface="+mj-ea"/>
          <a:cs typeface="+mj-cs"/>
          <a:sym typeface="Lucida Grande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EEECE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704850" indent="-285750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1104900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5621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20193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2476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933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3390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848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218113"/>
            <a:ext cx="91440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218113"/>
            <a:ext cx="91440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685800" y="1067866"/>
            <a:ext cx="7772400" cy="20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+mj-lt"/>
                <a:ea typeface="+mj-ea"/>
                <a:cs typeface="+mj-cs"/>
                <a:sym typeface="Lucida Grande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EEECE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9pPr>
          </a:lstStyle>
          <a:p>
            <a:r>
              <a:rPr lang="en-US" dirty="0" smtClean="0"/>
              <a:t>Infrastructure</a:t>
            </a:r>
          </a:p>
          <a:p>
            <a:r>
              <a:rPr lang="en-US" sz="2800" i="1" dirty="0" smtClean="0"/>
              <a:t>for </a:t>
            </a:r>
            <a:endParaRPr lang="en-US" sz="3600" i="1" dirty="0" smtClean="0"/>
          </a:p>
          <a:p>
            <a:r>
              <a:rPr lang="en-US" dirty="0" err="1" smtClean="0"/>
              <a:t>Stateful</a:t>
            </a:r>
            <a:r>
              <a:rPr lang="en-US" dirty="0" smtClean="0"/>
              <a:t> </a:t>
            </a:r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14" name="Subtitle 2"/>
          <p:cNvSpPr txBox="1">
            <a:spLocks/>
          </p:cNvSpPr>
          <p:nvPr/>
        </p:nvSpPr>
        <p:spPr bwMode="auto">
          <a:xfrm>
            <a:off x="1398895" y="378904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ts val="800"/>
              </a:spcBef>
              <a:spcAft>
                <a:spcPct val="0"/>
              </a:spcAft>
              <a:defRPr sz="3200">
                <a:solidFill>
                  <a:srgbClr val="EEECE1"/>
                </a:solidFill>
                <a:latin typeface="+mn-lt"/>
                <a:ea typeface="+mn-ea"/>
                <a:cs typeface="+mn-cs"/>
                <a:sym typeface="Lucida Grande" charset="0"/>
              </a:defRPr>
            </a:lvl1pPr>
            <a:lvl2pPr marL="419100" indent="38100" algn="ctr" rtl="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2pPr>
            <a:lvl3pPr marL="876300" indent="38100" algn="ctr" rtl="0" eaLnBrk="0" fontAlgn="base" hangingPunct="0">
              <a:spcBef>
                <a:spcPts val="600"/>
              </a:spcBef>
              <a:spcAft>
                <a:spcPct val="0"/>
              </a:spcAft>
              <a:defRPr sz="24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3pPr>
            <a:lvl4pPr marL="1333500" indent="38100" algn="ctr" rtl="0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4pPr>
            <a:lvl5pPr marL="1790700" indent="38100" algn="ctr" rtl="0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9pPr>
          </a:lstStyle>
          <a:p>
            <a:r>
              <a:rPr lang="en-IN" sz="2000" i="1" dirty="0" smtClean="0"/>
              <a:t>Joydeep Sen Sarma</a:t>
            </a:r>
          </a:p>
          <a:p>
            <a:endParaRPr lang="en-IN" sz="2000" i="1" dirty="0"/>
          </a:p>
          <a:p>
            <a:r>
              <a:rPr lang="en-IN" sz="4000" dirty="0" smtClean="0">
                <a:latin typeface="Calibri" pitchFamily="34" charset="0"/>
              </a:rPr>
              <a:t>Qubole</a:t>
            </a:r>
          </a:p>
          <a:p>
            <a:endParaRPr lang="en-IN" sz="20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Partitions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fontScale="92500" lnSpcReduction="10000"/>
          </a:bodyPr>
          <a:lstStyle/>
          <a:p>
            <a:r>
              <a:rPr lang="en-IN" sz="3000" dirty="0" smtClean="0">
                <a:latin typeface="Calibri" pitchFamily="34" charset="0"/>
              </a:rPr>
              <a:t>2+ Data </a:t>
            </a:r>
            <a:r>
              <a:rPr lang="en-IN" sz="3000" dirty="0" err="1" smtClean="0">
                <a:latin typeface="Calibri" pitchFamily="34" charset="0"/>
              </a:rPr>
              <a:t>Centers</a:t>
            </a:r>
            <a:endParaRPr lang="en-IN" sz="3000" dirty="0" smtClean="0">
              <a:latin typeface="Calibri" pitchFamily="34" charset="0"/>
            </a:endParaRPr>
          </a:p>
          <a:p>
            <a:pPr lvl="1"/>
            <a:r>
              <a:rPr lang="en-IN" sz="2200" dirty="0" err="1" smtClean="0">
                <a:solidFill>
                  <a:srgbClr val="FF0000"/>
                </a:solidFill>
                <a:latin typeface="Calibri" pitchFamily="34" charset="0"/>
              </a:rPr>
              <a:t>Sshhh</a:t>
            </a:r>
            <a:r>
              <a:rPr lang="en-IN" sz="2200" dirty="0" smtClean="0">
                <a:solidFill>
                  <a:srgbClr val="FF0000"/>
                </a:solidFill>
                <a:latin typeface="Calibri" pitchFamily="34" charset="0"/>
              </a:rPr>
              <a:t>: this invites flame wars</a:t>
            </a:r>
          </a:p>
          <a:p>
            <a:pPr lvl="1"/>
            <a:endParaRPr lang="en-IN" sz="2600" dirty="0">
              <a:latin typeface="Calibri" pitchFamily="34" charset="0"/>
            </a:endParaRPr>
          </a:p>
          <a:p>
            <a:r>
              <a:rPr lang="en-IN" sz="3000" dirty="0" smtClean="0">
                <a:latin typeface="Calibri" pitchFamily="34" charset="0"/>
              </a:rPr>
              <a:t>Traditionally - High Latency</a:t>
            </a:r>
          </a:p>
          <a:p>
            <a:pPr lvl="1"/>
            <a:r>
              <a:rPr lang="en-IN" sz="2200" dirty="0" smtClean="0">
                <a:latin typeface="Calibri" pitchFamily="34" charset="0"/>
              </a:rPr>
              <a:t>But not if 2 availability zones close by</a:t>
            </a:r>
          </a:p>
          <a:p>
            <a:pPr lvl="1"/>
            <a:endParaRPr lang="en-IN" sz="2200" dirty="0" smtClean="0">
              <a:latin typeface="Calibri" pitchFamily="34" charset="0"/>
            </a:endParaRPr>
          </a:p>
          <a:p>
            <a:r>
              <a:rPr lang="en-IN" sz="3000" dirty="0" smtClean="0">
                <a:latin typeface="Calibri" pitchFamily="34" charset="0"/>
              </a:rPr>
              <a:t>Large/Equal number of nodes on either side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Different from a few nodes failing in either side</a:t>
            </a:r>
          </a:p>
          <a:p>
            <a:pPr lvl="1"/>
            <a:endParaRPr lang="en-IN" sz="2200" dirty="0" smtClean="0">
              <a:latin typeface="Calibri" pitchFamily="34" charset="0"/>
            </a:endParaRPr>
          </a:p>
          <a:p>
            <a:r>
              <a:rPr lang="en-IN" sz="2800" u="sng" dirty="0" smtClean="0">
                <a:latin typeface="Calibri" pitchFamily="34" charset="0"/>
              </a:rPr>
              <a:t>Maybe</a:t>
            </a:r>
            <a:r>
              <a:rPr lang="en-IN" sz="2800" dirty="0" smtClean="0">
                <a:latin typeface="Calibri" pitchFamily="34" charset="0"/>
              </a:rPr>
              <a:t> Customers also partitioned</a:t>
            </a:r>
          </a:p>
          <a:p>
            <a:pPr lvl="1"/>
            <a:r>
              <a:rPr lang="en-IN" sz="2400" u="sng" dirty="0" smtClean="0">
                <a:latin typeface="Calibri" pitchFamily="34" charset="0"/>
              </a:rPr>
              <a:t>Then Maybe</a:t>
            </a:r>
            <a:r>
              <a:rPr lang="en-IN" sz="2400" dirty="0" smtClean="0">
                <a:latin typeface="Calibri" pitchFamily="34" charset="0"/>
              </a:rPr>
              <a:t> both sides must win!</a:t>
            </a:r>
            <a:endParaRPr lang="en-IN" sz="20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507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Photos App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sz="2600" dirty="0" smtClean="0">
                <a:latin typeface="Calibri" pitchFamily="34" charset="0"/>
              </a:rPr>
              <a:t>Photos are Immutable</a:t>
            </a: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latin typeface="Calibri" pitchFamily="34" charset="0"/>
              </a:rPr>
              <a:t>Read any working copy!</a:t>
            </a: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latin typeface="Calibri" pitchFamily="34" charset="0"/>
              </a:rPr>
              <a:t>Write to any available DC (replication can be queued up)</a:t>
            </a: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latin typeface="Calibri" pitchFamily="34" charset="0"/>
              </a:rPr>
              <a:t>1.x copy per data </a:t>
            </a:r>
            <a:r>
              <a:rPr lang="en-IN" sz="2200" dirty="0" err="1" smtClean="0">
                <a:latin typeface="Calibri" pitchFamily="34" charset="0"/>
              </a:rPr>
              <a:t>center</a:t>
            </a:r>
            <a:r>
              <a:rPr lang="en-IN" sz="2200" dirty="0" smtClean="0">
                <a:latin typeface="Calibri" pitchFamily="34" charset="0"/>
              </a:rPr>
              <a:t> only </a:t>
            </a:r>
            <a:r>
              <a:rPr lang="en-IN" sz="2200" dirty="0" smtClean="0">
                <a:latin typeface="Calibri" pitchFamily="34" charset="0"/>
                <a:sym typeface="Wingdings" pitchFamily="2" charset="2"/>
              </a:rPr>
              <a:t> Low Cost!</a:t>
            </a:r>
            <a:endParaRPr lang="en-IN" sz="22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600" dirty="0" smtClean="0">
                <a:latin typeface="Calibri" pitchFamily="34" charset="0"/>
              </a:rPr>
              <a:t>Consistency</a:t>
            </a: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latin typeface="Calibri" pitchFamily="34" charset="0"/>
              </a:rPr>
              <a:t>Most likely browser cached anyway (Read-what-you-write ..)</a:t>
            </a:r>
          </a:p>
          <a:p>
            <a:pPr lvl="1">
              <a:buFont typeface="Arial" pitchFamily="34" charset="0"/>
              <a:buChar char="•"/>
            </a:pPr>
            <a:r>
              <a:rPr lang="en-IN" sz="2200" dirty="0" smtClean="0">
                <a:latin typeface="Calibri" pitchFamily="34" charset="0"/>
              </a:rPr>
              <a:t>Ok to not retrieve photo – big deal!</a:t>
            </a: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r>
              <a:rPr lang="en-IN" sz="2600" dirty="0" smtClean="0">
                <a:latin typeface="Calibri" pitchFamily="34" charset="0"/>
              </a:rPr>
              <a:t>What happens when disk fails?</a:t>
            </a:r>
          </a:p>
          <a:p>
            <a:pPr lvl="1"/>
            <a:r>
              <a:rPr lang="en-IN" sz="2200" dirty="0" smtClean="0">
                <a:latin typeface="Calibri" pitchFamily="34" charset="0"/>
              </a:rPr>
              <a:t>Better to restore locally than go cross-DC (too much </a:t>
            </a:r>
            <a:r>
              <a:rPr lang="en-IN" sz="2200" dirty="0" err="1" smtClean="0">
                <a:latin typeface="Calibri" pitchFamily="34" charset="0"/>
              </a:rPr>
              <a:t>bursty</a:t>
            </a:r>
            <a:r>
              <a:rPr lang="en-IN" sz="2200" dirty="0" smtClean="0">
                <a:latin typeface="Calibri" pitchFamily="34" charset="0"/>
              </a:rPr>
              <a:t> traffic)</a:t>
            </a:r>
          </a:p>
          <a:p>
            <a:pPr lvl="1"/>
            <a:r>
              <a:rPr lang="en-IN" sz="2200" dirty="0" smtClean="0">
                <a:latin typeface="Calibri" pitchFamily="34" charset="0"/>
              </a:rPr>
              <a:t>Classic RAID slow to restore </a:t>
            </a:r>
            <a:r>
              <a:rPr lang="en-IN" sz="2200" dirty="0" smtClean="0">
                <a:latin typeface="Calibri" pitchFamily="34" charset="0"/>
                <a:sym typeface="Wingdings" pitchFamily="2" charset="2"/>
              </a:rPr>
              <a:t> use </a:t>
            </a:r>
            <a:r>
              <a:rPr lang="en-IN" sz="2200" b="1" u="sng" dirty="0" smtClean="0">
                <a:latin typeface="Calibri" pitchFamily="34" charset="0"/>
                <a:sym typeface="Wingdings" pitchFamily="2" charset="2"/>
              </a:rPr>
              <a:t>Distributed RAID/File-System</a:t>
            </a:r>
            <a:endParaRPr lang="en-IN" sz="2200" b="1" u="sng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 smtClean="0">
              <a:latin typeface="Calibri" pitchFamily="34" charset="0"/>
            </a:endParaRPr>
          </a:p>
          <a:p>
            <a:pPr marL="419100" lvl="1" indent="0">
              <a:buNone/>
            </a:pPr>
            <a:endParaRPr lang="en-IN" sz="2000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98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Mailbox App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 smtClean="0">
                <a:latin typeface="Calibri" pitchFamily="34" charset="0"/>
              </a:rPr>
              <a:t>Mails are immutable – but metadata is not (Ugh)</a:t>
            </a: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400" dirty="0" smtClean="0">
                <a:latin typeface="Calibri" pitchFamily="34" charset="0"/>
              </a:rPr>
              <a:t>Need Atomicity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Add incoming email to thread index, user index, increment counters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Move message from one label to another</a:t>
            </a:r>
          </a:p>
          <a:p>
            <a:pPr lvl="1">
              <a:buFont typeface="Arial" pitchFamily="34" charset="0"/>
              <a:buChar char="•"/>
            </a:pPr>
            <a:r>
              <a:rPr lang="en-IN" sz="2000" b="1" u="sng" dirty="0" smtClean="0">
                <a:latin typeface="Calibri" pitchFamily="34" charset="0"/>
              </a:rPr>
              <a:t>Queues </a:t>
            </a:r>
            <a:r>
              <a:rPr lang="en-IN" sz="2000" dirty="0" smtClean="0">
                <a:latin typeface="Calibri" pitchFamily="34" charset="0"/>
              </a:rPr>
              <a:t>conveying atomic units of work are fundamental.</a:t>
            </a:r>
          </a:p>
          <a:p>
            <a:pPr lvl="1">
              <a:buFont typeface="Arial" pitchFamily="34" charset="0"/>
              <a:buChar char="•"/>
            </a:pPr>
            <a:r>
              <a:rPr lang="en-IN" sz="2000" b="1" u="sng" dirty="0" smtClean="0">
                <a:latin typeface="Calibri" pitchFamily="34" charset="0"/>
              </a:rPr>
              <a:t>Transaction Monitor </a:t>
            </a:r>
            <a:r>
              <a:rPr lang="en-IN" sz="2000" dirty="0" smtClean="0">
                <a:latin typeface="Calibri" pitchFamily="34" charset="0"/>
              </a:rPr>
              <a:t>to accomplish bunch of actions atomically</a:t>
            </a: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 marL="342900" lvl="1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en-IN" sz="2400" dirty="0">
                <a:latin typeface="Calibri" pitchFamily="34" charset="0"/>
              </a:rPr>
              <a:t>No transactions across users!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Map </a:t>
            </a:r>
            <a:r>
              <a:rPr lang="en-IN" sz="2000" dirty="0">
                <a:latin typeface="Calibri" pitchFamily="34" charset="0"/>
              </a:rPr>
              <a:t>User to DC (PNUTS/FB Messages)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Sacrifice </a:t>
            </a:r>
            <a:r>
              <a:rPr lang="en-IN" sz="2000" dirty="0">
                <a:latin typeface="Calibri" pitchFamily="34" charset="0"/>
              </a:rPr>
              <a:t>Availability for Consistency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>
                <a:latin typeface="Calibri" pitchFamily="34" charset="0"/>
              </a:rPr>
              <a:t>Fault Containment – only some users  affected by DC outage</a:t>
            </a:r>
          </a:p>
          <a:p>
            <a:pPr lvl="1">
              <a:buFont typeface="Arial" pitchFamily="34" charset="0"/>
              <a:buChar char="•"/>
            </a:pPr>
            <a:endParaRPr lang="en-IN" sz="20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sz="20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sz="20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 marL="419100" lvl="1" indent="0">
              <a:buNone/>
            </a:pPr>
            <a:endParaRPr lang="en-IN" sz="2000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86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Mailbox App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400" u="sng" dirty="0">
                <a:latin typeface="Calibri" pitchFamily="34" charset="0"/>
              </a:rPr>
              <a:t>Key-Value Store </a:t>
            </a:r>
            <a:r>
              <a:rPr lang="en-IN" sz="2400" dirty="0">
                <a:latin typeface="Calibri" pitchFamily="34" charset="0"/>
              </a:rPr>
              <a:t>inside each DC</a:t>
            </a:r>
          </a:p>
          <a:p>
            <a:pPr lvl="1">
              <a:buFont typeface="Arial" pitchFamily="34" charset="0"/>
              <a:buChar char="•"/>
            </a:pPr>
            <a:r>
              <a:rPr lang="en-IN" sz="2000" u="sng" dirty="0">
                <a:latin typeface="Calibri" pitchFamily="34" charset="0"/>
              </a:rPr>
              <a:t>Distributed RAID/File System </a:t>
            </a:r>
            <a:r>
              <a:rPr lang="en-IN" sz="2000" dirty="0">
                <a:latin typeface="Calibri" pitchFamily="34" charset="0"/>
              </a:rPr>
              <a:t>for disk redundancy</a:t>
            </a: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400" dirty="0" smtClean="0">
                <a:latin typeface="Calibri" pitchFamily="34" charset="0"/>
              </a:rPr>
              <a:t>Disaster Recovery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Maintain snapshot consistent copy + queue of unapplied transactions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Snapshots + Log awesome for debugging:</a:t>
            </a:r>
          </a:p>
          <a:p>
            <a:pPr lvl="2">
              <a:buFont typeface="Arial" pitchFamily="34" charset="0"/>
              <a:buChar char="•"/>
            </a:pPr>
            <a:r>
              <a:rPr lang="en-IN" sz="1600" dirty="0" smtClean="0">
                <a:latin typeface="Calibri" pitchFamily="34" charset="0"/>
              </a:rPr>
              <a:t>Think bad application logic!</a:t>
            </a:r>
          </a:p>
          <a:p>
            <a:pPr lvl="2">
              <a:buFont typeface="Arial" pitchFamily="34" charset="0"/>
              <a:buChar char="•"/>
            </a:pPr>
            <a:endParaRPr lang="en-IN" sz="16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400" dirty="0" smtClean="0">
                <a:latin typeface="Calibri" pitchFamily="34" charset="0"/>
              </a:rPr>
              <a:t>Global User -&gt; DC Map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Few Write Transactions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Hmmm .. – strong consistent &amp;&amp; available &amp;&amp; !Partition Tolerant</a:t>
            </a: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Manual Intervention on partition – reconfigure quorum</a:t>
            </a: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54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Payments App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400" dirty="0" smtClean="0">
                <a:latin typeface="Calibri" pitchFamily="34" charset="0"/>
              </a:rPr>
              <a:t>Problem:</a:t>
            </a:r>
          </a:p>
          <a:p>
            <a:r>
              <a:rPr lang="en-IN" sz="2400" dirty="0" smtClean="0">
                <a:latin typeface="Calibri" pitchFamily="34" charset="0"/>
              </a:rPr>
              <a:t>Credit/Debit Balance from local Account</a:t>
            </a:r>
            <a:endParaRPr lang="en-IN" sz="2000" dirty="0">
              <a:latin typeface="Calibri" pitchFamily="34" charset="0"/>
            </a:endParaRPr>
          </a:p>
          <a:p>
            <a:r>
              <a:rPr lang="en-IN" sz="2400" dirty="0" smtClean="0">
                <a:latin typeface="Calibri" pitchFamily="34" charset="0"/>
              </a:rPr>
              <a:t>Debit/Credit to external bank/processor</a:t>
            </a:r>
          </a:p>
          <a:p>
            <a:endParaRPr lang="en-IN" sz="24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IN" sz="2400" dirty="0" smtClean="0">
                <a:latin typeface="Calibri" pitchFamily="34" charset="0"/>
              </a:rPr>
              <a:t>Solution:</a:t>
            </a:r>
            <a:endParaRPr lang="en-IN" sz="2400" dirty="0">
              <a:latin typeface="Calibri" pitchFamily="34" charset="0"/>
            </a:endParaRPr>
          </a:p>
          <a:p>
            <a:r>
              <a:rPr lang="en-IN" sz="2400" dirty="0" smtClean="0">
                <a:latin typeface="Calibri" pitchFamily="34" charset="0"/>
              </a:rPr>
              <a:t>Perform local action synchronously</a:t>
            </a:r>
          </a:p>
          <a:p>
            <a:r>
              <a:rPr lang="en-IN" sz="2400" dirty="0" smtClean="0">
                <a:latin typeface="Calibri" pitchFamily="34" charset="0"/>
              </a:rPr>
              <a:t>Put external transaction in Queue for Transaction Monitor</a:t>
            </a:r>
          </a:p>
          <a:p>
            <a:r>
              <a:rPr lang="en-IN" sz="2400" dirty="0" smtClean="0">
                <a:latin typeface="Calibri" pitchFamily="34" charset="0"/>
              </a:rPr>
              <a:t>External </a:t>
            </a:r>
            <a:r>
              <a:rPr lang="en-IN" sz="2400" dirty="0" err="1">
                <a:latin typeface="Calibri" pitchFamily="34" charset="0"/>
              </a:rPr>
              <a:t>T</a:t>
            </a:r>
            <a:r>
              <a:rPr lang="en-IN" sz="2400" dirty="0" err="1" smtClean="0">
                <a:latin typeface="Calibri" pitchFamily="34" charset="0"/>
              </a:rPr>
              <a:t>x</a:t>
            </a:r>
            <a:r>
              <a:rPr lang="en-IN" sz="2400" dirty="0" smtClean="0">
                <a:latin typeface="Calibri" pitchFamily="34" charset="0"/>
              </a:rPr>
              <a:t> is idempotent (2phase – get </a:t>
            </a:r>
            <a:r>
              <a:rPr lang="en-IN" sz="2400" i="1" dirty="0" err="1" smtClean="0">
                <a:latin typeface="Calibri" pitchFamily="34" charset="0"/>
              </a:rPr>
              <a:t>txid</a:t>
            </a:r>
            <a:r>
              <a:rPr lang="en-IN" sz="2400" dirty="0" smtClean="0">
                <a:latin typeface="Calibri" pitchFamily="34" charset="0"/>
              </a:rPr>
              <a:t> first)</a:t>
            </a:r>
          </a:p>
          <a:p>
            <a:pPr lvl="1"/>
            <a:r>
              <a:rPr lang="en-IN" sz="2000" dirty="0" smtClean="0">
                <a:latin typeface="Calibri" pitchFamily="34" charset="0"/>
              </a:rPr>
              <a:t>Minimize inconsistency: try External </a:t>
            </a:r>
            <a:r>
              <a:rPr lang="en-IN" sz="2000" dirty="0" err="1" smtClean="0">
                <a:latin typeface="Calibri" pitchFamily="34" charset="0"/>
              </a:rPr>
              <a:t>tx</a:t>
            </a:r>
            <a:r>
              <a:rPr lang="en-IN" sz="2000" dirty="0" smtClean="0">
                <a:latin typeface="Calibri" pitchFamily="34" charset="0"/>
              </a:rPr>
              <a:t> synchronously with small timeout</a:t>
            </a:r>
            <a:endParaRPr lang="en-IN" sz="2400" dirty="0" smtClean="0">
              <a:latin typeface="Calibri" pitchFamily="34" charset="0"/>
            </a:endParaRPr>
          </a:p>
          <a:p>
            <a:r>
              <a:rPr lang="en-IN" sz="2400" dirty="0" smtClean="0">
                <a:latin typeface="Calibri" pitchFamily="34" charset="0"/>
              </a:rPr>
              <a:t>Also synchronous external </a:t>
            </a:r>
            <a:r>
              <a:rPr lang="en-IN" sz="2400" dirty="0" err="1" smtClean="0">
                <a:latin typeface="Calibri" pitchFamily="34" charset="0"/>
              </a:rPr>
              <a:t>Tx</a:t>
            </a:r>
            <a:r>
              <a:rPr lang="en-IN" sz="2400" dirty="0" smtClean="0">
                <a:latin typeface="Calibri" pitchFamily="34" charset="0"/>
              </a:rPr>
              <a:t> for large amount</a:t>
            </a:r>
          </a:p>
        </p:txBody>
      </p:sp>
    </p:spTree>
    <p:extLst>
      <p:ext uri="{BB962C8B-B14F-4D97-AF65-F5344CB8AC3E}">
        <p14:creationId xmlns:p14="http://schemas.microsoft.com/office/powerpoint/2010/main" val="168005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Real-Time Analytics App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400" dirty="0" smtClean="0">
                <a:latin typeface="Calibri" pitchFamily="34" charset="0"/>
              </a:rPr>
              <a:t>Problem:</a:t>
            </a:r>
          </a:p>
          <a:p>
            <a:r>
              <a:rPr lang="en-IN" sz="2400" dirty="0" smtClean="0">
                <a:latin typeface="Calibri" pitchFamily="34" charset="0"/>
              </a:rPr>
              <a:t>Incoming high volume stream of events – global</a:t>
            </a:r>
          </a:p>
          <a:p>
            <a:r>
              <a:rPr lang="en-IN" sz="2400" dirty="0" smtClean="0">
                <a:latin typeface="Calibri" pitchFamily="34" charset="0"/>
              </a:rPr>
              <a:t>Maintain all sorts of (global!) counters:</a:t>
            </a:r>
          </a:p>
          <a:p>
            <a:pPr lvl="1"/>
            <a:r>
              <a:rPr lang="en-IN" sz="2000" dirty="0" smtClean="0">
                <a:latin typeface="Calibri" pitchFamily="34" charset="0"/>
              </a:rPr>
              <a:t>{Count(1)}, {country, page, count(1)}, {</a:t>
            </a:r>
            <a:r>
              <a:rPr lang="en-IN" sz="2000" dirty="0" err="1" smtClean="0">
                <a:latin typeface="Calibri" pitchFamily="34" charset="0"/>
              </a:rPr>
              <a:t>adid</a:t>
            </a:r>
            <a:r>
              <a:rPr lang="en-IN" sz="2000" dirty="0" smtClean="0">
                <a:latin typeface="Calibri" pitchFamily="34" charset="0"/>
              </a:rPr>
              <a:t>, sum(</a:t>
            </a:r>
            <a:r>
              <a:rPr lang="en-IN" sz="2000" dirty="0" err="1" smtClean="0">
                <a:latin typeface="Calibri" pitchFamily="34" charset="0"/>
              </a:rPr>
              <a:t>cpc</a:t>
            </a:r>
            <a:r>
              <a:rPr lang="en-IN" sz="2000" dirty="0" smtClean="0">
                <a:latin typeface="Calibri" pitchFamily="34" charset="0"/>
              </a:rPr>
              <a:t>)}, …</a:t>
            </a: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IN" sz="2400" dirty="0" smtClean="0">
                <a:latin typeface="Calibri" pitchFamily="34" charset="0"/>
              </a:rPr>
              <a:t>Solution:</a:t>
            </a:r>
          </a:p>
          <a:p>
            <a:r>
              <a:rPr lang="en-IN" sz="2400" dirty="0" smtClean="0">
                <a:latin typeface="Calibri" pitchFamily="34" charset="0"/>
              </a:rPr>
              <a:t>Counter Increments are commutative, conflict free</a:t>
            </a:r>
          </a:p>
          <a:p>
            <a:r>
              <a:rPr lang="en-IN" sz="2400" dirty="0" smtClean="0">
                <a:latin typeface="Calibri" pitchFamily="34" charset="0"/>
              </a:rPr>
              <a:t>Apply locally in each DC/machine – send updates to others </a:t>
            </a:r>
            <a:r>
              <a:rPr lang="en-IN" sz="2400" dirty="0" err="1" smtClean="0">
                <a:latin typeface="Calibri" pitchFamily="34" charset="0"/>
              </a:rPr>
              <a:t>async</a:t>
            </a:r>
            <a:endParaRPr lang="en-IN" sz="2400" dirty="0" smtClean="0">
              <a:latin typeface="Calibri" pitchFamily="34" charset="0"/>
            </a:endParaRPr>
          </a:p>
          <a:p>
            <a:r>
              <a:rPr lang="en-IN" sz="2400" dirty="0" smtClean="0">
                <a:latin typeface="Calibri" pitchFamily="34" charset="0"/>
              </a:rPr>
              <a:t>Eventual Consistency is awesome</a:t>
            </a:r>
          </a:p>
          <a:p>
            <a:r>
              <a:rPr lang="en-IN" sz="2400" dirty="0" smtClean="0">
                <a:latin typeface="Calibri" pitchFamily="34" charset="0"/>
              </a:rPr>
              <a:t>Read-what-you-write by client caching and/or sticky routing</a:t>
            </a:r>
            <a:endParaRPr lang="en-IN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422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Design Patterns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400" dirty="0" smtClean="0">
                <a:latin typeface="Calibri" pitchFamily="34" charset="0"/>
              </a:rPr>
              <a:t>The rarer the event the more elaborate/slow the mechanism to handle it</a:t>
            </a:r>
          </a:p>
          <a:p>
            <a:pPr marL="876300" lvl="1" indent="-514350"/>
            <a:r>
              <a:rPr lang="en-IN" sz="2000" dirty="0" smtClean="0">
                <a:latin typeface="Calibri" pitchFamily="34" charset="0"/>
              </a:rPr>
              <a:t>Most common: Error free read/write requests from as few machines/disks as possible</a:t>
            </a:r>
            <a:endParaRPr lang="en-IN" sz="2000" dirty="0" smtClean="0">
              <a:latin typeface="Calibri" pitchFamily="34" charset="0"/>
            </a:endParaRPr>
          </a:p>
          <a:p>
            <a:pPr marL="876300" lvl="1" indent="-514350"/>
            <a:r>
              <a:rPr lang="en-IN" sz="2000" dirty="0" smtClean="0">
                <a:latin typeface="Calibri" pitchFamily="34" charset="0"/>
              </a:rPr>
              <a:t>Less Common: Handle disk/machine failures </a:t>
            </a:r>
            <a:r>
              <a:rPr lang="en-IN" sz="2000" dirty="0" smtClean="0">
                <a:latin typeface="Calibri" pitchFamily="34" charset="0"/>
              </a:rPr>
              <a:t>inside DC (use strong consensus inside DC)</a:t>
            </a:r>
          </a:p>
          <a:p>
            <a:pPr marL="876300" lvl="1" indent="-514350"/>
            <a:endParaRPr lang="en-IN" sz="2000" dirty="0" smtClean="0">
              <a:latin typeface="Calibri" pitchFamily="34" charset="0"/>
            </a:endParaRPr>
          </a:p>
          <a:p>
            <a:pPr marL="876300" lvl="1" indent="-514350"/>
            <a:endParaRPr lang="en-IN" sz="2000" dirty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400" dirty="0" smtClean="0">
                <a:latin typeface="Calibri" pitchFamily="34" charset="0"/>
              </a:rPr>
              <a:t>Corollary: do difficult things less often</a:t>
            </a:r>
          </a:p>
          <a:p>
            <a:pPr marL="876300" lvl="1" indent="-514350"/>
            <a:r>
              <a:rPr lang="en-IN" sz="2000" dirty="0" smtClean="0">
                <a:latin typeface="Calibri" pitchFamily="34" charset="0"/>
              </a:rPr>
              <a:t>Rarely get Strong Consensus across long-distance WAN</a:t>
            </a:r>
          </a:p>
          <a:p>
            <a:pPr marL="876300" lvl="1" indent="-514350"/>
            <a:r>
              <a:rPr lang="en-IN" sz="2000" dirty="0" smtClean="0">
                <a:latin typeface="Calibri" pitchFamily="34" charset="0"/>
              </a:rPr>
              <a:t>When u do, expect it to be slow. Use all kinds of channels (SMS?)</a:t>
            </a:r>
          </a:p>
          <a:p>
            <a:pPr marL="514350" indent="-514350">
              <a:buFont typeface="+mj-lt"/>
              <a:buAutoNum type="arabicPeriod"/>
            </a:pPr>
            <a:endParaRPr lang="en-IN" dirty="0">
              <a:latin typeface="Calibri" pitchFamily="34" charset="0"/>
            </a:endParaRPr>
          </a:p>
          <a:p>
            <a:pPr marL="876300" lvl="1" indent="-514350"/>
            <a:endParaRPr lang="en-IN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41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Design Patterns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IN" sz="2400" dirty="0" smtClean="0">
                <a:latin typeface="Calibri" pitchFamily="34" charset="0"/>
              </a:rPr>
              <a:t>Immutable Data is awesome</a:t>
            </a:r>
          </a:p>
          <a:p>
            <a:pPr lvl="1"/>
            <a:r>
              <a:rPr lang="en-IN" sz="1800" dirty="0" smtClean="0">
                <a:latin typeface="Calibri" pitchFamily="34" charset="0"/>
              </a:rPr>
              <a:t>Fewer Copies required – cheap and fast</a:t>
            </a:r>
          </a:p>
          <a:p>
            <a:pPr lvl="1"/>
            <a:r>
              <a:rPr lang="en-IN" sz="1800" dirty="0" smtClean="0">
                <a:latin typeface="Calibri" pitchFamily="34" charset="0"/>
              </a:rPr>
              <a:t>Systems that represent </a:t>
            </a:r>
            <a:r>
              <a:rPr lang="en-IN" sz="1800" u="sng" dirty="0" smtClean="0">
                <a:latin typeface="Calibri" pitchFamily="34" charset="0"/>
              </a:rPr>
              <a:t>global</a:t>
            </a:r>
            <a:r>
              <a:rPr lang="en-IN" sz="1800" dirty="0" smtClean="0">
                <a:latin typeface="Calibri" pitchFamily="34" charset="0"/>
              </a:rPr>
              <a:t> data as mutable + immutable missing in research/industry</a:t>
            </a:r>
          </a:p>
          <a:p>
            <a:pPr lvl="1"/>
            <a:endParaRPr lang="en-IN" sz="1800" dirty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IN" sz="2200" dirty="0" smtClean="0">
                <a:latin typeface="Calibri" pitchFamily="34" charset="0"/>
              </a:rPr>
              <a:t>Think Fault Containment</a:t>
            </a:r>
          </a:p>
          <a:p>
            <a:pPr marL="819150" lvl="1" indent="-457200"/>
            <a:r>
              <a:rPr lang="en-IN" sz="1800" dirty="0" smtClean="0">
                <a:latin typeface="Calibri" pitchFamily="34" charset="0"/>
              </a:rPr>
              <a:t>Bad Disk Sector can affect large number of keys</a:t>
            </a:r>
          </a:p>
          <a:p>
            <a:pPr marL="819150" lvl="1" indent="-457200"/>
            <a:r>
              <a:rPr lang="en-IN" sz="1800" dirty="0" smtClean="0">
                <a:latin typeface="Calibri" pitchFamily="34" charset="0"/>
              </a:rPr>
              <a:t>Better to recover disk sector than to recover all these keys</a:t>
            </a:r>
          </a:p>
          <a:p>
            <a:pPr marL="819150" lvl="1" indent="-457200"/>
            <a:r>
              <a:rPr lang="en-IN" sz="1800" dirty="0" err="1" smtClean="0">
                <a:latin typeface="Calibri" pitchFamily="34" charset="0"/>
              </a:rPr>
              <a:t>Sharding</a:t>
            </a:r>
            <a:r>
              <a:rPr lang="en-IN" sz="1800" dirty="0" smtClean="0">
                <a:latin typeface="Calibri" pitchFamily="34" charset="0"/>
              </a:rPr>
              <a:t> constrains set of keys on single machine</a:t>
            </a:r>
          </a:p>
          <a:p>
            <a:pPr marL="819150" lvl="1" indent="-457200"/>
            <a:endParaRPr lang="en-IN" sz="1800" dirty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IN" sz="2200" dirty="0" smtClean="0">
                <a:latin typeface="Calibri" pitchFamily="34" charset="0"/>
              </a:rPr>
              <a:t>Think conflict free data structures</a:t>
            </a:r>
          </a:p>
          <a:p>
            <a:pPr marL="819150" lvl="1" indent="-457200"/>
            <a:r>
              <a:rPr lang="en-IN" sz="1800" dirty="0" smtClean="0">
                <a:latin typeface="Calibri" pitchFamily="34" charset="0"/>
              </a:rPr>
              <a:t>Many web applications just need lists</a:t>
            </a:r>
            <a:endParaRPr lang="en-IN" sz="1800" dirty="0" smtClean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 startAt="3"/>
            </a:pPr>
            <a:endParaRPr lang="en-IN" dirty="0">
              <a:latin typeface="Calibri" pitchFamily="34" charset="0"/>
            </a:endParaRPr>
          </a:p>
          <a:p>
            <a:pPr marL="876300" lvl="1" indent="-514350"/>
            <a:endParaRPr lang="en-IN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016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118100"/>
            <a:ext cx="91440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854575"/>
          </a:xfrm>
        </p:spPr>
        <p:txBody>
          <a:bodyPr>
            <a:normAutofit/>
          </a:bodyPr>
          <a:lstStyle/>
          <a:p>
            <a:pPr marL="0" indent="0"/>
            <a:r>
              <a:rPr lang="en-IN" sz="4400" dirty="0" smtClean="0"/>
              <a:t>Questions?</a:t>
            </a:r>
            <a:endParaRPr lang="en-IN" sz="4000" dirty="0" smtClean="0">
              <a:latin typeface="Calibri" pitchFamily="34" charset="0"/>
            </a:endParaRPr>
          </a:p>
          <a:p>
            <a:pPr marL="0" indent="0"/>
            <a:endParaRPr lang="en-IN" sz="4000" dirty="0" smtClean="0">
              <a:latin typeface="Calibri" pitchFamily="34" charset="0"/>
            </a:endParaRPr>
          </a:p>
          <a:p>
            <a:pPr marL="0" indent="0"/>
            <a:endParaRPr lang="en-IN" sz="4000" dirty="0">
              <a:latin typeface="Calibri" pitchFamily="34" charset="0"/>
            </a:endParaRPr>
          </a:p>
          <a:p>
            <a:pPr marL="0" indent="0"/>
            <a:r>
              <a:rPr lang="en-IN" sz="4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IN" sz="4000" dirty="0" smtClean="0">
                <a:latin typeface="Courier New" pitchFamily="49" charset="0"/>
                <a:cs typeface="Courier New" pitchFamily="49" charset="0"/>
              </a:rPr>
              <a:t>ssarma@qubole.com</a:t>
            </a:r>
            <a:endParaRPr lang="en-IN" sz="4000" dirty="0" smtClean="0">
              <a:latin typeface="Courier New" pitchFamily="49" charset="0"/>
              <a:cs typeface="Courier New" pitchFamily="49" charset="0"/>
            </a:endParaRPr>
          </a:p>
          <a:p>
            <a:pPr marL="0" indent="0"/>
            <a:endParaRPr lang="en-IN" sz="4000" dirty="0" smtClean="0">
              <a:latin typeface="Calibri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/>
          </a:bodyPr>
          <a:lstStyle/>
          <a:p>
            <a:endParaRPr lang="en-IN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Calibri" pitchFamily="34" charset="0"/>
              </a:rPr>
              <a:t>Infrastructure and Apps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Calibri" pitchFamily="34" charset="0"/>
              </a:rPr>
              <a:t>Failure Domains</a:t>
            </a:r>
            <a:endParaRPr lang="en-IN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Calibri" pitchFamily="34" charset="0"/>
              </a:rPr>
              <a:t>CAP</a:t>
            </a:r>
            <a:endParaRPr lang="en-IN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Calibri" pitchFamily="34" charset="0"/>
              </a:rPr>
              <a:t>Example Applications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Calibri" pitchFamily="34" charset="0"/>
              </a:rPr>
              <a:t>Patterns</a:t>
            </a:r>
            <a:endParaRPr lang="en-IN" sz="28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95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Applications vs. Infrastructure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Calibri" pitchFamily="34" charset="0"/>
              </a:rPr>
              <a:t>Application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Facebook Photos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Gmail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Payment Systems (</a:t>
            </a:r>
            <a:r>
              <a:rPr lang="en-IN" sz="2400" dirty="0" err="1" smtClean="0">
                <a:latin typeface="Calibri" pitchFamily="34" charset="0"/>
              </a:rPr>
              <a:t>Paypal</a:t>
            </a:r>
            <a:r>
              <a:rPr lang="en-IN" sz="2400" dirty="0" smtClean="0">
                <a:latin typeface="Calibri" pitchFamily="34" charset="0"/>
              </a:rPr>
              <a:t>)</a:t>
            </a:r>
          </a:p>
          <a:p>
            <a:pPr lvl="1"/>
            <a:endParaRPr lang="en-IN" sz="2400" dirty="0">
              <a:latin typeface="Calibri" pitchFamily="34" charset="0"/>
            </a:endParaRPr>
          </a:p>
          <a:p>
            <a:r>
              <a:rPr lang="en-IN" sz="2800" dirty="0" smtClean="0">
                <a:latin typeface="Calibri" pitchFamily="34" charset="0"/>
              </a:rPr>
              <a:t>Infrastructure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File System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Key-Value Store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Transaction Processing System</a:t>
            </a:r>
            <a:endParaRPr lang="en-IN" sz="24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377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Application Designer Challenge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Calibri" pitchFamily="34" charset="0"/>
              </a:rPr>
              <a:t>Should be able to Read/Write all the time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Highly </a:t>
            </a:r>
            <a:r>
              <a:rPr lang="en-IN" sz="2400" i="1" u="sng" dirty="0" smtClean="0">
                <a:latin typeface="Calibri" pitchFamily="34" charset="0"/>
              </a:rPr>
              <a:t>Available</a:t>
            </a:r>
          </a:p>
          <a:p>
            <a:pPr lvl="1"/>
            <a:r>
              <a:rPr lang="en-IN" sz="2400" i="1" u="sng" dirty="0" smtClean="0">
                <a:latin typeface="Calibri" pitchFamily="34" charset="0"/>
              </a:rPr>
              <a:t>Partition Tolerant </a:t>
            </a:r>
            <a:r>
              <a:rPr lang="en-IN" sz="2400" dirty="0" smtClean="0">
                <a:latin typeface="Calibri" pitchFamily="34" charset="0"/>
              </a:rPr>
              <a:t>(?)</a:t>
            </a:r>
          </a:p>
          <a:p>
            <a:pPr lvl="1"/>
            <a:endParaRPr lang="en-IN" sz="2400" dirty="0">
              <a:latin typeface="Calibri" pitchFamily="34" charset="0"/>
            </a:endParaRPr>
          </a:p>
          <a:p>
            <a:r>
              <a:rPr lang="en-IN" sz="2800" dirty="0" smtClean="0">
                <a:latin typeface="Calibri" pitchFamily="34" charset="0"/>
              </a:rPr>
              <a:t>Should be always high throughput</a:t>
            </a:r>
          </a:p>
          <a:p>
            <a:pPr lvl="1"/>
            <a:r>
              <a:rPr lang="en-IN" sz="2400" i="1" u="sng" dirty="0" smtClean="0">
                <a:latin typeface="Calibri" pitchFamily="34" charset="0"/>
              </a:rPr>
              <a:t>Degraded Tolerant </a:t>
            </a:r>
            <a:r>
              <a:rPr lang="en-IN" sz="2400" dirty="0" smtClean="0">
                <a:latin typeface="Calibri" pitchFamily="34" charset="0"/>
              </a:rPr>
              <a:t>?</a:t>
            </a:r>
            <a:endParaRPr lang="en-IN" sz="2400" dirty="0" smtClean="0">
              <a:latin typeface="Calibri" pitchFamily="34" charset="0"/>
            </a:endParaRPr>
          </a:p>
          <a:p>
            <a:pPr lvl="1"/>
            <a:endParaRPr lang="en-IN" sz="2400" dirty="0">
              <a:latin typeface="Calibri" pitchFamily="34" charset="0"/>
            </a:endParaRPr>
          </a:p>
          <a:p>
            <a:r>
              <a:rPr lang="en-IN" sz="2800" dirty="0" smtClean="0">
                <a:latin typeface="Calibri" pitchFamily="34" charset="0"/>
              </a:rPr>
              <a:t>Provide appropriate level of </a:t>
            </a:r>
            <a:r>
              <a:rPr lang="en-IN" sz="2800" i="1" u="sng" dirty="0" smtClean="0">
                <a:latin typeface="Calibri" pitchFamily="34" charset="0"/>
              </a:rPr>
              <a:t>Consistency</a:t>
            </a:r>
            <a:endParaRPr lang="en-IN" sz="2800" i="1" u="sng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08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Infrastructure Challenge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IN" sz="2800" dirty="0" smtClean="0">
                <a:latin typeface="Calibri" pitchFamily="34" charset="0"/>
              </a:rPr>
              <a:t>Common Core Primitives</a:t>
            </a:r>
          </a:p>
          <a:p>
            <a:endParaRPr lang="en-IN" sz="2800" dirty="0" smtClean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n-IN" sz="2600" i="1" dirty="0" smtClean="0">
                <a:latin typeface="Arial" pitchFamily="34" charset="0"/>
                <a:cs typeface="Arial" pitchFamily="34" charset="0"/>
              </a:rPr>
              <a:t>to</a:t>
            </a:r>
            <a:endParaRPr lang="en-IN" sz="28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IN" sz="2800" dirty="0" smtClean="0">
              <a:latin typeface="Calibri" pitchFamily="34" charset="0"/>
            </a:endParaRPr>
          </a:p>
          <a:p>
            <a:pPr algn="ctr"/>
            <a:r>
              <a:rPr lang="en-IN" sz="2800" dirty="0" smtClean="0">
                <a:latin typeface="Calibri" pitchFamily="34" charset="0"/>
              </a:rPr>
              <a:t>Build applications with different</a:t>
            </a:r>
          </a:p>
          <a:p>
            <a:pPr lvl="1" algn="ctr"/>
            <a:r>
              <a:rPr lang="en-IN" sz="2400" dirty="0" smtClean="0">
                <a:latin typeface="Calibri" pitchFamily="34" charset="0"/>
              </a:rPr>
              <a:t>CAP</a:t>
            </a:r>
          </a:p>
          <a:p>
            <a:pPr lvl="1" algn="ctr"/>
            <a:r>
              <a:rPr lang="en-IN" sz="2400" dirty="0" smtClean="0">
                <a:latin typeface="Calibri" pitchFamily="34" charset="0"/>
              </a:rPr>
              <a:t>Throughput/Latency</a:t>
            </a:r>
          </a:p>
          <a:p>
            <a:pPr lvl="1" algn="ctr"/>
            <a:endParaRPr lang="en-IN" sz="2400" dirty="0" smtClean="0">
              <a:latin typeface="Calibri" pitchFamily="34" charset="0"/>
            </a:endParaRPr>
          </a:p>
          <a:p>
            <a:pPr marL="57150" indent="0" algn="ctr">
              <a:buNone/>
            </a:pPr>
            <a:r>
              <a:rPr lang="en-IN" sz="22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IN" sz="2200" i="1" dirty="0" smtClean="0">
                <a:latin typeface="Arial" pitchFamily="34" charset="0"/>
                <a:cs typeface="Arial" pitchFamily="34" charset="0"/>
              </a:rPr>
              <a:t>hat are</a:t>
            </a:r>
            <a:endParaRPr lang="en-IN" sz="2600" i="1" dirty="0" smtClean="0">
              <a:latin typeface="Arial" pitchFamily="34" charset="0"/>
              <a:cs typeface="Arial" pitchFamily="34" charset="0"/>
            </a:endParaRPr>
          </a:p>
          <a:p>
            <a:pPr marL="57150" indent="0" algn="ctr">
              <a:buNone/>
            </a:pPr>
            <a:endParaRPr lang="en-IN" sz="2600" i="1" dirty="0" smtClean="0">
              <a:latin typeface="Arial" pitchFamily="34" charset="0"/>
              <a:cs typeface="Arial" pitchFamily="34" charset="0"/>
            </a:endParaRPr>
          </a:p>
          <a:p>
            <a:pPr marL="514350" indent="-457200" algn="ctr"/>
            <a:r>
              <a:rPr lang="en-IN" sz="3000" dirty="0" smtClean="0">
                <a:latin typeface="Calibri" pitchFamily="34" charset="0"/>
              </a:rPr>
              <a:t>Efficient</a:t>
            </a:r>
            <a:endParaRPr lang="en-IN" dirty="0" smtClean="0">
              <a:latin typeface="Calibri" pitchFamily="34" charset="0"/>
            </a:endParaRPr>
          </a:p>
          <a:p>
            <a:pPr marL="419100" lvl="1" indent="0">
              <a:buNone/>
            </a:pPr>
            <a:endParaRPr lang="en-IN" sz="2400" dirty="0">
              <a:latin typeface="Calibri" pitchFamily="34" charset="0"/>
            </a:endParaRPr>
          </a:p>
          <a:p>
            <a:pPr marL="419100" lvl="1" indent="0">
              <a:buNone/>
            </a:pPr>
            <a:endParaRPr lang="en-IN" sz="2400" dirty="0" smtClean="0">
              <a:latin typeface="Calibri" pitchFamily="34" charset="0"/>
            </a:endParaRPr>
          </a:p>
          <a:p>
            <a:endParaRPr lang="en-IN" sz="2800" i="1" u="sng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2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Things that Fail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fontScale="92500" lnSpcReduction="20000"/>
          </a:bodyPr>
          <a:lstStyle/>
          <a:p>
            <a:r>
              <a:rPr lang="en-IN" sz="3000" dirty="0" smtClean="0">
                <a:latin typeface="Calibri" pitchFamily="34" charset="0"/>
              </a:rPr>
              <a:t>Disks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Spinning media fails most commonly</a:t>
            </a:r>
          </a:p>
          <a:p>
            <a:pPr lvl="1"/>
            <a:endParaRPr lang="en-IN" sz="2400" dirty="0" smtClean="0">
              <a:latin typeface="Calibri" pitchFamily="34" charset="0"/>
            </a:endParaRPr>
          </a:p>
          <a:p>
            <a:r>
              <a:rPr lang="en-IN" sz="3000" dirty="0" smtClean="0">
                <a:latin typeface="Calibri" pitchFamily="34" charset="0"/>
              </a:rPr>
              <a:t>Machines</a:t>
            </a:r>
          </a:p>
          <a:p>
            <a:endParaRPr lang="en-IN" dirty="0" smtClean="0">
              <a:latin typeface="Calibri" pitchFamily="34" charset="0"/>
            </a:endParaRPr>
          </a:p>
          <a:p>
            <a:r>
              <a:rPr lang="en-IN" sz="3000" dirty="0" smtClean="0">
                <a:latin typeface="Calibri" pitchFamily="34" charset="0"/>
              </a:rPr>
              <a:t>Network Switches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Uncommon, 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+ Dual-</a:t>
            </a:r>
            <a:r>
              <a:rPr lang="en-IN" sz="2600" dirty="0" err="1" smtClean="0">
                <a:latin typeface="Calibri" pitchFamily="34" charset="0"/>
              </a:rPr>
              <a:t>pathed</a:t>
            </a:r>
            <a:r>
              <a:rPr lang="en-IN" sz="2600" dirty="0" smtClean="0">
                <a:latin typeface="Calibri" pitchFamily="34" charset="0"/>
              </a:rPr>
              <a:t> and with over-capacity</a:t>
            </a:r>
          </a:p>
          <a:p>
            <a:pPr marL="419100" lvl="1" indent="0">
              <a:buNone/>
            </a:pPr>
            <a:endParaRPr lang="en-IN" dirty="0" smtClean="0">
              <a:latin typeface="Calibri" pitchFamily="34" charset="0"/>
            </a:endParaRPr>
          </a:p>
          <a:p>
            <a:r>
              <a:rPr lang="en-IN" sz="3000" dirty="0" smtClean="0">
                <a:latin typeface="Calibri" pitchFamily="34" charset="0"/>
              </a:rPr>
              <a:t>WAN Link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Basis for Partitions</a:t>
            </a:r>
            <a:endParaRPr lang="en-IN" sz="2600" dirty="0" smtClean="0">
              <a:latin typeface="Calibri" pitchFamily="34" charset="0"/>
            </a:endParaRPr>
          </a:p>
          <a:p>
            <a:pPr lvl="1"/>
            <a:endParaRPr lang="en-IN" dirty="0" smtClean="0">
              <a:latin typeface="Calibri" pitchFamily="34" charset="0"/>
            </a:endParaRPr>
          </a:p>
          <a:p>
            <a:pPr lvl="1"/>
            <a:endParaRPr lang="en-IN" dirty="0" smtClean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534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Failure Types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fontScale="92500" lnSpcReduction="20000"/>
          </a:bodyPr>
          <a:lstStyle/>
          <a:p>
            <a:r>
              <a:rPr lang="en-IN" sz="3000" dirty="0" smtClean="0">
                <a:latin typeface="Calibri" pitchFamily="34" charset="0"/>
              </a:rPr>
              <a:t>Hard Stop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Disk stops spinning, accepting requests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Machine burns out</a:t>
            </a:r>
          </a:p>
          <a:p>
            <a:pPr lvl="1"/>
            <a:endParaRPr lang="en-IN" sz="2600" dirty="0">
              <a:latin typeface="Calibri" pitchFamily="34" charset="0"/>
            </a:endParaRPr>
          </a:p>
          <a:p>
            <a:r>
              <a:rPr lang="en-IN" sz="3000" dirty="0" smtClean="0">
                <a:latin typeface="Calibri" pitchFamily="34" charset="0"/>
              </a:rPr>
              <a:t>Degraded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Disk has bad block, all other I/O slows down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Machine has runaway background process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One of two WAN links lost</a:t>
            </a:r>
          </a:p>
          <a:p>
            <a:pPr lvl="1"/>
            <a:endParaRPr lang="en-IN" sz="2600" dirty="0">
              <a:latin typeface="Calibri" pitchFamily="34" charset="0"/>
            </a:endParaRPr>
          </a:p>
          <a:p>
            <a:r>
              <a:rPr lang="en-IN" sz="3000" dirty="0" smtClean="0">
                <a:latin typeface="Calibri" pitchFamily="34" charset="0"/>
              </a:rPr>
              <a:t>Correlated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All disks/machines of particular batch/firmware fail</a:t>
            </a:r>
          </a:p>
          <a:p>
            <a:pPr lvl="1"/>
            <a:r>
              <a:rPr lang="en-IN" sz="2600" dirty="0" smtClean="0">
                <a:latin typeface="Calibri" pitchFamily="34" charset="0"/>
              </a:rPr>
              <a:t>All machines in rack lose power</a:t>
            </a:r>
            <a:endParaRPr lang="en-IN" sz="26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400" dirty="0" smtClean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4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Consistency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smtClean="0">
                <a:latin typeface="Calibri" pitchFamily="34" charset="0"/>
              </a:rPr>
              <a:t>Eventual Consistency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The hot girlfriend – can only go publicly to some places </a:t>
            </a:r>
            <a:r>
              <a:rPr lang="en-IN" sz="2400" dirty="0" smtClean="0">
                <a:latin typeface="Calibri" pitchFamily="34" charset="0"/>
                <a:sym typeface="Wingdings" pitchFamily="2" charset="2"/>
              </a:rPr>
              <a:t></a:t>
            </a:r>
            <a:endParaRPr lang="en-IN" sz="2400" dirty="0">
              <a:latin typeface="Calibri" pitchFamily="34" charset="0"/>
            </a:endParaRPr>
          </a:p>
          <a:p>
            <a:endParaRPr lang="en-IN" sz="2400" dirty="0" smtClean="0">
              <a:latin typeface="Calibri" pitchFamily="34" charset="0"/>
            </a:endParaRPr>
          </a:p>
          <a:p>
            <a:r>
              <a:rPr lang="en-IN" sz="2800" dirty="0" smtClean="0">
                <a:latin typeface="Calibri" pitchFamily="34" charset="0"/>
              </a:rPr>
              <a:t>Read-what-you-write Consistency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Makes developers mad if absent</a:t>
            </a:r>
          </a:p>
          <a:p>
            <a:endParaRPr lang="en-IN" sz="2800" dirty="0">
              <a:latin typeface="Calibri" pitchFamily="34" charset="0"/>
            </a:endParaRPr>
          </a:p>
          <a:p>
            <a:r>
              <a:rPr lang="en-IN" sz="2800" dirty="0" smtClean="0">
                <a:latin typeface="Calibri" pitchFamily="34" charset="0"/>
              </a:rPr>
              <a:t>Snapshot and Causal Consistency (on Replica)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Great for analytics and disaster recovery </a:t>
            </a:r>
          </a:p>
          <a:p>
            <a:endParaRPr lang="en-IN" sz="2800" dirty="0">
              <a:latin typeface="Calibri" pitchFamily="34" charset="0"/>
            </a:endParaRPr>
          </a:p>
          <a:p>
            <a:r>
              <a:rPr lang="en-IN" sz="2800" dirty="0" smtClean="0">
                <a:latin typeface="Calibri" pitchFamily="34" charset="0"/>
              </a:rPr>
              <a:t>Strong Consistency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The boring wife – can always go back to</a:t>
            </a:r>
          </a:p>
        </p:txBody>
      </p:sp>
    </p:spTree>
    <p:extLst>
      <p:ext uri="{BB962C8B-B14F-4D97-AF65-F5344CB8AC3E}">
        <p14:creationId xmlns:p14="http://schemas.microsoft.com/office/powerpoint/2010/main" val="1468080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26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Availability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575"/>
          </a:xfrm>
        </p:spPr>
        <p:txBody>
          <a:bodyPr>
            <a:normAutofit lnSpcReduction="10000"/>
          </a:bodyPr>
          <a:lstStyle/>
          <a:p>
            <a:r>
              <a:rPr lang="en-IN" sz="2800" dirty="0">
                <a:latin typeface="Calibri" pitchFamily="34" charset="0"/>
                <a:sym typeface="Wingdings" pitchFamily="2" charset="2"/>
              </a:rPr>
              <a:t>Fault </a:t>
            </a:r>
            <a:r>
              <a:rPr lang="en-IN" sz="2800" dirty="0" smtClean="0">
                <a:latin typeface="Calibri" pitchFamily="34" charset="0"/>
                <a:sym typeface="Wingdings" pitchFamily="2" charset="2"/>
              </a:rPr>
              <a:t>containment</a:t>
            </a:r>
            <a:endParaRPr lang="en-IN" sz="2800" dirty="0" smtClean="0">
              <a:latin typeface="Calibri" pitchFamily="34" charset="0"/>
            </a:endParaRPr>
          </a:p>
          <a:p>
            <a:pPr lvl="1"/>
            <a:r>
              <a:rPr lang="en-IN" sz="2400" dirty="0" smtClean="0">
                <a:latin typeface="Calibri" pitchFamily="34" charset="0"/>
              </a:rPr>
              <a:t>5 minute FB downtime for all users </a:t>
            </a:r>
            <a:r>
              <a:rPr lang="en-IN" sz="2400" dirty="0" smtClean="0">
                <a:latin typeface="Calibri" pitchFamily="34" charset="0"/>
                <a:sym typeface="Wingdings" pitchFamily="2" charset="2"/>
              </a:rPr>
              <a:t></a:t>
            </a:r>
            <a:r>
              <a:rPr lang="en-IN" sz="2400" dirty="0" smtClean="0">
                <a:latin typeface="Calibri" pitchFamily="34" charset="0"/>
              </a:rPr>
              <a:t> Reuters</a:t>
            </a:r>
          </a:p>
          <a:p>
            <a:pPr lvl="1"/>
            <a:r>
              <a:rPr lang="en-IN" sz="2400" dirty="0" smtClean="0">
                <a:latin typeface="Calibri" pitchFamily="34" charset="0"/>
              </a:rPr>
              <a:t>1 hour FB downtime for 1% of users </a:t>
            </a:r>
            <a:r>
              <a:rPr lang="en-IN" sz="2400" dirty="0" smtClean="0">
                <a:latin typeface="Calibri" pitchFamily="34" charset="0"/>
                <a:sym typeface="Wingdings" pitchFamily="2" charset="2"/>
              </a:rPr>
              <a:t></a:t>
            </a:r>
            <a:r>
              <a:rPr lang="en-IN" sz="2400" dirty="0" smtClean="0">
                <a:latin typeface="Calibri" pitchFamily="34" charset="0"/>
              </a:rPr>
              <a:t> Invisible</a:t>
            </a:r>
            <a:endParaRPr lang="en-IN" sz="2400" dirty="0">
              <a:latin typeface="Calibri" pitchFamily="34" charset="0"/>
            </a:endParaRPr>
          </a:p>
          <a:p>
            <a:pPr marL="0" indent="0">
              <a:buNone/>
            </a:pPr>
            <a:endParaRPr lang="en-IN" i="1" dirty="0">
              <a:latin typeface="Calibri" pitchFamily="34" charset="0"/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IN" sz="2800" dirty="0" smtClean="0">
                <a:latin typeface="Calibri" pitchFamily="34" charset="0"/>
                <a:sym typeface="Wingdings" pitchFamily="2" charset="2"/>
              </a:rPr>
              <a:t>A few 100ms downtime for some requests is OK</a:t>
            </a:r>
          </a:p>
          <a:p>
            <a:pPr lvl="1">
              <a:buFontTx/>
              <a:buChar char="-"/>
            </a:pPr>
            <a:r>
              <a:rPr lang="en-IN" sz="2400" dirty="0" smtClean="0">
                <a:latin typeface="Calibri" pitchFamily="34" charset="0"/>
              </a:rPr>
              <a:t>Applications need to be resistant to Jitter</a:t>
            </a:r>
          </a:p>
          <a:p>
            <a:pPr lvl="1">
              <a:buFontTx/>
              <a:buChar char="-"/>
            </a:pPr>
            <a:r>
              <a:rPr lang="en-IN" sz="2400" dirty="0" smtClean="0">
                <a:latin typeface="Calibri" pitchFamily="34" charset="0"/>
              </a:rPr>
              <a:t>Jitters masked by buffers</a:t>
            </a:r>
          </a:p>
          <a:p>
            <a:pPr lvl="1">
              <a:buFontTx/>
              <a:buChar char="-"/>
            </a:pPr>
            <a:r>
              <a:rPr lang="en-IN" sz="2400" dirty="0" smtClean="0">
                <a:latin typeface="Calibri" pitchFamily="34" charset="0"/>
              </a:rPr>
              <a:t>Think Non Blocking I/O</a:t>
            </a:r>
          </a:p>
          <a:p>
            <a:pPr lvl="1">
              <a:buFontTx/>
              <a:buChar char="-"/>
            </a:pPr>
            <a:endParaRPr lang="en-IN" sz="24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en-IN" dirty="0" smtClean="0">
                <a:latin typeface="Calibri" pitchFamily="34" charset="0"/>
              </a:rPr>
              <a:t>In practice: </a:t>
            </a:r>
            <a:r>
              <a:rPr lang="en-IN" u="sng" dirty="0" smtClean="0">
                <a:latin typeface="Calibri" pitchFamily="34" charset="0"/>
              </a:rPr>
              <a:t>Availability is a continuum</a:t>
            </a:r>
          </a:p>
        </p:txBody>
      </p:sp>
    </p:spTree>
    <p:extLst>
      <p:ext uri="{BB962C8B-B14F-4D97-AF65-F5344CB8AC3E}">
        <p14:creationId xmlns:p14="http://schemas.microsoft.com/office/powerpoint/2010/main" val="1545452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Title Slide">
  <a:themeElements>
    <a:clrScheme name="Default - 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Slide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5852</TotalTime>
  <Pages>0</Pages>
  <Words>792</Words>
  <Characters>0</Characters>
  <Application>Microsoft Office PowerPoint</Application>
  <PresentationFormat>On-screen Show (4:3)</PresentationFormat>
  <Lines>0</Lines>
  <Paragraphs>216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- Title Slide</vt:lpstr>
      <vt:lpstr>Default - Title and Content</vt:lpstr>
      <vt:lpstr>PowerPoint Presentation</vt:lpstr>
      <vt:lpstr>Agenda</vt:lpstr>
      <vt:lpstr>Applications vs. Infrastructure</vt:lpstr>
      <vt:lpstr>Application Designer Challenge</vt:lpstr>
      <vt:lpstr>Infrastructure Challenge</vt:lpstr>
      <vt:lpstr>Things that Fail</vt:lpstr>
      <vt:lpstr>Failure Types</vt:lpstr>
      <vt:lpstr>Consistency</vt:lpstr>
      <vt:lpstr>Availability</vt:lpstr>
      <vt:lpstr>Partitions</vt:lpstr>
      <vt:lpstr>Photos App</vt:lpstr>
      <vt:lpstr>Mailbox App</vt:lpstr>
      <vt:lpstr>Mailbox App</vt:lpstr>
      <vt:lpstr>Payments App</vt:lpstr>
      <vt:lpstr>Real-Time Analytics App</vt:lpstr>
      <vt:lpstr>Design Patterns</vt:lpstr>
      <vt:lpstr>Design Patterns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a User Account</dc:title>
  <dc:creator>Joydeep Sen Sarma</dc:creator>
  <cp:lastModifiedBy>jssarma</cp:lastModifiedBy>
  <cp:revision>100</cp:revision>
  <dcterms:modified xsi:type="dcterms:W3CDTF">2013-04-09T05:00:06Z</dcterms:modified>
</cp:coreProperties>
</file>