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8" r:id="rId1"/>
  </p:sldMasterIdLst>
  <p:notesMasterIdLst>
    <p:notesMasterId r:id="rId38"/>
  </p:notesMasterIdLst>
  <p:handoutMasterIdLst>
    <p:handoutMasterId r:id="rId39"/>
  </p:handoutMasterIdLst>
  <p:sldIdLst>
    <p:sldId id="256" r:id="rId2"/>
    <p:sldId id="326" r:id="rId3"/>
    <p:sldId id="333" r:id="rId4"/>
    <p:sldId id="334" r:id="rId5"/>
    <p:sldId id="335" r:id="rId6"/>
    <p:sldId id="336" r:id="rId7"/>
    <p:sldId id="339" r:id="rId8"/>
    <p:sldId id="342" r:id="rId9"/>
    <p:sldId id="343" r:id="rId10"/>
    <p:sldId id="338" r:id="rId11"/>
    <p:sldId id="257" r:id="rId12"/>
    <p:sldId id="317" r:id="rId13"/>
    <p:sldId id="304" r:id="rId14"/>
    <p:sldId id="303" r:id="rId15"/>
    <p:sldId id="321" r:id="rId16"/>
    <p:sldId id="345" r:id="rId17"/>
    <p:sldId id="314" r:id="rId18"/>
    <p:sldId id="344" r:id="rId19"/>
    <p:sldId id="323" r:id="rId20"/>
    <p:sldId id="278" r:id="rId21"/>
    <p:sldId id="340" r:id="rId22"/>
    <p:sldId id="328" r:id="rId23"/>
    <p:sldId id="330" r:id="rId24"/>
    <p:sldId id="346" r:id="rId25"/>
    <p:sldId id="319" r:id="rId26"/>
    <p:sldId id="331" r:id="rId27"/>
    <p:sldId id="320" r:id="rId28"/>
    <p:sldId id="324" r:id="rId29"/>
    <p:sldId id="329" r:id="rId30"/>
    <p:sldId id="332" r:id="rId31"/>
    <p:sldId id="310" r:id="rId32"/>
    <p:sldId id="272" r:id="rId33"/>
    <p:sldId id="292" r:id="rId34"/>
    <p:sldId id="341" r:id="rId35"/>
    <p:sldId id="283" r:id="rId36"/>
    <p:sldId id="260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clrMru>
    <a:srgbClr val="4681CA"/>
    <a:srgbClr val="586BC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92" autoAdjust="0"/>
    <p:restoredTop sz="99824" autoAdjust="0"/>
  </p:normalViewPr>
  <p:slideViewPr>
    <p:cSldViewPr snapToGrid="0" snapToObjects="1">
      <p:cViewPr varScale="1">
        <p:scale>
          <a:sx n="74" d="100"/>
          <a:sy n="74" d="100"/>
        </p:scale>
        <p:origin x="-63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243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90" d="100"/>
          <a:sy n="90" d="100"/>
        </p:scale>
        <p:origin x="-2118" y="28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553838-8B47-BF4C-84D7-BBDBEBAD9CF0}" type="datetimeFigureOut">
              <a:rPr lang="en-US" smtClean="0"/>
              <a:pPr/>
              <a:t>3/4/2013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D1089F-D9B0-7341-B30F-54955FA307E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575420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B0485-F323-AF4D-AA5F-E57593643A6F}" type="datetimeFigureOut">
              <a:rPr lang="en-US" smtClean="0"/>
              <a:pPr/>
              <a:t>3/4/2013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FDE5E5-550A-DE42-AD60-FCC36B3F2E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568569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649779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be ensured by using Paxos write timestamp as spanner commit timestamp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220925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961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Without locking ensure that writes are not blocked</a:t>
            </a:r>
          </a:p>
          <a:p>
            <a:r>
              <a:rPr lang="en-US" dirty="0" smtClean="0"/>
              <a:t>Spanner chooses timestamp if bound is specified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818028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Non-coordinator acquires write locks</a:t>
            </a:r>
          </a:p>
          <a:p>
            <a:r>
              <a:rPr lang="en-US" dirty="0" smtClean="0"/>
              <a:t>Chooses prepare timestamp preserving monotonicity</a:t>
            </a:r>
          </a:p>
          <a:p>
            <a:r>
              <a:rPr lang="en-US" dirty="0" smtClean="0"/>
              <a:t>Logs prepare through paxos</a:t>
            </a:r>
          </a:p>
          <a:p>
            <a:r>
              <a:rPr lang="en-US" dirty="0" smtClean="0"/>
              <a:t>Notifies coordinator of prepare timestamp</a:t>
            </a:r>
          </a:p>
          <a:p>
            <a:r>
              <a:rPr lang="en-US" dirty="0" smtClean="0"/>
              <a:t>Chooses timestamp greater than all prepare timsetamps and TT.now() (Commit wait)</a:t>
            </a:r>
          </a:p>
          <a:p>
            <a:r>
              <a:rPr lang="en-US" dirty="0" smtClean="0"/>
              <a:t>Waits for TT.after(s)</a:t>
            </a:r>
            <a:endParaRPr lang="en-US" dirty="0" smtClean="0"/>
          </a:p>
          <a:p>
            <a:r>
              <a:rPr lang="en-US" dirty="0" smtClean="0"/>
              <a:t>Coordinator logs commit record through paxos</a:t>
            </a:r>
          </a:p>
          <a:p>
            <a:r>
              <a:rPr lang="en-US" dirty="0" smtClean="0"/>
              <a:t>After commit wait sends commit timestamp to client and all par. Leaders</a:t>
            </a:r>
          </a:p>
          <a:p>
            <a:r>
              <a:rPr lang="en-US" dirty="0" smtClean="0"/>
              <a:t>Each par. Leader logs outcome through paxos .</a:t>
            </a:r>
          </a:p>
          <a:p>
            <a:r>
              <a:rPr lang="en-US" dirty="0" smtClean="0"/>
              <a:t>All apply at same timestamp and then release locks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038641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001259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602701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764910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786953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131398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Donald </a:t>
            </a:r>
            <a:r>
              <a:rPr lang="en-US" dirty="0" err="1" smtClean="0"/>
              <a:t>rumsfield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099121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61235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31336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01881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27015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391173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263235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32333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0440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292" y="6356350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2392" y="6356350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6358341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2392" y="6356350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C59E4-2FE4-564D-A950-09C870524D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55725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Spanner: Google’s</a:t>
            </a:r>
            <a:br>
              <a:rPr lang="en-US" dirty="0" smtClean="0"/>
            </a:br>
            <a:r>
              <a:rPr lang="en-US" dirty="0" smtClean="0"/>
              <a:t>Globally-Distributed Database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14700"/>
            <a:ext cx="7930166" cy="23495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James C. Corbett, Jeffrey Dean, Michael Epstein, Andrew </a:t>
            </a:r>
            <a:r>
              <a:rPr lang="en-US" dirty="0" err="1"/>
              <a:t>Fikes</a:t>
            </a:r>
            <a:r>
              <a:rPr lang="en-US" dirty="0"/>
              <a:t>, Christopher Frost, JJ </a:t>
            </a:r>
            <a:r>
              <a:rPr lang="en-US" dirty="0" err="1" smtClean="0"/>
              <a:t>Furman,Sanjay</a:t>
            </a:r>
            <a:r>
              <a:rPr lang="en-US" dirty="0" smtClean="0"/>
              <a:t> </a:t>
            </a:r>
            <a:r>
              <a:rPr lang="en-US" dirty="0" err="1"/>
              <a:t>Ghemawat</a:t>
            </a:r>
            <a:r>
              <a:rPr lang="en-US" dirty="0"/>
              <a:t>, </a:t>
            </a:r>
            <a:r>
              <a:rPr lang="en-US" dirty="0" err="1"/>
              <a:t>Andrey</a:t>
            </a:r>
            <a:r>
              <a:rPr lang="en-US" dirty="0"/>
              <a:t> </a:t>
            </a:r>
            <a:r>
              <a:rPr lang="en-US" dirty="0" err="1"/>
              <a:t>Gubarev</a:t>
            </a:r>
            <a:r>
              <a:rPr lang="en-US" dirty="0"/>
              <a:t>, Christopher </a:t>
            </a:r>
            <a:r>
              <a:rPr lang="en-US" dirty="0" err="1"/>
              <a:t>Heiser</a:t>
            </a:r>
            <a:r>
              <a:rPr lang="en-US" dirty="0"/>
              <a:t>, Peter </a:t>
            </a:r>
            <a:r>
              <a:rPr lang="en-US" dirty="0" err="1"/>
              <a:t>Hochschild</a:t>
            </a:r>
            <a:r>
              <a:rPr lang="en-US" dirty="0"/>
              <a:t>, Wilson </a:t>
            </a:r>
            <a:r>
              <a:rPr lang="en-US" dirty="0" err="1" smtClean="0"/>
              <a:t>Hsieh,Sebastian</a:t>
            </a:r>
            <a:r>
              <a:rPr lang="en-US" dirty="0" smtClean="0"/>
              <a:t> </a:t>
            </a:r>
            <a:r>
              <a:rPr lang="en-US" dirty="0" err="1"/>
              <a:t>Kanthak</a:t>
            </a:r>
            <a:r>
              <a:rPr lang="en-US" dirty="0"/>
              <a:t>, Eugene </a:t>
            </a:r>
            <a:r>
              <a:rPr lang="en-US" dirty="0" err="1"/>
              <a:t>Kogan</a:t>
            </a:r>
            <a:r>
              <a:rPr lang="en-US" dirty="0"/>
              <a:t>, </a:t>
            </a:r>
            <a:r>
              <a:rPr lang="en-US" dirty="0" err="1"/>
              <a:t>Hongyi</a:t>
            </a:r>
            <a:r>
              <a:rPr lang="en-US" dirty="0"/>
              <a:t> Li, Alexander Lloyd, Sergey </a:t>
            </a:r>
            <a:r>
              <a:rPr lang="en-US" dirty="0" err="1"/>
              <a:t>Melnik</a:t>
            </a:r>
            <a:r>
              <a:rPr lang="en-US" dirty="0"/>
              <a:t>, David </a:t>
            </a:r>
            <a:r>
              <a:rPr lang="en-US" dirty="0" err="1" smtClean="0"/>
              <a:t>Mwaura,David</a:t>
            </a:r>
            <a:r>
              <a:rPr lang="en-US" dirty="0" smtClean="0"/>
              <a:t> </a:t>
            </a:r>
            <a:r>
              <a:rPr lang="en-US" dirty="0"/>
              <a:t>Nagle, Sean Quinlan, Rajesh </a:t>
            </a:r>
            <a:r>
              <a:rPr lang="en-US" dirty="0" err="1"/>
              <a:t>Rao</a:t>
            </a:r>
            <a:r>
              <a:rPr lang="en-US" dirty="0"/>
              <a:t>, Lindsay </a:t>
            </a:r>
            <a:r>
              <a:rPr lang="en-US" dirty="0" err="1"/>
              <a:t>Rolig</a:t>
            </a:r>
            <a:r>
              <a:rPr lang="en-US" dirty="0"/>
              <a:t>, Yasushi Saito, Michal </a:t>
            </a:r>
            <a:r>
              <a:rPr lang="en-US" dirty="0" err="1" smtClean="0"/>
              <a:t>Szymaniak,Christopher</a:t>
            </a:r>
            <a:r>
              <a:rPr lang="en-US" dirty="0" smtClean="0"/>
              <a:t> </a:t>
            </a:r>
            <a:r>
              <a:rPr lang="en-US" dirty="0"/>
              <a:t>Taylor, Ruth Wang, Dale </a:t>
            </a:r>
            <a:r>
              <a:rPr lang="en-US" dirty="0" smtClean="0"/>
              <a:t>Woodford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OSDI 2012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8665" y="5937161"/>
            <a:ext cx="432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Presented by: </a:t>
            </a:r>
            <a:r>
              <a:rPr lang="en-US" dirty="0" err="1" smtClean="0"/>
              <a:t>Sagar</a:t>
            </a:r>
            <a:r>
              <a:rPr lang="en-US" dirty="0" smtClean="0"/>
              <a:t> Chordia, CS 632-2012-2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942610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14849"/>
    </mc:Choice>
    <mc:Fallback>
      <p:transition spd="slow" advTm="1484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Data-model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6" name="Content Placeholder 5" descr="directori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0775" y="1417638"/>
            <a:ext cx="4162425" cy="2200275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11369" y="3966693"/>
            <a:ext cx="78754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Directory: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Set of contiguous keys that share a common prefix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Unit of data placement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For load-balancing support for </a:t>
            </a:r>
            <a:r>
              <a:rPr lang="en-US" dirty="0" smtClean="0"/>
              <a:t>movedir</a:t>
            </a:r>
            <a:r>
              <a:rPr lang="en-US" dirty="0" smtClean="0"/>
              <a:t> operation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Overview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29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Feature:</a:t>
            </a:r>
            <a:r>
              <a:rPr lang="en-US" dirty="0" smtClean="0"/>
              <a:t> Lock-free distributed read transactions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Property:</a:t>
            </a:r>
            <a:r>
              <a:rPr lang="en-US" dirty="0" smtClean="0"/>
              <a:t> External consistency of distributed transactions</a:t>
            </a:r>
          </a:p>
          <a:p>
            <a:pPr lvl="1"/>
            <a:r>
              <a:rPr lang="en-US" dirty="0" smtClean="0"/>
              <a:t>First system at global scale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Implementation:</a:t>
            </a:r>
            <a:r>
              <a:rPr lang="en-US" dirty="0" smtClean="0"/>
              <a:t> Integration of concurrency control, replication, and </a:t>
            </a:r>
            <a:r>
              <a:rPr lang="en-US" dirty="0" smtClean="0"/>
              <a:t>2Phase commit</a:t>
            </a:r>
            <a:endParaRPr lang="en-US" dirty="0" smtClean="0"/>
          </a:p>
          <a:p>
            <a:pPr lvl="1"/>
            <a:r>
              <a:rPr lang="en-US" dirty="0" smtClean="0"/>
              <a:t>Correctness and performance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Enabling technology</a:t>
            </a:r>
            <a:r>
              <a:rPr lang="en-US" dirty="0" smtClean="0"/>
              <a:t>: TrueTime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nterval-based global time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599194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70905"/>
    </mc:Choice>
    <mc:Fallback>
      <p:transition spd="slow" advTm="7090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0"/>
            <a:ext cx="85725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Read Transactions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5614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Generate a page of friends’ recent </a:t>
            </a:r>
            <a:r>
              <a:rPr lang="en-US" dirty="0" smtClean="0"/>
              <a:t>posts</a:t>
            </a:r>
          </a:p>
          <a:p>
            <a:pPr lvl="1"/>
            <a:r>
              <a:rPr lang="en-US" dirty="0" smtClean="0"/>
              <a:t>Consistent view of friend list and their </a:t>
            </a:r>
            <a:r>
              <a:rPr lang="en-US" dirty="0" smtClean="0"/>
              <a:t>posts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Why consistency</a:t>
            </a:r>
            <a:r>
              <a:rPr lang="en-US" dirty="0"/>
              <a:t> </a:t>
            </a:r>
            <a:r>
              <a:rPr lang="en-US" dirty="0" smtClean="0"/>
              <a:t>matters: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Remove untrustworthy person X as friend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Post P: “My government is repressive…”</a:t>
            </a:r>
          </a:p>
          <a:p>
            <a:pPr marL="914400" lvl="1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/>
            <a:r>
              <a:rPr lang="en-US" dirty="0" smtClean="0"/>
              <a:t>Consistent view </a:t>
            </a:r>
          </a:p>
          <a:p>
            <a:pPr marL="914400" lvl="1" indent="-514350"/>
            <a:r>
              <a:rPr lang="en-US" dirty="0" smtClean="0"/>
              <a:t>Synchronized snapshot read of database</a:t>
            </a:r>
          </a:p>
          <a:p>
            <a:pPr marL="914400" lvl="1" indent="-514350"/>
            <a:r>
              <a:rPr lang="en-US" dirty="0" smtClean="0"/>
              <a:t>Effect of past transactions should be seen and effect of future transactions should not be seen across datacenters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12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6626625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51330"/>
    </mc:Choice>
    <mc:Fallback>
      <p:transition spd="slow" advTm="513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n 5"/>
          <p:cNvSpPr/>
          <p:nvPr/>
        </p:nvSpPr>
        <p:spPr>
          <a:xfrm>
            <a:off x="3738970" y="2706456"/>
            <a:ext cx="1880780" cy="1503680"/>
          </a:xfrm>
          <a:prstGeom prst="can">
            <a:avLst/>
          </a:prstGeom>
          <a:solidFill>
            <a:schemeClr val="accent6"/>
          </a:solidFill>
          <a:ln>
            <a:solidFill>
              <a:srgbClr val="F7964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</a:p>
        </p:txBody>
      </p:sp>
      <p:sp>
        <p:nvSpPr>
          <p:cNvPr id="71" name="Can 70"/>
          <p:cNvSpPr/>
          <p:nvPr/>
        </p:nvSpPr>
        <p:spPr>
          <a:xfrm>
            <a:off x="3738970" y="2706456"/>
            <a:ext cx="1880780" cy="1503680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7964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Single Machine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39519" y="2990056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Friend2 post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5619750" y="2432566"/>
            <a:ext cx="831850" cy="76069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210300" y="2063234"/>
            <a:ext cx="1913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Generate my page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139519" y="2672556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Friend1 post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91642" y="3764756"/>
            <a:ext cx="1712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Friend1000 post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894551" y="3459956"/>
            <a:ext cx="1647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Friend999 post</a:t>
            </a:r>
          </a:p>
        </p:txBody>
      </p:sp>
      <p:cxnSp>
        <p:nvCxnSpPr>
          <p:cNvPr id="63" name="Straight Connector 62"/>
          <p:cNvCxnSpPr/>
          <p:nvPr/>
        </p:nvCxnSpPr>
        <p:spPr>
          <a:xfrm>
            <a:off x="2482131" y="2921198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482131" y="4000698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2482131" y="3230231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2482131" y="3691664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2997200" y="2247900"/>
            <a:ext cx="0" cy="2247900"/>
          </a:xfrm>
          <a:prstGeom prst="line">
            <a:avLst/>
          </a:prstGeom>
          <a:ln w="76200" cmpd="sng"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36" idx="2"/>
          </p:cNvCxnSpPr>
          <p:nvPr/>
        </p:nvCxnSpPr>
        <p:spPr>
          <a:xfrm>
            <a:off x="7166846" y="2432566"/>
            <a:ext cx="0" cy="55749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324066" y="1860034"/>
            <a:ext cx="1326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Block </a:t>
            </a:r>
            <a:r>
              <a:rPr lang="en-US" dirty="0">
                <a:solidFill>
                  <a:srgbClr val="800000"/>
                </a:solidFill>
              </a:rPr>
              <a:t>writes </a:t>
            </a:r>
            <a:endParaRPr lang="en-US" dirty="0">
              <a:ln>
                <a:solidFill>
                  <a:srgbClr val="FF0000"/>
                </a:solidFill>
              </a:ln>
              <a:solidFill>
                <a:srgbClr val="800000"/>
              </a:solidFill>
            </a:endParaRPr>
          </a:p>
          <a:p>
            <a:endParaRPr 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07819" y="3193256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5981799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13406"/>
    </mc:Choice>
    <mc:Fallback>
      <p:transition spd="slow" advTm="1340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33333E-6 L 0.27222 3.33333E-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1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1" grpId="1" animBg="1"/>
      <p:bldP spid="3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n 7"/>
          <p:cNvSpPr/>
          <p:nvPr/>
        </p:nvSpPr>
        <p:spPr>
          <a:xfrm>
            <a:off x="3459017" y="3931918"/>
            <a:ext cx="1592580" cy="1211582"/>
          </a:xfrm>
          <a:prstGeom prst="can">
            <a:avLst/>
          </a:prstGeom>
          <a:solidFill>
            <a:srgbClr val="660066"/>
          </a:solidFill>
          <a:ln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 </a:t>
            </a:r>
            <a:endParaRPr lang="en-US" dirty="0"/>
          </a:p>
        </p:txBody>
      </p:sp>
      <p:sp>
        <p:nvSpPr>
          <p:cNvPr id="71" name="Can 70"/>
          <p:cNvSpPr/>
          <p:nvPr/>
        </p:nvSpPr>
        <p:spPr>
          <a:xfrm>
            <a:off x="3459017" y="3931918"/>
            <a:ext cx="1592580" cy="1211582"/>
          </a:xfrm>
          <a:prstGeom prst="ca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Multiple Machines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9" name="Can 8"/>
          <p:cNvSpPr/>
          <p:nvPr/>
        </p:nvSpPr>
        <p:spPr>
          <a:xfrm>
            <a:off x="3459017" y="2103665"/>
            <a:ext cx="1592580" cy="1290022"/>
          </a:xfrm>
          <a:prstGeom prst="can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  <a:endParaRPr lang="en-US" dirty="0"/>
          </a:p>
        </p:txBody>
      </p:sp>
      <p:cxnSp>
        <p:nvCxnSpPr>
          <p:cNvPr id="50" name="Straight Connector 49"/>
          <p:cNvCxnSpPr>
            <a:stCxn id="51" idx="1"/>
            <a:endCxn id="9" idx="4"/>
          </p:cNvCxnSpPr>
          <p:nvPr/>
        </p:nvCxnSpPr>
        <p:spPr>
          <a:xfrm flipH="1" flipV="1">
            <a:off x="5051597" y="2748676"/>
            <a:ext cx="1450803" cy="90178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502400" y="3465790"/>
            <a:ext cx="1913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Generate my page</a:t>
            </a:r>
            <a:endParaRPr lang="en-US" dirty="0"/>
          </a:p>
        </p:txBody>
      </p:sp>
      <p:cxnSp>
        <p:nvCxnSpPr>
          <p:cNvPr id="53" name="Straight Connector 52"/>
          <p:cNvCxnSpPr>
            <a:stCxn id="51" idx="1"/>
            <a:endCxn id="8" idx="4"/>
          </p:cNvCxnSpPr>
          <p:nvPr/>
        </p:nvCxnSpPr>
        <p:spPr>
          <a:xfrm flipH="1">
            <a:off x="5051597" y="3650456"/>
            <a:ext cx="1450803" cy="887253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909534" y="2786856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Friend2 post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909534" y="2431256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Friend1 post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61657" y="4361656"/>
            <a:ext cx="1712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Friend1000 post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78651" y="4056856"/>
            <a:ext cx="1595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Friend999 post</a:t>
            </a:r>
          </a:p>
        </p:txBody>
      </p:sp>
      <p:cxnSp>
        <p:nvCxnSpPr>
          <p:cNvPr id="61" name="Straight Connector 60"/>
          <p:cNvCxnSpPr/>
          <p:nvPr/>
        </p:nvCxnSpPr>
        <p:spPr>
          <a:xfrm>
            <a:off x="2190031" y="2679898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190031" y="4597598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190031" y="2988931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190031" y="4288564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705100" y="2140466"/>
            <a:ext cx="0" cy="2609334"/>
          </a:xfrm>
          <a:prstGeom prst="line">
            <a:avLst/>
          </a:prstGeom>
          <a:ln w="76200" cmpd="sng"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Can 65"/>
          <p:cNvSpPr/>
          <p:nvPr/>
        </p:nvSpPr>
        <p:spPr>
          <a:xfrm>
            <a:off x="3459017" y="2104238"/>
            <a:ext cx="1592580" cy="1288877"/>
          </a:xfrm>
          <a:prstGeom prst="can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  <a:endParaRPr lang="en-US" dirty="0"/>
          </a:p>
        </p:txBody>
      </p:sp>
      <p:cxnSp>
        <p:nvCxnSpPr>
          <p:cNvPr id="72" name="Straight Connector 71"/>
          <p:cNvCxnSpPr>
            <a:stCxn id="51" idx="2"/>
          </p:cNvCxnSpPr>
          <p:nvPr/>
        </p:nvCxnSpPr>
        <p:spPr>
          <a:xfrm flipH="1">
            <a:off x="6616704" y="3835122"/>
            <a:ext cx="842242" cy="702587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51" idx="0"/>
          </p:cNvCxnSpPr>
          <p:nvPr/>
        </p:nvCxnSpPr>
        <p:spPr>
          <a:xfrm flipH="1" flipV="1">
            <a:off x="6616704" y="2800588"/>
            <a:ext cx="842242" cy="665202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031966" y="1771134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Block writes </a:t>
            </a:r>
            <a:endParaRPr lang="en-US" dirty="0">
              <a:ln>
                <a:solidFill>
                  <a:srgbClr val="FF0000"/>
                </a:solidFill>
              </a:ln>
              <a:solidFill>
                <a:srgbClr val="8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68119" y="3371056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2856960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67392"/>
    </mc:Choice>
    <mc:Fallback>
      <p:transition spd="slow" advTm="673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07407E-6 L 0.18663 -4.07407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2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44444E-6 L 0.18663 -4.44444E-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2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44444E-6 L 0.18646 -4.44444E-6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23" y="0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07407E-6 L 0.18646 -4.07407E-6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2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1" grpId="1" animBg="1"/>
      <p:bldP spid="71" grpId="2" animBg="1"/>
      <p:bldP spid="71" grpId="3" animBg="1"/>
      <p:bldP spid="71" grpId="4" animBg="1"/>
      <p:bldP spid="66" grpId="0" animBg="1"/>
      <p:bldP spid="66" grpId="1" animBg="1"/>
      <p:bldP spid="66" grpId="2" animBg="1"/>
      <p:bldP spid="66" grpId="3" animBg="1"/>
      <p:bldP spid="66" grpId="4" animBg="1"/>
      <p:bldP spid="23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an 30"/>
          <p:cNvSpPr/>
          <p:nvPr/>
        </p:nvSpPr>
        <p:spPr>
          <a:xfrm>
            <a:off x="3751117" y="5054600"/>
            <a:ext cx="1592580" cy="121158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 </a:t>
            </a:r>
            <a:endParaRPr lang="en-US" dirty="0"/>
          </a:p>
        </p:txBody>
      </p:sp>
      <p:sp>
        <p:nvSpPr>
          <p:cNvPr id="8" name="Can 7"/>
          <p:cNvSpPr/>
          <p:nvPr/>
        </p:nvSpPr>
        <p:spPr>
          <a:xfrm>
            <a:off x="3751117" y="3868418"/>
            <a:ext cx="1592580" cy="1211582"/>
          </a:xfrm>
          <a:prstGeom prst="can">
            <a:avLst/>
          </a:prstGeom>
          <a:solidFill>
            <a:schemeClr val="accent2"/>
          </a:solidFill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 </a:t>
            </a:r>
            <a:endParaRPr lang="en-US" dirty="0"/>
          </a:p>
        </p:txBody>
      </p:sp>
      <p:sp>
        <p:nvSpPr>
          <p:cNvPr id="24" name="Can 23"/>
          <p:cNvSpPr/>
          <p:nvPr/>
        </p:nvSpPr>
        <p:spPr>
          <a:xfrm>
            <a:off x="3751117" y="2584050"/>
            <a:ext cx="1592580" cy="1290022"/>
          </a:xfrm>
          <a:prstGeom prst="can">
            <a:avLst/>
          </a:prstGeom>
          <a:solidFill>
            <a:schemeClr val="accent6"/>
          </a:solidFill>
          <a:ln>
            <a:solidFill>
              <a:srgbClr val="F7964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Multiple Datacenters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9" name="Can 8"/>
          <p:cNvSpPr/>
          <p:nvPr/>
        </p:nvSpPr>
        <p:spPr>
          <a:xfrm>
            <a:off x="3751117" y="1297181"/>
            <a:ext cx="1592580" cy="1290022"/>
          </a:xfrm>
          <a:prstGeom prst="can">
            <a:avLst/>
          </a:prstGeom>
          <a:solidFill>
            <a:srgbClr val="9BBB59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  <a:endParaRPr lang="en-US" dirty="0"/>
          </a:p>
        </p:txBody>
      </p:sp>
      <p:cxnSp>
        <p:nvCxnSpPr>
          <p:cNvPr id="50" name="Straight Connector 49"/>
          <p:cNvCxnSpPr>
            <a:stCxn id="51" idx="1"/>
            <a:endCxn id="24" idx="4"/>
          </p:cNvCxnSpPr>
          <p:nvPr/>
        </p:nvCxnSpPr>
        <p:spPr>
          <a:xfrm flipH="1" flipV="1">
            <a:off x="5343697" y="3229061"/>
            <a:ext cx="1666703" cy="593639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010400" y="3638034"/>
            <a:ext cx="1913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Generate my page</a:t>
            </a:r>
            <a:endParaRPr lang="en-US" dirty="0"/>
          </a:p>
        </p:txBody>
      </p:sp>
      <p:cxnSp>
        <p:nvCxnSpPr>
          <p:cNvPr id="53" name="Straight Connector 52"/>
          <p:cNvCxnSpPr>
            <a:endCxn id="8" idx="4"/>
          </p:cNvCxnSpPr>
          <p:nvPr/>
        </p:nvCxnSpPr>
        <p:spPr>
          <a:xfrm flipH="1">
            <a:off x="5343697" y="3868418"/>
            <a:ext cx="1666704" cy="605791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201634" y="2990056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Friend2 post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201634" y="1669256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Friend1 post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53757" y="5441156"/>
            <a:ext cx="1712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Friend1000 post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970751" y="4260056"/>
            <a:ext cx="1595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Friend999 post</a:t>
            </a:r>
          </a:p>
        </p:txBody>
      </p:sp>
      <p:cxnSp>
        <p:nvCxnSpPr>
          <p:cNvPr id="61" name="Straight Connector 60"/>
          <p:cNvCxnSpPr/>
          <p:nvPr/>
        </p:nvCxnSpPr>
        <p:spPr>
          <a:xfrm>
            <a:off x="2482131" y="1917898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482131" y="5613598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482131" y="3192131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482131" y="4491764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7486650" y="4013674"/>
            <a:ext cx="755650" cy="1715256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7486650" y="4041028"/>
            <a:ext cx="450850" cy="450736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660219" y="3612356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</a:p>
        </p:txBody>
      </p:sp>
      <p:cxnSp>
        <p:nvCxnSpPr>
          <p:cNvPr id="27" name="Straight Connector 26"/>
          <p:cNvCxnSpPr>
            <a:endCxn id="9" idx="4"/>
          </p:cNvCxnSpPr>
          <p:nvPr/>
        </p:nvCxnSpPr>
        <p:spPr>
          <a:xfrm flipH="1" flipV="1">
            <a:off x="5343697" y="1942192"/>
            <a:ext cx="1666704" cy="1695842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31" idx="4"/>
          </p:cNvCxnSpPr>
          <p:nvPr/>
        </p:nvCxnSpPr>
        <p:spPr>
          <a:xfrm flipH="1">
            <a:off x="5343697" y="3956566"/>
            <a:ext cx="1666704" cy="1703825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7486650" y="1981203"/>
            <a:ext cx="755650" cy="1656831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7486650" y="3237946"/>
            <a:ext cx="450850" cy="400088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95334" y="194865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449770" y="3319502"/>
            <a:ext cx="696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Spain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339655" y="5696188"/>
            <a:ext cx="775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Russia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449093" y="4629388"/>
            <a:ext cx="698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Brazil</a:t>
            </a:r>
          </a:p>
        </p:txBody>
      </p:sp>
      <p:grpSp>
        <p:nvGrpSpPr>
          <p:cNvPr id="65" name="Group 64"/>
          <p:cNvGrpSpPr/>
          <p:nvPr/>
        </p:nvGrpSpPr>
        <p:grpSpPr>
          <a:xfrm>
            <a:off x="3869594" y="1428356"/>
            <a:ext cx="1355626" cy="1027672"/>
            <a:chOff x="992342" y="3067884"/>
            <a:chExt cx="1355626" cy="1027672"/>
          </a:xfrm>
        </p:grpSpPr>
        <p:grpSp>
          <p:nvGrpSpPr>
            <p:cNvPr id="75" name="Group 74"/>
            <p:cNvGrpSpPr/>
            <p:nvPr/>
          </p:nvGrpSpPr>
          <p:grpSpPr>
            <a:xfrm>
              <a:off x="992342" y="3067884"/>
              <a:ext cx="1355626" cy="1027672"/>
              <a:chOff x="5631367" y="3235596"/>
              <a:chExt cx="1355626" cy="1027672"/>
            </a:xfrm>
          </p:grpSpPr>
          <p:sp>
            <p:nvSpPr>
              <p:cNvPr id="77" name="Can 76"/>
              <p:cNvSpPr/>
              <p:nvPr/>
            </p:nvSpPr>
            <p:spPr>
              <a:xfrm>
                <a:off x="5631367" y="32355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78" name="Can 77"/>
              <p:cNvSpPr/>
              <p:nvPr/>
            </p:nvSpPr>
            <p:spPr>
              <a:xfrm>
                <a:off x="5783767" y="33879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79" name="Can 78"/>
              <p:cNvSpPr/>
              <p:nvPr/>
            </p:nvSpPr>
            <p:spPr>
              <a:xfrm>
                <a:off x="5936167" y="35403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80" name="Can 79"/>
              <p:cNvSpPr/>
              <p:nvPr/>
            </p:nvSpPr>
            <p:spPr>
              <a:xfrm>
                <a:off x="6088567" y="36927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81" name="Can 80"/>
              <p:cNvSpPr/>
              <p:nvPr/>
            </p:nvSpPr>
            <p:spPr>
              <a:xfrm>
                <a:off x="6240967" y="38451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82" name="Can 81"/>
              <p:cNvSpPr/>
              <p:nvPr/>
            </p:nvSpPr>
            <p:spPr>
              <a:xfrm>
                <a:off x="6393367" y="39975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</p:grpSp>
        <p:sp>
          <p:nvSpPr>
            <p:cNvPr id="76" name="TextBox 75"/>
            <p:cNvSpPr txBox="1"/>
            <p:nvPr/>
          </p:nvSpPr>
          <p:spPr>
            <a:xfrm>
              <a:off x="1293847" y="3397054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x1000</a:t>
              </a:r>
              <a:endParaRPr lang="en-US" dirty="0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3869594" y="3960373"/>
            <a:ext cx="1355626" cy="1027672"/>
            <a:chOff x="4547316" y="1824440"/>
            <a:chExt cx="1355626" cy="1027672"/>
          </a:xfrm>
        </p:grpSpPr>
        <p:grpSp>
          <p:nvGrpSpPr>
            <p:cNvPr id="84" name="Group 83"/>
            <p:cNvGrpSpPr/>
            <p:nvPr/>
          </p:nvGrpSpPr>
          <p:grpSpPr>
            <a:xfrm>
              <a:off x="4547316" y="1824440"/>
              <a:ext cx="1355626" cy="1027672"/>
              <a:chOff x="3648890" y="4005336"/>
              <a:chExt cx="1355626" cy="1027672"/>
            </a:xfrm>
          </p:grpSpPr>
          <p:sp>
            <p:nvSpPr>
              <p:cNvPr id="86" name="Can 85"/>
              <p:cNvSpPr/>
              <p:nvPr/>
            </p:nvSpPr>
            <p:spPr>
              <a:xfrm>
                <a:off x="3648890" y="40053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87" name="Can 86"/>
              <p:cNvSpPr/>
              <p:nvPr/>
            </p:nvSpPr>
            <p:spPr>
              <a:xfrm>
                <a:off x="3801290" y="41577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88" name="Can 87"/>
              <p:cNvSpPr/>
              <p:nvPr/>
            </p:nvSpPr>
            <p:spPr>
              <a:xfrm>
                <a:off x="3953690" y="43101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89" name="Can 88"/>
              <p:cNvSpPr/>
              <p:nvPr/>
            </p:nvSpPr>
            <p:spPr>
              <a:xfrm>
                <a:off x="4106090" y="44625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90" name="Can 89"/>
              <p:cNvSpPr/>
              <p:nvPr/>
            </p:nvSpPr>
            <p:spPr>
              <a:xfrm>
                <a:off x="4258490" y="46149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91" name="Can 90"/>
              <p:cNvSpPr/>
              <p:nvPr/>
            </p:nvSpPr>
            <p:spPr>
              <a:xfrm>
                <a:off x="4410890" y="47673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</p:grpSp>
        <p:sp>
          <p:nvSpPr>
            <p:cNvPr id="85" name="TextBox 84"/>
            <p:cNvSpPr txBox="1"/>
            <p:nvPr/>
          </p:nvSpPr>
          <p:spPr>
            <a:xfrm>
              <a:off x="4848821" y="2153610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x1000</a:t>
              </a:r>
              <a:endParaRPr lang="en-US" dirty="0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869594" y="2715225"/>
            <a:ext cx="1355626" cy="1027672"/>
            <a:chOff x="2970904" y="4321345"/>
            <a:chExt cx="1355626" cy="1027672"/>
          </a:xfrm>
        </p:grpSpPr>
        <p:grpSp>
          <p:nvGrpSpPr>
            <p:cNvPr id="93" name="Group 92"/>
            <p:cNvGrpSpPr/>
            <p:nvPr/>
          </p:nvGrpSpPr>
          <p:grpSpPr>
            <a:xfrm>
              <a:off x="2970904" y="4321345"/>
              <a:ext cx="1355626" cy="1027672"/>
              <a:chOff x="1462878" y="3235596"/>
              <a:chExt cx="1355626" cy="1027672"/>
            </a:xfrm>
          </p:grpSpPr>
          <p:sp>
            <p:nvSpPr>
              <p:cNvPr id="95" name="Can 94"/>
              <p:cNvSpPr/>
              <p:nvPr/>
            </p:nvSpPr>
            <p:spPr>
              <a:xfrm>
                <a:off x="1462878" y="32355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96" name="Can 95"/>
              <p:cNvSpPr/>
              <p:nvPr/>
            </p:nvSpPr>
            <p:spPr>
              <a:xfrm>
                <a:off x="1615278" y="33879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97" name="Can 96"/>
              <p:cNvSpPr/>
              <p:nvPr/>
            </p:nvSpPr>
            <p:spPr>
              <a:xfrm>
                <a:off x="1767678" y="35403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98" name="Can 97"/>
              <p:cNvSpPr/>
              <p:nvPr/>
            </p:nvSpPr>
            <p:spPr>
              <a:xfrm>
                <a:off x="1920078" y="36927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99" name="Can 98"/>
              <p:cNvSpPr/>
              <p:nvPr/>
            </p:nvSpPr>
            <p:spPr>
              <a:xfrm>
                <a:off x="2072478" y="38451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100" name="Can 99"/>
              <p:cNvSpPr/>
              <p:nvPr/>
            </p:nvSpPr>
            <p:spPr>
              <a:xfrm>
                <a:off x="2224878" y="39975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</p:grpSp>
        <p:sp>
          <p:nvSpPr>
            <p:cNvPr id="94" name="TextBox 93"/>
            <p:cNvSpPr txBox="1"/>
            <p:nvPr/>
          </p:nvSpPr>
          <p:spPr>
            <a:xfrm>
              <a:off x="3272409" y="4650515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x1000</a:t>
              </a:r>
              <a:endParaRPr lang="en-US" dirty="0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3869594" y="5146555"/>
            <a:ext cx="1355626" cy="1027672"/>
            <a:chOff x="5987014" y="3917145"/>
            <a:chExt cx="1355626" cy="1027672"/>
          </a:xfrm>
        </p:grpSpPr>
        <p:grpSp>
          <p:nvGrpSpPr>
            <p:cNvPr id="102" name="Group 101"/>
            <p:cNvGrpSpPr/>
            <p:nvPr/>
          </p:nvGrpSpPr>
          <p:grpSpPr>
            <a:xfrm>
              <a:off x="5987014" y="3917145"/>
              <a:ext cx="1355626" cy="1027672"/>
              <a:chOff x="2408280" y="2080570"/>
              <a:chExt cx="1355626" cy="1027672"/>
            </a:xfrm>
          </p:grpSpPr>
          <p:sp>
            <p:nvSpPr>
              <p:cNvPr id="104" name="Can 103"/>
              <p:cNvSpPr/>
              <p:nvPr/>
            </p:nvSpPr>
            <p:spPr>
              <a:xfrm>
                <a:off x="2408280" y="20805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105" name="Can 104"/>
              <p:cNvSpPr/>
              <p:nvPr/>
            </p:nvSpPr>
            <p:spPr>
              <a:xfrm>
                <a:off x="2560680" y="22329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106" name="Can 105"/>
              <p:cNvSpPr/>
              <p:nvPr/>
            </p:nvSpPr>
            <p:spPr>
              <a:xfrm>
                <a:off x="2713080" y="23853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107" name="Can 106"/>
              <p:cNvSpPr/>
              <p:nvPr/>
            </p:nvSpPr>
            <p:spPr>
              <a:xfrm>
                <a:off x="2865480" y="25377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108" name="Can 107"/>
              <p:cNvSpPr/>
              <p:nvPr/>
            </p:nvSpPr>
            <p:spPr>
              <a:xfrm>
                <a:off x="3017880" y="26901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109" name="Can 108"/>
              <p:cNvSpPr/>
              <p:nvPr/>
            </p:nvSpPr>
            <p:spPr>
              <a:xfrm>
                <a:off x="3170280" y="28425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</p:grpSp>
        <p:sp>
          <p:nvSpPr>
            <p:cNvPr id="103" name="TextBox 102"/>
            <p:cNvSpPr txBox="1"/>
            <p:nvPr/>
          </p:nvSpPr>
          <p:spPr>
            <a:xfrm>
              <a:off x="6288519" y="4246315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x1000</a:t>
              </a:r>
              <a:endParaRPr lang="en-US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106181" y="1711656"/>
            <a:ext cx="890439" cy="4081571"/>
            <a:chOff x="4106181" y="1711656"/>
            <a:chExt cx="890439" cy="4081571"/>
          </a:xfrm>
        </p:grpSpPr>
        <p:sp>
          <p:nvSpPr>
            <p:cNvPr id="111" name="Can 110"/>
            <p:cNvSpPr/>
            <p:nvPr/>
          </p:nvSpPr>
          <p:spPr>
            <a:xfrm>
              <a:off x="4250594" y="3096225"/>
              <a:ext cx="593626" cy="265672"/>
            </a:xfrm>
            <a:prstGeom prst="can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  <p:sp>
          <p:nvSpPr>
            <p:cNvPr id="112" name="Can 111"/>
            <p:cNvSpPr/>
            <p:nvPr/>
          </p:nvSpPr>
          <p:spPr>
            <a:xfrm>
              <a:off x="4250594" y="4341373"/>
              <a:ext cx="593626" cy="265672"/>
            </a:xfrm>
            <a:prstGeom prst="can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  <p:sp>
          <p:nvSpPr>
            <p:cNvPr id="113" name="Can 112"/>
            <p:cNvSpPr/>
            <p:nvPr/>
          </p:nvSpPr>
          <p:spPr>
            <a:xfrm>
              <a:off x="4250594" y="5527555"/>
              <a:ext cx="593626" cy="265672"/>
            </a:xfrm>
            <a:prstGeom prst="can">
              <a:avLst/>
            </a:prstGeom>
            <a:solidFill>
              <a:srgbClr val="8064A2"/>
            </a:solidFill>
            <a:ln>
              <a:solidFill>
                <a:srgbClr val="8064A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  <p:sp>
          <p:nvSpPr>
            <p:cNvPr id="114" name="Can 113"/>
            <p:cNvSpPr/>
            <p:nvPr/>
          </p:nvSpPr>
          <p:spPr>
            <a:xfrm>
              <a:off x="4106181" y="1711656"/>
              <a:ext cx="593626" cy="265672"/>
            </a:xfrm>
            <a:prstGeom prst="can">
              <a:avLst/>
            </a:prstGeom>
            <a:solidFill>
              <a:schemeClr val="accent3"/>
            </a:solidFill>
            <a:ln>
              <a:solidFill>
                <a:srgbClr val="9BBB5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  <p:sp>
          <p:nvSpPr>
            <p:cNvPr id="110" name="Can 109"/>
            <p:cNvSpPr/>
            <p:nvPr/>
          </p:nvSpPr>
          <p:spPr>
            <a:xfrm>
              <a:off x="4250594" y="1809356"/>
              <a:ext cx="593626" cy="265672"/>
            </a:xfrm>
            <a:prstGeom prst="can">
              <a:avLst/>
            </a:prstGeom>
            <a:solidFill>
              <a:schemeClr val="accent3"/>
            </a:solidFill>
            <a:ln>
              <a:solidFill>
                <a:srgbClr val="9BBB5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  <p:sp>
          <p:nvSpPr>
            <p:cNvPr id="74" name="Can 73"/>
            <p:cNvSpPr/>
            <p:nvPr/>
          </p:nvSpPr>
          <p:spPr>
            <a:xfrm>
              <a:off x="4402994" y="1961756"/>
              <a:ext cx="593626" cy="265672"/>
            </a:xfrm>
            <a:prstGeom prst="can">
              <a:avLst/>
            </a:prstGeom>
            <a:solidFill>
              <a:schemeClr val="accent3"/>
            </a:solidFill>
            <a:ln>
              <a:solidFill>
                <a:srgbClr val="9BBB5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  <p:sp>
          <p:nvSpPr>
            <p:cNvPr id="115" name="Can 114"/>
            <p:cNvSpPr/>
            <p:nvPr/>
          </p:nvSpPr>
          <p:spPr>
            <a:xfrm>
              <a:off x="4402994" y="4493773"/>
              <a:ext cx="593626" cy="265672"/>
            </a:xfrm>
            <a:prstGeom prst="can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</p:grpSp>
    </p:spTree>
    <p:custDataLst>
      <p:tags r:id="rId1"/>
    </p:custDataLst>
    <p:extLst>
      <p:ext uri="{BB962C8B-B14F-4D97-AF65-F5344CB8AC3E}">
        <p14:creationId xmlns="" xmlns:p14="http://schemas.microsoft.com/office/powerpoint/2010/main" val="24708337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43901"/>
    </mc:Choice>
    <mc:Fallback>
      <p:transition spd="slow" advTm="439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7.40741E-7 L 0.27223 0.0037 " pathEditMode="relative" ptsTypes="AA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8" grpId="0" animBg="1"/>
      <p:bldP spid="24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Version Management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41499"/>
          </a:xfrm>
        </p:spPr>
        <p:txBody>
          <a:bodyPr>
            <a:normAutofit/>
          </a:bodyPr>
          <a:lstStyle/>
          <a:p>
            <a:r>
              <a:rPr lang="en-US" dirty="0" smtClean="0"/>
              <a:t>Transactions that write use strict 2PL</a:t>
            </a:r>
          </a:p>
          <a:p>
            <a:pPr lvl="1"/>
            <a:r>
              <a:rPr lang="en-US" dirty="0" smtClean="0"/>
              <a:t>Each transaction </a:t>
            </a:r>
            <a:r>
              <a:rPr lang="en-US" i="1" dirty="0" smtClean="0"/>
              <a:t>T</a:t>
            </a:r>
            <a:r>
              <a:rPr lang="en-US" dirty="0" smtClean="0"/>
              <a:t> is assigned a timestamp </a:t>
            </a:r>
            <a:r>
              <a:rPr lang="en-US" i="1" dirty="0" smtClean="0"/>
              <a:t>s</a:t>
            </a:r>
            <a:endParaRPr lang="en-US" dirty="0" smtClean="0"/>
          </a:p>
          <a:p>
            <a:pPr lvl="1"/>
            <a:r>
              <a:rPr lang="en-US" dirty="0" smtClean="0"/>
              <a:t>Data written by </a:t>
            </a:r>
            <a:r>
              <a:rPr lang="en-US" i="1" dirty="0" smtClean="0"/>
              <a:t>T</a:t>
            </a:r>
            <a:r>
              <a:rPr lang="en-US" dirty="0" smtClean="0"/>
              <a:t> is timestamped with </a:t>
            </a:r>
            <a:r>
              <a:rPr lang="en-US" i="1" dirty="0" smtClean="0"/>
              <a:t>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 635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35341" y="3843471"/>
            <a:ext cx="649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59972" y="384347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  <a:endParaRPr lang="en-US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3801310" y="3843471"/>
            <a:ext cx="4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&lt;8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786601" y="4284706"/>
            <a:ext cx="446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[X]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696883" y="4960723"/>
            <a:ext cx="62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[me]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569926" y="3843471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058344" y="4250903"/>
            <a:ext cx="43551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454400" y="3843471"/>
            <a:ext cx="0" cy="1592129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539938" y="4627606"/>
            <a:ext cx="44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[P]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134544" y="4292600"/>
            <a:ext cx="1190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My friends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147244" y="4635500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My posts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147244" y="4965700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X’s friends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751801" y="4284706"/>
            <a:ext cx="326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[]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751801" y="4970506"/>
            <a:ext cx="326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[]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199737333"/>
      </p:ext>
    </p:extLst>
  </p:cSld>
  <p:clrMapOvr>
    <a:masterClrMapping/>
  </p:clrMapOvr>
  <p:transition spd="slow" advTm="45408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274638"/>
            <a:ext cx="85471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Synchronizing Snapshots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82600" y="2439989"/>
            <a:ext cx="8229600" cy="166528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==	</a:t>
            </a:r>
          </a:p>
          <a:p>
            <a:pPr marL="0" indent="0" algn="ctr">
              <a:buNone/>
            </a:pPr>
            <a:r>
              <a:rPr lang="en-US" dirty="0" smtClean="0"/>
              <a:t>External Consistency:</a:t>
            </a:r>
          </a:p>
          <a:p>
            <a:pPr marL="57150" indent="0" algn="ctr">
              <a:buNone/>
            </a:pPr>
            <a:r>
              <a:rPr lang="en-US" dirty="0" smtClean="0"/>
              <a:t>Commit order respects global wall-time order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482600" y="4105277"/>
            <a:ext cx="8229600" cy="21558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 algn="ctr">
              <a:buFont typeface="Arial"/>
              <a:buNone/>
            </a:pPr>
            <a:r>
              <a:rPr lang="en-US" dirty="0" smtClean="0"/>
              <a:t>==</a:t>
            </a:r>
          </a:p>
          <a:p>
            <a:pPr marL="57150" indent="0" algn="ctr">
              <a:buFont typeface="Arial"/>
              <a:buNone/>
            </a:pPr>
            <a:r>
              <a:rPr lang="en-US" dirty="0" smtClean="0"/>
              <a:t>Timestamp order respects global wall-time order</a:t>
            </a:r>
          </a:p>
          <a:p>
            <a:pPr marL="57150" indent="0" algn="ctr">
              <a:buFont typeface="Arial"/>
              <a:buNone/>
            </a:pPr>
            <a:r>
              <a:rPr lang="en-US" dirty="0" smtClean="0"/>
              <a:t>given</a:t>
            </a:r>
          </a:p>
          <a:p>
            <a:pPr marL="57150" indent="0" algn="ctr">
              <a:buFont typeface="Arial"/>
              <a:buNone/>
            </a:pPr>
            <a:r>
              <a:rPr lang="en-US" dirty="0" smtClean="0"/>
              <a:t>timestamp order == commit order</a:t>
            </a:r>
            <a:endParaRPr lang="en-US" dirty="0"/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482600" y="1752601"/>
            <a:ext cx="8229600" cy="863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dirty="0" smtClean="0"/>
              <a:t>	Global wall-clock time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4463972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73281"/>
    </mc:Choice>
    <mc:Fallback>
      <p:transition spd="slow" advTm="732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Timestamps, Global Clock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005885"/>
          </a:xfrm>
        </p:spPr>
        <p:txBody>
          <a:bodyPr>
            <a:normAutofit/>
          </a:bodyPr>
          <a:lstStyle/>
          <a:p>
            <a:r>
              <a:rPr lang="en-US" sz="3100" dirty="0" smtClean="0"/>
              <a:t>Strict </a:t>
            </a:r>
            <a:r>
              <a:rPr lang="en-US" sz="3100" b="1" dirty="0" smtClean="0"/>
              <a:t>two-phase locking</a:t>
            </a:r>
            <a:r>
              <a:rPr lang="en-US" sz="3100" dirty="0" smtClean="0"/>
              <a:t> for write transactions</a:t>
            </a:r>
          </a:p>
          <a:p>
            <a:r>
              <a:rPr lang="en-US" sz="3100" dirty="0" smtClean="0"/>
              <a:t>Assign timestamp while locks are held</a:t>
            </a:r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1656" y="4659669"/>
            <a:ext cx="2133600" cy="365125"/>
          </a:xfrm>
        </p:spPr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97656" y="4659669"/>
            <a:ext cx="2133600" cy="365125"/>
          </a:xfrm>
        </p:spPr>
        <p:txBody>
          <a:bodyPr/>
          <a:lstStyle/>
          <a:p>
            <a:fld id="{CA2C59E4-2FE4-564D-A950-09C870524D20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907356" y="3906426"/>
            <a:ext cx="4419600" cy="393700"/>
            <a:chOff x="2197100" y="3829050"/>
            <a:chExt cx="1562100" cy="3937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2474235" y="3918610"/>
            <a:ext cx="407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endParaRPr lang="en-US" dirty="0">
              <a:solidFill>
                <a:srgbClr val="80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713806" y="4123610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85235" y="4472860"/>
            <a:ext cx="1469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</a:rPr>
              <a:t>Pick </a:t>
            </a:r>
            <a:r>
              <a:rPr lang="en-US" i="1" dirty="0" smtClean="0">
                <a:solidFill>
                  <a:srgbClr val="F79646"/>
                </a:solidFill>
              </a:rPr>
              <a:t>s</a:t>
            </a:r>
            <a:r>
              <a:rPr lang="en-US" dirty="0" smtClean="0">
                <a:solidFill>
                  <a:srgbClr val="F79646"/>
                </a:solidFill>
              </a:rPr>
              <a:t> = now()</a:t>
            </a:r>
            <a:endParaRPr lang="en-US" dirty="0">
              <a:solidFill>
                <a:srgbClr val="F7964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90800" y="3421419"/>
            <a:ext cx="154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Acquired locks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561406" y="381881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856111" y="381881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362546" y="3421419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Release locks</a:t>
            </a:r>
            <a:endParaRPr lang="en-US" dirty="0"/>
          </a:p>
        </p:txBody>
      </p:sp>
      <p:sp>
        <p:nvSpPr>
          <p:cNvPr id="17" name="Can 16"/>
          <p:cNvSpPr/>
          <p:nvPr/>
        </p:nvSpPr>
        <p:spPr>
          <a:xfrm>
            <a:off x="1142056" y="3856910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3333 0 " pathEditMode="relative" ptsTypes="AA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3333 0 " pathEditMode="relative" ptsTypes="AA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2" grpId="1"/>
      <p:bldP spid="13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Timestamp Invariants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20700" y="1588533"/>
            <a:ext cx="8229600" cy="786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smtClean="0"/>
              <a:t>Timestamp order == commit order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20700" y="3799881"/>
            <a:ext cx="8229600" cy="96579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Timestamp order respects global wall-time order </a:t>
            </a:r>
            <a:endParaRPr lang="en-US" dirty="0"/>
          </a:p>
          <a:p>
            <a:endParaRPr lang="en-US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2171700" y="3132395"/>
            <a:ext cx="4419600" cy="393700"/>
            <a:chOff x="2197100" y="3829050"/>
            <a:chExt cx="1562100" cy="39370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738579" y="3144579"/>
            <a:ext cx="407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</a:rPr>
              <a:t>2</a:t>
            </a:r>
            <a:endParaRPr lang="en-US" dirty="0">
              <a:solidFill>
                <a:srgbClr val="800000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171700" y="4568825"/>
            <a:ext cx="1471879" cy="393700"/>
            <a:chOff x="2197100" y="3829050"/>
            <a:chExt cx="1562100" cy="393700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1738579" y="4581009"/>
            <a:ext cx="407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</a:rPr>
              <a:t>3</a:t>
            </a:r>
            <a:endParaRPr lang="en-US" dirty="0">
              <a:solidFill>
                <a:srgbClr val="800000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076700" y="5194558"/>
            <a:ext cx="3365500" cy="393700"/>
            <a:chOff x="2197100" y="3829050"/>
            <a:chExt cx="1562100" cy="393700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3643579" y="5206742"/>
            <a:ext cx="407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</a:rPr>
              <a:t>4</a:t>
            </a:r>
            <a:endParaRPr lang="en-US" dirty="0">
              <a:solidFill>
                <a:srgbClr val="800000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866900" y="2389187"/>
            <a:ext cx="4419600" cy="393700"/>
            <a:chOff x="2197100" y="3829050"/>
            <a:chExt cx="1562100" cy="393700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1433779" y="2401371"/>
            <a:ext cx="407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</a:rPr>
              <a:t>1</a:t>
            </a:r>
            <a:endParaRPr lang="en-US" dirty="0">
              <a:solidFill>
                <a:srgbClr val="80000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2660650" y="4533900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003550" y="4533900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4337050" y="2341562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5314950" y="2328862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3536950" y="3097470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3117850" y="3097470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5086350" y="5159633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5949950" y="5159633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Can 36"/>
          <p:cNvSpPr/>
          <p:nvPr/>
        </p:nvSpPr>
        <p:spPr>
          <a:xfrm>
            <a:off x="281542" y="2678153"/>
            <a:ext cx="912259" cy="492732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38" name="Can 37"/>
          <p:cNvSpPr/>
          <p:nvPr/>
        </p:nvSpPr>
        <p:spPr>
          <a:xfrm>
            <a:off x="319642" y="5118604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39" name="Can 38"/>
          <p:cNvSpPr/>
          <p:nvPr/>
        </p:nvSpPr>
        <p:spPr>
          <a:xfrm>
            <a:off x="305870" y="4473472"/>
            <a:ext cx="912259" cy="492732"/>
          </a:xfrm>
          <a:prstGeom prst="ca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42" name="TextBox 41"/>
          <p:cNvSpPr txBox="1"/>
          <p:nvPr/>
        </p:nvSpPr>
        <p:spPr>
          <a:xfrm>
            <a:off x="3310878" y="2005569"/>
            <a:ext cx="154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Acquired locks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858560" y="2032039"/>
            <a:ext cx="1422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Release locks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372576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64066"/>
    </mc:Choice>
    <mc:Fallback>
      <p:transition spd="slow" advTm="640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  <p:bldP spid="17" grpId="0"/>
      <p:bldP spid="22" grpId="0"/>
      <p:bldP spid="27" grpId="0"/>
      <p:bldP spid="37" grpId="0" animBg="1"/>
      <p:bldP spid="38" grpId="0" animBg="1"/>
      <p:bldP spid="39" grpId="0" animBg="1"/>
      <p:bldP spid="42" grpId="0"/>
      <p:bldP spid="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Example: Social Network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an 4"/>
          <p:cNvSpPr/>
          <p:nvPr/>
        </p:nvSpPr>
        <p:spPr>
          <a:xfrm>
            <a:off x="3878206" y="3148133"/>
            <a:ext cx="1545410" cy="1040044"/>
          </a:xfrm>
          <a:prstGeom prst="can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</a:p>
        </p:txBody>
      </p:sp>
      <p:sp>
        <p:nvSpPr>
          <p:cNvPr id="6" name="Can 5"/>
          <p:cNvSpPr/>
          <p:nvPr/>
        </p:nvSpPr>
        <p:spPr>
          <a:xfrm>
            <a:off x="3878206" y="3148133"/>
            <a:ext cx="1545410" cy="1040044"/>
          </a:xfrm>
          <a:prstGeom prst="ca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</a:p>
        </p:txBody>
      </p:sp>
      <p:sp>
        <p:nvSpPr>
          <p:cNvPr id="7" name="Can 6"/>
          <p:cNvSpPr/>
          <p:nvPr/>
        </p:nvSpPr>
        <p:spPr>
          <a:xfrm>
            <a:off x="3878206" y="3148133"/>
            <a:ext cx="1545410" cy="1040044"/>
          </a:xfrm>
          <a:prstGeom prst="ca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</a:p>
        </p:txBody>
      </p:sp>
      <p:sp>
        <p:nvSpPr>
          <p:cNvPr id="8" name="Can 7"/>
          <p:cNvSpPr/>
          <p:nvPr/>
        </p:nvSpPr>
        <p:spPr>
          <a:xfrm>
            <a:off x="3878206" y="3141523"/>
            <a:ext cx="1545410" cy="1040044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81409" y="409118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08108" y="2992962"/>
            <a:ext cx="698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Brazil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558514" y="5126254"/>
            <a:ext cx="775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Russia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452878" y="5418286"/>
            <a:ext cx="696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Spain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488543" y="2958973"/>
            <a:ext cx="14533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</a:rPr>
              <a:t>San Francisco</a:t>
            </a:r>
          </a:p>
          <a:p>
            <a:r>
              <a:rPr lang="en-US" dirty="0" smtClean="0">
                <a:solidFill>
                  <a:srgbClr val="F79646"/>
                </a:solidFill>
              </a:rPr>
              <a:t>Seattle</a:t>
            </a:r>
          </a:p>
          <a:p>
            <a:r>
              <a:rPr lang="en-US" dirty="0" smtClean="0">
                <a:solidFill>
                  <a:srgbClr val="F79646"/>
                </a:solidFill>
              </a:rPr>
              <a:t>Arizona</a:t>
            </a:r>
            <a:endParaRPr lang="en-US" dirty="0">
              <a:solidFill>
                <a:srgbClr val="F7964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37814" y="1831595"/>
            <a:ext cx="14039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Sao Paulo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Santiago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Buenos Aires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81933" y="3961228"/>
            <a:ext cx="9783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</a:rPr>
              <a:t>Moscow</a:t>
            </a:r>
          </a:p>
          <a:p>
            <a:r>
              <a:rPr lang="en-US" dirty="0" smtClean="0">
                <a:solidFill>
                  <a:srgbClr val="F79646"/>
                </a:solidFill>
              </a:rPr>
              <a:t>Berlin</a:t>
            </a:r>
          </a:p>
          <a:p>
            <a:r>
              <a:rPr lang="en-US" dirty="0" smtClean="0">
                <a:solidFill>
                  <a:srgbClr val="F79646"/>
                </a:solidFill>
              </a:rPr>
              <a:t>Krakow</a:t>
            </a:r>
            <a:endParaRPr lang="en-US" dirty="0">
              <a:solidFill>
                <a:srgbClr val="F7964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50911" y="4070090"/>
            <a:ext cx="88899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</a:rPr>
              <a:t>London</a:t>
            </a:r>
          </a:p>
          <a:p>
            <a:r>
              <a:rPr lang="en-US" dirty="0" smtClean="0">
                <a:solidFill>
                  <a:srgbClr val="F79646"/>
                </a:solidFill>
              </a:rPr>
              <a:t>Paris</a:t>
            </a:r>
          </a:p>
          <a:p>
            <a:r>
              <a:rPr lang="en-US" dirty="0" smtClean="0">
                <a:solidFill>
                  <a:srgbClr val="F79646"/>
                </a:solidFill>
              </a:rPr>
              <a:t>Berlin</a:t>
            </a:r>
          </a:p>
          <a:p>
            <a:r>
              <a:rPr lang="en-US" dirty="0" smtClean="0">
                <a:solidFill>
                  <a:srgbClr val="F79646"/>
                </a:solidFill>
              </a:rPr>
              <a:t>Madrid</a:t>
            </a:r>
          </a:p>
          <a:p>
            <a:r>
              <a:rPr lang="en-US" dirty="0" smtClean="0">
                <a:solidFill>
                  <a:srgbClr val="F79646"/>
                </a:solidFill>
              </a:rPr>
              <a:t>Lisbon</a:t>
            </a:r>
            <a:endParaRPr lang="en-US" dirty="0">
              <a:solidFill>
                <a:srgbClr val="F79646"/>
              </a:solidFill>
            </a:endParaRPr>
          </a:p>
        </p:txBody>
      </p:sp>
      <p:sp>
        <p:nvSpPr>
          <p:cNvPr id="19" name="Can 18"/>
          <p:cNvSpPr/>
          <p:nvPr/>
        </p:nvSpPr>
        <p:spPr>
          <a:xfrm>
            <a:off x="3878206" y="3148133"/>
            <a:ext cx="1545410" cy="1040044"/>
          </a:xfrm>
          <a:prstGeom prst="can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992342" y="3067884"/>
            <a:ext cx="1355626" cy="1027672"/>
            <a:chOff x="992342" y="3067884"/>
            <a:chExt cx="1355626" cy="1027672"/>
          </a:xfrm>
        </p:grpSpPr>
        <p:grpSp>
          <p:nvGrpSpPr>
            <p:cNvPr id="26" name="Group 25"/>
            <p:cNvGrpSpPr/>
            <p:nvPr/>
          </p:nvGrpSpPr>
          <p:grpSpPr>
            <a:xfrm>
              <a:off x="992342" y="3067884"/>
              <a:ext cx="1355626" cy="1027672"/>
              <a:chOff x="5631367" y="3235596"/>
              <a:chExt cx="1355626" cy="1027672"/>
            </a:xfrm>
          </p:grpSpPr>
          <p:sp>
            <p:nvSpPr>
              <p:cNvPr id="27" name="Can 26"/>
              <p:cNvSpPr/>
              <p:nvPr/>
            </p:nvSpPr>
            <p:spPr>
              <a:xfrm>
                <a:off x="5631367" y="32355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28" name="Can 27"/>
              <p:cNvSpPr/>
              <p:nvPr/>
            </p:nvSpPr>
            <p:spPr>
              <a:xfrm>
                <a:off x="5783767" y="33879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29" name="Can 28"/>
              <p:cNvSpPr/>
              <p:nvPr/>
            </p:nvSpPr>
            <p:spPr>
              <a:xfrm>
                <a:off x="5936167" y="35403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30" name="Can 29"/>
              <p:cNvSpPr/>
              <p:nvPr/>
            </p:nvSpPr>
            <p:spPr>
              <a:xfrm>
                <a:off x="6088567" y="36927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31" name="Can 30"/>
              <p:cNvSpPr/>
              <p:nvPr/>
            </p:nvSpPr>
            <p:spPr>
              <a:xfrm>
                <a:off x="6240967" y="38451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32" name="Can 31"/>
              <p:cNvSpPr/>
              <p:nvPr/>
            </p:nvSpPr>
            <p:spPr>
              <a:xfrm>
                <a:off x="6393367" y="39975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1293847" y="3397054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x1000</a:t>
              </a:r>
              <a:endParaRPr lang="en-US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547316" y="1824440"/>
            <a:ext cx="1355626" cy="1027672"/>
            <a:chOff x="4547316" y="1824440"/>
            <a:chExt cx="1355626" cy="1027672"/>
          </a:xfrm>
        </p:grpSpPr>
        <p:grpSp>
          <p:nvGrpSpPr>
            <p:cNvPr id="33" name="Group 32"/>
            <p:cNvGrpSpPr/>
            <p:nvPr/>
          </p:nvGrpSpPr>
          <p:grpSpPr>
            <a:xfrm>
              <a:off x="4547316" y="1824440"/>
              <a:ext cx="1355626" cy="1027672"/>
              <a:chOff x="3648890" y="4005336"/>
              <a:chExt cx="1355626" cy="1027672"/>
            </a:xfrm>
          </p:grpSpPr>
          <p:sp>
            <p:nvSpPr>
              <p:cNvPr id="34" name="Can 33"/>
              <p:cNvSpPr/>
              <p:nvPr/>
            </p:nvSpPr>
            <p:spPr>
              <a:xfrm>
                <a:off x="3648890" y="40053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35" name="Can 34"/>
              <p:cNvSpPr/>
              <p:nvPr/>
            </p:nvSpPr>
            <p:spPr>
              <a:xfrm>
                <a:off x="3801290" y="41577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36" name="Can 35"/>
              <p:cNvSpPr/>
              <p:nvPr/>
            </p:nvSpPr>
            <p:spPr>
              <a:xfrm>
                <a:off x="3953690" y="43101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37" name="Can 36"/>
              <p:cNvSpPr/>
              <p:nvPr/>
            </p:nvSpPr>
            <p:spPr>
              <a:xfrm>
                <a:off x="4106090" y="44625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38" name="Can 37"/>
              <p:cNvSpPr/>
              <p:nvPr/>
            </p:nvSpPr>
            <p:spPr>
              <a:xfrm>
                <a:off x="4258490" y="46149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39" name="Can 38"/>
              <p:cNvSpPr/>
              <p:nvPr/>
            </p:nvSpPr>
            <p:spPr>
              <a:xfrm>
                <a:off x="4410890" y="47673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</p:grpSp>
        <p:sp>
          <p:nvSpPr>
            <p:cNvPr id="47" name="TextBox 46"/>
            <p:cNvSpPr txBox="1"/>
            <p:nvPr/>
          </p:nvSpPr>
          <p:spPr>
            <a:xfrm>
              <a:off x="4848821" y="2153610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x1000</a:t>
              </a:r>
              <a:endParaRPr lang="en-US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2970904" y="4321345"/>
            <a:ext cx="1355626" cy="1027672"/>
            <a:chOff x="2970904" y="4321345"/>
            <a:chExt cx="1355626" cy="1027672"/>
          </a:xfrm>
        </p:grpSpPr>
        <p:grpSp>
          <p:nvGrpSpPr>
            <p:cNvPr id="40" name="Group 39"/>
            <p:cNvGrpSpPr/>
            <p:nvPr/>
          </p:nvGrpSpPr>
          <p:grpSpPr>
            <a:xfrm>
              <a:off x="2970904" y="4321345"/>
              <a:ext cx="1355626" cy="1027672"/>
              <a:chOff x="1462878" y="3235596"/>
              <a:chExt cx="1355626" cy="1027672"/>
            </a:xfrm>
          </p:grpSpPr>
          <p:sp>
            <p:nvSpPr>
              <p:cNvPr id="41" name="Can 40"/>
              <p:cNvSpPr/>
              <p:nvPr/>
            </p:nvSpPr>
            <p:spPr>
              <a:xfrm>
                <a:off x="1462878" y="32355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42" name="Can 41"/>
              <p:cNvSpPr/>
              <p:nvPr/>
            </p:nvSpPr>
            <p:spPr>
              <a:xfrm>
                <a:off x="1615278" y="33879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43" name="Can 42"/>
              <p:cNvSpPr/>
              <p:nvPr/>
            </p:nvSpPr>
            <p:spPr>
              <a:xfrm>
                <a:off x="1767678" y="35403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44" name="Can 43"/>
              <p:cNvSpPr/>
              <p:nvPr/>
            </p:nvSpPr>
            <p:spPr>
              <a:xfrm>
                <a:off x="1920078" y="36927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45" name="Can 44"/>
              <p:cNvSpPr/>
              <p:nvPr/>
            </p:nvSpPr>
            <p:spPr>
              <a:xfrm>
                <a:off x="2072478" y="38451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46" name="Can 45"/>
              <p:cNvSpPr/>
              <p:nvPr/>
            </p:nvSpPr>
            <p:spPr>
              <a:xfrm>
                <a:off x="2224878" y="39975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>
              <a:off x="3272409" y="4650515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x1000</a:t>
              </a:r>
              <a:endParaRPr lang="en-US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139414" y="3917145"/>
            <a:ext cx="1355626" cy="1027672"/>
            <a:chOff x="5987014" y="3917145"/>
            <a:chExt cx="1355626" cy="1027672"/>
          </a:xfrm>
        </p:grpSpPr>
        <p:grpSp>
          <p:nvGrpSpPr>
            <p:cNvPr id="18" name="Group 17"/>
            <p:cNvGrpSpPr/>
            <p:nvPr/>
          </p:nvGrpSpPr>
          <p:grpSpPr>
            <a:xfrm>
              <a:off x="5987014" y="3917145"/>
              <a:ext cx="1355626" cy="1027672"/>
              <a:chOff x="2408280" y="2080570"/>
              <a:chExt cx="1355626" cy="1027672"/>
            </a:xfrm>
          </p:grpSpPr>
          <p:sp>
            <p:nvSpPr>
              <p:cNvPr id="20" name="Can 19"/>
              <p:cNvSpPr/>
              <p:nvPr/>
            </p:nvSpPr>
            <p:spPr>
              <a:xfrm>
                <a:off x="2408280" y="20805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21" name="Can 20"/>
              <p:cNvSpPr/>
              <p:nvPr/>
            </p:nvSpPr>
            <p:spPr>
              <a:xfrm>
                <a:off x="2560680" y="22329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22" name="Can 21"/>
              <p:cNvSpPr/>
              <p:nvPr/>
            </p:nvSpPr>
            <p:spPr>
              <a:xfrm>
                <a:off x="2713080" y="23853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23" name="Can 22"/>
              <p:cNvSpPr/>
              <p:nvPr/>
            </p:nvSpPr>
            <p:spPr>
              <a:xfrm>
                <a:off x="2865480" y="25377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24" name="Can 23"/>
              <p:cNvSpPr/>
              <p:nvPr/>
            </p:nvSpPr>
            <p:spPr>
              <a:xfrm>
                <a:off x="3017880" y="26901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25" name="Can 24"/>
              <p:cNvSpPr/>
              <p:nvPr/>
            </p:nvSpPr>
            <p:spPr>
              <a:xfrm>
                <a:off x="3170280" y="28425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>
              <a:off x="6288519" y="4246315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x1000</a:t>
              </a:r>
              <a:endParaRPr lang="en-US" dirty="0"/>
            </a:p>
          </p:txBody>
        </p:sp>
      </p:grpSp>
    </p:spTree>
    <p:custDataLst>
      <p:tags r:id="rId1"/>
    </p:custDataLst>
    <p:extLst>
      <p:ext uri="{BB962C8B-B14F-4D97-AF65-F5344CB8AC3E}">
        <p14:creationId xmlns="" xmlns:p14="http://schemas.microsoft.com/office/powerpoint/2010/main" val="27197973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64760"/>
    </mc:Choice>
    <mc:Fallback>
      <p:transition spd="slow" advTm="6476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2361 -0.02778 " pathEditMode="relative" ptsTypes="AA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785 0.1669 " pathEditMode="relative" ptsTypes="AA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441 0.11135 " pathEditMode="relative" ptsTypes="AA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4549 -0.19236 " pathEditMode="relative" ptsTypes="AA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TrueTime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6519"/>
            <a:ext cx="8229600" cy="727363"/>
          </a:xfrm>
          <a:ln>
            <a:noFill/>
          </a:ln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Ideally – perfect global clock to assign timestamps to transactions</a:t>
            </a:r>
            <a:endParaRPr lang="en-US" dirty="0" smtClean="0"/>
          </a:p>
          <a:p>
            <a:r>
              <a:rPr lang="en-US" dirty="0" smtClean="0"/>
              <a:t>Practical - “Global </a:t>
            </a:r>
            <a:r>
              <a:rPr lang="en-US" dirty="0" smtClean="0"/>
              <a:t>wall-clock time” with bounded uncertainty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20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9283" y="2620696"/>
            <a:ext cx="3581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940683" y="3095914"/>
            <a:ext cx="612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8" name="Left Bracket 7"/>
          <p:cNvSpPr/>
          <p:nvPr/>
        </p:nvSpPr>
        <p:spPr>
          <a:xfrm>
            <a:off x="2658740" y="2163496"/>
            <a:ext cx="73152" cy="914400"/>
          </a:xfrm>
          <a:prstGeom prst="leftBracket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9" name="Right Bracket 8"/>
          <p:cNvSpPr/>
          <p:nvPr/>
        </p:nvSpPr>
        <p:spPr>
          <a:xfrm>
            <a:off x="4763892" y="2163496"/>
            <a:ext cx="73152" cy="914400"/>
          </a:xfrm>
          <a:prstGeom prst="rightBracket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55833" y="2994830"/>
            <a:ext cx="878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800000"/>
                </a:solidFill>
              </a:rPr>
              <a:t>earliest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45243" y="2994830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latest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35061" y="2327564"/>
            <a:ext cx="1015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TT.now()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658740" y="3465246"/>
            <a:ext cx="2178304" cy="0"/>
          </a:xfrm>
          <a:prstGeom prst="straightConnector1">
            <a:avLst/>
          </a:prstGeom>
          <a:ln>
            <a:solidFill>
              <a:schemeClr val="accent6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87000" y="3077896"/>
            <a:ext cx="521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2*ε</a:t>
            </a:r>
            <a:endParaRPr lang="en-US" dirty="0">
              <a:solidFill>
                <a:schemeClr val="accent6"/>
              </a:solidFill>
            </a:endParaRPr>
          </a:p>
        </p:txBody>
      </p:sp>
      <p:graphicFrame>
        <p:nvGraphicFramePr>
          <p:cNvPr id="18" name="Content Placeholder 5"/>
          <p:cNvGraphicFramePr>
            <a:graphicFrameLocks/>
          </p:cNvGraphicFramePr>
          <p:nvPr/>
        </p:nvGraphicFramePr>
        <p:xfrm>
          <a:off x="1035039" y="3983793"/>
          <a:ext cx="7457706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8853"/>
                <a:gridCol w="3728853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Method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Returns</a:t>
                      </a:r>
                      <a:endParaRPr lang="en-US" sz="1600" dirty="0"/>
                    </a:p>
                  </a:txBody>
                  <a:tcPr/>
                </a:tc>
              </a:tr>
              <a:tr h="32056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TT.Now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TTinterval: [earliest, latest]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056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TT.After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(t)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True if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t has definitely passed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056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TT.Before(t)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True if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t has definitely not arrived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Content Placeholder 2"/>
          <p:cNvSpPr txBox="1">
            <a:spLocks/>
          </p:cNvSpPr>
          <p:nvPr/>
        </p:nvSpPr>
        <p:spPr>
          <a:xfrm>
            <a:off x="649092" y="3465246"/>
            <a:ext cx="8229600" cy="7273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649092" y="5324913"/>
            <a:ext cx="8229600" cy="103143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900" b="1" dirty="0" smtClean="0"/>
              <a:t>Guarantee: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900" dirty="0" err="1" smtClean="0"/>
              <a:t>tt</a:t>
            </a:r>
            <a:r>
              <a:rPr lang="en-US" sz="2900" dirty="0" smtClean="0"/>
              <a:t> </a:t>
            </a:r>
            <a:r>
              <a:rPr lang="en-US" sz="2900" dirty="0" smtClean="0"/>
              <a:t>= TT.now</a:t>
            </a:r>
            <a:r>
              <a:rPr lang="en-US" sz="2900" dirty="0" smtClean="0"/>
              <a:t>()  </a:t>
            </a:r>
            <a:r>
              <a:rPr lang="en-US" sz="2900" dirty="0" smtClean="0"/>
              <a:t>,</a:t>
            </a:r>
            <a:r>
              <a:rPr lang="en-US" sz="2800" dirty="0" smtClean="0"/>
              <a:t>e</a:t>
            </a:r>
            <a:r>
              <a:rPr lang="en-US" sz="2800" baseline="-25000" dirty="0" smtClean="0"/>
              <a:t>now</a:t>
            </a:r>
            <a:r>
              <a:rPr lang="en-US" sz="2800" dirty="0" smtClean="0"/>
              <a:t> </a:t>
            </a:r>
            <a:r>
              <a:rPr lang="en-US" sz="2800" dirty="0" smtClean="0"/>
              <a:t>is invocation </a:t>
            </a:r>
            <a:r>
              <a:rPr lang="en-US" sz="2800" dirty="0" smtClean="0"/>
              <a:t>event then</a:t>
            </a:r>
            <a:endParaRPr lang="en-US" sz="2900" b="1" dirty="0" smtClean="0">
              <a:solidFill>
                <a:srgbClr val="0070C0"/>
              </a:solidFill>
            </a:endParaRP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900" b="1" dirty="0" err="1" smtClean="0">
                <a:solidFill>
                  <a:srgbClr val="0070C0"/>
                </a:solidFill>
              </a:rPr>
              <a:t>tt.earliest</a:t>
            </a:r>
            <a:r>
              <a:rPr lang="en-US" sz="2900" b="1" dirty="0" smtClean="0">
                <a:solidFill>
                  <a:srgbClr val="0070C0"/>
                </a:solidFill>
              </a:rPr>
              <a:t> </a:t>
            </a:r>
            <a:r>
              <a:rPr lang="en-US" sz="2900" b="1" dirty="0" smtClean="0">
                <a:solidFill>
                  <a:srgbClr val="0070C0"/>
                </a:solidFill>
              </a:rPr>
              <a:t>&lt;= t</a:t>
            </a:r>
            <a:r>
              <a:rPr lang="en-US" sz="2900" b="1" baseline="-25000" dirty="0" smtClean="0">
                <a:solidFill>
                  <a:srgbClr val="0070C0"/>
                </a:solidFill>
              </a:rPr>
              <a:t>abs</a:t>
            </a:r>
            <a:r>
              <a:rPr lang="en-US" sz="2900" b="1" dirty="0" smtClean="0">
                <a:solidFill>
                  <a:srgbClr val="0070C0"/>
                </a:solidFill>
              </a:rPr>
              <a:t>(e</a:t>
            </a:r>
            <a:r>
              <a:rPr lang="en-US" sz="2900" b="1" baseline="-25000" dirty="0" smtClean="0">
                <a:solidFill>
                  <a:srgbClr val="0070C0"/>
                </a:solidFill>
              </a:rPr>
              <a:t>now</a:t>
            </a:r>
            <a:r>
              <a:rPr lang="en-US" sz="2900" b="1" dirty="0" smtClean="0">
                <a:solidFill>
                  <a:srgbClr val="0070C0"/>
                </a:solidFill>
              </a:rPr>
              <a:t>) &lt;= tt.latest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0994259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43848"/>
    </mc:Choice>
    <mc:Fallback>
      <p:transition spd="slow" advTm="438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 animBg="1"/>
      <p:bldP spid="9" grpId="0" animBg="1"/>
      <p:bldP spid="12" grpId="0"/>
      <p:bldP spid="14" grpId="0"/>
      <p:bldP spid="15" grpId="0"/>
      <p:bldP spid="10" grpId="0"/>
      <p:bldP spid="19" grpId="0"/>
      <p:bldP spid="2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Timestamps and TrueTime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58155"/>
          </a:xfrm>
        </p:spPr>
        <p:txBody>
          <a:bodyPr>
            <a:normAutofit fontScale="55000" lnSpcReduction="20000"/>
          </a:bodyPr>
          <a:lstStyle/>
          <a:p>
            <a:pPr lvl="0">
              <a:defRPr/>
            </a:pPr>
            <a:r>
              <a:rPr lang="en-US" b="1" dirty="0"/>
              <a:t>Two rules:</a:t>
            </a:r>
          </a:p>
          <a:p>
            <a:pPr lvl="0">
              <a:buFont typeface="+mj-lt"/>
              <a:buAutoNum type="arabicPeriod"/>
              <a:defRPr/>
            </a:pPr>
            <a:r>
              <a:rPr lang="en-US" b="1" dirty="0">
                <a:solidFill>
                  <a:srgbClr val="0070C0"/>
                </a:solidFill>
              </a:rPr>
              <a:t>Start:</a:t>
            </a:r>
            <a:r>
              <a:rPr lang="en-US" dirty="0"/>
              <a:t> s</a:t>
            </a:r>
            <a:r>
              <a:rPr lang="en-US" baseline="-25000" dirty="0"/>
              <a:t>i</a:t>
            </a:r>
            <a:r>
              <a:rPr lang="en-US" dirty="0"/>
              <a:t> for T</a:t>
            </a:r>
            <a:r>
              <a:rPr lang="en-US" baseline="-25000" dirty="0"/>
              <a:t>i</a:t>
            </a:r>
            <a:r>
              <a:rPr lang="en-US" dirty="0"/>
              <a:t> &gt; TT.now.latest() computed after e</a:t>
            </a:r>
            <a:r>
              <a:rPr lang="en-US" baseline="-25000" dirty="0"/>
              <a:t>i</a:t>
            </a:r>
            <a:r>
              <a:rPr lang="en-US" baseline="30000" dirty="0"/>
              <a:t>server </a:t>
            </a:r>
            <a:r>
              <a:rPr lang="en-US" dirty="0"/>
              <a:t>(arrival event at leader)</a:t>
            </a:r>
          </a:p>
          <a:p>
            <a:pPr>
              <a:buFont typeface="+mj-lt"/>
              <a:buAutoNum type="arabicPeriod"/>
              <a:defRPr/>
            </a:pPr>
            <a:endParaRPr lang="en-US" b="1" dirty="0">
              <a:solidFill>
                <a:srgbClr val="0070C0"/>
              </a:solidFill>
            </a:endParaRPr>
          </a:p>
          <a:p>
            <a:pPr>
              <a:buFont typeface="+mj-lt"/>
              <a:buAutoNum type="arabicPeriod"/>
              <a:defRPr/>
            </a:pPr>
            <a:r>
              <a:rPr lang="en-US" b="1" dirty="0">
                <a:solidFill>
                  <a:srgbClr val="0070C0"/>
                </a:solidFill>
              </a:rPr>
              <a:t>Commit wait:</a:t>
            </a:r>
            <a:r>
              <a:rPr lang="en-US" dirty="0"/>
              <a:t>   Clients should not see data committed by T</a:t>
            </a:r>
            <a:r>
              <a:rPr lang="en-US" baseline="-25000" dirty="0"/>
              <a:t>i</a:t>
            </a:r>
            <a:r>
              <a:rPr lang="en-US" dirty="0"/>
              <a:t> until TT.after(s</a:t>
            </a:r>
            <a:r>
              <a:rPr lang="en-US" baseline="-25000" dirty="0"/>
              <a:t>i</a:t>
            </a:r>
            <a:r>
              <a:rPr lang="en-US" dirty="0"/>
              <a:t>) is correct</a:t>
            </a:r>
          </a:p>
          <a:p>
            <a:pPr>
              <a:buNone/>
              <a:defRPr/>
            </a:pPr>
            <a:r>
              <a:rPr lang="en-US" dirty="0"/>
              <a:t>	 s</a:t>
            </a:r>
            <a:r>
              <a:rPr lang="en-US" baseline="-25000" dirty="0"/>
              <a:t>i</a:t>
            </a:r>
            <a:r>
              <a:rPr lang="en-US" dirty="0"/>
              <a:t> &lt; t</a:t>
            </a:r>
            <a:r>
              <a:rPr lang="en-US" baseline="-25000" dirty="0"/>
              <a:t>abs</a:t>
            </a:r>
            <a:r>
              <a:rPr lang="en-US" dirty="0"/>
              <a:t>(e</a:t>
            </a:r>
            <a:r>
              <a:rPr lang="en-US" baseline="-25000" dirty="0"/>
              <a:t>i</a:t>
            </a:r>
            <a:r>
              <a:rPr lang="en-US" baseline="30000" dirty="0"/>
              <a:t>commit</a:t>
            </a:r>
            <a:r>
              <a:rPr lang="en-US" dirty="0" smtClean="0"/>
              <a:t>)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 lvl="0">
              <a:buFont typeface="+mj-lt"/>
              <a:buAutoNum type="arabicPeriod"/>
              <a:defRPr/>
            </a:pPr>
            <a:endParaRPr lang="en-US" baseline="300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330365" y="3790950"/>
            <a:ext cx="4419600" cy="393700"/>
            <a:chOff x="2197100" y="3829050"/>
            <a:chExt cx="1562100" cy="3937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1897244" y="3803134"/>
            <a:ext cx="407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endParaRPr lang="en-US" dirty="0">
              <a:solidFill>
                <a:srgbClr val="80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225715" y="4051300"/>
            <a:ext cx="0" cy="46355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68544" y="4541282"/>
            <a:ext cx="23391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</a:rPr>
              <a:t>Pick </a:t>
            </a:r>
            <a:r>
              <a:rPr lang="en-US" i="1" dirty="0" smtClean="0">
                <a:solidFill>
                  <a:srgbClr val="F79646"/>
                </a:solidFill>
              </a:rPr>
              <a:t>s</a:t>
            </a:r>
            <a:r>
              <a:rPr lang="en-US" dirty="0" smtClean="0">
                <a:solidFill>
                  <a:srgbClr val="F79646"/>
                </a:solidFill>
              </a:rPr>
              <a:t> = TT.now().latest</a:t>
            </a:r>
            <a:endParaRPr lang="en-US" dirty="0">
              <a:solidFill>
                <a:srgbClr val="F7964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13809" y="3340100"/>
            <a:ext cx="154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Acquired locks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984415" y="367030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279120" y="367030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874455" y="3345418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Release locks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282865" y="5505450"/>
            <a:ext cx="2895600" cy="0"/>
          </a:xfrm>
          <a:prstGeom prst="straightConnector1">
            <a:avLst/>
          </a:prstGeom>
          <a:ln>
            <a:solidFill>
              <a:schemeClr val="accent6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919299" y="4014232"/>
            <a:ext cx="309602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</a:rPr>
              <a:t>Wait until TT.now().earliest &gt; </a:t>
            </a:r>
            <a:r>
              <a:rPr lang="en-US" i="1" dirty="0" smtClean="0">
                <a:solidFill>
                  <a:srgbClr val="F79646"/>
                </a:solidFill>
              </a:rPr>
              <a:t>s</a:t>
            </a:r>
            <a:endParaRPr lang="en-US" i="1" dirty="0">
              <a:solidFill>
                <a:srgbClr val="F79646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4927515" y="4051300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783848" y="4541282"/>
            <a:ext cx="28733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79646"/>
                </a:solidFill>
              </a:rPr>
              <a:t>s</a:t>
            </a:r>
            <a:endParaRPr lang="en-US" dirty="0">
              <a:solidFill>
                <a:srgbClr val="F79646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6178465" y="4051300"/>
            <a:ext cx="0" cy="476766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97606" y="5790684"/>
            <a:ext cx="1086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average ε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17599" y="5074682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</a:rPr>
              <a:t>Commit wait</a:t>
            </a:r>
            <a:endParaRPr lang="en-US" dirty="0">
              <a:solidFill>
                <a:srgbClr val="F7964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84665" y="5790684"/>
            <a:ext cx="1086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average ε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884256" y="5645150"/>
            <a:ext cx="0" cy="660400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Can 25"/>
          <p:cNvSpPr/>
          <p:nvPr/>
        </p:nvSpPr>
        <p:spPr>
          <a:xfrm>
            <a:off x="554507" y="3741434"/>
            <a:ext cx="912259" cy="492732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2" grpId="0"/>
      <p:bldP spid="13" grpId="0"/>
      <p:bldP spid="16" grpId="0"/>
      <p:bldP spid="18" grpId="0"/>
      <p:bldP spid="20" grpId="0"/>
      <p:bldP spid="22" grpId="0"/>
      <p:bldP spid="23" grpId="0"/>
      <p:bldP spid="2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Assigning timestamps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>
              <a:defRPr/>
            </a:pPr>
            <a:r>
              <a:rPr lang="en-US" b="1" dirty="0" smtClean="0">
                <a:solidFill>
                  <a:srgbClr val="0070C0"/>
                </a:solidFill>
              </a:rPr>
              <a:t>Disjointness invariant:</a:t>
            </a:r>
            <a:r>
              <a:rPr lang="en-US" dirty="0" smtClean="0">
                <a:solidFill>
                  <a:srgbClr val="0070C0"/>
                </a:solidFill>
              </a:rPr>
              <a:t>  </a:t>
            </a:r>
          </a:p>
          <a:p>
            <a:pPr lvl="1">
              <a:defRPr/>
            </a:pPr>
            <a:r>
              <a:rPr lang="en-US" dirty="0" smtClean="0"/>
              <a:t>For each </a:t>
            </a:r>
            <a:r>
              <a:rPr lang="en-US" dirty="0" smtClean="0"/>
              <a:t>Paxos </a:t>
            </a:r>
            <a:r>
              <a:rPr lang="en-US" dirty="0" smtClean="0"/>
              <a:t>group, each </a:t>
            </a:r>
            <a:r>
              <a:rPr lang="en-US" dirty="0" smtClean="0"/>
              <a:t>Paxos </a:t>
            </a:r>
            <a:r>
              <a:rPr lang="en-US" dirty="0" smtClean="0"/>
              <a:t>leader ‘s  lease interval is disjoint from others</a:t>
            </a:r>
            <a:r>
              <a:rPr lang="en-US" dirty="0" smtClean="0"/>
              <a:t>. 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Ensured by protocol based on TrueTime</a:t>
            </a:r>
          </a:p>
          <a:p>
            <a:pPr lvl="1">
              <a:defRPr/>
            </a:pPr>
            <a:endParaRPr lang="en-US" dirty="0" smtClean="0"/>
          </a:p>
          <a:p>
            <a:pPr lvl="0">
              <a:defRPr/>
            </a:pPr>
            <a:r>
              <a:rPr lang="en-US" b="1" dirty="0" smtClean="0">
                <a:solidFill>
                  <a:srgbClr val="0070C0"/>
                </a:solidFill>
              </a:rPr>
              <a:t>Monotonicity invariant: </a:t>
            </a:r>
          </a:p>
          <a:p>
            <a:pPr lvl="1">
              <a:defRPr/>
            </a:pPr>
            <a:r>
              <a:rPr lang="en-US" dirty="0" smtClean="0"/>
              <a:t>Spanner assigns timestamps to </a:t>
            </a:r>
            <a:r>
              <a:rPr lang="en-US" dirty="0" smtClean="0"/>
              <a:t>Paxos </a:t>
            </a:r>
            <a:r>
              <a:rPr lang="en-US" dirty="0" smtClean="0"/>
              <a:t>writes in monotonically increasing order, even across </a:t>
            </a:r>
            <a:r>
              <a:rPr lang="en-US" dirty="0" smtClean="0"/>
              <a:t>leaders </a:t>
            </a:r>
          </a:p>
          <a:p>
            <a:pPr lvl="1">
              <a:defRPr/>
            </a:pPr>
            <a:r>
              <a:rPr lang="en-US" dirty="0" smtClean="0"/>
              <a:t>If leader assigns timestamps only when it has lease then disjoint invariant guarantees this</a:t>
            </a:r>
          </a:p>
          <a:p>
            <a:pPr lvl="1">
              <a:defRPr/>
            </a:pPr>
            <a:endParaRPr lang="en-US" dirty="0" smtClean="0"/>
          </a:p>
          <a:p>
            <a:pPr lvl="0">
              <a:defRPr/>
            </a:pPr>
            <a:r>
              <a:rPr lang="en-US" b="1" dirty="0" smtClean="0">
                <a:solidFill>
                  <a:srgbClr val="0070C0"/>
                </a:solidFill>
              </a:rPr>
              <a:t>External consistency invariant: </a:t>
            </a:r>
          </a:p>
          <a:p>
            <a:pPr lvl="1">
              <a:defRPr/>
            </a:pPr>
            <a:r>
              <a:rPr lang="en-US" dirty="0" smtClean="0"/>
              <a:t>If start of transaction T2 occurs after commit of transaction T1 then commit timestamp of T2 must be greater than commit timestamp of T1</a:t>
            </a:r>
          </a:p>
          <a:p>
            <a:pPr lvl="0">
              <a:buNone/>
              <a:defRPr/>
            </a:pPr>
            <a:r>
              <a:rPr lang="en-US" dirty="0" smtClean="0"/>
              <a:t>	 		</a:t>
            </a:r>
            <a:r>
              <a:rPr lang="en-US" dirty="0" smtClean="0">
                <a:solidFill>
                  <a:srgbClr val="0070C0"/>
                </a:solidFill>
              </a:rPr>
              <a:t>t</a:t>
            </a:r>
            <a:r>
              <a:rPr lang="en-US" baseline="-25000" dirty="0" smtClean="0">
                <a:solidFill>
                  <a:srgbClr val="0070C0"/>
                </a:solidFill>
              </a:rPr>
              <a:t>abs</a:t>
            </a:r>
            <a:r>
              <a:rPr lang="en-US" dirty="0" smtClean="0">
                <a:solidFill>
                  <a:srgbClr val="0070C0"/>
                </a:solidFill>
              </a:rPr>
              <a:t>(e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baseline="30000" dirty="0" smtClean="0">
                <a:solidFill>
                  <a:srgbClr val="0070C0"/>
                </a:solidFill>
              </a:rPr>
              <a:t>commit</a:t>
            </a:r>
            <a:r>
              <a:rPr lang="en-US" dirty="0" smtClean="0">
                <a:solidFill>
                  <a:srgbClr val="0070C0"/>
                </a:solidFill>
              </a:rPr>
              <a:t>) &lt; t</a:t>
            </a:r>
            <a:r>
              <a:rPr lang="en-US" baseline="-25000" dirty="0" smtClean="0">
                <a:solidFill>
                  <a:srgbClr val="0070C0"/>
                </a:solidFill>
              </a:rPr>
              <a:t>abs</a:t>
            </a:r>
            <a:r>
              <a:rPr lang="en-US" dirty="0" smtClean="0">
                <a:solidFill>
                  <a:srgbClr val="0070C0"/>
                </a:solidFill>
              </a:rPr>
              <a:t>(e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baseline="30000" dirty="0" smtClean="0">
                <a:solidFill>
                  <a:srgbClr val="0070C0"/>
                </a:solidFill>
              </a:rPr>
              <a:t>start</a:t>
            </a:r>
            <a:r>
              <a:rPr lang="en-US" dirty="0" smtClean="0">
                <a:solidFill>
                  <a:srgbClr val="0070C0"/>
                </a:solidFill>
              </a:rPr>
              <a:t>) =&gt; s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 &lt; s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</a:p>
          <a:p>
            <a:pPr lvl="0">
              <a:defRPr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Reads in spanner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Snapshot reads</a:t>
            </a:r>
            <a:endParaRPr lang="en-US" dirty="0" smtClean="0">
              <a:solidFill>
                <a:schemeClr val="accent1"/>
              </a:solidFill>
            </a:endParaRPr>
          </a:p>
          <a:p>
            <a:pPr lvl="1"/>
            <a:r>
              <a:rPr lang="en-US" dirty="0" smtClean="0"/>
              <a:t>Read in past without locking</a:t>
            </a:r>
          </a:p>
          <a:p>
            <a:pPr lvl="1"/>
            <a:r>
              <a:rPr lang="en-US" dirty="0" smtClean="0"/>
              <a:t>Client can specify timestamp for read or an upper bound of timestamp’s staleness</a:t>
            </a:r>
          </a:p>
          <a:p>
            <a:pPr lvl="1"/>
            <a:r>
              <a:rPr lang="en-US" dirty="0" smtClean="0"/>
              <a:t>Replica can satisfy read at any t &lt;= t</a:t>
            </a:r>
            <a:r>
              <a:rPr lang="en-US" baseline="-25000" dirty="0" smtClean="0"/>
              <a:t>safe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chemeClr val="accent1"/>
                </a:solidFill>
              </a:rPr>
              <a:t>Read-only transactions</a:t>
            </a:r>
          </a:p>
          <a:p>
            <a:pPr lvl="1"/>
            <a:r>
              <a:rPr lang="en-US" dirty="0" smtClean="0"/>
              <a:t>Assign timestamp s</a:t>
            </a:r>
            <a:r>
              <a:rPr lang="en-US" baseline="-25000" dirty="0" smtClean="0"/>
              <a:t>read</a:t>
            </a:r>
            <a:r>
              <a:rPr lang="en-US" dirty="0" smtClean="0"/>
              <a:t> and do snapshot read at s</a:t>
            </a:r>
            <a:r>
              <a:rPr lang="en-US" baseline="-25000" dirty="0" smtClean="0"/>
              <a:t>read</a:t>
            </a:r>
          </a:p>
          <a:p>
            <a:pPr lvl="1"/>
            <a:r>
              <a:rPr lang="en-US" dirty="0"/>
              <a:t>s</a:t>
            </a:r>
            <a:r>
              <a:rPr lang="en-US" baseline="-25000" dirty="0" smtClean="0"/>
              <a:t>read</a:t>
            </a:r>
            <a:r>
              <a:rPr lang="en-US" dirty="0" smtClean="0"/>
              <a:t> = TT.now().latest() guarantees external consistency</a:t>
            </a:r>
          </a:p>
          <a:p>
            <a:pPr lvl="1"/>
            <a:r>
              <a:rPr lang="en-US" dirty="0" smtClean="0"/>
              <a:t>Better?  Should assign oldest timestamp preserving external consistency to avoid blocking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414" y="244698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Read-write </a:t>
            </a:r>
            <a:br>
              <a:rPr lang="en-US" b="1" dirty="0" smtClean="0">
                <a:solidFill>
                  <a:schemeClr val="accent1"/>
                </a:solidFill>
              </a:rPr>
            </a:br>
            <a:r>
              <a:rPr lang="en-US" b="1" dirty="0" smtClean="0">
                <a:solidFill>
                  <a:schemeClr val="accent1"/>
                </a:solidFill>
              </a:rPr>
              <a:t>transactions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Transaction </a:t>
            </a:r>
            <a:r>
              <a:rPr lang="en-US" b="1" dirty="0" smtClean="0">
                <a:solidFill>
                  <a:schemeClr val="accent1"/>
                </a:solidFill>
              </a:rPr>
              <a:t>within</a:t>
            </a:r>
            <a:r>
              <a:rPr lang="en-US" b="1" dirty="0" smtClean="0">
                <a:solidFill>
                  <a:schemeClr val="accent1"/>
                </a:solidFill>
              </a:rPr>
              <a:t> paxos group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25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735839" y="3385078"/>
            <a:ext cx="4419600" cy="393700"/>
            <a:chOff x="2197100" y="3829050"/>
            <a:chExt cx="1562100" cy="3937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2302718" y="3397262"/>
            <a:ext cx="407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19283" y="2938068"/>
            <a:ext cx="154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Acquired locks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402589" y="3268268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684594" y="3268268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076729" y="2943386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Release locks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335094" y="2633268"/>
            <a:ext cx="0" cy="914400"/>
          </a:xfrm>
          <a:prstGeom prst="straightConnector1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789244" y="2645968"/>
            <a:ext cx="0" cy="901700"/>
          </a:xfrm>
          <a:prstGeom prst="straightConnector1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28729" y="2308386"/>
            <a:ext cx="165942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Start consensus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6875094" y="2633268"/>
            <a:ext cx="0" cy="914400"/>
          </a:xfrm>
          <a:prstGeom prst="straightConnector1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495829" y="2308386"/>
            <a:ext cx="137730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Notify slaves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6583939" y="3674668"/>
            <a:ext cx="0" cy="476766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629667" y="4138734"/>
            <a:ext cx="191793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Commit wait done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3631189" y="3649268"/>
            <a:ext cx="0" cy="46355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283618" y="4138734"/>
            <a:ext cx="7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</a:rPr>
              <a:t>Pick </a:t>
            </a:r>
            <a:r>
              <a:rPr lang="en-US" i="1" dirty="0" smtClean="0">
                <a:solidFill>
                  <a:srgbClr val="F79646"/>
                </a:solidFill>
              </a:rPr>
              <a:t>s</a:t>
            </a:r>
            <a:endParaRPr lang="en-US" dirty="0">
              <a:solidFill>
                <a:srgbClr val="F79646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54508" y="2308386"/>
            <a:ext cx="194510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Achieve consensus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9" name="Can 28"/>
          <p:cNvSpPr/>
          <p:nvPr/>
        </p:nvSpPr>
        <p:spPr>
          <a:xfrm>
            <a:off x="1036181" y="3364802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33" name="Can 32"/>
          <p:cNvSpPr/>
          <p:nvPr/>
        </p:nvSpPr>
        <p:spPr>
          <a:xfrm>
            <a:off x="1036181" y="4400116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34" name="Can 33"/>
          <p:cNvSpPr/>
          <p:nvPr/>
        </p:nvSpPr>
        <p:spPr>
          <a:xfrm>
            <a:off x="1036181" y="2323402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40" name="Rectangle 39"/>
          <p:cNvSpPr/>
          <p:nvPr/>
        </p:nvSpPr>
        <p:spPr>
          <a:xfrm>
            <a:off x="1217244" y="5374852"/>
            <a:ext cx="56578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Paxos algorithm  is used for consensus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40618230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71388"/>
    </mc:Choice>
    <mc:Fallback>
      <p:transition spd="slow" advTm="713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/>
      <p:bldP spid="30" grpId="0"/>
      <p:bldP spid="32" grpId="0"/>
      <p:bldP spid="36" grpId="0"/>
      <p:bldP spid="23" grpId="0"/>
      <p:bldP spid="4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Transactions across Paxos groups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Writes in transaction are buffered at client until commit. </a:t>
            </a:r>
          </a:p>
          <a:p>
            <a:r>
              <a:rPr lang="en-US" dirty="0" smtClean="0"/>
              <a:t>Read issued at leader replicas of appropriate groups -&gt; acquires read locks -&gt; reads most recent data.</a:t>
            </a:r>
          </a:p>
          <a:p>
            <a:r>
              <a:rPr lang="en-US" dirty="0" smtClean="0"/>
              <a:t>On completion of all reads and buffering of all writes, client driven two-phase commit begins</a:t>
            </a:r>
          </a:p>
          <a:p>
            <a:r>
              <a:rPr lang="en-US" dirty="0" smtClean="0"/>
              <a:t>Client chooses coordinating group and sends commit message to other participating groups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2-Phase Commit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27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953746" y="2595350"/>
            <a:ext cx="4419600" cy="393700"/>
            <a:chOff x="2197100" y="3829050"/>
            <a:chExt cx="1562100" cy="3937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1369547" y="2607534"/>
            <a:ext cx="55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</a:rPr>
              <a:t>C</a:t>
            </a:r>
            <a:endParaRPr lang="en-US" baseline="-25000" dirty="0">
              <a:solidFill>
                <a:srgbClr val="8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40390" y="2171184"/>
            <a:ext cx="154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Acquired locks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607796" y="2501384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902501" y="2501384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497836" y="2176502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Release locks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2322046" y="3563376"/>
            <a:ext cx="4889500" cy="393700"/>
            <a:chOff x="2197100" y="3829050"/>
            <a:chExt cx="1562100" cy="39370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1712447" y="3575560"/>
            <a:ext cx="55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</a:rPr>
              <a:t>P1</a:t>
            </a:r>
            <a:endParaRPr lang="en-US" baseline="-25000" dirty="0">
              <a:solidFill>
                <a:srgbClr val="8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424590" y="3123684"/>
            <a:ext cx="154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Acquired locks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3230096" y="3453884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791501" y="3453884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082036" y="3129002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Release locks</a:t>
            </a:r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1890246" y="4534668"/>
            <a:ext cx="5842000" cy="393700"/>
            <a:chOff x="2197100" y="3829050"/>
            <a:chExt cx="1562100" cy="393700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1280647" y="4546852"/>
            <a:ext cx="55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</a:rPr>
              <a:t>P2</a:t>
            </a:r>
            <a:endParaRPr lang="en-US" baseline="-25000" dirty="0">
              <a:solidFill>
                <a:srgbClr val="8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789590" y="4101584"/>
            <a:ext cx="154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Acquired locks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2455396" y="4431784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6639101" y="4393684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993136" y="4068802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Release locks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3311701" y="3777734"/>
            <a:ext cx="0" cy="1409700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6082036" y="2825234"/>
            <a:ext cx="519910" cy="908050"/>
          </a:xfrm>
          <a:prstGeom prst="straightConnector1">
            <a:avLst/>
          </a:prstGeom>
          <a:ln cap="rnd"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6079356" y="2825234"/>
            <a:ext cx="433690" cy="184785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373346" y="2882384"/>
            <a:ext cx="231345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Notify participants of </a:t>
            </a:r>
            <a:r>
              <a:rPr lang="en-US" i="1" dirty="0" smtClean="0">
                <a:solidFill>
                  <a:schemeClr val="accent6"/>
                </a:solidFill>
              </a:rPr>
              <a:t>s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5801846" y="2882384"/>
            <a:ext cx="0" cy="230505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634974" y="5175250"/>
            <a:ext cx="191793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Commit wait done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307574" y="5162550"/>
            <a:ext cx="201193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Compute </a:t>
            </a:r>
            <a:r>
              <a:rPr lang="en-US" i="1" dirty="0" smtClean="0">
                <a:solidFill>
                  <a:schemeClr val="accent6"/>
                </a:solidFill>
              </a:rPr>
              <a:t>s</a:t>
            </a:r>
            <a:r>
              <a:rPr lang="en-US" dirty="0" smtClean="0">
                <a:solidFill>
                  <a:schemeClr val="accent6"/>
                </a:solidFill>
              </a:rPr>
              <a:t> for each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983236" y="1693902"/>
            <a:ext cx="136351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Start logging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380236" y="1693902"/>
            <a:ext cx="141163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Done logging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3832401" y="2063234"/>
            <a:ext cx="0" cy="1670050"/>
          </a:xfrm>
          <a:prstGeom prst="straightConnector1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4988101" y="2063234"/>
            <a:ext cx="0" cy="1670050"/>
          </a:xfrm>
          <a:prstGeom prst="straightConnector1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4810301" y="2069584"/>
            <a:ext cx="0" cy="2603500"/>
          </a:xfrm>
          <a:prstGeom prst="straightConnector1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4023072" y="2069584"/>
            <a:ext cx="0" cy="2603500"/>
          </a:xfrm>
          <a:prstGeom prst="straightConnector1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5152256" y="2882384"/>
            <a:ext cx="121595" cy="857250"/>
          </a:xfrm>
          <a:prstGeom prst="straightConnector1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5152256" y="2882384"/>
            <a:ext cx="255890" cy="1790700"/>
          </a:xfrm>
          <a:prstGeom prst="straightConnector1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462168" y="4691618"/>
            <a:ext cx="104769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Prepared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 flipV="1">
            <a:off x="2816401" y="2882384"/>
            <a:ext cx="0" cy="2305050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2563346" y="4731518"/>
            <a:ext cx="0" cy="455916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095497" y="5570498"/>
            <a:ext cx="188063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Compute overall </a:t>
            </a:r>
            <a:r>
              <a:rPr lang="en-US" i="1" dirty="0">
                <a:solidFill>
                  <a:schemeClr val="accent6"/>
                </a:solidFill>
              </a:rPr>
              <a:t>s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5497836" y="2882384"/>
            <a:ext cx="0" cy="2688114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Can 74"/>
          <p:cNvSpPr/>
          <p:nvPr/>
        </p:nvSpPr>
        <p:spPr>
          <a:xfrm>
            <a:off x="177888" y="2545834"/>
            <a:ext cx="912259" cy="492732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76" name="Can 75"/>
          <p:cNvSpPr/>
          <p:nvPr/>
        </p:nvSpPr>
        <p:spPr>
          <a:xfrm>
            <a:off x="177888" y="4485152"/>
            <a:ext cx="912259" cy="492732"/>
          </a:xfrm>
          <a:prstGeom prst="can">
            <a:avLst>
              <a:gd name="adj" fmla="val 14690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77" name="Can 76"/>
          <p:cNvSpPr/>
          <p:nvPr/>
        </p:nvSpPr>
        <p:spPr>
          <a:xfrm>
            <a:off x="177888" y="3513860"/>
            <a:ext cx="912259" cy="492732"/>
          </a:xfrm>
          <a:prstGeom prst="ca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68" name="TextBox 67"/>
          <p:cNvSpPr txBox="1"/>
          <p:nvPr/>
        </p:nvSpPr>
        <p:spPr>
          <a:xfrm>
            <a:off x="6462937" y="2619718"/>
            <a:ext cx="123378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Committed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462168" y="4907339"/>
            <a:ext cx="79015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Send </a:t>
            </a:r>
            <a:r>
              <a:rPr lang="en-US" i="1" dirty="0" smtClean="0">
                <a:solidFill>
                  <a:schemeClr val="accent6"/>
                </a:solidFill>
              </a:rPr>
              <a:t>s</a:t>
            </a:r>
            <a:endParaRPr lang="en-US" dirty="0">
              <a:solidFill>
                <a:schemeClr val="accent6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87582484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97227"/>
    </mc:Choice>
    <mc:Fallback>
      <p:transition spd="slow" advTm="972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7" grpId="0"/>
      <p:bldP spid="48" grpId="0"/>
      <p:bldP spid="52" grpId="0"/>
      <p:bldP spid="56" grpId="0"/>
      <p:bldP spid="57" grpId="0"/>
      <p:bldP spid="54" grpId="0"/>
      <p:bldP spid="55" grpId="0"/>
      <p:bldP spid="64" grpId="0"/>
      <p:bldP spid="71" grpId="0"/>
      <p:bldP spid="68" grpId="0"/>
      <p:bldP spid="6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Example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28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793811" y="3463922"/>
            <a:ext cx="4822889" cy="393700"/>
            <a:chOff x="2197100" y="3829050"/>
            <a:chExt cx="1562100" cy="3937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1334444" y="3476106"/>
            <a:ext cx="55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</a:rPr>
              <a:t>P</a:t>
            </a:r>
            <a:endParaRPr lang="en-US" baseline="-25000" dirty="0">
              <a:solidFill>
                <a:srgbClr val="8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685921" y="1544161"/>
            <a:ext cx="1639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Remove X from my friend list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810719" y="2904351"/>
            <a:ext cx="1918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Remove myself from X’s friend list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38350" y="2440672"/>
            <a:ext cx="60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</a:rPr>
              <a:t>s</a:t>
            </a:r>
            <a:r>
              <a:rPr lang="en-US" i="1" baseline="-25000" dirty="0" smtClean="0">
                <a:solidFill>
                  <a:schemeClr val="accent6"/>
                </a:solidFill>
              </a:rPr>
              <a:t>C</a:t>
            </a:r>
            <a:r>
              <a:rPr lang="en-US" i="1" dirty="0" smtClean="0">
                <a:solidFill>
                  <a:schemeClr val="accent6"/>
                </a:solidFill>
              </a:rPr>
              <a:t>=</a:t>
            </a:r>
            <a:r>
              <a:rPr lang="en-US" dirty="0" smtClean="0">
                <a:solidFill>
                  <a:schemeClr val="accent6"/>
                </a:solidFill>
              </a:rPr>
              <a:t>6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068431" y="3797042"/>
            <a:ext cx="605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</a:rPr>
              <a:t>s</a:t>
            </a:r>
            <a:r>
              <a:rPr lang="en-US" i="1" baseline="-25000" dirty="0" smtClean="0">
                <a:solidFill>
                  <a:schemeClr val="accent6"/>
                </a:solidFill>
              </a:rPr>
              <a:t>P</a:t>
            </a:r>
            <a:r>
              <a:rPr lang="en-US" i="1" dirty="0" smtClean="0">
                <a:solidFill>
                  <a:schemeClr val="accent6"/>
                </a:solidFill>
              </a:rPr>
              <a:t>=</a:t>
            </a:r>
            <a:r>
              <a:rPr lang="en-US" dirty="0">
                <a:solidFill>
                  <a:schemeClr val="accent6"/>
                </a:solidFill>
              </a:rPr>
              <a:t>8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696804" y="2254247"/>
            <a:ext cx="304800" cy="1384303"/>
          </a:xfrm>
          <a:prstGeom prst="straightConnector1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887304" y="2440672"/>
            <a:ext cx="519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</a:rPr>
              <a:t>s</a:t>
            </a:r>
            <a:r>
              <a:rPr lang="en-US" dirty="0" smtClean="0">
                <a:solidFill>
                  <a:schemeClr val="accent6"/>
                </a:solidFill>
              </a:rPr>
              <a:t>=8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4729193" y="2254247"/>
            <a:ext cx="1070479" cy="1384303"/>
          </a:xfrm>
          <a:prstGeom prst="straightConnector1">
            <a:avLst/>
          </a:prstGeom>
          <a:ln cap="rnd"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515099" y="2440672"/>
            <a:ext cx="711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</a:rPr>
              <a:t>s</a:t>
            </a:r>
            <a:r>
              <a:rPr lang="en-US" dirty="0" smtClean="0">
                <a:solidFill>
                  <a:schemeClr val="accent6"/>
                </a:solidFill>
              </a:rPr>
              <a:t>=15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723876" y="1721354"/>
            <a:ext cx="1296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Risky post P</a:t>
            </a:r>
            <a:endParaRPr lang="en-US" dirty="0"/>
          </a:p>
        </p:txBody>
      </p:sp>
      <p:sp>
        <p:nvSpPr>
          <p:cNvPr id="70" name="Can 69"/>
          <p:cNvSpPr/>
          <p:nvPr/>
        </p:nvSpPr>
        <p:spPr>
          <a:xfrm>
            <a:off x="167242" y="2036840"/>
            <a:ext cx="912259" cy="492732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71" name="Can 70"/>
          <p:cNvSpPr/>
          <p:nvPr/>
        </p:nvSpPr>
        <p:spPr>
          <a:xfrm>
            <a:off x="178273" y="3454394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72" name="TextBox 71"/>
          <p:cNvSpPr txBox="1"/>
          <p:nvPr/>
        </p:nvSpPr>
        <p:spPr>
          <a:xfrm>
            <a:off x="5820555" y="3797042"/>
            <a:ext cx="519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</a:rPr>
              <a:t>s</a:t>
            </a:r>
            <a:r>
              <a:rPr lang="en-US" dirty="0" smtClean="0">
                <a:solidFill>
                  <a:schemeClr val="accent6"/>
                </a:solidFill>
              </a:rPr>
              <a:t>=8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121141" y="4338771"/>
            <a:ext cx="649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78" name="Can 77"/>
          <p:cNvSpPr/>
          <p:nvPr/>
        </p:nvSpPr>
        <p:spPr>
          <a:xfrm>
            <a:off x="2020837" y="4861422"/>
            <a:ext cx="530868" cy="222046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80" name="TextBox 79"/>
          <p:cNvSpPr txBox="1"/>
          <p:nvPr/>
        </p:nvSpPr>
        <p:spPr>
          <a:xfrm>
            <a:off x="4690310" y="4338771"/>
            <a:ext cx="4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&lt;8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4675601" y="4780006"/>
            <a:ext cx="446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[X]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4585883" y="5456023"/>
            <a:ext cx="62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[me]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6128726" y="4338771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</a:p>
        </p:txBody>
      </p:sp>
      <p:cxnSp>
        <p:nvCxnSpPr>
          <p:cNvPr id="90" name="Straight Connector 89"/>
          <p:cNvCxnSpPr/>
          <p:nvPr/>
        </p:nvCxnSpPr>
        <p:spPr>
          <a:xfrm>
            <a:off x="2744144" y="4746203"/>
            <a:ext cx="42281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4140200" y="4338771"/>
            <a:ext cx="0" cy="1592129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2278265" y="3428997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079501" y="2069581"/>
            <a:ext cx="55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</a:rPr>
              <a:t>C</a:t>
            </a:r>
            <a:endParaRPr lang="en-US" baseline="-25000" dirty="0">
              <a:solidFill>
                <a:srgbClr val="80000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524000" y="2057397"/>
            <a:ext cx="3619500" cy="393700"/>
            <a:chOff x="2197100" y="3829050"/>
            <a:chExt cx="1562100" cy="393700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6273800" y="2057397"/>
            <a:ext cx="2222500" cy="393700"/>
            <a:chOff x="2197100" y="3829050"/>
            <a:chExt cx="1562100" cy="393700"/>
          </a:xfrm>
        </p:grpSpPr>
        <p:cxnSp>
          <p:nvCxnSpPr>
            <p:cNvPr id="54" name="Straight Connector 53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5880100" y="2069581"/>
            <a:ext cx="459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r>
              <a:rPr lang="en-US" baseline="-25000" dirty="0">
                <a:solidFill>
                  <a:srgbClr val="800000"/>
                </a:solidFill>
              </a:rPr>
              <a:t>2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 flipV="1">
            <a:off x="2278265" y="2022472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4606903" y="2022472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6000750" y="3428997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6673850" y="2022472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8147050" y="2022472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111438" y="5122906"/>
            <a:ext cx="44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[P]</a:t>
            </a:r>
            <a:endParaRPr lang="en-US" dirty="0"/>
          </a:p>
        </p:txBody>
      </p:sp>
      <p:sp>
        <p:nvSpPr>
          <p:cNvPr id="67" name="Can 66"/>
          <p:cNvSpPr/>
          <p:nvPr/>
        </p:nvSpPr>
        <p:spPr>
          <a:xfrm>
            <a:off x="2020837" y="5215050"/>
            <a:ext cx="530868" cy="222046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68" name="Can 67"/>
          <p:cNvSpPr/>
          <p:nvPr/>
        </p:nvSpPr>
        <p:spPr>
          <a:xfrm>
            <a:off x="2020837" y="5568677"/>
            <a:ext cx="530868" cy="222046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2820344" y="4787900"/>
            <a:ext cx="1190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My friends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2833044" y="5130800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My posts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2833044" y="5461000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X’s friends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5528510" y="433877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5513801" y="4780006"/>
            <a:ext cx="326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[]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5525683" y="5456023"/>
            <a:ext cx="326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[]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289696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13600"/>
    </mc:Choice>
    <mc:Fallback>
      <p:transition spd="slow" advTm="136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6" grpId="0"/>
      <p:bldP spid="40" grpId="0"/>
      <p:bldP spid="62" grpId="0"/>
      <p:bldP spid="7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Serving Reads at a Timestamp </a:t>
            </a:r>
            <a:endParaRPr lang="en-US" b="1" baseline="-250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Every replica maintains </a:t>
            </a:r>
            <a:r>
              <a:rPr lang="en-US" i="1" dirty="0" smtClean="0">
                <a:solidFill>
                  <a:schemeClr val="accent1"/>
                </a:solidFill>
              </a:rPr>
              <a:t>safe time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t</a:t>
            </a:r>
            <a:r>
              <a:rPr lang="en-US" baseline="-25000" dirty="0" smtClean="0"/>
              <a:t>safe</a:t>
            </a:r>
            <a:r>
              <a:rPr lang="en-US" dirty="0" smtClean="0"/>
              <a:t> : maximum timestamp at which replica is up-to-date</a:t>
            </a:r>
          </a:p>
          <a:p>
            <a:endParaRPr lang="en-US" dirty="0" smtClean="0"/>
          </a:p>
          <a:p>
            <a:r>
              <a:rPr lang="en-US" dirty="0" smtClean="0"/>
              <a:t>Replica can satisfy read at any t &lt;= t</a:t>
            </a:r>
            <a:r>
              <a:rPr lang="en-US" baseline="-25000" dirty="0" smtClean="0"/>
              <a:t>safe</a:t>
            </a:r>
          </a:p>
          <a:p>
            <a:endParaRPr lang="en-US" baseline="-25000" dirty="0" smtClean="0"/>
          </a:p>
          <a:p>
            <a:r>
              <a:rPr lang="en-US" dirty="0"/>
              <a:t>t</a:t>
            </a:r>
            <a:r>
              <a:rPr lang="en-US" baseline="-25000" dirty="0" smtClean="0"/>
              <a:t>safe</a:t>
            </a:r>
            <a:r>
              <a:rPr lang="en-US" dirty="0" smtClean="0"/>
              <a:t> = min(t</a:t>
            </a:r>
            <a:r>
              <a:rPr lang="en-US" baseline="30000" dirty="0" smtClean="0"/>
              <a:t>paxos</a:t>
            </a:r>
            <a:r>
              <a:rPr lang="en-US" baseline="-25000" dirty="0" smtClean="0"/>
              <a:t>safe</a:t>
            </a:r>
            <a:r>
              <a:rPr lang="en-US" dirty="0" smtClean="0"/>
              <a:t>, t</a:t>
            </a:r>
            <a:r>
              <a:rPr lang="en-US" baseline="30000" dirty="0" smtClean="0"/>
              <a:t>TM</a:t>
            </a:r>
            <a:r>
              <a:rPr lang="en-US" baseline="-25000" dirty="0" smtClean="0"/>
              <a:t>safe</a:t>
            </a:r>
            <a:r>
              <a:rPr lang="en-US" dirty="0" smtClean="0"/>
              <a:t>)</a:t>
            </a:r>
          </a:p>
          <a:p>
            <a:r>
              <a:rPr lang="en-US" dirty="0" smtClean="0"/>
              <a:t>t</a:t>
            </a:r>
            <a:r>
              <a:rPr lang="en-US" baseline="30000" dirty="0" smtClean="0"/>
              <a:t>paxos</a:t>
            </a:r>
            <a:r>
              <a:rPr lang="en-US" baseline="-25000" dirty="0" smtClean="0"/>
              <a:t>safe</a:t>
            </a:r>
            <a:r>
              <a:rPr lang="en-US" dirty="0" smtClean="0"/>
              <a:t>: timestamp of highest applied paxos write</a:t>
            </a:r>
          </a:p>
          <a:p>
            <a:r>
              <a:rPr lang="en-US" dirty="0" smtClean="0"/>
              <a:t>t</a:t>
            </a:r>
            <a:r>
              <a:rPr lang="en-US" baseline="30000" dirty="0" smtClean="0"/>
              <a:t>TM</a:t>
            </a:r>
            <a:r>
              <a:rPr lang="en-US" baseline="-25000" dirty="0" smtClean="0"/>
              <a:t>safe :</a:t>
            </a:r>
          </a:p>
          <a:p>
            <a:pPr lvl="1"/>
            <a:r>
              <a:rPr lang="en-US" dirty="0" smtClean="0"/>
              <a:t>Problematic for prepared phase in paxos</a:t>
            </a:r>
          </a:p>
          <a:p>
            <a:pPr lvl="1"/>
            <a:r>
              <a:rPr lang="en-US" dirty="0"/>
              <a:t>s</a:t>
            </a:r>
            <a:r>
              <a:rPr lang="en-US" baseline="-25000" dirty="0" smtClean="0"/>
              <a:t>i,g</a:t>
            </a:r>
            <a:r>
              <a:rPr lang="en-US" baseline="30000" dirty="0" smtClean="0"/>
              <a:t>prepare</a:t>
            </a:r>
            <a:r>
              <a:rPr lang="en-US" dirty="0" smtClean="0"/>
              <a:t> is lower bound on prepared transaction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dirty="0" err="1" smtClean="0"/>
              <a:t>’s</a:t>
            </a:r>
            <a:r>
              <a:rPr lang="en-US" dirty="0" smtClean="0"/>
              <a:t> timestamp  for group g</a:t>
            </a:r>
          </a:p>
          <a:p>
            <a:pPr lvl="1"/>
            <a:r>
              <a:rPr lang="en-US" dirty="0"/>
              <a:t>s</a:t>
            </a:r>
            <a:r>
              <a:rPr lang="en-US" baseline="-25000" dirty="0" smtClean="0"/>
              <a:t>i</a:t>
            </a:r>
            <a:r>
              <a:rPr lang="en-US" dirty="0" smtClean="0"/>
              <a:t> &gt;= s</a:t>
            </a:r>
            <a:r>
              <a:rPr lang="en-US" baseline="-25000" dirty="0" smtClean="0"/>
              <a:t>i,g</a:t>
            </a:r>
            <a:r>
              <a:rPr lang="en-US" baseline="30000" dirty="0" smtClean="0"/>
              <a:t>prepare</a:t>
            </a:r>
            <a:r>
              <a:rPr lang="en-US" dirty="0" smtClean="0"/>
              <a:t> for all groups g</a:t>
            </a:r>
          </a:p>
          <a:p>
            <a:pPr lvl="1"/>
            <a:r>
              <a:rPr lang="en-US" dirty="0" smtClean="0"/>
              <a:t>t</a:t>
            </a:r>
            <a:r>
              <a:rPr lang="en-US" baseline="30000" dirty="0" smtClean="0"/>
              <a:t>TM</a:t>
            </a:r>
            <a:r>
              <a:rPr lang="en-US" baseline="-25000" dirty="0" smtClean="0"/>
              <a:t>safe</a:t>
            </a:r>
            <a:r>
              <a:rPr lang="en-US" dirty="0" smtClean="0"/>
              <a:t> = min</a:t>
            </a:r>
            <a:r>
              <a:rPr lang="en-US" baseline="-25000" dirty="0" smtClean="0"/>
              <a:t>i</a:t>
            </a:r>
            <a:r>
              <a:rPr lang="en-US" dirty="0" smtClean="0"/>
              <a:t>(s</a:t>
            </a:r>
            <a:r>
              <a:rPr lang="en-US" baseline="-25000" dirty="0" smtClean="0"/>
              <a:t>i,g</a:t>
            </a:r>
            <a:r>
              <a:rPr lang="en-US" baseline="30000" dirty="0" smtClean="0"/>
              <a:t>prepare</a:t>
            </a:r>
            <a:r>
              <a:rPr lang="en-US" dirty="0" smtClean="0"/>
              <a:t>) - 1 over all transactions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Motivatio</a:t>
            </a:r>
            <a:r>
              <a:rPr lang="en-US" b="1" dirty="0">
                <a:solidFill>
                  <a:schemeClr val="accent1"/>
                </a:solidFill>
              </a:rPr>
              <a:t>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Bigtable (2008):</a:t>
            </a:r>
          </a:p>
          <a:p>
            <a:pPr lvl="1"/>
            <a:r>
              <a:rPr lang="en-US" dirty="0" smtClean="0"/>
              <a:t>Difficult to use for complex, evolving schemas</a:t>
            </a:r>
          </a:p>
          <a:p>
            <a:pPr lvl="1"/>
            <a:r>
              <a:rPr lang="en-US" dirty="0" smtClean="0"/>
              <a:t>Can’t give strong consistency guarantees for geo-replicated sites</a:t>
            </a:r>
          </a:p>
          <a:p>
            <a:pPr lvl="1"/>
            <a:endParaRPr lang="en-US" dirty="0"/>
          </a:p>
          <a:p>
            <a:r>
              <a:rPr lang="en-US" b="1" dirty="0" smtClean="0">
                <a:solidFill>
                  <a:schemeClr val="accent1"/>
                </a:solidFill>
              </a:rPr>
              <a:t>Megastore (2011):</a:t>
            </a:r>
          </a:p>
          <a:p>
            <a:pPr lvl="1"/>
            <a:r>
              <a:rPr lang="en-US" dirty="0" smtClean="0"/>
              <a:t>Evolved to support synchronous replication and provides semi-relational data model</a:t>
            </a:r>
            <a:endParaRPr lang="en-US" dirty="0" smtClean="0"/>
          </a:p>
          <a:p>
            <a:pPr lvl="1"/>
            <a:r>
              <a:rPr lang="en-US" dirty="0"/>
              <a:t>F</a:t>
            </a:r>
            <a:r>
              <a:rPr lang="en-US" dirty="0" smtClean="0"/>
              <a:t>ull </a:t>
            </a:r>
            <a:r>
              <a:rPr lang="en-US" dirty="0"/>
              <a:t>ACID semantics within partitions but lower </a:t>
            </a:r>
            <a:r>
              <a:rPr lang="en-US" dirty="0" smtClean="0"/>
              <a:t>consistency </a:t>
            </a:r>
            <a:r>
              <a:rPr lang="en-US" dirty="0"/>
              <a:t>guarantees across partitions</a:t>
            </a:r>
            <a:endParaRPr lang="en-US" dirty="0" smtClean="0"/>
          </a:p>
          <a:p>
            <a:pPr lvl="1"/>
            <a:r>
              <a:rPr lang="en-US" dirty="0" smtClean="0"/>
              <a:t>Poor write throughput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Schema-change transaction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Spans millions of participants =&gt; standard transaction is infeasible</a:t>
            </a:r>
          </a:p>
          <a:p>
            <a:r>
              <a:rPr lang="en-US" dirty="0" smtClean="0"/>
              <a:t>Non-blocking variant of standard transaction</a:t>
            </a:r>
          </a:p>
          <a:p>
            <a:endParaRPr lang="en-US" dirty="0" smtClean="0"/>
          </a:p>
          <a:p>
            <a:r>
              <a:rPr lang="en-US" dirty="0" smtClean="0"/>
              <a:t>Timestamp is assigned in future which is  registered in prepare phase. Communication can overlap with other concurrent activity.</a:t>
            </a:r>
          </a:p>
          <a:p>
            <a:endParaRPr lang="en-US" dirty="0" smtClean="0"/>
          </a:p>
          <a:p>
            <a:r>
              <a:rPr lang="en-US" dirty="0" smtClean="0"/>
              <a:t>Reads-writes that depend on schema change if timestamps precede t they can proceed else blocked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TrueTime Architecture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34454" y="4442765"/>
            <a:ext cx="1400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Datacenter 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53195" y="4442765"/>
            <a:ext cx="1400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Datacenter 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260729" y="4442765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161220" y="4442765"/>
            <a:ext cx="1400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Datacenter 2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279157" y="1454150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800000"/>
                </a:solidFill>
              </a:rPr>
              <a:t>GPS timemaster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05923" y="1454150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800000"/>
                </a:solidFill>
              </a:rPr>
              <a:t>GPS timemaster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97898" y="1454150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800000"/>
                </a:solidFill>
              </a:rPr>
              <a:t>GPS timemaster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05923" y="2441575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800000"/>
                </a:solidFill>
              </a:rPr>
              <a:t>Atomic-clock timemaster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97898" y="2441575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800000"/>
                </a:solidFill>
              </a:rPr>
              <a:t>GPS timemaster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79157" y="3759200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800000"/>
                </a:solidFill>
              </a:rPr>
              <a:t>Client</a:t>
            </a:r>
            <a:endParaRPr lang="en-US" dirty="0">
              <a:solidFill>
                <a:srgbClr val="8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50900" y="3479800"/>
            <a:ext cx="6858000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590800" y="3089275"/>
            <a:ext cx="1016000" cy="669925"/>
          </a:xfrm>
          <a:prstGeom prst="line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3"/>
          </p:cNvCxnSpPr>
          <p:nvPr/>
        </p:nvCxnSpPr>
        <p:spPr>
          <a:xfrm flipV="1">
            <a:off x="2790457" y="2101851"/>
            <a:ext cx="3635743" cy="1981199"/>
          </a:xfrm>
          <a:prstGeom prst="line">
            <a:avLst/>
          </a:prstGeom>
          <a:ln>
            <a:solidFill>
              <a:srgbClr val="F7964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8" idx="0"/>
            <a:endCxn id="12" idx="2"/>
          </p:cNvCxnSpPr>
          <p:nvPr/>
        </p:nvCxnSpPr>
        <p:spPr>
          <a:xfrm flipV="1">
            <a:off x="2034807" y="3089275"/>
            <a:ext cx="0" cy="669925"/>
          </a:xfrm>
          <a:prstGeom prst="line">
            <a:avLst/>
          </a:prstGeom>
          <a:ln>
            <a:solidFill>
              <a:srgbClr val="F7964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603007" y="2101851"/>
            <a:ext cx="0" cy="1657349"/>
          </a:xfrm>
          <a:prstGeom prst="line">
            <a:avLst/>
          </a:prstGeom>
          <a:ln>
            <a:solidFill>
              <a:srgbClr val="F7964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279157" y="2441575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800000"/>
                </a:solidFill>
              </a:rPr>
              <a:t>GPS timemaster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94720" y="5225534"/>
            <a:ext cx="5916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Compute reference [earliest, latest] </a:t>
            </a:r>
            <a:r>
              <a:rPr lang="en-US" sz="2400" dirty="0"/>
              <a:t>= now ± </a:t>
            </a:r>
            <a:r>
              <a:rPr lang="en-US" sz="2400" dirty="0" smtClean="0"/>
              <a:t>ε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0802052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11247"/>
    </mc:Choice>
    <mc:Fallback>
      <p:transition spd="slow" advTm="112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TrueTime implementation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473201"/>
            <a:ext cx="8229600" cy="142239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 smtClean="0"/>
              <a:t>now = reference now + local-clock offset</a:t>
            </a:r>
          </a:p>
          <a:p>
            <a:pPr marL="457200" lvl="1" indent="0">
              <a:buNone/>
            </a:pPr>
            <a:r>
              <a:rPr lang="en-US" dirty="0" smtClean="0"/>
              <a:t>ε = reference ε + worst-case local-clock drift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32</a:t>
            </a:fld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336800" y="5105400"/>
            <a:ext cx="3860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359783" y="4920734"/>
            <a:ext cx="612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2343149" y="3626715"/>
            <a:ext cx="0" cy="14723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198237" y="3161784"/>
            <a:ext cx="2898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ε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2266950" y="4845050"/>
            <a:ext cx="120650" cy="120650"/>
          </a:xfrm>
          <a:prstGeom prst="ellipse">
            <a:avLst/>
          </a:prstGeom>
          <a:solidFill>
            <a:srgbClr val="F7964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2344531" y="3517900"/>
            <a:ext cx="1198769" cy="137022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055030" y="5306199"/>
            <a:ext cx="60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0sec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076791" y="5306199"/>
            <a:ext cx="721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30sec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4215546" y="5306199"/>
            <a:ext cx="721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60sec</a:t>
            </a:r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3384550" y="4514850"/>
            <a:ext cx="120650" cy="120650"/>
          </a:xfrm>
          <a:prstGeom prst="ellipse">
            <a:avLst/>
          </a:prstGeom>
          <a:solidFill>
            <a:srgbClr val="F7964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4521200" y="4730750"/>
            <a:ext cx="120650" cy="120650"/>
          </a:xfrm>
          <a:prstGeom prst="ellipse">
            <a:avLst/>
          </a:prstGeom>
          <a:solidFill>
            <a:srgbClr val="F7964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354302" y="5306199"/>
            <a:ext cx="721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  <a:r>
              <a:rPr lang="en-US" dirty="0" smtClean="0"/>
              <a:t>0sec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29398" y="3512415"/>
            <a:ext cx="691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+6ms</a:t>
            </a:r>
            <a:endParaRPr lang="en-US" dirty="0"/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3441700" y="3187700"/>
            <a:ext cx="1198769" cy="137022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4576969" y="3404980"/>
            <a:ext cx="1198769" cy="137022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092200" y="4718915"/>
            <a:ext cx="12641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reference</a:t>
            </a:r>
          </a:p>
          <a:p>
            <a:r>
              <a:rPr lang="en-US" dirty="0" smtClean="0"/>
              <a:t>uncertainty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53200" y="3697081"/>
            <a:ext cx="119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200 μs/</a:t>
            </a:r>
            <a:r>
              <a:rPr lang="en-US" dirty="0" smtClean="0"/>
              <a:t>sec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9347700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8212"/>
    </mc:Choice>
    <mc:Fallback>
      <p:transition spd="slow" advTm="82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6 L 0.13351 -0.2041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67" y="-1020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024 L 0.13125 -0.2041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45" y="-1023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"/>
                                            </p:cond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6 L 0.13194 -0.2041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97" y="-1020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"/>
                                            </p:cond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1" animBg="1"/>
      <p:bldP spid="20" grpId="2" animBg="1"/>
      <p:bldP spid="46" grpId="1" animBg="1"/>
      <p:bldP spid="46" grpId="2" animBg="1"/>
      <p:bldP spid="47" grpId="1" animBg="1"/>
      <p:bldP spid="47" grpId="2" animBg="1"/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What If a Clock Goes Rogue?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Timestamp assignment would violate external consistency</a:t>
            </a:r>
          </a:p>
          <a:p>
            <a:r>
              <a:rPr lang="en-US" dirty="0" smtClean="0"/>
              <a:t>Empirically unlikely based on 1 year of data</a:t>
            </a:r>
          </a:p>
          <a:p>
            <a:pPr lvl="1"/>
            <a:r>
              <a:rPr lang="en-US" dirty="0" smtClean="0"/>
              <a:t>Bad CPUs 6 times more likely than bad clocks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549826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3053"/>
    </mc:Choice>
    <mc:Fallback>
      <p:transition spd="slow" advTm="3053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Performance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6" name="Content Placeholder 5" descr="latenc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2707" y="1732934"/>
            <a:ext cx="5456795" cy="1860271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34</a:t>
            </a:fld>
            <a:endParaRPr lang="en-US" dirty="0"/>
          </a:p>
        </p:txBody>
      </p:sp>
      <p:pic>
        <p:nvPicPr>
          <p:cNvPr id="7" name="Picture 6" descr="throughpu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2909" y="3580326"/>
            <a:ext cx="4164879" cy="17899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64406" y="5614988"/>
            <a:ext cx="5615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Mean and standard deviation over 10 runs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Conclusions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29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Concretize</a:t>
            </a:r>
            <a:r>
              <a:rPr lang="en-US" dirty="0" smtClean="0"/>
              <a:t> </a:t>
            </a:r>
            <a:r>
              <a:rPr lang="en-US" dirty="0" smtClean="0"/>
              <a:t>clock uncertainty in time APIs</a:t>
            </a:r>
          </a:p>
          <a:p>
            <a:pPr lvl="1"/>
            <a:r>
              <a:rPr lang="en-US" dirty="0" smtClean="0"/>
              <a:t>Known unknowns are better than unknown unknowns</a:t>
            </a:r>
          </a:p>
          <a:p>
            <a:pPr lvl="1"/>
            <a:r>
              <a:rPr lang="en-US" dirty="0" smtClean="0"/>
              <a:t>Rethink algorithms to make use of uncertainty</a:t>
            </a:r>
          </a:p>
          <a:p>
            <a:r>
              <a:rPr lang="en-US" dirty="0" smtClean="0"/>
              <a:t>Stronger semantics are achievable</a:t>
            </a:r>
          </a:p>
          <a:p>
            <a:pPr lvl="1"/>
            <a:r>
              <a:rPr lang="en-US" dirty="0" smtClean="0"/>
              <a:t>Greater scale != weaker semantics</a:t>
            </a:r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288525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778"/>
    </mc:Choice>
    <mc:Fallback>
      <p:transition spd="slow" advTm="77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Thanks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Reference:</a:t>
            </a:r>
          </a:p>
          <a:p>
            <a:pPr lvl="1"/>
            <a:r>
              <a:rPr lang="en-US" dirty="0" smtClean="0"/>
              <a:t>Spanner: Google’s Globally-Distributed Database</a:t>
            </a:r>
          </a:p>
          <a:p>
            <a:pPr lvl="1"/>
            <a:r>
              <a:rPr lang="en-US" dirty="0" smtClean="0"/>
              <a:t>Slides on spanner by Google in OSDI 2012 talk</a:t>
            </a:r>
          </a:p>
          <a:p>
            <a:pPr lvl="1"/>
            <a:r>
              <a:rPr lang="en-US" dirty="0" smtClean="0"/>
              <a:t>http://research.google.com/archive/spanner.html</a:t>
            </a:r>
          </a:p>
          <a:p>
            <a:pPr lvl="1"/>
            <a:endParaRPr lang="en-US" dirty="0"/>
          </a:p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11001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868"/>
    </mc:Choice>
    <mc:Fallback>
      <p:transition spd="slow" advTm="868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Spanner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1" indent="-342900">
              <a:buFont typeface="Arial"/>
              <a:buChar char="•"/>
            </a:pPr>
            <a:r>
              <a:rPr lang="en-US" sz="3200" dirty="0" smtClean="0"/>
              <a:t>Distributed multiversion database</a:t>
            </a:r>
          </a:p>
          <a:p>
            <a:pPr marL="742950" lvl="2" indent="-342900"/>
            <a:r>
              <a:rPr lang="en-US" dirty="0" smtClean="0"/>
              <a:t>General-purpose transactions (ACID)</a:t>
            </a:r>
          </a:p>
          <a:p>
            <a:pPr marL="742950" lvl="2" indent="-342900"/>
            <a:r>
              <a:rPr lang="en-US" dirty="0" smtClean="0"/>
              <a:t>SQL query language</a:t>
            </a:r>
          </a:p>
          <a:p>
            <a:pPr marL="742950" lvl="2" indent="-342900"/>
            <a:r>
              <a:rPr lang="en-US" dirty="0" smtClean="0"/>
              <a:t>Schematized tables</a:t>
            </a:r>
          </a:p>
          <a:p>
            <a:pPr marL="742950" lvl="2" indent="-342900"/>
            <a:r>
              <a:rPr lang="en-US" dirty="0" smtClean="0"/>
              <a:t>Semi-relational data model</a:t>
            </a:r>
          </a:p>
          <a:p>
            <a:pPr marL="742950" lvl="2" indent="-342900"/>
            <a:endParaRPr lang="en-US" dirty="0" smtClean="0"/>
          </a:p>
          <a:p>
            <a:r>
              <a:rPr lang="en-US" dirty="0" smtClean="0"/>
              <a:t>Focus: managing cross-datacenter replication</a:t>
            </a:r>
          </a:p>
          <a:p>
            <a:endParaRPr lang="en-US" dirty="0" smtClean="0"/>
          </a:p>
          <a:p>
            <a:r>
              <a:rPr lang="en-US" dirty="0" smtClean="0"/>
              <a:t>Features:</a:t>
            </a:r>
          </a:p>
          <a:p>
            <a:pPr lvl="1"/>
            <a:r>
              <a:rPr lang="en-US" dirty="0" smtClean="0"/>
              <a:t>Provides externally consistent reads and writes. </a:t>
            </a:r>
          </a:p>
          <a:p>
            <a:pPr lvl="1"/>
            <a:r>
              <a:rPr lang="en-US" dirty="0" smtClean="0"/>
              <a:t>Globally consistent reads across database</a:t>
            </a:r>
          </a:p>
          <a:p>
            <a:endParaRPr lang="en-US" dirty="0" smtClean="0"/>
          </a:p>
          <a:p>
            <a:r>
              <a:rPr lang="en-US" dirty="0" smtClean="0"/>
              <a:t>Running in production: Google’s Ad data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Outline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Structure of spanner implementation</a:t>
            </a:r>
          </a:p>
          <a:p>
            <a:r>
              <a:rPr lang="en-US" dirty="0" smtClean="0"/>
              <a:t>Intuition</a:t>
            </a:r>
          </a:p>
          <a:p>
            <a:r>
              <a:rPr lang="en-US" dirty="0" smtClean="0"/>
              <a:t>TrueTime API</a:t>
            </a:r>
          </a:p>
          <a:p>
            <a:r>
              <a:rPr lang="en-US" dirty="0" smtClean="0"/>
              <a:t>Externally consistent transactions</a:t>
            </a:r>
          </a:p>
          <a:p>
            <a:pPr lvl="1"/>
            <a:r>
              <a:rPr lang="en-US" dirty="0" smtClean="0"/>
              <a:t>Read-only transactions</a:t>
            </a:r>
          </a:p>
          <a:p>
            <a:pPr lvl="1"/>
            <a:r>
              <a:rPr lang="en-US" dirty="0" smtClean="0"/>
              <a:t>Read-write transactions</a:t>
            </a:r>
          </a:p>
          <a:p>
            <a:pPr lvl="1"/>
            <a:r>
              <a:rPr lang="en-US" dirty="0" smtClean="0"/>
              <a:t>Schema-change transactions</a:t>
            </a:r>
          </a:p>
          <a:p>
            <a:r>
              <a:rPr lang="en-US" dirty="0" smtClean="0"/>
              <a:t>Benchmarks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spanner-serv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9250" y="720091"/>
            <a:ext cx="6091707" cy="3903424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Span server organization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0006" y="4623515"/>
            <a:ext cx="74182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  Universe</a:t>
            </a:r>
            <a:r>
              <a:rPr lang="en-US" dirty="0" smtClean="0"/>
              <a:t> : Spanner deployment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  Zones</a:t>
            </a:r>
            <a:r>
              <a:rPr lang="en-US" dirty="0" smtClean="0"/>
              <a:t> 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Analogues to deployment of bigtable servers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Unit of physical isolation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One zonemaster, thousands of spanservers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oftwa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3512" y="875763"/>
            <a:ext cx="4669688" cy="38148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Structure-II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0387"/>
            <a:ext cx="8229600" cy="4525963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Each spanserver responsible for 100-1000 tablet instances</a:t>
            </a:r>
          </a:p>
          <a:p>
            <a:r>
              <a:rPr lang="en-US" dirty="0" smtClean="0"/>
              <a:t>Tablet maintains following mapping:  (key: string, timestamp:int64) -&gt; string</a:t>
            </a:r>
          </a:p>
          <a:p>
            <a:r>
              <a:rPr lang="en-US" dirty="0" smtClean="0"/>
              <a:t>Data and logs stored on colossus (successor of GFS)</a:t>
            </a:r>
          </a:p>
          <a:p>
            <a:r>
              <a:rPr lang="en-US" dirty="0" smtClean="0"/>
              <a:t>Paxos - to get consensus; i.e. for all participants to agree on common value. We use Paxos for consistent replication </a:t>
            </a:r>
          </a:p>
          <a:p>
            <a:r>
              <a:rPr lang="en-US" dirty="0" smtClean="0"/>
              <a:t>Transaction manager: to support distributed transactions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axo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1237334"/>
            <a:ext cx="3905795" cy="24482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Paxos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0387"/>
            <a:ext cx="822960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i="1" dirty="0" smtClean="0"/>
          </a:p>
          <a:p>
            <a:endParaRPr lang="en-US" dirty="0" smtClean="0"/>
          </a:p>
          <a:p>
            <a:r>
              <a:rPr lang="en-US" dirty="0" smtClean="0"/>
              <a:t>Algorithm requires one of proposer(leader) to makes progress</a:t>
            </a:r>
          </a:p>
          <a:p>
            <a:r>
              <a:rPr lang="en-US" dirty="0"/>
              <a:t>S</a:t>
            </a:r>
            <a:r>
              <a:rPr lang="en-US" dirty="0" smtClean="0"/>
              <a:t>ame server can act as proposer, acceptor and learner</a:t>
            </a:r>
          </a:p>
          <a:p>
            <a:r>
              <a:rPr lang="en-US" dirty="0" smtClean="0"/>
              <a:t>During </a:t>
            </a:r>
            <a:r>
              <a:rPr lang="en-US" dirty="0"/>
              <a:t>normal </a:t>
            </a:r>
            <a:r>
              <a:rPr lang="en-US" dirty="0" smtClean="0"/>
              <a:t>operation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leader receives a client's </a:t>
            </a:r>
            <a:r>
              <a:rPr lang="en-US" dirty="0" smtClean="0"/>
              <a:t>command</a:t>
            </a:r>
          </a:p>
          <a:p>
            <a:pPr lvl="1"/>
            <a:r>
              <a:rPr lang="en-US" dirty="0" smtClean="0"/>
              <a:t>assigns </a:t>
            </a:r>
            <a:r>
              <a:rPr lang="en-US" dirty="0"/>
              <a:t>it a new command number </a:t>
            </a:r>
            <a:r>
              <a:rPr lang="en-US" dirty="0" err="1"/>
              <a:t>i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Runs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th</a:t>
            </a:r>
            <a:r>
              <a:rPr lang="en-US" dirty="0" smtClean="0"/>
              <a:t> </a:t>
            </a:r>
            <a:r>
              <a:rPr lang="en-US" dirty="0"/>
              <a:t>instance of the consensus </a:t>
            </a:r>
            <a:r>
              <a:rPr lang="en-US" dirty="0" smtClean="0"/>
              <a:t>algorithm</a:t>
            </a:r>
            <a:endParaRPr lang="en-US" baseline="30000" dirty="0"/>
          </a:p>
          <a:p>
            <a:r>
              <a:rPr lang="en-US" b="1" dirty="0" smtClean="0"/>
              <a:t>Paxos group</a:t>
            </a:r>
            <a:r>
              <a:rPr lang="en-US" dirty="0" smtClean="0"/>
              <a:t>:  All machines involved in an instance of paxos</a:t>
            </a:r>
          </a:p>
          <a:p>
            <a:r>
              <a:rPr lang="en-US" dirty="0" smtClean="0"/>
              <a:t>Within paxos group leader may fail and may need re-election, but safety properties are always guaranteed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Transaction Manager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257801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b="1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At every leader replica:  transaction </a:t>
            </a:r>
            <a:r>
              <a:rPr lang="en-US" dirty="0"/>
              <a:t>manager to support </a:t>
            </a:r>
            <a:r>
              <a:rPr lang="en-US" dirty="0" smtClean="0"/>
              <a:t>distributed transactions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P</a:t>
            </a:r>
            <a:r>
              <a:rPr lang="en-US" dirty="0" smtClean="0"/>
              <a:t>articipant leader and Participant slaves</a:t>
            </a:r>
          </a:p>
          <a:p>
            <a:r>
              <a:rPr lang="en-US" sz="3300" dirty="0"/>
              <a:t>O</a:t>
            </a:r>
            <a:r>
              <a:rPr lang="en-US" sz="3300" dirty="0" smtClean="0"/>
              <a:t>ne </a:t>
            </a:r>
            <a:r>
              <a:rPr lang="en-US" sz="3300" dirty="0"/>
              <a:t>Paxos group </a:t>
            </a:r>
            <a:r>
              <a:rPr lang="en-US" sz="3300" dirty="0" smtClean="0"/>
              <a:t>transaction (common case) - bypass </a:t>
            </a:r>
            <a:r>
              <a:rPr lang="en-US" sz="3300" dirty="0"/>
              <a:t>the </a:t>
            </a:r>
            <a:r>
              <a:rPr lang="en-US" sz="3300" dirty="0" smtClean="0"/>
              <a:t>TM</a:t>
            </a:r>
            <a:endParaRPr lang="en-US" sz="3300" dirty="0"/>
          </a:p>
          <a:p>
            <a:r>
              <a:rPr lang="en-US" sz="3300" dirty="0" smtClean="0"/>
              <a:t>Multiple paxos group transaction:</a:t>
            </a:r>
          </a:p>
          <a:p>
            <a:pPr lvl="1"/>
            <a:r>
              <a:rPr lang="en-US" sz="3300" dirty="0" smtClean="0"/>
              <a:t>Group’s leaders coordinate to perform </a:t>
            </a:r>
            <a:r>
              <a:rPr lang="en-US" sz="3300" b="1" dirty="0" smtClean="0"/>
              <a:t>two phase commit. </a:t>
            </a:r>
          </a:p>
          <a:p>
            <a:pPr lvl="1"/>
            <a:r>
              <a:rPr lang="en-US" sz="3300" dirty="0" smtClean="0"/>
              <a:t>Coordinator: One of the participant groups is chosen  as coordinator. Coordinator leader and coordinator slaves</a:t>
            </a:r>
          </a:p>
          <a:p>
            <a:r>
              <a:rPr lang="en-US" dirty="0" smtClean="0"/>
              <a:t>The </a:t>
            </a:r>
            <a:r>
              <a:rPr lang="en-US" dirty="0"/>
              <a:t>state of each </a:t>
            </a:r>
            <a:r>
              <a:rPr lang="en-US" dirty="0" smtClean="0"/>
              <a:t>TM </a:t>
            </a:r>
            <a:r>
              <a:rPr lang="en-US" dirty="0"/>
              <a:t>is stored in the underlying Paxos </a:t>
            </a:r>
            <a:r>
              <a:rPr lang="en-US" dirty="0" smtClean="0"/>
              <a:t>group (and </a:t>
            </a:r>
            <a:r>
              <a:rPr lang="en-US" dirty="0"/>
              <a:t>therefore is replicated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" name="Picture 5" descr="t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50" y="1160059"/>
            <a:ext cx="4611532" cy="25104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13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8|2.9|1.9|14.4|3.1|9.3|4.7|24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0.6|0.9|0.5|1.3|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1.3|0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2|25.1|1.1|5.9|11.2|1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2|16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5|25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|2.6|4.9|8.2|3.5|3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16190</TotalTime>
  <Words>1796</Words>
  <Application>Microsoft Office PowerPoint</Application>
  <PresentationFormat>On-screen Show (4:3)</PresentationFormat>
  <Paragraphs>539</Paragraphs>
  <Slides>36</Slides>
  <Notes>24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Spanner: Google’s Globally-Distributed Database</vt:lpstr>
      <vt:lpstr>Example: Social Network</vt:lpstr>
      <vt:lpstr>Motivation</vt:lpstr>
      <vt:lpstr>Spanner</vt:lpstr>
      <vt:lpstr>Outline</vt:lpstr>
      <vt:lpstr>Span server organization</vt:lpstr>
      <vt:lpstr>Structure-II</vt:lpstr>
      <vt:lpstr>Paxos</vt:lpstr>
      <vt:lpstr>Transaction Manager</vt:lpstr>
      <vt:lpstr>Data-model</vt:lpstr>
      <vt:lpstr>Overview</vt:lpstr>
      <vt:lpstr>Read Transactions</vt:lpstr>
      <vt:lpstr>Single Machine</vt:lpstr>
      <vt:lpstr>Multiple Machines</vt:lpstr>
      <vt:lpstr>Multiple Datacenters</vt:lpstr>
      <vt:lpstr>Version Management</vt:lpstr>
      <vt:lpstr>Synchronizing Snapshots</vt:lpstr>
      <vt:lpstr>Timestamps, Global Clock</vt:lpstr>
      <vt:lpstr>Timestamp Invariants</vt:lpstr>
      <vt:lpstr>TrueTime</vt:lpstr>
      <vt:lpstr>Timestamps and TrueTime</vt:lpstr>
      <vt:lpstr>Assigning timestamps</vt:lpstr>
      <vt:lpstr>Reads in spanner</vt:lpstr>
      <vt:lpstr>Read-write  transactions</vt:lpstr>
      <vt:lpstr>Transaction within paxos group</vt:lpstr>
      <vt:lpstr>Transactions across Paxos groups</vt:lpstr>
      <vt:lpstr>2-Phase Commit</vt:lpstr>
      <vt:lpstr>Example</vt:lpstr>
      <vt:lpstr>Serving Reads at a Timestamp </vt:lpstr>
      <vt:lpstr>Schema-change transaction</vt:lpstr>
      <vt:lpstr>TrueTime Architecture</vt:lpstr>
      <vt:lpstr>TrueTime implementation</vt:lpstr>
      <vt:lpstr>What If a Clock Goes Rogue? </vt:lpstr>
      <vt:lpstr>Performance</vt:lpstr>
      <vt:lpstr>Conclusions</vt:lpstr>
      <vt:lpstr>Thanks</vt:lpstr>
    </vt:vector>
  </TitlesOfParts>
  <Company>Google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Spanner: Google's Globally-Distributed Database</dc:title>
  <dc:creator>Wilson Hsieh</dc:creator>
  <cp:lastModifiedBy>sagar</cp:lastModifiedBy>
  <cp:revision>586</cp:revision>
  <dcterms:created xsi:type="dcterms:W3CDTF">2012-09-17T13:55:16Z</dcterms:created>
  <dcterms:modified xsi:type="dcterms:W3CDTF">2013-03-05T04:02:19Z</dcterms:modified>
</cp:coreProperties>
</file>