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5" r:id="rId9"/>
    <p:sldId id="264" r:id="rId10"/>
    <p:sldId id="276" r:id="rId11"/>
    <p:sldId id="269" r:id="rId12"/>
    <p:sldId id="275" r:id="rId13"/>
    <p:sldId id="267" r:id="rId14"/>
    <p:sldId id="268" r:id="rId15"/>
    <p:sldId id="270" r:id="rId16"/>
    <p:sldId id="271" r:id="rId17"/>
    <p:sldId id="272" r:id="rId18"/>
    <p:sldId id="284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95" r:id="rId30"/>
    <p:sldId id="286" r:id="rId31"/>
    <p:sldId id="287" r:id="rId32"/>
    <p:sldId id="288" r:id="rId33"/>
    <p:sldId id="289" r:id="rId34"/>
    <p:sldId id="293" r:id="rId35"/>
    <p:sldId id="294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7E8072-1A6E-46C8-93C4-4F6BD2FFDDAB}" type="datetimeFigureOut">
              <a:rPr lang="en-IN" smtClean="0"/>
              <a:t>20-03-2014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751E72-B2F8-4C63-8B3D-6C63B9F2360C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876696"/>
            <a:ext cx="7406640" cy="1472184"/>
          </a:xfrm>
        </p:spPr>
        <p:txBody>
          <a:bodyPr/>
          <a:lstStyle/>
          <a:p>
            <a:r>
              <a:rPr lang="en-IN" dirty="0" smtClean="0"/>
              <a:t>OLAP over Uncertain and Imprecise Data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852936"/>
            <a:ext cx="7406640" cy="1392560"/>
          </a:xfrm>
        </p:spPr>
        <p:txBody>
          <a:bodyPr/>
          <a:lstStyle/>
          <a:p>
            <a:r>
              <a:rPr lang="en-IN" dirty="0" smtClean="0"/>
              <a:t>Doug Burdick, Prasad Deshpande, T. S. </a:t>
            </a:r>
            <a:r>
              <a:rPr lang="en-IN" dirty="0" err="1" smtClean="0"/>
              <a:t>Jayram</a:t>
            </a:r>
            <a:r>
              <a:rPr lang="en-IN" dirty="0" smtClean="0"/>
              <a:t>, </a:t>
            </a:r>
          </a:p>
          <a:p>
            <a:r>
              <a:rPr lang="en-IN" dirty="0" smtClean="0"/>
              <a:t>Raghu </a:t>
            </a:r>
            <a:r>
              <a:rPr lang="en-IN" dirty="0" err="1" smtClean="0"/>
              <a:t>Ramakrishnan</a:t>
            </a:r>
            <a:r>
              <a:rPr lang="en-IN" dirty="0" smtClean="0"/>
              <a:t>, </a:t>
            </a:r>
            <a:r>
              <a:rPr lang="en-IN" dirty="0" err="1" smtClean="0"/>
              <a:t>Shivakumar</a:t>
            </a:r>
            <a:r>
              <a:rPr lang="en-IN" dirty="0" smtClean="0"/>
              <a:t> </a:t>
            </a:r>
            <a:r>
              <a:rPr lang="en-IN" dirty="0" err="1" smtClean="0"/>
              <a:t>Vaithyanathan</a:t>
            </a:r>
            <a:endParaRPr lang="en-I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64088" y="6093296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chemeClr val="accent3">
                    <a:lumMod val="50000"/>
                  </a:schemeClr>
                </a:solidFill>
              </a:rPr>
              <a:t>Presented by </a:t>
            </a:r>
            <a:r>
              <a:rPr lang="en-IN" sz="2200" dirty="0" err="1" smtClean="0">
                <a:solidFill>
                  <a:schemeClr val="accent3">
                    <a:lumMod val="50000"/>
                  </a:schemeClr>
                </a:solidFill>
              </a:rPr>
              <a:t>Raghav</a:t>
            </a:r>
            <a:r>
              <a:rPr lang="en-IN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sz="2200" dirty="0" err="1" smtClean="0">
                <a:solidFill>
                  <a:schemeClr val="accent3">
                    <a:lumMod val="50000"/>
                  </a:schemeClr>
                </a:solidFill>
              </a:rPr>
              <a:t>Sagar</a:t>
            </a:r>
            <a:endParaRPr lang="en-IN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ghav\Downloads\seminar\ppt\images\automobile data 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7244602" cy="53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084004"/>
            <a:ext cx="618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OLAP Data Hypercube (No. of Dimensions = </a:t>
            </a:r>
            <a:r>
              <a:rPr lang="en-IN" sz="2400" dirty="0" smtClean="0"/>
              <a:t>2)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214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Finding Relevant Facts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All precise facts within the </a:t>
            </a:r>
            <a:r>
              <a:rPr lang="en-IN" sz="2800" dirty="0" smtClean="0"/>
              <a:t>query region </a:t>
            </a:r>
            <a:r>
              <a:rPr lang="en-IN" sz="2800" dirty="0"/>
              <a:t>are naturally </a:t>
            </a:r>
            <a:r>
              <a:rPr lang="en-IN" sz="2800" dirty="0" smtClean="0"/>
              <a:t>included</a:t>
            </a:r>
          </a:p>
          <a:p>
            <a:r>
              <a:rPr lang="en-IN" sz="2800" dirty="0" smtClean="0"/>
              <a:t>Regarding imprecise facts, we have 3 options:</a:t>
            </a:r>
          </a:p>
          <a:p>
            <a:pPr lvl="1"/>
            <a:r>
              <a:rPr lang="en-IN" sz="2400" dirty="0" smtClean="0"/>
              <a:t>None</a:t>
            </a:r>
          </a:p>
          <a:p>
            <a:pPr lvl="2"/>
            <a:r>
              <a:rPr lang="en-IN" sz="2000" dirty="0" smtClean="0"/>
              <a:t>Ignore </a:t>
            </a:r>
            <a:r>
              <a:rPr lang="en-IN" sz="2000" dirty="0"/>
              <a:t>all imprecise </a:t>
            </a:r>
            <a:r>
              <a:rPr lang="en-IN" sz="2000" dirty="0" smtClean="0"/>
              <a:t>facts</a:t>
            </a:r>
          </a:p>
          <a:p>
            <a:pPr lvl="1"/>
            <a:r>
              <a:rPr lang="en-IN" sz="2400" dirty="0" smtClean="0"/>
              <a:t>Contains</a:t>
            </a:r>
          </a:p>
          <a:p>
            <a:pPr lvl="2"/>
            <a:r>
              <a:rPr lang="en-IN" sz="2000" dirty="0" smtClean="0"/>
              <a:t>Include </a:t>
            </a:r>
            <a:r>
              <a:rPr lang="en-IN" sz="2000" dirty="0"/>
              <a:t>only those contained in the query </a:t>
            </a:r>
            <a:r>
              <a:rPr lang="en-IN" sz="2000" dirty="0" smtClean="0"/>
              <a:t>region</a:t>
            </a:r>
          </a:p>
          <a:p>
            <a:pPr lvl="1"/>
            <a:r>
              <a:rPr lang="en-IN" sz="2400" dirty="0" smtClean="0"/>
              <a:t>Overlaps</a:t>
            </a:r>
          </a:p>
          <a:p>
            <a:pPr lvl="2"/>
            <a:r>
              <a:rPr lang="en-IN" sz="2000" dirty="0" smtClean="0"/>
              <a:t>Include </a:t>
            </a:r>
            <a:r>
              <a:rPr lang="en-IN" sz="2000" dirty="0"/>
              <a:t>all imprecise facts whose region overlaps</a:t>
            </a:r>
          </a:p>
        </p:txBody>
      </p:sp>
    </p:spTree>
    <p:extLst>
      <p:ext uri="{BB962C8B-B14F-4D97-AF65-F5344CB8AC3E}">
        <p14:creationId xmlns:p14="http://schemas.microsoft.com/office/powerpoint/2010/main" val="41123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Aggregating Uncertain Measures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Aggregating PDFs is closely related to opinion pooling (provide a consensus opinion from a set of opinions)</a:t>
                </a:r>
              </a:p>
              <a:p>
                <a:r>
                  <a:rPr lang="en-IN" sz="2800" dirty="0" err="1" smtClean="0"/>
                  <a:t>LinOp</a:t>
                </a:r>
                <a:r>
                  <a:rPr lang="en-IN" sz="2800" dirty="0" smtClean="0"/>
                  <a:t>(</a:t>
                </a:r>
                <a:r>
                  <a:rPr lang="el-GR" sz="2800" b="1" dirty="0" smtClean="0"/>
                  <a:t>θ</a:t>
                </a:r>
                <a:r>
                  <a:rPr lang="en-IN" sz="2800" dirty="0"/>
                  <a:t>) provides a consensus </a:t>
                </a:r>
                <a:r>
                  <a:rPr lang="en-IN" sz="2800" dirty="0" smtClean="0"/>
                  <a:t>PDF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IN" sz="2800" dirty="0"/>
                  <a:t> </a:t>
                </a:r>
                <a:r>
                  <a:rPr lang="en-IN" sz="2800" dirty="0" smtClean="0"/>
                  <a:t>which is a weighted </a:t>
                </a:r>
                <a:r>
                  <a:rPr lang="en-IN" sz="2800" dirty="0"/>
                  <a:t>linear combination of the pdfs in θ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latin typeface="Cambria Math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I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800" b="0" i="1" smtClean="0">
                            <a:latin typeface="Cambria Math"/>
                          </a:rPr>
                          <m:t>𝑃</m:t>
                        </m:r>
                        <m:r>
                          <a:rPr lang="en-IN" sz="2800" i="1" dirty="0">
                            <a:latin typeface="Cambria Math"/>
                          </a:rPr>
                          <m:t>∈</m:t>
                        </m:r>
                        <m:r>
                          <a:rPr lang="el-GR" sz="2800" i="1" dirty="0">
                            <a:latin typeface="Cambria Math"/>
                          </a:rPr>
                          <m:t>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/>
                          </a:rPr>
                          <m:t>∗</m:t>
                        </m:r>
                        <m:r>
                          <a:rPr lang="en-IN" sz="2800" b="0" i="1" smtClean="0">
                            <a:latin typeface="Cambria Math"/>
                          </a:rPr>
                          <m:t>𝑃</m:t>
                        </m:r>
                        <m:r>
                          <a:rPr lang="en-IN" sz="2800" b="0" i="1" smtClean="0">
                            <a:latin typeface="Cambria Math"/>
                          </a:rPr>
                          <m:t>(</m:t>
                        </m:r>
                        <m:r>
                          <a:rPr lang="en-IN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IN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 r="-25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α-</a:t>
            </a:r>
            <a:r>
              <a:rPr lang="en-IN" sz="2800" dirty="0" smtClean="0"/>
              <a:t>consistency</a:t>
            </a:r>
            <a:endParaRPr lang="en-IN" sz="2400" dirty="0" smtClean="0"/>
          </a:p>
          <a:p>
            <a:pPr lvl="1"/>
            <a:r>
              <a:rPr lang="en-IN" sz="2400" dirty="0" smtClean="0"/>
              <a:t>A query Q is partitioned into Q</a:t>
            </a:r>
            <a:r>
              <a:rPr lang="en-IN" sz="2400" baseline="-25000" dirty="0" smtClean="0"/>
              <a:t>1</a:t>
            </a:r>
            <a:r>
              <a:rPr lang="en-IN" sz="2400" dirty="0" smtClean="0"/>
              <a:t>, .. </a:t>
            </a:r>
            <a:r>
              <a:rPr lang="en-IN" sz="2400" dirty="0" err="1" smtClean="0"/>
              <a:t>Q</a:t>
            </a:r>
            <a:r>
              <a:rPr lang="en-IN" sz="2400" baseline="-25000" dirty="0" err="1" smtClean="0"/>
              <a:t>p</a:t>
            </a:r>
            <a:r>
              <a:rPr lang="en-IN" sz="2400" dirty="0" smtClean="0"/>
              <a:t> </a:t>
            </a:r>
            <a:r>
              <a:rPr lang="en-IN" sz="2400" dirty="0" err="1" smtClean="0"/>
              <a:t>s.t.</a:t>
            </a:r>
            <a:endParaRPr lang="en-IN" sz="1200" dirty="0" smtClean="0"/>
          </a:p>
          <a:p>
            <a:pPr lvl="2"/>
            <a:r>
              <a:rPr lang="en-IN" sz="2000" dirty="0" err="1" smtClean="0"/>
              <a:t>reg</a:t>
            </a:r>
            <a:r>
              <a:rPr lang="en-IN" sz="2000" dirty="0" smtClean="0"/>
              <a:t>(Q</a:t>
            </a:r>
            <a:r>
              <a:rPr lang="en-IN" sz="2000" dirty="0"/>
              <a:t>) = </a:t>
            </a:r>
            <a:r>
              <a:rPr lang="en-IN" sz="2000" dirty="0" smtClean="0"/>
              <a:t>∪</a:t>
            </a:r>
            <a:r>
              <a:rPr lang="en-IN" sz="2000" baseline="-25000" dirty="0" err="1" smtClean="0"/>
              <a:t>i</a:t>
            </a:r>
            <a:r>
              <a:rPr lang="en-IN" sz="2000" dirty="0" smtClean="0"/>
              <a:t> </a:t>
            </a:r>
            <a:r>
              <a:rPr lang="en-IN" sz="2000" dirty="0" err="1" smtClean="0"/>
              <a:t>reg</a:t>
            </a:r>
            <a:r>
              <a:rPr lang="en-IN" sz="2000" dirty="0" smtClean="0"/>
              <a:t>(Q</a:t>
            </a:r>
            <a:r>
              <a:rPr lang="en-IN" sz="2000" baseline="-25000" dirty="0" smtClean="0"/>
              <a:t>i</a:t>
            </a:r>
            <a:r>
              <a:rPr lang="en-IN" sz="2000" dirty="0" smtClean="0"/>
              <a:t>)</a:t>
            </a:r>
          </a:p>
          <a:p>
            <a:pPr lvl="2"/>
            <a:r>
              <a:rPr lang="en-IN" sz="2000" dirty="0" err="1" smtClean="0"/>
              <a:t>reg</a:t>
            </a:r>
            <a:r>
              <a:rPr lang="en-IN" sz="2000" dirty="0" smtClean="0"/>
              <a:t>(Q</a:t>
            </a:r>
            <a:r>
              <a:rPr lang="en-IN" sz="2000" baseline="-25000" dirty="0" smtClean="0"/>
              <a:t>i</a:t>
            </a:r>
            <a:r>
              <a:rPr lang="en-IN" sz="2000" dirty="0" smtClean="0"/>
              <a:t>) </a:t>
            </a:r>
            <a:r>
              <a:rPr lang="en-IN" sz="2000" dirty="0"/>
              <a:t>∩ </a:t>
            </a:r>
            <a:r>
              <a:rPr lang="en-IN" sz="2000" dirty="0" err="1" smtClean="0"/>
              <a:t>reg</a:t>
            </a:r>
            <a:r>
              <a:rPr lang="en-IN" sz="2000" dirty="0" smtClean="0"/>
              <a:t>(</a:t>
            </a:r>
            <a:r>
              <a:rPr lang="en-IN" sz="2000" dirty="0" err="1" smtClean="0"/>
              <a:t>Q</a:t>
            </a:r>
            <a:r>
              <a:rPr lang="en-IN" sz="2000" baseline="-25000" dirty="0" err="1" smtClean="0"/>
              <a:t>j</a:t>
            </a:r>
            <a:r>
              <a:rPr lang="en-IN" sz="2000" dirty="0" smtClean="0"/>
              <a:t> </a:t>
            </a:r>
            <a:r>
              <a:rPr lang="en-IN" sz="2000" dirty="0"/>
              <a:t>) = ∅ for every </a:t>
            </a:r>
            <a:r>
              <a:rPr lang="en-IN" sz="2000" dirty="0" err="1"/>
              <a:t>i</a:t>
            </a:r>
            <a:r>
              <a:rPr lang="en-IN" sz="2000" dirty="0"/>
              <a:t> ≠</a:t>
            </a:r>
            <a:r>
              <a:rPr lang="en-IN" sz="2000" dirty="0" smtClean="0"/>
              <a:t> j</a:t>
            </a:r>
            <a:endParaRPr lang="en-IN" sz="2000" dirty="0"/>
          </a:p>
          <a:p>
            <a:pPr lvl="1"/>
            <a:r>
              <a:rPr lang="en-IN" sz="2400" dirty="0" smtClean="0"/>
              <a:t>Satisfied w.r.t </a:t>
            </a:r>
            <a:r>
              <a:rPr lang="en-IN" sz="2400" dirty="0"/>
              <a:t>to A if </a:t>
            </a:r>
            <a:r>
              <a:rPr lang="en-IN" sz="2400" dirty="0" smtClean="0"/>
              <a:t>predicate α(q</a:t>
            </a:r>
            <a:r>
              <a:rPr lang="en-IN" sz="2400" dirty="0"/>
              <a:t>, q</a:t>
            </a:r>
            <a:r>
              <a:rPr lang="en-IN" sz="2400" baseline="-25000" dirty="0"/>
              <a:t>1</a:t>
            </a:r>
            <a:r>
              <a:rPr lang="en-IN" sz="2400" dirty="0"/>
              <a:t>, .. </a:t>
            </a:r>
            <a:r>
              <a:rPr lang="en-IN" sz="2400" dirty="0" err="1" smtClean="0"/>
              <a:t>q</a:t>
            </a:r>
            <a:r>
              <a:rPr lang="en-IN" sz="2400" baseline="-25000" dirty="0" err="1"/>
              <a:t>p</a:t>
            </a:r>
            <a:r>
              <a:rPr lang="en-IN" sz="2400" dirty="0" smtClean="0"/>
              <a:t>) </a:t>
            </a:r>
            <a:r>
              <a:rPr lang="en-IN" sz="2400" dirty="0"/>
              <a:t>holds for every database </a:t>
            </a:r>
            <a:r>
              <a:rPr lang="en-IN" sz="2400" i="1" dirty="0"/>
              <a:t>D</a:t>
            </a:r>
            <a:r>
              <a:rPr lang="en-IN" sz="2400" dirty="0"/>
              <a:t> and for every such collection of queries Q, Q</a:t>
            </a:r>
            <a:r>
              <a:rPr lang="en-IN" sz="2400" baseline="-25000" dirty="0"/>
              <a:t>1</a:t>
            </a:r>
            <a:r>
              <a:rPr lang="en-IN" sz="2400" dirty="0"/>
              <a:t>, .. </a:t>
            </a:r>
            <a:r>
              <a:rPr lang="en-IN" sz="2400" dirty="0" err="1" smtClean="0"/>
              <a:t>Q</a:t>
            </a:r>
            <a:r>
              <a:rPr lang="en-IN" sz="2400" baseline="-25000" dirty="0" err="1" smtClean="0"/>
              <a:t>p</a:t>
            </a:r>
            <a:endParaRPr lang="en-IN" sz="2400" dirty="0"/>
          </a:p>
          <a:p>
            <a:pPr lvl="1"/>
            <a:endParaRPr lang="en-IN" sz="24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26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Sum-consistency</a:t>
                </a:r>
                <a:endParaRPr lang="en-IN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/>
                      </a:rPr>
                      <m:t>𝑞</m:t>
                    </m:r>
                    <m:r>
                      <a:rPr lang="en-IN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N" sz="2400" b="0" dirty="0" smtClean="0"/>
              </a:p>
              <a:p>
                <a:pPr lvl="1"/>
                <a:r>
                  <a:rPr lang="en-IN" sz="2400" dirty="0"/>
                  <a:t>Notion of consistency for SUM and COUNT</a:t>
                </a:r>
                <a:endParaRPr lang="en-IN" sz="2400" b="0" dirty="0" smtClean="0"/>
              </a:p>
              <a:p>
                <a:r>
                  <a:rPr lang="en-IN" sz="2800" dirty="0" err="1" smtClean="0"/>
                  <a:t>Boundedness</a:t>
                </a:r>
                <a:r>
                  <a:rPr lang="en-IN" sz="2800" dirty="0" smtClean="0"/>
                  <a:t>-consistency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IN" sz="2400" b="0" i="1" smtClean="0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/>
                          </a:rPr>
                          <m:t>≤</m:t>
                        </m:r>
                        <m:r>
                          <a:rPr lang="en-IN" sz="2400" b="0" i="1" smtClean="0">
                            <a:latin typeface="Cambria Math"/>
                          </a:rPr>
                          <m:t>𝑞</m:t>
                        </m:r>
                        <m:r>
                          <a:rPr lang="en-IN" sz="2400" b="0" i="1" smtClean="0">
                            <a:latin typeface="Cambria Math"/>
                          </a:rPr>
                          <m:t>≤</m:t>
                        </m:r>
                        <m:func>
                          <m:func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24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2400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  <m:r>
                          <a:rPr lang="en-IN" sz="2400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IN" sz="2400" dirty="0" smtClean="0"/>
              </a:p>
              <a:p>
                <a:pPr lvl="1"/>
                <a:r>
                  <a:rPr lang="en-IN" sz="2400" dirty="0"/>
                  <a:t>Notion of </a:t>
                </a:r>
                <a:r>
                  <a:rPr lang="en-IN" sz="2400" dirty="0" smtClean="0"/>
                  <a:t>consistency </a:t>
                </a:r>
                <a:r>
                  <a:rPr lang="en-IN" sz="2400" dirty="0"/>
                  <a:t>for </a:t>
                </a:r>
                <a:r>
                  <a:rPr lang="en-IN" sz="2400" dirty="0" smtClean="0"/>
                  <a:t>AVERAGE</a:t>
                </a:r>
                <a:endParaRPr lang="en-IN" sz="2400" dirty="0"/>
              </a:p>
              <a:p>
                <a:r>
                  <a:rPr lang="en-IN" sz="2800" dirty="0" smtClean="0"/>
                  <a:t>Consequences</a:t>
                </a:r>
              </a:p>
              <a:p>
                <a:pPr lvl="1"/>
                <a:r>
                  <a:rPr lang="en-IN" sz="2400" b="1" dirty="0"/>
                  <a:t>Contains</a:t>
                </a:r>
                <a:r>
                  <a:rPr lang="en-IN" sz="2400" dirty="0"/>
                  <a:t> option is unsuitable for handling </a:t>
                </a:r>
                <a:r>
                  <a:rPr lang="en-IN" sz="2400" dirty="0" smtClean="0"/>
                  <a:t>imprecision, as it violates Sum-consistency</a:t>
                </a:r>
                <a:endParaRPr lang="en-IN" sz="2800" dirty="0"/>
              </a:p>
              <a:p>
                <a:pPr marL="402336" lvl="1" indent="0">
                  <a:buNone/>
                </a:pPr>
                <a:endParaRPr lang="en-IN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9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Faithfulness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Measure Similar </a:t>
            </a:r>
            <a:r>
              <a:rPr lang="en-IN" sz="2800" dirty="0" smtClean="0"/>
              <a:t>Databases (D and D’)</a:t>
            </a:r>
          </a:p>
          <a:p>
            <a:pPr lvl="1"/>
            <a:r>
              <a:rPr lang="en-IN" sz="2400" i="1" dirty="0" smtClean="0"/>
              <a:t>D’</a:t>
            </a:r>
            <a:r>
              <a:rPr lang="en-IN" sz="2400" dirty="0" smtClean="0"/>
              <a:t> </a:t>
            </a:r>
            <a:r>
              <a:rPr lang="en-IN" sz="2400" dirty="0"/>
              <a:t>is obtained from </a:t>
            </a:r>
            <a:r>
              <a:rPr lang="en-IN" sz="2400" dirty="0" smtClean="0"/>
              <a:t>Database </a:t>
            </a:r>
            <a:r>
              <a:rPr lang="en-IN" sz="2400" i="1" dirty="0" smtClean="0"/>
              <a:t>D</a:t>
            </a:r>
            <a:r>
              <a:rPr lang="en-IN" sz="2400" dirty="0" smtClean="0"/>
              <a:t> </a:t>
            </a:r>
            <a:r>
              <a:rPr lang="en-IN" sz="2400" dirty="0"/>
              <a:t>by </a:t>
            </a:r>
            <a:r>
              <a:rPr lang="en-IN" sz="2400" dirty="0" smtClean="0"/>
              <a:t>modifying </a:t>
            </a:r>
            <a:r>
              <a:rPr lang="en-IN" sz="2400" dirty="0"/>
              <a:t>(only) the dimension attribute </a:t>
            </a:r>
            <a:r>
              <a:rPr lang="en-IN" sz="2400" dirty="0" smtClean="0"/>
              <a:t>values</a:t>
            </a:r>
          </a:p>
          <a:p>
            <a:r>
              <a:rPr lang="en-IN" sz="2800" dirty="0" smtClean="0"/>
              <a:t>Identically Precise Databases </a:t>
            </a:r>
            <a:r>
              <a:rPr lang="en-IN" sz="2800" dirty="0"/>
              <a:t>(D and D’)</a:t>
            </a:r>
            <a:endParaRPr lang="en-IN" sz="2800" dirty="0" smtClean="0"/>
          </a:p>
          <a:p>
            <a:pPr lvl="1"/>
            <a:r>
              <a:rPr lang="en-IN" sz="2400" dirty="0" smtClean="0"/>
              <a:t>For a query Q, </a:t>
            </a:r>
            <a:r>
              <a:rPr lang="en-IN" sz="2400" dirty="0"/>
              <a:t>∀ </a:t>
            </a:r>
            <a:r>
              <a:rPr lang="en-IN" sz="2400" dirty="0" smtClean="0"/>
              <a:t>facts r </a:t>
            </a:r>
            <a:r>
              <a:rPr lang="en-IN" sz="2400" dirty="0"/>
              <a:t>∈ D and </a:t>
            </a:r>
            <a:r>
              <a:rPr lang="en-IN" sz="2400" dirty="0" smtClean="0"/>
              <a:t>r’ </a:t>
            </a:r>
            <a:r>
              <a:rPr lang="en-IN" sz="2400" dirty="0"/>
              <a:t>∈ </a:t>
            </a:r>
            <a:r>
              <a:rPr lang="en-IN" sz="2400" dirty="0" smtClean="0"/>
              <a:t>D’, either: </a:t>
            </a:r>
          </a:p>
          <a:p>
            <a:pPr lvl="2"/>
            <a:r>
              <a:rPr lang="en-IN" sz="2000" dirty="0" smtClean="0"/>
              <a:t>Both </a:t>
            </a:r>
            <a:r>
              <a:rPr lang="en-IN" sz="2000" dirty="0" err="1"/>
              <a:t>reg</a:t>
            </a:r>
            <a:r>
              <a:rPr lang="en-IN" sz="2000" dirty="0"/>
              <a:t>(r) and </a:t>
            </a:r>
            <a:r>
              <a:rPr lang="en-IN" sz="2000" dirty="0" err="1" smtClean="0"/>
              <a:t>reg</a:t>
            </a:r>
            <a:r>
              <a:rPr lang="en-IN" sz="2000" dirty="0" smtClean="0"/>
              <a:t>(r’) </a:t>
            </a:r>
            <a:r>
              <a:rPr lang="en-IN" sz="2000" dirty="0"/>
              <a:t>are </a:t>
            </a:r>
            <a:r>
              <a:rPr lang="en-IN" sz="2000" dirty="0" smtClean="0"/>
              <a:t>contained </a:t>
            </a:r>
            <a:r>
              <a:rPr lang="en-IN" sz="2000" dirty="0"/>
              <a:t>in </a:t>
            </a:r>
            <a:r>
              <a:rPr lang="en-IN" sz="2000" dirty="0" err="1" smtClean="0"/>
              <a:t>reg</a:t>
            </a:r>
            <a:r>
              <a:rPr lang="en-IN" sz="2000" dirty="0" smtClean="0"/>
              <a:t>(Q)</a:t>
            </a:r>
          </a:p>
          <a:p>
            <a:pPr lvl="2"/>
            <a:r>
              <a:rPr lang="en-IN" sz="2000" dirty="0" smtClean="0"/>
              <a:t>Both </a:t>
            </a:r>
            <a:r>
              <a:rPr lang="en-IN" sz="2000" dirty="0" err="1"/>
              <a:t>reg</a:t>
            </a:r>
            <a:r>
              <a:rPr lang="en-IN" sz="2000" dirty="0"/>
              <a:t>(r) and </a:t>
            </a:r>
            <a:r>
              <a:rPr lang="en-IN" sz="2000" dirty="0" err="1"/>
              <a:t>reg</a:t>
            </a:r>
            <a:r>
              <a:rPr lang="en-IN" sz="2000" dirty="0"/>
              <a:t>(r’) </a:t>
            </a:r>
            <a:r>
              <a:rPr lang="en-IN" sz="2000" dirty="0" smtClean="0"/>
              <a:t>are disjoint </a:t>
            </a:r>
            <a:r>
              <a:rPr lang="en-IN" sz="2000" dirty="0"/>
              <a:t>from </a:t>
            </a:r>
            <a:r>
              <a:rPr lang="en-IN" sz="2000" dirty="0" err="1"/>
              <a:t>reg</a:t>
            </a:r>
            <a:r>
              <a:rPr lang="en-IN" sz="2000" dirty="0"/>
              <a:t>(Q</a:t>
            </a:r>
            <a:r>
              <a:rPr lang="en-IN" sz="2000" dirty="0" smtClean="0"/>
              <a:t>)</a:t>
            </a:r>
          </a:p>
          <a:p>
            <a:r>
              <a:rPr lang="en-IN" sz="2800" dirty="0"/>
              <a:t>Basic </a:t>
            </a:r>
            <a:r>
              <a:rPr lang="en-IN" sz="2800" dirty="0" smtClean="0"/>
              <a:t>faithfulness</a:t>
            </a:r>
          </a:p>
          <a:p>
            <a:pPr lvl="1"/>
            <a:r>
              <a:rPr lang="en-IN" sz="2400" dirty="0" smtClean="0"/>
              <a:t>Identical </a:t>
            </a:r>
            <a:r>
              <a:rPr lang="en-IN" sz="2400" dirty="0"/>
              <a:t>answers for every pair of measure-similar databases D and D’ that are identically precise with respect to Q</a:t>
            </a:r>
            <a:endParaRPr lang="en-IN" sz="2400" dirty="0" smtClean="0"/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096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Faithfulness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Consequences</a:t>
                </a:r>
              </a:p>
              <a:p>
                <a:pPr lvl="1"/>
                <a:r>
                  <a:rPr lang="en-IN" sz="2400" b="1" dirty="0" smtClean="0"/>
                  <a:t>None</a:t>
                </a:r>
                <a:r>
                  <a:rPr lang="en-IN" sz="2400" dirty="0" smtClean="0"/>
                  <a:t> </a:t>
                </a:r>
                <a:r>
                  <a:rPr lang="en-IN" sz="2400" dirty="0"/>
                  <a:t>option is unsuitable for handling imprecision, as it </a:t>
                </a:r>
                <a:r>
                  <a:rPr lang="en-IN" sz="2400"/>
                  <a:t>violates </a:t>
                </a:r>
                <a:r>
                  <a:rPr lang="en-IN" sz="2400"/>
                  <a:t>Basic faithfulness for Sum and Average</a:t>
                </a:r>
                <a:endParaRPr lang="en-IN" sz="2400" dirty="0" smtClean="0"/>
              </a:p>
              <a:p>
                <a:endParaRPr lang="en-IN" sz="2800" dirty="0" smtClean="0"/>
              </a:p>
              <a:p>
                <a:r>
                  <a:rPr lang="en-IN" sz="2800" dirty="0" smtClean="0"/>
                  <a:t>Partial </a:t>
                </a:r>
                <a:r>
                  <a:rPr lang="en-IN" sz="2800" dirty="0"/>
                  <a:t>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IN" sz="28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IN" sz="2800" dirty="0"/>
              </a:p>
              <a:p>
                <a:pPr lvl="1"/>
                <a:r>
                  <a:rPr lang="en-IN" sz="2400" dirty="0"/>
                  <a:t>IQ(D, D’) is a predicate which holds when</a:t>
                </a:r>
              </a:p>
              <a:p>
                <a:pPr lvl="2"/>
                <a:r>
                  <a:rPr lang="en-IN" sz="2000" dirty="0"/>
                  <a:t>D and D’ are identical, except for a single pair of facts r ∈ D and r’ ∈ D’</a:t>
                </a:r>
              </a:p>
              <a:p>
                <a:pPr lvl="2"/>
                <a:r>
                  <a:rPr lang="en-IN" sz="2000" dirty="0" err="1"/>
                  <a:t>reg</a:t>
                </a:r>
                <a:r>
                  <a:rPr lang="en-IN" sz="2000" dirty="0"/>
                  <a:t>(r’) = </a:t>
                </a:r>
                <a:r>
                  <a:rPr lang="en-IN" sz="2000" dirty="0" err="1"/>
                  <a:t>reg</a:t>
                </a:r>
                <a:r>
                  <a:rPr lang="en-IN" sz="2000" dirty="0"/>
                  <a:t>(r) ∪ c</a:t>
                </a:r>
              </a:p>
              <a:p>
                <a:pPr lvl="2"/>
                <a:r>
                  <a:rPr lang="en-IN" sz="2000" dirty="0"/>
                  <a:t>c ∉ </a:t>
                </a:r>
                <a:r>
                  <a:rPr lang="en-IN" sz="2000" dirty="0" err="1"/>
                  <a:t>reg</a:t>
                </a:r>
                <a:r>
                  <a:rPr lang="en-IN" sz="2000" dirty="0"/>
                  <a:t>(Q) ∪ </a:t>
                </a:r>
                <a:r>
                  <a:rPr lang="en-IN" sz="2000" dirty="0" err="1"/>
                  <a:t>reg</a:t>
                </a:r>
                <a:r>
                  <a:rPr lang="en-IN" sz="2000" dirty="0"/>
                  <a:t>(r). </a:t>
                </a:r>
              </a:p>
              <a:p>
                <a:pPr lvl="1"/>
                <a:r>
                  <a:rPr lang="en-IN" sz="2400" dirty="0"/>
                  <a:t>Partial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IN" sz="24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IN" sz="2400" dirty="0"/>
                  <a:t> is reflexive, transitive closure of IQ</a:t>
                </a:r>
              </a:p>
              <a:p>
                <a:endParaRPr lang="en-IN" sz="2800" dirty="0"/>
              </a:p>
              <a:p>
                <a:pPr lvl="1"/>
                <a:endParaRPr lang="en-IN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3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Faithfulness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800" dirty="0" smtClean="0"/>
                  <a:t>β-</a:t>
                </a:r>
                <a:r>
                  <a:rPr lang="en-IN" sz="2800" dirty="0" smtClean="0"/>
                  <a:t>faithfulness</a:t>
                </a:r>
              </a:p>
              <a:p>
                <a:pPr lvl="1"/>
                <a:r>
                  <a:rPr lang="en-IN" sz="2400" dirty="0"/>
                  <a:t>Satisfied w.r.t to </a:t>
                </a:r>
                <a:r>
                  <a:rPr lang="en-IN" sz="2400" dirty="0" smtClean="0"/>
                  <a:t>aggregate A </a:t>
                </a:r>
                <a:r>
                  <a:rPr lang="en-IN" sz="2400" dirty="0"/>
                  <a:t>if predicate </a:t>
                </a:r>
                <a:r>
                  <a:rPr lang="el-GR" sz="2400" dirty="0" smtClean="0"/>
                  <a:t>β</a:t>
                </a:r>
                <a:r>
                  <a:rPr lang="en-IN" sz="2400" dirty="0" smtClean="0"/>
                  <a:t>(q</a:t>
                </a:r>
                <a:r>
                  <a:rPr lang="en-IN" sz="2400" baseline="-25000" dirty="0" smtClean="0"/>
                  <a:t>1</a:t>
                </a:r>
                <a:r>
                  <a:rPr lang="en-IN" sz="2400" dirty="0"/>
                  <a:t>, .. </a:t>
                </a:r>
                <a:r>
                  <a:rPr lang="en-IN" sz="2400" dirty="0" err="1"/>
                  <a:t>q</a:t>
                </a:r>
                <a:r>
                  <a:rPr lang="en-IN" sz="2400" baseline="-25000" dirty="0" err="1"/>
                  <a:t>p</a:t>
                </a:r>
                <a:r>
                  <a:rPr lang="en-IN" sz="2400" dirty="0"/>
                  <a:t>) holds for a set of </a:t>
                </a:r>
                <a:r>
                  <a:rPr lang="en-IN" sz="2400" dirty="0" smtClean="0"/>
                  <a:t>databases and query Q, with:</a:t>
                </a:r>
              </a:p>
              <a:p>
                <a:pPr lvl="2"/>
                <a:r>
                  <a:rPr lang="en-IN" sz="2000" dirty="0" smtClean="0"/>
                  <a:t>D</a:t>
                </a:r>
                <a:r>
                  <a:rPr lang="en-IN" sz="2000" baseline="-25000" dirty="0" smtClean="0"/>
                  <a:t>1</a:t>
                </a:r>
                <a:r>
                  <a:rPr lang="en-IN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IN" sz="2000" dirty="0" smtClean="0"/>
                  <a:t>D</a:t>
                </a:r>
                <a:r>
                  <a:rPr lang="en-IN" sz="2000" baseline="-25000" dirty="0" smtClean="0"/>
                  <a:t>2</a:t>
                </a:r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IN" sz="2000" dirty="0" smtClean="0"/>
                  <a:t>.. D</a:t>
                </a:r>
                <a:r>
                  <a:rPr lang="en-IN" sz="2000" baseline="-25000" dirty="0" smtClean="0"/>
                  <a:t>p</a:t>
                </a:r>
              </a:p>
              <a:p>
                <a:r>
                  <a:rPr lang="en-IN" sz="2800" dirty="0" smtClean="0"/>
                  <a:t>Sum-faithfulness</a:t>
                </a:r>
              </a:p>
              <a:p>
                <a:pPr lvl="1"/>
                <a:r>
                  <a:rPr lang="en-IN" sz="2400" dirty="0" smtClean="0"/>
                  <a:t>If D</a:t>
                </a:r>
                <a:r>
                  <a:rPr lang="en-IN" sz="2400" baseline="-25000" dirty="0"/>
                  <a:t>i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IN" sz="24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IN" sz="2400" dirty="0" smtClean="0"/>
                  <a:t>D</a:t>
                </a:r>
                <a:r>
                  <a:rPr lang="en-IN" sz="2400" baseline="-25000" dirty="0"/>
                  <a:t>j</a:t>
                </a:r>
                <a:r>
                  <a:rPr lang="en-IN" sz="2400" baseline="-25000" dirty="0" smtClean="0"/>
                  <a:t>,</a:t>
                </a:r>
                <a:r>
                  <a:rPr lang="en-IN" sz="24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e>
                      <m:sub>
                        <m:r>
                          <a:rPr lang="en-IN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e>
                      <m:sub>
                        <m:r>
                          <a:rPr lang="en-IN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</a:rPr>
                      <m:t>  </m:t>
                    </m:r>
                  </m:oMath>
                </a14:m>
                <a:endParaRPr lang="en-IN" sz="2400" dirty="0" smtClean="0"/>
              </a:p>
              <a:p>
                <a:pPr lvl="1"/>
                <a:endParaRPr lang="en-IN" sz="2400" dirty="0" smtClean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ghav\Downloads\seminar\ppt\images\faithful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559464" cy="37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Possible Worlds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Possible Worlds of an imprecise Database </a:t>
            </a:r>
            <a:r>
              <a:rPr lang="en-IN" sz="2800" i="1" dirty="0" smtClean="0"/>
              <a:t>D</a:t>
            </a:r>
            <a:r>
              <a:rPr lang="en-IN" sz="2800" dirty="0" smtClean="0"/>
              <a:t>, is a set of </a:t>
            </a:r>
            <a:r>
              <a:rPr lang="en-IN" sz="2800" i="1" dirty="0" smtClean="0"/>
              <a:t>true</a:t>
            </a:r>
            <a:r>
              <a:rPr lang="en-IN" sz="2800" dirty="0" smtClean="0"/>
              <a:t> databases {D</a:t>
            </a:r>
            <a:r>
              <a:rPr lang="en-IN" sz="2800" baseline="-25000" dirty="0" smtClean="0"/>
              <a:t>1</a:t>
            </a:r>
            <a:r>
              <a:rPr lang="en-IN" sz="2800" dirty="0" smtClean="0"/>
              <a:t>, D</a:t>
            </a:r>
            <a:r>
              <a:rPr lang="en-IN" sz="2800" baseline="-25000" dirty="0" smtClean="0"/>
              <a:t>2</a:t>
            </a:r>
            <a:r>
              <a:rPr lang="en-IN" sz="2800" dirty="0" smtClean="0"/>
              <a:t>, .. </a:t>
            </a:r>
            <a:r>
              <a:rPr lang="en-IN" sz="2800" dirty="0" err="1" smtClean="0"/>
              <a:t>D</a:t>
            </a:r>
            <a:r>
              <a:rPr lang="en-IN" sz="2800" baseline="-25000" dirty="0" err="1" smtClean="0"/>
              <a:t>p</a:t>
            </a:r>
            <a:r>
              <a:rPr lang="en-IN" sz="2800" dirty="0" smtClean="0"/>
              <a:t>} derived by </a:t>
            </a:r>
            <a:r>
              <a:rPr lang="en-IN" sz="2800" i="1" dirty="0" smtClean="0"/>
              <a:t>D</a:t>
            </a:r>
            <a:endParaRPr lang="en-IN" sz="2800" i="1" dirty="0"/>
          </a:p>
        </p:txBody>
      </p:sp>
      <p:pic>
        <p:nvPicPr>
          <p:cNvPr id="1026" name="Picture 2" descr="C:\Users\Raghav\Downloads\seminar\ppt\images\possible wor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7488832" cy="41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OLAP 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Online Analytical Processing (OLAP)</a:t>
            </a:r>
          </a:p>
          <a:p>
            <a:pPr lvl="1"/>
            <a:r>
              <a:rPr lang="en-IN" sz="2400" dirty="0"/>
              <a:t>Interactive analysis of data, allowing data to be summarized and viewed in different ways in an online </a:t>
            </a:r>
            <a:r>
              <a:rPr lang="en-IN" sz="2400" dirty="0" smtClean="0"/>
              <a:t>fashion</a:t>
            </a:r>
          </a:p>
          <a:p>
            <a:r>
              <a:rPr lang="en-IN" sz="2800" dirty="0"/>
              <a:t>Databases configured for OLAP use a multidimensional data </a:t>
            </a:r>
            <a:r>
              <a:rPr lang="en-IN" sz="2800" dirty="0" smtClean="0"/>
              <a:t>model:</a:t>
            </a:r>
          </a:p>
          <a:p>
            <a:pPr lvl="1"/>
            <a:r>
              <a:rPr lang="en-IN" sz="2400" dirty="0" smtClean="0"/>
              <a:t>Measures</a:t>
            </a:r>
          </a:p>
          <a:p>
            <a:pPr lvl="2"/>
            <a:r>
              <a:rPr lang="en-IN" sz="2000" dirty="0" smtClean="0"/>
              <a:t>Numerical facts which can be measured, aggregated upon</a:t>
            </a:r>
          </a:p>
          <a:p>
            <a:pPr lvl="1"/>
            <a:r>
              <a:rPr lang="en-IN" sz="2400" dirty="0" smtClean="0"/>
              <a:t>Dimensions</a:t>
            </a:r>
          </a:p>
          <a:p>
            <a:pPr lvl="2"/>
            <a:r>
              <a:rPr lang="en-IN" sz="2000" dirty="0" smtClean="0"/>
              <a:t>Measures are categorized by dimensions (each dimension defines a property of the measure)</a:t>
            </a:r>
            <a:endParaRPr lang="en-IN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10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Extended Data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Allocation</a:t>
                </a:r>
              </a:p>
              <a:p>
                <a:pPr lvl="1"/>
                <a:r>
                  <a:rPr lang="en-IN" sz="2400" dirty="0" smtClean="0"/>
                  <a:t>For a fact </a:t>
                </a:r>
                <a:r>
                  <a:rPr lang="en-IN" sz="2400" i="1" dirty="0" smtClean="0"/>
                  <a:t>r</a:t>
                </a:r>
                <a:r>
                  <a:rPr lang="en-IN" sz="2400" dirty="0" smtClean="0"/>
                  <a:t> in database </a:t>
                </a:r>
                <a:r>
                  <a:rPr lang="en-IN" sz="2400" i="1" dirty="0" smtClean="0"/>
                  <a:t>D</a:t>
                </a:r>
                <a:r>
                  <a:rPr lang="en-IN" sz="2400" dirty="0" smtClean="0"/>
                  <a:t>, cell c ∈ </a:t>
                </a:r>
                <a:r>
                  <a:rPr lang="en-IN" sz="2400" dirty="0" err="1" smtClean="0"/>
                  <a:t>reg</a:t>
                </a:r>
                <a:r>
                  <a:rPr lang="en-IN" sz="2400" dirty="0" smtClean="0"/>
                  <a:t>(r)</a:t>
                </a:r>
              </a:p>
              <a:p>
                <a:pPr lvl="2"/>
                <a:r>
                  <a:rPr lang="en-IN" sz="2000" dirty="0"/>
                  <a:t>Probability that r is completed to </a:t>
                </a:r>
                <a:r>
                  <a:rPr lang="en-IN" sz="2000" dirty="0" smtClean="0"/>
                  <a:t>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000" b="0" i="1" smtClean="0">
                            <a:latin typeface="Cambria Math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IN" sz="2000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N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000" i="1">
                            <a:latin typeface="Cambria Math"/>
                          </a:rPr>
                          <m:t>𝑐</m:t>
                        </m:r>
                        <m:r>
                          <a:rPr lang="en-IN" sz="2000" i="1">
                            <a:latin typeface="Cambria Math"/>
                          </a:rPr>
                          <m:t>∈</m:t>
                        </m:r>
                        <m:r>
                          <a:rPr lang="en-IN" sz="2000" i="1">
                            <a:latin typeface="Cambria Math"/>
                          </a:rPr>
                          <m:t>𝑟𝑒𝑔</m:t>
                        </m:r>
                        <m:r>
                          <a:rPr lang="en-IN" sz="2000" i="1">
                            <a:latin typeface="Cambria Math"/>
                          </a:rPr>
                          <m:t>(</m:t>
                        </m:r>
                        <m:r>
                          <a:rPr lang="en-IN" sz="2000" i="1">
                            <a:latin typeface="Cambria Math"/>
                          </a:rPr>
                          <m:t>𝑟</m:t>
                        </m:r>
                        <m:r>
                          <a:rPr lang="en-IN" sz="20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IN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IN" sz="20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IN" sz="2000" dirty="0" smtClean="0"/>
              </a:p>
              <a:p>
                <a:pPr lvl="1"/>
                <a:r>
                  <a:rPr lang="en-IN" sz="2400" dirty="0" smtClean="0"/>
                  <a:t>If there are k imprecise facts in </a:t>
                </a:r>
                <a:r>
                  <a:rPr lang="en-IN" sz="2400" i="1" dirty="0" smtClean="0"/>
                  <a:t>D</a:t>
                </a:r>
                <a:r>
                  <a:rPr lang="en-IN" sz="2400" dirty="0" smtClean="0"/>
                  <a:t>, (r</a:t>
                </a:r>
                <a:r>
                  <a:rPr lang="en-IN" sz="2400" baseline="-25000" dirty="0" smtClean="0"/>
                  <a:t>1</a:t>
                </a:r>
                <a:r>
                  <a:rPr lang="en-IN" sz="2400" dirty="0" smtClean="0"/>
                  <a:t>, .. </a:t>
                </a:r>
                <a:r>
                  <a:rPr lang="en-IN" sz="2400" dirty="0" err="1" smtClean="0"/>
                  <a:t>r</a:t>
                </a:r>
                <a:r>
                  <a:rPr lang="en-IN" sz="2400" baseline="-25000" dirty="0" err="1" smtClean="0"/>
                  <a:t>k</a:t>
                </a:r>
                <a:r>
                  <a:rPr lang="en-IN" sz="2400" dirty="0" smtClean="0"/>
                  <a:t>)</a:t>
                </a:r>
              </a:p>
              <a:p>
                <a:pPr lvl="2"/>
                <a:r>
                  <a:rPr lang="en-IN" sz="2000" dirty="0" smtClean="0"/>
                  <a:t>Weight of possible world </a:t>
                </a:r>
                <a:r>
                  <a:rPr lang="en-IN" sz="2000" i="1" dirty="0" smtClean="0"/>
                  <a:t>D</a:t>
                </a:r>
                <a:r>
                  <a:rPr lang="en-IN" sz="2000" dirty="0" smtClean="0"/>
                  <a:t>’,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 b="0" i="0" smtClean="0">
                        <a:latin typeface="Cambria Math"/>
                      </a:rPr>
                      <m:t>w</m:t>
                    </m:r>
                    <m:r>
                      <a:rPr lang="en-IN" sz="20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IN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IN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I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sz="2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IN" sz="2000" dirty="0" smtClean="0"/>
              </a:p>
              <a:p>
                <a:pPr lvl="2"/>
                <a:r>
                  <a:rPr lang="en-IN" sz="2000" dirty="0" smtClean="0"/>
                  <a:t>For all possible worlds {D</a:t>
                </a:r>
                <a:r>
                  <a:rPr lang="en-IN" sz="2000" baseline="-25000" dirty="0" smtClean="0"/>
                  <a:t>1</a:t>
                </a:r>
                <a:r>
                  <a:rPr lang="en-IN" sz="2000" dirty="0" smtClean="0"/>
                  <a:t>, .. </a:t>
                </a:r>
                <a:r>
                  <a:rPr lang="en-IN" sz="2000" dirty="0" err="1" smtClean="0"/>
                  <a:t>D</a:t>
                </a:r>
                <a:r>
                  <a:rPr lang="en-IN" sz="2000" baseline="-25000" dirty="0" err="1" smtClean="0"/>
                  <a:t>m</a:t>
                </a:r>
                <a:r>
                  <a:rPr lang="en-IN" sz="2000" dirty="0" smtClean="0"/>
                  <a:t>},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IN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I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IN" sz="2000" dirty="0" smtClean="0"/>
              </a:p>
              <a:p>
                <a:pPr lvl="1"/>
                <a:r>
                  <a:rPr lang="en-IN" sz="2400" dirty="0"/>
                  <a:t>Procedure for assigning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400" b="0" i="1" smtClean="0">
                            <a:latin typeface="Cambria Math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sz="2400" dirty="0" smtClean="0"/>
                  <a:t> is </a:t>
                </a:r>
                <a:r>
                  <a:rPr lang="en-IN" sz="2400" dirty="0"/>
                  <a:t>referred to as an </a:t>
                </a:r>
                <a:r>
                  <a:rPr lang="en-IN" sz="2400" i="1" dirty="0"/>
                  <a:t>allocation </a:t>
                </a:r>
                <a:r>
                  <a:rPr lang="en-IN" sz="2400" i="1" dirty="0" smtClean="0"/>
                  <a:t>policy</a:t>
                </a:r>
              </a:p>
              <a:p>
                <a:pPr lvl="1"/>
                <a:r>
                  <a:rPr lang="en-IN" sz="2400" dirty="0" smtClean="0"/>
                  <a:t>Allocated Database D* contains another table with schema : &lt;Id(r), r, 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400" b="0" i="1" smtClean="0">
                            <a:latin typeface="Cambria Math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sz="2400" dirty="0" smtClean="0"/>
                  <a:t>&gt;</a:t>
                </a:r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2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ghav\Downloads\seminar\ppt\images\possible wor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488832" cy="41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5776" y="4869160"/>
                <a:ext cx="2088232" cy="1562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/>
                                </a:rPr>
                                <m:t>1,3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I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,3</m:t>
                              </m:r>
                            </m:e>
                          </m:d>
                          <m:r>
                            <a:rPr lang="en-IN" i="1">
                              <a:latin typeface="Cambria Math"/>
                            </a:rPr>
                            <m:t>,</m:t>
                          </m:r>
                          <m:r>
                            <a:rPr lang="en-IN" i="1">
                              <a:latin typeface="Cambria Math"/>
                            </a:rPr>
                            <m:t>𝑝</m:t>
                          </m:r>
                          <m:r>
                            <a:rPr lang="en-IN" i="1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=0.</m:t>
                      </m:r>
                      <m:r>
                        <a:rPr lang="en-IN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/>
                                </a:rPr>
                                <m:t>3,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IN" i="1">
                              <a:latin typeface="Cambria Math"/>
                            </a:rPr>
                            <m:t>,</m:t>
                          </m:r>
                          <m:r>
                            <a:rPr lang="en-IN" i="1">
                              <a:latin typeface="Cambria Math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=0.</m:t>
                      </m:r>
                      <m:r>
                        <a:rPr lang="en-IN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en-IN" i="1">
                              <a:latin typeface="Cambria Math"/>
                            </a:rPr>
                            <m:t>,</m:t>
                          </m:r>
                          <m:r>
                            <a:rPr lang="en-IN" i="1">
                              <a:latin typeface="Cambria Math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=0.</m:t>
                      </m:r>
                      <m:r>
                        <a:rPr lang="en-IN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869160"/>
                <a:ext cx="2088232" cy="1562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4048" y="4904000"/>
                <a:ext cx="26642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=0.3∗0.4</m:t>
                      </m:r>
                    </m:oMath>
                  </m:oMathPara>
                </a14:m>
                <a:endParaRPr lang="en-I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=0.3∗0.</m:t>
                      </m:r>
                      <m:r>
                        <a:rPr lang="en-IN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=0.</m:t>
                      </m:r>
                      <m:r>
                        <a:rPr lang="en-IN" b="0" i="1" smtClean="0">
                          <a:latin typeface="Cambria Math"/>
                        </a:rPr>
                        <m:t>7</m:t>
                      </m:r>
                      <m:r>
                        <a:rPr lang="en-IN" i="1">
                          <a:latin typeface="Cambria Math"/>
                        </a:rPr>
                        <m:t>∗0.4</m:t>
                      </m:r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=0.</m:t>
                      </m:r>
                      <m:r>
                        <a:rPr lang="en-IN" b="0" i="1" smtClean="0">
                          <a:latin typeface="Cambria Math"/>
                        </a:rPr>
                        <m:t>7</m:t>
                      </m:r>
                      <m:r>
                        <a:rPr lang="en-IN" i="1">
                          <a:latin typeface="Cambria Math"/>
                        </a:rPr>
                        <m:t>∗0.</m:t>
                      </m:r>
                      <m:r>
                        <a:rPr lang="en-IN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904000"/>
                <a:ext cx="2664296" cy="14773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9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Summarizing Possible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Consider possible worlds (D</a:t>
                </a:r>
                <a:r>
                  <a:rPr lang="en-IN" sz="2800" baseline="-25000" dirty="0" smtClean="0"/>
                  <a:t>1</a:t>
                </a:r>
                <a:r>
                  <a:rPr lang="en-IN" sz="2800" dirty="0" smtClean="0"/>
                  <a:t>, .. </a:t>
                </a:r>
                <a:r>
                  <a:rPr lang="en-IN" sz="2800" dirty="0" err="1" smtClean="0"/>
                  <a:t>D</a:t>
                </a:r>
                <a:r>
                  <a:rPr lang="en-IN" sz="2800" baseline="-25000" dirty="0" err="1" smtClean="0"/>
                  <a:t>m</a:t>
                </a:r>
                <a:r>
                  <a:rPr lang="en-IN" sz="2800" dirty="0" smtClean="0"/>
                  <a:t>) with weights (w</a:t>
                </a:r>
                <a:r>
                  <a:rPr lang="en-IN" sz="2800" baseline="-25000" dirty="0" smtClean="0"/>
                  <a:t>1</a:t>
                </a:r>
                <a:r>
                  <a:rPr lang="en-IN" sz="2800" dirty="0" smtClean="0"/>
                  <a:t>, .. </a:t>
                </a:r>
                <a:r>
                  <a:rPr lang="en-IN" sz="2800" dirty="0" err="1" smtClean="0"/>
                  <a:t>w</a:t>
                </a:r>
                <a:r>
                  <a:rPr lang="en-IN" sz="2800" baseline="-25000" dirty="0" err="1" smtClean="0"/>
                  <a:t>m</a:t>
                </a:r>
                <a:r>
                  <a:rPr lang="en-IN" sz="2800" dirty="0" smtClean="0"/>
                  <a:t>)</a:t>
                </a:r>
              </a:p>
              <a:p>
                <a:r>
                  <a:rPr lang="en-IN" sz="2600" dirty="0" smtClean="0"/>
                  <a:t>Query </a:t>
                </a:r>
                <a:r>
                  <a:rPr lang="en-IN" sz="2600" i="1" dirty="0" smtClean="0"/>
                  <a:t>Q’s</a:t>
                </a:r>
                <a:r>
                  <a:rPr lang="en-IN" sz="2600" dirty="0" smtClean="0"/>
                  <a:t> answer is a </a:t>
                </a:r>
                <a:r>
                  <a:rPr lang="en-IN" sz="2600" dirty="0" err="1" smtClean="0"/>
                  <a:t>multiset</a:t>
                </a:r>
                <a:r>
                  <a:rPr lang="en-IN" sz="2600" dirty="0" smtClean="0"/>
                  <a:t> (v</a:t>
                </a:r>
                <a:r>
                  <a:rPr lang="en-IN" sz="2600" baseline="-25000" dirty="0" smtClean="0"/>
                  <a:t>1</a:t>
                </a:r>
                <a:r>
                  <a:rPr lang="en-IN" sz="2600" dirty="0" smtClean="0"/>
                  <a:t>, .. </a:t>
                </a:r>
                <a:r>
                  <a:rPr lang="en-IN" sz="2600" dirty="0" err="1" smtClean="0"/>
                  <a:t>v</a:t>
                </a:r>
                <a:r>
                  <a:rPr lang="en-IN" sz="2600" baseline="-25000" dirty="0" err="1" smtClean="0"/>
                  <a:t>m</a:t>
                </a:r>
                <a:r>
                  <a:rPr lang="en-IN" sz="2600" dirty="0" smtClean="0"/>
                  <a:t>), then we have answer variable Z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</a:rPr>
                          <m:t>Z</m:t>
                        </m:r>
                        <m:r>
                          <a:rPr lang="en-IN" sz="2400" b="0" i="0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I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2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IN" sz="24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IN" sz="2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IN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IN" sz="2400" i="1">
                        <a:latin typeface="Cambria Math"/>
                      </a:rPr>
                      <m:t> , </m:t>
                    </m:r>
                    <m:r>
                      <a:rPr lang="en-IN" sz="2400" i="1">
                        <a:latin typeface="Cambria Math"/>
                      </a:rPr>
                      <m:t>𝑖</m:t>
                    </m:r>
                    <m:r>
                      <a:rPr lang="en-IN" sz="2400" i="1">
                        <a:latin typeface="Cambria Math"/>
                      </a:rPr>
                      <m:t>,</m:t>
                    </m:r>
                    <m:r>
                      <a:rPr lang="en-IN" sz="2400" i="1">
                        <a:latin typeface="Cambria Math"/>
                      </a:rPr>
                      <m:t>𝑗</m:t>
                    </m:r>
                    <m:r>
                      <a:rPr lang="en-IN" sz="2400" i="1">
                        <a:latin typeface="Cambria Math"/>
                      </a:rPr>
                      <m:t>∈{1, .. </m:t>
                    </m:r>
                    <m:r>
                      <a:rPr lang="en-IN" sz="2400" b="0" i="1" smtClean="0">
                        <a:latin typeface="Cambria Math"/>
                      </a:rPr>
                      <m:t>𝑚</m:t>
                    </m:r>
                    <m:r>
                      <a:rPr lang="en-IN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IN" sz="2400" dirty="0" smtClean="0"/>
              </a:p>
              <a:p>
                <a:r>
                  <a:rPr lang="en-IN" sz="2800" dirty="0" smtClean="0"/>
                  <a:t>Basic faithfulness is satisfied by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/>
                      </a:rPr>
                      <m:t>𝐸</m:t>
                    </m:r>
                    <m:r>
                      <a:rPr lang="en-IN" sz="2800" b="0" i="1" smtClean="0">
                        <a:latin typeface="Cambria Math"/>
                      </a:rPr>
                      <m:t>[</m:t>
                    </m:r>
                    <m:r>
                      <a:rPr lang="en-IN" sz="2800" b="0" i="1" smtClean="0">
                        <a:latin typeface="Cambria Math"/>
                      </a:rPr>
                      <m:t>𝑍</m:t>
                    </m:r>
                    <m:r>
                      <a:rPr lang="en-IN" sz="2800" b="0" i="1" smtClean="0">
                        <a:latin typeface="Cambria Math"/>
                      </a:rPr>
                      <m:t>]</m:t>
                    </m:r>
                  </m:oMath>
                </a14:m>
                <a:endParaRPr lang="en-IN" sz="2800" dirty="0" smtClean="0"/>
              </a:p>
              <a:p>
                <a:r>
                  <a:rPr lang="en-IN" sz="2800" dirty="0" smtClean="0"/>
                  <a:t>But the no. of possible words(m) is exponential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/>
                      </a:rPr>
                      <m:t>𝑚</m:t>
                    </m:r>
                    <m:r>
                      <a:rPr lang="en-IN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sz="24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N" sz="2400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2400" i="1">
                        <a:latin typeface="Cambria Math"/>
                      </a:rPr>
                      <m:t>=</m:t>
                    </m:r>
                    <m:r>
                      <a:rPr lang="en-IN" sz="2400" i="1">
                        <a:latin typeface="Cambria Math"/>
                      </a:rPr>
                      <m:t>𝐶𝑎𝑟𝑑𝑖𝑛𝑎𝑙𝑖𝑡𝑦</m:t>
                    </m:r>
                    <m:r>
                      <a:rPr lang="en-IN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4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Summarizing Possible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Definitions:</a:t>
                </a:r>
              </a:p>
              <a:p>
                <a:r>
                  <a:rPr lang="en-IN" sz="2400" dirty="0" smtClean="0"/>
                  <a:t>Set of cells to which fact r has </a:t>
                </a:r>
                <a:r>
                  <a:rPr lang="en-IN" sz="2400" dirty="0"/>
                  <a:t>positive allocations</a:t>
                </a:r>
                <a:endParaRPr lang="en-IN" sz="24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IN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000" b="0" i="1" smtClean="0">
                            <a:latin typeface="Cambria Math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</a:rPr>
                          <m:t> </m:t>
                        </m:r>
                        <m:r>
                          <a:rPr lang="en-I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000" b="0" i="1" smtClean="0">
                            <a:latin typeface="Cambria Math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IN" sz="2000" b="0" i="1" smtClean="0">
                        <a:latin typeface="Cambria Math"/>
                      </a:rPr>
                      <m:t>&gt;0}</m:t>
                    </m:r>
                  </m:oMath>
                </a14:m>
                <a:endParaRPr lang="en-IN" sz="2000" dirty="0" smtClean="0"/>
              </a:p>
              <a:p>
                <a:r>
                  <a:rPr lang="en-IN" sz="2400" dirty="0">
                    <a:ea typeface="Cambria Math" panose="02040503050406030204" pitchFamily="18" charset="0"/>
                  </a:rPr>
                  <a:t>Set of candidate facts for the query </a:t>
                </a:r>
                <a:r>
                  <a:rPr lang="en-IN" sz="2400" i="1" dirty="0" smtClean="0">
                    <a:ea typeface="Cambria Math" panose="02040503050406030204" pitchFamily="18" charset="0"/>
                  </a:rPr>
                  <a:t>Q</a:t>
                </a:r>
                <a:endParaRPr lang="en-IN" sz="2400" b="0" i="1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IN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/>
                          </a:rPr>
                          <m:t>𝑟</m:t>
                        </m:r>
                        <m:r>
                          <a:rPr lang="en-IN" sz="20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IN" sz="2000" b="0" i="1" smtClean="0">
                        <a:latin typeface="Cambria Math"/>
                      </a:rPr>
                      <m:t> </m:t>
                    </m:r>
                    <m:r>
                      <a:rPr lang="en-IN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m:rPr>
                        <m:nor/>
                      </m:rPr>
                      <a:rPr lang="en-IN" sz="20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IN" sz="2000">
                        <a:ea typeface="Cambria Math"/>
                      </a:rPr>
                      <m:t>∩</m:t>
                    </m:r>
                    <m:r>
                      <m:rPr>
                        <m:nor/>
                      </m:rPr>
                      <a:rPr lang="en-IN" sz="2000" b="0" i="0" smtClean="0"/>
                      <m:t> </m:t>
                    </m:r>
                    <m:r>
                      <a:rPr lang="en-IN" sz="2000" b="0" i="1" smtClean="0">
                        <a:latin typeface="Cambria Math"/>
                      </a:rPr>
                      <m:t>𝑞</m:t>
                    </m:r>
                    <m:r>
                      <m:rPr>
                        <m:nor/>
                      </m:rPr>
                      <a:rPr lang="en-IN" sz="20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IN" sz="2000">
                        <a:latin typeface="Cambria Math"/>
                        <a:ea typeface="Cambria Math"/>
                      </a:rPr>
                      <m:t>≠</m:t>
                    </m:r>
                    <m:r>
                      <m:rPr>
                        <m:nor/>
                      </m:rPr>
                      <a:rPr lang="en-IN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∅</m:t>
                    </m:r>
                    <m:r>
                      <a:rPr lang="en-IN" sz="2000" b="0" i="1" smtClean="0">
                        <a:latin typeface="Cambria Math"/>
                      </a:rPr>
                      <m:t>} , </m:t>
                    </m:r>
                    <m:r>
                      <a:rPr lang="en-IN" sz="2000" b="0" i="1" smtClean="0">
                        <a:latin typeface="Cambria Math"/>
                      </a:rPr>
                      <m:t>𝑞</m:t>
                    </m:r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r>
                      <a:rPr lang="en-IN" sz="2000" b="0" i="1" smtClean="0">
                        <a:latin typeface="Cambria Math"/>
                      </a:rPr>
                      <m:t>𝑟𝑒𝑔</m:t>
                    </m:r>
                    <m:r>
                      <a:rPr lang="en-IN" sz="2000" b="0" i="1" smtClean="0">
                        <a:latin typeface="Cambria Math"/>
                      </a:rPr>
                      <m:t>(</m:t>
                    </m:r>
                    <m:r>
                      <a:rPr lang="en-IN" sz="2000" b="0" i="1" smtClean="0">
                        <a:latin typeface="Cambria Math"/>
                      </a:rPr>
                      <m:t>𝑄</m:t>
                    </m:r>
                    <m:r>
                      <a:rPr lang="en-IN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IN" sz="2000" b="0" dirty="0" smtClean="0"/>
              </a:p>
              <a:p>
                <a:r>
                  <a:rPr lang="en-IN" sz="2400" dirty="0"/>
                  <a:t>For a candidate fact r, </a:t>
                </a:r>
                <a:r>
                  <a:rPr lang="en-IN" sz="2400" dirty="0" smtClean="0"/>
                  <a:t> </a:t>
                </a:r>
                <a:r>
                  <a:rPr lang="en-IN" sz="2400" dirty="0" err="1" smtClean="0"/>
                  <a:t>Y</a:t>
                </a:r>
                <a:r>
                  <a:rPr lang="en-IN" sz="2400" baseline="-25000" dirty="0" err="1" smtClean="0"/>
                  <a:t>r</a:t>
                </a:r>
                <a:r>
                  <a:rPr lang="en-IN" sz="2400" dirty="0" smtClean="0"/>
                  <a:t> </a:t>
                </a:r>
                <a:r>
                  <a:rPr lang="en-IN" sz="2400" dirty="0"/>
                  <a:t>is the 0-1 indicator random </a:t>
                </a:r>
                <a:r>
                  <a:rPr lang="en-IN" sz="2400" dirty="0" smtClean="0"/>
                  <a:t>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I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IN" sz="2000" i="1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000" i="1">
                            <a:latin typeface="Cambria Math"/>
                          </a:rPr>
                          <m:t>𝑐</m:t>
                        </m:r>
                        <m:r>
                          <a:rPr lang="en-IN" sz="2000" b="0" i="1" smtClean="0">
                            <a:latin typeface="Cambria Math"/>
                          </a:rPr>
                          <m:t> </m:t>
                        </m:r>
                        <m:r>
                          <a:rPr lang="en-IN" sz="2000" i="1">
                            <a:latin typeface="Cambria Math"/>
                          </a:rPr>
                          <m:t>∈</m:t>
                        </m:r>
                        <m:r>
                          <a:rPr lang="en-IN" sz="2000" b="0" i="1" smtClean="0">
                            <a:latin typeface="Cambria Math"/>
                          </a:rPr>
                          <m:t> </m:t>
                        </m:r>
                        <m:r>
                          <a:rPr lang="en-IN" sz="2000" i="1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IN" sz="20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2000" i="1" smtClean="0">
                            <a:ea typeface="Cambria Math"/>
                          </a:rPr>
                          <m:t>∩</m:t>
                        </m:r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IN" sz="2000" i="1">
                            <a:latin typeface="Cambria Math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IN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IN" sz="20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endParaRPr lang="en-IN" sz="2000" dirty="0" smtClean="0"/>
              </a:p>
              <a:p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sz="24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400" dirty="0"/>
                  <a:t> is the allocation of </a:t>
                </a:r>
                <a:r>
                  <a:rPr lang="en-IN" sz="2400" i="1" dirty="0"/>
                  <a:t>r</a:t>
                </a:r>
                <a:r>
                  <a:rPr lang="en-IN" sz="2400" dirty="0"/>
                  <a:t> to the query </a:t>
                </a:r>
                <a:r>
                  <a:rPr lang="en-IN" sz="2400" i="1" dirty="0"/>
                  <a:t>Q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0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IN" sz="2000" i="1">
                        <a:latin typeface="Cambria Math"/>
                      </a:rPr>
                      <m:t>=</m:t>
                    </m:r>
                    <m:r>
                      <a:rPr lang="en-IN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I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IN" sz="2000" i="1">
                            <a:latin typeface="Cambria Math"/>
                          </a:rPr>
                          <m:t>=1</m:t>
                        </m:r>
                      </m:e>
                    </m:d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4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Summarizing Possible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Step 1</a:t>
                </a:r>
              </a:p>
              <a:p>
                <a:pPr lvl="1"/>
                <a:r>
                  <a:rPr lang="en-IN" sz="2400" dirty="0"/>
                  <a:t>Identify the set of candidate facts r ∈ R(Q</a:t>
                </a:r>
                <a:r>
                  <a:rPr lang="en-IN" sz="2400" dirty="0" smtClean="0"/>
                  <a:t>)</a:t>
                </a:r>
              </a:p>
              <a:p>
                <a:pPr lvl="1"/>
                <a:r>
                  <a:rPr lang="en-IN" sz="2400" dirty="0" smtClean="0"/>
                  <a:t>Compute </a:t>
                </a:r>
                <a:r>
                  <a:rPr lang="en-IN" sz="2400" dirty="0"/>
                  <a:t>the corresponding allocations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sz="24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I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IN" sz="2400" dirty="0"/>
                  <a:t>to </a:t>
                </a:r>
                <a:r>
                  <a:rPr lang="en-IN" sz="2400" dirty="0" smtClean="0"/>
                  <a:t>Q</a:t>
                </a:r>
              </a:p>
              <a:p>
                <a:r>
                  <a:rPr lang="en-IN" sz="2800" dirty="0" smtClean="0"/>
                  <a:t>Step 2</a:t>
                </a:r>
              </a:p>
              <a:p>
                <a:pPr lvl="1"/>
                <a:r>
                  <a:rPr lang="en-IN" sz="2400" dirty="0" smtClean="0"/>
                  <a:t>Apply aggregation as per the aggregation operator (this step depends on operator type)</a:t>
                </a: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Summarizing Possible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N" sz="2800" dirty="0" smtClean="0"/>
                  <a:t>Sum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/>
                      </a:rPr>
                      <m:t>𝑍</m:t>
                    </m:r>
                    <m:r>
                      <a:rPr lang="en-IN" sz="2400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sz="2400" b="0" i="1" smtClean="0">
                            <a:latin typeface="Cambria Math"/>
                          </a:rPr>
                          <m:t>𝑟</m:t>
                        </m:r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endParaRPr lang="en-IN" sz="24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/>
                      </a:rPr>
                      <m:t>𝐸</m:t>
                    </m:r>
                    <m:r>
                      <a:rPr lang="en-IN" sz="2400" b="0" i="1" smtClean="0">
                        <a:latin typeface="Cambria Math"/>
                      </a:rPr>
                      <m:t>[</m:t>
                    </m:r>
                    <m:r>
                      <a:rPr lang="en-IN" sz="2400" b="0" i="1" smtClean="0">
                        <a:latin typeface="Cambria Math"/>
                      </a:rPr>
                      <m:t>𝑍</m:t>
                    </m:r>
                    <m:r>
                      <a:rPr lang="en-IN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IN" sz="2400" dirty="0" smtClean="0"/>
                  <a:t> satisfies Sum-consistency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</a:rPr>
                      <m:t>𝐸</m:t>
                    </m:r>
                    <m:r>
                      <a:rPr lang="en-IN" sz="2400" i="1">
                        <a:latin typeface="Cambria Math"/>
                      </a:rPr>
                      <m:t>[</m:t>
                    </m:r>
                    <m:r>
                      <a:rPr lang="en-IN" sz="2400" i="1">
                        <a:latin typeface="Cambria Math"/>
                      </a:rPr>
                      <m:t>𝑍</m:t>
                    </m:r>
                    <m:r>
                      <a:rPr lang="en-IN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IN" sz="2400" dirty="0"/>
                  <a:t> </a:t>
                </a:r>
                <a:r>
                  <a:rPr lang="en-IN" sz="2400" dirty="0" smtClean="0"/>
                  <a:t>does </a:t>
                </a:r>
                <a:r>
                  <a:rPr lang="en-IN" sz="2400" dirty="0"/>
                  <a:t>not guarantee </a:t>
                </a:r>
                <a:r>
                  <a:rPr lang="el-GR" sz="2400" dirty="0"/>
                  <a:t>β-</a:t>
                </a:r>
                <a:r>
                  <a:rPr lang="en-IN" sz="2400" dirty="0" smtClean="0"/>
                  <a:t>faithfulness for arbitrary </a:t>
                </a:r>
                <a:r>
                  <a:rPr lang="en-IN" sz="2400" dirty="0"/>
                  <a:t>allocation </a:t>
                </a:r>
                <a:r>
                  <a:rPr lang="en-IN" sz="2400" dirty="0" smtClean="0"/>
                  <a:t>policies</a:t>
                </a:r>
                <a:endParaRPr lang="en-IN" sz="2400" dirty="0"/>
              </a:p>
              <a:p>
                <a:r>
                  <a:rPr lang="en-IN" sz="2800" dirty="0" smtClean="0"/>
                  <a:t>Monotone Allocation Policy</a:t>
                </a:r>
              </a:p>
              <a:p>
                <a:pPr lvl="1"/>
                <a:r>
                  <a:rPr lang="en-IN" sz="2400" dirty="0" smtClean="0"/>
                  <a:t>Database D </a:t>
                </a:r>
                <a:r>
                  <a:rPr lang="en-IN" sz="2400" dirty="0"/>
                  <a:t>and D’ are identical, except for a single pair of facts r ∈ D and r’ ∈ D</a:t>
                </a:r>
                <a:r>
                  <a:rPr lang="en-IN" sz="2400" dirty="0" smtClean="0"/>
                  <a:t>’, </a:t>
                </a:r>
                <a:r>
                  <a:rPr lang="en-IN" sz="2400" dirty="0" err="1"/>
                  <a:t>reg</a:t>
                </a:r>
                <a:r>
                  <a:rPr lang="en-IN" sz="2400" dirty="0"/>
                  <a:t>(r’) = </a:t>
                </a:r>
                <a:r>
                  <a:rPr lang="en-IN" sz="2400" dirty="0" err="1"/>
                  <a:t>reg</a:t>
                </a:r>
                <a:r>
                  <a:rPr lang="en-IN" sz="2400" dirty="0"/>
                  <a:t>(r) ∪ </a:t>
                </a:r>
                <a:r>
                  <a:rPr lang="en-IN" sz="2400" dirty="0" smtClean="0"/>
                  <a:t>c*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000" b="0" i="1" smtClean="0">
                            <a:latin typeface="Cambria Math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IN" sz="20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0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IN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IN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IN" sz="2000" b="0" i="1" smtClean="0">
                        <a:latin typeface="Cambria Math"/>
                      </a:rPr>
                      <m:t>  , </m:t>
                    </m:r>
                    <m:r>
                      <a:rPr lang="en-IN" sz="2000" b="0" i="1" smtClean="0">
                        <a:latin typeface="Cambria Math"/>
                      </a:rPr>
                      <m:t>𝑐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≠</m:t>
                    </m:r>
                    <m:sSup>
                      <m:sSupPr>
                        <m:ctrlPr>
                          <a:rPr lang="en-IN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IN" sz="2000" dirty="0" smtClean="0"/>
              </a:p>
              <a:p>
                <a:r>
                  <a:rPr lang="en-IN" sz="2800" dirty="0" smtClean="0"/>
                  <a:t>This allocation policy guarantees </a:t>
                </a:r>
                <a:r>
                  <a:rPr lang="el-GR" sz="2800" dirty="0"/>
                  <a:t>β-</a:t>
                </a:r>
                <a:r>
                  <a:rPr lang="en-IN" sz="2800" dirty="0" smtClean="0"/>
                  <a:t>faithfulness for Sum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9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5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ghav\Downloads\seminar\ppt\images\mono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10" y="1124744"/>
            <a:ext cx="3884546" cy="33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4797152"/>
                <a:ext cx="4280339" cy="992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800" dirty="0" smtClean="0"/>
                  <a:t>Monotone Allocation Policy: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IN" sz="2800" i="1">
                              <a:latin typeface="Cambria Math"/>
                            </a:rPr>
                            <m:t>𝑐</m:t>
                          </m:r>
                          <m:r>
                            <a:rPr lang="en-IN" sz="2800" i="1">
                              <a:latin typeface="Cambria Math"/>
                            </a:rPr>
                            <m:t>,</m:t>
                          </m:r>
                          <m:r>
                            <a:rPr lang="en-IN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IN" sz="2800" i="1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I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IN" sz="2800" i="1">
                              <a:latin typeface="Cambria Math"/>
                            </a:rPr>
                            <m:t>𝑐</m:t>
                          </m:r>
                          <m:r>
                            <a:rPr lang="en-IN" sz="28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797152"/>
                <a:ext cx="4280339" cy="992195"/>
              </a:xfrm>
              <a:prstGeom prst="rect">
                <a:avLst/>
              </a:prstGeom>
              <a:blipFill rotWithShape="1">
                <a:blip r:embed="rId3"/>
                <a:stretch>
                  <a:fillRect l="-2991" t="-6135" r="-19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Summarizing Possible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Average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/>
                      </a:rPr>
                      <m:t>𝑍</m:t>
                    </m:r>
                    <m:r>
                      <a:rPr lang="en-IN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I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IN" sz="2400" dirty="0" smtClean="0"/>
              </a:p>
              <a:p>
                <a:pPr lvl="1"/>
                <a:r>
                  <a:rPr lang="en-IN" sz="2300" i="1" dirty="0"/>
                  <a:t>n</a:t>
                </a:r>
                <a:r>
                  <a:rPr lang="en-IN" sz="2300" i="1" dirty="0" smtClean="0"/>
                  <a:t> = Partially allocated facts, m = Completely allocated facts</a:t>
                </a:r>
                <a:endParaRPr lang="en-IN" sz="2300" b="0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IN" sz="2400" b="0" i="1" smtClean="0">
                        <a:latin typeface="Cambria Math"/>
                      </a:rPr>
                      <m:t> </m:t>
                    </m:r>
                    <m:r>
                      <a:rPr lang="en-IN" sz="2400" b="0" i="1" smtClean="0">
                        <a:latin typeface="Cambria Math"/>
                        <a:ea typeface="Cambria Math"/>
                      </a:rPr>
                      <m:t>~ </m:t>
                    </m:r>
                    <m:r>
                      <a:rPr lang="en-IN" sz="24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IN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IN" sz="2400" b="0" dirty="0" smtClean="0">
                  <a:ea typeface="Cambria Math"/>
                </a:endParaRPr>
              </a:p>
              <a:p>
                <a:pPr lvl="1"/>
                <a:r>
                  <a:rPr lang="en-IN" sz="2400" dirty="0" smtClean="0">
                    <a:ea typeface="Cambria Math"/>
                  </a:rPr>
                  <a:t>Satisfies Basic-faithfulness</a:t>
                </a:r>
              </a:p>
              <a:p>
                <a:pPr lvl="1"/>
                <a:r>
                  <a:rPr lang="en-IN" sz="2400" dirty="0" smtClean="0">
                    <a:ea typeface="Cambria Math"/>
                  </a:rPr>
                  <a:t>Violates </a:t>
                </a:r>
                <a:r>
                  <a:rPr lang="en-IN" sz="2400" dirty="0" err="1" smtClean="0">
                    <a:ea typeface="Cambria Math"/>
                  </a:rPr>
                  <a:t>Boundedness</a:t>
                </a:r>
                <a:r>
                  <a:rPr lang="en-IN" sz="2400" dirty="0" smtClean="0">
                    <a:ea typeface="Cambria Math"/>
                  </a:rPr>
                  <a:t>-Consistency</a:t>
                </a:r>
                <a:endParaRPr lang="en-IN" sz="2400" dirty="0"/>
              </a:p>
              <a:p>
                <a:pPr lvl="1"/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6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Summarizing Possible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sz="2800" dirty="0" smtClean="0"/>
                  <a:t>Approximate Average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</a:rPr>
                      <m:t>𝑍</m:t>
                    </m:r>
                    <m:r>
                      <a:rPr lang="en-IN" sz="2400" i="1">
                        <a:latin typeface="Cambria Math"/>
                      </a:rPr>
                      <m:t>′= </m:t>
                    </m:r>
                    <m:f>
                      <m:fPr>
                        <m:ctrlPr>
                          <a:rPr lang="en-I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/>
                          </a:rPr>
                          <m:t>𝐸</m:t>
                        </m:r>
                        <m:r>
                          <a:rPr lang="en-IN" sz="2400" i="1">
                            <a:latin typeface="Cambria Math"/>
                          </a:rPr>
                          <m:t>[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IN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sz="2400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I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</m:nary>
                        <m:r>
                          <a:rPr lang="en-IN" sz="2400" i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IN" sz="2400" i="1">
                            <a:latin typeface="Cambria Math"/>
                          </a:rPr>
                          <m:t>𝐸</m:t>
                        </m:r>
                        <m:r>
                          <a:rPr lang="en-IN" sz="2400" i="1">
                            <a:latin typeface="Cambria Math"/>
                          </a:rPr>
                          <m:t>[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/>
                              </a:rPr>
                              <m:t>]</m:t>
                            </m:r>
                          </m:e>
                        </m:nary>
                      </m:den>
                    </m:f>
                  </m:oMath>
                </a14:m>
                <a:endParaRPr lang="en-IN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/>
                          </a:rPr>
                          <m:t>𝑍</m:t>
                        </m:r>
                        <m:r>
                          <a:rPr lang="en-IN" sz="24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IN" sz="2400" i="1">
                        <a:latin typeface="Cambria Math"/>
                      </a:rPr>
                      <m:t> </m:t>
                    </m:r>
                    <m:r>
                      <a:rPr lang="en-IN" sz="2400" i="1">
                        <a:latin typeface="Cambria Math"/>
                        <a:ea typeface="Cambria Math"/>
                      </a:rPr>
                      <m:t>~ </m:t>
                    </m:r>
                    <m:r>
                      <a:rPr lang="en-IN" sz="2400" i="1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IN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IN" sz="24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IN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IN" sz="2400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IN" sz="2400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n-IN" sz="2400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  <m:r>
                      <a:rPr lang="en-IN" sz="2400" i="1">
                        <a:latin typeface="Cambria Math"/>
                        <a:ea typeface="Cambria Math"/>
                      </a:rPr>
                      <m:t>  ,  </m:t>
                    </m:r>
                    <m:r>
                      <a:rPr lang="en-IN" sz="24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IN" sz="2400" i="1">
                        <a:latin typeface="Cambria Math"/>
                        <a:ea typeface="Cambria Math"/>
                      </a:rPr>
                      <m:t>≪</m:t>
                    </m:r>
                    <m:r>
                      <a:rPr lang="en-IN" sz="2400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IN" sz="2400" dirty="0" smtClean="0">
                  <a:ea typeface="Cambria Math"/>
                </a:endParaRPr>
              </a:p>
              <a:p>
                <a:pPr lvl="1"/>
                <a:r>
                  <a:rPr lang="en-IN" sz="2400" dirty="0">
                    <a:ea typeface="Cambria Math"/>
                  </a:rPr>
                  <a:t>Satisfies Basic-faithfulness</a:t>
                </a:r>
              </a:p>
              <a:p>
                <a:pPr lvl="1"/>
                <a:r>
                  <a:rPr lang="en-IN" sz="2400" dirty="0" smtClean="0">
                    <a:ea typeface="Cambria Math"/>
                  </a:rPr>
                  <a:t>Satisfies </a:t>
                </a:r>
                <a:r>
                  <a:rPr lang="en-IN" sz="2400" dirty="0" err="1">
                    <a:ea typeface="Cambria Math"/>
                  </a:rPr>
                  <a:t>Boundedness</a:t>
                </a:r>
                <a:r>
                  <a:rPr lang="en-IN" sz="2400" dirty="0">
                    <a:ea typeface="Cambria Math"/>
                  </a:rPr>
                  <a:t>-Consistency</a:t>
                </a:r>
              </a:p>
              <a:p>
                <a:pPr lvl="1"/>
                <a:endParaRPr lang="en-IN" sz="2400" dirty="0" smtClean="0">
                  <a:ea typeface="Cambria Math"/>
                </a:endParaRPr>
              </a:p>
              <a:p>
                <a:pPr lvl="1"/>
                <a:endParaRPr lang="en-IN" sz="2400" dirty="0">
                  <a:ea typeface="Cambria Math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3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ghav\Downloads\seminar\ppt\images\theorem 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34" y="404664"/>
            <a:ext cx="5472202" cy="28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ghav\Downloads\seminar\ppt\images\theorem 8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60" y="3626767"/>
            <a:ext cx="5111052" cy="17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550331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IN" sz="2400" dirty="0" smtClean="0">
                <a:ea typeface="Cambria Math"/>
              </a:rPr>
              <a:t>Expectation of Average violates </a:t>
            </a:r>
            <a:r>
              <a:rPr lang="en-IN" sz="2400" dirty="0" err="1">
                <a:ea typeface="Cambria Math"/>
              </a:rPr>
              <a:t>Boundedness</a:t>
            </a:r>
            <a:r>
              <a:rPr lang="en-IN" sz="2400" dirty="0">
                <a:ea typeface="Cambria Math"/>
              </a:rPr>
              <a:t>-Consistency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832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ghav\Downloads\seminar\oracle_olap_aw_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90" y="620688"/>
            <a:ext cx="7625080" cy="51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606367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OLAP Data Hypercube (No. of Dimensions = 3)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071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Summarizing Possible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Uncertain Measures</a:t>
                </a:r>
              </a:p>
              <a:p>
                <a:pPr lvl="1"/>
                <a:r>
                  <a:rPr lang="en-IN" sz="2400" dirty="0"/>
                  <a:t>Consider possible worlds (D</a:t>
                </a:r>
                <a:r>
                  <a:rPr lang="en-IN" sz="2400" baseline="-25000" dirty="0"/>
                  <a:t>1</a:t>
                </a:r>
                <a:r>
                  <a:rPr lang="en-IN" sz="2400" dirty="0"/>
                  <a:t>, .. </a:t>
                </a:r>
                <a:r>
                  <a:rPr lang="en-IN" sz="2400" dirty="0" err="1"/>
                  <a:t>D</a:t>
                </a:r>
                <a:r>
                  <a:rPr lang="en-IN" sz="2400" baseline="-25000" dirty="0" err="1"/>
                  <a:t>m</a:t>
                </a:r>
                <a:r>
                  <a:rPr lang="en-IN" sz="2400" dirty="0"/>
                  <a:t>) with weights (w</a:t>
                </a:r>
                <a:r>
                  <a:rPr lang="en-IN" sz="2400" baseline="-25000" dirty="0"/>
                  <a:t>1</a:t>
                </a:r>
                <a:r>
                  <a:rPr lang="en-IN" sz="2400" dirty="0"/>
                  <a:t>, .. </a:t>
                </a:r>
                <a:r>
                  <a:rPr lang="en-IN" sz="2400" dirty="0" err="1"/>
                  <a:t>w</a:t>
                </a:r>
                <a:r>
                  <a:rPr lang="en-IN" sz="2400" baseline="-25000" dirty="0" err="1"/>
                  <a:t>m</a:t>
                </a:r>
                <a:r>
                  <a:rPr lang="en-IN" sz="2400" dirty="0" smtClean="0"/>
                  <a:t>)</a:t>
                </a:r>
              </a:p>
              <a:p>
                <a:pPr lvl="1"/>
                <a:r>
                  <a:rPr lang="en-IN" sz="2400" dirty="0" smtClean="0"/>
                  <a:t>W(r</a:t>
                </a:r>
                <a:r>
                  <a:rPr lang="en-IN" sz="2400" dirty="0"/>
                  <a:t>) is set of i’s </a:t>
                </a:r>
                <a:r>
                  <a:rPr lang="en-IN" sz="2400" dirty="0" err="1"/>
                  <a:t>s.t.</a:t>
                </a:r>
                <a:r>
                  <a:rPr lang="en-IN" sz="2400" dirty="0"/>
                  <a:t> the cell to which r is mapped in D</a:t>
                </a:r>
                <a:r>
                  <a:rPr lang="en-IN" sz="2400" baseline="-25000" dirty="0"/>
                  <a:t>i</a:t>
                </a:r>
                <a:r>
                  <a:rPr lang="en-IN" sz="2400" dirty="0"/>
                  <a:t> belongs to </a:t>
                </a:r>
                <a:r>
                  <a:rPr lang="en-IN" sz="2400" dirty="0" err="1"/>
                  <a:t>reg</a:t>
                </a:r>
                <a:r>
                  <a:rPr lang="en-IN" sz="2400" dirty="0"/>
                  <a:t>(Q)</a:t>
                </a:r>
                <a:endParaRPr lang="en-IN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</a:rPr>
                      <m:t>𝑍</m:t>
                    </m:r>
                    <m:r>
                      <a:rPr lang="en-IN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IN" sz="2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IN" sz="24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IN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𝑊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latin typeface="Cambria Math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IN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IN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IN" sz="2400" i="1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r>
                                  <a:rPr lang="en-IN" sz="2400" i="1">
                                    <a:latin typeface="Cambria Math"/>
                                    <a:ea typeface="Cambria Math"/>
                                  </a:rPr>
                                  <m:t>𝑊</m:t>
                                </m:r>
                                <m:r>
                                  <a:rPr lang="en-IN" sz="24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IN" sz="24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IN" sz="24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en-IN" sz="2400" dirty="0" smtClean="0"/>
              </a:p>
              <a:p>
                <a:pPr lvl="1"/>
                <a:r>
                  <a:rPr lang="en-IN" sz="2400" dirty="0" smtClean="0"/>
                  <a:t>Distribution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IN" sz="2400" i="1" dirty="0" smtClean="0"/>
                  <a:t> </a:t>
                </a:r>
                <a:r>
                  <a:rPr lang="en-IN" sz="2400" dirty="0" smtClean="0"/>
                  <a:t>is called </a:t>
                </a:r>
                <a:r>
                  <a:rPr lang="en-IN" sz="2400" i="1" dirty="0" err="1" smtClean="0"/>
                  <a:t>AggLinOp</a:t>
                </a:r>
                <a:endParaRPr lang="en-IN" sz="2400" dirty="0"/>
              </a:p>
              <a:p>
                <a:pPr lvl="1"/>
                <a:endParaRPr lang="en-IN" sz="2400" dirty="0"/>
              </a:p>
              <a:p>
                <a:pPr lvl="1"/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 r="-16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2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Allocation Policies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293568"/>
              </a:xfrm>
            </p:spPr>
            <p:txBody>
              <a:bodyPr>
                <a:normAutofit/>
              </a:bodyPr>
              <a:lstStyle/>
              <a:p>
                <a:r>
                  <a:rPr lang="en-IN" sz="2800" dirty="0" smtClean="0"/>
                  <a:t>Dimension-independent Allocation</a:t>
                </a:r>
              </a:p>
              <a:p>
                <a:pPr lvl="1"/>
                <a:r>
                  <a:rPr lang="en-IN" sz="2400" dirty="0" smtClean="0"/>
                  <a:t>Suppose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/>
                      </a:rPr>
                      <m:t>𝑟𝑒𝑔</m:t>
                    </m:r>
                    <m:d>
                      <m:d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IN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I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ea typeface="Cambria Math"/>
                      </a:rPr>
                      <m:t>…</m:t>
                    </m:r>
                    <m:sSub>
                      <m:sSubPr>
                        <m:ctrlPr>
                          <a:rPr lang="en-I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IN" sz="24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IN" sz="20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 ∀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IN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IN" sz="2000" b="0" i="1" smtClean="0">
                        <a:latin typeface="Cambria Math"/>
                        <a:ea typeface="Cambria Math"/>
                      </a:rPr>
                      <m:t> ∃ </m:t>
                    </m:r>
                    <m:sSub>
                      <m:sSubPr>
                        <m:ctrlPr>
                          <a:rPr lang="en-IN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N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IN" sz="2000" b="0" i="1" smtClean="0">
                        <a:latin typeface="Cambria Math"/>
                        <a:ea typeface="Cambria Math"/>
                      </a:rPr>
                      <m:t> ,    </m:t>
                    </m:r>
                    <m:nary>
                      <m:naryPr>
                        <m:chr m:val="∑"/>
                        <m:supHide m:val="on"/>
                        <m:ctrlPr>
                          <a:rPr lang="en-IN" sz="20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IN" sz="2000" b="0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/>
                      </a:rPr>
                      <m:t>𝑐</m:t>
                    </m:r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/>
                          </a:rPr>
                          <m:t>, …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sz="2000" b="0" i="1" smtClean="0">
                        <a:latin typeface="Cambria Math"/>
                      </a:rPr>
                      <m:t>,     </m:t>
                    </m:r>
                    <m:sSub>
                      <m:sSub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000" b="0" i="1" smtClean="0">
                            <a:latin typeface="Cambria Math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IN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0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IN" sz="2000" b="0" dirty="0" smtClean="0"/>
              </a:p>
              <a:p>
                <a:endParaRPr lang="en-IN" sz="2800" dirty="0" smtClean="0"/>
              </a:p>
              <a:p>
                <a:r>
                  <a:rPr lang="en-IN" sz="2800" dirty="0" smtClean="0"/>
                  <a:t>Uniform Allocation Policy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ea typeface="Cambria Math"/>
                      </a:rPr>
                      <m:t> ,   ∀</m:t>
                    </m:r>
                    <m:r>
                      <a:rPr lang="en-IN" sz="24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IN" sz="2400" b="0" i="1" smtClean="0">
                        <a:latin typeface="Cambria Math"/>
                        <a:ea typeface="Cambria Math"/>
                      </a:rPr>
                      <m:t> ∀</m:t>
                    </m:r>
                    <m:sSub>
                      <m:sSubPr>
                        <m:ctrlPr>
                          <a:rPr lang="en-I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IN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sz="24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IN" sz="24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IN" sz="24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IN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IN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I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IN" sz="24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IN" sz="2400" i="1" dirty="0" smtClean="0">
                  <a:latin typeface="Cambria Math"/>
                  <a:ea typeface="Cambria Math"/>
                </a:endParaRPr>
              </a:p>
              <a:p>
                <a:pPr lvl="1"/>
                <a:r>
                  <a:rPr lang="en-IN" sz="2400" dirty="0">
                    <a:ea typeface="Cambria Math"/>
                  </a:rPr>
                  <a:t>Dimension-independent and monotone allocation </a:t>
                </a:r>
                <a:r>
                  <a:rPr lang="en-IN" sz="2400" dirty="0" smtClean="0">
                    <a:ea typeface="Cambria Math"/>
                  </a:rPr>
                  <a:t>policy</a:t>
                </a:r>
              </a:p>
              <a:p>
                <a:pPr lvl="1"/>
                <a:r>
                  <a:rPr lang="en-IN" sz="2400" b="0" dirty="0" smtClean="0">
                    <a:ea typeface="Cambria Math"/>
                  </a:rPr>
                  <a:t>No. of cells with positive allocation becomes very large </a:t>
                </a:r>
                <a:r>
                  <a:rPr lang="en-IN" sz="2400" dirty="0">
                    <a:ea typeface="Cambria Math"/>
                  </a:rPr>
                  <a:t>for imprecise facts with large regions</a:t>
                </a:r>
                <a:endParaRPr lang="en-IN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293568"/>
              </a:xfrm>
              <a:blipFill rotWithShape="1">
                <a:blip r:embed="rId2"/>
                <a:stretch>
                  <a:fillRect t="-11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7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Allocation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293568"/>
              </a:xfrm>
            </p:spPr>
            <p:txBody>
              <a:bodyPr>
                <a:normAutofit/>
              </a:bodyPr>
              <a:lstStyle/>
              <a:p>
                <a:r>
                  <a:rPr lang="en-IN" sz="2800" dirty="0" smtClean="0"/>
                  <a:t>Measure-oblivious Allocation</a:t>
                </a:r>
              </a:p>
              <a:p>
                <a:pPr lvl="1"/>
                <a:r>
                  <a:rPr lang="en-IN" sz="2400" dirty="0" smtClean="0"/>
                  <a:t>Given database D, database D’ is obtained from D, </a:t>
                </a:r>
                <a:r>
                  <a:rPr lang="en-IN" sz="2400" dirty="0" err="1" smtClean="0"/>
                  <a:t>s.t.</a:t>
                </a:r>
                <a:r>
                  <a:rPr lang="en-IN" sz="2400" dirty="0" smtClean="0"/>
                  <a:t> only measure attributes are changed</a:t>
                </a:r>
              </a:p>
              <a:p>
                <a:pPr lvl="1"/>
                <a:r>
                  <a:rPr lang="en-IN" sz="2400" dirty="0" smtClean="0"/>
                  <a:t>Allocation to D and D’ is identical</a:t>
                </a:r>
              </a:p>
              <a:p>
                <a:endParaRPr lang="en-IN" sz="2400" dirty="0"/>
              </a:p>
              <a:p>
                <a:r>
                  <a:rPr lang="en-IN" sz="2800" dirty="0" smtClean="0"/>
                  <a:t>Count-based Allocation Policy</a:t>
                </a:r>
              </a:p>
              <a:p>
                <a:pPr lvl="1"/>
                <a:r>
                  <a:rPr lang="en-IN" sz="2400" dirty="0" err="1"/>
                  <a:t>N</a:t>
                </a:r>
                <a:r>
                  <a:rPr lang="en-IN" sz="2400" baseline="-25000" dirty="0" err="1"/>
                  <a:t>c</a:t>
                </a:r>
                <a:r>
                  <a:rPr lang="en-IN" sz="2400" dirty="0"/>
                  <a:t> denote the number of precise facts that map to cell </a:t>
                </a:r>
                <a:r>
                  <a:rPr lang="en-IN" sz="2400" dirty="0" smtClean="0"/>
                  <a:t>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400" b="0" i="1" smtClean="0">
                            <a:latin typeface="Cambria Math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IN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9"/>
                              </m:rP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𝑟𝑒𝑔</m:t>
                            </m:r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IN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IN" sz="24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IN" sz="2400" b="0" dirty="0" smtClean="0"/>
              </a:p>
              <a:p>
                <a:pPr lvl="1"/>
                <a:r>
                  <a:rPr lang="en-IN" sz="2400" dirty="0"/>
                  <a:t>Measure-oblivious and monotone allocation </a:t>
                </a:r>
                <a:r>
                  <a:rPr lang="en-IN" sz="2400" dirty="0" smtClean="0"/>
                  <a:t>policy</a:t>
                </a:r>
              </a:p>
              <a:p>
                <a:pPr lvl="1"/>
                <a:r>
                  <a:rPr lang="en-IN" sz="2400" dirty="0" smtClean="0"/>
                  <a:t>“Rich gets richer” effect</a:t>
                </a: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293568"/>
              </a:xfrm>
              <a:blipFill rotWithShape="1">
                <a:blip r:embed="rId2"/>
                <a:stretch>
                  <a:fillRect t="-11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Allocation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Correlation-Preserving Allocation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ea typeface="Cambria Math"/>
                      </a:rPr>
                      <m:t>Correlation</m:t>
                    </m:r>
                    <m:r>
                      <a:rPr lang="en-IN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ea typeface="Cambria Math"/>
                      </a:rPr>
                      <m:t>Dist</m:t>
                    </m:r>
                    <m:r>
                      <a:rPr lang="en-IN" sz="24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IN" sz="2400" i="1" smtClean="0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IN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𝑐𝑜𝑟𝑟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IN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</a:rPr>
                              <m:t>𝑐𝑜𝑟𝑟</m:t>
                            </m:r>
                            <m:d>
                              <m:dPr>
                                <m:ctrlP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IN" sz="2400" b="0" dirty="0" smtClean="0">
                  <a:ea typeface="Cambria Math"/>
                </a:endParaRPr>
              </a:p>
              <a:p>
                <a:pPr lvl="1"/>
                <a:r>
                  <a:rPr lang="en-IN" sz="2400" dirty="0"/>
                  <a:t>Allocation policy A is correlation-preserving if for every database D, the correlation distance of A </a:t>
                </a:r>
                <a:r>
                  <a:rPr lang="en-IN" sz="2400" dirty="0" smtClean="0"/>
                  <a:t>w.r.t </a:t>
                </a:r>
                <a:r>
                  <a:rPr lang="en-IN" sz="2400" dirty="0"/>
                  <a:t>D is the </a:t>
                </a:r>
                <a:r>
                  <a:rPr lang="en-IN" sz="2400" dirty="0" smtClean="0"/>
                  <a:t>minimum</a:t>
                </a:r>
              </a:p>
              <a:p>
                <a:pPr lvl="1"/>
                <a:r>
                  <a:rPr lang="en-IN" sz="2400" dirty="0" smtClean="0"/>
                  <a:t>Specifically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latin typeface="Cambria Math"/>
                        <a:ea typeface="Cambria Math"/>
                      </a:rPr>
                      <m:t>Correlation</m:t>
                    </m:r>
                    <m:r>
                      <a:rPr lang="en-IN" sz="200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2000">
                        <a:latin typeface="Cambria Math"/>
                        <a:ea typeface="Cambria Math"/>
                      </a:rPr>
                      <m:t>Dist</m:t>
                    </m:r>
                    <m:r>
                      <a:rPr lang="en-IN" sz="200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IN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  <a:ea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IN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IN" sz="2000" i="1">
                            <a:latin typeface="Cambria Math"/>
                            <a:ea typeface="Cambria Math"/>
                          </a:rPr>
                          <m:t>,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20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IN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IN" sz="2000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IN" sz="2000" i="1">
                            <a:latin typeface="Cambria Math"/>
                            <a:ea typeface="Cambria Math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IN" sz="2000" dirty="0" smtClean="0">
                    <a:ea typeface="Cambria Math"/>
                  </a:rPr>
                  <a:t> : Kullback-Leibler </a:t>
                </a:r>
                <a:r>
                  <a:rPr lang="en-IN" sz="2000" dirty="0">
                    <a:ea typeface="Cambria Math"/>
                  </a:rPr>
                  <a:t>divergence</a:t>
                </a:r>
                <a:endParaRPr lang="en-IN" sz="2000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r>
                      <a:rPr lang="en-IN" sz="2000" b="0" i="1" smtClean="0">
                        <a:latin typeface="Cambria Math"/>
                      </a:rPr>
                      <m:t>𝑐𝑜𝑟𝑟</m:t>
                    </m:r>
                    <m:d>
                      <m:d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2000" b="0" i="1" smtClean="0">
                        <a:latin typeface="Cambria Math"/>
                      </a:rPr>
                      <m:t> , </m:t>
                    </m:r>
                    <m:r>
                      <a:rPr lang="en-IN" sz="2000" b="0" i="1" smtClean="0">
                        <a:latin typeface="Cambria Math"/>
                      </a:rPr>
                      <m:t>𝑖</m:t>
                    </m:r>
                    <m:r>
                      <a:rPr lang="en-IN" sz="2000" b="0" i="1" smtClean="0">
                        <a:latin typeface="Cambria Math"/>
                      </a:rPr>
                      <m:t> 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 {0,1,…,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IN" sz="20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IN" sz="20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/>
                      </a:rPr>
                      <m:t>𝑐𝑜𝑟𝑟</m:t>
                    </m:r>
                    <m:d>
                      <m:d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en-IN" sz="2000" dirty="0" smtClean="0"/>
                  <a:t> </a:t>
                </a:r>
                <a:r>
                  <a:rPr lang="en-IN" sz="2000" dirty="0"/>
                  <a:t>is a PDF over dimension and measure </a:t>
                </a:r>
                <a:r>
                  <a:rPr lang="en-IN" sz="2000" dirty="0" smtClean="0"/>
                  <a:t>attributes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IN" sz="2000" b="0" i="1" smtClean="0">
                        <a:latin typeface="Cambria Math"/>
                      </a:rPr>
                      <m:t>, …</m:t>
                    </m:r>
                    <m:sSub>
                      <m:sSub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IN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IN" sz="2000" b="0" i="1" smtClean="0">
                        <a:latin typeface="Cambria Math"/>
                      </a:rPr>
                      <m:t>,</m:t>
                    </m:r>
                    <m:r>
                      <a:rPr lang="en-IN" sz="2000" b="0" i="1" smtClean="0">
                        <a:latin typeface="Cambria Math"/>
                      </a:rPr>
                      <m:t>𝑀</m:t>
                    </m:r>
                    <m:r>
                      <a:rPr lang="en-IN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IN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7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Allocation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221560"/>
              </a:xfrm>
            </p:spPr>
            <p:txBody>
              <a:bodyPr>
                <a:normAutofit/>
              </a:bodyPr>
              <a:lstStyle/>
              <a:p>
                <a:r>
                  <a:rPr lang="en-IN" sz="2800" dirty="0" smtClean="0"/>
                  <a:t>Uncertain Domain</a:t>
                </a:r>
              </a:p>
              <a:p>
                <a:pPr lvl="1"/>
                <a:r>
                  <a:rPr lang="en-IN" sz="2400" dirty="0" smtClean="0"/>
                  <a:t>Likelihood Function 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N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b="0" i="1" smtClean="0">
                            <a:latin typeface="Cambria Math"/>
                          </a:rPr>
                          <m:t>𝑟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𝐾𝐿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sz="24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IN" sz="24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∈ 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𝑟𝑒𝑔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IN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IN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en-IN" sz="24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IN" sz="2400" b="0" i="1" smtClean="0">
                                <a:latin typeface="Cambria Math"/>
                              </a:rPr>
                              <m:t>𝑟𝑒𝑔</m:t>
                            </m:r>
                            <m:d>
                              <m:dPr>
                                <m:ctrlPr>
                                  <a:rPr lang="en-IN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IN" sz="2400" b="0" i="1" smtClean="0">
                                <a:latin typeface="Cambria Math"/>
                              </a:rPr>
                              <m:t>|</m:t>
                            </m:r>
                          </m:den>
                        </m:f>
                        <m:r>
                          <a:rPr lang="en-IN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IN" sz="2400" dirty="0" smtClean="0"/>
              </a:p>
              <a:p>
                <a:r>
                  <a:rPr lang="en-IN" sz="2800" dirty="0" smtClean="0"/>
                  <a:t>Expectation Maximization</a:t>
                </a:r>
              </a:p>
              <a:p>
                <a:pPr lvl="1"/>
                <a:r>
                  <a:rPr lang="en-IN" sz="2400" dirty="0"/>
                  <a:t>E-step </a:t>
                </a:r>
                <a:r>
                  <a:rPr lang="en-IN" sz="2400" dirty="0" smtClean="0"/>
                  <a:t>: For </a:t>
                </a:r>
                <a:r>
                  <a:rPr lang="en-IN" sz="2400" dirty="0"/>
                  <a:t>all facts </a:t>
                </a:r>
                <a:r>
                  <a:rPr lang="en-IN" sz="2400" dirty="0" smtClean="0"/>
                  <a:t>r, cells </a:t>
                </a:r>
                <a:r>
                  <a:rPr lang="en-IN" sz="2400" dirty="0"/>
                  <a:t>c ∈ </a:t>
                </a:r>
                <a:r>
                  <a:rPr lang="en-IN" sz="2400" dirty="0" err="1" smtClean="0"/>
                  <a:t>reg</a:t>
                </a:r>
                <a:r>
                  <a:rPr lang="en-IN" sz="2400" dirty="0" smtClean="0"/>
                  <a:t>(r), base </a:t>
                </a:r>
                <a:r>
                  <a:rPr lang="en-IN" sz="2400" dirty="0"/>
                  <a:t>domain element </a:t>
                </a:r>
                <a:r>
                  <a:rPr lang="en-IN" sz="2400" dirty="0" smtClean="0"/>
                  <a:t>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IN" b="0" i="1" smtClean="0">
                            <a:latin typeface="Cambria Math"/>
                          </a:rPr>
                          <m:t>𝑟</m:t>
                        </m:r>
                        <m:r>
                          <a:rPr lang="en-IN" b="0" i="1" smtClean="0">
                            <a:latin typeface="Cambria Math"/>
                          </a:rPr>
                          <m:t>,</m:t>
                        </m:r>
                        <m:r>
                          <a:rPr lang="en-IN" b="0" i="1" smtClean="0">
                            <a:latin typeface="Cambria Math"/>
                          </a:rPr>
                          <m:t>𝑜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IN" i="1">
                            <a:latin typeface="Cambria Math"/>
                          </a:rPr>
                          <m:t>(</m:t>
                        </m:r>
                        <m:r>
                          <a:rPr lang="en-IN" i="1">
                            <a:latin typeface="Cambria Math"/>
                          </a:rPr>
                          <m:t>𝑜</m:t>
                        </m:r>
                        <m:r>
                          <a:rPr lang="en-IN" i="1">
                            <a:latin typeface="Cambria Math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IN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IN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𝑟𝑒𝑔</m:t>
                            </m:r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IN" i="1">
                                <a:latin typeface="Cambria Math"/>
                              </a:rPr>
                              <m:t>(</m:t>
                            </m:r>
                            <m:r>
                              <a:rPr lang="en-IN" i="1">
                                <a:latin typeface="Cambria Math"/>
                              </a:rPr>
                              <m:t>𝑜</m:t>
                            </m:r>
                            <m:r>
                              <a:rPr lang="en-IN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IN" dirty="0" smtClean="0"/>
              </a:p>
              <a:p>
                <a:pPr lvl="1"/>
                <a:r>
                  <a:rPr lang="en-IN" sz="2400" dirty="0"/>
                  <a:t>M-step : For all cells c, base domain element </a:t>
                </a:r>
                <a:r>
                  <a:rPr lang="en-IN" sz="2400" dirty="0" smtClean="0"/>
                  <a:t>o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/>
                              </a:rPr>
                              <m:t>𝑡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𝑜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∈ </m:t>
                            </m:r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𝑟𝑒𝑔</m:t>
                            </m:r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IN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</m:d>
                            <m:r>
                              <a:rPr lang="en-IN" b="0" i="1" smtClean="0">
                                <a:latin typeface="Cambria Math"/>
                              </a:rPr>
                              <m:t>∗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IN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IN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IN" i="1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en-IN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m:rPr>
                                    <m:brk m:alnAt="9"/>
                                  </m:rPr>
                                  <a:rPr lang="en-IN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IN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IN" i="1">
                                    <a:latin typeface="Cambria Math"/>
                                    <a:ea typeface="Cambria Math"/>
                                  </a:rPr>
                                  <m:t>𝑟𝑒𝑔</m:t>
                                </m:r>
                                <m:r>
                                  <a:rPr lang="en-IN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IN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IN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N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IN" i="1">
                                    <a:latin typeface="Cambria Math"/>
                                  </a:rPr>
                                  <m:t>∗</m:t>
                                </m:r>
                                <m:r>
                                  <a:rPr lang="en-IN" i="1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IN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IN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IN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en-IN" dirty="0" smtClean="0"/>
              </a:p>
              <a:p>
                <a:pPr lvl="2"/>
                <a:endParaRPr lang="en-IN" sz="2000" dirty="0"/>
              </a:p>
              <a:p>
                <a:pPr lvl="2"/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221560"/>
              </a:xfrm>
              <a:blipFill rotWithShape="1">
                <a:blip r:embed="rId2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2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Allocation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smtClean="0"/>
                  <a:t>Calculating parameters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</a:rPr>
                          <m:t>𝑐</m:t>
                        </m:r>
                        <m:r>
                          <a:rPr lang="en-IN" sz="2400" b="0" i="1" smtClean="0">
                            <a:latin typeface="Cambria Math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</a:rPr>
                      <m:t>=</m:t>
                    </m:r>
                    <m:r>
                      <a:rPr lang="en-IN" sz="24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IN" sz="24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IN" sz="2400" b="0" i="1" smtClean="0">
                        <a:latin typeface="Cambria Math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b="0" i="1" smtClean="0">
                            <a:latin typeface="Cambria Math"/>
                          </a:rPr>
                          <m:t>𝑜</m:t>
                        </m:r>
                      </m:sub>
                      <m:sup/>
                      <m:e>
                        <m:f>
                          <m:fPr>
                            <m:ctrlPr>
                              <a:rPr lang="en-IN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i="1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I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sz="2400" i="1">
                                    <a:latin typeface="Cambria Math"/>
                                  </a:rPr>
                                  <m:t>𝑜</m:t>
                                </m:r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sz="24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IN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IN" sz="24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IN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IN" sz="24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4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IN" sz="24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∞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IN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</m:d>
                              </m:e>
                            </m:nary>
                          </m:den>
                        </m:f>
                      </m:e>
                    </m:nary>
                    <m:r>
                      <a:rPr lang="en-IN" sz="2400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</a:rPr>
                      <m:t>(</m:t>
                    </m:r>
                    <m:r>
                      <a:rPr lang="en-IN" sz="2400" b="0" i="1" smtClean="0">
                        <a:latin typeface="Cambria Math"/>
                      </a:rPr>
                      <m:t>𝑜</m:t>
                    </m:r>
                    <m:r>
                      <a:rPr lang="en-IN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4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Experiments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Scalability of the Extended Data Model</a:t>
            </a:r>
          </a:p>
        </p:txBody>
      </p:sp>
      <p:pic>
        <p:nvPicPr>
          <p:cNvPr id="3074" name="Picture 2" descr="C:\Users\Raghav\Downloads\seminar\ppt\images\experiment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696744" cy="38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Quality of the Allocation Policies</a:t>
            </a:r>
          </a:p>
        </p:txBody>
      </p:sp>
      <p:pic>
        <p:nvPicPr>
          <p:cNvPr id="4098" name="Picture 2" descr="C:\Users\Raghav\Downloads\seminar\ppt\images\experiment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762167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r>
              <a:rPr lang="en-IN" sz="2400" dirty="0"/>
              <a:t>Handling of uncertain measures as probability distribution functions (</a:t>
            </a:r>
            <a:r>
              <a:rPr lang="en-IN" sz="2400" dirty="0" smtClean="0"/>
              <a:t>PDFs)</a:t>
            </a:r>
          </a:p>
          <a:p>
            <a:r>
              <a:rPr lang="en-IN" sz="2400" dirty="0" smtClean="0"/>
              <a:t>Consistency requirements on aggregation operators for a relationship between queries on different hierarchy levels of imprecision</a:t>
            </a:r>
          </a:p>
          <a:p>
            <a:r>
              <a:rPr lang="en-IN" sz="2400" dirty="0" smtClean="0"/>
              <a:t>Faithfulness requirements for direct relationship between degree of precision with quality of query results</a:t>
            </a:r>
          </a:p>
          <a:p>
            <a:r>
              <a:rPr lang="en-IN" sz="2400" dirty="0" smtClean="0"/>
              <a:t>Correlation-Preserving requirements to make a strong, meaningful </a:t>
            </a:r>
            <a:r>
              <a:rPr lang="en-IN" sz="2400" dirty="0"/>
              <a:t>correlation </a:t>
            </a:r>
            <a:r>
              <a:rPr lang="en-IN" sz="2400" dirty="0" smtClean="0"/>
              <a:t>between measures and dimensions</a:t>
            </a:r>
          </a:p>
          <a:p>
            <a:r>
              <a:rPr lang="en-IN" sz="2400" dirty="0" smtClean="0"/>
              <a:t>Studying scalability vs quality trade offs between different allocation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13022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Motivation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Generalization of the OLAP model </a:t>
            </a:r>
            <a:r>
              <a:rPr lang="en-IN" sz="2800" dirty="0" smtClean="0"/>
              <a:t>to addresses imprecise </a:t>
            </a:r>
            <a:r>
              <a:rPr lang="en-IN" sz="2800" dirty="0"/>
              <a:t>dimension values and uncertain measure </a:t>
            </a:r>
            <a:r>
              <a:rPr lang="en-IN" sz="2800" dirty="0" smtClean="0"/>
              <a:t>values</a:t>
            </a:r>
          </a:p>
          <a:p>
            <a:r>
              <a:rPr lang="en-IN" sz="2800" dirty="0" smtClean="0"/>
              <a:t>Answer aggregation queries over ambiguous data</a:t>
            </a:r>
          </a:p>
        </p:txBody>
      </p:sp>
    </p:spTree>
    <p:extLst>
      <p:ext uri="{BB962C8B-B14F-4D97-AF65-F5344CB8AC3E}">
        <p14:creationId xmlns:p14="http://schemas.microsoft.com/office/powerpoint/2010/main" val="19698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4800600"/>
          </a:xfrm>
        </p:spPr>
        <p:txBody>
          <a:bodyPr>
            <a:normAutofit lnSpcReduction="10000"/>
          </a:bodyPr>
          <a:lstStyle/>
          <a:p>
            <a:r>
              <a:rPr lang="en-IN" sz="2800" dirty="0" smtClean="0"/>
              <a:t>Uncertain Domains</a:t>
            </a:r>
            <a:endParaRPr lang="en-IN" dirty="0" smtClean="0"/>
          </a:p>
          <a:p>
            <a:pPr lvl="1"/>
            <a:r>
              <a:rPr lang="en-IN" sz="2400" dirty="0" smtClean="0"/>
              <a:t>An uncertain domain </a:t>
            </a:r>
            <a:r>
              <a:rPr lang="en-IN" sz="2400" i="1" dirty="0" smtClean="0"/>
              <a:t>U</a:t>
            </a:r>
            <a:r>
              <a:rPr lang="en-IN" sz="2400" dirty="0" smtClean="0"/>
              <a:t> over base domain </a:t>
            </a:r>
            <a:r>
              <a:rPr lang="en-IN" sz="2400" i="1" dirty="0" smtClean="0"/>
              <a:t>O</a:t>
            </a:r>
            <a:r>
              <a:rPr lang="en-IN" sz="2400" dirty="0" smtClean="0"/>
              <a:t> </a:t>
            </a:r>
            <a:r>
              <a:rPr lang="en-IN" sz="2400" dirty="0"/>
              <a:t>is the set of all possible probability distribution </a:t>
            </a:r>
            <a:r>
              <a:rPr lang="en-IN" sz="2400" dirty="0" smtClean="0"/>
              <a:t>functions over </a:t>
            </a:r>
            <a:r>
              <a:rPr lang="en-IN" sz="2400" i="1" dirty="0" smtClean="0"/>
              <a:t>O</a:t>
            </a:r>
            <a:endParaRPr lang="en-IN" dirty="0"/>
          </a:p>
          <a:p>
            <a:r>
              <a:rPr lang="en-IN" sz="2800" dirty="0" smtClean="0"/>
              <a:t>Imprecise Domains</a:t>
            </a:r>
          </a:p>
          <a:p>
            <a:pPr lvl="1"/>
            <a:r>
              <a:rPr lang="en-IN" sz="2400" dirty="0"/>
              <a:t>An imprecise domain </a:t>
            </a:r>
            <a:r>
              <a:rPr lang="en-IN" sz="2400" i="1" dirty="0" smtClean="0"/>
              <a:t>I</a:t>
            </a:r>
            <a:r>
              <a:rPr lang="en-IN" sz="2400" dirty="0" smtClean="0"/>
              <a:t> </a:t>
            </a:r>
            <a:r>
              <a:rPr lang="en-IN" sz="2400" dirty="0"/>
              <a:t>over a base domain </a:t>
            </a:r>
            <a:r>
              <a:rPr lang="en-IN" sz="2400" i="1" dirty="0"/>
              <a:t>B</a:t>
            </a:r>
            <a:r>
              <a:rPr lang="en-IN" sz="2400" dirty="0" smtClean="0"/>
              <a:t> </a:t>
            </a:r>
            <a:r>
              <a:rPr lang="en-IN" sz="2400" dirty="0"/>
              <a:t>is a subset of the </a:t>
            </a:r>
            <a:r>
              <a:rPr lang="en-IN" sz="2400" dirty="0" smtClean="0"/>
              <a:t>power set </a:t>
            </a:r>
            <a:r>
              <a:rPr lang="en-IN" sz="2400" dirty="0"/>
              <a:t>of B </a:t>
            </a:r>
            <a:r>
              <a:rPr lang="en-IN" sz="2400" dirty="0" smtClean="0"/>
              <a:t>with </a:t>
            </a:r>
            <a:r>
              <a:rPr lang="en-IN" sz="2400" dirty="0"/>
              <a:t>∅ ∉</a:t>
            </a:r>
            <a:r>
              <a:rPr lang="en-IN" sz="2400" dirty="0" smtClean="0"/>
              <a:t> </a:t>
            </a:r>
            <a:r>
              <a:rPr lang="en-IN" sz="2400" i="1" dirty="0"/>
              <a:t>I</a:t>
            </a:r>
            <a:r>
              <a:rPr lang="en-IN" sz="2400" dirty="0" smtClean="0"/>
              <a:t>. </a:t>
            </a:r>
            <a:r>
              <a:rPr lang="en-IN" sz="2400" dirty="0"/>
              <a:t>(elements of I are called </a:t>
            </a:r>
            <a:r>
              <a:rPr lang="en-IN" sz="2400" i="1" dirty="0"/>
              <a:t>imprecise values</a:t>
            </a:r>
            <a:r>
              <a:rPr lang="en-IN" sz="2400" dirty="0" smtClean="0"/>
              <a:t>)</a:t>
            </a:r>
            <a:endParaRPr lang="en-IN" sz="2400" dirty="0"/>
          </a:p>
          <a:p>
            <a:r>
              <a:rPr lang="en-IN" sz="2800" dirty="0"/>
              <a:t>Hierarchical </a:t>
            </a:r>
            <a:r>
              <a:rPr lang="en-IN" sz="2800" dirty="0" smtClean="0"/>
              <a:t>Domains</a:t>
            </a:r>
          </a:p>
          <a:p>
            <a:pPr lvl="1"/>
            <a:r>
              <a:rPr lang="en-IN" sz="2400" dirty="0"/>
              <a:t>A hierarchical domain </a:t>
            </a:r>
            <a:r>
              <a:rPr lang="en-IN" sz="2400" i="1" dirty="0"/>
              <a:t>H</a:t>
            </a:r>
            <a:r>
              <a:rPr lang="en-IN" sz="2400" dirty="0"/>
              <a:t> over base domain </a:t>
            </a:r>
            <a:r>
              <a:rPr lang="en-IN" sz="2400" i="1" dirty="0"/>
              <a:t>B</a:t>
            </a:r>
            <a:r>
              <a:rPr lang="en-IN" sz="2400" dirty="0"/>
              <a:t> is defined to be an imprecise domain over </a:t>
            </a:r>
            <a:r>
              <a:rPr lang="en-IN" sz="2400" i="1" dirty="0"/>
              <a:t>B</a:t>
            </a:r>
            <a:r>
              <a:rPr lang="en-IN" sz="2400" dirty="0"/>
              <a:t> such </a:t>
            </a:r>
            <a:r>
              <a:rPr lang="en-IN" sz="2400" dirty="0" smtClean="0"/>
              <a:t>that</a:t>
            </a:r>
            <a:endParaRPr lang="en-IN" sz="2400" dirty="0"/>
          </a:p>
          <a:p>
            <a:pPr lvl="2"/>
            <a:r>
              <a:rPr lang="en-IN" sz="2000" i="1" dirty="0" smtClean="0"/>
              <a:t>H</a:t>
            </a:r>
            <a:r>
              <a:rPr lang="en-IN" sz="2000" dirty="0" smtClean="0"/>
              <a:t> </a:t>
            </a:r>
            <a:r>
              <a:rPr lang="en-IN" sz="2000" dirty="0"/>
              <a:t>contains every singleton </a:t>
            </a:r>
            <a:r>
              <a:rPr lang="en-IN" sz="2000" dirty="0" smtClean="0"/>
              <a:t>set.</a:t>
            </a:r>
            <a:endParaRPr lang="en-IN" sz="2000" dirty="0"/>
          </a:p>
          <a:p>
            <a:pPr lvl="2"/>
            <a:r>
              <a:rPr lang="en-IN" sz="2000" dirty="0" smtClean="0"/>
              <a:t>For </a:t>
            </a:r>
            <a:r>
              <a:rPr lang="en-IN" sz="2000" dirty="0"/>
              <a:t>any pair of elements h1, h2 ∈ </a:t>
            </a:r>
            <a:r>
              <a:rPr lang="en-IN" sz="2000" i="1" dirty="0"/>
              <a:t>H</a:t>
            </a:r>
            <a:r>
              <a:rPr lang="en-IN" sz="2000" dirty="0"/>
              <a:t>, </a:t>
            </a:r>
            <a:r>
              <a:rPr lang="en-IN" sz="2000" dirty="0" smtClean="0"/>
              <a:t> h1 </a:t>
            </a:r>
            <a:r>
              <a:rPr lang="en-IN" sz="2000" dirty="0"/>
              <a:t>⊇ h2 or h1 ∩ h2 = </a:t>
            </a:r>
            <a:r>
              <a:rPr lang="en-IN" sz="2000" dirty="0" smtClean="0"/>
              <a:t>∅.</a:t>
            </a:r>
          </a:p>
        </p:txBody>
      </p:sp>
    </p:spTree>
    <p:extLst>
      <p:ext uri="{BB962C8B-B14F-4D97-AF65-F5344CB8AC3E}">
        <p14:creationId xmlns:p14="http://schemas.microsoft.com/office/powerpoint/2010/main" val="12575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591966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Hierarchy Domains </a:t>
            </a:r>
            <a:endParaRPr lang="en-IN" sz="2400" dirty="0"/>
          </a:p>
        </p:txBody>
      </p:sp>
      <p:pic>
        <p:nvPicPr>
          <p:cNvPr id="2052" name="Picture 4" descr="C:\Users\Raghav\Downloads\seminar\ppt\images\hierarchy - 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3816424" cy="24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ghav\Downloads\seminar\ppt\images\hierarchy - automob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12269"/>
            <a:ext cx="4452978" cy="22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IN" sz="2800" dirty="0"/>
              <a:t>Fact Table </a:t>
            </a:r>
            <a:r>
              <a:rPr lang="en-IN" sz="2800" dirty="0" smtClean="0"/>
              <a:t>Schemas</a:t>
            </a:r>
          </a:p>
          <a:p>
            <a:pPr lvl="1"/>
            <a:r>
              <a:rPr lang="en-IN" sz="2400" dirty="0"/>
              <a:t>A fact table schema is &lt;A</a:t>
            </a:r>
            <a:r>
              <a:rPr lang="en-IN" sz="2400" baseline="-25000" dirty="0"/>
              <a:t>1</a:t>
            </a:r>
            <a:r>
              <a:rPr lang="en-IN" sz="2400" dirty="0"/>
              <a:t>, A</a:t>
            </a:r>
            <a:r>
              <a:rPr lang="en-IN" sz="2400" baseline="-25000" dirty="0"/>
              <a:t>2</a:t>
            </a:r>
            <a:r>
              <a:rPr lang="en-IN" sz="2400" dirty="0" smtClean="0"/>
              <a:t>, .. </a:t>
            </a:r>
            <a:r>
              <a:rPr lang="en-IN" sz="2400" dirty="0"/>
              <a:t>, </a:t>
            </a:r>
            <a:r>
              <a:rPr lang="en-IN" sz="2400" dirty="0" err="1" smtClean="0"/>
              <a:t>A</a:t>
            </a:r>
            <a:r>
              <a:rPr lang="en-IN" sz="2400" baseline="-25000" dirty="0" err="1" smtClean="0"/>
              <a:t>k</a:t>
            </a:r>
            <a:r>
              <a:rPr lang="en-IN" sz="2400" dirty="0" smtClean="0"/>
              <a:t>;  M</a:t>
            </a:r>
            <a:r>
              <a:rPr lang="en-IN" sz="2400" baseline="-25000" dirty="0"/>
              <a:t>1</a:t>
            </a:r>
            <a:r>
              <a:rPr lang="en-IN" sz="2400" dirty="0" smtClean="0"/>
              <a:t>, .. </a:t>
            </a:r>
            <a:r>
              <a:rPr lang="en-IN" sz="2400" dirty="0"/>
              <a:t>, </a:t>
            </a:r>
            <a:r>
              <a:rPr lang="en-IN" sz="2400" dirty="0" err="1" smtClean="0"/>
              <a:t>M</a:t>
            </a:r>
            <a:r>
              <a:rPr lang="en-IN" sz="2400" baseline="-25000" dirty="0" err="1" smtClean="0"/>
              <a:t>n</a:t>
            </a:r>
            <a:r>
              <a:rPr lang="en-IN" sz="2400" dirty="0" smtClean="0"/>
              <a:t>&gt; </a:t>
            </a:r>
            <a:r>
              <a:rPr lang="en-IN" sz="2400" dirty="0"/>
              <a:t>where</a:t>
            </a:r>
          </a:p>
          <a:p>
            <a:pPr lvl="2"/>
            <a:r>
              <a:rPr lang="en-IN" sz="2000" dirty="0" smtClean="0"/>
              <a:t>A</a:t>
            </a:r>
            <a:r>
              <a:rPr lang="en-IN" sz="2000" baseline="-25000" dirty="0" smtClean="0"/>
              <a:t>i </a:t>
            </a:r>
            <a:r>
              <a:rPr lang="en-IN" sz="2000" dirty="0" smtClean="0"/>
              <a:t>are </a:t>
            </a:r>
            <a:r>
              <a:rPr lang="en-IN" sz="2000" dirty="0"/>
              <a:t>dimension </a:t>
            </a:r>
            <a:r>
              <a:rPr lang="en-IN" sz="2000" dirty="0" smtClean="0"/>
              <a:t>attributes, </a:t>
            </a:r>
            <a:r>
              <a:rPr lang="en-IN" sz="2000" dirty="0" err="1"/>
              <a:t>i</a:t>
            </a:r>
            <a:r>
              <a:rPr lang="en-IN" sz="2000" dirty="0"/>
              <a:t> ∈ </a:t>
            </a:r>
            <a:r>
              <a:rPr lang="en-IN" sz="2000" dirty="0" smtClean="0"/>
              <a:t>{1, ..  </a:t>
            </a:r>
            <a:r>
              <a:rPr lang="en-IN" sz="2000" dirty="0"/>
              <a:t>k</a:t>
            </a:r>
            <a:r>
              <a:rPr lang="en-IN" sz="2000" dirty="0" smtClean="0"/>
              <a:t>}</a:t>
            </a:r>
            <a:endParaRPr lang="en-IN" sz="2000" dirty="0"/>
          </a:p>
          <a:p>
            <a:pPr lvl="2"/>
            <a:r>
              <a:rPr lang="en-IN" sz="2000" dirty="0" err="1" smtClean="0"/>
              <a:t>M</a:t>
            </a:r>
            <a:r>
              <a:rPr lang="en-IN" sz="2000" baseline="-25000" dirty="0" err="1" smtClean="0"/>
              <a:t>j</a:t>
            </a:r>
            <a:r>
              <a:rPr lang="en-IN" sz="2000" baseline="-25000" dirty="0" smtClean="0"/>
              <a:t> </a:t>
            </a:r>
            <a:r>
              <a:rPr lang="en-IN" sz="2000" dirty="0" smtClean="0"/>
              <a:t>are </a:t>
            </a:r>
            <a:r>
              <a:rPr lang="en-IN" sz="2000" dirty="0"/>
              <a:t>measure </a:t>
            </a:r>
            <a:r>
              <a:rPr lang="en-IN" sz="2000" dirty="0" smtClean="0"/>
              <a:t>attributes, j </a:t>
            </a:r>
            <a:r>
              <a:rPr lang="en-IN" sz="2000" dirty="0"/>
              <a:t>∈ {1, ..  </a:t>
            </a:r>
            <a:r>
              <a:rPr lang="en-IN" sz="2000" dirty="0" smtClean="0"/>
              <a:t>n}</a:t>
            </a:r>
          </a:p>
          <a:p>
            <a:r>
              <a:rPr lang="en-IN" sz="2800" dirty="0" smtClean="0"/>
              <a:t>Cells</a:t>
            </a:r>
          </a:p>
          <a:p>
            <a:pPr lvl="1"/>
            <a:r>
              <a:rPr lang="en-IN" sz="2400" dirty="0"/>
              <a:t>A vector &lt;c</a:t>
            </a:r>
            <a:r>
              <a:rPr lang="en-IN" sz="2400" baseline="-25000" dirty="0"/>
              <a:t>1</a:t>
            </a:r>
            <a:r>
              <a:rPr lang="en-IN" sz="2400" dirty="0"/>
              <a:t>, c</a:t>
            </a:r>
            <a:r>
              <a:rPr lang="en-IN" sz="2400" baseline="-25000" dirty="0"/>
              <a:t>2</a:t>
            </a:r>
            <a:r>
              <a:rPr lang="en-IN" sz="2400" dirty="0"/>
              <a:t>, </a:t>
            </a:r>
            <a:r>
              <a:rPr lang="en-IN" sz="2400" dirty="0" smtClean="0"/>
              <a:t>.. , </a:t>
            </a:r>
            <a:r>
              <a:rPr lang="en-IN" sz="2400" dirty="0" err="1" smtClean="0"/>
              <a:t>c</a:t>
            </a:r>
            <a:r>
              <a:rPr lang="en-IN" sz="2400" baseline="-25000" dirty="0" err="1" smtClean="0"/>
              <a:t>k</a:t>
            </a:r>
            <a:r>
              <a:rPr lang="en-IN" sz="2400" dirty="0" smtClean="0"/>
              <a:t>&gt; </a:t>
            </a:r>
            <a:r>
              <a:rPr lang="en-IN" sz="2400" dirty="0"/>
              <a:t>is called a cell if every </a:t>
            </a:r>
            <a:r>
              <a:rPr lang="en-IN" sz="2400" dirty="0" smtClean="0"/>
              <a:t>c</a:t>
            </a:r>
            <a:r>
              <a:rPr lang="en-IN" sz="2400" baseline="-25000" dirty="0" smtClean="0"/>
              <a:t>i</a:t>
            </a:r>
            <a:r>
              <a:rPr lang="en-IN" sz="2400" dirty="0" smtClean="0"/>
              <a:t> </a:t>
            </a:r>
            <a:r>
              <a:rPr lang="en-IN" sz="2400" dirty="0"/>
              <a:t>is an element of the base domain of </a:t>
            </a:r>
            <a:r>
              <a:rPr lang="en-IN" sz="2400" dirty="0" smtClean="0"/>
              <a:t>A</a:t>
            </a:r>
            <a:r>
              <a:rPr lang="en-IN" sz="2400" baseline="-25000" dirty="0" smtClean="0"/>
              <a:t>i </a:t>
            </a:r>
            <a:r>
              <a:rPr lang="en-IN" sz="2400" dirty="0" smtClean="0"/>
              <a:t>, </a:t>
            </a:r>
            <a:r>
              <a:rPr lang="en-IN" sz="2400" dirty="0" err="1"/>
              <a:t>i</a:t>
            </a:r>
            <a:r>
              <a:rPr lang="en-IN" sz="2400" dirty="0"/>
              <a:t> ∈ {1, ..  k</a:t>
            </a:r>
            <a:r>
              <a:rPr lang="en-IN" sz="2400" dirty="0" smtClean="0"/>
              <a:t>}</a:t>
            </a:r>
          </a:p>
          <a:p>
            <a:r>
              <a:rPr lang="en-IN" sz="2800" dirty="0" smtClean="0"/>
              <a:t>Region</a:t>
            </a:r>
          </a:p>
          <a:p>
            <a:pPr lvl="1"/>
            <a:r>
              <a:rPr lang="en-IN" sz="2400" dirty="0" smtClean="0"/>
              <a:t>Region </a:t>
            </a:r>
            <a:r>
              <a:rPr lang="en-IN" sz="2400" dirty="0"/>
              <a:t>of a dimension vector </a:t>
            </a:r>
            <a:r>
              <a:rPr lang="en-IN" sz="2400" dirty="0" smtClean="0"/>
              <a:t>&lt;a</a:t>
            </a:r>
            <a:r>
              <a:rPr lang="en-IN" sz="2400" baseline="-25000" dirty="0" smtClean="0"/>
              <a:t>1</a:t>
            </a:r>
            <a:r>
              <a:rPr lang="en-IN" sz="2400" dirty="0"/>
              <a:t>, </a:t>
            </a:r>
            <a:r>
              <a:rPr lang="en-IN" sz="2400" dirty="0" smtClean="0"/>
              <a:t>a</a:t>
            </a:r>
            <a:r>
              <a:rPr lang="en-IN" sz="2400" baseline="-25000" dirty="0" smtClean="0"/>
              <a:t>2</a:t>
            </a:r>
            <a:r>
              <a:rPr lang="en-IN" sz="2400" dirty="0"/>
              <a:t>, .. , </a:t>
            </a:r>
            <a:r>
              <a:rPr lang="en-IN" sz="2400" dirty="0" err="1" smtClean="0"/>
              <a:t>a</a:t>
            </a:r>
            <a:r>
              <a:rPr lang="en-IN" sz="2400" baseline="-25000" dirty="0" err="1" smtClean="0"/>
              <a:t>k</a:t>
            </a:r>
            <a:r>
              <a:rPr lang="en-IN" sz="2400" dirty="0" smtClean="0"/>
              <a:t>&gt; </a:t>
            </a:r>
            <a:r>
              <a:rPr lang="en-IN" sz="2400" dirty="0"/>
              <a:t>is </a:t>
            </a:r>
            <a:r>
              <a:rPr lang="en-IN" sz="2400" dirty="0" smtClean="0"/>
              <a:t>the </a:t>
            </a:r>
            <a:r>
              <a:rPr lang="en-IN" sz="2400" dirty="0"/>
              <a:t>set of </a:t>
            </a:r>
            <a:r>
              <a:rPr lang="en-IN" sz="2400" dirty="0" smtClean="0"/>
              <a:t>cells</a:t>
            </a:r>
          </a:p>
          <a:p>
            <a:pPr lvl="1"/>
            <a:r>
              <a:rPr lang="en-IN" sz="2400" dirty="0" err="1"/>
              <a:t>r</a:t>
            </a:r>
            <a:r>
              <a:rPr lang="en-IN" sz="2400" dirty="0" err="1" smtClean="0"/>
              <a:t>eg</a:t>
            </a:r>
            <a:r>
              <a:rPr lang="en-IN" sz="2400" dirty="0" smtClean="0"/>
              <a:t>(r) denotes </a:t>
            </a:r>
            <a:r>
              <a:rPr lang="en-IN" sz="2400" dirty="0"/>
              <a:t>the region associated with a fact r</a:t>
            </a:r>
            <a:endParaRPr lang="en-IN" sz="2400" dirty="0" smtClean="0"/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01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ghav\Downloads\seminar\ppt\images\automobile 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28" y="836712"/>
            <a:ext cx="71080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53012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Example of a Fact Table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110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Queries</a:t>
            </a:r>
          </a:p>
          <a:p>
            <a:pPr lvl="1"/>
            <a:r>
              <a:rPr lang="en-IN" sz="2400" dirty="0"/>
              <a:t>A query </a:t>
            </a:r>
            <a:r>
              <a:rPr lang="en-IN" sz="2400" i="1" dirty="0"/>
              <a:t>Q</a:t>
            </a:r>
            <a:r>
              <a:rPr lang="en-IN" sz="2400" dirty="0"/>
              <a:t> over a database </a:t>
            </a:r>
            <a:r>
              <a:rPr lang="en-IN" sz="2400" i="1" dirty="0"/>
              <a:t>D</a:t>
            </a:r>
            <a:r>
              <a:rPr lang="en-IN" sz="2400" dirty="0"/>
              <a:t> with schema &lt;A</a:t>
            </a:r>
            <a:r>
              <a:rPr lang="en-IN" sz="2400" baseline="-25000" dirty="0"/>
              <a:t>1</a:t>
            </a:r>
            <a:r>
              <a:rPr lang="en-IN" sz="2400" dirty="0"/>
              <a:t>, A</a:t>
            </a:r>
            <a:r>
              <a:rPr lang="en-IN" sz="2400" baseline="-25000" dirty="0"/>
              <a:t>2</a:t>
            </a:r>
            <a:r>
              <a:rPr lang="en-IN" sz="2400" dirty="0"/>
              <a:t>, .. , </a:t>
            </a:r>
            <a:r>
              <a:rPr lang="en-IN" sz="2400" dirty="0" err="1"/>
              <a:t>A</a:t>
            </a:r>
            <a:r>
              <a:rPr lang="en-IN" sz="2400" baseline="-25000" dirty="0" err="1"/>
              <a:t>k</a:t>
            </a:r>
            <a:r>
              <a:rPr lang="en-IN" sz="2400" dirty="0"/>
              <a:t>;  M</a:t>
            </a:r>
            <a:r>
              <a:rPr lang="en-IN" sz="2400" baseline="-25000" dirty="0"/>
              <a:t>1</a:t>
            </a:r>
            <a:r>
              <a:rPr lang="en-IN" sz="2400" dirty="0"/>
              <a:t>, .. , </a:t>
            </a:r>
            <a:r>
              <a:rPr lang="en-IN" sz="2400" dirty="0" err="1"/>
              <a:t>M</a:t>
            </a:r>
            <a:r>
              <a:rPr lang="en-IN" sz="2400" baseline="-25000" dirty="0" err="1"/>
              <a:t>n</a:t>
            </a:r>
            <a:r>
              <a:rPr lang="en-IN" sz="2400" dirty="0"/>
              <a:t>&gt;</a:t>
            </a:r>
            <a:r>
              <a:rPr lang="en-IN" sz="2400" dirty="0" smtClean="0"/>
              <a:t> </a:t>
            </a:r>
            <a:r>
              <a:rPr lang="en-IN" sz="2400" dirty="0"/>
              <a:t>has the form </a:t>
            </a:r>
            <a:r>
              <a:rPr lang="en-IN" sz="2400" i="1" dirty="0"/>
              <a:t>Q</a:t>
            </a:r>
            <a:r>
              <a:rPr lang="en-IN" sz="2400" dirty="0"/>
              <a:t>(a</a:t>
            </a:r>
            <a:r>
              <a:rPr lang="en-IN" sz="2400" baseline="-25000" dirty="0"/>
              <a:t>1</a:t>
            </a:r>
            <a:r>
              <a:rPr lang="en-IN" sz="2400" dirty="0"/>
              <a:t>, </a:t>
            </a:r>
            <a:r>
              <a:rPr lang="en-IN" sz="2400" dirty="0" smtClean="0"/>
              <a:t>.. </a:t>
            </a:r>
            <a:r>
              <a:rPr lang="en-IN" sz="2400" dirty="0"/>
              <a:t>, </a:t>
            </a:r>
            <a:r>
              <a:rPr lang="en-IN" sz="2400" dirty="0" err="1" smtClean="0"/>
              <a:t>a</a:t>
            </a:r>
            <a:r>
              <a:rPr lang="en-IN" sz="2400" baseline="-25000" dirty="0" err="1" smtClean="0"/>
              <a:t>k</a:t>
            </a:r>
            <a:r>
              <a:rPr lang="en-IN" sz="2400" dirty="0" smtClean="0"/>
              <a:t>; </a:t>
            </a:r>
            <a:r>
              <a:rPr lang="en-IN" sz="2400" dirty="0" err="1" smtClean="0"/>
              <a:t>M</a:t>
            </a:r>
            <a:r>
              <a:rPr lang="en-IN" sz="2400" baseline="-25000" dirty="0" err="1" smtClean="0"/>
              <a:t>i</a:t>
            </a:r>
            <a:r>
              <a:rPr lang="en-IN" sz="2400" dirty="0" smtClean="0"/>
              <a:t>, A</a:t>
            </a:r>
            <a:r>
              <a:rPr lang="en-IN" sz="2400" dirty="0"/>
              <a:t>), where:</a:t>
            </a:r>
          </a:p>
          <a:p>
            <a:pPr lvl="2"/>
            <a:r>
              <a:rPr lang="en-IN" sz="2000" dirty="0"/>
              <a:t>a</a:t>
            </a:r>
            <a:r>
              <a:rPr lang="en-IN" sz="2000" baseline="-25000" dirty="0"/>
              <a:t>1</a:t>
            </a:r>
            <a:r>
              <a:rPr lang="en-IN" sz="2000" dirty="0"/>
              <a:t>, .. , </a:t>
            </a:r>
            <a:r>
              <a:rPr lang="en-IN" sz="2000" dirty="0" err="1"/>
              <a:t>a</a:t>
            </a:r>
            <a:r>
              <a:rPr lang="en-IN" sz="2000" baseline="-25000" dirty="0" err="1"/>
              <a:t>k</a:t>
            </a:r>
            <a:r>
              <a:rPr lang="en-IN" sz="2000" dirty="0" smtClean="0"/>
              <a:t> </a:t>
            </a:r>
            <a:r>
              <a:rPr lang="en-IN" sz="2000" dirty="0"/>
              <a:t>describes the k-dimensional region being queried</a:t>
            </a:r>
          </a:p>
          <a:p>
            <a:pPr lvl="2"/>
            <a:r>
              <a:rPr lang="en-IN" sz="2000" dirty="0" err="1"/>
              <a:t>M</a:t>
            </a:r>
            <a:r>
              <a:rPr lang="en-IN" sz="2000" baseline="-25000" dirty="0" err="1"/>
              <a:t>i</a:t>
            </a:r>
            <a:r>
              <a:rPr lang="en-IN" sz="2000" dirty="0" smtClean="0"/>
              <a:t> </a:t>
            </a:r>
            <a:r>
              <a:rPr lang="en-IN" sz="2000" dirty="0"/>
              <a:t>describes the measure of interest</a:t>
            </a:r>
          </a:p>
          <a:p>
            <a:pPr lvl="2"/>
            <a:r>
              <a:rPr lang="en-IN" sz="2000" dirty="0"/>
              <a:t>A is an aggregation </a:t>
            </a:r>
            <a:r>
              <a:rPr lang="en-IN" sz="2000" dirty="0" smtClean="0"/>
              <a:t>function</a:t>
            </a:r>
          </a:p>
          <a:p>
            <a:r>
              <a:rPr lang="en-IN" sz="2800" dirty="0" smtClean="0"/>
              <a:t>Query Results</a:t>
            </a:r>
          </a:p>
          <a:p>
            <a:pPr lvl="1"/>
            <a:r>
              <a:rPr lang="en-IN" sz="2400" dirty="0"/>
              <a:t>The result of Q is obtained by applying aggregation function A to a set of </a:t>
            </a:r>
            <a:r>
              <a:rPr lang="en-IN" sz="2400" dirty="0" smtClean="0"/>
              <a:t>'</a:t>
            </a:r>
            <a:r>
              <a:rPr lang="en-IN" sz="2400" i="1" dirty="0" smtClean="0"/>
              <a:t>relevant</a:t>
            </a:r>
            <a:r>
              <a:rPr lang="en-IN" sz="2400" dirty="0"/>
              <a:t>' </a:t>
            </a:r>
            <a:r>
              <a:rPr lang="en-IN" sz="2400" dirty="0" smtClean="0"/>
              <a:t>facts in </a:t>
            </a:r>
            <a:r>
              <a:rPr lang="en-IN" sz="2400" i="1" dirty="0" smtClean="0"/>
              <a:t>D</a:t>
            </a:r>
            <a:endParaRPr lang="en-IN" sz="2400" i="1" dirty="0"/>
          </a:p>
        </p:txBody>
      </p:sp>
    </p:spTree>
    <p:extLst>
      <p:ext uri="{BB962C8B-B14F-4D97-AF65-F5344CB8AC3E}">
        <p14:creationId xmlns:p14="http://schemas.microsoft.com/office/powerpoint/2010/main" val="30027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1256</TotalTime>
  <Words>2423</Words>
  <Application>Microsoft Office PowerPoint</Application>
  <PresentationFormat>On-screen Show (4:3)</PresentationFormat>
  <Paragraphs>226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Solstice</vt:lpstr>
      <vt:lpstr>OLAP over Uncertain and Imprecise Data</vt:lpstr>
      <vt:lpstr>OLAP Overview</vt:lpstr>
      <vt:lpstr>PowerPoint Presentation</vt:lpstr>
      <vt:lpstr>Motivation</vt:lpstr>
      <vt:lpstr>Definitions</vt:lpstr>
      <vt:lpstr>PowerPoint Presentation</vt:lpstr>
      <vt:lpstr>Definitions</vt:lpstr>
      <vt:lpstr>PowerPoint Presentation</vt:lpstr>
      <vt:lpstr>Definitions</vt:lpstr>
      <vt:lpstr>PowerPoint Presentation</vt:lpstr>
      <vt:lpstr>Finding Relevant Facts</vt:lpstr>
      <vt:lpstr>Aggregating Uncertain Measures</vt:lpstr>
      <vt:lpstr>Consistency</vt:lpstr>
      <vt:lpstr>Consistency</vt:lpstr>
      <vt:lpstr>Faithfulness</vt:lpstr>
      <vt:lpstr>Faithfulness</vt:lpstr>
      <vt:lpstr>Faithfulness</vt:lpstr>
      <vt:lpstr>PowerPoint Presentation</vt:lpstr>
      <vt:lpstr>Possible Worlds</vt:lpstr>
      <vt:lpstr>Extended Data Model</vt:lpstr>
      <vt:lpstr>PowerPoint Presentation</vt:lpstr>
      <vt:lpstr>Summarizing Possible Worlds</vt:lpstr>
      <vt:lpstr>Summarizing Possible Worlds</vt:lpstr>
      <vt:lpstr>Summarizing Possible Worlds</vt:lpstr>
      <vt:lpstr>Summarizing Possible Worlds</vt:lpstr>
      <vt:lpstr>PowerPoint Presentation</vt:lpstr>
      <vt:lpstr>Summarizing Possible Worlds</vt:lpstr>
      <vt:lpstr>Summarizing Possible Worlds</vt:lpstr>
      <vt:lpstr>PowerPoint Presentation</vt:lpstr>
      <vt:lpstr>Summarizing Possible Worlds</vt:lpstr>
      <vt:lpstr>Allocation Policies</vt:lpstr>
      <vt:lpstr>Allocation Policies</vt:lpstr>
      <vt:lpstr>Allocation Policies</vt:lpstr>
      <vt:lpstr>Allocation Policies</vt:lpstr>
      <vt:lpstr>Allocation Policies</vt:lpstr>
      <vt:lpstr>Experiments</vt:lpstr>
      <vt:lpstr>Experiments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</dc:creator>
  <cp:lastModifiedBy>Raghav</cp:lastModifiedBy>
  <cp:revision>199</cp:revision>
  <dcterms:created xsi:type="dcterms:W3CDTF">2014-03-16T11:35:47Z</dcterms:created>
  <dcterms:modified xsi:type="dcterms:W3CDTF">2014-03-19T23:03:33Z</dcterms:modified>
</cp:coreProperties>
</file>