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65"/>
  </p:notesMasterIdLst>
  <p:sldIdLst>
    <p:sldId id="287" r:id="rId2"/>
    <p:sldId id="396" r:id="rId3"/>
    <p:sldId id="277" r:id="rId4"/>
    <p:sldId id="354" r:id="rId5"/>
    <p:sldId id="288" r:id="rId6"/>
    <p:sldId id="278" r:id="rId7"/>
    <p:sldId id="280" r:id="rId8"/>
    <p:sldId id="378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40" r:id="rId17"/>
    <p:sldId id="450" r:id="rId18"/>
    <p:sldId id="441" r:id="rId19"/>
    <p:sldId id="451" r:id="rId20"/>
    <p:sldId id="452" r:id="rId21"/>
    <p:sldId id="453" r:id="rId22"/>
    <p:sldId id="454" r:id="rId23"/>
    <p:sldId id="455" r:id="rId24"/>
    <p:sldId id="456" r:id="rId25"/>
    <p:sldId id="460" r:id="rId26"/>
    <p:sldId id="461" r:id="rId27"/>
    <p:sldId id="462" r:id="rId28"/>
    <p:sldId id="457" r:id="rId29"/>
    <p:sldId id="458" r:id="rId30"/>
    <p:sldId id="400" r:id="rId31"/>
    <p:sldId id="459" r:id="rId32"/>
    <p:sldId id="270" r:id="rId33"/>
    <p:sldId id="415" r:id="rId34"/>
    <p:sldId id="463" r:id="rId35"/>
    <p:sldId id="403" r:id="rId36"/>
    <p:sldId id="404" r:id="rId37"/>
    <p:sldId id="406" r:id="rId38"/>
    <p:sldId id="407" r:id="rId39"/>
    <p:sldId id="408" r:id="rId40"/>
    <p:sldId id="464" r:id="rId41"/>
    <p:sldId id="421" r:id="rId42"/>
    <p:sldId id="412" r:id="rId43"/>
    <p:sldId id="465" r:id="rId44"/>
    <p:sldId id="419" r:id="rId45"/>
    <p:sldId id="416" r:id="rId46"/>
    <p:sldId id="418" r:id="rId47"/>
    <p:sldId id="466" r:id="rId48"/>
    <p:sldId id="476" r:id="rId49"/>
    <p:sldId id="467" r:id="rId50"/>
    <p:sldId id="469" r:id="rId51"/>
    <p:sldId id="468" r:id="rId52"/>
    <p:sldId id="470" r:id="rId53"/>
    <p:sldId id="479" r:id="rId54"/>
    <p:sldId id="478" r:id="rId55"/>
    <p:sldId id="471" r:id="rId56"/>
    <p:sldId id="472" r:id="rId57"/>
    <p:sldId id="481" r:id="rId58"/>
    <p:sldId id="477" r:id="rId59"/>
    <p:sldId id="473" r:id="rId60"/>
    <p:sldId id="474" r:id="rId61"/>
    <p:sldId id="475" r:id="rId62"/>
    <p:sldId id="480" r:id="rId63"/>
    <p:sldId id="482" r:id="rId64"/>
  </p:sldIdLst>
  <p:sldSz cx="10080625" cy="7559675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123"/>
    <a:srgbClr val="000000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64" autoAdjust="0"/>
    <p:restoredTop sz="94590" autoAdjust="0"/>
  </p:normalViewPr>
  <p:slideViewPr>
    <p:cSldViewPr>
      <p:cViewPr>
        <p:scale>
          <a:sx n="70" d="100"/>
          <a:sy n="70" d="100"/>
        </p:scale>
        <p:origin x="-870" y="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92" y="138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4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7479-1940-4C3C-8595-233568063B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23DA0-9A57-4695-B48C-5D99087ADDC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Join(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x.pos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=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y.pos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size = 10 min, </a:t>
          </a:r>
        </a:p>
        <a:p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 ordered in time, </a:t>
          </a:r>
        </a:p>
        <a:p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 ordered in time) ( X,Y 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ADF7E43-F8A6-485D-B24B-31EF5D746EF5}" type="parTrans" cxnId="{63CD25BF-D1E9-4D11-BF58-1E8FF85B912F}">
      <dgm:prSet/>
      <dgm:spPr/>
      <dgm:t>
        <a:bodyPr/>
        <a:lstStyle/>
        <a:p>
          <a:endParaRPr lang="en-US"/>
        </a:p>
      </dgm:t>
    </dgm:pt>
    <dgm:pt modelId="{507C86E0-F86E-4E94-8E5C-FACECE1827D7}" type="sibTrans" cxnId="{63CD25BF-D1E9-4D11-BF58-1E8FF85B912F}">
      <dgm:prSet/>
      <dgm:spPr/>
      <dgm:t>
        <a:bodyPr/>
        <a:lstStyle/>
        <a:p>
          <a:endParaRPr lang="en-US"/>
        </a:p>
      </dgm:t>
    </dgm:pt>
    <dgm:pt modelId="{0DDC9F3A-84D9-43AF-9D62-E56E10FE5A8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X(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sid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time,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4A7B1DFD-3137-4D92-902F-013D131664BD}" type="parTrans" cxnId="{66A9E2FE-F500-4E57-9F5B-CA906593D33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9BBC1BC-99E7-443C-9BDB-05441E6A2710}" type="sibTrans" cxnId="{66A9E2FE-F500-4E57-9F5B-CA906593D331}">
      <dgm:prSet/>
      <dgm:spPr/>
      <dgm:t>
        <a:bodyPr/>
        <a:lstStyle/>
        <a:p>
          <a:endParaRPr lang="en-US"/>
        </a:p>
      </dgm:t>
    </dgm:pt>
    <dgm:pt modelId="{83C2A0E6-804C-419E-9372-7F7844DD757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Y(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sid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time,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38CE491-133D-4296-AC1B-B748F051BB70}" type="parTrans" cxnId="{9B866914-E71E-42BB-9FA9-2C703FFF3F2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E1BB2E3-5CDC-446D-A948-C542D68A72FD}" type="sibTrans" cxnId="{9B866914-E71E-42BB-9FA9-2C703FFF3F2B}">
      <dgm:prSet/>
      <dgm:spPr/>
      <dgm:t>
        <a:bodyPr/>
        <a:lstStyle/>
        <a:p>
          <a:endParaRPr lang="en-US"/>
        </a:p>
      </dgm:t>
    </dgm:pt>
    <dgm:pt modelId="{D7516A6B-41BA-46A0-9FC3-05958EE66EE4}" type="pres">
      <dgm:prSet presAssocID="{0BC47479-1940-4C3C-8595-233568063B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19D654-3566-4BD5-B072-1A102A60DDFF}" type="pres">
      <dgm:prSet presAssocID="{B2F23DA0-9A57-4695-B48C-5D99087ADDCC}" presName="hierRoot1" presStyleCnt="0">
        <dgm:presLayoutVars>
          <dgm:hierBranch val="init"/>
        </dgm:presLayoutVars>
      </dgm:prSet>
      <dgm:spPr/>
    </dgm:pt>
    <dgm:pt modelId="{BB0D10B6-0016-4B7E-98D3-9F7B6DE94A6C}" type="pres">
      <dgm:prSet presAssocID="{B2F23DA0-9A57-4695-B48C-5D99087ADDCC}" presName="rootComposite1" presStyleCnt="0"/>
      <dgm:spPr/>
    </dgm:pt>
    <dgm:pt modelId="{5CC27C88-343F-4767-8D9A-CB8A9E15BDC3}" type="pres">
      <dgm:prSet presAssocID="{B2F23DA0-9A57-4695-B48C-5D99087ADDCC}" presName="rootText1" presStyleLbl="node0" presStyleIdx="0" presStyleCnt="1" custScaleX="259478" custScaleY="183031" custLinFactNeighborX="-59147" custLinFactNeighborY="-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78A51-1F05-42AC-ACD0-37D777C7A66C}" type="pres">
      <dgm:prSet presAssocID="{B2F23DA0-9A57-4695-B48C-5D99087ADD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8B6273-20EA-49F1-A7C2-4E9C0193610D}" type="pres">
      <dgm:prSet presAssocID="{B2F23DA0-9A57-4695-B48C-5D99087ADDCC}" presName="hierChild2" presStyleCnt="0"/>
      <dgm:spPr/>
    </dgm:pt>
    <dgm:pt modelId="{47358C76-70E1-4187-A34F-C405F850DF49}" type="pres">
      <dgm:prSet presAssocID="{4A7B1DFD-3137-4D92-902F-013D131664B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E5F18FE-D96F-4D13-AE9A-DCE1C3204A98}" type="pres">
      <dgm:prSet presAssocID="{0DDC9F3A-84D9-43AF-9D62-E56E10FE5A8C}" presName="hierRoot2" presStyleCnt="0">
        <dgm:presLayoutVars>
          <dgm:hierBranch val="init"/>
        </dgm:presLayoutVars>
      </dgm:prSet>
      <dgm:spPr/>
    </dgm:pt>
    <dgm:pt modelId="{DB628EBE-F293-4A43-A827-3AEFFDF4448C}" type="pres">
      <dgm:prSet presAssocID="{0DDC9F3A-84D9-43AF-9D62-E56E10FE5A8C}" presName="rootComposite" presStyleCnt="0"/>
      <dgm:spPr/>
    </dgm:pt>
    <dgm:pt modelId="{504A1E4A-17F8-40E6-AFB6-594EFE72B90C}" type="pres">
      <dgm:prSet presAssocID="{0DDC9F3A-84D9-43AF-9D62-E56E10FE5A8C}" presName="rootText" presStyleLbl="node2" presStyleIdx="0" presStyleCnt="2" custScaleX="150589" custScaleY="56935" custLinFactNeighborX="-45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F6B12A-5970-44F3-A757-EFBE1B101D99}" type="pres">
      <dgm:prSet presAssocID="{0DDC9F3A-84D9-43AF-9D62-E56E10FE5A8C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2D8451-B263-439B-9F20-227D98092F4C}" type="pres">
      <dgm:prSet presAssocID="{0DDC9F3A-84D9-43AF-9D62-E56E10FE5A8C}" presName="hierChild4" presStyleCnt="0"/>
      <dgm:spPr/>
    </dgm:pt>
    <dgm:pt modelId="{391628F2-5FB5-47CE-B83C-957216757352}" type="pres">
      <dgm:prSet presAssocID="{0DDC9F3A-84D9-43AF-9D62-E56E10FE5A8C}" presName="hierChild5" presStyleCnt="0"/>
      <dgm:spPr/>
    </dgm:pt>
    <dgm:pt modelId="{C8035582-0252-4AD3-814D-83C3B91A6504}" type="pres">
      <dgm:prSet presAssocID="{038CE491-133D-4296-AC1B-B748F051BB7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BBDC605-860D-4258-9891-D4CE677A9ED6}" type="pres">
      <dgm:prSet presAssocID="{83C2A0E6-804C-419E-9372-7F7844DD7573}" presName="hierRoot2" presStyleCnt="0">
        <dgm:presLayoutVars>
          <dgm:hierBranch val="init"/>
        </dgm:presLayoutVars>
      </dgm:prSet>
      <dgm:spPr/>
    </dgm:pt>
    <dgm:pt modelId="{D346ED32-0743-4C62-AA80-BF1D18AE4D3C}" type="pres">
      <dgm:prSet presAssocID="{83C2A0E6-804C-419E-9372-7F7844DD7573}" presName="rootComposite" presStyleCnt="0"/>
      <dgm:spPr/>
    </dgm:pt>
    <dgm:pt modelId="{E460F3F1-B630-4C30-B752-DD6502CEFBD5}" type="pres">
      <dgm:prSet presAssocID="{83C2A0E6-804C-419E-9372-7F7844DD7573}" presName="rootText" presStyleLbl="node2" presStyleIdx="1" presStyleCnt="2" custScaleX="140231" custScaleY="53279" custLinFactNeighborX="-51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12217-01DD-4133-B665-0CC25ABEE1F3}" type="pres">
      <dgm:prSet presAssocID="{83C2A0E6-804C-419E-9372-7F7844DD7573}" presName="rootConnector" presStyleLbl="node2" presStyleIdx="1" presStyleCnt="2"/>
      <dgm:spPr/>
      <dgm:t>
        <a:bodyPr/>
        <a:lstStyle/>
        <a:p>
          <a:endParaRPr lang="en-US"/>
        </a:p>
      </dgm:t>
    </dgm:pt>
    <dgm:pt modelId="{3357410F-E6B6-402B-8D58-01AA7FCD216E}" type="pres">
      <dgm:prSet presAssocID="{83C2A0E6-804C-419E-9372-7F7844DD7573}" presName="hierChild4" presStyleCnt="0"/>
      <dgm:spPr/>
    </dgm:pt>
    <dgm:pt modelId="{243ECB61-CEE4-4509-B050-D4EBA573797B}" type="pres">
      <dgm:prSet presAssocID="{83C2A0E6-804C-419E-9372-7F7844DD7573}" presName="hierChild5" presStyleCnt="0"/>
      <dgm:spPr/>
    </dgm:pt>
    <dgm:pt modelId="{D3F7EF3D-B55D-4E3D-BB38-98208EA637CB}" type="pres">
      <dgm:prSet presAssocID="{B2F23DA0-9A57-4695-B48C-5D99087ADDCC}" presName="hierChild3" presStyleCnt="0"/>
      <dgm:spPr/>
    </dgm:pt>
  </dgm:ptLst>
  <dgm:cxnLst>
    <dgm:cxn modelId="{65954FC8-DA11-429E-B877-82B8EFEEA7C9}" type="presOf" srcId="{B2F23DA0-9A57-4695-B48C-5D99087ADDCC}" destId="{5CC27C88-343F-4767-8D9A-CB8A9E15BDC3}" srcOrd="0" destOrd="0" presId="urn:microsoft.com/office/officeart/2005/8/layout/orgChart1"/>
    <dgm:cxn modelId="{DA23CBA5-9520-464D-AC3E-C779D09EA5CF}" type="presOf" srcId="{038CE491-133D-4296-AC1B-B748F051BB70}" destId="{C8035582-0252-4AD3-814D-83C3B91A6504}" srcOrd="0" destOrd="0" presId="urn:microsoft.com/office/officeart/2005/8/layout/orgChart1"/>
    <dgm:cxn modelId="{66A9E2FE-F500-4E57-9F5B-CA906593D331}" srcId="{B2F23DA0-9A57-4695-B48C-5D99087ADDCC}" destId="{0DDC9F3A-84D9-43AF-9D62-E56E10FE5A8C}" srcOrd="0" destOrd="0" parTransId="{4A7B1DFD-3137-4D92-902F-013D131664BD}" sibTransId="{E9BBC1BC-99E7-443C-9BDB-05441E6A2710}"/>
    <dgm:cxn modelId="{9B866914-E71E-42BB-9FA9-2C703FFF3F2B}" srcId="{B2F23DA0-9A57-4695-B48C-5D99087ADDCC}" destId="{83C2A0E6-804C-419E-9372-7F7844DD7573}" srcOrd="1" destOrd="0" parTransId="{038CE491-133D-4296-AC1B-B748F051BB70}" sibTransId="{0E1BB2E3-5CDC-446D-A948-C542D68A72FD}"/>
    <dgm:cxn modelId="{84E474AA-AA95-4B19-84DB-97314B9B8B21}" type="presOf" srcId="{4A7B1DFD-3137-4D92-902F-013D131664BD}" destId="{47358C76-70E1-4187-A34F-C405F850DF49}" srcOrd="0" destOrd="0" presId="urn:microsoft.com/office/officeart/2005/8/layout/orgChart1"/>
    <dgm:cxn modelId="{63CD25BF-D1E9-4D11-BF58-1E8FF85B912F}" srcId="{0BC47479-1940-4C3C-8595-233568063B0B}" destId="{B2F23DA0-9A57-4695-B48C-5D99087ADDCC}" srcOrd="0" destOrd="0" parTransId="{DADF7E43-F8A6-485D-B24B-31EF5D746EF5}" sibTransId="{507C86E0-F86E-4E94-8E5C-FACECE1827D7}"/>
    <dgm:cxn modelId="{5B5F3074-CAC0-4081-9E38-E166DB866D48}" type="presOf" srcId="{0BC47479-1940-4C3C-8595-233568063B0B}" destId="{D7516A6B-41BA-46A0-9FC3-05958EE66EE4}" srcOrd="0" destOrd="0" presId="urn:microsoft.com/office/officeart/2005/8/layout/orgChart1"/>
    <dgm:cxn modelId="{4A25584F-3F6B-49ED-A63F-E1E363A63AC0}" type="presOf" srcId="{0DDC9F3A-84D9-43AF-9D62-E56E10FE5A8C}" destId="{A3F6B12A-5970-44F3-A757-EFBE1B101D99}" srcOrd="1" destOrd="0" presId="urn:microsoft.com/office/officeart/2005/8/layout/orgChart1"/>
    <dgm:cxn modelId="{3240AD7A-6978-4F19-9E49-79AB4294535D}" type="presOf" srcId="{83C2A0E6-804C-419E-9372-7F7844DD7573}" destId="{CD912217-01DD-4133-B665-0CC25ABEE1F3}" srcOrd="1" destOrd="0" presId="urn:microsoft.com/office/officeart/2005/8/layout/orgChart1"/>
    <dgm:cxn modelId="{061AD356-DC32-4869-A997-F90F4D71CB9C}" type="presOf" srcId="{0DDC9F3A-84D9-43AF-9D62-E56E10FE5A8C}" destId="{504A1E4A-17F8-40E6-AFB6-594EFE72B90C}" srcOrd="0" destOrd="0" presId="urn:microsoft.com/office/officeart/2005/8/layout/orgChart1"/>
    <dgm:cxn modelId="{5D6DECA9-6E93-4B0D-B477-3748C73F633C}" type="presOf" srcId="{B2F23DA0-9A57-4695-B48C-5D99087ADDCC}" destId="{E4478A51-1F05-42AC-ACD0-37D777C7A66C}" srcOrd="1" destOrd="0" presId="urn:microsoft.com/office/officeart/2005/8/layout/orgChart1"/>
    <dgm:cxn modelId="{CDE5AA6E-2A88-4780-A2FE-B17458A20A21}" type="presOf" srcId="{83C2A0E6-804C-419E-9372-7F7844DD7573}" destId="{E460F3F1-B630-4C30-B752-DD6502CEFBD5}" srcOrd="0" destOrd="0" presId="urn:microsoft.com/office/officeart/2005/8/layout/orgChart1"/>
    <dgm:cxn modelId="{1E665AE7-1766-4B3E-8C25-43EC9C53F4AF}" type="presParOf" srcId="{D7516A6B-41BA-46A0-9FC3-05958EE66EE4}" destId="{6E19D654-3566-4BD5-B072-1A102A60DDFF}" srcOrd="0" destOrd="0" presId="urn:microsoft.com/office/officeart/2005/8/layout/orgChart1"/>
    <dgm:cxn modelId="{BDF929D9-BF91-443A-AA90-1BCD0553E1B2}" type="presParOf" srcId="{6E19D654-3566-4BD5-B072-1A102A60DDFF}" destId="{BB0D10B6-0016-4B7E-98D3-9F7B6DE94A6C}" srcOrd="0" destOrd="0" presId="urn:microsoft.com/office/officeart/2005/8/layout/orgChart1"/>
    <dgm:cxn modelId="{2BA30A23-010C-4E00-AAEB-788A64967854}" type="presParOf" srcId="{BB0D10B6-0016-4B7E-98D3-9F7B6DE94A6C}" destId="{5CC27C88-343F-4767-8D9A-CB8A9E15BDC3}" srcOrd="0" destOrd="0" presId="urn:microsoft.com/office/officeart/2005/8/layout/orgChart1"/>
    <dgm:cxn modelId="{2D8BF1D7-72AE-4F0F-8E6E-C1CC6FF5166E}" type="presParOf" srcId="{BB0D10B6-0016-4B7E-98D3-9F7B6DE94A6C}" destId="{E4478A51-1F05-42AC-ACD0-37D777C7A66C}" srcOrd="1" destOrd="0" presId="urn:microsoft.com/office/officeart/2005/8/layout/orgChart1"/>
    <dgm:cxn modelId="{F570F29F-4F4E-4CFB-9624-03F5331D122E}" type="presParOf" srcId="{6E19D654-3566-4BD5-B072-1A102A60DDFF}" destId="{B38B6273-20EA-49F1-A7C2-4E9C0193610D}" srcOrd="1" destOrd="0" presId="urn:microsoft.com/office/officeart/2005/8/layout/orgChart1"/>
    <dgm:cxn modelId="{EB398F25-5947-441E-9895-5B5EC1ABD837}" type="presParOf" srcId="{B38B6273-20EA-49F1-A7C2-4E9C0193610D}" destId="{47358C76-70E1-4187-A34F-C405F850DF49}" srcOrd="0" destOrd="0" presId="urn:microsoft.com/office/officeart/2005/8/layout/orgChart1"/>
    <dgm:cxn modelId="{2D2ED247-BE11-4D69-BF8A-BC8EC4CF6D48}" type="presParOf" srcId="{B38B6273-20EA-49F1-A7C2-4E9C0193610D}" destId="{3E5F18FE-D96F-4D13-AE9A-DCE1C3204A98}" srcOrd="1" destOrd="0" presId="urn:microsoft.com/office/officeart/2005/8/layout/orgChart1"/>
    <dgm:cxn modelId="{E6AAEA38-E5C4-4079-BEC2-0F5D485E84EC}" type="presParOf" srcId="{3E5F18FE-D96F-4D13-AE9A-DCE1C3204A98}" destId="{DB628EBE-F293-4A43-A827-3AEFFDF4448C}" srcOrd="0" destOrd="0" presId="urn:microsoft.com/office/officeart/2005/8/layout/orgChart1"/>
    <dgm:cxn modelId="{49505714-6430-4EC5-B425-CF3342FE202C}" type="presParOf" srcId="{DB628EBE-F293-4A43-A827-3AEFFDF4448C}" destId="{504A1E4A-17F8-40E6-AFB6-594EFE72B90C}" srcOrd="0" destOrd="0" presId="urn:microsoft.com/office/officeart/2005/8/layout/orgChart1"/>
    <dgm:cxn modelId="{A152289D-953B-4C17-8F7C-5F1C2EF3D541}" type="presParOf" srcId="{DB628EBE-F293-4A43-A827-3AEFFDF4448C}" destId="{A3F6B12A-5970-44F3-A757-EFBE1B101D99}" srcOrd="1" destOrd="0" presId="urn:microsoft.com/office/officeart/2005/8/layout/orgChart1"/>
    <dgm:cxn modelId="{E4BEA9D1-9DEF-4D60-B625-5360C38FD22E}" type="presParOf" srcId="{3E5F18FE-D96F-4D13-AE9A-DCE1C3204A98}" destId="{C82D8451-B263-439B-9F20-227D98092F4C}" srcOrd="1" destOrd="0" presId="urn:microsoft.com/office/officeart/2005/8/layout/orgChart1"/>
    <dgm:cxn modelId="{DFE3743C-C592-44AE-9819-B674DB9D95B9}" type="presParOf" srcId="{3E5F18FE-D96F-4D13-AE9A-DCE1C3204A98}" destId="{391628F2-5FB5-47CE-B83C-957216757352}" srcOrd="2" destOrd="0" presId="urn:microsoft.com/office/officeart/2005/8/layout/orgChart1"/>
    <dgm:cxn modelId="{96376916-78B1-488A-B21B-FEEDD70CCCDB}" type="presParOf" srcId="{B38B6273-20EA-49F1-A7C2-4E9C0193610D}" destId="{C8035582-0252-4AD3-814D-83C3B91A6504}" srcOrd="2" destOrd="0" presId="urn:microsoft.com/office/officeart/2005/8/layout/orgChart1"/>
    <dgm:cxn modelId="{5A89E468-1810-465E-A0A2-3E18F1F2CB76}" type="presParOf" srcId="{B38B6273-20EA-49F1-A7C2-4E9C0193610D}" destId="{5BBDC605-860D-4258-9891-D4CE677A9ED6}" srcOrd="3" destOrd="0" presId="urn:microsoft.com/office/officeart/2005/8/layout/orgChart1"/>
    <dgm:cxn modelId="{638C5E58-60BB-487B-93A0-DBFA4E251D73}" type="presParOf" srcId="{5BBDC605-860D-4258-9891-D4CE677A9ED6}" destId="{D346ED32-0743-4C62-AA80-BF1D18AE4D3C}" srcOrd="0" destOrd="0" presId="urn:microsoft.com/office/officeart/2005/8/layout/orgChart1"/>
    <dgm:cxn modelId="{C4D95ACE-D645-40B4-A25A-5A46A1C7A032}" type="presParOf" srcId="{D346ED32-0743-4C62-AA80-BF1D18AE4D3C}" destId="{E460F3F1-B630-4C30-B752-DD6502CEFBD5}" srcOrd="0" destOrd="0" presId="urn:microsoft.com/office/officeart/2005/8/layout/orgChart1"/>
    <dgm:cxn modelId="{2F005F12-E25C-4824-89F5-9913C1390F63}" type="presParOf" srcId="{D346ED32-0743-4C62-AA80-BF1D18AE4D3C}" destId="{CD912217-01DD-4133-B665-0CC25ABEE1F3}" srcOrd="1" destOrd="0" presId="urn:microsoft.com/office/officeart/2005/8/layout/orgChart1"/>
    <dgm:cxn modelId="{9C3F1957-3533-4CC7-B0CC-4F34D027D1A1}" type="presParOf" srcId="{5BBDC605-860D-4258-9891-D4CE677A9ED6}" destId="{3357410F-E6B6-402B-8D58-01AA7FCD216E}" srcOrd="1" destOrd="0" presId="urn:microsoft.com/office/officeart/2005/8/layout/orgChart1"/>
    <dgm:cxn modelId="{7DBA5886-9D50-41AA-BD6C-CC7B830B74B9}" type="presParOf" srcId="{5BBDC605-860D-4258-9891-D4CE677A9ED6}" destId="{243ECB61-CEE4-4509-B050-D4EBA573797B}" srcOrd="2" destOrd="0" presId="urn:microsoft.com/office/officeart/2005/8/layout/orgChart1"/>
    <dgm:cxn modelId="{DCB54D87-4457-49BF-853F-652B11B377A4}" type="presParOf" srcId="{6E19D654-3566-4BD5-B072-1A102A60DDFF}" destId="{D3F7EF3D-B55D-4E3D-BB38-98208EA637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5582-0252-4AD3-814D-83C3B91A6504}">
      <dsp:nvSpPr>
        <dsp:cNvPr id="0" name=""/>
        <dsp:cNvSpPr/>
      </dsp:nvSpPr>
      <dsp:spPr>
        <a:xfrm>
          <a:off x="2729793" y="1334296"/>
          <a:ext cx="1366515" cy="30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22"/>
              </a:lnTo>
              <a:lnTo>
                <a:pt x="1366515" y="154022"/>
              </a:lnTo>
              <a:lnTo>
                <a:pt x="1366515" y="30711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8C76-70E1-4187-A34F-C405F850DF49}">
      <dsp:nvSpPr>
        <dsp:cNvPr id="0" name=""/>
        <dsp:cNvSpPr/>
      </dsp:nvSpPr>
      <dsp:spPr>
        <a:xfrm>
          <a:off x="1754925" y="1334296"/>
          <a:ext cx="974868" cy="307112"/>
        </a:xfrm>
        <a:custGeom>
          <a:avLst/>
          <a:gdLst/>
          <a:ahLst/>
          <a:cxnLst/>
          <a:rect l="0" t="0" r="0" b="0"/>
          <a:pathLst>
            <a:path>
              <a:moveTo>
                <a:pt x="974868" y="0"/>
              </a:moveTo>
              <a:lnTo>
                <a:pt x="974868" y="154022"/>
              </a:lnTo>
              <a:lnTo>
                <a:pt x="0" y="154022"/>
              </a:lnTo>
              <a:lnTo>
                <a:pt x="0" y="30711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27C88-343F-4767-8D9A-CB8A9E15BDC3}">
      <dsp:nvSpPr>
        <dsp:cNvPr id="0" name=""/>
        <dsp:cNvSpPr/>
      </dsp:nvSpPr>
      <dsp:spPr>
        <a:xfrm>
          <a:off x="838201" y="2"/>
          <a:ext cx="3783182" cy="1334293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Join(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x.pos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=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y.pos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size = 10 min,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 ordered in time,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 ordered in time) ( X,Y )</a:t>
          </a:r>
          <a:endParaRPr lang="en-US" sz="18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838201" y="2"/>
        <a:ext cx="3783182" cy="1334293"/>
      </dsp:txXfrm>
    </dsp:sp>
    <dsp:sp modelId="{504A1E4A-17F8-40E6-AFB6-594EFE72B90C}">
      <dsp:nvSpPr>
        <dsp:cNvPr id="0" name=""/>
        <dsp:cNvSpPr/>
      </dsp:nvSpPr>
      <dsp:spPr>
        <a:xfrm>
          <a:off x="657133" y="1641408"/>
          <a:ext cx="2195583" cy="4150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X(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sid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time,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657133" y="1641408"/>
        <a:ext cx="2195583" cy="415055"/>
      </dsp:txXfrm>
    </dsp:sp>
    <dsp:sp modelId="{E460F3F1-B630-4C30-B752-DD6502CEFBD5}">
      <dsp:nvSpPr>
        <dsp:cNvPr id="0" name=""/>
        <dsp:cNvSpPr/>
      </dsp:nvSpPr>
      <dsp:spPr>
        <a:xfrm>
          <a:off x="3074026" y="1641408"/>
          <a:ext cx="2044564" cy="388403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Y(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sid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time, </a:t>
          </a:r>
          <a:r>
            <a:rPr lang="en-US" sz="1800" kern="12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pos</a:t>
          </a:r>
          <a:r>
            <a:rPr lang="en-US" sz="18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3074026" y="1641408"/>
        <a:ext cx="2044564" cy="38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A41780A7-3967-482A-83DD-0EF4574AB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41780A7-3967-482A-83DD-0EF4574ABA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64B2D9-F935-46B9-B398-99FDDD33713C}" type="slidenum">
              <a:rPr lang="en-US"/>
              <a:pPr/>
              <a:t>23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E40BB7-2144-4891-BF93-F4F4AF4E7590}" type="slidenum">
              <a:rPr lang="en-US"/>
              <a:pPr/>
              <a:t>31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BC7E2-834E-4C42-9BA3-DB7AAAA98FE4}" type="slidenum">
              <a:rPr lang="en-US"/>
              <a:pPr/>
              <a:t>32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04161" y="4451810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E4830281-9BE3-4F3F-A26E-AF350B05E929}" type="datetime3">
              <a:rPr lang="en-US" smtClean="0"/>
              <a:pPr/>
              <a:t>18 March 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9001" y="260741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EB26B-EF81-4913-98F9-201B764B7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3E8-4697-4258-AF51-23933299C7F8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9C06-43C2-4A28-9C45-32F32A92E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9" y="671973"/>
            <a:ext cx="2268141" cy="608098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4449" y="6887708"/>
            <a:ext cx="2436151" cy="402483"/>
          </a:xfrm>
        </p:spPr>
        <p:txBody>
          <a:bodyPr/>
          <a:lstStyle/>
          <a:p>
            <a:fld id="{D7857C4D-674F-450B-95AB-7E0A107EB191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34" y="6887493"/>
            <a:ext cx="6144378" cy="4024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771170" y="1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2" y="159228"/>
            <a:ext cx="587975" cy="269518"/>
          </a:xfrm>
        </p:spPr>
        <p:txBody>
          <a:bodyPr/>
          <a:lstStyle/>
          <a:p>
            <a:fld id="{7D22B7E8-10B8-463D-BF3F-6D133C2B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0486-2A42-4A62-B573-941FDE6FDC35}" type="datetime3">
              <a:rPr lang="en-US" smtClean="0"/>
              <a:pPr/>
              <a:t>18 March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204DA1-FDA9-4A5D-A963-9EA4EF1914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96" y="3023872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12095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95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2BF4-5CD8-4F53-B74E-F537596B5188}" type="datetime3">
              <a:rPr lang="en-US" smtClean="0"/>
              <a:pPr/>
              <a:t>18 March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fld id="{8FDF981A-DCEB-4AC3-8B2D-97CDA40084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71F1D1-A2F5-48B2-8155-E2FDA26A4D01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3DC63-3CC2-4A65-AA9E-E88A87887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8" y="300988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4FF702-2029-4D22-937D-64B0A7E19056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0DD709-93F7-42CA-85C8-6B936DB3F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0486-D61E-49E4-AD87-7FFBF9B4F659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07A37-71EB-4B7E-8BC0-A81144AEBC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5A06-5EE3-43F5-8EBB-5558C10EE4A4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2FBA6-8EB0-4F0D-87FD-17856F388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300988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BAB-D827-4086-8635-897FA0AEC062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69A27-D348-4809-BBF1-DC3AAA619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2043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75" tIns="201568" rIns="151175" bIns="100783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04161" y="1931918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03627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96100" y="1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88427" y="6887705"/>
            <a:ext cx="2940182" cy="402483"/>
          </a:xfrm>
        </p:spPr>
        <p:txBody>
          <a:bodyPr rtlCol="0"/>
          <a:lstStyle/>
          <a:p>
            <a:fld id="{4C5104A6-7AC3-46FC-AC2D-313BF27C701C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fld id="{80FA371A-E542-429E-AB53-481C75464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4109" y="6887492"/>
            <a:ext cx="5040313" cy="40248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2043" y="251989"/>
            <a:ext cx="8988557" cy="1091953"/>
          </a:xfrm>
          <a:prstGeom prst="rect">
            <a:avLst/>
          </a:prstGeom>
        </p:spPr>
        <p:txBody>
          <a:bodyPr vert="horz" lIns="100783" tIns="50392" rIns="100783" bIns="50392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20417" y="6887705"/>
            <a:ext cx="2940182" cy="402483"/>
          </a:xfrm>
          <a:prstGeom prst="rect">
            <a:avLst/>
          </a:prstGeom>
        </p:spPr>
        <p:txBody>
          <a:bodyPr vert="horz" lIns="100783" tIns="50392" rIns="100783" bIns="50392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B01EBD6C-9746-493B-A26C-730010C68D2A}" type="datetime3">
              <a:rPr lang="en-US" smtClean="0"/>
              <a:pPr/>
              <a:t>18 March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043" y="6887492"/>
            <a:ext cx="5976368" cy="402483"/>
          </a:xfrm>
          <a:prstGeom prst="rect">
            <a:avLst/>
          </a:prstGeom>
        </p:spPr>
        <p:txBody>
          <a:bodyPr vert="horz" lIns="100783" tIns="50392" rIns="100783" bIns="50392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71AF74EC-6096-4387-889E-133A290AFC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44" indent="-352744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486" indent="-302352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indent="-251960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indent="-251960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indent="-251960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029" indent="-25196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380" indent="-25196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2732" indent="-25196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084" indent="-25196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zc3e" TargetMode="External"/><Relationship Id="rId2" Type="http://schemas.openxmlformats.org/officeDocument/2006/relationships/hyperlink" Target="http://goo.gl/8K7Q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QC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Database Management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913" y="5227638"/>
            <a:ext cx="4191000" cy="112286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u="sng" dirty="0" smtClean="0">
                <a:cs typeface="Arial" pitchFamily="34" charset="0"/>
              </a:rPr>
              <a:t>Includes some slides by:</a:t>
            </a:r>
          </a:p>
          <a:p>
            <a:pPr algn="r"/>
            <a:r>
              <a:rPr lang="en-US" altLang="ko-KR" dirty="0" err="1" smtClean="0">
                <a:cs typeface="Arial" pitchFamily="34" charset="0"/>
              </a:rPr>
              <a:t>YongChul</a:t>
            </a:r>
            <a:r>
              <a:rPr lang="en-US" altLang="ko-KR" dirty="0" smtClean="0">
                <a:cs typeface="Arial" pitchFamily="34" charset="0"/>
              </a:rPr>
              <a:t> Kwon (</a:t>
            </a:r>
            <a:r>
              <a:rPr lang="en-US" altLang="ko-KR" dirty="0" smtClean="0">
                <a:cs typeface="Arial" pitchFamily="34" charset="0"/>
                <a:hlinkClick r:id="rId2"/>
              </a:rPr>
              <a:t>http://goo.gl/8K7Qa</a:t>
            </a:r>
            <a:r>
              <a:rPr lang="en-US" altLang="ko-KR" dirty="0" smtClean="0">
                <a:cs typeface="Arial" pitchFamily="34" charset="0"/>
              </a:rPr>
              <a:t>)</a:t>
            </a:r>
          </a:p>
          <a:p>
            <a:pPr algn="r"/>
            <a:r>
              <a:rPr lang="en-US" altLang="ko-KR" dirty="0" err="1" smtClean="0">
                <a:cs typeface="Arial" pitchFamily="34" charset="0"/>
              </a:rPr>
              <a:t>Jong</a:t>
            </a:r>
            <a:r>
              <a:rPr lang="en-US" altLang="ko-KR" dirty="0" smtClean="0">
                <a:cs typeface="Arial" pitchFamily="34" charset="0"/>
              </a:rPr>
              <a:t>-Won </a:t>
            </a:r>
            <a:r>
              <a:rPr lang="en-US" altLang="ko-KR" dirty="0" err="1" smtClean="0">
                <a:cs typeface="Arial" pitchFamily="34" charset="0"/>
              </a:rPr>
              <a:t>Roh</a:t>
            </a:r>
            <a:r>
              <a:rPr lang="en-US" altLang="ko-KR" dirty="0" smtClean="0">
                <a:cs typeface="Arial" pitchFamily="34" charset="0"/>
              </a:rPr>
              <a:t> (</a:t>
            </a:r>
            <a:r>
              <a:rPr lang="en-US" altLang="ko-KR" dirty="0" smtClean="0">
                <a:cs typeface="Arial" pitchFamily="34" charset="0"/>
                <a:hlinkClick r:id="rId3"/>
              </a:rPr>
              <a:t>http://goo.gl/Fzc3e</a:t>
            </a:r>
            <a:r>
              <a:rPr lang="en-US" altLang="ko-KR" dirty="0" smtClean="0">
                <a:cs typeface="Arial" pitchFamily="34" charset="0"/>
              </a:rPr>
              <a:t>)</a:t>
            </a:r>
          </a:p>
          <a:p>
            <a:pPr algn="r"/>
            <a:endParaRPr lang="en-US" altLang="ko-KR" dirty="0">
              <a:cs typeface="Arial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0281-9BE3-4F3F-A26E-AF350B05E929}" type="datetime3">
              <a:rPr lang="en-US" smtClean="0"/>
              <a:pPr/>
              <a:t>18 March 2014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83312" y="4970003"/>
            <a:ext cx="3352799" cy="138049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Presented by:</a:t>
            </a:r>
          </a:p>
          <a:p>
            <a:r>
              <a:rPr lang="en-US" dirty="0" smtClean="0"/>
              <a:t>Bharath Radhakrishnan</a:t>
            </a:r>
          </a:p>
          <a:p>
            <a:endParaRPr lang="en-US" i="1" dirty="0" smtClean="0">
              <a:latin typeface="Times" pitchFamily="18" charset="0"/>
            </a:endParaRPr>
          </a:p>
          <a:p>
            <a:r>
              <a:rPr lang="en-US" i="1" dirty="0" smtClean="0">
                <a:latin typeface="Times" pitchFamily="18" charset="0"/>
              </a:rPr>
              <a:t>Under the guidance of:</a:t>
            </a:r>
          </a:p>
          <a:p>
            <a:r>
              <a:rPr lang="en-US" dirty="0" smtClean="0"/>
              <a:t>Prof. S. </a:t>
            </a:r>
            <a:r>
              <a:rPr lang="en-US" dirty="0" err="1" smtClean="0"/>
              <a:t>Sudarshan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73110" y="960437"/>
            <a:ext cx="8534401" cy="3048000"/>
          </a:xfrm>
          <a:prstGeom prst="rect">
            <a:avLst/>
          </a:prstGeom>
        </p:spPr>
        <p:txBody>
          <a:bodyPr vert="horz" lIns="100783" tIns="50392" rIns="100783" bIns="50392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Monitoring streams: </a:t>
            </a:r>
            <a:br>
              <a:rPr lang="en-US" dirty="0" smtClean="0"/>
            </a:br>
            <a:r>
              <a:rPr lang="en-US" sz="3600" dirty="0" smtClean="0"/>
              <a:t>a new class of data management applications</a:t>
            </a:r>
            <a:br>
              <a:rPr lang="en-US" sz="3600" dirty="0" smtClean="0"/>
            </a:br>
            <a:r>
              <a:rPr lang="en-US" sz="1800" dirty="0" smtClean="0"/>
              <a:t>Don Carney, </a:t>
            </a:r>
            <a:r>
              <a:rPr lang="en-US" sz="1800" dirty="0" err="1" smtClean="0"/>
              <a:t>Uğur</a:t>
            </a:r>
            <a:r>
              <a:rPr lang="en-US" sz="1800" dirty="0" smtClean="0"/>
              <a:t> </a:t>
            </a:r>
            <a:r>
              <a:rPr lang="en-US" sz="1800" dirty="0" err="1" smtClean="0"/>
              <a:t>Çetintemel</a:t>
            </a:r>
            <a:r>
              <a:rPr lang="en-US" sz="1800" dirty="0" smtClean="0"/>
              <a:t>, Mitch </a:t>
            </a:r>
            <a:r>
              <a:rPr lang="en-US" sz="1800" dirty="0" err="1" smtClean="0"/>
              <a:t>Cherniack</a:t>
            </a:r>
            <a:r>
              <a:rPr lang="en-US" sz="1800" dirty="0" smtClean="0"/>
              <a:t>, Christian Convey, </a:t>
            </a:r>
            <a:r>
              <a:rPr lang="en-US" sz="1800" dirty="0" err="1" smtClean="0"/>
              <a:t>Sangdon</a:t>
            </a:r>
            <a:r>
              <a:rPr lang="en-US" sz="1800" dirty="0" smtClean="0"/>
              <a:t> Lee, Greg </a:t>
            </a:r>
            <a:r>
              <a:rPr lang="en-US" sz="1800" dirty="0" err="1" smtClean="0"/>
              <a:t>Seidman</a:t>
            </a:r>
            <a:r>
              <a:rPr lang="en-US" sz="1800" dirty="0" smtClean="0"/>
              <a:t>,  Michael </a:t>
            </a:r>
            <a:r>
              <a:rPr lang="en-US" sz="1800" dirty="0" err="1" smtClean="0"/>
              <a:t>Stonebraker</a:t>
            </a:r>
            <a:r>
              <a:rPr lang="en-US" sz="1800" dirty="0" smtClean="0"/>
              <a:t>, </a:t>
            </a:r>
            <a:r>
              <a:rPr lang="en-US" sz="1800" dirty="0" err="1" smtClean="0"/>
              <a:t>Nesime</a:t>
            </a:r>
            <a:r>
              <a:rPr lang="en-US" sz="1800" dirty="0" smtClean="0"/>
              <a:t>  </a:t>
            </a:r>
            <a:r>
              <a:rPr lang="en-US" sz="1800" dirty="0" err="1" smtClean="0"/>
              <a:t>Tatbul</a:t>
            </a:r>
            <a:r>
              <a:rPr lang="en-US" sz="1800" dirty="0" smtClean="0"/>
              <a:t>, Stan </a:t>
            </a:r>
            <a:r>
              <a:rPr lang="en-US" sz="1800" dirty="0" err="1" smtClean="0"/>
              <a:t>Zdonik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VLDB 2002: 215-226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26255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Continuous:-operate on single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Windowed:- operate on a set of continuous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" y="3779837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925512" y="3551237"/>
            <a:ext cx="2895600" cy="914400"/>
            <a:chOff x="925512" y="2941637"/>
            <a:chExt cx="2895600" cy="762000"/>
          </a:xfrm>
        </p:grpSpPr>
        <p:sp>
          <p:nvSpPr>
            <p:cNvPr id="11" name="Rectangle 10"/>
            <p:cNvSpPr/>
            <p:nvPr/>
          </p:nvSpPr>
          <p:spPr>
            <a:xfrm>
              <a:off x="925512" y="3132137"/>
              <a:ext cx="1447800" cy="571500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3312" y="2941637"/>
              <a:ext cx="1447800" cy="762000"/>
            </a:xfrm>
            <a:prstGeom prst="rect">
              <a:avLst/>
            </a:prstGeom>
            <a:noFill/>
            <a:ln w="34925">
              <a:noFill/>
            </a:ln>
            <a:effectLst>
              <a:outerShdw blurRad="50800" dist="50800" dir="5400000" algn="ctr" rotWithShape="0">
                <a:srgbClr val="000000">
                  <a:alpha val="1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9312" y="4999037"/>
            <a:ext cx="202010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1.)	Slide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9312" y="5608637"/>
            <a:ext cx="245849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2.)	Tumble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9312" y="6294437"/>
            <a:ext cx="210987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3.)	Latch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39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Filter</a:t>
            </a:r>
          </a:p>
          <a:p>
            <a:pPr marL="514350" indent="-514350">
              <a:buNone/>
            </a:pPr>
            <a:r>
              <a:rPr lang="en-US" dirty="0" smtClean="0"/>
              <a:t>--Drop</a:t>
            </a:r>
          </a:p>
          <a:p>
            <a:pPr marL="514350" indent="-514350">
              <a:buNone/>
            </a:pPr>
            <a:r>
              <a:rPr lang="en-US" dirty="0" smtClean="0"/>
              <a:t>Algebraic notation:</a:t>
            </a:r>
          </a:p>
          <a:p>
            <a:pPr marL="514350" indent="-514350">
              <a:buNone/>
            </a:pPr>
            <a:r>
              <a:rPr lang="en-US" i="1" dirty="0" smtClean="0"/>
              <a:t>Filter(P1, . . . , Pm)(S)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87712" y="4770437"/>
            <a:ext cx="144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Price &gt; 1000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stCxn id="13" idx="3"/>
            <a:endCxn id="5" idx="1"/>
          </p:cNvCxnSpPr>
          <p:nvPr/>
        </p:nvCxnSpPr>
        <p:spPr>
          <a:xfrm>
            <a:off x="2144712" y="5341937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15" idx="1"/>
          </p:cNvCxnSpPr>
          <p:nvPr/>
        </p:nvCxnSpPr>
        <p:spPr>
          <a:xfrm>
            <a:off x="4735512" y="5341937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5512" y="4770437"/>
            <a:ext cx="1219200" cy="1143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Input stream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2312" y="4770437"/>
            <a:ext cx="1219200" cy="1143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Output stream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Map</a:t>
            </a:r>
          </a:p>
          <a:p>
            <a:pPr>
              <a:buNone/>
            </a:pPr>
            <a:r>
              <a:rPr lang="en-US" dirty="0" smtClean="0"/>
              <a:t>Applies a function to every </a:t>
            </a:r>
            <a:r>
              <a:rPr lang="en-US" dirty="0" err="1" smtClean="0"/>
              <a:t>tuple</a:t>
            </a:r>
            <a:r>
              <a:rPr lang="en-US" dirty="0" smtClean="0"/>
              <a:t> in the stream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Map(</a:t>
            </a:r>
            <a:r>
              <a:rPr lang="en-US" b="1" i="1" dirty="0" smtClean="0"/>
              <a:t>A1 = F1, . . . , Am = </a:t>
            </a:r>
            <a:r>
              <a:rPr lang="en-US" b="1" i="1" dirty="0" err="1" smtClean="0"/>
              <a:t>Fm</a:t>
            </a:r>
            <a:r>
              <a:rPr lang="en-US" b="1" i="1" dirty="0" smtClean="0"/>
              <a:t>)(S)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32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Union</a:t>
            </a:r>
          </a:p>
          <a:p>
            <a:pPr>
              <a:buNone/>
            </a:pPr>
            <a:r>
              <a:rPr lang="en-US" dirty="0" smtClean="0"/>
              <a:t>Combine </a:t>
            </a:r>
            <a:r>
              <a:rPr lang="en-US" dirty="0" err="1" smtClean="0"/>
              <a:t>tuples</a:t>
            </a:r>
            <a:r>
              <a:rPr lang="en-US" dirty="0" smtClean="0"/>
              <a:t> from all input streams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Union (S1, . . . , </a:t>
            </a:r>
            <a:r>
              <a:rPr lang="en-US" i="1" dirty="0" err="1" smtClean="0"/>
              <a:t>Sn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3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Group By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Partitioning of input stream into multiple output streams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73512" y="3322637"/>
            <a:ext cx="1676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Partitioning </a:t>
            </a:r>
            <a:r>
              <a:rPr lang="en-US" dirty="0" smtClean="0"/>
              <a:t>condition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77912" y="3932237"/>
            <a:ext cx="2895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49912" y="2713037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49912" y="3856037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3712" y="4313237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Aggregate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Applies </a:t>
            </a:r>
            <a:r>
              <a:rPr lang="en-US" dirty="0"/>
              <a:t>aggregate function on windows over input </a:t>
            </a:r>
            <a:r>
              <a:rPr lang="en-US" dirty="0" smtClean="0"/>
              <a:t>stream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Syntax: </a:t>
            </a:r>
            <a:br>
              <a:rPr lang="en-US" dirty="0"/>
            </a:br>
            <a:r>
              <a:rPr lang="en-US" sz="2400" i="1" dirty="0">
                <a:latin typeface="Times" pitchFamily="18" charset="0"/>
              </a:rPr>
              <a:t>Aggregate(Function, Assuming order, Size s, Advance I, Timeout t) (S)</a:t>
            </a:r>
            <a:endParaRPr lang="en-US" i="1" dirty="0">
              <a:latin typeface="Times" pitchFamily="18" charset="0"/>
            </a:endParaRP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4512" y="274638"/>
            <a:ext cx="9072563" cy="1132202"/>
          </a:xfrm>
          <a:prstGeom prst="rect">
            <a:avLst/>
          </a:prstGeom>
        </p:spPr>
        <p:txBody>
          <a:bodyPr lIns="91430" tIns="45716" rIns="91430" bIns="45716"/>
          <a:lstStyle/>
          <a:p>
            <a:pPr algn="ctr">
              <a:defRPr/>
            </a:pPr>
            <a:r>
              <a:rPr lang="en-US" altLang="zh-TW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Aggregate Example Contd.</a:t>
            </a: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94" y="1417637"/>
            <a:ext cx="95933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Join is a binary join operator that takes the form</a:t>
            </a:r>
          </a:p>
          <a:p>
            <a:r>
              <a:rPr lang="en-US" i="1" dirty="0" smtClean="0"/>
              <a:t>Join (P, Size s, Left Assuming O1, Right Assuming O2)</a:t>
            </a:r>
            <a:r>
              <a:rPr lang="en-US" dirty="0" smtClean="0"/>
              <a:t>(</a:t>
            </a:r>
            <a:r>
              <a:rPr lang="en-US" i="1" dirty="0" smtClean="0"/>
              <a:t>S1, 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Join Example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7836380"/>
              </p:ext>
            </p:extLst>
          </p:nvPr>
        </p:nvGraphicFramePr>
        <p:xfrm>
          <a:off x="-141287" y="1722437"/>
          <a:ext cx="718431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13" y="3856037"/>
            <a:ext cx="169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2912" y="3856037"/>
            <a:ext cx="1952625" cy="112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3313" y="3094038"/>
            <a:ext cx="2819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ent Arrow 7"/>
          <p:cNvSpPr/>
          <p:nvPr/>
        </p:nvSpPr>
        <p:spPr>
          <a:xfrm rot="5400000">
            <a:off x="5535613" y="846137"/>
            <a:ext cx="914400" cy="34290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Queries can be classified 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1.Continuous queries</a:t>
            </a:r>
          </a:p>
          <a:p>
            <a:pPr>
              <a:buNone/>
            </a:pPr>
            <a:r>
              <a:rPr lang="en-US" dirty="0" smtClean="0"/>
              <a:t>2.Views</a:t>
            </a:r>
          </a:p>
          <a:p>
            <a:pPr>
              <a:buNone/>
            </a:pPr>
            <a:r>
              <a:rPr lang="en-US" dirty="0" smtClean="0"/>
              <a:t>3.Ad hoc queries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Monitoring Applications</a:t>
            </a:r>
          </a:p>
          <a:p>
            <a:pPr lvl="1"/>
            <a:r>
              <a:rPr lang="en-US" dirty="0" smtClean="0"/>
              <a:t>Special needs of monitoring applications</a:t>
            </a:r>
          </a:p>
          <a:p>
            <a:r>
              <a:rPr lang="en-US" dirty="0" smtClean="0"/>
              <a:t>Aurora</a:t>
            </a:r>
          </a:p>
          <a:p>
            <a:pPr lvl="1"/>
            <a:r>
              <a:rPr lang="en-US" dirty="0" smtClean="0"/>
              <a:t>System and Query Model of Aurora</a:t>
            </a:r>
          </a:p>
          <a:p>
            <a:pPr lvl="1"/>
            <a:r>
              <a:rPr lang="en-US" dirty="0" smtClean="0"/>
              <a:t>Operators in Aurora</a:t>
            </a:r>
          </a:p>
          <a:p>
            <a:pPr lvl="1"/>
            <a:r>
              <a:rPr lang="en-US" dirty="0" smtClean="0"/>
              <a:t>Aurora System Architecture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Extras</a:t>
            </a:r>
          </a:p>
          <a:p>
            <a:pPr lvl="1"/>
            <a:r>
              <a:rPr lang="en-US" dirty="0" smtClean="0"/>
              <a:t>Borealis</a:t>
            </a:r>
          </a:p>
          <a:p>
            <a:pPr lvl="1"/>
            <a:r>
              <a:rPr lang="en-US" dirty="0" smtClean="0"/>
              <a:t>Physically Independent Stream Merging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1763925"/>
            <a:ext cx="8988557" cy="102531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Continuous queries:</a:t>
            </a:r>
            <a:r>
              <a:rPr lang="en-US" dirty="0" smtClean="0"/>
              <a:t> Continuously monitors input stream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23127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26270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72878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8034751" y="3564116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8" name="AutoShape 16"/>
          <p:cNvCxnSpPr>
            <a:cxnSpLocks noChangeShapeType="1"/>
            <a:endCxn id="4" idx="1"/>
          </p:cNvCxnSpPr>
          <p:nvPr/>
        </p:nvCxnSpPr>
        <p:spPr bwMode="auto">
          <a:xfrm>
            <a:off x="0" y="3915850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17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3134447" y="3915850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" name="AutoShape 1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5437589" y="3915850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9"/>
          <p:cNvCxnSpPr>
            <a:cxnSpLocks noChangeShapeType="1"/>
            <a:stCxn id="6" idx="3"/>
            <a:endCxn id="7" idx="2"/>
          </p:cNvCxnSpPr>
          <p:nvPr/>
        </p:nvCxnSpPr>
        <p:spPr bwMode="auto">
          <a:xfrm>
            <a:off x="7184197" y="3915851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8930799" y="2883396"/>
            <a:ext cx="1050065" cy="794466"/>
            <a:chOff x="4649" y="2160"/>
            <a:chExt cx="600" cy="454"/>
          </a:xfrm>
        </p:grpSpPr>
        <p:cxnSp>
          <p:nvCxnSpPr>
            <p:cNvPr id="13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3610476" y="3835355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7864988" y="4232587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1" y="510579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20" name="AutoShape 57"/>
          <p:cNvCxnSpPr>
            <a:cxnSpLocks noChangeShapeType="1"/>
            <a:stCxn id="19" idx="0"/>
            <a:endCxn id="17" idx="3"/>
          </p:cNvCxnSpPr>
          <p:nvPr/>
        </p:nvCxnSpPr>
        <p:spPr bwMode="auto">
          <a:xfrm rot="5400000" flipH="1" flipV="1">
            <a:off x="1625532" y="3097533"/>
            <a:ext cx="1134521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0" y="3094037"/>
            <a:ext cx="1113069" cy="169742"/>
            <a:chOff x="1292" y="3152"/>
            <a:chExt cx="636" cy="97"/>
          </a:xfrm>
        </p:grpSpPr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82"/>
          <p:cNvGrpSpPr>
            <a:grpSpLocks/>
          </p:cNvGrpSpPr>
          <p:nvPr/>
        </p:nvGrpSpPr>
        <p:grpSpPr bwMode="auto">
          <a:xfrm>
            <a:off x="3135312" y="3322637"/>
            <a:ext cx="1113069" cy="171493"/>
            <a:chOff x="1429" y="3073"/>
            <a:chExt cx="636" cy="98"/>
          </a:xfrm>
        </p:grpSpPr>
        <p:sp>
          <p:nvSpPr>
            <p:cNvPr id="30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0" y="3597365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flipV="1">
            <a:off x="392112" y="3475037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V="1">
            <a:off x="773112" y="3475037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1154112" y="3475037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V="1">
            <a:off x="3211512" y="40846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3592512" y="40846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3973512" y="40846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0.00063 0.03808 0.00042 0.05397 0.00377 C 0.0716 0.00755 0.08796 0.01888 0.10511 0.02329 C 0.1284 0.03881 0.1561 0.03567 0.18127 0.03693 C 0.21463 0.04049 0.24752 0.03797 0.28057 0.03315 C 0.31157 0.01846 0.28497 0.03021 0.36979 0.03315 C 0.40976 0.03441 0.44957 0.03651 0.48969 0.03881 C 0.53029 0.04364 0.57168 0.04658 0.61243 0.04868 C 0.76066 0.04616 0.68843 0.04679 0.8288 0.04679 " pathEditMode="relative" ptsTypes="ffffffffA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0.00063 0.03808 0.00042 0.05397 0.00377 C 0.0716 0.00755 0.08796 0.01888 0.10511 0.02329 C 0.1284 0.03881 0.1561 0.03567 0.18127 0.03693 C 0.21463 0.04049 0.24752 0.03797 0.28057 0.03315 C 0.31157 0.01846 0.28497 0.03021 0.36979 0.03315 C 0.40976 0.03441 0.44957 0.03651 0.48969 0.03881 C 0.53029 0.04364 0.57168 0.04658 0.61243 0.04868 C 0.76066 0.04616 0.68843 0.04679 0.8288 0.04679 " pathEditMode="relative" ptsTypes="ffffffffA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0.00063 0.03808 0.00042 0.05397 0.00377 C 0.0716 0.00755 0.08796 0.01888 0.10511 0.02329 C 0.1284 0.03881 0.1561 0.03567 0.18127 0.03693 C 0.21463 0.04049 0.24752 0.03797 0.28057 0.03315 C 0.31157 0.01846 0.28497 0.03021 0.36979 0.03315 C 0.40976 0.03441 0.44957 0.03651 0.48969 0.03881 C 0.53029 0.04364 0.57168 0.04658 0.61243 0.04868 C 0.76066 0.04616 0.68843 0.04679 0.8288 0.04679 " pathEditMode="relative" ptsTypes="ffffffffA">
                                      <p:cBhvr>
                                        <p:cTn id="1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Aurora Query model: Views</a:t>
            </a:r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5312" y="38560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16200000" flipH="1">
            <a:off x="3096839" y="3261904"/>
            <a:ext cx="1187399" cy="8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927738" y="4095250"/>
            <a:ext cx="399780" cy="87331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992313" y="3475037"/>
            <a:ext cx="7772400" cy="22860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flipV="1">
            <a:off x="3287712" y="27892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flipV="1">
            <a:off x="3668712" y="27892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flipV="1">
            <a:off x="4049712" y="27892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flipH="1" flipV="1">
            <a:off x="3287712" y="28654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flipH="1" flipV="1">
            <a:off x="3668712" y="28654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flipH="1" flipV="1">
            <a:off x="4049712" y="28654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0.0065 -0.00409 0.01301 -0.00739 0.01951 C -0.01007 0.03 -0.01038 0.0363 -0.01762 0.0428 C -0.02093 0.04973 -0.02156 0.05644 -0.02344 0.0642 C -0.02502 0.08309 -0.02612 0.10197 -0.02785 0.12086 C -0.02879 0.14876 -0.03115 0.15967 -0.02643 0.18506 C -0.02533 0.19094 -0.02203 0.19156 -0.01904 0.19492 C -0.01621 0.19807 -0.01463 0.20331 -0.0118 0.20646 C -0.00393 0.21506 0.00614 0.22094 0.01605 0.22409 C 0.03572 0.23752 0.01652 0.22598 0.06719 0.22598 C 0.15877 0.22598 0.25051 0.22744 0.34209 0.22807 C 0.35091 0.22912 0.36051 0.2266 0.36837 0.23185 C 0.37278 0.23479 0.37467 0.25178 0.37561 0.25724 C 0.37325 0.27025 0.37278 0.28095 0.37278 0.29438 " pathEditMode="relative" ptsTypes="fffffffffffffA">
                                      <p:cBhvr>
                                        <p:cTn id="14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0.0065 -0.00409 0.01301 -0.00739 0.01951 C -0.01007 0.03 -0.01038 0.0363 -0.01762 0.0428 C -0.02093 0.04973 -0.02156 0.05644 -0.02344 0.0642 C -0.02502 0.08309 -0.02612 0.10197 -0.02785 0.12086 C -0.02879 0.14876 -0.03115 0.15967 -0.02643 0.18506 C -0.02533 0.19094 -0.02203 0.19156 -0.01904 0.19492 C -0.01621 0.19807 -0.01463 0.20331 -0.0118 0.20646 C -0.00393 0.21506 0.00614 0.22094 0.01605 0.22409 C 0.03572 0.23752 0.01652 0.22598 0.06719 0.22598 C 0.15877 0.22598 0.25051 0.22744 0.34209 0.22807 C 0.35091 0.22912 0.36051 0.2266 0.36837 0.23185 C 0.37278 0.23479 0.37467 0.25178 0.37561 0.25724 C 0.37325 0.27025 0.37278 0.28095 0.37278 0.29438 " pathEditMode="relative" ptsTypes="fffffffffffffA">
                                      <p:cBhvr>
                                        <p:cTn id="1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0.0065 -0.00409 0.01301 -0.00739 0.01951 C -0.01007 0.03 -0.01038 0.0363 -0.01762 0.0428 C -0.02093 0.04973 -0.02156 0.05644 -0.02344 0.0642 C -0.02502 0.08309 -0.02612 0.10197 -0.02785 0.12086 C -0.02879 0.14876 -0.03115 0.15967 -0.02643 0.18506 C -0.02533 0.19094 -0.02203 0.19156 -0.01904 0.19492 C -0.01621 0.19807 -0.01463 0.20331 -0.0118 0.20646 C -0.00393 0.21506 0.00614 0.22094 0.01605 0.22409 C 0.03572 0.23752 0.01652 0.22598 0.06719 0.22598 C 0.15877 0.22598 0.25051 0.22744 0.34209 0.22807 C 0.35091 0.22912 0.36051 0.2266 0.36837 0.23185 C 0.37278 0.23479 0.37467 0.25178 0.37561 0.25724 C 0.37325 0.27025 0.37278 0.28095 0.37278 0.29438 " pathEditMode="relative" ptsTypes="fffffffffffffA">
                                      <p:cBhvr>
                                        <p:cTn id="1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Aurora Query model: Ad-hoc queries</a:t>
            </a:r>
            <a:endParaRPr lang="en-US" altLang="ko-KR" dirty="0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D80DC08-7F34-4333-A54E-9A9DEAC18689}" type="slidenum">
              <a:rPr lang="en-US" altLang="ko-KR" smtClean="0"/>
              <a:pPr/>
              <a:t>22</a:t>
            </a:fld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4445" y="37798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992312" y="6262981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b7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452965" y="6275230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b8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596849" y="627523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b9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285704" y="6161487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5400000">
            <a:off x="3135378" y="3224237"/>
            <a:ext cx="111120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889641" y="4057155"/>
            <a:ext cx="475980" cy="8733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8" name="AutoShape 24"/>
          <p:cNvCxnSpPr>
            <a:cxnSpLocks noChangeShapeType="1"/>
            <a:stCxn id="72754" idx="4"/>
            <a:endCxn id="72714" idx="0"/>
          </p:cNvCxnSpPr>
          <p:nvPr/>
        </p:nvCxnSpPr>
        <p:spPr bwMode="auto">
          <a:xfrm>
            <a:off x="1548847" y="2668638"/>
            <a:ext cx="0" cy="3594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9" name="AutoShape 25"/>
          <p:cNvCxnSpPr>
            <a:cxnSpLocks noChangeShapeType="1"/>
            <a:stCxn id="72714" idx="3"/>
            <a:endCxn id="72715" idx="1"/>
          </p:cNvCxnSpPr>
          <p:nvPr/>
        </p:nvCxnSpPr>
        <p:spPr bwMode="auto">
          <a:xfrm>
            <a:off x="2103631" y="6500971"/>
            <a:ext cx="1349334" cy="12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0" name="AutoShape 26"/>
          <p:cNvCxnSpPr>
            <a:cxnSpLocks noChangeShapeType="1"/>
            <a:stCxn id="72715" idx="3"/>
            <a:endCxn id="72716" idx="1"/>
          </p:cNvCxnSpPr>
          <p:nvPr/>
        </p:nvCxnSpPr>
        <p:spPr bwMode="auto">
          <a:xfrm>
            <a:off x="4564285" y="6513220"/>
            <a:ext cx="103256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1" name="AutoShape 27"/>
          <p:cNvCxnSpPr>
            <a:cxnSpLocks noChangeShapeType="1"/>
            <a:stCxn id="72716" idx="3"/>
            <a:endCxn id="72717" idx="2"/>
          </p:cNvCxnSpPr>
          <p:nvPr/>
        </p:nvCxnSpPr>
        <p:spPr bwMode="auto">
          <a:xfrm>
            <a:off x="6708168" y="6513222"/>
            <a:ext cx="577536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 dirty="0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692785" y="6478223"/>
            <a:ext cx="1050065" cy="794466"/>
            <a:chOff x="4649" y="2160"/>
            <a:chExt cx="600" cy="454"/>
          </a:xfrm>
        </p:grpSpPr>
        <p:cxnSp>
          <p:nvCxnSpPr>
            <p:cNvPr id="72747" name="AutoShape 43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8" name="AutoShape 44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9" name="Freeform 45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Text Box 46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0" y="5842999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4" name="Oval 50"/>
          <p:cNvSpPr>
            <a:spLocks noChangeArrowheads="1"/>
          </p:cNvSpPr>
          <p:nvPr/>
        </p:nvSpPr>
        <p:spPr bwMode="auto">
          <a:xfrm>
            <a:off x="1468343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8362019" y="5923497"/>
            <a:ext cx="1699159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ad-hoc query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0" name="AutoShape 56"/>
          <p:cNvCxnSpPr>
            <a:cxnSpLocks noChangeShapeType="1"/>
            <a:stCxn id="72759" idx="0"/>
            <a:endCxn id="72754" idx="3"/>
          </p:cNvCxnSpPr>
          <p:nvPr/>
        </p:nvCxnSpPr>
        <p:spPr bwMode="auto">
          <a:xfrm rot="5400000" flipH="1" flipV="1">
            <a:off x="554465" y="2842638"/>
            <a:ext cx="1134522" cy="739880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925513" y="5989637"/>
            <a:ext cx="8915400" cy="12954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012112" y="5151437"/>
            <a:ext cx="914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 days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Aurora GUI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51038"/>
            <a:ext cx="65817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97913" y="377983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Operator Boxes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7173913" y="3856037"/>
            <a:ext cx="1524000" cy="1905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6259513" y="4046538"/>
            <a:ext cx="2438400" cy="87629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88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Done by administrator</a:t>
            </a:r>
          </a:p>
          <a:p>
            <a:r>
              <a:rPr lang="en-US" dirty="0" smtClean="0"/>
              <a:t>A multi dimensional function specified as a set of 2D functions</a:t>
            </a:r>
          </a:p>
          <a:p>
            <a:endParaRPr lang="en-US" dirty="0" smtClean="0"/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3475037"/>
            <a:ext cx="91192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4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6113" y="1874837"/>
            <a:ext cx="61722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503239" y="346075"/>
            <a:ext cx="9070975" cy="1171575"/>
          </a:xfrm>
          <a:prstGeom prst="rect">
            <a:avLst/>
          </a:prstGeom>
          <a:ln/>
        </p:spPr>
        <p:txBody>
          <a:bodyPr lIns="91430" tIns="38804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Run-time Architecture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15913" y="3856037"/>
            <a:ext cx="1066800" cy="1446213"/>
          </a:xfrm>
          <a:prstGeom prst="rightArrow">
            <a:avLst>
              <a:gd name="adj1" fmla="val 74676"/>
              <a:gd name="adj2" fmla="val 2295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Data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Stream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774113" y="3638550"/>
            <a:ext cx="914400" cy="1665288"/>
          </a:xfrm>
          <a:prstGeom prst="rightArrow">
            <a:avLst>
              <a:gd name="adj1" fmla="val 45778"/>
              <a:gd name="adj2" fmla="val 2295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Output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2220912" y="2636838"/>
            <a:ext cx="2011363" cy="3700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449512" y="2732089"/>
            <a:ext cx="1560513" cy="1755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2556136" y="4221164"/>
            <a:ext cx="1455286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Buffer manager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2525713" y="2103437"/>
            <a:ext cx="203200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r>
              <a:rPr lang="en-US" altLang="ko-KR" sz="1700" i="1" dirty="0" smtClean="0">
                <a:cs typeface="Arial" pitchFamily="34" charset="0"/>
              </a:rPr>
              <a:t>Storage Manager</a:t>
            </a:r>
            <a:endParaRPr lang="en-US" altLang="ko-KR" sz="1700" i="1" dirty="0">
              <a:cs typeface="Arial" pitchFamily="34" charset="0"/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2449512" y="4802188"/>
            <a:ext cx="1592263" cy="1370012"/>
          </a:xfrm>
          <a:prstGeom prst="can">
            <a:avLst>
              <a:gd name="adj" fmla="val 26088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525712" y="4858729"/>
            <a:ext cx="1494164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Persistent Store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35312" y="2919954"/>
            <a:ext cx="620743" cy="129724"/>
            <a:chOff x="3149581" y="2919954"/>
            <a:chExt cx="620743" cy="129724"/>
          </a:xfrm>
        </p:grpSpPr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3149581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auto">
            <a:xfrm>
              <a:off x="3245230" y="292409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3335999" y="292409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3421888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8" name="Rectangle 56"/>
            <p:cNvSpPr>
              <a:spLocks noChangeArrowheads="1"/>
            </p:cNvSpPr>
            <p:nvPr/>
          </p:nvSpPr>
          <p:spPr bwMode="auto">
            <a:xfrm>
              <a:off x="3503873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3592690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>
              <a:off x="3681507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03513" y="2881314"/>
            <a:ext cx="1027131" cy="200376"/>
            <a:chOff x="2860675" y="2881313"/>
            <a:chExt cx="1027131" cy="200377"/>
          </a:xfrm>
        </p:grpSpPr>
        <p:cxnSp>
          <p:nvCxnSpPr>
            <p:cNvPr id="22" name="AutoShape 59"/>
            <p:cNvCxnSpPr>
              <a:cxnSpLocks noChangeShapeType="1"/>
              <a:stCxn id="20" idx="3"/>
            </p:cNvCxnSpPr>
            <p:nvPr/>
          </p:nvCxnSpPr>
          <p:spPr bwMode="auto">
            <a:xfrm flipV="1">
              <a:off x="3756045" y="2982056"/>
              <a:ext cx="131761" cy="1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60"/>
            <p:cNvCxnSpPr>
              <a:cxnSpLocks noChangeShapeType="1"/>
              <a:stCxn id="24" idx="3"/>
              <a:endCxn id="14" idx="1"/>
            </p:cNvCxnSpPr>
            <p:nvPr/>
          </p:nvCxnSpPr>
          <p:spPr bwMode="auto">
            <a:xfrm>
              <a:off x="3067463" y="2981502"/>
              <a:ext cx="225011" cy="12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2860675" y="2881313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5312" y="3232692"/>
            <a:ext cx="620743" cy="129724"/>
            <a:chOff x="3149582" y="3232691"/>
            <a:chExt cx="620743" cy="129724"/>
          </a:xfrm>
        </p:grpSpPr>
        <p:sp>
          <p:nvSpPr>
            <p:cNvPr id="26" name="Rectangle 64"/>
            <p:cNvSpPr>
              <a:spLocks noChangeArrowheads="1"/>
            </p:cNvSpPr>
            <p:nvPr/>
          </p:nvSpPr>
          <p:spPr bwMode="auto">
            <a:xfrm>
              <a:off x="3149582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7" name="Rectangle 65"/>
            <p:cNvSpPr>
              <a:spLocks noChangeArrowheads="1"/>
            </p:cNvSpPr>
            <p:nvPr/>
          </p:nvSpPr>
          <p:spPr bwMode="auto">
            <a:xfrm>
              <a:off x="3245231" y="323683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3336000" y="323683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3421889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0" name="Rectangle 68"/>
            <p:cNvSpPr>
              <a:spLocks noChangeArrowheads="1"/>
            </p:cNvSpPr>
            <p:nvPr/>
          </p:nvSpPr>
          <p:spPr bwMode="auto">
            <a:xfrm>
              <a:off x="3503874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3592691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2" name="Rectangle 70"/>
            <p:cNvSpPr>
              <a:spLocks noChangeArrowheads="1"/>
            </p:cNvSpPr>
            <p:nvPr/>
          </p:nvSpPr>
          <p:spPr bwMode="auto">
            <a:xfrm>
              <a:off x="3681508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03512" y="3194051"/>
            <a:ext cx="1027130" cy="200376"/>
            <a:chOff x="2860675" y="3194050"/>
            <a:chExt cx="1027129" cy="200377"/>
          </a:xfrm>
        </p:grpSpPr>
        <p:cxnSp>
          <p:nvCxnSpPr>
            <p:cNvPr id="34" name="AutoShape 71"/>
            <p:cNvCxnSpPr>
              <a:cxnSpLocks noChangeShapeType="1"/>
              <a:stCxn id="32" idx="3"/>
            </p:cNvCxnSpPr>
            <p:nvPr/>
          </p:nvCxnSpPr>
          <p:spPr bwMode="auto">
            <a:xfrm flipV="1">
              <a:off x="3756043" y="3294793"/>
              <a:ext cx="131761" cy="1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72"/>
            <p:cNvCxnSpPr>
              <a:cxnSpLocks noChangeShapeType="1"/>
              <a:stCxn id="36" idx="3"/>
              <a:endCxn id="26" idx="1"/>
            </p:cNvCxnSpPr>
            <p:nvPr/>
          </p:nvCxnSpPr>
          <p:spPr bwMode="auto">
            <a:xfrm>
              <a:off x="3067463" y="3294239"/>
              <a:ext cx="225012" cy="1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Text Box 73"/>
            <p:cNvSpPr txBox="1">
              <a:spLocks noChangeArrowheads="1"/>
            </p:cNvSpPr>
            <p:nvPr/>
          </p:nvSpPr>
          <p:spPr bwMode="auto">
            <a:xfrm>
              <a:off x="2860675" y="3194050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35312" y="3986788"/>
            <a:ext cx="620740" cy="129834"/>
            <a:chOff x="3149570" y="3986787"/>
            <a:chExt cx="620740" cy="129834"/>
          </a:xfrm>
        </p:grpSpPr>
        <p:sp>
          <p:nvSpPr>
            <p:cNvPr id="38" name="Rectangle 76"/>
            <p:cNvSpPr>
              <a:spLocks noChangeArrowheads="1"/>
            </p:cNvSpPr>
            <p:nvPr/>
          </p:nvSpPr>
          <p:spPr bwMode="auto">
            <a:xfrm>
              <a:off x="3149570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9" name="Rectangle 77"/>
            <p:cNvSpPr>
              <a:spLocks noChangeArrowheads="1"/>
            </p:cNvSpPr>
            <p:nvPr/>
          </p:nvSpPr>
          <p:spPr bwMode="auto">
            <a:xfrm>
              <a:off x="3245219" y="399093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0" name="Rectangle 78"/>
            <p:cNvSpPr>
              <a:spLocks noChangeArrowheads="1"/>
            </p:cNvSpPr>
            <p:nvPr/>
          </p:nvSpPr>
          <p:spPr bwMode="auto">
            <a:xfrm>
              <a:off x="3335987" y="399093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1" name="Rectangle 79"/>
            <p:cNvSpPr>
              <a:spLocks noChangeArrowheads="1"/>
            </p:cNvSpPr>
            <p:nvPr/>
          </p:nvSpPr>
          <p:spPr bwMode="auto">
            <a:xfrm>
              <a:off x="3421876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2" name="Rectangle 80"/>
            <p:cNvSpPr>
              <a:spLocks noChangeArrowheads="1"/>
            </p:cNvSpPr>
            <p:nvPr/>
          </p:nvSpPr>
          <p:spPr bwMode="auto">
            <a:xfrm>
              <a:off x="3503860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3" name="Rectangle 81"/>
            <p:cNvSpPr>
              <a:spLocks noChangeArrowheads="1"/>
            </p:cNvSpPr>
            <p:nvPr/>
          </p:nvSpPr>
          <p:spPr bwMode="auto">
            <a:xfrm>
              <a:off x="3592677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4" name="Rectangle 82"/>
            <p:cNvSpPr>
              <a:spLocks noChangeArrowheads="1"/>
            </p:cNvSpPr>
            <p:nvPr/>
          </p:nvSpPr>
          <p:spPr bwMode="auto">
            <a:xfrm>
              <a:off x="3681493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03513" y="3948113"/>
            <a:ext cx="1027141" cy="200376"/>
            <a:chOff x="2860675" y="3948113"/>
            <a:chExt cx="1027141" cy="200377"/>
          </a:xfrm>
        </p:grpSpPr>
        <p:cxnSp>
          <p:nvCxnSpPr>
            <p:cNvPr id="46" name="AutoShape 83"/>
            <p:cNvCxnSpPr>
              <a:cxnSpLocks noChangeShapeType="1"/>
              <a:stCxn id="44" idx="3"/>
            </p:cNvCxnSpPr>
            <p:nvPr/>
          </p:nvCxnSpPr>
          <p:spPr bwMode="auto">
            <a:xfrm flipV="1">
              <a:off x="3756055" y="4048942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84"/>
            <p:cNvCxnSpPr>
              <a:cxnSpLocks noChangeShapeType="1"/>
              <a:stCxn id="48" idx="3"/>
              <a:endCxn id="38" idx="1"/>
            </p:cNvCxnSpPr>
            <p:nvPr/>
          </p:nvCxnSpPr>
          <p:spPr bwMode="auto">
            <a:xfrm>
              <a:off x="3099523" y="4048302"/>
              <a:ext cx="192951" cy="1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Text Box 85"/>
            <p:cNvSpPr txBox="1">
              <a:spLocks noChangeArrowheads="1"/>
            </p:cNvSpPr>
            <p:nvPr/>
          </p:nvSpPr>
          <p:spPr bwMode="auto">
            <a:xfrm>
              <a:off x="2860675" y="3948113"/>
              <a:ext cx="23884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 err="1">
                  <a:cs typeface="Arial" pitchFamily="34" charset="0"/>
                </a:rPr>
                <a:t>Q</a:t>
              </a:r>
              <a:r>
                <a:rPr lang="en-US" altLang="ko-KR" sz="1400" baseline="-25000" dirty="0" err="1">
                  <a:cs typeface="Arial" pitchFamily="34" charset="0"/>
                </a:rPr>
                <a:t>m</a:t>
              </a:r>
              <a:endParaRPr lang="en-US" altLang="ko-KR" sz="1400" baseline="-25000" dirty="0"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35312" y="5240912"/>
            <a:ext cx="620743" cy="129834"/>
            <a:chOff x="3149583" y="5240912"/>
            <a:chExt cx="620743" cy="129834"/>
          </a:xfrm>
        </p:grpSpPr>
        <p:sp>
          <p:nvSpPr>
            <p:cNvPr id="50" name="Rectangle 88"/>
            <p:cNvSpPr>
              <a:spLocks noChangeArrowheads="1"/>
            </p:cNvSpPr>
            <p:nvPr/>
          </p:nvSpPr>
          <p:spPr bwMode="auto">
            <a:xfrm>
              <a:off x="3149583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1" name="Rectangle 89"/>
            <p:cNvSpPr>
              <a:spLocks noChangeArrowheads="1"/>
            </p:cNvSpPr>
            <p:nvPr/>
          </p:nvSpPr>
          <p:spPr bwMode="auto">
            <a:xfrm>
              <a:off x="3245232" y="5245056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2" name="Rectangle 90"/>
            <p:cNvSpPr>
              <a:spLocks noChangeArrowheads="1"/>
            </p:cNvSpPr>
            <p:nvPr/>
          </p:nvSpPr>
          <p:spPr bwMode="auto">
            <a:xfrm>
              <a:off x="3336001" y="5245056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3" name="Rectangle 91"/>
            <p:cNvSpPr>
              <a:spLocks noChangeArrowheads="1"/>
            </p:cNvSpPr>
            <p:nvPr/>
          </p:nvSpPr>
          <p:spPr bwMode="auto">
            <a:xfrm>
              <a:off x="3421890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3503875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5" name="Rectangle 93"/>
            <p:cNvSpPr>
              <a:spLocks noChangeArrowheads="1"/>
            </p:cNvSpPr>
            <p:nvPr/>
          </p:nvSpPr>
          <p:spPr bwMode="auto">
            <a:xfrm>
              <a:off x="3592692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3681509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54313" y="5202238"/>
            <a:ext cx="1027128" cy="200376"/>
            <a:chOff x="2860675" y="5202239"/>
            <a:chExt cx="1027128" cy="200377"/>
          </a:xfrm>
        </p:grpSpPr>
        <p:cxnSp>
          <p:nvCxnSpPr>
            <p:cNvPr id="58" name="AutoShape 95"/>
            <p:cNvCxnSpPr>
              <a:cxnSpLocks noChangeShapeType="1"/>
              <a:stCxn id="56" idx="3"/>
            </p:cNvCxnSpPr>
            <p:nvPr/>
          </p:nvCxnSpPr>
          <p:spPr bwMode="auto">
            <a:xfrm flipV="1">
              <a:off x="3756042" y="5303067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96"/>
            <p:cNvCxnSpPr>
              <a:cxnSpLocks noChangeShapeType="1"/>
              <a:stCxn id="60" idx="3"/>
              <a:endCxn id="50" idx="1"/>
            </p:cNvCxnSpPr>
            <p:nvPr/>
          </p:nvCxnSpPr>
          <p:spPr bwMode="auto">
            <a:xfrm>
              <a:off x="3067463" y="5302427"/>
              <a:ext cx="174211" cy="1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0" name="Text Box 97"/>
            <p:cNvSpPr txBox="1">
              <a:spLocks noChangeArrowheads="1"/>
            </p:cNvSpPr>
            <p:nvPr/>
          </p:nvSpPr>
          <p:spPr bwMode="auto">
            <a:xfrm>
              <a:off x="2860675" y="5202239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35312" y="5491737"/>
            <a:ext cx="620743" cy="129834"/>
            <a:chOff x="3149583" y="5491737"/>
            <a:chExt cx="620743" cy="129834"/>
          </a:xfrm>
        </p:grpSpPr>
        <p:sp>
          <p:nvSpPr>
            <p:cNvPr id="62" name="Rectangle 100"/>
            <p:cNvSpPr>
              <a:spLocks noChangeArrowheads="1"/>
            </p:cNvSpPr>
            <p:nvPr/>
          </p:nvSpPr>
          <p:spPr bwMode="auto">
            <a:xfrm>
              <a:off x="3149583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3" name="Rectangle 101"/>
            <p:cNvSpPr>
              <a:spLocks noChangeArrowheads="1"/>
            </p:cNvSpPr>
            <p:nvPr/>
          </p:nvSpPr>
          <p:spPr bwMode="auto">
            <a:xfrm>
              <a:off x="3245232" y="549588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4" name="Rectangle 102"/>
            <p:cNvSpPr>
              <a:spLocks noChangeArrowheads="1"/>
            </p:cNvSpPr>
            <p:nvPr/>
          </p:nvSpPr>
          <p:spPr bwMode="auto">
            <a:xfrm>
              <a:off x="3336001" y="549588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5" name="Rectangle 103"/>
            <p:cNvSpPr>
              <a:spLocks noChangeArrowheads="1"/>
            </p:cNvSpPr>
            <p:nvPr/>
          </p:nvSpPr>
          <p:spPr bwMode="auto">
            <a:xfrm>
              <a:off x="3421890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6" name="Rectangle 104"/>
            <p:cNvSpPr>
              <a:spLocks noChangeArrowheads="1"/>
            </p:cNvSpPr>
            <p:nvPr/>
          </p:nvSpPr>
          <p:spPr bwMode="auto">
            <a:xfrm>
              <a:off x="3503875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7" name="Rectangle 105"/>
            <p:cNvSpPr>
              <a:spLocks noChangeArrowheads="1"/>
            </p:cNvSpPr>
            <p:nvPr/>
          </p:nvSpPr>
          <p:spPr bwMode="auto">
            <a:xfrm>
              <a:off x="3592692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8" name="Rectangle 106"/>
            <p:cNvSpPr>
              <a:spLocks noChangeArrowheads="1"/>
            </p:cNvSpPr>
            <p:nvPr/>
          </p:nvSpPr>
          <p:spPr bwMode="auto">
            <a:xfrm>
              <a:off x="3681509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79712" y="5453063"/>
            <a:ext cx="1027128" cy="200376"/>
            <a:chOff x="2860675" y="5453064"/>
            <a:chExt cx="1027128" cy="200377"/>
          </a:xfrm>
        </p:grpSpPr>
        <p:cxnSp>
          <p:nvCxnSpPr>
            <p:cNvPr id="70" name="AutoShape 107"/>
            <p:cNvCxnSpPr>
              <a:cxnSpLocks noChangeShapeType="1"/>
              <a:stCxn id="68" idx="3"/>
            </p:cNvCxnSpPr>
            <p:nvPr/>
          </p:nvCxnSpPr>
          <p:spPr bwMode="auto">
            <a:xfrm flipV="1">
              <a:off x="3756042" y="5553892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" name="AutoShape 108"/>
            <p:cNvCxnSpPr>
              <a:cxnSpLocks noChangeShapeType="1"/>
              <a:stCxn id="72" idx="3"/>
              <a:endCxn id="62" idx="1"/>
            </p:cNvCxnSpPr>
            <p:nvPr/>
          </p:nvCxnSpPr>
          <p:spPr bwMode="auto">
            <a:xfrm>
              <a:off x="3067463" y="5553253"/>
              <a:ext cx="148812" cy="1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Text Box 109"/>
            <p:cNvSpPr txBox="1">
              <a:spLocks noChangeArrowheads="1"/>
            </p:cNvSpPr>
            <p:nvPr/>
          </p:nvSpPr>
          <p:spPr bwMode="auto">
            <a:xfrm>
              <a:off x="2860675" y="5453064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135312" y="5931475"/>
            <a:ext cx="620740" cy="129834"/>
            <a:chOff x="3149570" y="5931474"/>
            <a:chExt cx="620740" cy="129834"/>
          </a:xfrm>
        </p:grpSpPr>
        <p:sp>
          <p:nvSpPr>
            <p:cNvPr id="74" name="Rectangle 112"/>
            <p:cNvSpPr>
              <a:spLocks noChangeArrowheads="1"/>
            </p:cNvSpPr>
            <p:nvPr/>
          </p:nvSpPr>
          <p:spPr bwMode="auto">
            <a:xfrm>
              <a:off x="3149570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5" name="Rectangle 113"/>
            <p:cNvSpPr>
              <a:spLocks noChangeArrowheads="1"/>
            </p:cNvSpPr>
            <p:nvPr/>
          </p:nvSpPr>
          <p:spPr bwMode="auto">
            <a:xfrm>
              <a:off x="3245219" y="5935618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6" name="Rectangle 114"/>
            <p:cNvSpPr>
              <a:spLocks noChangeArrowheads="1"/>
            </p:cNvSpPr>
            <p:nvPr/>
          </p:nvSpPr>
          <p:spPr bwMode="auto">
            <a:xfrm>
              <a:off x="3335987" y="5935618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7" name="Rectangle 115"/>
            <p:cNvSpPr>
              <a:spLocks noChangeArrowheads="1"/>
            </p:cNvSpPr>
            <p:nvPr/>
          </p:nvSpPr>
          <p:spPr bwMode="auto">
            <a:xfrm>
              <a:off x="3421876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8" name="Rectangle 116"/>
            <p:cNvSpPr>
              <a:spLocks noChangeArrowheads="1"/>
            </p:cNvSpPr>
            <p:nvPr/>
          </p:nvSpPr>
          <p:spPr bwMode="auto">
            <a:xfrm>
              <a:off x="3503860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9" name="Rectangle 117"/>
            <p:cNvSpPr>
              <a:spLocks noChangeArrowheads="1"/>
            </p:cNvSpPr>
            <p:nvPr/>
          </p:nvSpPr>
          <p:spPr bwMode="auto">
            <a:xfrm>
              <a:off x="3592677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80" name="Rectangle 118"/>
            <p:cNvSpPr>
              <a:spLocks noChangeArrowheads="1"/>
            </p:cNvSpPr>
            <p:nvPr/>
          </p:nvSpPr>
          <p:spPr bwMode="auto">
            <a:xfrm>
              <a:off x="3681493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54312" y="5892799"/>
            <a:ext cx="1027143" cy="200376"/>
            <a:chOff x="2860675" y="5892801"/>
            <a:chExt cx="1027142" cy="200377"/>
          </a:xfrm>
        </p:grpSpPr>
        <p:cxnSp>
          <p:nvCxnSpPr>
            <p:cNvPr id="82" name="AutoShape 119"/>
            <p:cNvCxnSpPr>
              <a:cxnSpLocks noChangeShapeType="1"/>
              <a:stCxn id="80" idx="3"/>
            </p:cNvCxnSpPr>
            <p:nvPr/>
          </p:nvCxnSpPr>
          <p:spPr bwMode="auto">
            <a:xfrm flipV="1">
              <a:off x="3756056" y="5993629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3" name="AutoShape 120"/>
            <p:cNvCxnSpPr>
              <a:cxnSpLocks noChangeShapeType="1"/>
              <a:stCxn id="84" idx="3"/>
              <a:endCxn id="74" idx="1"/>
            </p:cNvCxnSpPr>
            <p:nvPr/>
          </p:nvCxnSpPr>
          <p:spPr bwMode="auto">
            <a:xfrm>
              <a:off x="3067463" y="5992990"/>
              <a:ext cx="174212" cy="13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Text Box 121"/>
            <p:cNvSpPr txBox="1">
              <a:spLocks noChangeArrowheads="1"/>
            </p:cNvSpPr>
            <p:nvPr/>
          </p:nvSpPr>
          <p:spPr bwMode="auto">
            <a:xfrm>
              <a:off x="2860675" y="5892801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 err="1">
                  <a:cs typeface="Arial" pitchFamily="34" charset="0"/>
                </a:rPr>
                <a:t>Q</a:t>
              </a:r>
              <a:r>
                <a:rPr lang="en-US" altLang="ko-KR" sz="1400" baseline="-25000" dirty="0" err="1">
                  <a:cs typeface="Arial" pitchFamily="34" charset="0"/>
                </a:rPr>
                <a:t>n</a:t>
              </a:r>
              <a:endParaRPr lang="en-US" altLang="ko-KR" sz="1400" baseline="-25000" dirty="0">
                <a:cs typeface="Arial" pitchFamily="34" charset="0"/>
              </a:endParaRPr>
            </a:p>
          </p:txBody>
        </p:sp>
      </p:grpSp>
      <p:sp>
        <p:nvSpPr>
          <p:cNvPr id="85" name="AutoShape 122"/>
          <p:cNvSpPr>
            <a:spLocks noChangeArrowheads="1"/>
          </p:cNvSpPr>
          <p:nvPr/>
        </p:nvSpPr>
        <p:spPr bwMode="auto">
          <a:xfrm>
            <a:off x="3059113" y="4487863"/>
            <a:ext cx="298450" cy="314325"/>
          </a:xfrm>
          <a:prstGeom prst="upDownArrow">
            <a:avLst>
              <a:gd name="adj1" fmla="val 50000"/>
              <a:gd name="adj2" fmla="val 21064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0" tIns="45716" rIns="91430" bIns="45716" anchor="ctr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86" name="Rectangle 123"/>
          <p:cNvSpPr>
            <a:spLocks noChangeArrowheads="1"/>
          </p:cNvSpPr>
          <p:nvPr/>
        </p:nvSpPr>
        <p:spPr bwMode="auto">
          <a:xfrm>
            <a:off x="5205412" y="2898776"/>
            <a:ext cx="884238" cy="14223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Scheduler</a:t>
            </a:r>
          </a:p>
        </p:txBody>
      </p:sp>
      <p:sp>
        <p:nvSpPr>
          <p:cNvPr id="87" name="Rectangle 124"/>
          <p:cNvSpPr>
            <a:spLocks noChangeArrowheads="1"/>
          </p:cNvSpPr>
          <p:nvPr/>
        </p:nvSpPr>
        <p:spPr bwMode="auto">
          <a:xfrm>
            <a:off x="5205412" y="5053012"/>
            <a:ext cx="884238" cy="939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Load</a:t>
            </a:r>
          </a:p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Shedder</a:t>
            </a:r>
          </a:p>
        </p:txBody>
      </p:sp>
      <p:sp>
        <p:nvSpPr>
          <p:cNvPr id="88" name="Rectangle 125"/>
          <p:cNvSpPr>
            <a:spLocks noChangeArrowheads="1"/>
          </p:cNvSpPr>
          <p:nvPr/>
        </p:nvSpPr>
        <p:spPr bwMode="auto">
          <a:xfrm>
            <a:off x="6619875" y="5053012"/>
            <a:ext cx="884238" cy="939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 err="1" smtClean="0">
                <a:solidFill>
                  <a:schemeClr val="bg1"/>
                </a:solidFill>
                <a:cs typeface="Arial" pitchFamily="34" charset="0"/>
              </a:rPr>
              <a:t>QoS</a:t>
            </a:r>
            <a:endParaRPr lang="en-US" altLang="ko-KR" sz="1400" i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Monitor</a:t>
            </a:r>
          </a:p>
        </p:txBody>
      </p:sp>
      <p:sp>
        <p:nvSpPr>
          <p:cNvPr id="89" name="AutoShape 126"/>
          <p:cNvSpPr>
            <a:spLocks noChangeArrowheads="1"/>
          </p:cNvSpPr>
          <p:nvPr/>
        </p:nvSpPr>
        <p:spPr bwMode="auto">
          <a:xfrm>
            <a:off x="4410075" y="4362450"/>
            <a:ext cx="655638" cy="56515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dirty="0">
                <a:cs typeface="Arial" pitchFamily="34" charset="0"/>
              </a:rPr>
              <a:t>Catalog</a:t>
            </a:r>
          </a:p>
        </p:txBody>
      </p:sp>
      <p:sp>
        <p:nvSpPr>
          <p:cNvPr id="90" name="Rectangle 127"/>
          <p:cNvSpPr>
            <a:spLocks noChangeArrowheads="1"/>
          </p:cNvSpPr>
          <p:nvPr/>
        </p:nvSpPr>
        <p:spPr bwMode="auto">
          <a:xfrm>
            <a:off x="6530975" y="2887664"/>
            <a:ext cx="531813" cy="14430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i="1" dirty="0">
              <a:cs typeface="Arial" pitchFamily="34" charset="0"/>
            </a:endParaRPr>
          </a:p>
        </p:txBody>
      </p:sp>
      <p:sp>
        <p:nvSpPr>
          <p:cNvPr id="91" name="Text Box 128"/>
          <p:cNvSpPr txBox="1">
            <a:spLocks noChangeArrowheads="1"/>
          </p:cNvSpPr>
          <p:nvPr/>
        </p:nvSpPr>
        <p:spPr bwMode="auto">
          <a:xfrm>
            <a:off x="6080125" y="4292601"/>
            <a:ext cx="1472957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Box Processors</a:t>
            </a:r>
          </a:p>
        </p:txBody>
      </p:sp>
      <p:cxnSp>
        <p:nvCxnSpPr>
          <p:cNvPr id="92" name="AutoShape 129"/>
          <p:cNvCxnSpPr>
            <a:cxnSpLocks noChangeShapeType="1"/>
            <a:stCxn id="86" idx="2"/>
            <a:endCxn id="87" idx="0"/>
          </p:cNvCxnSpPr>
          <p:nvPr/>
        </p:nvCxnSpPr>
        <p:spPr bwMode="auto">
          <a:xfrm>
            <a:off x="5646738" y="4321175"/>
            <a:ext cx="0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3" name="Line 130"/>
          <p:cNvSpPr>
            <a:spLocks noChangeShapeType="1"/>
          </p:cNvSpPr>
          <p:nvPr/>
        </p:nvSpPr>
        <p:spPr bwMode="auto">
          <a:xfrm flipH="1">
            <a:off x="6089650" y="5492750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94" name="Line 131"/>
          <p:cNvSpPr>
            <a:spLocks noChangeShapeType="1"/>
          </p:cNvSpPr>
          <p:nvPr/>
        </p:nvSpPr>
        <p:spPr bwMode="auto">
          <a:xfrm flipH="1">
            <a:off x="4232275" y="5492750"/>
            <a:ext cx="97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cxnSp>
        <p:nvCxnSpPr>
          <p:cNvPr id="95" name="AutoShape 132"/>
          <p:cNvCxnSpPr>
            <a:cxnSpLocks noChangeShapeType="1"/>
            <a:stCxn id="86" idx="3"/>
            <a:endCxn id="90" idx="1"/>
          </p:cNvCxnSpPr>
          <p:nvPr/>
        </p:nvCxnSpPr>
        <p:spPr bwMode="auto">
          <a:xfrm>
            <a:off x="6089650" y="3609975"/>
            <a:ext cx="441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6" name="Line 133"/>
          <p:cNvSpPr>
            <a:spLocks noChangeShapeType="1"/>
          </p:cNvSpPr>
          <p:nvPr/>
        </p:nvSpPr>
        <p:spPr bwMode="auto">
          <a:xfrm flipH="1">
            <a:off x="4232275" y="3422650"/>
            <a:ext cx="97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97" name="Text Box 134"/>
          <p:cNvSpPr txBox="1">
            <a:spLocks noChangeArrowheads="1"/>
          </p:cNvSpPr>
          <p:nvPr/>
        </p:nvSpPr>
        <p:spPr bwMode="auto">
          <a:xfrm>
            <a:off x="6708775" y="2857502"/>
            <a:ext cx="319298" cy="1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l-GR" altLang="ko-KR" sz="1700" dirty="0">
                <a:cs typeface="Arial" pitchFamily="34" charset="0"/>
              </a:rPr>
              <a:t>σ</a:t>
            </a:r>
            <a:endParaRPr lang="en-US" altLang="ko-KR" sz="1700" dirty="0">
              <a:cs typeface="Arial" pitchFamily="34" charset="0"/>
            </a:endParaRPr>
          </a:p>
          <a:p>
            <a:r>
              <a:rPr lang="el-GR" altLang="ko-KR" sz="1700" dirty="0">
                <a:cs typeface="Arial" pitchFamily="34" charset="0"/>
              </a:rPr>
              <a:t>μ</a:t>
            </a:r>
            <a:endParaRPr lang="en-US" altLang="ko-KR" sz="1700" dirty="0">
              <a:cs typeface="Arial" pitchFamily="34" charset="0"/>
            </a:endParaRPr>
          </a:p>
          <a:p>
            <a:endParaRPr lang="en-US" altLang="ko-KR" sz="1700" dirty="0">
              <a:cs typeface="Arial" pitchFamily="34" charset="0"/>
            </a:endParaRPr>
          </a:p>
          <a:p>
            <a:endParaRPr lang="en-US" altLang="ko-KR" sz="1700" dirty="0">
              <a:cs typeface="Arial" pitchFamily="34" charset="0"/>
            </a:endParaRPr>
          </a:p>
          <a:p>
            <a:endParaRPr lang="el-GR" altLang="ko-KR" sz="1700" dirty="0">
              <a:cs typeface="Arial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708777" y="3860799"/>
            <a:ext cx="163511" cy="168275"/>
            <a:chOff x="6708776" y="3860799"/>
            <a:chExt cx="163511" cy="168275"/>
          </a:xfrm>
        </p:grpSpPr>
        <p:sp>
          <p:nvSpPr>
            <p:cNvPr id="99" name="AutoShape 136"/>
            <p:cNvSpPr>
              <a:spLocks noChangeArrowheads="1"/>
            </p:cNvSpPr>
            <p:nvPr/>
          </p:nvSpPr>
          <p:spPr bwMode="auto">
            <a:xfrm rot="16200000">
              <a:off x="6747888" y="3904424"/>
              <a:ext cx="168023" cy="8077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00" name="AutoShape 137"/>
            <p:cNvSpPr>
              <a:spLocks noChangeArrowheads="1"/>
            </p:cNvSpPr>
            <p:nvPr/>
          </p:nvSpPr>
          <p:spPr bwMode="auto">
            <a:xfrm rot="5400000">
              <a:off x="6665151" y="3904676"/>
              <a:ext cx="168023" cy="8077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sp>
        <p:nvSpPr>
          <p:cNvPr id="101" name="Rectangle 138"/>
          <p:cNvSpPr>
            <a:spLocks noChangeArrowheads="1"/>
          </p:cNvSpPr>
          <p:nvPr/>
        </p:nvSpPr>
        <p:spPr bwMode="auto">
          <a:xfrm>
            <a:off x="5205412" y="2230440"/>
            <a:ext cx="8397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cs typeface="Arial" pitchFamily="34" charset="0"/>
              </a:rPr>
              <a:t>Router</a:t>
            </a:r>
          </a:p>
        </p:txBody>
      </p:sp>
      <p:cxnSp>
        <p:nvCxnSpPr>
          <p:cNvPr id="102" name="AutoShape 139"/>
          <p:cNvCxnSpPr>
            <a:cxnSpLocks noChangeShapeType="1"/>
            <a:stCxn id="101" idx="1"/>
            <a:endCxn id="7" idx="0"/>
          </p:cNvCxnSpPr>
          <p:nvPr/>
        </p:nvCxnSpPr>
        <p:spPr bwMode="auto">
          <a:xfrm rot="10800000" flipV="1">
            <a:off x="3226594" y="2418557"/>
            <a:ext cx="1978818" cy="21828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" name="AutoShape 140"/>
          <p:cNvCxnSpPr>
            <a:cxnSpLocks noChangeShapeType="1"/>
            <a:stCxn id="90" idx="3"/>
            <a:endCxn id="101" idx="3"/>
          </p:cNvCxnSpPr>
          <p:nvPr/>
        </p:nvCxnSpPr>
        <p:spPr bwMode="auto">
          <a:xfrm flipH="1" flipV="1">
            <a:off x="6045200" y="2417764"/>
            <a:ext cx="1017588" cy="1192212"/>
          </a:xfrm>
          <a:prstGeom prst="bentConnector3">
            <a:avLst>
              <a:gd name="adj1" fmla="val -348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4" name="AutoShape 141"/>
          <p:cNvCxnSpPr>
            <a:cxnSpLocks noChangeShapeType="1"/>
            <a:endCxn id="88" idx="3"/>
          </p:cNvCxnSpPr>
          <p:nvPr/>
        </p:nvCxnSpPr>
        <p:spPr bwMode="auto">
          <a:xfrm rot="16200000" flipH="1">
            <a:off x="5018088" y="3036888"/>
            <a:ext cx="3292475" cy="1679575"/>
          </a:xfrm>
          <a:prstGeom prst="bentConnector4">
            <a:avLst>
              <a:gd name="adj1" fmla="val -2185"/>
              <a:gd name="adj2" fmla="val 1134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5" name="Line 142"/>
          <p:cNvSpPr>
            <a:spLocks noChangeShapeType="1"/>
          </p:cNvSpPr>
          <p:nvPr/>
        </p:nvSpPr>
        <p:spPr bwMode="auto">
          <a:xfrm>
            <a:off x="5426075" y="1979613"/>
            <a:ext cx="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106" name="Text Box 144"/>
          <p:cNvSpPr txBox="1">
            <a:spLocks noChangeArrowheads="1"/>
          </p:cNvSpPr>
          <p:nvPr/>
        </p:nvSpPr>
        <p:spPr bwMode="auto">
          <a:xfrm>
            <a:off x="925513" y="1493837"/>
            <a:ext cx="768139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700" i="1" dirty="0">
                <a:cs typeface="Arial" pitchFamily="34" charset="0"/>
              </a:rPr>
              <a:t>inputs</a:t>
            </a:r>
          </a:p>
        </p:txBody>
      </p:sp>
      <p:sp>
        <p:nvSpPr>
          <p:cNvPr id="107" name="Text Box 145"/>
          <p:cNvSpPr txBox="1">
            <a:spLocks noChangeArrowheads="1"/>
          </p:cNvSpPr>
          <p:nvPr/>
        </p:nvSpPr>
        <p:spPr bwMode="auto">
          <a:xfrm>
            <a:off x="8240713" y="1493837"/>
            <a:ext cx="902791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700" i="1" dirty="0">
                <a:cs typeface="Arial" pitchFamily="34" charset="0"/>
              </a:rPr>
              <a:t>outputs</a:t>
            </a:r>
          </a:p>
        </p:txBody>
      </p:sp>
      <p:sp>
        <p:nvSpPr>
          <p:cNvPr id="108" name="Text Box 148"/>
          <p:cNvSpPr txBox="1">
            <a:spLocks noChangeArrowheads="1"/>
          </p:cNvSpPr>
          <p:nvPr/>
        </p:nvSpPr>
        <p:spPr bwMode="auto">
          <a:xfrm>
            <a:off x="5719763" y="2244725"/>
            <a:ext cx="18415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r>
              <a:rPr lang="en-US" altLang="ko-KR" sz="1700" dirty="0">
                <a:cs typeface="Arial" pitchFamily="34" charset="0"/>
              </a:rPr>
              <a:t> </a:t>
            </a:r>
          </a:p>
        </p:txBody>
      </p:sp>
      <p:cxnSp>
        <p:nvCxnSpPr>
          <p:cNvPr id="109" name="AutoShape 149"/>
          <p:cNvCxnSpPr>
            <a:cxnSpLocks noChangeShapeType="1"/>
            <a:stCxn id="108" idx="0"/>
            <a:endCxn id="6" idx="1"/>
          </p:cNvCxnSpPr>
          <p:nvPr/>
        </p:nvCxnSpPr>
        <p:spPr bwMode="auto">
          <a:xfrm rot="16200000" flipH="1">
            <a:off x="6179740" y="1876822"/>
            <a:ext cx="2226469" cy="2962275"/>
          </a:xfrm>
          <a:prstGeom prst="bentConnector4">
            <a:avLst>
              <a:gd name="adj1" fmla="val -32789"/>
              <a:gd name="adj2" fmla="val 81924"/>
            </a:avLst>
          </a:prstGeom>
          <a:noFill/>
          <a:ln w="10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0" name="Text Box 150"/>
          <p:cNvSpPr txBox="1">
            <a:spLocks noChangeArrowheads="1"/>
          </p:cNvSpPr>
          <p:nvPr/>
        </p:nvSpPr>
        <p:spPr bwMode="auto">
          <a:xfrm>
            <a:off x="5359400" y="2276475"/>
            <a:ext cx="18415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r>
              <a:rPr lang="en-US" altLang="ko-KR" sz="1700" dirty="0">
                <a:cs typeface="Arial" pitchFamily="34" charset="0"/>
              </a:rPr>
              <a:t> </a:t>
            </a:r>
          </a:p>
        </p:txBody>
      </p:sp>
      <p:cxnSp>
        <p:nvCxnSpPr>
          <p:cNvPr id="111" name="AutoShape 151"/>
          <p:cNvCxnSpPr>
            <a:cxnSpLocks noChangeShapeType="1"/>
            <a:stCxn id="5" idx="3"/>
            <a:endCxn id="110" idx="0"/>
          </p:cNvCxnSpPr>
          <p:nvPr/>
        </p:nvCxnSpPr>
        <p:spPr bwMode="auto">
          <a:xfrm flipV="1">
            <a:off x="1382713" y="2276475"/>
            <a:ext cx="4068762" cy="2302669"/>
          </a:xfrm>
          <a:prstGeom prst="bentConnector4">
            <a:avLst>
              <a:gd name="adj1" fmla="val 7546"/>
              <a:gd name="adj2" fmla="val 133626"/>
            </a:avLst>
          </a:prstGeom>
          <a:noFill/>
          <a:ln w="10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87313" y="71326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198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Queue management</a:t>
            </a:r>
          </a:p>
          <a:p>
            <a:pPr marL="514350" indent="-514350">
              <a:buNone/>
            </a:pPr>
            <a:r>
              <a:rPr lang="en-US" dirty="0" smtClean="0"/>
              <a:t>   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000" dirty="0" smtClean="0"/>
              <a:t>       </a:t>
            </a:r>
            <a:r>
              <a:rPr lang="en-US" sz="1800" dirty="0" smtClean="0"/>
              <a:t>Queue is present in main memory and disk. Storage manager implements a replacement policy to select which queue blocks to keep in memory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2" y="2332037"/>
            <a:ext cx="601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23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Connection point management</a:t>
            </a:r>
          </a:p>
          <a:p>
            <a:pPr>
              <a:buNone/>
            </a:pPr>
            <a:r>
              <a:rPr lang="en-US" sz="2000" dirty="0" smtClean="0"/>
              <a:t>Connection point stores historical data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Data organized as a B Tree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Default key is time stamp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Insertions to B Tree are done in batched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Periodic passes deletes </a:t>
            </a:r>
            <a:r>
              <a:rPr lang="en-US" sz="2000" dirty="0" err="1" smtClean="0"/>
              <a:t>tuples</a:t>
            </a:r>
            <a:r>
              <a:rPr lang="en-US" sz="2000" dirty="0" smtClean="0"/>
              <a:t> older than the history requirement.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0312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28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Optimization</a:t>
            </a:r>
            <a:endParaRPr lang="en-US" altLang="ko-KR" dirty="0"/>
          </a:p>
        </p:txBody>
      </p:sp>
      <p:sp>
        <p:nvSpPr>
          <p:cNvPr id="82" name="TextBox 81"/>
          <p:cNvSpPr txBox="1"/>
          <p:nvPr/>
        </p:nvSpPr>
        <p:spPr>
          <a:xfrm>
            <a:off x="1001712" y="2408237"/>
            <a:ext cx="8610600" cy="363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Optimization issues</a:t>
            </a:r>
          </a:p>
          <a:p>
            <a:endParaRPr lang="en-US" dirty="0" smtClean="0"/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Large no. of small box operations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High Data rates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Architecture changes to the system</a:t>
            </a:r>
          </a:p>
        </p:txBody>
      </p:sp>
    </p:spTree>
    <p:extLst>
      <p:ext uri="{BB962C8B-B14F-4D97-AF65-F5344CB8AC3E}">
        <p14:creationId xmlns:p14="http://schemas.microsoft.com/office/powerpoint/2010/main" val="24374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29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Optimization</a:t>
            </a:r>
            <a:endParaRPr lang="en-US" altLang="ko-KR" dirty="0"/>
          </a:p>
        </p:txBody>
      </p:sp>
      <p:sp>
        <p:nvSpPr>
          <p:cNvPr id="82" name="TextBox 81"/>
          <p:cNvSpPr txBox="1"/>
          <p:nvPr/>
        </p:nvSpPr>
        <p:spPr>
          <a:xfrm>
            <a:off x="3211512" y="1874838"/>
            <a:ext cx="34290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Optimizations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3112" y="3779837"/>
            <a:ext cx="2999539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Dynamic Continuous</a:t>
            </a:r>
          </a:p>
          <a:p>
            <a:r>
              <a:rPr lang="en-US" b="1" dirty="0" smtClean="0"/>
              <a:t> Query Optimization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Inserting projections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Combining Boxes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Reordering Boxes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7712" y="5456237"/>
            <a:ext cx="309571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Adhoc</a:t>
            </a:r>
            <a:r>
              <a:rPr lang="en-US" b="1" dirty="0" smtClean="0"/>
              <a:t> Query Optimization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5712" y="3779837"/>
            <a:ext cx="38010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Scheduling related optimizations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525712" y="2560637"/>
            <a:ext cx="1752600" cy="1295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440906" y="3931443"/>
            <a:ext cx="274320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21312" y="2560637"/>
            <a:ext cx="2057400" cy="1219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Monitoring </a:t>
            </a:r>
            <a:r>
              <a:rPr lang="en-US" altLang="ko-KR" dirty="0"/>
              <a:t>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latin typeface="+mj-lt"/>
              </a:rPr>
              <a:t>Concept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</a:rPr>
              <a:t>Monitor continuous </a:t>
            </a:r>
            <a:r>
              <a:rPr lang="en-US" altLang="ko-KR" sz="2400" b="1" dirty="0" smtClean="0">
                <a:latin typeface="+mj-lt"/>
              </a:rPr>
              <a:t>data streams</a:t>
            </a:r>
            <a:r>
              <a:rPr lang="en-US" altLang="ko-KR" sz="2400" dirty="0" smtClean="0">
                <a:latin typeface="+mj-lt"/>
              </a:rPr>
              <a:t>, </a:t>
            </a:r>
            <a:r>
              <a:rPr lang="en-US" altLang="ko-KR" sz="2400" dirty="0">
                <a:latin typeface="+mj-lt"/>
              </a:rPr>
              <a:t>detect abnormal activity, and alert users those situations</a:t>
            </a: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Data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Stream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Continuous,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Unbounded,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Rapid,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HY견고딕" pitchFamily="18" charset="-127"/>
              </a:rPr>
              <a:t>May contain missing, out of order values</a:t>
            </a:r>
            <a:endParaRPr lang="en-US" altLang="ko-KR" sz="2400" dirty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Occurs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in a variety of modern </a:t>
            </a:r>
            <a:r>
              <a:rPr lang="en-US" altLang="ko-KR" sz="2800" dirty="0" smtClean="0">
                <a:latin typeface="+mj-lt"/>
                <a:ea typeface="HY견고딕" pitchFamily="18" charset="-127"/>
              </a:rPr>
              <a:t>applications</a:t>
            </a:r>
            <a:endParaRPr lang="en-US" altLang="ko-KR" sz="2800" dirty="0">
              <a:latin typeface="+mj-lt"/>
              <a:ea typeface="HY견고딕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30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309083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850241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BSort</a:t>
            </a:r>
          </a:p>
        </p:txBody>
      </p:sp>
      <p:cxnSp>
        <p:nvCxnSpPr>
          <p:cNvPr id="89094" name="AutoShape 6"/>
          <p:cNvCxnSpPr>
            <a:cxnSpLocks noChangeShapeType="1"/>
            <a:stCxn id="89096" idx="4"/>
            <a:endCxn id="89092" idx="0"/>
          </p:cNvCxnSpPr>
          <p:nvPr/>
        </p:nvCxnSpPr>
        <p:spPr bwMode="auto">
          <a:xfrm>
            <a:off x="1151572" y="4574305"/>
            <a:ext cx="714044" cy="87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095" name="AutoShape 7"/>
          <p:cNvCxnSpPr>
            <a:cxnSpLocks noChangeShapeType="1"/>
            <a:stCxn id="89092" idx="3"/>
            <a:endCxn id="89093" idx="1"/>
          </p:cNvCxnSpPr>
          <p:nvPr/>
        </p:nvCxnSpPr>
        <p:spPr bwMode="auto">
          <a:xfrm>
            <a:off x="2420401" y="5685506"/>
            <a:ext cx="1429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071067" y="4415062"/>
            <a:ext cx="159260" cy="15924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097" name="AutoShape 9"/>
          <p:cNvCxnSpPr>
            <a:cxnSpLocks noChangeShapeType="1"/>
            <a:endCxn id="89096" idx="2"/>
          </p:cNvCxnSpPr>
          <p:nvPr/>
        </p:nvCxnSpPr>
        <p:spPr bwMode="auto">
          <a:xfrm>
            <a:off x="197763" y="4493807"/>
            <a:ext cx="873304" cy="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182386" y="3620595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cxnSp>
        <p:nvCxnSpPr>
          <p:cNvPr id="89099" name="AutoShape 11"/>
          <p:cNvCxnSpPr>
            <a:cxnSpLocks noChangeShapeType="1"/>
            <a:stCxn id="89096" idx="7"/>
            <a:endCxn id="89098" idx="1"/>
          </p:cNvCxnSpPr>
          <p:nvPr/>
        </p:nvCxnSpPr>
        <p:spPr bwMode="auto">
          <a:xfrm flipV="1">
            <a:off x="1207576" y="3858584"/>
            <a:ext cx="974811" cy="579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5278329" y="2827878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Union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5278329" y="187417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Aggregate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024937" y="2271402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Join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850241" y="6716211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Aggregate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5834864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Map</a:t>
            </a:r>
          </a:p>
        </p:txBody>
      </p:sp>
      <p:cxnSp>
        <p:nvCxnSpPr>
          <p:cNvPr id="89106" name="AutoShape 18"/>
          <p:cNvCxnSpPr>
            <a:cxnSpLocks noChangeShapeType="1"/>
            <a:stCxn id="89092" idx="3"/>
            <a:endCxn id="89104" idx="1"/>
          </p:cNvCxnSpPr>
          <p:nvPr/>
        </p:nvCxnSpPr>
        <p:spPr bwMode="auto">
          <a:xfrm>
            <a:off x="2420401" y="5685508"/>
            <a:ext cx="1429838" cy="12686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08" name="AutoShape 20"/>
          <p:cNvCxnSpPr>
            <a:cxnSpLocks noChangeShapeType="1"/>
            <a:stCxn id="89101" idx="3"/>
            <a:endCxn id="89100" idx="1"/>
          </p:cNvCxnSpPr>
          <p:nvPr/>
        </p:nvCxnSpPr>
        <p:spPr bwMode="auto">
          <a:xfrm>
            <a:off x="4723545" y="2668636"/>
            <a:ext cx="554784" cy="397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09" name="AutoShape 21"/>
          <p:cNvCxnSpPr>
            <a:cxnSpLocks noChangeShapeType="1"/>
            <a:stCxn id="89102" idx="3"/>
            <a:endCxn id="89103" idx="1"/>
          </p:cNvCxnSpPr>
          <p:nvPr/>
        </p:nvCxnSpPr>
        <p:spPr bwMode="auto">
          <a:xfrm>
            <a:off x="6389648" y="2112160"/>
            <a:ext cx="635289" cy="397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0" name="AutoShape 22"/>
          <p:cNvCxnSpPr>
            <a:cxnSpLocks noChangeShapeType="1"/>
            <a:stCxn id="89098" idx="3"/>
            <a:endCxn id="89125" idx="2"/>
          </p:cNvCxnSpPr>
          <p:nvPr/>
        </p:nvCxnSpPr>
        <p:spPr bwMode="auto">
          <a:xfrm>
            <a:off x="3293704" y="3858587"/>
            <a:ext cx="71404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1071067" y="2589889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12" name="AutoShape 24"/>
          <p:cNvCxnSpPr>
            <a:cxnSpLocks noChangeShapeType="1"/>
            <a:endCxn id="89111" idx="2"/>
          </p:cNvCxnSpPr>
          <p:nvPr/>
        </p:nvCxnSpPr>
        <p:spPr bwMode="auto">
          <a:xfrm>
            <a:off x="197763" y="2668638"/>
            <a:ext cx="87330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5" name="AutoShape 27"/>
          <p:cNvCxnSpPr>
            <a:cxnSpLocks noChangeShapeType="1"/>
            <a:stCxn id="89111" idx="6"/>
            <a:endCxn id="89101" idx="1"/>
          </p:cNvCxnSpPr>
          <p:nvPr/>
        </p:nvCxnSpPr>
        <p:spPr bwMode="auto">
          <a:xfrm flipV="1">
            <a:off x="1230329" y="2668638"/>
            <a:ext cx="2381897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6" name="AutoShape 28"/>
          <p:cNvCxnSpPr>
            <a:cxnSpLocks noChangeShapeType="1"/>
            <a:stCxn id="89101" idx="3"/>
            <a:endCxn id="89102" idx="1"/>
          </p:cNvCxnSpPr>
          <p:nvPr/>
        </p:nvCxnSpPr>
        <p:spPr bwMode="auto">
          <a:xfrm flipV="1">
            <a:off x="4723545" y="2112160"/>
            <a:ext cx="554784" cy="5564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7" name="AutoShape 29"/>
          <p:cNvCxnSpPr>
            <a:cxnSpLocks noChangeShapeType="1"/>
            <a:stCxn id="89100" idx="3"/>
            <a:endCxn id="89103" idx="1"/>
          </p:cNvCxnSpPr>
          <p:nvPr/>
        </p:nvCxnSpPr>
        <p:spPr bwMode="auto">
          <a:xfrm flipV="1">
            <a:off x="6389648" y="2509394"/>
            <a:ext cx="635289" cy="5564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8" name="AutoShape 30"/>
          <p:cNvCxnSpPr>
            <a:cxnSpLocks noChangeShapeType="1"/>
            <a:stCxn id="89093" idx="3"/>
            <a:endCxn id="89105" idx="1"/>
          </p:cNvCxnSpPr>
          <p:nvPr/>
        </p:nvCxnSpPr>
        <p:spPr bwMode="auto">
          <a:xfrm>
            <a:off x="4961558" y="5685506"/>
            <a:ext cx="8733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9" name="AutoShape 31"/>
          <p:cNvCxnSpPr>
            <a:cxnSpLocks noChangeShapeType="1"/>
            <a:stCxn id="89105" idx="3"/>
            <a:endCxn id="89120" idx="2"/>
          </p:cNvCxnSpPr>
          <p:nvPr/>
        </p:nvCxnSpPr>
        <p:spPr bwMode="auto">
          <a:xfrm>
            <a:off x="6946183" y="5685506"/>
            <a:ext cx="15068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0" name="Oval 32"/>
          <p:cNvSpPr>
            <a:spLocks noChangeArrowheads="1"/>
          </p:cNvSpPr>
          <p:nvPr/>
        </p:nvSpPr>
        <p:spPr bwMode="auto">
          <a:xfrm>
            <a:off x="8453026" y="5605009"/>
            <a:ext cx="159260" cy="15924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21" name="AutoShape 33"/>
          <p:cNvCxnSpPr>
            <a:cxnSpLocks noChangeShapeType="1"/>
            <a:stCxn id="89120" idx="4"/>
            <a:endCxn id="89122" idx="0"/>
          </p:cNvCxnSpPr>
          <p:nvPr/>
        </p:nvCxnSpPr>
        <p:spPr bwMode="auto">
          <a:xfrm>
            <a:off x="8533529" y="5764254"/>
            <a:ext cx="0" cy="1032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3" name="AutoShape 35"/>
          <p:cNvCxnSpPr>
            <a:cxnSpLocks noChangeShapeType="1"/>
            <a:stCxn id="89120" idx="6"/>
          </p:cNvCxnSpPr>
          <p:nvPr/>
        </p:nvCxnSpPr>
        <p:spPr bwMode="auto">
          <a:xfrm>
            <a:off x="8612286" y="5685506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4" name="AutoShape 36"/>
          <p:cNvCxnSpPr>
            <a:cxnSpLocks noChangeShapeType="1"/>
            <a:stCxn id="89103" idx="3"/>
          </p:cNvCxnSpPr>
          <p:nvPr/>
        </p:nvCxnSpPr>
        <p:spPr bwMode="auto">
          <a:xfrm>
            <a:off x="8136257" y="2509392"/>
            <a:ext cx="166785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5" name="Oval 37"/>
          <p:cNvSpPr>
            <a:spLocks noChangeArrowheads="1"/>
          </p:cNvSpPr>
          <p:nvPr/>
        </p:nvSpPr>
        <p:spPr bwMode="auto">
          <a:xfrm>
            <a:off x="4007749" y="3779839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26" name="AutoShape 38"/>
          <p:cNvCxnSpPr>
            <a:cxnSpLocks noChangeShapeType="1"/>
            <a:stCxn id="89125" idx="7"/>
            <a:endCxn id="89100" idx="1"/>
          </p:cNvCxnSpPr>
          <p:nvPr/>
        </p:nvCxnSpPr>
        <p:spPr bwMode="auto">
          <a:xfrm flipV="1">
            <a:off x="4144257" y="3065868"/>
            <a:ext cx="1134070" cy="736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1706358" y="1716678"/>
            <a:ext cx="6667913" cy="1746425"/>
          </a:xfrm>
          <a:prstGeom prst="rect">
            <a:avLst/>
          </a:prstGeom>
          <a:noFill/>
          <a:ln w="28575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833053" y="2747382"/>
            <a:ext cx="66519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 dirty="0">
                <a:latin typeface="Times New Roman" pitchFamily="18" charset="0"/>
              </a:rPr>
              <a:t>Hold</a:t>
            </a:r>
          </a:p>
        </p:txBody>
      </p: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3769735" y="4017827"/>
            <a:ext cx="66519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 dirty="0">
                <a:latin typeface="Times New Roman" pitchFamily="18" charset="0"/>
              </a:rPr>
              <a:t>Hold</a:t>
            </a:r>
          </a:p>
        </p:txBody>
      </p:sp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8453025" y="2509393"/>
            <a:ext cx="103068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pull data</a:t>
            </a:r>
          </a:p>
        </p:txBody>
      </p:sp>
      <p:sp>
        <p:nvSpPr>
          <p:cNvPr id="89131" name="Text Box 43"/>
          <p:cNvSpPr txBox="1">
            <a:spLocks noChangeArrowheads="1"/>
          </p:cNvSpPr>
          <p:nvPr/>
        </p:nvSpPr>
        <p:spPr bwMode="auto">
          <a:xfrm>
            <a:off x="6310892" y="3375605"/>
            <a:ext cx="1851421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>
                <a:solidFill>
                  <a:srgbClr val="CC0000"/>
                </a:solidFill>
                <a:latin typeface="Times New Roman" pitchFamily="18" charset="0"/>
              </a:rPr>
              <a:t>Continuous query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3612226" y="243064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cxnSp>
        <p:nvCxnSpPr>
          <p:cNvPr id="89133" name="AutoShape 45"/>
          <p:cNvCxnSpPr>
            <a:cxnSpLocks noChangeShapeType="1"/>
            <a:stCxn id="89111" idx="6"/>
            <a:endCxn id="89132" idx="1"/>
          </p:cNvCxnSpPr>
          <p:nvPr/>
        </p:nvCxnSpPr>
        <p:spPr bwMode="auto">
          <a:xfrm flipV="1">
            <a:off x="1230327" y="2668638"/>
            <a:ext cx="87330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2103632" y="243064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Map</a:t>
            </a:r>
          </a:p>
        </p:txBody>
      </p:sp>
      <p:sp>
        <p:nvSpPr>
          <p:cNvPr id="89136" name="Rectangle 48"/>
          <p:cNvSpPr>
            <a:spLocks noChangeArrowheads="1"/>
          </p:cNvSpPr>
          <p:nvPr/>
        </p:nvSpPr>
        <p:spPr bwMode="auto">
          <a:xfrm>
            <a:off x="911809" y="5050283"/>
            <a:ext cx="8971056" cy="2301152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5992372" y="4653052"/>
            <a:ext cx="146028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>
                <a:solidFill>
                  <a:srgbClr val="0000FF"/>
                </a:solidFill>
                <a:latin typeface="Times New Roman" pitchFamily="18" charset="0"/>
              </a:rPr>
              <a:t>Ad hoc query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57022" y="4096576"/>
            <a:ext cx="1113069" cy="164493"/>
            <a:chOff x="1927" y="2864"/>
            <a:chExt cx="636" cy="94"/>
          </a:xfrm>
        </p:grpSpPr>
        <p:sp>
          <p:nvSpPr>
            <p:cNvPr id="89139" name="Rectangle 51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0" name="Rectangle 52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1" name="Rectangle 53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Rectangle 54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Rectangle 55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Rectangle 56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Rectangle 57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245763" y="3779839"/>
            <a:ext cx="1113069" cy="164493"/>
            <a:chOff x="1927" y="2864"/>
            <a:chExt cx="636" cy="94"/>
          </a:xfrm>
        </p:grpSpPr>
        <p:sp>
          <p:nvSpPr>
            <p:cNvPr id="89147" name="Rectangle 59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8" name="Rectangle 60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9" name="Rectangle 61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0" name="Rectangle 62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1" name="Rectangle 63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2" name="Rectangle 64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3" name="Rectangle 65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76517" y="2271404"/>
            <a:ext cx="1113069" cy="164493"/>
            <a:chOff x="1927" y="2864"/>
            <a:chExt cx="636" cy="94"/>
          </a:xfrm>
        </p:grpSpPr>
        <p:sp>
          <p:nvSpPr>
            <p:cNvPr id="89155" name="Rectangle 67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6" name="Rectangle 68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7" name="Rectangle 69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8" name="Rectangle 70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9" name="Rectangle 71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0" name="Rectangle 72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1" name="Rectangle 73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8295514" y="5288274"/>
            <a:ext cx="1113069" cy="164493"/>
            <a:chOff x="1927" y="2864"/>
            <a:chExt cx="636" cy="94"/>
          </a:xfrm>
        </p:grpSpPr>
        <p:sp>
          <p:nvSpPr>
            <p:cNvPr id="89163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4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5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6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7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8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9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70" name="Oval 82"/>
          <p:cNvSpPr>
            <a:spLocks noChangeArrowheads="1"/>
          </p:cNvSpPr>
          <p:nvPr/>
        </p:nvSpPr>
        <p:spPr bwMode="auto">
          <a:xfrm>
            <a:off x="6786923" y="6954201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71" name="AutoShape 83"/>
          <p:cNvCxnSpPr>
            <a:cxnSpLocks noChangeShapeType="1"/>
            <a:stCxn id="89170" idx="6"/>
            <a:endCxn id="89122" idx="1"/>
          </p:cNvCxnSpPr>
          <p:nvPr/>
        </p:nvCxnSpPr>
        <p:spPr bwMode="auto">
          <a:xfrm>
            <a:off x="6946183" y="7034698"/>
            <a:ext cx="1030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7976996" y="6796708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Join</a:t>
            </a:r>
          </a:p>
        </p:txBody>
      </p:sp>
      <p:sp>
        <p:nvSpPr>
          <p:cNvPr id="89172" name="AutoShape 84"/>
          <p:cNvSpPr>
            <a:spLocks noChangeArrowheads="1"/>
          </p:cNvSpPr>
          <p:nvPr/>
        </p:nvSpPr>
        <p:spPr bwMode="auto">
          <a:xfrm>
            <a:off x="5913617" y="6399477"/>
            <a:ext cx="1881366" cy="46548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Static storage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69113" y="1417639"/>
            <a:ext cx="3200400" cy="2927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Courtesy: </a:t>
            </a:r>
            <a:r>
              <a:rPr lang="en-US" sz="1400" dirty="0" smtClean="0"/>
              <a:t>Slides by Yong </a:t>
            </a:r>
            <a:r>
              <a:rPr lang="en-US" sz="1400" dirty="0" err="1" smtClean="0"/>
              <a:t>Chul</a:t>
            </a:r>
            <a:r>
              <a:rPr lang="en-US" sz="1400" dirty="0" smtClean="0"/>
              <a:t> Kwon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9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9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9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9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3.57739E-6 L 0.13785 3.5773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3.57739E-6 L 0.14184 3.577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1" grpId="0" animBg="1"/>
      <p:bldP spid="89125" grpId="0" animBg="1"/>
      <p:bldP spid="89127" grpId="0" animBg="1"/>
      <p:bldP spid="89127" grpId="1" animBg="1"/>
      <p:bldP spid="89128" grpId="0"/>
      <p:bldP spid="89129" grpId="0"/>
      <p:bldP spid="89130" grpId="0"/>
      <p:bldP spid="89131" grpId="0"/>
      <p:bldP spid="89131" grpId="1"/>
      <p:bldP spid="89132" grpId="0" animBg="1"/>
      <p:bldP spid="89132" grpId="1" animBg="1"/>
      <p:bldP spid="89136" grpId="0" animBg="1"/>
      <p:bldP spid="891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2" y="198437"/>
            <a:ext cx="9070975" cy="1171575"/>
          </a:xfrm>
          <a:ln/>
        </p:spPr>
        <p:txBody>
          <a:bodyPr tIns="38804">
            <a:normAutofit fontScale="90000"/>
          </a:bodyPr>
          <a:lstStyle/>
          <a:p>
            <a:r>
              <a:rPr lang="en-US" b="1" dirty="0" smtClean="0"/>
              <a:t>Dynamic Continuous Query Optimizations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5"/>
            <a:ext cx="9070975" cy="5316538"/>
          </a:xfrm>
          <a:ln/>
        </p:spPr>
        <p:txBody>
          <a:bodyPr>
            <a:normAutofit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Optimize local sub-networks</a:t>
            </a:r>
            <a:endParaRPr lang="en-US" dirty="0"/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Inserting </a:t>
            </a:r>
            <a:r>
              <a:rPr lang="en-US" b="1" dirty="0" smtClean="0"/>
              <a:t>projections</a:t>
            </a:r>
            <a:endParaRPr lang="en-US" dirty="0"/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Combining Boxes: 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Combining </a:t>
            </a:r>
            <a:r>
              <a:rPr lang="en-US" dirty="0"/>
              <a:t>reduces box execution overhead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err="1" smtClean="0"/>
              <a:t>Eg</a:t>
            </a:r>
            <a:r>
              <a:rPr lang="en-US" dirty="0" smtClean="0"/>
              <a:t> : two </a:t>
            </a:r>
            <a:r>
              <a:rPr lang="en-US" dirty="0"/>
              <a:t>filters into one etc</a:t>
            </a:r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Re-ordering boxes</a:t>
            </a:r>
            <a:r>
              <a:rPr lang="en-US" b="1" dirty="0" smtClean="0"/>
              <a:t>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303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43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45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85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1916112" y="5684837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>
            <a:off x="5040312" y="5684837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9858" y="5380037"/>
            <a:ext cx="2800767" cy="1122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C(b) – time taken by b to</a:t>
            </a:r>
          </a:p>
          <a:p>
            <a:r>
              <a:rPr lang="en-US" dirty="0" smtClean="0"/>
              <a:t>    process 1 </a:t>
            </a:r>
            <a:r>
              <a:rPr lang="en-US" dirty="0" err="1" smtClean="0"/>
              <a:t>tuple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S(b) – Selectivity of box b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793206" y="6103937"/>
            <a:ext cx="2209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0712" y="6446837"/>
            <a:ext cx="296337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Cost(B1-B2) = TC1 = </a:t>
            </a:r>
          </a:p>
          <a:p>
            <a:r>
              <a:rPr lang="en-US" dirty="0" smtClean="0"/>
              <a:t>	C(B1) + S(B1) * C(B2)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25912" y="6446837"/>
            <a:ext cx="302749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Cost(B2-B1) =  TC2 = </a:t>
            </a:r>
          </a:p>
          <a:p>
            <a:r>
              <a:rPr lang="en-US" dirty="0" smtClean="0"/>
              <a:t>	C(B2) + S(B2) * C(B1)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107509" y="5989240"/>
            <a:ext cx="22860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50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Optimizing Ad-hoc queries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>
            <a:normAutofit fontScale="92500" lnSpcReduction="10000"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Two separate copies sub-networks for the ad-hoc query is created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COPY#1: works on historical data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COPY#2: works on current data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COPY#1 </a:t>
            </a:r>
            <a:r>
              <a:rPr lang="en-US" dirty="0"/>
              <a:t>is run first and utilizes the B-Tree structure of historical data for optimization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Index look-up for filter, appropriate join algorithms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COPY#2 </a:t>
            </a:r>
            <a:r>
              <a:rPr lang="en-US" dirty="0"/>
              <a:t>is optimized as before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Scheduling(RTS)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Scheduler selects which box to execute next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Scheduling decision depends upon </a:t>
            </a:r>
            <a:r>
              <a:rPr lang="en-US" dirty="0" err="1" smtClean="0"/>
              <a:t>QoS</a:t>
            </a:r>
            <a:r>
              <a:rPr lang="en-US" dirty="0" smtClean="0"/>
              <a:t> information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End to End processing cost should also be considered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scheduling considers both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Scheduling(RTS)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2" y="1763924"/>
            <a:ext cx="8988557" cy="1177713"/>
          </a:xfrm>
        </p:spPr>
        <p:txBody>
          <a:bodyPr>
            <a:normAutofit/>
          </a:bodyPr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Non-linearity :- Output </a:t>
            </a:r>
            <a:r>
              <a:rPr lang="en-US" dirty="0" err="1" smtClean="0"/>
              <a:t>tuple</a:t>
            </a:r>
            <a:r>
              <a:rPr lang="en-US" dirty="0" smtClean="0"/>
              <a:t> rate not always proportional to input </a:t>
            </a:r>
            <a:r>
              <a:rPr lang="en-US" dirty="0" err="1" smtClean="0"/>
              <a:t>tuple</a:t>
            </a:r>
            <a:r>
              <a:rPr lang="en-US" dirty="0" smtClean="0"/>
              <a:t> rate.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712" y="2789237"/>
            <a:ext cx="7467600" cy="169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1755" indent="-323816">
              <a:lnSpc>
                <a:spcPct val="150000"/>
              </a:lnSpc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Inter-box non-linearity (</a:t>
            </a:r>
            <a:r>
              <a:rPr lang="en-US" sz="2400" dirty="0" err="1" smtClean="0"/>
              <a:t>Superbox</a:t>
            </a:r>
            <a:r>
              <a:rPr lang="en-US" sz="2400" dirty="0" smtClean="0"/>
              <a:t> scheduling)</a:t>
            </a:r>
          </a:p>
          <a:p>
            <a:pPr marL="784497" lvl="1" indent="-323816">
              <a:lnSpc>
                <a:spcPct val="150000"/>
              </a:lnSpc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Less buffer space </a:t>
            </a:r>
            <a:r>
              <a:rPr lang="en-US" sz="2400" dirty="0" smtClean="0">
                <a:sym typeface="Wingdings" pitchFamily="2" charset="2"/>
              </a:rPr>
              <a:t> thrashing</a:t>
            </a:r>
          </a:p>
          <a:p>
            <a:pPr marL="784497" lvl="1" indent="-323816">
              <a:lnSpc>
                <a:spcPct val="150000"/>
              </a:lnSpc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>
                <a:sym typeface="Wingdings" pitchFamily="2" charset="2"/>
              </a:rPr>
              <a:t>Bypass storage manager with advanced scheduling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01712" y="4694237"/>
            <a:ext cx="7467600" cy="18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Intra-box non-linearity (Train scheduling)</a:t>
            </a:r>
          </a:p>
          <a:p>
            <a:pPr marL="784497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err="1" smtClean="0"/>
              <a:t>Tuple</a:t>
            </a:r>
            <a:r>
              <a:rPr lang="en-US" sz="2400" dirty="0" smtClean="0"/>
              <a:t> processing cost could decrease if more </a:t>
            </a:r>
            <a:r>
              <a:rPr lang="en-US" sz="2400" dirty="0" err="1" smtClean="0"/>
              <a:t>tuples</a:t>
            </a:r>
            <a:r>
              <a:rPr lang="en-US" sz="2400" dirty="0" smtClean="0"/>
              <a:t> are available for processing (similar to batch processing)</a:t>
            </a:r>
          </a:p>
          <a:p>
            <a:pPr marL="1086849" lvl="2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Reduced context switches</a:t>
            </a:r>
          </a:p>
        </p:txBody>
      </p:sp>
    </p:spTree>
    <p:extLst>
      <p:ext uri="{BB962C8B-B14F-4D97-AF65-F5344CB8AC3E}">
        <p14:creationId xmlns:p14="http://schemas.microsoft.com/office/powerpoint/2010/main" val="34747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</a:t>
            </a:r>
            <a:r>
              <a:rPr lang="en-US" dirty="0" err="1" smtClean="0"/>
              <a:t>QoS</a:t>
            </a:r>
            <a:r>
              <a:rPr lang="en-US" dirty="0" smtClean="0"/>
              <a:t>: Priority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Latency = Processing delay + waiting delay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Train scheduling considers the Processing Delay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Waiting delay is function of scheduling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Give priority to tuple while scheduling to improve </a:t>
            </a:r>
            <a:r>
              <a:rPr lang="en-US" dirty="0" err="1" smtClean="0"/>
              <a:t>QoS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Two approaches to assign priority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a state-based approach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feedback-based approach</a:t>
            </a:r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priority assignment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/>
              <a:t>S</a:t>
            </a:r>
            <a:r>
              <a:rPr lang="en-US" altLang="zh-TW" b="1" dirty="0" smtClean="0"/>
              <a:t>tate-based approach</a:t>
            </a:r>
            <a:r>
              <a:rPr lang="en-US" altLang="zh-TW" sz="2800" dirty="0" smtClean="0"/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Assigns priorities to outputs based on their expected utility 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000" dirty="0" smtClean="0"/>
              <a:t>How much </a:t>
            </a:r>
            <a:r>
              <a:rPr lang="en-US" altLang="zh-TW" sz="2000" dirty="0" err="1" smtClean="0"/>
              <a:t>QoS</a:t>
            </a:r>
            <a:r>
              <a:rPr lang="en-US" altLang="zh-TW" sz="2000" dirty="0" smtClean="0"/>
              <a:t> is sacrificed if execution is deferred?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Selects the output with max utility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altLang="zh-TW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 smtClean="0"/>
              <a:t>Feedback-based approach</a:t>
            </a:r>
            <a:r>
              <a:rPr lang="en-US" altLang="zh-TW" dirty="0" smtClean="0"/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Increase priority of application which are not doing well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dirty="0" smtClean="0"/>
              <a:t>Decrease priority of application in good zone</a:t>
            </a:r>
            <a:endParaRPr lang="en-US" altLang="zh-TW" sz="2800" dirty="0" smtClean="0"/>
          </a:p>
          <a:p>
            <a:pPr>
              <a:lnSpc>
                <a:spcPct val="80000"/>
              </a:lnSpc>
            </a:pPr>
            <a:endParaRPr lang="en-US" altLang="zh-TW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have a limit to how much fast data can be processed</a:t>
            </a:r>
          </a:p>
          <a:p>
            <a:r>
              <a:rPr lang="en-US" dirty="0" smtClean="0"/>
              <a:t>Load shedding discards some data so the system can flow</a:t>
            </a:r>
          </a:p>
          <a:p>
            <a:r>
              <a:rPr lang="en-US" dirty="0" smtClean="0"/>
              <a:t>Drop box are used to discard data</a:t>
            </a:r>
          </a:p>
          <a:p>
            <a:r>
              <a:rPr lang="en-US" dirty="0" smtClean="0"/>
              <a:t>Different from networking load shedding</a:t>
            </a:r>
          </a:p>
          <a:p>
            <a:pPr lvl="1"/>
            <a:r>
              <a:rPr lang="en-US" dirty="0" smtClean="0"/>
              <a:t>Data has semantic value in DSMS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can be used to find the best stream to drop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input date rate is higher than processing speed queue will overflow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Condition for overload</a:t>
            </a:r>
          </a:p>
          <a:p>
            <a:pPr lvl="1"/>
            <a:r>
              <a:rPr lang="en-US" sz="2800" dirty="0" smtClean="0"/>
              <a:t>C X H &lt; </a:t>
            </a:r>
            <a:r>
              <a:rPr lang="en-US" sz="2800" dirty="0" err="1" smtClean="0"/>
              <a:t>min_cap</a:t>
            </a:r>
            <a:endParaRPr lang="en-US" sz="2800" dirty="0" smtClean="0"/>
          </a:p>
          <a:p>
            <a:pPr lvl="2"/>
            <a:r>
              <a:rPr lang="en-US" dirty="0" smtClean="0"/>
              <a:t>C=capacity of Aurora system</a:t>
            </a:r>
          </a:p>
          <a:p>
            <a:pPr lvl="2"/>
            <a:r>
              <a:rPr lang="en-US" dirty="0" smtClean="0"/>
              <a:t>H=Headroom factor, % of sys resources that can be used at a steady state</a:t>
            </a:r>
          </a:p>
          <a:p>
            <a:pPr lvl="2"/>
            <a:r>
              <a:rPr lang="en-US" dirty="0" err="1" smtClean="0"/>
              <a:t>min_cap</a:t>
            </a:r>
            <a:r>
              <a:rPr lang="en-US" dirty="0" smtClean="0"/>
              <a:t>=minimum aggregate computational capacity required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min_cap</a:t>
            </a:r>
            <a:r>
              <a:rPr lang="en-US" dirty="0" smtClean="0"/>
              <a:t> is calculated using input data rate and selectivity of the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77409" y="26368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873" indent="-285721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81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34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87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16" algn="l" defTabSz="914305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21" algn="l" defTabSz="914305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Arial" pitchFamily="34" charset="0"/>
              </a:rPr>
              <a:t>B</a:t>
            </a:r>
          </a:p>
          <a:p>
            <a:pPr algn="ctr"/>
            <a:r>
              <a:rPr lang="en-US" b="1" dirty="0" smtClean="0">
                <a:latin typeface="Arial" pitchFamily="34" charset="0"/>
              </a:rPr>
              <a:t>s(B)</a:t>
            </a:r>
            <a:r>
              <a:rPr lang="en-US" dirty="0" smtClean="0">
                <a:latin typeface="Arial" pitchFamily="34" charset="0"/>
              </a:rPr>
              <a:t>		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5344209" y="2903537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744009" y="2865438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29409" y="2713037"/>
            <a:ext cx="249299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873" indent="-285721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2881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034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187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2916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221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Input data ( Rate r(B) 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3409" y="2713037"/>
            <a:ext cx="22878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873" indent="-285721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2881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034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187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2916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221" algn="l" defTabSz="914305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Output data ( 1/c(B))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system have sufficient resource but low </a:t>
            </a:r>
            <a:r>
              <a:rPr lang="en-US" dirty="0" err="1" smtClean="0"/>
              <a:t>QoS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delay based </a:t>
            </a:r>
            <a:r>
              <a:rPr lang="en-US" dirty="0" err="1" smtClean="0"/>
              <a:t>QoS</a:t>
            </a:r>
            <a:r>
              <a:rPr lang="en-US" dirty="0" smtClean="0"/>
              <a:t> information to detect load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enough output is outside of good zone it indicates overload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3" y="4541837"/>
            <a:ext cx="304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Monitoring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Patient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Aircraft Safety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Stock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Intrusion detection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2" y="1763924"/>
            <a:ext cx="8988557" cy="270171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We will prefer to drop </a:t>
            </a:r>
            <a:r>
              <a:rPr lang="en-US" sz="2800" dirty="0" err="1" smtClean="0"/>
              <a:t>tuples</a:t>
            </a:r>
            <a:r>
              <a:rPr lang="en-US" sz="2800" dirty="0" smtClean="0"/>
              <a:t> that result in minimum compromise on </a:t>
            </a:r>
            <a:r>
              <a:rPr lang="en-US" sz="2800" dirty="0" err="1" smtClean="0"/>
              <a:t>QoS</a:t>
            </a:r>
            <a:r>
              <a:rPr lang="en-US" sz="2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Find output graph resulting in minimum </a:t>
            </a:r>
            <a:r>
              <a:rPr lang="en-US" sz="2800" dirty="0" err="1" smtClean="0"/>
              <a:t>QoS</a:t>
            </a:r>
            <a:r>
              <a:rPr lang="en-US" sz="2800" dirty="0" smtClean="0"/>
              <a:t> drop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Drop </a:t>
            </a:r>
            <a:r>
              <a:rPr lang="en-US" sz="2800" dirty="0" err="1" smtClean="0"/>
              <a:t>tuples</a:t>
            </a:r>
            <a:r>
              <a:rPr lang="en-US" sz="2800" dirty="0" smtClean="0"/>
              <a:t> (Drop Box)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Recalculate resources. If insufficient, repeat process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2" y="4400323"/>
            <a:ext cx="7315199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8312" y="6065837"/>
            <a:ext cx="86868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Get rid of </a:t>
            </a:r>
            <a:r>
              <a:rPr lang="en-US" sz="2400" dirty="0" err="1" smtClean="0"/>
              <a:t>tuples</a:t>
            </a:r>
            <a:r>
              <a:rPr lang="en-US" sz="2400" dirty="0" smtClean="0"/>
              <a:t> as early as possible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Move the drop-box as close to the data source or connection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Delay based </a:t>
            </a:r>
            <a:r>
              <a:rPr lang="en-US" dirty="0" err="1" smtClean="0"/>
              <a:t>Qos</a:t>
            </a:r>
            <a:r>
              <a:rPr lang="en-US" dirty="0" smtClean="0"/>
              <a:t> graph is considered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Selects output which has </a:t>
            </a:r>
            <a:r>
              <a:rPr lang="en-US" dirty="0" err="1" smtClean="0"/>
              <a:t>Qos</a:t>
            </a:r>
            <a:r>
              <a:rPr lang="en-US" dirty="0" smtClean="0"/>
              <a:t> lower than the threshold specified in the graph(not in good zone)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Insert drop box close to the source of the data or connection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Repeat the process until the latency goal are met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2216430"/>
            <a:ext cx="7772400" cy="21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Load shedding by filtering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Previous method drops packet </a:t>
            </a:r>
            <a:r>
              <a:rPr lang="en-US" b="1" dirty="0" smtClean="0"/>
              <a:t>randomly</a:t>
            </a:r>
            <a:r>
              <a:rPr lang="en-US" dirty="0" smtClean="0"/>
              <a:t> at strategic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tuple may be </a:t>
            </a:r>
            <a:r>
              <a:rPr lang="en-US" b="1" dirty="0" smtClean="0"/>
              <a:t>more important</a:t>
            </a:r>
            <a:r>
              <a:rPr lang="en-US" dirty="0" smtClean="0"/>
              <a:t> than other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Consult </a:t>
            </a:r>
            <a:r>
              <a:rPr lang="en-US" b="1" dirty="0" smtClean="0"/>
              <a:t>value based </a:t>
            </a:r>
            <a:r>
              <a:rPr lang="en-US" b="1" dirty="0" err="1" smtClean="0"/>
              <a:t>QoS</a:t>
            </a:r>
            <a:r>
              <a:rPr lang="en-US" b="1" dirty="0" smtClean="0"/>
              <a:t> </a:t>
            </a:r>
            <a:r>
              <a:rPr lang="en-US" dirty="0" smtClean="0"/>
              <a:t>information before dropping a tuple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Drop tuple based on </a:t>
            </a:r>
            <a:r>
              <a:rPr lang="en-US" b="1" dirty="0" err="1" smtClean="0"/>
              <a:t>QoS</a:t>
            </a:r>
            <a:r>
              <a:rPr lang="en-US" b="1" dirty="0" smtClean="0"/>
              <a:t> value</a:t>
            </a:r>
            <a:r>
              <a:rPr lang="en-US" dirty="0" smtClean="0"/>
              <a:t> and </a:t>
            </a:r>
            <a:r>
              <a:rPr lang="en-US" b="1" dirty="0" smtClean="0"/>
              <a:t>frequency</a:t>
            </a:r>
            <a:r>
              <a:rPr lang="en-US" dirty="0" smtClean="0"/>
              <a:t> of the value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3238" y="1768476"/>
            <a:ext cx="9069388" cy="51355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Load shedding based on condition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critical patients get treated first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Filter added before the Join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Semantic Load shedding example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25869" y="4618037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39670" y="5456237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6632" y="4313238"/>
            <a:ext cx="1037096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Patients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64632" y="4618037"/>
            <a:ext cx="1719079" cy="8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b="1" dirty="0">
                <a:cs typeface="Arial" pitchFamily="34" charset="0"/>
              </a:rPr>
              <a:t>Doctors who can </a:t>
            </a:r>
            <a:r>
              <a:rPr lang="en-US" b="1" dirty="0" smtClean="0">
                <a:cs typeface="Arial" pitchFamily="34" charset="0"/>
              </a:rPr>
              <a:t>work</a:t>
            </a:r>
          </a:p>
          <a:p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on a patient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7632" y="6370638"/>
            <a:ext cx="1371600" cy="5788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cs typeface="Arial" pitchFamily="34" charset="0"/>
              </a:rPr>
              <a:t>Too much Load</a:t>
            </a:r>
            <a:endParaRPr lang="en-US" sz="17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5302432" y="5684838"/>
            <a:ext cx="381000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6232" y="5303837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16232" y="4770438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06832" y="4770438"/>
            <a:ext cx="304800" cy="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3"/>
          </p:cNvCxnSpPr>
          <p:nvPr/>
        </p:nvCxnSpPr>
        <p:spPr>
          <a:xfrm>
            <a:off x="5992670" y="5075238"/>
            <a:ext cx="16719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711634" y="4389437"/>
            <a:ext cx="1676399" cy="728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Drop barely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Injured tuples</a:t>
            </a:r>
            <a:endParaRPr lang="en-US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9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b="1" i="1" dirty="0" smtClean="0"/>
              <a:t>Aurora </a:t>
            </a:r>
            <a:r>
              <a:rPr lang="en-US" altLang="ko-KR" sz="3100" dirty="0" smtClean="0"/>
              <a:t>is a Data Stream Management System for Monitoring Systems. It provides: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Continuous and Ad-hoc Queries on Data streams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Historical Data of a predefined duration is stored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Box and arrow style query specification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Supports </a:t>
            </a:r>
            <a:r>
              <a:rPr lang="en-US" altLang="ko-KR" sz="2600" smtClean="0"/>
              <a:t>Imprecise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smtClean="0"/>
              <a:t>Real-time </a:t>
            </a:r>
            <a:r>
              <a:rPr lang="en-US" altLang="ko-KR" sz="2600" dirty="0" smtClean="0"/>
              <a:t>requirement is supported by Dynamic Load-shedding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Aurora runs on Single Computer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Borealis</a:t>
            </a:r>
            <a:r>
              <a:rPr lang="en-US" altLang="ko-KR" baseline="30000" dirty="0" smtClean="0"/>
              <a:t>[3]</a:t>
            </a:r>
            <a:r>
              <a:rPr lang="en-US" altLang="ko-KR" dirty="0" smtClean="0"/>
              <a:t> is a distributed data stream management system</a:t>
            </a:r>
          </a:p>
          <a:p>
            <a:pPr lvl="1">
              <a:lnSpc>
                <a:spcPct val="90000"/>
              </a:lnSpc>
            </a:pPr>
            <a:endParaRPr lang="en-US" altLang="ko-KR" sz="26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smtClean="0"/>
              <a:t>D. Carney et al., “Monitoring streams: a new class of data management applications,” </a:t>
            </a:r>
            <a:r>
              <a:rPr lang="en-US" i="1" dirty="0" smtClean="0"/>
              <a:t>Proceedings of the 28th international conference on Very Large Data Bases</a:t>
            </a:r>
            <a:r>
              <a:rPr lang="en-US" dirty="0" smtClean="0"/>
              <a:t>, p. 215–226, 2002. </a:t>
            </a:r>
          </a:p>
          <a:p>
            <a:pPr>
              <a:buNone/>
            </a:pPr>
            <a:r>
              <a:rPr lang="en-US" dirty="0" smtClean="0"/>
              <a:t>[2]</a:t>
            </a:r>
          </a:p>
          <a:p>
            <a:pPr>
              <a:buNone/>
            </a:pPr>
            <a:r>
              <a:rPr lang="en-US" dirty="0" smtClean="0"/>
              <a:t>D. J. </a:t>
            </a:r>
            <a:r>
              <a:rPr lang="en-US" dirty="0" err="1" smtClean="0"/>
              <a:t>Abadi</a:t>
            </a:r>
            <a:r>
              <a:rPr lang="en-US" dirty="0" smtClean="0"/>
              <a:t> et al., “Aurora: a new model and architecture for data stream management,” </a:t>
            </a:r>
            <a:r>
              <a:rPr lang="en-US" i="1" dirty="0" smtClean="0"/>
              <a:t>The VLDB Journal The International Journal on Very Large Data Bases</a:t>
            </a:r>
            <a:r>
              <a:rPr lang="en-US" dirty="0" smtClean="0"/>
              <a:t>, vol. 12, no. 2, pp. 120-139, 2003.</a:t>
            </a:r>
          </a:p>
          <a:p>
            <a:pPr>
              <a:buNone/>
            </a:pPr>
            <a:r>
              <a:rPr lang="en-US" dirty="0" smtClean="0"/>
              <a:t>[3]</a:t>
            </a:r>
          </a:p>
          <a:p>
            <a:pPr>
              <a:buNone/>
            </a:pPr>
            <a:r>
              <a:rPr lang="en-US" dirty="0" smtClean="0"/>
              <a:t>D. J. </a:t>
            </a:r>
            <a:r>
              <a:rPr lang="en-US" dirty="0" err="1" smtClean="0"/>
              <a:t>Abadi</a:t>
            </a:r>
            <a:r>
              <a:rPr lang="en-US" dirty="0" smtClean="0"/>
              <a:t> et al., others, “The design of the borealis stream processing engine,” in </a:t>
            </a:r>
            <a:r>
              <a:rPr lang="en-US" i="1" dirty="0" smtClean="0"/>
              <a:t>Second Biennial Conference on Innovative Data Systems Research (CIDR 2005), </a:t>
            </a:r>
            <a:r>
              <a:rPr lang="en-US" i="1" dirty="0" err="1" smtClean="0"/>
              <a:t>Asilomar</a:t>
            </a:r>
            <a:r>
              <a:rPr lang="en-US" i="1" dirty="0" smtClean="0"/>
              <a:t>, CA</a:t>
            </a:r>
            <a:r>
              <a:rPr lang="en-US" dirty="0" smtClean="0"/>
              <a:t>, 2005, p. 277–289.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513" y="2636838"/>
            <a:ext cx="3648075" cy="4312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428444" y="1209294"/>
            <a:ext cx="5126469" cy="1122743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80" y="7208838"/>
            <a:ext cx="5027318" cy="29270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400" dirty="0" smtClean="0"/>
              <a:t>Picture Courtesy: Good Financial Cents </a:t>
            </a:r>
            <a:r>
              <a:rPr lang="en-US" sz="1400" dirty="0" smtClean="0">
                <a:hlinkClick r:id="rId3"/>
              </a:rPr>
              <a:t>http://goo.gl/MaQC0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7112" y="3083905"/>
            <a:ext cx="51816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Extras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8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Database Management System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0281-9BE3-4F3F-A26E-AF350B05E929}" type="datetime3">
              <a:rPr lang="en-US" smtClean="0"/>
              <a:pPr/>
              <a:t>18 March 2014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83312" y="4970003"/>
            <a:ext cx="3352799" cy="138049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Presented by:</a:t>
            </a:r>
          </a:p>
          <a:p>
            <a:r>
              <a:rPr lang="en-US" dirty="0" smtClean="0"/>
              <a:t>Bharath Radhakrishnan</a:t>
            </a:r>
          </a:p>
          <a:p>
            <a:endParaRPr lang="en-US" i="1" dirty="0" smtClean="0">
              <a:latin typeface="Times" pitchFamily="18" charset="0"/>
            </a:endParaRPr>
          </a:p>
          <a:p>
            <a:r>
              <a:rPr lang="en-US" i="1" dirty="0" smtClean="0">
                <a:latin typeface="Times" pitchFamily="18" charset="0"/>
              </a:rPr>
              <a:t>Under the guidance of:</a:t>
            </a:r>
          </a:p>
          <a:p>
            <a:r>
              <a:rPr lang="en-US" dirty="0" smtClean="0"/>
              <a:t>Prof. S. </a:t>
            </a:r>
            <a:r>
              <a:rPr lang="en-US" dirty="0" err="1" smtClean="0"/>
              <a:t>Sudarshan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73109" y="579437"/>
            <a:ext cx="8534401" cy="2971800"/>
          </a:xfrm>
          <a:prstGeom prst="rect">
            <a:avLst/>
          </a:prstGeom>
        </p:spPr>
        <p:txBody>
          <a:bodyPr vert="horz" lIns="100783" tIns="50392" rIns="100783" bIns="50392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Design of the Borealis Stream Processing Engine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endParaRPr lang="en-US" sz="3600" dirty="0"/>
          </a:p>
          <a:p>
            <a:r>
              <a:rPr lang="en-US" sz="1600" dirty="0" smtClean="0"/>
              <a:t>Daniel </a:t>
            </a:r>
            <a:r>
              <a:rPr lang="en-US" sz="1600" dirty="0"/>
              <a:t>J. </a:t>
            </a:r>
            <a:r>
              <a:rPr lang="en-US" sz="1600" dirty="0" err="1" smtClean="0"/>
              <a:t>Abadi</a:t>
            </a:r>
            <a:r>
              <a:rPr lang="en-US" sz="1600" dirty="0" smtClean="0"/>
              <a:t>, </a:t>
            </a:r>
            <a:r>
              <a:rPr lang="en-US" sz="1600" dirty="0" err="1"/>
              <a:t>Yanif</a:t>
            </a:r>
            <a:r>
              <a:rPr lang="en-US" sz="1600" dirty="0"/>
              <a:t> </a:t>
            </a:r>
            <a:r>
              <a:rPr lang="en-US" sz="1600" dirty="0" smtClean="0"/>
              <a:t>Ahmad, </a:t>
            </a:r>
            <a:r>
              <a:rPr lang="en-US" sz="1600" dirty="0"/>
              <a:t>Magdalena </a:t>
            </a:r>
            <a:r>
              <a:rPr lang="en-US" sz="1600" dirty="0" err="1" smtClean="0"/>
              <a:t>Balazinska</a:t>
            </a:r>
            <a:r>
              <a:rPr lang="en-US" sz="1600" dirty="0" smtClean="0"/>
              <a:t>, </a:t>
            </a:r>
            <a:r>
              <a:rPr lang="en-US" sz="1600" dirty="0" err="1"/>
              <a:t>Ug</a:t>
            </a:r>
            <a:r>
              <a:rPr lang="en-US" sz="1600" dirty="0"/>
              <a:t> ̆</a:t>
            </a:r>
            <a:r>
              <a:rPr lang="en-US" sz="1600" dirty="0" err="1"/>
              <a:t>ur</a:t>
            </a:r>
            <a:r>
              <a:rPr lang="en-US" sz="1600" dirty="0"/>
              <a:t> C ̧ </a:t>
            </a:r>
            <a:r>
              <a:rPr lang="en-US" sz="1600" dirty="0" err="1" smtClean="0"/>
              <a:t>etintemel</a:t>
            </a:r>
            <a:r>
              <a:rPr lang="en-US" sz="1600" dirty="0" smtClean="0"/>
              <a:t>, </a:t>
            </a:r>
            <a:r>
              <a:rPr lang="en-US" sz="1600" dirty="0"/>
              <a:t>Mitch </a:t>
            </a:r>
            <a:r>
              <a:rPr lang="en-US" sz="1600" dirty="0" err="1" smtClean="0"/>
              <a:t>Cherniack</a:t>
            </a:r>
            <a:r>
              <a:rPr lang="en-US" sz="1600" dirty="0" smtClean="0"/>
              <a:t>, </a:t>
            </a:r>
            <a:r>
              <a:rPr lang="en-US" sz="1600" dirty="0" err="1"/>
              <a:t>Jeong-Hyon</a:t>
            </a:r>
            <a:r>
              <a:rPr lang="en-US" sz="1600" dirty="0"/>
              <a:t> </a:t>
            </a:r>
            <a:r>
              <a:rPr lang="en-US" sz="1600" dirty="0" smtClean="0"/>
              <a:t>Hwang, </a:t>
            </a:r>
            <a:r>
              <a:rPr lang="en-US" sz="1600" dirty="0"/>
              <a:t>Wolfgang </a:t>
            </a:r>
            <a:r>
              <a:rPr lang="en-US" sz="1600" dirty="0" smtClean="0"/>
              <a:t>Lindner, </a:t>
            </a:r>
            <a:r>
              <a:rPr lang="en-US" sz="1600" dirty="0" err="1"/>
              <a:t>Anurag</a:t>
            </a:r>
            <a:r>
              <a:rPr lang="en-US" sz="1600" dirty="0"/>
              <a:t> S. </a:t>
            </a:r>
            <a:r>
              <a:rPr lang="en-US" sz="1600" dirty="0" err="1" smtClean="0"/>
              <a:t>Maskey</a:t>
            </a:r>
            <a:r>
              <a:rPr lang="en-US" sz="1600" dirty="0" smtClean="0"/>
              <a:t>, </a:t>
            </a:r>
            <a:r>
              <a:rPr lang="en-US" sz="1600" dirty="0"/>
              <a:t>Alexander </a:t>
            </a:r>
            <a:r>
              <a:rPr lang="en-US" sz="1600" dirty="0" err="1" smtClean="0"/>
              <a:t>Rasin</a:t>
            </a:r>
            <a:r>
              <a:rPr lang="en-US" sz="1600" dirty="0" smtClean="0"/>
              <a:t>, </a:t>
            </a:r>
            <a:r>
              <a:rPr lang="en-US" sz="1600" dirty="0"/>
              <a:t>Esther </a:t>
            </a:r>
            <a:r>
              <a:rPr lang="en-US" sz="1600" dirty="0" err="1" smtClean="0"/>
              <a:t>Ryvkina</a:t>
            </a:r>
            <a:r>
              <a:rPr lang="en-US" sz="1600" dirty="0" smtClean="0"/>
              <a:t>, </a:t>
            </a:r>
            <a:r>
              <a:rPr lang="en-US" sz="1600" dirty="0" err="1"/>
              <a:t>Nesime</a:t>
            </a:r>
            <a:r>
              <a:rPr lang="en-US" sz="1600" dirty="0"/>
              <a:t> </a:t>
            </a:r>
            <a:r>
              <a:rPr lang="en-US" sz="1600" dirty="0" err="1" smtClean="0"/>
              <a:t>Tatbul</a:t>
            </a:r>
            <a:r>
              <a:rPr lang="en-US" sz="1600" dirty="0" smtClean="0"/>
              <a:t>, </a:t>
            </a:r>
            <a:r>
              <a:rPr lang="en-US" sz="1600" dirty="0"/>
              <a:t>Ying </a:t>
            </a:r>
            <a:r>
              <a:rPr lang="en-US" sz="1600" dirty="0" smtClean="0"/>
              <a:t>Xing, </a:t>
            </a:r>
            <a:r>
              <a:rPr lang="en-US" sz="1600" dirty="0"/>
              <a:t>and Stan </a:t>
            </a:r>
            <a:r>
              <a:rPr lang="en-US" sz="1600" dirty="0" err="1" smtClean="0"/>
              <a:t>Zdonik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Second Generation SPE Requirements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Dynamic revision of query results</a:t>
            </a:r>
          </a:p>
          <a:p>
            <a:pPr lvl="1"/>
            <a:r>
              <a:rPr lang="en-US" dirty="0" smtClean="0"/>
              <a:t>Consider newly available updates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Dynamic query modification</a:t>
            </a:r>
          </a:p>
          <a:p>
            <a:pPr lvl="1"/>
            <a:r>
              <a:rPr lang="en-US" dirty="0" smtClean="0"/>
              <a:t>Automatic and fast modifications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Flexible and highly-scalable optimization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512" y="0"/>
            <a:ext cx="9072563" cy="1259946"/>
          </a:xfrm>
          <a:prstGeom prst="rect">
            <a:avLst/>
          </a:prstGeom>
        </p:spPr>
        <p:txBody>
          <a:bodyPr lIns="91430" tIns="45716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096" y="1189038"/>
            <a:ext cx="8414656" cy="37855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altLang="ko-KR" sz="2000" dirty="0" smtClean="0">
                <a:latin typeface="+mj-lt"/>
              </a:rPr>
              <a:t>Monitoring applications are difficult to implement in the traditional  DBMS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" y="1552575"/>
            <a:ext cx="8990013" cy="519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Borealis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Distributed stream processing engine</a:t>
            </a:r>
          </a:p>
          <a:p>
            <a:endParaRPr lang="en-US" dirty="0"/>
          </a:p>
          <a:p>
            <a:r>
              <a:rPr lang="en-US" dirty="0" smtClean="0"/>
              <a:t>Extends the Aurora functionality</a:t>
            </a:r>
          </a:p>
          <a:p>
            <a:pPr lvl="1"/>
            <a:r>
              <a:rPr lang="en-US" dirty="0" smtClean="0"/>
              <a:t>Similar system architecture</a:t>
            </a:r>
          </a:p>
          <a:p>
            <a:endParaRPr lang="en-US" dirty="0"/>
          </a:p>
          <a:p>
            <a:r>
              <a:rPr lang="en-US" dirty="0" smtClean="0"/>
              <a:t>Developed to meet the new SPE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</a:t>
            </a:r>
            <a:r>
              <a:rPr lang="en-US" dirty="0" smtClean="0"/>
              <a:t>ype: tuple type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Insertion, deletion, replacement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id: unique identifier of tuple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Score function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Returns the impact of the message on </a:t>
            </a:r>
            <a:r>
              <a:rPr lang="en-US" dirty="0" err="1" smtClean="0"/>
              <a:t>QoS</a:t>
            </a:r>
            <a:endParaRPr lang="en-US" dirty="0"/>
          </a:p>
          <a:p>
            <a:pPr marL="403134" lvl="1" indent="0">
              <a:buNone/>
            </a:pPr>
            <a:endParaRPr lang="en-US" dirty="0" smtClean="0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rot="5400000">
            <a:off x="3097212" y="1303337"/>
            <a:ext cx="381000" cy="3048000"/>
          </a:xfrm>
          <a:prstGeom prst="leftBrace">
            <a:avLst>
              <a:gd name="adj1" fmla="val 66667"/>
              <a:gd name="adj2" fmla="val 49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25762" y="2255837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header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49912" y="22558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data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5400000">
            <a:off x="5840412" y="1760537"/>
            <a:ext cx="381000" cy="2133600"/>
          </a:xfrm>
          <a:prstGeom prst="leftBrace">
            <a:avLst>
              <a:gd name="adj1" fmla="val 46667"/>
              <a:gd name="adj2" fmla="val 49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58912" y="2941637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ourier New" pitchFamily="49" charset="0"/>
              </a:rPr>
              <a:t>(time</a:t>
            </a:r>
            <a:r>
              <a:rPr lang="en-US" sz="3200" dirty="0">
                <a:solidFill>
                  <a:srgbClr val="800080"/>
                </a:solidFill>
                <a:latin typeface="Courier New" pitchFamily="49" charset="0"/>
              </a:rPr>
              <a:t>,</a:t>
            </a:r>
            <a:r>
              <a:rPr lang="en-US" sz="3200" b="1" dirty="0">
                <a:solidFill>
                  <a:srgbClr val="800080"/>
                </a:solidFill>
                <a:latin typeface="Courier New" pitchFamily="49" charset="0"/>
              </a:rPr>
              <a:t>type,id</a:t>
            </a:r>
            <a:r>
              <a:rPr lang="en-US" sz="3200" dirty="0">
                <a:latin typeface="Courier New" pitchFamily="49" charset="0"/>
              </a:rPr>
              <a:t>,a1,...,an)</a:t>
            </a:r>
          </a:p>
        </p:txBody>
      </p:sp>
    </p:spTree>
    <p:extLst>
      <p:ext uri="{BB962C8B-B14F-4D97-AF65-F5344CB8AC3E}">
        <p14:creationId xmlns:p14="http://schemas.microsoft.com/office/powerpoint/2010/main" val="17598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revision of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Replay the past</a:t>
            </a:r>
          </a:p>
          <a:p>
            <a:pPr lvl="1"/>
            <a:r>
              <a:rPr lang="en-US" dirty="0" smtClean="0"/>
              <a:t>Using new or modified value</a:t>
            </a:r>
          </a:p>
          <a:p>
            <a:pPr lvl="1"/>
            <a:r>
              <a:rPr lang="en-US" dirty="0" smtClean="0"/>
              <a:t>Generates revision messages</a:t>
            </a:r>
          </a:p>
          <a:p>
            <a:endParaRPr lang="en-US" dirty="0"/>
          </a:p>
          <a:p>
            <a:r>
              <a:rPr lang="en-US" dirty="0" smtClean="0"/>
              <a:t>Stateless operator	 (e.g. Filter)</a:t>
            </a:r>
          </a:p>
          <a:p>
            <a:pPr lvl="1"/>
            <a:r>
              <a:rPr lang="en-US" dirty="0" smtClean="0"/>
              <a:t>Affects only the revised messages</a:t>
            </a:r>
          </a:p>
          <a:p>
            <a:pPr lvl="1"/>
            <a:endParaRPr lang="en-US" dirty="0"/>
          </a:p>
          <a:p>
            <a:r>
              <a:rPr lang="en-US" dirty="0" err="1" smtClean="0"/>
              <a:t>Stateful</a:t>
            </a:r>
            <a:r>
              <a:rPr lang="en-US" dirty="0" smtClean="0"/>
              <a:t> operators (e.g. Aggregation)</a:t>
            </a:r>
          </a:p>
          <a:p>
            <a:pPr lvl="1"/>
            <a:r>
              <a:rPr lang="en-US" dirty="0" smtClean="0"/>
              <a:t>Affects all messages involved in computation</a:t>
            </a:r>
          </a:p>
        </p:txBody>
      </p:sp>
    </p:spTree>
    <p:extLst>
      <p:ext uri="{BB962C8B-B14F-4D97-AF65-F5344CB8AC3E}">
        <p14:creationId xmlns:p14="http://schemas.microsoft.com/office/powerpoint/2010/main" val="13253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revision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Stateless </a:t>
            </a:r>
            <a:r>
              <a:rPr lang="en-US" dirty="0"/>
              <a:t>operator (e.g. Filter) only affects the revised message itself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 flipV="1">
            <a:off x="5255057" y="3326003"/>
            <a:ext cx="2909455" cy="30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4874" y="3002731"/>
            <a:ext cx="157018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x&gt;5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21784" y="3326003"/>
            <a:ext cx="2563090" cy="23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83603" y="3002731"/>
            <a:ext cx="34636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22512" y="3002731"/>
            <a:ext cx="346363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4512" y="3002731"/>
            <a:ext cx="30018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0549" y="3002731"/>
            <a:ext cx="346363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62549" y="3002731"/>
            <a:ext cx="30018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3684874" y="2408237"/>
            <a:ext cx="1437793" cy="432257"/>
          </a:xfrm>
          <a:prstGeom prst="borderCallout2">
            <a:avLst>
              <a:gd name="adj1" fmla="val 22668"/>
              <a:gd name="adj2" fmla="val -89"/>
              <a:gd name="adj3" fmla="val 42254"/>
              <a:gd name="adj4" fmla="val -1356"/>
              <a:gd name="adj5" fmla="val 136005"/>
              <a:gd name="adj6" fmla="val -86154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Replace: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6478874" y="2408237"/>
            <a:ext cx="1437793" cy="432257"/>
          </a:xfrm>
          <a:prstGeom prst="borderCallout2">
            <a:avLst>
              <a:gd name="adj1" fmla="val 22668"/>
              <a:gd name="adj2" fmla="val -89"/>
              <a:gd name="adj3" fmla="val 42254"/>
              <a:gd name="adj4" fmla="val -1356"/>
              <a:gd name="adj5" fmla="val 136005"/>
              <a:gd name="adj6" fmla="val -86154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Delete: </a:t>
            </a: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Multiply 14"/>
          <p:cNvSpPr/>
          <p:nvPr/>
        </p:nvSpPr>
        <p:spPr>
          <a:xfrm>
            <a:off x="6478874" y="3002731"/>
            <a:ext cx="854365" cy="70788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Stateful</a:t>
            </a:r>
            <a:r>
              <a:rPr lang="en-US" dirty="0"/>
              <a:t> revision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operator(e.g. Aggregation by window) revision require all messages involve in computation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 flipV="1">
            <a:off x="6005512" y="3070951"/>
            <a:ext cx="3091873" cy="9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17747" y="2747673"/>
            <a:ext cx="1387765" cy="664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 </a:t>
            </a:r>
            <a:r>
              <a:rPr lang="en-US" sz="1400" dirty="0" smtClean="0"/>
              <a:t>Aggregation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54112" y="3070947"/>
            <a:ext cx="3463635" cy="23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9113" y="2747674"/>
            <a:ext cx="15239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93912" y="2740094"/>
            <a:ext cx="177800" cy="707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1512" y="2747674"/>
            <a:ext cx="1524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4513" y="2747674"/>
            <a:ext cx="346363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33422" y="2747674"/>
            <a:ext cx="346363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95422" y="2747674"/>
            <a:ext cx="300182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2695" y="2749831"/>
            <a:ext cx="157017" cy="705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95877" y="2740094"/>
            <a:ext cx="174336" cy="7154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0213" y="2747673"/>
            <a:ext cx="15239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67113" y="2747674"/>
            <a:ext cx="177800" cy="707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97312" y="2747674"/>
            <a:ext cx="1524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4913" y="2749831"/>
            <a:ext cx="1524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Callout 1 22"/>
          <p:cNvSpPr/>
          <p:nvPr/>
        </p:nvSpPr>
        <p:spPr>
          <a:xfrm>
            <a:off x="7509885" y="1992912"/>
            <a:ext cx="1416627" cy="299719"/>
          </a:xfrm>
          <a:prstGeom prst="borderCallout1">
            <a:avLst>
              <a:gd name="adj1" fmla="val 35699"/>
              <a:gd name="adj2" fmla="val -225"/>
              <a:gd name="adj3" fmla="val 254376"/>
              <a:gd name="adj4" fmla="val -312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REVISED</a:t>
            </a:r>
            <a:endParaRPr lang="en-US" dirty="0"/>
          </a:p>
        </p:txBody>
      </p:sp>
      <p:cxnSp>
        <p:nvCxnSpPr>
          <p:cNvPr id="24" name="Straight Connector 23"/>
          <p:cNvCxnSpPr>
            <a:endCxn id="12" idx="0"/>
          </p:cNvCxnSpPr>
          <p:nvPr/>
        </p:nvCxnSpPr>
        <p:spPr>
          <a:xfrm flipH="1">
            <a:off x="7806604" y="2292631"/>
            <a:ext cx="53108" cy="455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95422" y="2292631"/>
            <a:ext cx="54262" cy="447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modification of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 control lines</a:t>
            </a:r>
          </a:p>
          <a:p>
            <a:pPr lvl="1"/>
            <a:r>
              <a:rPr lang="en-US" dirty="0" smtClean="0"/>
              <a:t>Revised box parameters</a:t>
            </a:r>
          </a:p>
          <a:p>
            <a:pPr lvl="1"/>
            <a:r>
              <a:rPr lang="en-US" dirty="0" smtClean="0"/>
              <a:t>Revised box functions</a:t>
            </a:r>
          </a:p>
          <a:p>
            <a:endParaRPr lang="en-US" dirty="0"/>
          </a:p>
          <a:p>
            <a:r>
              <a:rPr lang="en-US" dirty="0" smtClean="0"/>
              <a:t>Control message : &lt;attribute, value&gt; </a:t>
            </a:r>
          </a:p>
          <a:p>
            <a:endParaRPr lang="en-US" dirty="0"/>
          </a:p>
          <a:p>
            <a:r>
              <a:rPr lang="en-US" dirty="0" smtClean="0"/>
              <a:t>Handle timing problems</a:t>
            </a:r>
          </a:p>
          <a:p>
            <a:pPr lvl="1"/>
            <a:r>
              <a:rPr lang="en-US" dirty="0" smtClean="0"/>
              <a:t>Buffering</a:t>
            </a:r>
          </a:p>
          <a:p>
            <a:pPr lvl="1"/>
            <a:r>
              <a:rPr lang="en-US" dirty="0" smtClean="0"/>
              <a:t>Time travel</a:t>
            </a:r>
          </a:p>
          <a:p>
            <a:pPr marL="403134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Content Placeholder 3" descr="Screen Shot 2014-02-19 at 2.06.59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08" r="-12608"/>
          <a:stretch>
            <a:fillRect/>
          </a:stretch>
        </p:blipFill>
        <p:spPr>
          <a:xfrm>
            <a:off x="1535112" y="2189020"/>
            <a:ext cx="6772176" cy="4029217"/>
          </a:xfrm>
        </p:spPr>
      </p:pic>
    </p:spTree>
    <p:extLst>
      <p:ext uri="{BB962C8B-B14F-4D97-AF65-F5344CB8AC3E}">
        <p14:creationId xmlns:p14="http://schemas.microsoft.com/office/powerpoint/2010/main" val="3969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18635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[1</a:t>
            </a:r>
            <a:r>
              <a:rPr lang="en-US" smtClean="0"/>
              <a:t>] </a:t>
            </a:r>
          </a:p>
          <a:p>
            <a:pPr>
              <a:buNone/>
            </a:pPr>
            <a:r>
              <a:rPr lang="en-US" smtClean="0"/>
              <a:t>D</a:t>
            </a:r>
            <a:r>
              <a:rPr lang="en-US" dirty="0" smtClean="0"/>
              <a:t>. J. </a:t>
            </a:r>
            <a:r>
              <a:rPr lang="en-US" dirty="0" err="1" smtClean="0"/>
              <a:t>Abadi</a:t>
            </a:r>
            <a:r>
              <a:rPr lang="en-US" dirty="0" smtClean="0"/>
              <a:t> et al., others, “The design of the borealis stream processing engine,” in </a:t>
            </a:r>
            <a:r>
              <a:rPr lang="en-US" i="1" dirty="0" smtClean="0"/>
              <a:t>Second Biennial Conference on Innovative Data Systems Research (CIDR 2005), </a:t>
            </a:r>
            <a:r>
              <a:rPr lang="en-US" i="1" dirty="0" err="1" smtClean="0"/>
              <a:t>Asilomar</a:t>
            </a:r>
            <a:r>
              <a:rPr lang="en-US" i="1" dirty="0" smtClean="0"/>
              <a:t>, CA</a:t>
            </a:r>
            <a:r>
              <a:rPr lang="en-US" dirty="0" smtClean="0"/>
              <a:t>, 2005, p. 277–289.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Database Management System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0281-9BE3-4F3F-A26E-AF350B05E929}" type="datetime3">
              <a:rPr lang="en-US" smtClean="0"/>
              <a:pPr/>
              <a:t>18 March 2014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83312" y="4970003"/>
            <a:ext cx="3352799" cy="138049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Presented by:</a:t>
            </a:r>
          </a:p>
          <a:p>
            <a:r>
              <a:rPr lang="en-US" dirty="0" smtClean="0"/>
              <a:t>Bharath Radhakrishnan</a:t>
            </a:r>
          </a:p>
          <a:p>
            <a:endParaRPr lang="en-US" i="1" dirty="0" smtClean="0">
              <a:latin typeface="Times" pitchFamily="18" charset="0"/>
            </a:endParaRPr>
          </a:p>
          <a:p>
            <a:r>
              <a:rPr lang="en-US" i="1" dirty="0" smtClean="0">
                <a:latin typeface="Times" pitchFamily="18" charset="0"/>
              </a:rPr>
              <a:t>Under the guidance of:</a:t>
            </a:r>
          </a:p>
          <a:p>
            <a:r>
              <a:rPr lang="en-US" dirty="0" smtClean="0"/>
              <a:t>Prof. S. </a:t>
            </a:r>
            <a:r>
              <a:rPr lang="en-US" dirty="0" err="1" smtClean="0"/>
              <a:t>Sudarshan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73109" y="579437"/>
            <a:ext cx="8534401" cy="2971800"/>
          </a:xfrm>
          <a:prstGeom prst="rect">
            <a:avLst/>
          </a:prstGeom>
        </p:spPr>
        <p:txBody>
          <a:bodyPr vert="horz" lIns="100783" tIns="50392" rIns="100783" bIns="50392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/>
          </a:p>
          <a:p>
            <a:r>
              <a:rPr lang="en-US" dirty="0"/>
              <a:t>Physically Independent Stream Merging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1700" dirty="0" err="1"/>
              <a:t>Badrish</a:t>
            </a:r>
            <a:r>
              <a:rPr lang="en-US" sz="1700" dirty="0"/>
              <a:t> </a:t>
            </a:r>
            <a:r>
              <a:rPr lang="en-US" sz="1700" dirty="0" err="1" smtClean="0"/>
              <a:t>Chandramouli</a:t>
            </a:r>
            <a:r>
              <a:rPr lang="en-US" sz="1700" dirty="0" smtClean="0"/>
              <a:t>, David Maier, Jonathan </a:t>
            </a:r>
            <a:r>
              <a:rPr lang="en-US" sz="1700" dirty="0"/>
              <a:t>Goldstein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675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Physically Independent Stream Merging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Challenges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Disorder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Revisions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Processing variations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1874837"/>
            <a:ext cx="38671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2" y="2027237"/>
            <a:ext cx="3933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3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Aurora</a:t>
            </a:r>
            <a:endParaRPr lang="en-US" altLang="ko-K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dirty="0" smtClean="0">
                <a:latin typeface="+mj-lt"/>
              </a:rPr>
              <a:t>This </a:t>
            </a:r>
            <a:r>
              <a:rPr lang="en-US" altLang="ko-KR" sz="3100" dirty="0">
                <a:latin typeface="+mj-lt"/>
              </a:rPr>
              <a:t>paper describes a new prototype system, </a:t>
            </a:r>
            <a:r>
              <a:rPr lang="en-US" altLang="ko-KR" sz="3100" b="1" i="1" dirty="0">
                <a:latin typeface="+mj-lt"/>
              </a:rPr>
              <a:t>Aurora</a:t>
            </a:r>
            <a:r>
              <a:rPr lang="en-US" altLang="ko-KR" sz="3100" dirty="0">
                <a:latin typeface="+mj-lt"/>
              </a:rPr>
              <a:t>, which is designed to better support monitoring applications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Stream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Continuous Queries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Historical Data requirements</a:t>
            </a:r>
            <a:endParaRPr lang="en-US" altLang="ko-KR" sz="26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Imprecise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Real-time requirement</a:t>
            </a: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513" y="3170238"/>
            <a:ext cx="2476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Availability</a:t>
            </a:r>
          </a:p>
          <a:p>
            <a:endParaRPr lang="en-US" dirty="0"/>
          </a:p>
          <a:p>
            <a:r>
              <a:rPr lang="en-US" dirty="0" smtClean="0"/>
              <a:t>Fast Availability</a:t>
            </a:r>
          </a:p>
          <a:p>
            <a:endParaRPr lang="en-US" dirty="0"/>
          </a:p>
          <a:p>
            <a:r>
              <a:rPr lang="en-US" dirty="0" smtClean="0"/>
              <a:t>Plan Fast-Forward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Query Cutover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</a:t>
            </a:r>
            <a:r>
              <a:rPr lang="en-US" dirty="0" err="1" smtClean="0"/>
              <a:t>LMerge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Stream as Temporal Database</a:t>
            </a:r>
          </a:p>
          <a:p>
            <a:endParaRPr lang="en-US" sz="2800" dirty="0" smtClean="0"/>
          </a:p>
          <a:p>
            <a:r>
              <a:rPr lang="en-US" sz="2800" dirty="0" smtClean="0"/>
              <a:t>TDB schema : (p, 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,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))</a:t>
            </a:r>
          </a:p>
          <a:p>
            <a:endParaRPr lang="en-US" sz="2800" dirty="0" smtClean="0"/>
          </a:p>
          <a:p>
            <a:r>
              <a:rPr lang="en-US" sz="2800" dirty="0" smtClean="0"/>
              <a:t>Stream prefix </a:t>
            </a:r>
          </a:p>
          <a:p>
            <a:pPr lvl="1"/>
            <a:r>
              <a:rPr lang="en-US" sz="2400" dirty="0" smtClean="0"/>
              <a:t>S[i] = 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…,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pPr lvl="1"/>
            <a:r>
              <a:rPr lang="en-US" sz="2400" dirty="0" smtClean="0"/>
              <a:t>Reconstitution function </a:t>
            </a:r>
            <a:r>
              <a:rPr lang="en-US" sz="2400" dirty="0" err="1" smtClean="0"/>
              <a:t>tdb</a:t>
            </a:r>
            <a:r>
              <a:rPr lang="en-US" sz="2400" dirty="0" smtClean="0"/>
              <a:t>(S, i)</a:t>
            </a:r>
          </a:p>
          <a:p>
            <a:endParaRPr lang="en-US" sz="2800" dirty="0" smtClean="0"/>
          </a:p>
          <a:p>
            <a:r>
              <a:rPr lang="en-US" sz="2800" dirty="0" smtClean="0"/>
              <a:t>Prefix equivalence S[i] = U[j]</a:t>
            </a:r>
          </a:p>
          <a:p>
            <a:endParaRPr lang="en-US" sz="2800" dirty="0" smtClean="0"/>
          </a:p>
          <a:p>
            <a:r>
              <a:rPr lang="en-US" sz="2800" dirty="0" smtClean="0"/>
              <a:t>Stream equivalence </a:t>
            </a:r>
            <a:r>
              <a:rPr lang="en-US" sz="2800" dirty="0" err="1" smtClean="0"/>
              <a:t>tdb</a:t>
            </a:r>
            <a:r>
              <a:rPr lang="en-US" sz="2800" dirty="0" smtClean="0"/>
              <a:t>(S) = </a:t>
            </a:r>
            <a:r>
              <a:rPr lang="en-US" sz="2800" dirty="0" err="1" smtClean="0"/>
              <a:t>tdb</a:t>
            </a:r>
            <a:r>
              <a:rPr lang="en-US" sz="2800" dirty="0" smtClean="0"/>
              <a:t>(U)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2" y="1722437"/>
            <a:ext cx="26289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Equivalence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646237"/>
            <a:ext cx="4095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541837"/>
            <a:ext cx="29622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1482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[1] </a:t>
            </a:r>
          </a:p>
          <a:p>
            <a:pPr marL="0" indent="0">
              <a:buNone/>
            </a:pPr>
            <a:r>
              <a:rPr lang="en-US" dirty="0" err="1" smtClean="0"/>
              <a:t>Badrish</a:t>
            </a:r>
            <a:r>
              <a:rPr lang="en-US" dirty="0" smtClean="0"/>
              <a:t> </a:t>
            </a:r>
            <a:r>
              <a:rPr lang="en-US" dirty="0" err="1"/>
              <a:t>Chandramouli</a:t>
            </a:r>
            <a:r>
              <a:rPr lang="en-US" dirty="0"/>
              <a:t>, David Maier, and Jonathan Goldstein. </a:t>
            </a:r>
            <a:r>
              <a:rPr lang="en-US" dirty="0" smtClean="0"/>
              <a:t>Physically Independent </a:t>
            </a:r>
            <a:r>
              <a:rPr lang="en-US" dirty="0"/>
              <a:t>Stream Merging. In Proc. of the 28th IEEE International </a:t>
            </a:r>
            <a:r>
              <a:rPr lang="en-US" dirty="0" smtClean="0"/>
              <a:t>Conference on </a:t>
            </a:r>
            <a:r>
              <a:rPr lang="en-US" dirty="0"/>
              <a:t>Data Engineering (ICDE ’12). IEEE, 2012.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4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itchFamily="18" charset="0"/>
              </a:rPr>
              <a:t>Aurora </a:t>
            </a:r>
            <a:r>
              <a:rPr lang="en-US" altLang="ko-KR" dirty="0" smtClean="0">
                <a:latin typeface="Times New Roman" pitchFamily="18" charset="0"/>
              </a:rPr>
              <a:t>Overall System </a:t>
            </a:r>
            <a:r>
              <a:rPr lang="en-US" altLang="ko-KR" dirty="0">
                <a:latin typeface="Times New Roman" pitchFamily="18" charset="0"/>
              </a:rPr>
              <a:t>Model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1"/>
          </a:xfrm>
        </p:spPr>
        <p:txBody>
          <a:bodyPr/>
          <a:lstStyle/>
          <a:p>
            <a:fld id="{70C8F1EA-BDA4-4C15-902A-F4B2DACB3BCF}" type="slidenum">
              <a:rPr lang="en-US" altLang="ko-KR"/>
              <a:pPr/>
              <a:t>7</a:t>
            </a:fld>
            <a:r>
              <a:rPr lang="en-US" altLang="ko-KR"/>
              <a:t>/15</a:t>
            </a:r>
          </a:p>
        </p:txBody>
      </p:sp>
      <p:pic>
        <p:nvPicPr>
          <p:cNvPr id="84" name="Picture 94" descr="j02920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8164512" y="5380037"/>
            <a:ext cx="1011952" cy="960438"/>
          </a:xfrm>
          <a:prstGeom prst="rect">
            <a:avLst/>
          </a:prstGeom>
          <a:noFill/>
          <a:ln/>
        </p:spPr>
      </p:pic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900112" y="1773238"/>
            <a:ext cx="6119813" cy="424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b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71563" y="190182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230313" y="206057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403350" y="2205038"/>
            <a:ext cx="5329238" cy="259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95289" y="1989138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95289" y="2492376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95289" y="297021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95289" y="3429000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95289" y="38909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95289" y="4365625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395289" y="48688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950914" y="6178551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258889" y="6092825"/>
            <a:ext cx="111919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External</a:t>
            </a:r>
          </a:p>
          <a:p>
            <a:r>
              <a:rPr lang="en-US" altLang="ko-KR" sz="1400" dirty="0">
                <a:cs typeface="Arial" pitchFamily="34" charset="0"/>
              </a:rPr>
              <a:t>data source</a:t>
            </a:r>
          </a:p>
        </p:txBody>
      </p: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7451728" y="2970214"/>
            <a:ext cx="1468438" cy="1182687"/>
            <a:chOff x="4694" y="1871"/>
            <a:chExt cx="925" cy="745"/>
          </a:xfrm>
        </p:grpSpPr>
        <p:pic>
          <p:nvPicPr>
            <p:cNvPr id="21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5" y="1871"/>
              <a:ext cx="673" cy="57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4694" y="2432"/>
              <a:ext cx="9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User application</a:t>
              </a:r>
            </a:p>
          </p:txBody>
        </p:sp>
      </p:grp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017839" y="6094413"/>
            <a:ext cx="88996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Operator</a:t>
            </a:r>
          </a:p>
          <a:p>
            <a:r>
              <a:rPr lang="en-US" altLang="ko-KR" sz="1400" dirty="0">
                <a:cs typeface="Arial" pitchFamily="34" charset="0"/>
              </a:rPr>
              <a:t>boxes</a:t>
            </a:r>
          </a:p>
        </p:txBody>
      </p:sp>
      <p:cxnSp>
        <p:nvCxnSpPr>
          <p:cNvPr id="25" name="AutoShape 46"/>
          <p:cNvCxnSpPr>
            <a:cxnSpLocks noChangeShapeType="1"/>
          </p:cNvCxnSpPr>
          <p:nvPr/>
        </p:nvCxnSpPr>
        <p:spPr bwMode="auto">
          <a:xfrm>
            <a:off x="3975100" y="63658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4478339" y="6065837"/>
            <a:ext cx="1019174" cy="69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data </a:t>
            </a:r>
            <a:r>
              <a:rPr lang="en-US" altLang="ko-KR" sz="1400" dirty="0" smtClean="0">
                <a:cs typeface="Arial" pitchFamily="34" charset="0"/>
              </a:rPr>
              <a:t>flow</a:t>
            </a:r>
          </a:p>
          <a:p>
            <a:r>
              <a:rPr lang="en-US" altLang="ko-KR" sz="1400" dirty="0" smtClean="0">
                <a:cs typeface="Arial" pitchFamily="34" charset="0"/>
              </a:rPr>
              <a:t>(collection of stream)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6134101" y="6154129"/>
            <a:ext cx="1126586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 smtClean="0">
                <a:cs typeface="Arial" pitchFamily="34" charset="0"/>
              </a:rPr>
              <a:t>Query spec</a:t>
            </a:r>
            <a:endParaRPr lang="en-US" altLang="ko-KR" sz="1400" dirty="0"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547813" y="2349501"/>
            <a:ext cx="5329238" cy="2592388"/>
            <a:chOff x="1547813" y="2349500"/>
            <a:chExt cx="5329237" cy="2592388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547813" y="2349500"/>
              <a:ext cx="5329237" cy="2592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835150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1835150" y="34290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835150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059113" y="38608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059113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4211638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25"/>
            <p:cNvCxnSpPr>
              <a:cxnSpLocks noChangeShapeType="1"/>
              <a:stCxn id="31" idx="3"/>
              <a:endCxn id="35" idx="1"/>
            </p:cNvCxnSpPr>
            <p:nvPr/>
          </p:nvCxnSpPr>
          <p:spPr bwMode="auto">
            <a:xfrm>
              <a:off x="2554288" y="2744788"/>
              <a:ext cx="504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AutoShape 28"/>
            <p:cNvCxnSpPr>
              <a:cxnSpLocks noChangeShapeType="1"/>
              <a:stCxn id="34" idx="3"/>
              <a:endCxn id="36" idx="1"/>
            </p:cNvCxnSpPr>
            <p:nvPr/>
          </p:nvCxnSpPr>
          <p:spPr bwMode="auto">
            <a:xfrm>
              <a:off x="3778250" y="4113213"/>
              <a:ext cx="433387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29"/>
            <p:cNvCxnSpPr>
              <a:cxnSpLocks noChangeShapeType="1"/>
              <a:stCxn id="33" idx="3"/>
              <a:endCxn id="34" idx="1"/>
            </p:cNvCxnSpPr>
            <p:nvPr/>
          </p:nvCxnSpPr>
          <p:spPr bwMode="auto">
            <a:xfrm flipV="1">
              <a:off x="2554288" y="4113213"/>
              <a:ext cx="504825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30"/>
            <p:cNvCxnSpPr>
              <a:cxnSpLocks noChangeShapeType="1"/>
              <a:stCxn id="32" idx="3"/>
              <a:endCxn id="34" idx="1"/>
            </p:cNvCxnSpPr>
            <p:nvPr/>
          </p:nvCxnSpPr>
          <p:spPr bwMode="auto">
            <a:xfrm>
              <a:off x="2554288" y="3681413"/>
              <a:ext cx="5048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31"/>
            <p:cNvCxnSpPr>
              <a:cxnSpLocks noChangeShapeType="1"/>
              <a:stCxn id="35" idx="3"/>
              <a:endCxn id="42" idx="1"/>
            </p:cNvCxnSpPr>
            <p:nvPr/>
          </p:nvCxnSpPr>
          <p:spPr bwMode="auto">
            <a:xfrm>
              <a:off x="3778250" y="2744788"/>
              <a:ext cx="1370012" cy="1223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148263" y="371633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AutoShape 33"/>
            <p:cNvCxnSpPr>
              <a:cxnSpLocks noChangeShapeType="1"/>
              <a:stCxn id="42" idx="3"/>
              <a:endCxn id="50" idx="1"/>
            </p:cNvCxnSpPr>
            <p:nvPr/>
          </p:nvCxnSpPr>
          <p:spPr bwMode="auto">
            <a:xfrm flipV="1">
              <a:off x="5867400" y="3429000"/>
              <a:ext cx="144462" cy="539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34"/>
            <p:cNvCxnSpPr>
              <a:cxnSpLocks noChangeShapeType="1"/>
              <a:stCxn id="36" idx="3"/>
              <a:endCxn id="42" idx="1"/>
            </p:cNvCxnSpPr>
            <p:nvPr/>
          </p:nvCxnSpPr>
          <p:spPr bwMode="auto">
            <a:xfrm flipV="1">
              <a:off x="4930775" y="3968750"/>
              <a:ext cx="217487" cy="504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305911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" name="AutoShape 51"/>
            <p:cNvCxnSpPr>
              <a:cxnSpLocks noChangeShapeType="1"/>
              <a:stCxn id="32" idx="3"/>
              <a:endCxn id="45" idx="1"/>
            </p:cNvCxnSpPr>
            <p:nvPr/>
          </p:nvCxnSpPr>
          <p:spPr bwMode="auto">
            <a:xfrm flipV="1">
              <a:off x="2554288" y="3429000"/>
              <a:ext cx="504825" cy="252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52"/>
            <p:cNvCxnSpPr>
              <a:cxnSpLocks noChangeShapeType="1"/>
              <a:stCxn id="45" idx="3"/>
              <a:endCxn id="48" idx="1"/>
            </p:cNvCxnSpPr>
            <p:nvPr/>
          </p:nvCxnSpPr>
          <p:spPr bwMode="auto">
            <a:xfrm flipV="1">
              <a:off x="3778250" y="2817813"/>
              <a:ext cx="10810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4859338" y="25654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AutoShape 54"/>
            <p:cNvCxnSpPr>
              <a:cxnSpLocks noChangeShapeType="1"/>
              <a:stCxn id="48" idx="3"/>
              <a:endCxn id="50" idx="1"/>
            </p:cNvCxnSpPr>
            <p:nvPr/>
          </p:nvCxnSpPr>
          <p:spPr bwMode="auto">
            <a:xfrm>
              <a:off x="5578475" y="2817813"/>
              <a:ext cx="4333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0" name="Rectangle 57"/>
            <p:cNvSpPr>
              <a:spLocks noChangeArrowheads="1"/>
            </p:cNvSpPr>
            <p:nvPr/>
          </p:nvSpPr>
          <p:spPr bwMode="auto">
            <a:xfrm>
              <a:off x="601186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1" name="AutoShape 58"/>
          <p:cNvCxnSpPr>
            <a:cxnSpLocks noChangeShapeType="1"/>
            <a:stCxn id="50" idx="3"/>
          </p:cNvCxnSpPr>
          <p:nvPr/>
        </p:nvCxnSpPr>
        <p:spPr bwMode="auto">
          <a:xfrm>
            <a:off x="6731000" y="3429000"/>
            <a:ext cx="865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0"/>
          <p:cNvSpPr>
            <a:spLocks noChangeArrowheads="1"/>
          </p:cNvSpPr>
          <p:nvPr/>
        </p:nvSpPr>
        <p:spPr bwMode="auto">
          <a:xfrm>
            <a:off x="3132137" y="5157788"/>
            <a:ext cx="2138363" cy="78105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700" dirty="0" smtClean="0">
                <a:cs typeface="Arial" pitchFamily="34" charset="0"/>
              </a:rPr>
              <a:t>Historical</a:t>
            </a:r>
            <a:endParaRPr lang="en-US" altLang="ko-KR" sz="1700" dirty="0">
              <a:cs typeface="Arial" pitchFamily="34" charset="0"/>
            </a:endParaRPr>
          </a:p>
          <a:p>
            <a:pPr algn="ctr"/>
            <a:r>
              <a:rPr lang="en-US" altLang="ko-KR" sz="1700" dirty="0">
                <a:cs typeface="Arial" pitchFamily="34" charset="0"/>
              </a:rPr>
              <a:t>Storage</a:t>
            </a:r>
          </a:p>
        </p:txBody>
      </p:sp>
      <p:sp>
        <p:nvSpPr>
          <p:cNvPr id="53" name="AutoShape 61"/>
          <p:cNvSpPr>
            <a:spLocks noChangeArrowheads="1"/>
          </p:cNvSpPr>
          <p:nvPr/>
        </p:nvSpPr>
        <p:spPr bwMode="auto">
          <a:xfrm>
            <a:off x="3798887" y="4941888"/>
            <a:ext cx="773113" cy="34925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0" tIns="45716" rIns="91430" bIns="45716" anchor="ctr"/>
          <a:lstStyle/>
          <a:p>
            <a:endParaRPr lang="en-US"/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971551" y="5229226"/>
            <a:ext cx="954087" cy="6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Aurora</a:t>
            </a:r>
          </a:p>
          <a:p>
            <a:r>
              <a:rPr lang="en-US" altLang="ko-KR" i="1" dirty="0">
                <a:cs typeface="Arial" pitchFamily="34" charset="0"/>
              </a:rPr>
              <a:t>System</a:t>
            </a:r>
          </a:p>
        </p:txBody>
      </p:sp>
      <p:grpSp>
        <p:nvGrpSpPr>
          <p:cNvPr id="55" name="Group 65"/>
          <p:cNvGrpSpPr>
            <a:grpSpLocks/>
          </p:cNvGrpSpPr>
          <p:nvPr/>
        </p:nvGrpSpPr>
        <p:grpSpPr bwMode="auto">
          <a:xfrm>
            <a:off x="8197850" y="4365626"/>
            <a:ext cx="1144588" cy="720725"/>
            <a:chOff x="4649" y="2160"/>
            <a:chExt cx="721" cy="454"/>
          </a:xfrm>
        </p:grpSpPr>
        <p:cxnSp>
          <p:nvCxnSpPr>
            <p:cNvPr id="56" name="AutoShape 66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67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649" y="2160"/>
              <a:ext cx="7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700" i="1" dirty="0" err="1" smtClean="0">
                  <a:cs typeface="Arial" pitchFamily="34" charset="0"/>
                </a:rPr>
                <a:t>QoS</a:t>
              </a:r>
              <a:r>
                <a:rPr lang="en-US" altLang="ko-KR" sz="1700" i="1" dirty="0" smtClean="0">
                  <a:cs typeface="Arial" pitchFamily="34" charset="0"/>
                </a:rPr>
                <a:t> </a:t>
              </a:r>
              <a:r>
                <a:rPr lang="en-US" altLang="ko-KR" sz="1700" i="1" dirty="0">
                  <a:cs typeface="Arial" pitchFamily="34" charset="0"/>
                </a:rPr>
                <a:t>spec</a:t>
              </a:r>
            </a:p>
          </p:txBody>
        </p:sp>
      </p:grpSp>
      <p:grpSp>
        <p:nvGrpSpPr>
          <p:cNvPr id="60" name="Group 93"/>
          <p:cNvGrpSpPr>
            <a:grpSpLocks/>
          </p:cNvGrpSpPr>
          <p:nvPr/>
        </p:nvGrpSpPr>
        <p:grpSpPr bwMode="auto">
          <a:xfrm>
            <a:off x="7164393" y="4437063"/>
            <a:ext cx="1100138" cy="723900"/>
            <a:chOff x="5012" y="1344"/>
            <a:chExt cx="693" cy="456"/>
          </a:xfrm>
        </p:grpSpPr>
        <p:grpSp>
          <p:nvGrpSpPr>
            <p:cNvPr id="61" name="Group 91"/>
            <p:cNvGrpSpPr>
              <a:grpSpLocks/>
            </p:cNvGrpSpPr>
            <p:nvPr/>
          </p:nvGrpSpPr>
          <p:grpSpPr bwMode="auto">
            <a:xfrm>
              <a:off x="5103" y="1344"/>
              <a:ext cx="454" cy="273"/>
              <a:chOff x="1111" y="1616"/>
              <a:chExt cx="3357" cy="1633"/>
            </a:xfrm>
          </p:grpSpPr>
          <p:sp>
            <p:nvSpPr>
              <p:cNvPr id="63" name="Rectangle 70"/>
              <p:cNvSpPr>
                <a:spLocks noChangeArrowheads="1"/>
              </p:cNvSpPr>
              <p:nvPr/>
            </p:nvSpPr>
            <p:spPr bwMode="auto">
              <a:xfrm>
                <a:off x="1111" y="1616"/>
                <a:ext cx="3357" cy="163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1"/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2"/>
              <p:cNvSpPr>
                <a:spLocks noChangeArrowheads="1"/>
              </p:cNvSpPr>
              <p:nvPr/>
            </p:nvSpPr>
            <p:spPr bwMode="auto">
              <a:xfrm>
                <a:off x="1292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3"/>
              <p:cNvSpPr>
                <a:spLocks noChangeArrowheads="1"/>
              </p:cNvSpPr>
              <p:nvPr/>
            </p:nvSpPr>
            <p:spPr bwMode="auto">
              <a:xfrm>
                <a:off x="1292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4"/>
              <p:cNvSpPr>
                <a:spLocks noChangeArrowheads="1"/>
              </p:cNvSpPr>
              <p:nvPr/>
            </p:nvSpPr>
            <p:spPr bwMode="auto">
              <a:xfrm>
                <a:off x="2063" y="2568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5"/>
              <p:cNvSpPr>
                <a:spLocks noChangeArrowheads="1"/>
              </p:cNvSpPr>
              <p:nvPr/>
            </p:nvSpPr>
            <p:spPr bwMode="auto">
              <a:xfrm>
                <a:off x="2063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76"/>
              <p:cNvSpPr>
                <a:spLocks noChangeArrowheads="1"/>
              </p:cNvSpPr>
              <p:nvPr/>
            </p:nvSpPr>
            <p:spPr bwMode="auto">
              <a:xfrm>
                <a:off x="2789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0" name="AutoShape 77"/>
              <p:cNvCxnSpPr>
                <a:cxnSpLocks noChangeShapeType="1"/>
                <a:stCxn id="64" idx="3"/>
                <a:endCxn id="68" idx="1"/>
              </p:cNvCxnSpPr>
              <p:nvPr/>
            </p:nvCxnSpPr>
            <p:spPr bwMode="auto">
              <a:xfrm>
                <a:off x="1745" y="1865"/>
                <a:ext cx="31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1" name="AutoShape 78"/>
              <p:cNvCxnSpPr>
                <a:cxnSpLocks noChangeShapeType="1"/>
                <a:stCxn id="67" idx="3"/>
                <a:endCxn id="69" idx="1"/>
              </p:cNvCxnSpPr>
              <p:nvPr/>
            </p:nvCxnSpPr>
            <p:spPr bwMode="auto">
              <a:xfrm>
                <a:off x="2516" y="2727"/>
                <a:ext cx="273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2" name="AutoShape 79"/>
              <p:cNvCxnSpPr>
                <a:cxnSpLocks noChangeShapeType="1"/>
                <a:stCxn id="66" idx="3"/>
                <a:endCxn id="67" idx="1"/>
              </p:cNvCxnSpPr>
              <p:nvPr/>
            </p:nvCxnSpPr>
            <p:spPr bwMode="auto">
              <a:xfrm flipV="1">
                <a:off x="1745" y="2727"/>
                <a:ext cx="318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3" name="AutoShape 80"/>
              <p:cNvCxnSpPr>
                <a:cxnSpLocks noChangeShapeType="1"/>
                <a:stCxn id="65" idx="3"/>
                <a:endCxn id="67" idx="1"/>
              </p:cNvCxnSpPr>
              <p:nvPr/>
            </p:nvCxnSpPr>
            <p:spPr bwMode="auto">
              <a:xfrm>
                <a:off x="1745" y="2455"/>
                <a:ext cx="318" cy="2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4" name="AutoShape 81"/>
              <p:cNvCxnSpPr>
                <a:cxnSpLocks noChangeShapeType="1"/>
                <a:stCxn id="68" idx="3"/>
                <a:endCxn id="75" idx="1"/>
              </p:cNvCxnSpPr>
              <p:nvPr/>
            </p:nvCxnSpPr>
            <p:spPr bwMode="auto">
              <a:xfrm>
                <a:off x="2516" y="1865"/>
                <a:ext cx="863" cy="7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5" name="Rectangle 82"/>
              <p:cNvSpPr>
                <a:spLocks noChangeArrowheads="1"/>
              </p:cNvSpPr>
              <p:nvPr/>
            </p:nvSpPr>
            <p:spPr bwMode="auto">
              <a:xfrm>
                <a:off x="3379" y="247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6" name="AutoShape 83"/>
              <p:cNvCxnSpPr>
                <a:cxnSpLocks noChangeShapeType="1"/>
                <a:stCxn id="75" idx="3"/>
                <a:endCxn id="83" idx="1"/>
              </p:cNvCxnSpPr>
              <p:nvPr/>
            </p:nvCxnSpPr>
            <p:spPr bwMode="auto">
              <a:xfrm flipV="1">
                <a:off x="3832" y="2455"/>
                <a:ext cx="137" cy="1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" name="AutoShape 84"/>
              <p:cNvCxnSpPr>
                <a:cxnSpLocks noChangeShapeType="1"/>
                <a:stCxn id="69" idx="3"/>
                <a:endCxn id="75" idx="1"/>
              </p:cNvCxnSpPr>
              <p:nvPr/>
            </p:nvCxnSpPr>
            <p:spPr bwMode="auto">
              <a:xfrm flipV="1">
                <a:off x="3242" y="2636"/>
                <a:ext cx="137" cy="3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8" name="Rectangle 85"/>
              <p:cNvSpPr>
                <a:spLocks noChangeArrowheads="1"/>
              </p:cNvSpPr>
              <p:nvPr/>
            </p:nvSpPr>
            <p:spPr bwMode="auto">
              <a:xfrm>
                <a:off x="2063" y="213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9" name="AutoShape 86"/>
              <p:cNvCxnSpPr>
                <a:cxnSpLocks noChangeShapeType="1"/>
                <a:stCxn id="65" idx="3"/>
                <a:endCxn id="78" idx="1"/>
              </p:cNvCxnSpPr>
              <p:nvPr/>
            </p:nvCxnSpPr>
            <p:spPr bwMode="auto">
              <a:xfrm flipV="1">
                <a:off x="1745" y="2296"/>
                <a:ext cx="318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0" name="AutoShape 87"/>
              <p:cNvCxnSpPr>
                <a:cxnSpLocks noChangeShapeType="1"/>
                <a:stCxn id="78" idx="3"/>
                <a:endCxn id="81" idx="1"/>
              </p:cNvCxnSpPr>
              <p:nvPr/>
            </p:nvCxnSpPr>
            <p:spPr bwMode="auto">
              <a:xfrm flipV="1">
                <a:off x="2516" y="1911"/>
                <a:ext cx="681" cy="3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1" name="Rectangle 88"/>
              <p:cNvSpPr>
                <a:spLocks noChangeArrowheads="1"/>
              </p:cNvSpPr>
              <p:nvPr/>
            </p:nvSpPr>
            <p:spPr bwMode="auto">
              <a:xfrm>
                <a:off x="3197" y="1752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2" name="AutoShape 89"/>
              <p:cNvCxnSpPr>
                <a:cxnSpLocks noChangeShapeType="1"/>
                <a:stCxn id="81" idx="3"/>
                <a:endCxn id="83" idx="1"/>
              </p:cNvCxnSpPr>
              <p:nvPr/>
            </p:nvCxnSpPr>
            <p:spPr bwMode="auto">
              <a:xfrm>
                <a:off x="3650" y="1911"/>
                <a:ext cx="319" cy="5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3" name="Rectangle 90"/>
              <p:cNvSpPr>
                <a:spLocks noChangeArrowheads="1"/>
              </p:cNvSpPr>
              <p:nvPr/>
            </p:nvSpPr>
            <p:spPr bwMode="auto">
              <a:xfrm>
                <a:off x="3969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" name="Text Box 92"/>
            <p:cNvSpPr txBox="1">
              <a:spLocks noChangeArrowheads="1"/>
            </p:cNvSpPr>
            <p:nvPr/>
          </p:nvSpPr>
          <p:spPr bwMode="auto">
            <a:xfrm>
              <a:off x="5012" y="1616"/>
              <a:ext cx="69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Query spec</a:t>
              </a:r>
            </a:p>
          </p:txBody>
        </p:sp>
      </p:grpSp>
      <p:sp>
        <p:nvSpPr>
          <p:cNvPr id="85" name="Text Box 96"/>
          <p:cNvSpPr txBox="1">
            <a:spLocks noChangeArrowheads="1"/>
          </p:cNvSpPr>
          <p:nvPr/>
        </p:nvSpPr>
        <p:spPr bwMode="auto">
          <a:xfrm>
            <a:off x="7861300" y="6388769"/>
            <a:ext cx="1333698" cy="5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Application</a:t>
            </a:r>
          </a:p>
          <a:p>
            <a:r>
              <a:rPr lang="en-US" altLang="ko-KR" i="1" dirty="0">
                <a:cs typeface="Arial" pitchFamily="34" charset="0"/>
              </a:rPr>
              <a:t>administrator</a:t>
            </a:r>
          </a:p>
        </p:txBody>
      </p:sp>
      <p:cxnSp>
        <p:nvCxnSpPr>
          <p:cNvPr id="86" name="AutoShape 21"/>
          <p:cNvCxnSpPr>
            <a:cxnSpLocks noChangeShapeType="1"/>
            <a:stCxn id="11" idx="6"/>
            <a:endCxn id="31" idx="1"/>
          </p:cNvCxnSpPr>
          <p:nvPr/>
        </p:nvCxnSpPr>
        <p:spPr bwMode="auto">
          <a:xfrm>
            <a:off x="754063" y="2168526"/>
            <a:ext cx="1081088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" name="AutoShape 22"/>
          <p:cNvCxnSpPr>
            <a:cxnSpLocks noChangeShapeType="1"/>
            <a:stCxn id="16" idx="6"/>
            <a:endCxn id="32" idx="1"/>
          </p:cNvCxnSpPr>
          <p:nvPr/>
        </p:nvCxnSpPr>
        <p:spPr bwMode="auto">
          <a:xfrm flipV="1">
            <a:off x="754063" y="3681413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8" name="AutoShape 23"/>
          <p:cNvCxnSpPr>
            <a:cxnSpLocks noChangeShapeType="1"/>
            <a:stCxn id="17" idx="6"/>
            <a:endCxn id="33" idx="1"/>
          </p:cNvCxnSpPr>
          <p:nvPr/>
        </p:nvCxnSpPr>
        <p:spPr bwMode="auto">
          <a:xfrm flipV="1">
            <a:off x="754063" y="4473576"/>
            <a:ext cx="1081088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24"/>
          <p:cNvCxnSpPr>
            <a:cxnSpLocks noChangeShapeType="1"/>
            <a:stCxn id="13" idx="6"/>
            <a:endCxn id="31" idx="1"/>
          </p:cNvCxnSpPr>
          <p:nvPr/>
        </p:nvCxnSpPr>
        <p:spPr bwMode="auto">
          <a:xfrm flipV="1">
            <a:off x="754063" y="2744788"/>
            <a:ext cx="1081088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26"/>
          <p:cNvCxnSpPr>
            <a:cxnSpLocks noChangeShapeType="1"/>
            <a:stCxn id="12" idx="6"/>
            <a:endCxn id="31" idx="1"/>
          </p:cNvCxnSpPr>
          <p:nvPr/>
        </p:nvCxnSpPr>
        <p:spPr bwMode="auto">
          <a:xfrm>
            <a:off x="754063" y="2671764"/>
            <a:ext cx="1081088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27"/>
          <p:cNvCxnSpPr>
            <a:cxnSpLocks noChangeShapeType="1"/>
            <a:stCxn id="14" idx="6"/>
            <a:endCxn id="31" idx="1"/>
          </p:cNvCxnSpPr>
          <p:nvPr/>
        </p:nvCxnSpPr>
        <p:spPr bwMode="auto">
          <a:xfrm flipV="1">
            <a:off x="754063" y="2744788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35"/>
          <p:cNvCxnSpPr>
            <a:cxnSpLocks noChangeShapeType="1"/>
            <a:stCxn id="15" idx="6"/>
            <a:endCxn id="31" idx="1"/>
          </p:cNvCxnSpPr>
          <p:nvPr/>
        </p:nvCxnSpPr>
        <p:spPr bwMode="auto">
          <a:xfrm flipV="1">
            <a:off x="754063" y="2744788"/>
            <a:ext cx="1081088" cy="132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5661024" y="6142037"/>
            <a:ext cx="522288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4" name="Rectangle 18"/>
          <p:cNvSpPr>
            <a:spLocks noChangeArrowheads="1"/>
          </p:cNvSpPr>
          <p:nvPr/>
        </p:nvSpPr>
        <p:spPr bwMode="auto">
          <a:xfrm>
            <a:off x="2449512" y="6142037"/>
            <a:ext cx="566738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7" name="Slide Number Placeholder 4"/>
          <p:cNvSpPr txBox="1">
            <a:spLocks/>
          </p:cNvSpPr>
          <p:nvPr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/>
          <a:p>
            <a:pPr algn="ctr" hangingPunct="1">
              <a:defRPr/>
            </a:pPr>
            <a:fld id="{FF204DA1-FDA9-4A5D-A963-9EA4EF1914CF}" type="slidenum">
              <a:rPr lang="en-US" sz="1500" b="1" smtClean="0">
                <a:solidFill>
                  <a:srgbClr val="FFFFFF"/>
                </a:solidFill>
              </a:rPr>
              <a:pPr algn="ctr" hangingPunct="1">
                <a:defRPr/>
              </a:pPr>
              <a:t>7</a:t>
            </a:fld>
            <a:endParaRPr lang="en-US" sz="15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3689E-6 L -0.06545 -0.05329 C -0.07916 -0.06533 -0.09965 -0.07205 -0.121 -0.07205 C -0.14531 -0.07205 -0.16475 -0.06533 -0.17847 -0.05329 L -0.24375 -3.83689E-6 " pathEditMode="relative" rAng="0" ptsTypes="FffFF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63855E-7 L -0.06545 -0.05329 C -0.07916 -0.06534 -0.09965 -0.07206 -0.121 -0.07206 C -0.14531 -0.07206 -0.16475 -0.06534 -0.17847 -0.05329 L -0.24375 9.63855E-7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stream tuple: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(TS=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..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TS (Timestamp) information is used for </a:t>
            </a:r>
            <a:r>
              <a:rPr lang="en-US" dirty="0" err="1" smtClean="0"/>
              <a:t>QoS</a:t>
            </a:r>
            <a:r>
              <a:rPr lang="en-US" dirty="0" smtClean="0"/>
              <a:t> calculation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25493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Continuous:-operate on single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Windowed:- operate on a set of continuous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" y="3779837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925512" y="3779837"/>
            <a:ext cx="1447800" cy="685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9312" y="4999037"/>
            <a:ext cx="202010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1.)	Slide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9312" y="5608637"/>
            <a:ext cx="245849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2.)	Tumble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49312" y="6294437"/>
            <a:ext cx="210987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3.)	Latch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51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878E-6 4.11765E-6 L 0.06429 4.1176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3557</TotalTime>
  <Words>2058</Words>
  <Application>Microsoft Office PowerPoint</Application>
  <PresentationFormat>Custom</PresentationFormat>
  <Paragraphs>614</Paragraphs>
  <Slides>63</Slides>
  <Notes>4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Median</vt:lpstr>
      <vt:lpstr>PowerPoint Presentation</vt:lpstr>
      <vt:lpstr>Outline </vt:lpstr>
      <vt:lpstr>Monitoring Applications</vt:lpstr>
      <vt:lpstr>Examples of Monitoring Applications</vt:lpstr>
      <vt:lpstr>PowerPoint Presentation</vt:lpstr>
      <vt:lpstr>Aurora</vt:lpstr>
      <vt:lpstr>Aurora Overall System Model</vt:lpstr>
      <vt:lpstr>Representation of Stream</vt:lpstr>
      <vt:lpstr>Types of operators</vt:lpstr>
      <vt:lpstr>Types of operators</vt:lpstr>
      <vt:lpstr>Operators</vt:lpstr>
      <vt:lpstr>Operators</vt:lpstr>
      <vt:lpstr>Operators</vt:lpstr>
      <vt:lpstr>Operators</vt:lpstr>
      <vt:lpstr>Operators</vt:lpstr>
      <vt:lpstr>PowerPoint Presentation</vt:lpstr>
      <vt:lpstr>Join</vt:lpstr>
      <vt:lpstr>Join Example</vt:lpstr>
      <vt:lpstr>Aurora Query model</vt:lpstr>
      <vt:lpstr>Aurora Query Model (cntd.)</vt:lpstr>
      <vt:lpstr>Aurora Query model: Views</vt:lpstr>
      <vt:lpstr>Aurora Query model: Ad-hoc queries</vt:lpstr>
      <vt:lpstr>Aurora GUI</vt:lpstr>
      <vt:lpstr>QoS specifications</vt:lpstr>
      <vt:lpstr>PowerPoint Presentation</vt:lpstr>
      <vt:lpstr>Storage manager</vt:lpstr>
      <vt:lpstr>Storage manager</vt:lpstr>
      <vt:lpstr>Optimization</vt:lpstr>
      <vt:lpstr>Optimization</vt:lpstr>
      <vt:lpstr>Optimization</vt:lpstr>
      <vt:lpstr>Dynamic Continuous Query Optimizations</vt:lpstr>
      <vt:lpstr>Optimizing Ad-hoc queries</vt:lpstr>
      <vt:lpstr>Real Time Scheduling(RTS)</vt:lpstr>
      <vt:lpstr>Real Time Scheduling(RTS)</vt:lpstr>
      <vt:lpstr>RTS by Optimizing QoS: Priority Assignment</vt:lpstr>
      <vt:lpstr>Different priority assignment approach</vt:lpstr>
      <vt:lpstr>Load Shedding</vt:lpstr>
      <vt:lpstr>Detecting Load Shedding: Static Analysis</vt:lpstr>
      <vt:lpstr>Detecting Load Shedding: Dynamic Analysis</vt:lpstr>
      <vt:lpstr>Static Load Shedding by dropping tuples</vt:lpstr>
      <vt:lpstr>Dynamic Load Shedding by dropping tuples</vt:lpstr>
      <vt:lpstr>Semantic Load shedding by filtering tuples</vt:lpstr>
      <vt:lpstr>Semantic Load shedding example</vt:lpstr>
      <vt:lpstr>Conclusion</vt:lpstr>
      <vt:lpstr>References</vt:lpstr>
      <vt:lpstr>PowerPoint Presentation</vt:lpstr>
      <vt:lpstr>PowerPoint Presentation</vt:lpstr>
      <vt:lpstr>PowerPoint Presentation</vt:lpstr>
      <vt:lpstr>Second Generation SPE Requirements</vt:lpstr>
      <vt:lpstr>Borealis</vt:lpstr>
      <vt:lpstr>Data model</vt:lpstr>
      <vt:lpstr>Dynamic revision of results</vt:lpstr>
      <vt:lpstr>Stateless revision</vt:lpstr>
      <vt:lpstr>Stateful revision</vt:lpstr>
      <vt:lpstr>Dynamic modification of queries</vt:lpstr>
      <vt:lpstr>Optimization</vt:lpstr>
      <vt:lpstr>Reference</vt:lpstr>
      <vt:lpstr>PowerPoint Presentation</vt:lpstr>
      <vt:lpstr>Physically Independent Stream Merging</vt:lpstr>
      <vt:lpstr>Applications</vt:lpstr>
      <vt:lpstr>Theory of LMerge</vt:lpstr>
      <vt:lpstr>Prefix Equivalence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Joydip Datta</dc:creator>
  <cp:lastModifiedBy>Bharath</cp:lastModifiedBy>
  <cp:revision>200</cp:revision>
  <cp:lastPrinted>1601-01-01T00:00:00Z</cp:lastPrinted>
  <dcterms:created xsi:type="dcterms:W3CDTF">2011-03-21T04:58:06Z</dcterms:created>
  <dcterms:modified xsi:type="dcterms:W3CDTF">2014-03-18T13:02:06Z</dcterms:modified>
</cp:coreProperties>
</file>