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65"/>
  </p:notesMasterIdLst>
  <p:sldIdLst>
    <p:sldId id="256" r:id="rId2"/>
    <p:sldId id="257" r:id="rId3"/>
    <p:sldId id="258" r:id="rId4"/>
    <p:sldId id="259" r:id="rId5"/>
    <p:sldId id="282" r:id="rId6"/>
    <p:sldId id="260" r:id="rId7"/>
    <p:sldId id="261" r:id="rId8"/>
    <p:sldId id="262" r:id="rId9"/>
    <p:sldId id="263" r:id="rId10"/>
    <p:sldId id="264" r:id="rId11"/>
    <p:sldId id="265" r:id="rId12"/>
    <p:sldId id="326" r:id="rId13"/>
    <p:sldId id="266" r:id="rId14"/>
    <p:sldId id="284" r:id="rId15"/>
    <p:sldId id="268" r:id="rId16"/>
    <p:sldId id="307" r:id="rId17"/>
    <p:sldId id="269" r:id="rId18"/>
    <p:sldId id="270" r:id="rId19"/>
    <p:sldId id="271" r:id="rId20"/>
    <p:sldId id="272" r:id="rId21"/>
    <p:sldId id="273" r:id="rId22"/>
    <p:sldId id="274" r:id="rId23"/>
    <p:sldId id="275" r:id="rId24"/>
    <p:sldId id="327" r:id="rId25"/>
    <p:sldId id="276" r:id="rId26"/>
    <p:sldId id="308" r:id="rId27"/>
    <p:sldId id="277" r:id="rId28"/>
    <p:sldId id="278" r:id="rId29"/>
    <p:sldId id="322" r:id="rId30"/>
    <p:sldId id="323" r:id="rId31"/>
    <p:sldId id="324" r:id="rId32"/>
    <p:sldId id="328" r:id="rId33"/>
    <p:sldId id="309" r:id="rId34"/>
    <p:sldId id="280" r:id="rId35"/>
    <p:sldId id="289" r:id="rId36"/>
    <p:sldId id="292" r:id="rId37"/>
    <p:sldId id="293" r:id="rId38"/>
    <p:sldId id="290" r:id="rId39"/>
    <p:sldId id="294" r:id="rId40"/>
    <p:sldId id="295" r:id="rId41"/>
    <p:sldId id="325" r:id="rId42"/>
    <p:sldId id="296" r:id="rId43"/>
    <p:sldId id="297" r:id="rId44"/>
    <p:sldId id="298" r:id="rId45"/>
    <p:sldId id="299" r:id="rId46"/>
    <p:sldId id="288" r:id="rId47"/>
    <p:sldId id="305" r:id="rId48"/>
    <p:sldId id="310" r:id="rId49"/>
    <p:sldId id="287" r:id="rId50"/>
    <p:sldId id="313" r:id="rId51"/>
    <p:sldId id="311" r:id="rId52"/>
    <p:sldId id="312" r:id="rId53"/>
    <p:sldId id="281" r:id="rId54"/>
    <p:sldId id="302" r:id="rId55"/>
    <p:sldId id="314" r:id="rId56"/>
    <p:sldId id="315" r:id="rId57"/>
    <p:sldId id="316" r:id="rId58"/>
    <p:sldId id="317" r:id="rId59"/>
    <p:sldId id="318" r:id="rId60"/>
    <p:sldId id="319" r:id="rId61"/>
    <p:sldId id="320" r:id="rId62"/>
    <p:sldId id="321" r:id="rId63"/>
    <p:sldId id="303" r:id="rId6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41" autoAdjust="0"/>
    <p:restoredTop sz="94660"/>
  </p:normalViewPr>
  <p:slideViewPr>
    <p:cSldViewPr>
      <p:cViewPr varScale="1">
        <p:scale>
          <a:sx n="68" d="100"/>
          <a:sy n="68" d="100"/>
        </p:scale>
        <p:origin x="-1452"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C925845-A18C-4774-BCDB-1DC2B3616B1F}" type="datetimeFigureOut">
              <a:rPr lang="en-IN" smtClean="0"/>
              <a:pPr/>
              <a:t>14-03-2011</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2E29FE7-F8A5-42F8-B02F-147FF99C6D43}" type="slidenum">
              <a:rPr lang="en-IN" smtClean="0"/>
              <a:pPr/>
              <a:t>‹#›</a:t>
            </a:fld>
            <a:endParaRPr lang="en-IN"/>
          </a:p>
        </p:txBody>
      </p:sp>
    </p:spTree>
    <p:extLst>
      <p:ext uri="{BB962C8B-B14F-4D97-AF65-F5344CB8AC3E}">
        <p14:creationId xmlns:p14="http://schemas.microsoft.com/office/powerpoint/2010/main" xmlns="" val="12749171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5D2FF2B7-9EF8-41AF-A90D-0650259F2493}" type="datetimeFigureOut">
              <a:rPr lang="en-US" smtClean="0"/>
              <a:pPr/>
              <a:t>3/14/2011</a:t>
            </a:fld>
            <a:endParaRPr lang="en-US"/>
          </a:p>
        </p:txBody>
      </p:sp>
      <p:sp>
        <p:nvSpPr>
          <p:cNvPr id="8" name="Slide Number Placeholder 7"/>
          <p:cNvSpPr>
            <a:spLocks noGrp="1"/>
          </p:cNvSpPr>
          <p:nvPr>
            <p:ph type="sldNum" sz="quarter" idx="11"/>
          </p:nvPr>
        </p:nvSpPr>
        <p:spPr/>
        <p:txBody>
          <a:bodyPr/>
          <a:lstStyle/>
          <a:p>
            <a:fld id="{50827134-42FE-4544-8E64-A219E79D59D8}"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2FF2B7-9EF8-41AF-A90D-0650259F2493}" type="datetimeFigureOut">
              <a:rPr lang="en-US" smtClean="0"/>
              <a:pPr/>
              <a:t>3/14/2011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827134-42FE-4544-8E64-A219E79D59D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2FF2B7-9EF8-41AF-A90D-0650259F2493}" type="datetimeFigureOut">
              <a:rPr lang="en-US" smtClean="0"/>
              <a:pPr/>
              <a:t>3/14/2011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827134-42FE-4544-8E64-A219E79D59D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5D2FF2B7-9EF8-41AF-A90D-0650259F2493}" type="datetimeFigureOut">
              <a:rPr lang="en-US" smtClean="0"/>
              <a:pPr/>
              <a:t>3/14/2011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827134-42FE-4544-8E64-A219E79D59D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2FF2B7-9EF8-41AF-A90D-0650259F2493}" type="datetimeFigureOut">
              <a:rPr lang="en-US" smtClean="0"/>
              <a:pPr/>
              <a:t>3/14/2011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827134-42FE-4544-8E64-A219E79D59D8}" type="slidenum">
              <a:rPr lang="en-US" smtClean="0"/>
              <a:pPr/>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5D2FF2B7-9EF8-41AF-A90D-0650259F2493}" type="datetimeFigureOut">
              <a:rPr lang="en-US" smtClean="0"/>
              <a:pPr/>
              <a:t>3/14/2011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827134-42FE-4544-8E64-A219E79D59D8}" type="slidenum">
              <a:rPr lang="en-US" smtClean="0"/>
              <a:pPr/>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5D2FF2B7-9EF8-41AF-A90D-0650259F2493}" type="datetimeFigureOut">
              <a:rPr lang="en-US" smtClean="0"/>
              <a:pPr/>
              <a:t>3/14/2011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0827134-42FE-4544-8E64-A219E79D59D8}" type="slidenum">
              <a:rPr lang="en-US" smtClean="0"/>
              <a:pPr/>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D2FF2B7-9EF8-41AF-A90D-0650259F2493}" type="datetimeFigureOut">
              <a:rPr lang="en-US" smtClean="0"/>
              <a:pPr/>
              <a:t>3/14/2011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0827134-42FE-4544-8E64-A219E79D59D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2FF2B7-9EF8-41AF-A90D-0650259F2493}" type="datetimeFigureOut">
              <a:rPr lang="en-US" smtClean="0"/>
              <a:pPr/>
              <a:t>3/14/2011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0827134-42FE-4544-8E64-A219E79D59D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2FF2B7-9EF8-41AF-A90D-0650259F2493}" type="datetimeFigureOut">
              <a:rPr lang="en-US" smtClean="0"/>
              <a:pPr/>
              <a:t>3/14/2011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827134-42FE-4544-8E64-A219E79D59D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2FF2B7-9EF8-41AF-A90D-0650259F2493}" type="datetimeFigureOut">
              <a:rPr lang="en-US" smtClean="0"/>
              <a:pPr/>
              <a:t>3/14/2011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827134-42FE-4544-8E64-A219E79D59D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5D2FF2B7-9EF8-41AF-A90D-0650259F2493}" type="datetimeFigureOut">
              <a:rPr lang="en-US" smtClean="0"/>
              <a:pPr/>
              <a:t>3/14/2011</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50827134-42FE-4544-8E64-A219E79D59D8}" type="slidenum">
              <a:rPr lang="en-US" smtClean="0"/>
              <a:pPr/>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2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0.png"/><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4267200"/>
          </a:xfrm>
        </p:spPr>
        <p:txBody>
          <a:bodyPr/>
          <a:lstStyle/>
          <a:p>
            <a:pPr marL="0" lvl="0" indent="0"/>
            <a:r>
              <a:rPr lang="en-US" sz="6000" dirty="0"/>
              <a:t>Reverse Query </a:t>
            </a:r>
            <a:r>
              <a:rPr lang="en-US" sz="6000" dirty="0" smtClean="0"/>
              <a:t>Processing</a:t>
            </a:r>
            <a:br>
              <a:rPr lang="en-US" sz="6000" dirty="0" smtClean="0"/>
            </a:br>
            <a:r>
              <a:rPr lang="en-US" sz="6000" dirty="0"/>
              <a:t/>
            </a:r>
            <a:br>
              <a:rPr lang="en-US" sz="6000" dirty="0"/>
            </a:br>
            <a:r>
              <a:rPr lang="en-US" sz="2800" dirty="0" err="1"/>
              <a:t>Carsten</a:t>
            </a:r>
            <a:r>
              <a:rPr lang="en-US" sz="2800" dirty="0"/>
              <a:t> Binnig, Donald </a:t>
            </a:r>
            <a:r>
              <a:rPr lang="en-US" sz="2800" dirty="0" err="1"/>
              <a:t>Kossmann</a:t>
            </a:r>
            <a:r>
              <a:rPr lang="en-US" sz="2800" dirty="0"/>
              <a:t> and Eric Lo</a:t>
            </a:r>
            <a:br>
              <a:rPr lang="en-US" sz="2800" dirty="0"/>
            </a:br>
            <a:r>
              <a:rPr lang="en-US" sz="2800" dirty="0" smtClean="0"/>
              <a:t>ICDE </a:t>
            </a:r>
            <a:r>
              <a:rPr lang="en-US" sz="2800" dirty="0"/>
              <a:t>2007</a:t>
            </a:r>
            <a:br>
              <a:rPr lang="en-US" sz="2800" dirty="0"/>
            </a:br>
            <a:endParaRPr lang="en-US" sz="2800" dirty="0"/>
          </a:p>
        </p:txBody>
      </p:sp>
      <p:sp>
        <p:nvSpPr>
          <p:cNvPr id="3" name="Subtitle 2"/>
          <p:cNvSpPr>
            <a:spLocks noGrp="1"/>
          </p:cNvSpPr>
          <p:nvPr>
            <p:ph type="subTitle" idx="1"/>
          </p:nvPr>
        </p:nvSpPr>
        <p:spPr/>
        <p:txBody>
          <a:bodyPr>
            <a:normAutofit fontScale="92500" lnSpcReduction="10000"/>
          </a:bodyPr>
          <a:lstStyle/>
          <a:p>
            <a:r>
              <a:rPr lang="en-US" smtClean="0">
                <a:solidFill>
                  <a:schemeClr val="tx1"/>
                </a:solidFill>
                <a:latin typeface="+mn-lt"/>
              </a:rPr>
              <a:t>Presented </a:t>
            </a:r>
            <a:r>
              <a:rPr lang="en-US" smtClean="0">
                <a:solidFill>
                  <a:schemeClr val="tx1"/>
                </a:solidFill>
                <a:latin typeface="+mn-lt"/>
              </a:rPr>
              <a:t>by </a:t>
            </a:r>
            <a:endParaRPr lang="en-US" dirty="0" smtClean="0">
              <a:solidFill>
                <a:schemeClr val="tx1"/>
              </a:solidFill>
              <a:latin typeface="+mn-lt"/>
            </a:endParaRPr>
          </a:p>
          <a:p>
            <a:r>
              <a:rPr lang="en-US" dirty="0" err="1" smtClean="0">
                <a:solidFill>
                  <a:schemeClr val="tx1"/>
                </a:solidFill>
                <a:latin typeface="+mn-lt"/>
              </a:rPr>
              <a:t>Ankit</a:t>
            </a:r>
            <a:r>
              <a:rPr lang="en-US" dirty="0" smtClean="0">
                <a:solidFill>
                  <a:schemeClr val="tx1"/>
                </a:solidFill>
                <a:latin typeface="+mn-lt"/>
              </a:rPr>
              <a:t> Shah </a:t>
            </a:r>
          </a:p>
          <a:p>
            <a:r>
              <a:rPr lang="en-US" dirty="0" err="1" smtClean="0">
                <a:solidFill>
                  <a:schemeClr val="tx1"/>
                </a:solidFill>
                <a:latin typeface="+mn-lt"/>
              </a:rPr>
              <a:t>Bikash</a:t>
            </a:r>
            <a:r>
              <a:rPr lang="en-US" dirty="0" smtClean="0">
                <a:solidFill>
                  <a:schemeClr val="tx1"/>
                </a:solidFill>
                <a:latin typeface="+mn-lt"/>
              </a:rPr>
              <a:t> Chandra</a:t>
            </a:r>
            <a:endParaRPr lang="en-US" dirty="0">
              <a:solidFill>
                <a:schemeClr val="tx1"/>
              </a:solidFill>
              <a:latin typeface="+mn-lt"/>
            </a:endParaRPr>
          </a:p>
        </p:txBody>
      </p:sp>
    </p:spTree>
    <p:extLst>
      <p:ext uri="{BB962C8B-B14F-4D97-AF65-F5344CB8AC3E}">
        <p14:creationId xmlns:p14="http://schemas.microsoft.com/office/powerpoint/2010/main" xmlns="" val="32145201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lstStyle/>
          <a:p>
            <a:r>
              <a:rPr lang="en-IN" sz="4400" dirty="0" smtClean="0"/>
              <a:t>RQP Architecture …</a:t>
            </a:r>
            <a:endParaRPr lang="en-US" sz="4400" dirty="0"/>
          </a:p>
        </p:txBody>
      </p:sp>
      <p:sp>
        <p:nvSpPr>
          <p:cNvPr id="3" name="Content Placeholder 2"/>
          <p:cNvSpPr>
            <a:spLocks noGrp="1"/>
          </p:cNvSpPr>
          <p:nvPr>
            <p:ph idx="1"/>
          </p:nvPr>
        </p:nvSpPr>
        <p:spPr>
          <a:xfrm>
            <a:off x="457200" y="1524000"/>
            <a:ext cx="8229600" cy="4724400"/>
          </a:xfrm>
        </p:spPr>
        <p:txBody>
          <a:bodyPr>
            <a:normAutofit/>
          </a:bodyPr>
          <a:lstStyle/>
          <a:p>
            <a:pPr marL="457200" indent="-457200">
              <a:buFont typeface="+mj-lt"/>
              <a:buAutoNum type="arabicPeriod"/>
            </a:pPr>
            <a:r>
              <a:rPr lang="en-US" b="1" dirty="0" smtClean="0">
                <a:solidFill>
                  <a:schemeClr val="tx1"/>
                </a:solidFill>
                <a:latin typeface="+mn-lt"/>
              </a:rPr>
              <a:t>Parser</a:t>
            </a:r>
          </a:p>
          <a:p>
            <a:pPr lvl="1"/>
            <a:r>
              <a:rPr lang="en-IN" sz="2400" dirty="0" smtClean="0">
                <a:solidFill>
                  <a:schemeClr val="tx1"/>
                </a:solidFill>
                <a:latin typeface="+mn-lt"/>
              </a:rPr>
              <a:t>Traditional query tree is translated into a reverse query tree. </a:t>
            </a:r>
          </a:p>
          <a:p>
            <a:pPr lvl="1"/>
            <a:r>
              <a:rPr lang="en-IN" sz="2400" dirty="0" smtClean="0">
                <a:solidFill>
                  <a:schemeClr val="tx1"/>
                </a:solidFill>
                <a:latin typeface="+mn-lt"/>
              </a:rPr>
              <a:t>In the reverse query tree, each operator of the relational algebra is translated into a corresponding reverse relational algebra operator.</a:t>
            </a:r>
          </a:p>
          <a:p>
            <a:pPr lvl="1">
              <a:buNone/>
            </a:pPr>
            <a:endParaRPr lang="en-US" sz="2400" dirty="0" smtClean="0">
              <a:solidFill>
                <a:schemeClr val="tx1"/>
              </a:solidFill>
              <a:latin typeface="+mn-lt"/>
            </a:endParaRPr>
          </a:p>
        </p:txBody>
      </p:sp>
      <p:pic>
        <p:nvPicPr>
          <p:cNvPr id="4" name="Picture 3" descr="reverse - Copy.PNG"/>
          <p:cNvPicPr>
            <a:picLocks noChangeAspect="1"/>
          </p:cNvPicPr>
          <p:nvPr/>
        </p:nvPicPr>
        <p:blipFill>
          <a:blip r:embed="rId2" cstate="print"/>
          <a:stretch>
            <a:fillRect/>
          </a:stretch>
        </p:blipFill>
        <p:spPr>
          <a:xfrm>
            <a:off x="1066800" y="4191000"/>
            <a:ext cx="2171429" cy="2180953"/>
          </a:xfrm>
          <a:prstGeom prst="rect">
            <a:avLst/>
          </a:prstGeom>
        </p:spPr>
      </p:pic>
      <p:pic>
        <p:nvPicPr>
          <p:cNvPr id="5" name="Picture 4" descr="reverse.PNG"/>
          <p:cNvPicPr>
            <a:picLocks noChangeAspect="1"/>
          </p:cNvPicPr>
          <p:nvPr/>
        </p:nvPicPr>
        <p:blipFill>
          <a:blip r:embed="rId3" cstate="print"/>
          <a:stretch>
            <a:fillRect/>
          </a:stretch>
        </p:blipFill>
        <p:spPr>
          <a:xfrm>
            <a:off x="5791200" y="4114800"/>
            <a:ext cx="2172003" cy="2181530"/>
          </a:xfrm>
          <a:prstGeom prst="rect">
            <a:avLst/>
          </a:prstGeom>
        </p:spPr>
      </p:pic>
      <p:cxnSp>
        <p:nvCxnSpPr>
          <p:cNvPr id="9" name="Straight Arrow Connector 8"/>
          <p:cNvCxnSpPr/>
          <p:nvPr/>
        </p:nvCxnSpPr>
        <p:spPr>
          <a:xfrm>
            <a:off x="3429000" y="5334000"/>
            <a:ext cx="22098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lstStyle/>
          <a:p>
            <a:r>
              <a:rPr lang="en-IN" sz="4400" dirty="0" smtClean="0"/>
              <a:t>RQP Architecture …</a:t>
            </a:r>
            <a:endParaRPr lang="en-US" sz="4400" dirty="0"/>
          </a:p>
        </p:txBody>
      </p:sp>
      <p:sp>
        <p:nvSpPr>
          <p:cNvPr id="3" name="Content Placeholder 2"/>
          <p:cNvSpPr>
            <a:spLocks noGrp="1"/>
          </p:cNvSpPr>
          <p:nvPr>
            <p:ph idx="1"/>
          </p:nvPr>
        </p:nvSpPr>
        <p:spPr>
          <a:xfrm>
            <a:off x="457200" y="1524000"/>
            <a:ext cx="8229600" cy="4953000"/>
          </a:xfrm>
        </p:spPr>
        <p:txBody>
          <a:bodyPr>
            <a:noAutofit/>
          </a:bodyPr>
          <a:lstStyle/>
          <a:p>
            <a:pPr>
              <a:buNone/>
            </a:pPr>
            <a:r>
              <a:rPr lang="en-US" dirty="0" smtClean="0">
                <a:solidFill>
                  <a:schemeClr val="tx1"/>
                </a:solidFill>
                <a:latin typeface="+mn-lt"/>
              </a:rPr>
              <a:t>2.</a:t>
            </a:r>
            <a:r>
              <a:rPr lang="en-US" b="1" dirty="0" smtClean="0">
                <a:solidFill>
                  <a:schemeClr val="tx1"/>
                </a:solidFill>
                <a:latin typeface="+mn-lt"/>
              </a:rPr>
              <a:t>Bottom Up Query Annotation</a:t>
            </a:r>
          </a:p>
          <a:p>
            <a:pPr lvl="1"/>
            <a:r>
              <a:rPr lang="en-IN" sz="2400" dirty="0" smtClean="0">
                <a:solidFill>
                  <a:schemeClr val="tx1"/>
                </a:solidFill>
                <a:latin typeface="+mn-lt"/>
              </a:rPr>
              <a:t>annotates each operator of a reverse query tree with an input schema S</a:t>
            </a:r>
            <a:r>
              <a:rPr lang="en-IN" sz="2400" baseline="30000" dirty="0" smtClean="0">
                <a:solidFill>
                  <a:schemeClr val="tx1"/>
                </a:solidFill>
                <a:latin typeface="+mn-lt"/>
              </a:rPr>
              <a:t>IN</a:t>
            </a:r>
            <a:r>
              <a:rPr lang="en-IN" sz="2400" dirty="0" smtClean="0">
                <a:solidFill>
                  <a:schemeClr val="tx1"/>
                </a:solidFill>
                <a:latin typeface="+mn-lt"/>
              </a:rPr>
              <a:t> and an output schema S</a:t>
            </a:r>
            <a:r>
              <a:rPr lang="en-IN" sz="2400" baseline="30000" dirty="0" smtClean="0">
                <a:solidFill>
                  <a:schemeClr val="tx1"/>
                </a:solidFill>
                <a:latin typeface="+mn-lt"/>
              </a:rPr>
              <a:t>OUT</a:t>
            </a:r>
            <a:r>
              <a:rPr lang="en-IN" sz="2400" dirty="0" smtClean="0">
                <a:solidFill>
                  <a:schemeClr val="tx1"/>
                </a:solidFill>
                <a:latin typeface="+mn-lt"/>
              </a:rPr>
              <a:t> .</a:t>
            </a:r>
          </a:p>
          <a:p>
            <a:pPr lvl="1"/>
            <a:endParaRPr lang="en-IN" sz="2400" dirty="0" smtClean="0">
              <a:solidFill>
                <a:schemeClr val="tx1"/>
              </a:solidFill>
              <a:latin typeface="+mn-lt"/>
            </a:endParaRPr>
          </a:p>
          <a:p>
            <a:pPr marL="0" indent="0">
              <a:buNone/>
            </a:pPr>
            <a:r>
              <a:rPr lang="en-US" dirty="0" smtClean="0">
                <a:solidFill>
                  <a:schemeClr val="tx1"/>
                </a:solidFill>
                <a:latin typeface="+mn-lt"/>
              </a:rPr>
              <a:t>3. </a:t>
            </a:r>
            <a:r>
              <a:rPr lang="en-US" b="1" dirty="0" smtClean="0">
                <a:solidFill>
                  <a:schemeClr val="tx1"/>
                </a:solidFill>
                <a:latin typeface="+mn-lt"/>
              </a:rPr>
              <a:t>Query Optimization</a:t>
            </a:r>
          </a:p>
          <a:p>
            <a:pPr lvl="1"/>
            <a:r>
              <a:rPr lang="en-IN" sz="2400" dirty="0" smtClean="0">
                <a:solidFill>
                  <a:schemeClr val="tx1"/>
                </a:solidFill>
                <a:latin typeface="+mn-lt"/>
              </a:rPr>
              <a:t>Query optimization for RQP can be much more aggressive Traditional query optimization because it is acceptable to generate a different D for the same input as long as the criterion R = Q(D) is fulfilled.</a:t>
            </a:r>
          </a:p>
          <a:p>
            <a:pPr lvl="1"/>
            <a:r>
              <a:rPr lang="en-IN" sz="2400" dirty="0" smtClean="0">
                <a:solidFill>
                  <a:schemeClr val="tx1"/>
                </a:solidFill>
                <a:latin typeface="+mn-lt"/>
              </a:rPr>
              <a:t>not important to carry out join reordering because joins in RQP are mostly cheap.</a:t>
            </a:r>
            <a:endParaRPr lang="en-US" sz="2400" dirty="0" smtClean="0">
              <a:solidFill>
                <a:schemeClr val="tx1"/>
              </a:solidFill>
              <a:latin typeface="+mn-lt"/>
            </a:endParaRPr>
          </a:p>
          <a:p>
            <a:pPr marL="0" indent="0">
              <a:buNone/>
            </a:pPr>
            <a:endParaRPr lang="en-US" dirty="0">
              <a:solidFill>
                <a:schemeClr val="tx1"/>
              </a:solidFill>
              <a:latin typeface="+mn-lt"/>
            </a:endParaRPr>
          </a:p>
        </p:txBody>
      </p:sp>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lstStyle/>
          <a:p>
            <a:r>
              <a:rPr lang="en-IN" sz="4400" dirty="0" smtClean="0"/>
              <a:t>RQP Architecture …</a:t>
            </a:r>
            <a:endParaRPr lang="en-US" sz="4400" dirty="0"/>
          </a:p>
        </p:txBody>
      </p:sp>
      <p:sp>
        <p:nvSpPr>
          <p:cNvPr id="3" name="Content Placeholder 2"/>
          <p:cNvSpPr>
            <a:spLocks noGrp="1"/>
          </p:cNvSpPr>
          <p:nvPr>
            <p:ph idx="1"/>
          </p:nvPr>
        </p:nvSpPr>
        <p:spPr>
          <a:xfrm>
            <a:off x="457200" y="1524000"/>
            <a:ext cx="8229600" cy="4953000"/>
          </a:xfrm>
        </p:spPr>
        <p:txBody>
          <a:bodyPr>
            <a:noAutofit/>
          </a:bodyPr>
          <a:lstStyle/>
          <a:p>
            <a:pPr marL="0" indent="0">
              <a:buNone/>
            </a:pPr>
            <a:endParaRPr lang="en-US" dirty="0" smtClean="0">
              <a:solidFill>
                <a:schemeClr val="tx1"/>
              </a:solidFill>
              <a:latin typeface="+mn-lt"/>
            </a:endParaRPr>
          </a:p>
          <a:p>
            <a:pPr marL="0" indent="0">
              <a:buNone/>
            </a:pPr>
            <a:r>
              <a:rPr lang="en-US" dirty="0" smtClean="0">
                <a:solidFill>
                  <a:schemeClr val="tx1"/>
                </a:solidFill>
                <a:latin typeface="+mn-lt"/>
              </a:rPr>
              <a:t>4. </a:t>
            </a:r>
            <a:r>
              <a:rPr lang="en-US" b="1" dirty="0" smtClean="0">
                <a:solidFill>
                  <a:schemeClr val="tx1"/>
                </a:solidFill>
                <a:latin typeface="+mn-lt"/>
              </a:rPr>
              <a:t>Top Down Data Instantiation</a:t>
            </a:r>
          </a:p>
          <a:p>
            <a:pPr lvl="1"/>
            <a:r>
              <a:rPr lang="en-IN" sz="2400" dirty="0" smtClean="0">
                <a:solidFill>
                  <a:schemeClr val="tx1"/>
                </a:solidFill>
                <a:latin typeface="+mn-lt"/>
              </a:rPr>
              <a:t>a physical implementation for each operator of the reverse relational algebra that is used for reverse query execution. </a:t>
            </a:r>
          </a:p>
          <a:p>
            <a:pPr lvl="1"/>
            <a:r>
              <a:rPr lang="en-IN" sz="2400" dirty="0" smtClean="0">
                <a:solidFill>
                  <a:schemeClr val="tx1"/>
                </a:solidFill>
                <a:latin typeface="+mn-lt"/>
              </a:rPr>
              <a:t>For parameterized query  top-down data instantiation can use the same annotated reverse query tree for each set of parameter settings</a:t>
            </a:r>
            <a:endParaRPr lang="en-US" sz="2400" dirty="0" smtClean="0">
              <a:solidFill>
                <a:schemeClr val="tx1"/>
              </a:solidFill>
              <a:latin typeface="+mn-lt"/>
            </a:endParaRPr>
          </a:p>
          <a:p>
            <a:pPr marL="0" indent="0">
              <a:buNone/>
            </a:pPr>
            <a:endParaRPr lang="en-US" dirty="0" smtClean="0">
              <a:solidFill>
                <a:schemeClr val="tx1"/>
              </a:solidFill>
              <a:latin typeface="+mn-lt"/>
            </a:endParaRPr>
          </a:p>
          <a:p>
            <a:pPr marL="0" indent="0">
              <a:buNone/>
            </a:pPr>
            <a:endParaRPr lang="en-US" dirty="0">
              <a:solidFill>
                <a:schemeClr val="tx1"/>
              </a:solidFill>
              <a:latin typeface="+mn-lt"/>
            </a:endParaRPr>
          </a:p>
        </p:txBody>
      </p:sp>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924800" cy="1333500"/>
          </a:xfrm>
        </p:spPr>
        <p:txBody>
          <a:bodyPr/>
          <a:lstStyle/>
          <a:p>
            <a:r>
              <a:rPr lang="en-US" sz="4400" dirty="0" smtClean="0"/>
              <a:t>RQP Example</a:t>
            </a:r>
            <a:endParaRPr lang="en-US" sz="4400" dirty="0"/>
          </a:p>
        </p:txBody>
      </p:sp>
      <p:pic>
        <p:nvPicPr>
          <p:cNvPr id="4" name="Content Placeholder 3" descr="query.PNG"/>
          <p:cNvPicPr>
            <a:picLocks noGrp="1" noChangeAspect="1"/>
          </p:cNvPicPr>
          <p:nvPr>
            <p:ph idx="1"/>
          </p:nvPr>
        </p:nvPicPr>
        <p:blipFill>
          <a:blip r:embed="rId2" cstate="print"/>
          <a:stretch>
            <a:fillRect/>
          </a:stretch>
        </p:blipFill>
        <p:spPr>
          <a:xfrm>
            <a:off x="5133543" y="1676400"/>
            <a:ext cx="4010457" cy="4953000"/>
          </a:xfrm>
        </p:spPr>
      </p:pic>
      <p:sp>
        <p:nvSpPr>
          <p:cNvPr id="5" name="Text Placeholder 4"/>
          <p:cNvSpPr>
            <a:spLocks noGrp="1"/>
          </p:cNvSpPr>
          <p:nvPr>
            <p:ph type="body" sz="half" idx="2"/>
          </p:nvPr>
        </p:nvSpPr>
        <p:spPr>
          <a:xfrm>
            <a:off x="304800" y="1828800"/>
            <a:ext cx="4191000" cy="4572000"/>
          </a:xfrm>
        </p:spPr>
        <p:txBody>
          <a:bodyPr>
            <a:normAutofit/>
          </a:bodyPr>
          <a:lstStyle/>
          <a:p>
            <a:pPr algn="l">
              <a:buFont typeface="Arial" pitchFamily="34" charset="0"/>
              <a:buChar char="•"/>
            </a:pPr>
            <a:endParaRPr lang="en-IN" sz="2400" dirty="0" smtClean="0">
              <a:solidFill>
                <a:schemeClr val="tx1"/>
              </a:solidFill>
              <a:latin typeface="+mn-lt"/>
            </a:endParaRPr>
          </a:p>
          <a:p>
            <a:pPr algn="l">
              <a:buFont typeface="Arial" pitchFamily="34" charset="0"/>
              <a:buChar char="•"/>
            </a:pPr>
            <a:r>
              <a:rPr lang="en-IN" sz="2400" dirty="0" smtClean="0">
                <a:solidFill>
                  <a:schemeClr val="tx1"/>
                </a:solidFill>
                <a:latin typeface="+mn-lt"/>
              </a:rPr>
              <a:t>The database schema of the </a:t>
            </a:r>
            <a:r>
              <a:rPr lang="en-IN" sz="2400" dirty="0" err="1" smtClean="0">
                <a:solidFill>
                  <a:schemeClr val="tx1"/>
                </a:solidFill>
                <a:latin typeface="+mn-lt"/>
              </a:rPr>
              <a:t>Lineitem</a:t>
            </a:r>
            <a:r>
              <a:rPr lang="en-IN" sz="2400" dirty="0" smtClean="0">
                <a:solidFill>
                  <a:schemeClr val="tx1"/>
                </a:solidFill>
                <a:latin typeface="+mn-lt"/>
              </a:rPr>
              <a:t> and Orders tables with their integrity constraints </a:t>
            </a:r>
          </a:p>
          <a:p>
            <a:pPr algn="l"/>
            <a:endParaRPr lang="en-US" sz="2400" dirty="0" smtClean="0">
              <a:solidFill>
                <a:schemeClr val="tx1"/>
              </a:solidFill>
              <a:latin typeface="+mn-lt"/>
            </a:endParaRPr>
          </a:p>
          <a:p>
            <a:pPr algn="l">
              <a:buFont typeface="Arial" pitchFamily="34" charset="0"/>
              <a:buChar char="•"/>
            </a:pPr>
            <a:r>
              <a:rPr lang="en-IN" sz="2400" dirty="0" smtClean="0">
                <a:solidFill>
                  <a:schemeClr val="tx1"/>
                </a:solidFill>
                <a:latin typeface="+mn-lt"/>
              </a:rPr>
              <a:t>SQL query that asks for the sales (SUM(price)) by  </a:t>
            </a:r>
            <a:r>
              <a:rPr lang="en-IN" sz="2400" dirty="0" err="1" smtClean="0">
                <a:solidFill>
                  <a:schemeClr val="tx1"/>
                </a:solidFill>
                <a:latin typeface="+mn-lt"/>
              </a:rPr>
              <a:t>orderdate</a:t>
            </a:r>
            <a:r>
              <a:rPr lang="en-IN" sz="2400" dirty="0" smtClean="0">
                <a:solidFill>
                  <a:schemeClr val="tx1"/>
                </a:solidFill>
                <a:latin typeface="+mn-lt"/>
              </a:rPr>
              <a:t>.</a:t>
            </a:r>
            <a:endParaRPr lang="en-IN" sz="2400" dirty="0">
              <a:solidFill>
                <a:schemeClr val="tx1"/>
              </a:solidFill>
              <a:latin typeface="+mn-lt"/>
            </a:endParaRPr>
          </a:p>
        </p:txBody>
      </p:sp>
      <p:cxnSp>
        <p:nvCxnSpPr>
          <p:cNvPr id="7" name="Straight Arrow Connector 6"/>
          <p:cNvCxnSpPr/>
          <p:nvPr/>
        </p:nvCxnSpPr>
        <p:spPr>
          <a:xfrm>
            <a:off x="4191000" y="3276600"/>
            <a:ext cx="990600" cy="76200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4191000" y="2667000"/>
            <a:ext cx="914400" cy="60960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3352800" y="5715000"/>
            <a:ext cx="1905000" cy="15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924800" cy="1333500"/>
          </a:xfrm>
        </p:spPr>
        <p:txBody>
          <a:bodyPr/>
          <a:lstStyle/>
          <a:p>
            <a:r>
              <a:rPr lang="en-US" sz="4400" dirty="0" smtClean="0"/>
              <a:t>RQP Example</a:t>
            </a:r>
            <a:endParaRPr lang="en-US" sz="4400" dirty="0"/>
          </a:p>
        </p:txBody>
      </p:sp>
      <p:pic>
        <p:nvPicPr>
          <p:cNvPr id="9" name="Content Placeholder 8" descr="tree.PNG"/>
          <p:cNvPicPr>
            <a:picLocks noGrp="1" noChangeAspect="1"/>
          </p:cNvPicPr>
          <p:nvPr>
            <p:ph idx="1"/>
          </p:nvPr>
        </p:nvPicPr>
        <p:blipFill>
          <a:blip r:embed="rId2" cstate="print"/>
          <a:stretch>
            <a:fillRect/>
          </a:stretch>
        </p:blipFill>
        <p:spPr>
          <a:xfrm>
            <a:off x="4953000" y="1600200"/>
            <a:ext cx="3901748" cy="5029200"/>
          </a:xfrm>
        </p:spPr>
      </p:pic>
      <p:pic>
        <p:nvPicPr>
          <p:cNvPr id="6" name="Picture 5" descr="query.PNG"/>
          <p:cNvPicPr>
            <a:picLocks noChangeAspect="1"/>
          </p:cNvPicPr>
          <p:nvPr/>
        </p:nvPicPr>
        <p:blipFill>
          <a:blip r:embed="rId3" cstate="print"/>
          <a:stretch>
            <a:fillRect/>
          </a:stretch>
        </p:blipFill>
        <p:spPr>
          <a:xfrm>
            <a:off x="685800" y="2731168"/>
            <a:ext cx="3429000" cy="2450432"/>
          </a:xfrm>
          <a:prstGeom prst="rect">
            <a:avLst/>
          </a:prstGeom>
        </p:spPr>
      </p:pic>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lstStyle/>
          <a:p>
            <a:r>
              <a:rPr lang="en-US" sz="4400" dirty="0" smtClean="0"/>
              <a:t>Reverse Relational Algebra</a:t>
            </a:r>
            <a:endParaRPr lang="en-US" sz="4400" dirty="0"/>
          </a:p>
        </p:txBody>
      </p:sp>
      <p:sp>
        <p:nvSpPr>
          <p:cNvPr id="3" name="Content Placeholder 2"/>
          <p:cNvSpPr>
            <a:spLocks noGrp="1"/>
          </p:cNvSpPr>
          <p:nvPr>
            <p:ph idx="1"/>
          </p:nvPr>
        </p:nvSpPr>
        <p:spPr>
          <a:xfrm>
            <a:off x="457200" y="1524000"/>
            <a:ext cx="8229600" cy="4724400"/>
          </a:xfrm>
        </p:spPr>
        <p:txBody>
          <a:bodyPr>
            <a:normAutofit/>
          </a:bodyPr>
          <a:lstStyle/>
          <a:p>
            <a:r>
              <a:rPr lang="en-IN" dirty="0" smtClean="0">
                <a:solidFill>
                  <a:schemeClr val="tx1"/>
                </a:solidFill>
                <a:latin typeface="+mn-lt"/>
              </a:rPr>
              <a:t>Each operator of the relational algebra has a corresponding operator in the reverse relational algebra.</a:t>
            </a:r>
          </a:p>
          <a:p>
            <a:endParaRPr lang="en-IN" sz="1000" dirty="0" smtClean="0">
              <a:solidFill>
                <a:schemeClr val="tx1"/>
              </a:solidFill>
              <a:latin typeface="+mn-lt"/>
            </a:endParaRPr>
          </a:p>
          <a:p>
            <a:r>
              <a:rPr lang="en-IN" dirty="0" smtClean="0">
                <a:solidFill>
                  <a:schemeClr val="tx1"/>
                </a:solidFill>
                <a:latin typeface="+mn-lt"/>
              </a:rPr>
              <a:t>the operators of the RRA are marked as op</a:t>
            </a:r>
            <a:r>
              <a:rPr lang="en-IN" baseline="30000" dirty="0" smtClean="0">
                <a:solidFill>
                  <a:schemeClr val="tx1"/>
                </a:solidFill>
                <a:latin typeface="+mn-lt"/>
              </a:rPr>
              <a:t>−1 </a:t>
            </a:r>
            <a:r>
              <a:rPr lang="en-IN" dirty="0" smtClean="0">
                <a:solidFill>
                  <a:schemeClr val="tx1"/>
                </a:solidFill>
                <a:latin typeface="+mn-lt"/>
              </a:rPr>
              <a:t>(</a:t>
            </a:r>
            <a:r>
              <a:rPr lang="en-IN" dirty="0" err="1" smtClean="0">
                <a:solidFill>
                  <a:schemeClr val="tx1"/>
                </a:solidFill>
                <a:latin typeface="+mn-lt"/>
              </a:rPr>
              <a:t>e.g</a:t>
            </a:r>
            <a:r>
              <a:rPr lang="en-IN" smtClean="0">
                <a:solidFill>
                  <a:schemeClr val="tx1"/>
                </a:solidFill>
                <a:latin typeface="+mn-lt"/>
              </a:rPr>
              <a:t> reverse of </a:t>
            </a:r>
            <a:r>
              <a:rPr lang="en-IN" dirty="0" smtClean="0">
                <a:solidFill>
                  <a:schemeClr val="tx1"/>
                </a:solidFill>
              </a:rPr>
              <a:t></a:t>
            </a:r>
            <a:r>
              <a:rPr lang="en-IN" dirty="0" smtClean="0">
                <a:solidFill>
                  <a:schemeClr val="tx1"/>
                </a:solidFill>
                <a:latin typeface="+mn-lt"/>
              </a:rPr>
              <a:t> is  </a:t>
            </a:r>
            <a:r>
              <a:rPr lang="en-IN" baseline="30000" dirty="0" smtClean="0">
                <a:solidFill>
                  <a:schemeClr val="tx1"/>
                </a:solidFill>
                <a:latin typeface="+mn-lt"/>
              </a:rPr>
              <a:t> </a:t>
            </a:r>
            <a:r>
              <a:rPr lang="en-IN" dirty="0" smtClean="0">
                <a:solidFill>
                  <a:schemeClr val="tx1"/>
                </a:solidFill>
              </a:rPr>
              <a:t> </a:t>
            </a:r>
            <a:r>
              <a:rPr lang="en-IN" baseline="30000" dirty="0" smtClean="0">
                <a:solidFill>
                  <a:schemeClr val="tx1"/>
                </a:solidFill>
                <a:latin typeface="+mn-lt"/>
              </a:rPr>
              <a:t>−1 </a:t>
            </a:r>
            <a:r>
              <a:rPr lang="en-IN" dirty="0" smtClean="0">
                <a:solidFill>
                  <a:schemeClr val="tx1"/>
                </a:solidFill>
                <a:latin typeface="+mn-lt"/>
              </a:rPr>
              <a:t>)</a:t>
            </a:r>
          </a:p>
          <a:p>
            <a:endParaRPr lang="en-IN" sz="1000" dirty="0" smtClean="0">
              <a:solidFill>
                <a:schemeClr val="tx1"/>
              </a:solidFill>
              <a:latin typeface="+mn-lt"/>
            </a:endParaRPr>
          </a:p>
          <a:p>
            <a:r>
              <a:rPr lang="en-IN" dirty="0" smtClean="0">
                <a:solidFill>
                  <a:schemeClr val="tx1"/>
                </a:solidFill>
                <a:latin typeface="+mn-lt"/>
              </a:rPr>
              <a:t>the following equation holds for all operators and all valid tables R:</a:t>
            </a:r>
          </a:p>
          <a:p>
            <a:pPr algn="ctr">
              <a:buNone/>
            </a:pPr>
            <a:r>
              <a:rPr lang="en-IN" dirty="0" smtClean="0">
                <a:solidFill>
                  <a:schemeClr val="tx1"/>
                </a:solidFill>
                <a:latin typeface="+mn-lt"/>
              </a:rPr>
              <a:t>op(op</a:t>
            </a:r>
            <a:r>
              <a:rPr lang="en-IN" baseline="30000" dirty="0" smtClean="0">
                <a:solidFill>
                  <a:schemeClr val="tx1"/>
                </a:solidFill>
                <a:latin typeface="+mn-lt"/>
              </a:rPr>
              <a:t>−1</a:t>
            </a:r>
            <a:r>
              <a:rPr lang="en-IN" dirty="0" smtClean="0">
                <a:solidFill>
                  <a:schemeClr val="tx1"/>
                </a:solidFill>
                <a:latin typeface="+mn-lt"/>
              </a:rPr>
              <a:t>(R)) = R</a:t>
            </a:r>
          </a:p>
          <a:p>
            <a:pPr algn="ctr">
              <a:buNone/>
            </a:pPr>
            <a:endParaRPr lang="en-IN" sz="1000" dirty="0" smtClean="0">
              <a:solidFill>
                <a:schemeClr val="tx1"/>
              </a:solidFill>
              <a:latin typeface="+mn-lt"/>
            </a:endParaRPr>
          </a:p>
        </p:txBody>
      </p:sp>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lstStyle/>
          <a:p>
            <a:r>
              <a:rPr lang="en-US" sz="4400" dirty="0" smtClean="0"/>
              <a:t>Reverse Relational Algebra</a:t>
            </a:r>
            <a:endParaRPr lang="en-US" sz="4400" dirty="0"/>
          </a:p>
        </p:txBody>
      </p:sp>
      <p:sp>
        <p:nvSpPr>
          <p:cNvPr id="3" name="Content Placeholder 2"/>
          <p:cNvSpPr>
            <a:spLocks noGrp="1"/>
          </p:cNvSpPr>
          <p:nvPr>
            <p:ph idx="1"/>
          </p:nvPr>
        </p:nvSpPr>
        <p:spPr>
          <a:xfrm>
            <a:off x="457200" y="1524000"/>
            <a:ext cx="8229600" cy="4724400"/>
          </a:xfrm>
        </p:spPr>
        <p:txBody>
          <a:bodyPr>
            <a:normAutofit/>
          </a:bodyPr>
          <a:lstStyle/>
          <a:p>
            <a:r>
              <a:rPr lang="en-IN" dirty="0" smtClean="0">
                <a:solidFill>
                  <a:schemeClr val="tx1"/>
                </a:solidFill>
                <a:latin typeface="+mn-lt"/>
              </a:rPr>
              <a:t>Reverse operators in RRA should not be confused with inverse operators because op</a:t>
            </a:r>
            <a:r>
              <a:rPr lang="en-IN" baseline="30000" dirty="0" smtClean="0">
                <a:solidFill>
                  <a:schemeClr val="tx1"/>
                </a:solidFill>
                <a:latin typeface="+mn-lt"/>
              </a:rPr>
              <a:t>−1</a:t>
            </a:r>
            <a:r>
              <a:rPr lang="en-IN" dirty="0" smtClean="0">
                <a:solidFill>
                  <a:schemeClr val="tx1"/>
                </a:solidFill>
                <a:latin typeface="+mn-lt"/>
              </a:rPr>
              <a:t>(op(S)) = S is </a:t>
            </a:r>
            <a:r>
              <a:rPr lang="en-IN" b="1" dirty="0" smtClean="0">
                <a:solidFill>
                  <a:schemeClr val="tx1"/>
                </a:solidFill>
                <a:latin typeface="+mn-lt"/>
              </a:rPr>
              <a:t>not necessarily true for some valid tables S.</a:t>
            </a:r>
            <a:endParaRPr lang="en-US" dirty="0" smtClean="0">
              <a:solidFill>
                <a:schemeClr val="tx1"/>
              </a:solidFill>
              <a:latin typeface="+mn-lt"/>
            </a:endParaRPr>
          </a:p>
          <a:p>
            <a:pPr lvl="7">
              <a:buNone/>
            </a:pPr>
            <a:endParaRPr lang="en-US" dirty="0" smtClean="0">
              <a:solidFill>
                <a:schemeClr val="tx1"/>
              </a:solidFill>
              <a:latin typeface="+mn-lt"/>
            </a:endParaRPr>
          </a:p>
          <a:p>
            <a:pPr lvl="7">
              <a:buNone/>
            </a:pPr>
            <a:endParaRPr lang="en-US" dirty="0" smtClean="0">
              <a:solidFill>
                <a:schemeClr val="tx1"/>
              </a:solidFill>
              <a:latin typeface="+mn-lt"/>
            </a:endParaRPr>
          </a:p>
          <a:p>
            <a:pPr lvl="7">
              <a:buNone/>
            </a:pPr>
            <a:r>
              <a:rPr lang="en-US" sz="2400" dirty="0" smtClean="0">
                <a:solidFill>
                  <a:schemeClr val="tx1"/>
                </a:solidFill>
                <a:latin typeface="Century Gothic"/>
              </a:rPr>
              <a:t>		</a:t>
            </a:r>
            <a:r>
              <a:rPr lang="en-US" sz="2400" baseline="-25000" dirty="0" smtClean="0">
                <a:solidFill>
                  <a:schemeClr val="tx1"/>
                </a:solidFill>
                <a:latin typeface="+mn-lt"/>
              </a:rPr>
              <a:t>pid&gt;50</a:t>
            </a:r>
          </a:p>
          <a:p>
            <a:endParaRPr lang="en-US" dirty="0" smtClean="0">
              <a:solidFill>
                <a:schemeClr val="tx1"/>
              </a:solidFill>
              <a:latin typeface="+mn-lt"/>
            </a:endParaRPr>
          </a:p>
          <a:p>
            <a:endParaRPr lang="en-US" dirty="0" smtClean="0">
              <a:solidFill>
                <a:schemeClr val="tx1"/>
              </a:solidFill>
              <a:latin typeface="+mn-lt"/>
            </a:endParaRPr>
          </a:p>
          <a:p>
            <a:endParaRPr lang="en-US" dirty="0" smtClean="0">
              <a:solidFill>
                <a:schemeClr val="tx1"/>
              </a:solidFill>
              <a:latin typeface="+mn-lt"/>
            </a:endParaRPr>
          </a:p>
          <a:p>
            <a:pPr lvl="7">
              <a:buNone/>
            </a:pPr>
            <a:r>
              <a:rPr lang="en-US" dirty="0" smtClean="0">
                <a:solidFill>
                  <a:schemeClr val="tx1"/>
                </a:solidFill>
              </a:rPr>
              <a:t>		</a:t>
            </a:r>
            <a:r>
              <a:rPr lang="en-US" sz="2400" dirty="0" smtClean="0">
                <a:solidFill>
                  <a:schemeClr val="tx1"/>
                </a:solidFill>
                <a:latin typeface="Century Gothic"/>
              </a:rPr>
              <a:t></a:t>
            </a:r>
            <a:r>
              <a:rPr lang="en-US" sz="2400" baseline="30000" dirty="0" smtClean="0">
                <a:solidFill>
                  <a:schemeClr val="tx1"/>
                </a:solidFill>
                <a:latin typeface="Century Gothic"/>
              </a:rPr>
              <a:t>-1</a:t>
            </a:r>
            <a:r>
              <a:rPr lang="en-US" sz="2400" baseline="-25000" dirty="0" smtClean="0">
                <a:solidFill>
                  <a:schemeClr val="tx1"/>
                </a:solidFill>
                <a:latin typeface="+mn-lt"/>
              </a:rPr>
              <a:t>pid&gt;50</a:t>
            </a:r>
          </a:p>
          <a:p>
            <a:pPr lvl="7"/>
            <a:endParaRPr lang="en-US" dirty="0">
              <a:solidFill>
                <a:schemeClr val="tx1"/>
              </a:solidFill>
              <a:latin typeface="+mn-lt"/>
            </a:endParaRPr>
          </a:p>
        </p:txBody>
      </p:sp>
      <p:graphicFrame>
        <p:nvGraphicFramePr>
          <p:cNvPr id="4" name="Table 3"/>
          <p:cNvGraphicFramePr>
            <a:graphicFrameLocks noGrp="1"/>
          </p:cNvGraphicFramePr>
          <p:nvPr/>
        </p:nvGraphicFramePr>
        <p:xfrm>
          <a:off x="990600" y="3048000"/>
          <a:ext cx="2286000" cy="1483360"/>
        </p:xfrm>
        <a:graphic>
          <a:graphicData uri="http://schemas.openxmlformats.org/drawingml/2006/table">
            <a:tbl>
              <a:tblPr firstRow="1" bandRow="1">
                <a:tableStyleId>{5C22544A-7EE6-4342-B048-85BDC9FD1C3A}</a:tableStyleId>
              </a:tblPr>
              <a:tblGrid>
                <a:gridCol w="914400"/>
                <a:gridCol w="1371600"/>
              </a:tblGrid>
              <a:tr h="370840">
                <a:tc>
                  <a:txBody>
                    <a:bodyPr/>
                    <a:lstStyle/>
                    <a:p>
                      <a:r>
                        <a:rPr lang="en-US" dirty="0" smtClean="0"/>
                        <a:t>Pid</a:t>
                      </a:r>
                      <a:endParaRPr lang="en-IN" dirty="0"/>
                    </a:p>
                  </a:txBody>
                  <a:tcPr/>
                </a:tc>
                <a:tc>
                  <a:txBody>
                    <a:bodyPr/>
                    <a:lstStyle/>
                    <a:p>
                      <a:r>
                        <a:rPr lang="en-US" dirty="0" err="1" smtClean="0"/>
                        <a:t>pname</a:t>
                      </a:r>
                      <a:endParaRPr lang="en-IN" dirty="0"/>
                    </a:p>
                  </a:txBody>
                  <a:tcPr/>
                </a:tc>
              </a:tr>
              <a:tr h="370840">
                <a:tc>
                  <a:txBody>
                    <a:bodyPr/>
                    <a:lstStyle/>
                    <a:p>
                      <a:r>
                        <a:rPr lang="en-US" dirty="0" smtClean="0"/>
                        <a:t>10</a:t>
                      </a:r>
                      <a:endParaRPr lang="en-IN" dirty="0"/>
                    </a:p>
                  </a:txBody>
                  <a:tcPr/>
                </a:tc>
                <a:tc>
                  <a:txBody>
                    <a:bodyPr/>
                    <a:lstStyle/>
                    <a:p>
                      <a:r>
                        <a:rPr lang="en-US" dirty="0" smtClean="0"/>
                        <a:t>ABC</a:t>
                      </a:r>
                      <a:endParaRPr lang="en-IN" dirty="0"/>
                    </a:p>
                  </a:txBody>
                  <a:tcPr/>
                </a:tc>
              </a:tr>
              <a:tr h="370840">
                <a:tc>
                  <a:txBody>
                    <a:bodyPr/>
                    <a:lstStyle/>
                    <a:p>
                      <a:r>
                        <a:rPr lang="en-US" dirty="0" smtClean="0"/>
                        <a:t>60</a:t>
                      </a:r>
                      <a:endParaRPr lang="en-IN" dirty="0"/>
                    </a:p>
                  </a:txBody>
                  <a:tcPr/>
                </a:tc>
                <a:tc>
                  <a:txBody>
                    <a:bodyPr/>
                    <a:lstStyle/>
                    <a:p>
                      <a:r>
                        <a:rPr lang="en-US" dirty="0" smtClean="0"/>
                        <a:t>DEF</a:t>
                      </a:r>
                      <a:endParaRPr lang="en-IN" dirty="0"/>
                    </a:p>
                  </a:txBody>
                  <a:tcPr/>
                </a:tc>
              </a:tr>
              <a:tr h="370840">
                <a:tc>
                  <a:txBody>
                    <a:bodyPr/>
                    <a:lstStyle/>
                    <a:p>
                      <a:r>
                        <a:rPr lang="en-US" dirty="0" smtClean="0"/>
                        <a:t>100</a:t>
                      </a:r>
                      <a:endParaRPr lang="en-IN" dirty="0"/>
                    </a:p>
                  </a:txBody>
                  <a:tcPr/>
                </a:tc>
                <a:tc>
                  <a:txBody>
                    <a:bodyPr/>
                    <a:lstStyle/>
                    <a:p>
                      <a:r>
                        <a:rPr lang="en-US" dirty="0" smtClean="0"/>
                        <a:t>GHI</a:t>
                      </a:r>
                      <a:endParaRPr lang="en-IN" dirty="0"/>
                    </a:p>
                  </a:txBody>
                  <a:tcPr/>
                </a:tc>
              </a:tr>
            </a:tbl>
          </a:graphicData>
        </a:graphic>
      </p:graphicFrame>
      <p:graphicFrame>
        <p:nvGraphicFramePr>
          <p:cNvPr id="5" name="Table 4"/>
          <p:cNvGraphicFramePr>
            <a:graphicFrameLocks noGrp="1"/>
          </p:cNvGraphicFramePr>
          <p:nvPr/>
        </p:nvGraphicFramePr>
        <p:xfrm>
          <a:off x="5715000" y="3276600"/>
          <a:ext cx="2895600" cy="1112520"/>
        </p:xfrm>
        <a:graphic>
          <a:graphicData uri="http://schemas.openxmlformats.org/drawingml/2006/table">
            <a:tbl>
              <a:tblPr firstRow="1" bandRow="1">
                <a:tableStyleId>{5C22544A-7EE6-4342-B048-85BDC9FD1C3A}</a:tableStyleId>
              </a:tblPr>
              <a:tblGrid>
                <a:gridCol w="1447800"/>
                <a:gridCol w="1447800"/>
              </a:tblGrid>
              <a:tr h="370840">
                <a:tc>
                  <a:txBody>
                    <a:bodyPr/>
                    <a:lstStyle/>
                    <a:p>
                      <a:r>
                        <a:rPr lang="en-US" dirty="0" smtClean="0"/>
                        <a:t>Pid</a:t>
                      </a:r>
                      <a:endParaRPr lang="en-IN" dirty="0"/>
                    </a:p>
                  </a:txBody>
                  <a:tcPr/>
                </a:tc>
                <a:tc>
                  <a:txBody>
                    <a:bodyPr/>
                    <a:lstStyle/>
                    <a:p>
                      <a:r>
                        <a:rPr lang="en-US" dirty="0" err="1" smtClean="0"/>
                        <a:t>Pname</a:t>
                      </a:r>
                      <a:endParaRPr lang="en-IN" dirty="0"/>
                    </a:p>
                  </a:txBody>
                  <a:tcPr/>
                </a:tc>
              </a:tr>
              <a:tr h="370840">
                <a:tc>
                  <a:txBody>
                    <a:bodyPr/>
                    <a:lstStyle/>
                    <a:p>
                      <a:r>
                        <a:rPr lang="en-US" dirty="0" smtClean="0"/>
                        <a:t>60</a:t>
                      </a:r>
                      <a:endParaRPr lang="en-IN" dirty="0"/>
                    </a:p>
                  </a:txBody>
                  <a:tcPr/>
                </a:tc>
                <a:tc>
                  <a:txBody>
                    <a:bodyPr/>
                    <a:lstStyle/>
                    <a:p>
                      <a:r>
                        <a:rPr lang="en-US" dirty="0" smtClean="0"/>
                        <a:t>DEF</a:t>
                      </a:r>
                      <a:endParaRPr lang="en-IN" dirty="0"/>
                    </a:p>
                  </a:txBody>
                  <a:tcPr/>
                </a:tc>
              </a:tr>
              <a:tr h="370840">
                <a:tc>
                  <a:txBody>
                    <a:bodyPr/>
                    <a:lstStyle/>
                    <a:p>
                      <a:r>
                        <a:rPr lang="en-US" dirty="0" smtClean="0"/>
                        <a:t>100</a:t>
                      </a:r>
                      <a:endParaRPr lang="en-IN" dirty="0"/>
                    </a:p>
                  </a:txBody>
                  <a:tcPr/>
                </a:tc>
                <a:tc>
                  <a:txBody>
                    <a:bodyPr/>
                    <a:lstStyle/>
                    <a:p>
                      <a:r>
                        <a:rPr lang="en-US" dirty="0" smtClean="0"/>
                        <a:t>GHI</a:t>
                      </a:r>
                      <a:endParaRPr lang="en-IN" dirty="0"/>
                    </a:p>
                  </a:txBody>
                  <a:tcPr/>
                </a:tc>
              </a:tr>
            </a:tbl>
          </a:graphicData>
        </a:graphic>
      </p:graphicFrame>
      <p:cxnSp>
        <p:nvCxnSpPr>
          <p:cNvPr id="9" name="Straight Arrow Connector 8"/>
          <p:cNvCxnSpPr/>
          <p:nvPr/>
        </p:nvCxnSpPr>
        <p:spPr>
          <a:xfrm>
            <a:off x="3352800" y="3886200"/>
            <a:ext cx="2133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10800000">
            <a:off x="3581400" y="5562600"/>
            <a:ext cx="2971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5981700" y="4991100"/>
            <a:ext cx="1143000"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17" name="Table 16"/>
          <p:cNvGraphicFramePr>
            <a:graphicFrameLocks noGrp="1"/>
          </p:cNvGraphicFramePr>
          <p:nvPr/>
        </p:nvGraphicFramePr>
        <p:xfrm>
          <a:off x="1066800" y="4953000"/>
          <a:ext cx="2286000" cy="1483360"/>
        </p:xfrm>
        <a:graphic>
          <a:graphicData uri="http://schemas.openxmlformats.org/drawingml/2006/table">
            <a:tbl>
              <a:tblPr firstRow="1" bandRow="1">
                <a:tableStyleId>{5C22544A-7EE6-4342-B048-85BDC9FD1C3A}</a:tableStyleId>
              </a:tblPr>
              <a:tblGrid>
                <a:gridCol w="914400"/>
                <a:gridCol w="1371600"/>
              </a:tblGrid>
              <a:tr h="370840">
                <a:tc>
                  <a:txBody>
                    <a:bodyPr/>
                    <a:lstStyle/>
                    <a:p>
                      <a:r>
                        <a:rPr lang="en-US" dirty="0" smtClean="0"/>
                        <a:t>Pid</a:t>
                      </a:r>
                      <a:endParaRPr lang="en-IN" dirty="0"/>
                    </a:p>
                  </a:txBody>
                  <a:tcPr/>
                </a:tc>
                <a:tc>
                  <a:txBody>
                    <a:bodyPr/>
                    <a:lstStyle/>
                    <a:p>
                      <a:r>
                        <a:rPr lang="en-US" dirty="0" err="1" smtClean="0"/>
                        <a:t>pname</a:t>
                      </a:r>
                      <a:endParaRPr lang="en-IN" dirty="0"/>
                    </a:p>
                  </a:txBody>
                  <a:tcPr/>
                </a:tc>
              </a:tr>
              <a:tr h="370840">
                <a:tc>
                  <a:txBody>
                    <a:bodyPr/>
                    <a:lstStyle/>
                    <a:p>
                      <a:r>
                        <a:rPr lang="en-US" dirty="0" smtClean="0"/>
                        <a:t>1</a:t>
                      </a:r>
                      <a:endParaRPr lang="en-IN" dirty="0"/>
                    </a:p>
                  </a:txBody>
                  <a:tcPr/>
                </a:tc>
                <a:tc>
                  <a:txBody>
                    <a:bodyPr/>
                    <a:lstStyle/>
                    <a:p>
                      <a:r>
                        <a:rPr lang="en-US" dirty="0" smtClean="0"/>
                        <a:t>XYZ</a:t>
                      </a:r>
                      <a:endParaRPr lang="en-IN" dirty="0"/>
                    </a:p>
                  </a:txBody>
                  <a:tcPr/>
                </a:tc>
              </a:tr>
              <a:tr h="370840">
                <a:tc>
                  <a:txBody>
                    <a:bodyPr/>
                    <a:lstStyle/>
                    <a:p>
                      <a:r>
                        <a:rPr lang="en-US" dirty="0" smtClean="0"/>
                        <a:t>60</a:t>
                      </a:r>
                      <a:endParaRPr lang="en-IN" dirty="0"/>
                    </a:p>
                  </a:txBody>
                  <a:tcPr/>
                </a:tc>
                <a:tc>
                  <a:txBody>
                    <a:bodyPr/>
                    <a:lstStyle/>
                    <a:p>
                      <a:r>
                        <a:rPr lang="en-US" dirty="0" smtClean="0"/>
                        <a:t>DEF</a:t>
                      </a:r>
                      <a:endParaRPr lang="en-IN" dirty="0"/>
                    </a:p>
                  </a:txBody>
                  <a:tcPr/>
                </a:tc>
              </a:tr>
              <a:tr h="370840">
                <a:tc>
                  <a:txBody>
                    <a:bodyPr/>
                    <a:lstStyle/>
                    <a:p>
                      <a:r>
                        <a:rPr lang="en-US" dirty="0" smtClean="0"/>
                        <a:t>100</a:t>
                      </a:r>
                      <a:endParaRPr lang="en-IN" dirty="0"/>
                    </a:p>
                  </a:txBody>
                  <a:tcPr/>
                </a:tc>
                <a:tc>
                  <a:txBody>
                    <a:bodyPr/>
                    <a:lstStyle/>
                    <a:p>
                      <a:r>
                        <a:rPr lang="en-US" dirty="0" smtClean="0"/>
                        <a:t>GHI</a:t>
                      </a:r>
                      <a:endParaRPr lang="en-IN" dirty="0"/>
                    </a:p>
                  </a:txBody>
                  <a:tcPr/>
                </a:tc>
              </a:tr>
            </a:tbl>
          </a:graphicData>
        </a:graphic>
      </p:graphicFrame>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lstStyle/>
          <a:p>
            <a:r>
              <a:rPr lang="en-US" sz="4400" dirty="0" smtClean="0"/>
              <a:t>Reverse Relational Algebra …</a:t>
            </a:r>
            <a:endParaRPr lang="en-US" sz="4400" dirty="0"/>
          </a:p>
        </p:txBody>
      </p:sp>
      <p:sp>
        <p:nvSpPr>
          <p:cNvPr id="3" name="Content Placeholder 2"/>
          <p:cNvSpPr>
            <a:spLocks noGrp="1"/>
          </p:cNvSpPr>
          <p:nvPr>
            <p:ph idx="1"/>
          </p:nvPr>
        </p:nvSpPr>
        <p:spPr>
          <a:xfrm>
            <a:off x="457200" y="1524000"/>
            <a:ext cx="8229600" cy="4724400"/>
          </a:xfrm>
        </p:spPr>
        <p:txBody>
          <a:bodyPr>
            <a:normAutofit/>
          </a:bodyPr>
          <a:lstStyle/>
          <a:p>
            <a:r>
              <a:rPr lang="en-IN" dirty="0" smtClean="0">
                <a:solidFill>
                  <a:schemeClr val="tx1"/>
                </a:solidFill>
                <a:latin typeface="+mn-lt"/>
              </a:rPr>
              <a:t>An operator of the RRA has exactly one input and produces 0 or more output relations. </a:t>
            </a:r>
          </a:p>
          <a:p>
            <a:endParaRPr lang="en-IN" sz="1200" dirty="0" smtClean="0">
              <a:solidFill>
                <a:schemeClr val="tx1"/>
              </a:solidFill>
              <a:latin typeface="+mn-lt"/>
            </a:endParaRPr>
          </a:p>
          <a:p>
            <a:pPr>
              <a:buNone/>
            </a:pPr>
            <a:r>
              <a:rPr lang="en-IN" b="1" dirty="0" smtClean="0">
                <a:solidFill>
                  <a:schemeClr val="tx1"/>
                </a:solidFill>
                <a:latin typeface="+mn-lt"/>
              </a:rPr>
              <a:t>Basic Operators:</a:t>
            </a:r>
            <a:r>
              <a:rPr lang="en-IN" dirty="0" smtClean="0">
                <a:solidFill>
                  <a:schemeClr val="tx1"/>
                </a:solidFill>
                <a:latin typeface="+mn-lt"/>
              </a:rPr>
              <a:t> The reverse variants of the basic operators of the (extended) relational algebra form the basis of the RRA. All other operators of the RRA can be expressed as compositions of these basic operators</a:t>
            </a:r>
          </a:p>
          <a:p>
            <a:pPr>
              <a:buNone/>
            </a:pPr>
            <a:endParaRPr lang="en-IN" sz="1200" dirty="0" smtClean="0">
              <a:solidFill>
                <a:schemeClr val="tx1"/>
              </a:solidFill>
              <a:latin typeface="+mn-lt"/>
            </a:endParaRPr>
          </a:p>
          <a:p>
            <a:pPr>
              <a:buNone/>
            </a:pPr>
            <a:r>
              <a:rPr lang="en-IN" b="1" dirty="0" smtClean="0">
                <a:solidFill>
                  <a:schemeClr val="tx1"/>
                </a:solidFill>
                <a:latin typeface="+mn-lt"/>
              </a:rPr>
              <a:t>Algebraic Laws: </a:t>
            </a:r>
            <a:r>
              <a:rPr lang="en-IN" dirty="0" smtClean="0">
                <a:solidFill>
                  <a:schemeClr val="tx1"/>
                </a:solidFill>
                <a:latin typeface="+mn-lt"/>
              </a:rPr>
              <a:t>The relational algebra has laws on </a:t>
            </a:r>
            <a:r>
              <a:rPr lang="en-IN" dirty="0" err="1" smtClean="0">
                <a:solidFill>
                  <a:schemeClr val="tx1"/>
                </a:solidFill>
                <a:latin typeface="+mn-lt"/>
              </a:rPr>
              <a:t>associativity</a:t>
            </a:r>
            <a:r>
              <a:rPr lang="en-IN" dirty="0" smtClean="0">
                <a:solidFill>
                  <a:schemeClr val="tx1"/>
                </a:solidFill>
                <a:latin typeface="+mn-lt"/>
              </a:rPr>
              <a:t>, </a:t>
            </a:r>
            <a:r>
              <a:rPr lang="en-IN" dirty="0" err="1" smtClean="0">
                <a:solidFill>
                  <a:schemeClr val="tx1"/>
                </a:solidFill>
                <a:latin typeface="+mn-lt"/>
              </a:rPr>
              <a:t>commutativity</a:t>
            </a:r>
            <a:r>
              <a:rPr lang="en-IN" dirty="0" smtClean="0">
                <a:solidFill>
                  <a:schemeClr val="tx1"/>
                </a:solidFill>
                <a:latin typeface="+mn-lt"/>
              </a:rPr>
              <a:t>, etc. on many of its operators.  Some laws are not applicable for the RRA (e.g., applying projections before joins).</a:t>
            </a:r>
          </a:p>
        </p:txBody>
      </p:sp>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lstStyle/>
          <a:p>
            <a:r>
              <a:rPr lang="en-US" sz="4400" dirty="0" smtClean="0"/>
              <a:t>Reverse Projection ( </a:t>
            </a:r>
            <a:r>
              <a:rPr lang="en-US" sz="4400" dirty="0" smtClean="0">
                <a:latin typeface="Century Gothic"/>
              </a:rPr>
              <a:t> </a:t>
            </a:r>
            <a:r>
              <a:rPr lang="en-US" sz="4400" baseline="30000" dirty="0" smtClean="0">
                <a:latin typeface="Century Gothic"/>
              </a:rPr>
              <a:t>-1</a:t>
            </a:r>
            <a:r>
              <a:rPr lang="en-US" sz="4400" dirty="0" smtClean="0"/>
              <a:t>)</a:t>
            </a:r>
            <a:endParaRPr lang="en-US" sz="4400" baseline="30000" dirty="0"/>
          </a:p>
        </p:txBody>
      </p:sp>
      <p:sp>
        <p:nvSpPr>
          <p:cNvPr id="3" name="Content Placeholder 2"/>
          <p:cNvSpPr>
            <a:spLocks noGrp="1"/>
          </p:cNvSpPr>
          <p:nvPr>
            <p:ph idx="1"/>
          </p:nvPr>
        </p:nvSpPr>
        <p:spPr>
          <a:xfrm>
            <a:off x="457200" y="1524000"/>
            <a:ext cx="8229600" cy="4724400"/>
          </a:xfrm>
        </p:spPr>
        <p:txBody>
          <a:bodyPr>
            <a:normAutofit/>
          </a:bodyPr>
          <a:lstStyle/>
          <a:p>
            <a:pPr marL="0" indent="0">
              <a:buNone/>
            </a:pPr>
            <a:r>
              <a:rPr lang="en-IN" dirty="0" smtClean="0">
                <a:solidFill>
                  <a:schemeClr val="tx1"/>
                </a:solidFill>
                <a:latin typeface="+mn-lt"/>
              </a:rPr>
              <a:t>The reverse projection operator </a:t>
            </a:r>
            <a:r>
              <a:rPr lang="en-US" dirty="0" smtClean="0">
                <a:solidFill>
                  <a:schemeClr val="tx1"/>
                </a:solidFill>
              </a:rPr>
              <a:t>(  </a:t>
            </a:r>
            <a:r>
              <a:rPr lang="en-US" baseline="30000" dirty="0" smtClean="0">
                <a:solidFill>
                  <a:schemeClr val="tx1"/>
                </a:solidFill>
              </a:rPr>
              <a:t>-1</a:t>
            </a:r>
            <a:r>
              <a:rPr lang="en-US" dirty="0" smtClean="0">
                <a:solidFill>
                  <a:schemeClr val="tx1"/>
                </a:solidFill>
              </a:rPr>
              <a:t>)</a:t>
            </a:r>
            <a:r>
              <a:rPr lang="en-IN" dirty="0" smtClean="0">
                <a:solidFill>
                  <a:schemeClr val="tx1"/>
                </a:solidFill>
                <a:latin typeface="+mn-lt"/>
              </a:rPr>
              <a:t> generates new columns according to its output schema.</a:t>
            </a:r>
            <a:endParaRPr lang="en-US" dirty="0" smtClean="0">
              <a:solidFill>
                <a:schemeClr val="tx1"/>
              </a:solidFill>
              <a:latin typeface="+mn-lt"/>
            </a:endParaRPr>
          </a:p>
          <a:p>
            <a:pPr marL="0" indent="0">
              <a:buNone/>
            </a:pPr>
            <a:endParaRPr lang="en-US" dirty="0">
              <a:solidFill>
                <a:schemeClr val="tx1"/>
              </a:solidFill>
              <a:latin typeface="+mn-lt"/>
            </a:endParaRPr>
          </a:p>
        </p:txBody>
      </p:sp>
      <p:pic>
        <p:nvPicPr>
          <p:cNvPr id="4" name="Picture 3" descr="projection.PNG"/>
          <p:cNvPicPr>
            <a:picLocks noChangeAspect="1"/>
          </p:cNvPicPr>
          <p:nvPr/>
        </p:nvPicPr>
        <p:blipFill>
          <a:blip r:embed="rId2" cstate="print"/>
          <a:stretch>
            <a:fillRect/>
          </a:stretch>
        </p:blipFill>
        <p:spPr>
          <a:xfrm>
            <a:off x="3581400" y="2819400"/>
            <a:ext cx="4918843" cy="2971800"/>
          </a:xfrm>
          <a:prstGeom prst="rect">
            <a:avLst/>
          </a:prstGeom>
        </p:spPr>
      </p:pic>
      <p:pic>
        <p:nvPicPr>
          <p:cNvPr id="5" name="Picture 4" descr="projection1.PNG"/>
          <p:cNvPicPr>
            <a:picLocks noChangeAspect="1"/>
          </p:cNvPicPr>
          <p:nvPr/>
        </p:nvPicPr>
        <p:blipFill>
          <a:blip r:embed="rId3" cstate="print"/>
          <a:stretch>
            <a:fillRect/>
          </a:stretch>
        </p:blipFill>
        <p:spPr>
          <a:xfrm>
            <a:off x="685800" y="3352800"/>
            <a:ext cx="3180611" cy="1600306"/>
          </a:xfrm>
          <a:prstGeom prst="rect">
            <a:avLst/>
          </a:prstGeom>
        </p:spPr>
      </p:pic>
      <p:cxnSp>
        <p:nvCxnSpPr>
          <p:cNvPr id="6" name="Straight Arrow Connector 5"/>
          <p:cNvCxnSpPr/>
          <p:nvPr/>
        </p:nvCxnSpPr>
        <p:spPr>
          <a:xfrm flipV="1">
            <a:off x="3429000" y="4343400"/>
            <a:ext cx="1371600" cy="158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lstStyle/>
          <a:p>
            <a:r>
              <a:rPr lang="en-US" sz="4400" dirty="0" smtClean="0"/>
              <a:t>Reverse Selection ( </a:t>
            </a:r>
            <a:r>
              <a:rPr lang="en-US" sz="4400" dirty="0" smtClean="0">
                <a:latin typeface="Century Gothic"/>
              </a:rPr>
              <a:t> </a:t>
            </a:r>
            <a:r>
              <a:rPr lang="en-US" sz="4400" baseline="30000" dirty="0" smtClean="0">
                <a:latin typeface="Century Gothic"/>
              </a:rPr>
              <a:t>-1</a:t>
            </a:r>
            <a:r>
              <a:rPr lang="en-US" sz="4400" dirty="0" smtClean="0"/>
              <a:t>)</a:t>
            </a:r>
            <a:endParaRPr lang="en-US" sz="4400" dirty="0"/>
          </a:p>
        </p:txBody>
      </p:sp>
      <p:sp>
        <p:nvSpPr>
          <p:cNvPr id="3" name="Content Placeholder 2"/>
          <p:cNvSpPr>
            <a:spLocks noGrp="1"/>
          </p:cNvSpPr>
          <p:nvPr>
            <p:ph idx="1"/>
          </p:nvPr>
        </p:nvSpPr>
        <p:spPr>
          <a:xfrm>
            <a:off x="457200" y="1524000"/>
            <a:ext cx="8229600" cy="4724400"/>
          </a:xfrm>
        </p:spPr>
        <p:txBody>
          <a:bodyPr>
            <a:normAutofit/>
          </a:bodyPr>
          <a:lstStyle/>
          <a:p>
            <a:pPr marL="0" indent="0"/>
            <a:r>
              <a:rPr lang="en-US" dirty="0" smtClean="0">
                <a:solidFill>
                  <a:schemeClr val="tx1"/>
                </a:solidFill>
                <a:latin typeface="+mn-lt"/>
              </a:rPr>
              <a:t> Returns a superset of input.</a:t>
            </a:r>
          </a:p>
          <a:p>
            <a:pPr marL="0" indent="0"/>
            <a:r>
              <a:rPr lang="en-US" dirty="0" smtClean="0">
                <a:solidFill>
                  <a:schemeClr val="tx1"/>
                </a:solidFill>
                <a:latin typeface="+mn-lt"/>
              </a:rPr>
              <a:t> Error is returned if input does not match the selection   predicate.</a:t>
            </a:r>
          </a:p>
          <a:p>
            <a:pPr marL="0" indent="0"/>
            <a:r>
              <a:rPr lang="en-US" dirty="0" smtClean="0">
                <a:solidFill>
                  <a:schemeClr val="tx1"/>
                </a:solidFill>
                <a:latin typeface="+mn-lt"/>
              </a:rPr>
              <a:t> If additional </a:t>
            </a:r>
            <a:r>
              <a:rPr lang="en-US" dirty="0" err="1" smtClean="0">
                <a:solidFill>
                  <a:schemeClr val="tx1"/>
                </a:solidFill>
                <a:latin typeface="+mn-lt"/>
              </a:rPr>
              <a:t>tuple</a:t>
            </a:r>
            <a:r>
              <a:rPr lang="en-US" dirty="0" smtClean="0">
                <a:solidFill>
                  <a:schemeClr val="tx1"/>
                </a:solidFill>
                <a:latin typeface="+mn-lt"/>
              </a:rPr>
              <a:t> are generated than they must satisfy the negation of the selection predicate.</a:t>
            </a:r>
          </a:p>
          <a:p>
            <a:pPr marL="0" indent="0"/>
            <a:endParaRPr lang="en-US" dirty="0">
              <a:solidFill>
                <a:schemeClr val="tx1"/>
              </a:solidFill>
              <a:latin typeface="+mn-lt"/>
            </a:endParaRPr>
          </a:p>
        </p:txBody>
      </p:sp>
      <p:pic>
        <p:nvPicPr>
          <p:cNvPr id="4" name="Picture 3" descr="selection.PNG"/>
          <p:cNvPicPr>
            <a:picLocks noChangeAspect="1"/>
          </p:cNvPicPr>
          <p:nvPr/>
        </p:nvPicPr>
        <p:blipFill>
          <a:blip r:embed="rId2" cstate="print"/>
          <a:stretch>
            <a:fillRect/>
          </a:stretch>
        </p:blipFill>
        <p:spPr>
          <a:xfrm>
            <a:off x="3505200" y="3657600"/>
            <a:ext cx="5124061" cy="2942332"/>
          </a:xfrm>
          <a:prstGeom prst="rect">
            <a:avLst/>
          </a:prstGeom>
        </p:spPr>
      </p:pic>
      <p:pic>
        <p:nvPicPr>
          <p:cNvPr id="5" name="Picture 4" descr="selection1.PNG"/>
          <p:cNvPicPr>
            <a:picLocks noChangeAspect="1"/>
          </p:cNvPicPr>
          <p:nvPr/>
        </p:nvPicPr>
        <p:blipFill>
          <a:blip r:embed="rId3" cstate="print"/>
          <a:stretch>
            <a:fillRect/>
          </a:stretch>
        </p:blipFill>
        <p:spPr>
          <a:xfrm>
            <a:off x="609600" y="4267200"/>
            <a:ext cx="2381497" cy="1276454"/>
          </a:xfrm>
          <a:prstGeom prst="rect">
            <a:avLst/>
          </a:prstGeom>
        </p:spPr>
      </p:pic>
      <p:cxnSp>
        <p:nvCxnSpPr>
          <p:cNvPr id="6" name="Straight Arrow Connector 5"/>
          <p:cNvCxnSpPr/>
          <p:nvPr/>
        </p:nvCxnSpPr>
        <p:spPr>
          <a:xfrm>
            <a:off x="3124200" y="5029200"/>
            <a:ext cx="990600" cy="158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lstStyle/>
          <a:p>
            <a:r>
              <a:rPr lang="en-US" sz="4400" dirty="0" smtClean="0"/>
              <a:t>Motivation</a:t>
            </a:r>
            <a:endParaRPr lang="en-US" sz="4400" dirty="0"/>
          </a:p>
        </p:txBody>
      </p:sp>
      <p:sp>
        <p:nvSpPr>
          <p:cNvPr id="3" name="Content Placeholder 2"/>
          <p:cNvSpPr>
            <a:spLocks noGrp="1"/>
          </p:cNvSpPr>
          <p:nvPr>
            <p:ph idx="1"/>
          </p:nvPr>
        </p:nvSpPr>
        <p:spPr>
          <a:xfrm>
            <a:off x="457200" y="1524000"/>
            <a:ext cx="8229600" cy="4724400"/>
          </a:xfrm>
        </p:spPr>
        <p:txBody>
          <a:bodyPr>
            <a:normAutofit/>
          </a:bodyPr>
          <a:lstStyle/>
          <a:p>
            <a:pPr marL="0" lvl="0" indent="0">
              <a:buNone/>
            </a:pPr>
            <a:r>
              <a:rPr lang="fi-FI" dirty="0">
                <a:solidFill>
                  <a:schemeClr val="tx1"/>
                </a:solidFill>
                <a:latin typeface="+mn-lt"/>
              </a:rPr>
              <a:t>Testing database applications requires generating test </a:t>
            </a:r>
            <a:r>
              <a:rPr lang="fi-FI" dirty="0" smtClean="0">
                <a:solidFill>
                  <a:schemeClr val="tx1"/>
                </a:solidFill>
                <a:latin typeface="+mn-lt"/>
              </a:rPr>
              <a:t>databases</a:t>
            </a:r>
          </a:p>
          <a:p>
            <a:pPr lvl="0"/>
            <a:endParaRPr lang="fi-FI" dirty="0">
              <a:solidFill>
                <a:schemeClr val="tx1"/>
              </a:solidFill>
              <a:latin typeface="+mn-lt"/>
            </a:endParaRPr>
          </a:p>
          <a:p>
            <a:pPr marL="0" indent="0">
              <a:buNone/>
            </a:pPr>
            <a:r>
              <a:rPr lang="en-US" dirty="0" smtClean="0">
                <a:solidFill>
                  <a:schemeClr val="tx1"/>
                </a:solidFill>
                <a:latin typeface="+mn-lt"/>
              </a:rPr>
              <a:t>Test Database is required for </a:t>
            </a:r>
          </a:p>
          <a:p>
            <a:pPr marL="457200" indent="-457200">
              <a:buFont typeface="+mj-lt"/>
              <a:buAutoNum type="alphaLcParenR"/>
            </a:pPr>
            <a:r>
              <a:rPr lang="en-US" dirty="0" smtClean="0">
                <a:solidFill>
                  <a:schemeClr val="tx1"/>
                </a:solidFill>
                <a:latin typeface="+mn-lt"/>
              </a:rPr>
              <a:t>carrying </a:t>
            </a:r>
            <a:r>
              <a:rPr lang="en-US" dirty="0">
                <a:solidFill>
                  <a:schemeClr val="tx1"/>
                </a:solidFill>
                <a:latin typeface="+mn-lt"/>
              </a:rPr>
              <a:t>out functional tests on the </a:t>
            </a:r>
            <a:r>
              <a:rPr lang="en-US" dirty="0" smtClean="0">
                <a:solidFill>
                  <a:schemeClr val="tx1"/>
                </a:solidFill>
                <a:latin typeface="+mn-lt"/>
              </a:rPr>
              <a:t>new application logic</a:t>
            </a:r>
          </a:p>
          <a:p>
            <a:pPr marL="457200" indent="-457200">
              <a:buFont typeface="+mj-lt"/>
              <a:buAutoNum type="alphaLcParenR"/>
            </a:pPr>
            <a:r>
              <a:rPr lang="en-US" dirty="0" smtClean="0">
                <a:solidFill>
                  <a:schemeClr val="tx1"/>
                </a:solidFill>
                <a:latin typeface="+mn-lt"/>
              </a:rPr>
              <a:t>testing </a:t>
            </a:r>
            <a:r>
              <a:rPr lang="en-US" dirty="0">
                <a:solidFill>
                  <a:schemeClr val="tx1"/>
                </a:solidFill>
                <a:latin typeface="+mn-lt"/>
              </a:rPr>
              <a:t>the performance of a RDBMS for any </a:t>
            </a:r>
            <a:r>
              <a:rPr lang="en-US" dirty="0" smtClean="0">
                <a:solidFill>
                  <a:schemeClr val="tx1"/>
                </a:solidFill>
                <a:latin typeface="+mn-lt"/>
              </a:rPr>
              <a:t>user deﬁned </a:t>
            </a:r>
            <a:r>
              <a:rPr lang="en-US" dirty="0">
                <a:solidFill>
                  <a:schemeClr val="tx1"/>
                </a:solidFill>
                <a:latin typeface="+mn-lt"/>
              </a:rPr>
              <a:t>benchmark </a:t>
            </a:r>
            <a:r>
              <a:rPr lang="en-US" dirty="0" smtClean="0">
                <a:solidFill>
                  <a:schemeClr val="tx1"/>
                </a:solidFill>
                <a:latin typeface="+mn-lt"/>
              </a:rPr>
              <a:t>queries</a:t>
            </a:r>
          </a:p>
          <a:p>
            <a:pPr marL="457200" indent="-457200">
              <a:buFont typeface="+mj-lt"/>
              <a:buAutoNum type="alphaLcParenR"/>
            </a:pPr>
            <a:r>
              <a:rPr lang="en-US" dirty="0" smtClean="0">
                <a:solidFill>
                  <a:schemeClr val="tx1"/>
                </a:solidFill>
                <a:latin typeface="+mn-lt"/>
              </a:rPr>
              <a:t>debugging </a:t>
            </a:r>
            <a:r>
              <a:rPr lang="en-US" dirty="0">
                <a:solidFill>
                  <a:schemeClr val="tx1"/>
                </a:solidFill>
                <a:latin typeface="+mn-lt"/>
              </a:rPr>
              <a:t>SQL </a:t>
            </a:r>
            <a:r>
              <a:rPr lang="en-US" dirty="0" smtClean="0">
                <a:solidFill>
                  <a:schemeClr val="tx1"/>
                </a:solidFill>
                <a:latin typeface="+mn-lt"/>
              </a:rPr>
              <a:t>queries</a:t>
            </a:r>
          </a:p>
          <a:p>
            <a:pPr marL="0" indent="0">
              <a:buNone/>
            </a:pPr>
            <a:r>
              <a:rPr lang="en-US" dirty="0">
                <a:latin typeface="+mn-lt"/>
              </a:rPr>
              <a:t>	</a:t>
            </a:r>
          </a:p>
        </p:txBody>
      </p:sp>
    </p:spTree>
    <p:extLst>
      <p:ext uri="{BB962C8B-B14F-4D97-AF65-F5344CB8AC3E}">
        <p14:creationId xmlns:p14="http://schemas.microsoft.com/office/powerpoint/2010/main" xmlns="" val="41669617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lstStyle/>
          <a:p>
            <a:r>
              <a:rPr lang="en-US" sz="4400" dirty="0" smtClean="0"/>
              <a:t>Reverse Aggregation ( </a:t>
            </a:r>
            <a:r>
              <a:rPr lang="en-US" sz="4400" i="1" dirty="0" smtClean="0"/>
              <a:t>x</a:t>
            </a:r>
            <a:r>
              <a:rPr lang="en-US" sz="4400" baseline="30000" dirty="0" smtClean="0"/>
              <a:t>-1</a:t>
            </a:r>
            <a:r>
              <a:rPr lang="en-US" sz="4400" dirty="0" smtClean="0"/>
              <a:t>)</a:t>
            </a:r>
            <a:endParaRPr lang="en-US" sz="4400" dirty="0"/>
          </a:p>
        </p:txBody>
      </p:sp>
      <p:sp>
        <p:nvSpPr>
          <p:cNvPr id="3" name="Content Placeholder 2"/>
          <p:cNvSpPr>
            <a:spLocks noGrp="1"/>
          </p:cNvSpPr>
          <p:nvPr>
            <p:ph idx="1"/>
          </p:nvPr>
        </p:nvSpPr>
        <p:spPr>
          <a:xfrm>
            <a:off x="457200" y="1524000"/>
            <a:ext cx="8229600" cy="4724400"/>
          </a:xfrm>
        </p:spPr>
        <p:txBody>
          <a:bodyPr>
            <a:normAutofit/>
          </a:bodyPr>
          <a:lstStyle/>
          <a:p>
            <a:pPr marL="0" indent="0"/>
            <a:r>
              <a:rPr lang="en-IN" dirty="0" smtClean="0">
                <a:solidFill>
                  <a:schemeClr val="tx1"/>
                </a:solidFill>
                <a:latin typeface="+mn-lt"/>
              </a:rPr>
              <a:t>    The reverse aggregation operator (</a:t>
            </a:r>
            <a:r>
              <a:rPr lang="en-US" i="1" dirty="0" smtClean="0">
                <a:solidFill>
                  <a:schemeClr val="tx1"/>
                </a:solidFill>
                <a:latin typeface="+mn-lt"/>
              </a:rPr>
              <a:t>x</a:t>
            </a:r>
            <a:r>
              <a:rPr lang="en-US" baseline="30000" dirty="0" smtClean="0">
                <a:solidFill>
                  <a:schemeClr val="tx1"/>
                </a:solidFill>
                <a:latin typeface="+mn-lt"/>
              </a:rPr>
              <a:t>-1</a:t>
            </a:r>
            <a:r>
              <a:rPr lang="en-IN" dirty="0" smtClean="0">
                <a:solidFill>
                  <a:schemeClr val="tx1"/>
                </a:solidFill>
                <a:latin typeface="+mn-lt"/>
              </a:rPr>
              <a:t>) generates  </a:t>
            </a:r>
          </a:p>
          <a:p>
            <a:pPr marL="0" indent="0">
              <a:buNone/>
            </a:pPr>
            <a:r>
              <a:rPr lang="en-IN" dirty="0" smtClean="0">
                <a:solidFill>
                  <a:schemeClr val="tx1"/>
                </a:solidFill>
                <a:latin typeface="+mn-lt"/>
              </a:rPr>
              <a:t>  </a:t>
            </a:r>
            <a:r>
              <a:rPr lang="en-US" dirty="0" smtClean="0">
                <a:solidFill>
                  <a:schemeClr val="tx1"/>
                </a:solidFill>
                <a:latin typeface="+mn-lt"/>
              </a:rPr>
              <a:t>    columns according to database schema.</a:t>
            </a:r>
            <a:endParaRPr lang="en-IN" dirty="0" smtClean="0">
              <a:solidFill>
                <a:schemeClr val="tx1"/>
              </a:solidFill>
              <a:latin typeface="+mn-lt"/>
            </a:endParaRPr>
          </a:p>
          <a:p>
            <a:r>
              <a:rPr lang="en-IN" dirty="0" smtClean="0">
                <a:solidFill>
                  <a:schemeClr val="tx1"/>
                </a:solidFill>
                <a:latin typeface="+mn-lt"/>
              </a:rPr>
              <a:t>The reverse aggregation operator generates additional     rows in order to meet all constraints of its aggregate functions</a:t>
            </a:r>
          </a:p>
          <a:p>
            <a:r>
              <a:rPr lang="en-US" dirty="0" smtClean="0">
                <a:solidFill>
                  <a:schemeClr val="tx1"/>
                </a:solidFill>
                <a:latin typeface="+mn-lt"/>
              </a:rPr>
              <a:t>Returns error if not able  to ensure </a:t>
            </a:r>
            <a:r>
              <a:rPr lang="en-US" i="1" dirty="0" smtClean="0">
                <a:solidFill>
                  <a:schemeClr val="tx1"/>
                </a:solidFill>
                <a:latin typeface="+mn-lt"/>
              </a:rPr>
              <a:t>x</a:t>
            </a:r>
            <a:r>
              <a:rPr lang="en-IN" dirty="0" smtClean="0">
                <a:solidFill>
                  <a:schemeClr val="tx1"/>
                </a:solidFill>
                <a:latin typeface="+mn-lt"/>
              </a:rPr>
              <a:t>(</a:t>
            </a:r>
            <a:r>
              <a:rPr lang="en-US" i="1" dirty="0" smtClean="0">
                <a:solidFill>
                  <a:schemeClr val="tx1"/>
                </a:solidFill>
                <a:latin typeface="+mn-lt"/>
              </a:rPr>
              <a:t>x</a:t>
            </a:r>
            <a:r>
              <a:rPr lang="en-US" baseline="30000" dirty="0" smtClean="0">
                <a:solidFill>
                  <a:schemeClr val="tx1"/>
                </a:solidFill>
                <a:latin typeface="+mn-lt"/>
              </a:rPr>
              <a:t>-1</a:t>
            </a:r>
            <a:r>
              <a:rPr lang="en-IN" dirty="0" smtClean="0">
                <a:solidFill>
                  <a:schemeClr val="tx1"/>
                </a:solidFill>
                <a:latin typeface="+mn-lt"/>
              </a:rPr>
              <a:t> (R)) = R</a:t>
            </a:r>
          </a:p>
          <a:p>
            <a:endParaRPr lang="en-US" dirty="0">
              <a:solidFill>
                <a:schemeClr val="tx1"/>
              </a:solidFill>
              <a:latin typeface="+mn-lt"/>
            </a:endParaRPr>
          </a:p>
        </p:txBody>
      </p:sp>
      <p:pic>
        <p:nvPicPr>
          <p:cNvPr id="4" name="Picture 3" descr="join.PNG"/>
          <p:cNvPicPr>
            <a:picLocks noChangeAspect="1"/>
          </p:cNvPicPr>
          <p:nvPr/>
        </p:nvPicPr>
        <p:blipFill>
          <a:blip r:embed="rId2" cstate="print"/>
          <a:stretch>
            <a:fillRect/>
          </a:stretch>
        </p:blipFill>
        <p:spPr>
          <a:xfrm>
            <a:off x="3398519" y="4114800"/>
            <a:ext cx="5745481" cy="2514600"/>
          </a:xfrm>
          <a:prstGeom prst="rect">
            <a:avLst/>
          </a:prstGeom>
        </p:spPr>
      </p:pic>
      <p:pic>
        <p:nvPicPr>
          <p:cNvPr id="5" name="Picture 4" descr="join1.PNG"/>
          <p:cNvPicPr>
            <a:picLocks noChangeAspect="1"/>
          </p:cNvPicPr>
          <p:nvPr/>
        </p:nvPicPr>
        <p:blipFill>
          <a:blip r:embed="rId3" cstate="print"/>
          <a:stretch>
            <a:fillRect/>
          </a:stretch>
        </p:blipFill>
        <p:spPr>
          <a:xfrm>
            <a:off x="304800" y="4876800"/>
            <a:ext cx="3288791" cy="990600"/>
          </a:xfrm>
          <a:prstGeom prst="rect">
            <a:avLst/>
          </a:prstGeom>
        </p:spPr>
      </p:pic>
      <p:cxnSp>
        <p:nvCxnSpPr>
          <p:cNvPr id="6" name="Straight Arrow Connector 5"/>
          <p:cNvCxnSpPr/>
          <p:nvPr/>
        </p:nvCxnSpPr>
        <p:spPr>
          <a:xfrm>
            <a:off x="3276600" y="5791200"/>
            <a:ext cx="685800" cy="23018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lstStyle/>
          <a:p>
            <a:r>
              <a:rPr lang="en-US" sz="4400" dirty="0" smtClean="0"/>
              <a:t>Reverse Join ( </a:t>
            </a:r>
            <a:r>
              <a:rPr lang="en-US" sz="4400" dirty="0" smtClean="0">
                <a:latin typeface="Century Gothic"/>
              </a:rPr>
              <a:t>    </a:t>
            </a:r>
            <a:r>
              <a:rPr lang="en-US" sz="4400" dirty="0" smtClean="0"/>
              <a:t>)</a:t>
            </a:r>
            <a:endParaRPr lang="en-US" sz="4400" dirty="0"/>
          </a:p>
        </p:txBody>
      </p:sp>
      <p:pic>
        <p:nvPicPr>
          <p:cNvPr id="4" name="Content Placeholder 3" descr="Join-symbol.png"/>
          <p:cNvPicPr>
            <a:picLocks noGrp="1" noChangeAspect="1"/>
          </p:cNvPicPr>
          <p:nvPr>
            <p:ph idx="1"/>
          </p:nvPr>
        </p:nvPicPr>
        <p:blipFill>
          <a:blip r:embed="rId2" cstate="print"/>
          <a:stretch>
            <a:fillRect/>
          </a:stretch>
        </p:blipFill>
        <p:spPr>
          <a:xfrm>
            <a:off x="5867400" y="838200"/>
            <a:ext cx="654571" cy="457200"/>
          </a:xfrm>
        </p:spPr>
      </p:pic>
      <p:sp>
        <p:nvSpPr>
          <p:cNvPr id="5" name="Rectangle 4"/>
          <p:cNvSpPr/>
          <p:nvPr/>
        </p:nvSpPr>
        <p:spPr>
          <a:xfrm>
            <a:off x="533400" y="1600200"/>
            <a:ext cx="8001000" cy="5170646"/>
          </a:xfrm>
          <a:prstGeom prst="rect">
            <a:avLst/>
          </a:prstGeom>
        </p:spPr>
        <p:txBody>
          <a:bodyPr wrap="square">
            <a:spAutoFit/>
          </a:bodyPr>
          <a:lstStyle/>
          <a:p>
            <a:pPr>
              <a:buFont typeface="Arial" pitchFamily="34" charset="0"/>
              <a:buChar char="•"/>
            </a:pPr>
            <a:r>
              <a:rPr lang="en-IN" sz="2400" dirty="0" smtClean="0"/>
              <a:t>It takes one relation as input and generates two output relations. </a:t>
            </a:r>
          </a:p>
          <a:p>
            <a:pPr>
              <a:buFont typeface="Arial" pitchFamily="34" charset="0"/>
              <a:buChar char="•"/>
            </a:pPr>
            <a:r>
              <a:rPr lang="en-IN" sz="2400" dirty="0" smtClean="0"/>
              <a:t>The reverse join makes sure that its outputs meet the specified output schemas</a:t>
            </a:r>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IN" dirty="0"/>
          </a:p>
        </p:txBody>
      </p:sp>
      <p:pic>
        <p:nvPicPr>
          <p:cNvPr id="6" name="Picture 5" descr="joinc.PNG"/>
          <p:cNvPicPr>
            <a:picLocks noChangeAspect="1"/>
          </p:cNvPicPr>
          <p:nvPr/>
        </p:nvPicPr>
        <p:blipFill>
          <a:blip r:embed="rId3" cstate="print"/>
          <a:stretch>
            <a:fillRect/>
          </a:stretch>
        </p:blipFill>
        <p:spPr>
          <a:xfrm>
            <a:off x="3452344" y="3352800"/>
            <a:ext cx="5691656" cy="2625750"/>
          </a:xfrm>
          <a:prstGeom prst="rect">
            <a:avLst/>
          </a:prstGeom>
        </p:spPr>
      </p:pic>
      <p:pic>
        <p:nvPicPr>
          <p:cNvPr id="7" name="Picture 6" descr="joinc1.PNG"/>
          <p:cNvPicPr>
            <a:picLocks noChangeAspect="1"/>
          </p:cNvPicPr>
          <p:nvPr/>
        </p:nvPicPr>
        <p:blipFill>
          <a:blip r:embed="rId4" cstate="print"/>
          <a:stretch>
            <a:fillRect/>
          </a:stretch>
        </p:blipFill>
        <p:spPr>
          <a:xfrm>
            <a:off x="381000" y="3429000"/>
            <a:ext cx="2667000" cy="2514600"/>
          </a:xfrm>
          <a:prstGeom prst="rect">
            <a:avLst/>
          </a:prstGeom>
        </p:spPr>
      </p:pic>
      <p:cxnSp>
        <p:nvCxnSpPr>
          <p:cNvPr id="8" name="Straight Arrow Connector 7"/>
          <p:cNvCxnSpPr/>
          <p:nvPr/>
        </p:nvCxnSpPr>
        <p:spPr>
          <a:xfrm>
            <a:off x="2895600" y="5181600"/>
            <a:ext cx="838200" cy="23018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lstStyle/>
          <a:p>
            <a:r>
              <a:rPr lang="en-IN" sz="4400" dirty="0" smtClean="0">
                <a:effectLst>
                  <a:outerShdw blurRad="38100" dist="38100" dir="2700000" algn="tl">
                    <a:srgbClr val="000000">
                      <a:alpha val="43137"/>
                    </a:srgbClr>
                  </a:outerShdw>
                </a:effectLst>
              </a:rPr>
              <a:t>Reverse Union (</a:t>
            </a:r>
            <a:r>
              <a:rPr lang="en-IN" sz="4400" dirty="0" smtClean="0">
                <a:effectLst>
                  <a:outerShdw blurRad="38100" dist="38100" dir="2700000" algn="tl">
                    <a:srgbClr val="000000">
                      <a:alpha val="43137"/>
                    </a:srgbClr>
                  </a:outerShdw>
                </a:effectLst>
                <a:latin typeface="BrowalliaUPC" pitchFamily="34" charset="-34"/>
                <a:cs typeface="BrowalliaUPC" pitchFamily="34" charset="-34"/>
              </a:rPr>
              <a:t>U</a:t>
            </a:r>
            <a:r>
              <a:rPr lang="en-US" sz="4400" baseline="30000" dirty="0" smtClean="0">
                <a:effectLst>
                  <a:outerShdw blurRad="38100" dist="38100" dir="2700000" algn="tl">
                    <a:srgbClr val="000000">
                      <a:alpha val="43137"/>
                    </a:srgbClr>
                  </a:outerShdw>
                </a:effectLst>
              </a:rPr>
              <a:t>-1</a:t>
            </a:r>
            <a:r>
              <a:rPr lang="en-IN" sz="4400" dirty="0" smtClean="0">
                <a:effectLst>
                  <a:outerShdw blurRad="38100" dist="38100" dir="2700000" algn="tl">
                    <a:srgbClr val="000000">
                      <a:alpha val="43137"/>
                    </a:srgbClr>
                  </a:outerShdw>
                </a:effectLst>
              </a:rPr>
              <a:t>)</a:t>
            </a:r>
            <a:endParaRPr lang="en-US" sz="44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524000"/>
            <a:ext cx="8229600" cy="4724400"/>
          </a:xfrm>
        </p:spPr>
        <p:txBody>
          <a:bodyPr>
            <a:normAutofit/>
          </a:bodyPr>
          <a:lstStyle/>
          <a:p>
            <a:r>
              <a:rPr lang="en-IN" dirty="0" smtClean="0">
                <a:solidFill>
                  <a:schemeClr val="tx1"/>
                </a:solidFill>
                <a:latin typeface="+mn-lt"/>
              </a:rPr>
              <a:t>The reverse union operator (∪−1) takes one relation as input and generates two output relations. </a:t>
            </a:r>
          </a:p>
          <a:p>
            <a:r>
              <a:rPr lang="en-IN" dirty="0" smtClean="0">
                <a:solidFill>
                  <a:schemeClr val="tx1"/>
                </a:solidFill>
                <a:latin typeface="+mn-lt"/>
              </a:rPr>
              <a:t>According to the constraints of the output schemas, the reverse union distributes the </a:t>
            </a:r>
            <a:r>
              <a:rPr lang="en-IN" dirty="0" err="1" smtClean="0">
                <a:solidFill>
                  <a:schemeClr val="tx1"/>
                </a:solidFill>
                <a:latin typeface="+mn-lt"/>
              </a:rPr>
              <a:t>tuples</a:t>
            </a:r>
            <a:r>
              <a:rPr lang="en-IN" dirty="0" smtClean="0">
                <a:solidFill>
                  <a:schemeClr val="tx1"/>
                </a:solidFill>
                <a:latin typeface="+mn-lt"/>
              </a:rPr>
              <a:t> of the input relation to the corresponding output relations.</a:t>
            </a:r>
            <a:endParaRPr lang="en-US" dirty="0">
              <a:solidFill>
                <a:schemeClr val="tx1"/>
              </a:solidFill>
              <a:latin typeface="+mn-lt"/>
            </a:endParaRPr>
          </a:p>
        </p:txBody>
      </p:sp>
      <p:pic>
        <p:nvPicPr>
          <p:cNvPr id="4" name="Picture 3" descr="union.PNG"/>
          <p:cNvPicPr>
            <a:picLocks noChangeAspect="1"/>
          </p:cNvPicPr>
          <p:nvPr/>
        </p:nvPicPr>
        <p:blipFill>
          <a:blip r:embed="rId2" cstate="print"/>
          <a:stretch>
            <a:fillRect/>
          </a:stretch>
        </p:blipFill>
        <p:spPr>
          <a:xfrm>
            <a:off x="2895600" y="3505200"/>
            <a:ext cx="2819400" cy="3155043"/>
          </a:xfrm>
          <a:prstGeom prst="rect">
            <a:avLst/>
          </a:prstGeom>
        </p:spPr>
      </p:pic>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lstStyle/>
          <a:p>
            <a:r>
              <a:rPr lang="en-IN" sz="4400" dirty="0" smtClean="0"/>
              <a:t>Reverse Minus (    </a:t>
            </a:r>
            <a:r>
              <a:rPr lang="en-US" sz="4400" baseline="30000" dirty="0" smtClean="0"/>
              <a:t>-1</a:t>
            </a:r>
            <a:r>
              <a:rPr lang="en-IN" sz="4400" dirty="0" smtClean="0"/>
              <a:t>)</a:t>
            </a:r>
            <a:endParaRPr lang="en-US" sz="4400" dirty="0"/>
          </a:p>
        </p:txBody>
      </p:sp>
      <p:sp>
        <p:nvSpPr>
          <p:cNvPr id="3" name="Content Placeholder 2"/>
          <p:cNvSpPr>
            <a:spLocks noGrp="1"/>
          </p:cNvSpPr>
          <p:nvPr>
            <p:ph idx="1"/>
          </p:nvPr>
        </p:nvSpPr>
        <p:spPr>
          <a:xfrm>
            <a:off x="457200" y="1524000"/>
            <a:ext cx="8229600" cy="4724400"/>
          </a:xfrm>
        </p:spPr>
        <p:txBody>
          <a:bodyPr>
            <a:normAutofit/>
          </a:bodyPr>
          <a:lstStyle/>
          <a:p>
            <a:r>
              <a:rPr lang="en-IN" dirty="0" smtClean="0">
                <a:solidFill>
                  <a:schemeClr val="tx1"/>
                </a:solidFill>
                <a:latin typeface="+mn-lt"/>
              </a:rPr>
              <a:t>Input </a:t>
            </a:r>
            <a:r>
              <a:rPr lang="en-IN" dirty="0" err="1" smtClean="0">
                <a:solidFill>
                  <a:schemeClr val="tx1"/>
                </a:solidFill>
                <a:latin typeface="+mn-lt"/>
              </a:rPr>
              <a:t>tuples</a:t>
            </a:r>
            <a:r>
              <a:rPr lang="en-IN" dirty="0" smtClean="0">
                <a:solidFill>
                  <a:schemeClr val="tx1"/>
                </a:solidFill>
                <a:latin typeface="+mn-lt"/>
              </a:rPr>
              <a:t> are always routed to the left branch or result in an error.</a:t>
            </a:r>
          </a:p>
          <a:p>
            <a:r>
              <a:rPr lang="en-IN" dirty="0" smtClean="0">
                <a:solidFill>
                  <a:schemeClr val="tx1"/>
                </a:solidFill>
                <a:latin typeface="+mn-lt"/>
              </a:rPr>
              <a:t>it is possible that the Reverse Minus operator ( </a:t>
            </a:r>
            <a:r>
              <a:rPr lang="en-IN" b="1" dirty="0" smtClean="0">
                <a:solidFill>
                  <a:schemeClr val="tx1"/>
                </a:solidFill>
                <a:latin typeface="+mn-lt"/>
              </a:rPr>
              <a:t>−</a:t>
            </a:r>
            <a:r>
              <a:rPr lang="en-US" baseline="30000" dirty="0" smtClean="0">
                <a:solidFill>
                  <a:schemeClr val="tx1"/>
                </a:solidFill>
                <a:latin typeface="+mn-lt"/>
              </a:rPr>
              <a:t> -1</a:t>
            </a:r>
            <a:r>
              <a:rPr lang="en-IN" dirty="0" smtClean="0">
                <a:solidFill>
                  <a:schemeClr val="tx1"/>
                </a:solidFill>
                <a:latin typeface="+mn-lt"/>
              </a:rPr>
              <a:t> ) generates new </a:t>
            </a:r>
            <a:r>
              <a:rPr lang="en-IN" dirty="0" err="1" smtClean="0">
                <a:solidFill>
                  <a:schemeClr val="tx1"/>
                </a:solidFill>
                <a:latin typeface="+mn-lt"/>
              </a:rPr>
              <a:t>tuples</a:t>
            </a:r>
            <a:r>
              <a:rPr lang="en-IN" dirty="0" smtClean="0">
                <a:solidFill>
                  <a:schemeClr val="tx1"/>
                </a:solidFill>
                <a:latin typeface="+mn-lt"/>
              </a:rPr>
              <a:t> for both branches in order to meet all its constraints</a:t>
            </a:r>
          </a:p>
          <a:p>
            <a:endParaRPr lang="en-IN" dirty="0" smtClean="0">
              <a:solidFill>
                <a:schemeClr val="tx1"/>
              </a:solidFill>
              <a:latin typeface="+mn-lt"/>
            </a:endParaRPr>
          </a:p>
          <a:p>
            <a:endParaRPr lang="en-US" dirty="0">
              <a:solidFill>
                <a:schemeClr val="tx1"/>
              </a:solidFill>
              <a:latin typeface="+mn-lt"/>
            </a:endParaRPr>
          </a:p>
        </p:txBody>
      </p:sp>
      <p:cxnSp>
        <p:nvCxnSpPr>
          <p:cNvPr id="8" name="Straight Connector 7"/>
          <p:cNvCxnSpPr/>
          <p:nvPr/>
        </p:nvCxnSpPr>
        <p:spPr>
          <a:xfrm>
            <a:off x="6172200" y="1143000"/>
            <a:ext cx="381000" cy="0"/>
          </a:xfrm>
          <a:prstGeom prst="line">
            <a:avLst/>
          </a:prstGeom>
          <a:ln w="5715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pic>
        <p:nvPicPr>
          <p:cNvPr id="9" name="Picture 8" descr="minus.PNG"/>
          <p:cNvPicPr>
            <a:picLocks noChangeAspect="1"/>
          </p:cNvPicPr>
          <p:nvPr/>
        </p:nvPicPr>
        <p:blipFill>
          <a:blip r:embed="rId2" cstate="print"/>
          <a:stretch>
            <a:fillRect/>
          </a:stretch>
        </p:blipFill>
        <p:spPr>
          <a:xfrm>
            <a:off x="3505200" y="3048000"/>
            <a:ext cx="2286000" cy="3810000"/>
          </a:xfrm>
          <a:prstGeom prst="rect">
            <a:avLst/>
          </a:prstGeom>
        </p:spPr>
      </p:pic>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924800" cy="914400"/>
          </a:xfrm>
        </p:spPr>
        <p:txBody>
          <a:bodyPr/>
          <a:lstStyle/>
          <a:p>
            <a:r>
              <a:rPr lang="en-US" sz="4400" dirty="0" smtClean="0"/>
              <a:t>RQP Example</a:t>
            </a:r>
            <a:endParaRPr lang="en-US" sz="4400" dirty="0"/>
          </a:p>
        </p:txBody>
      </p:sp>
      <p:pic>
        <p:nvPicPr>
          <p:cNvPr id="8" name="Content Placeholder 7" descr="input.PNG"/>
          <p:cNvPicPr>
            <a:picLocks noGrp="1" noChangeAspect="1"/>
          </p:cNvPicPr>
          <p:nvPr>
            <p:ph idx="1"/>
          </p:nvPr>
        </p:nvPicPr>
        <p:blipFill>
          <a:blip r:embed="rId2" cstate="print"/>
          <a:stretch>
            <a:fillRect/>
          </a:stretch>
        </p:blipFill>
        <p:spPr>
          <a:xfrm>
            <a:off x="0" y="1219200"/>
            <a:ext cx="4648200" cy="5410200"/>
          </a:xfrm>
        </p:spPr>
      </p:pic>
      <p:pic>
        <p:nvPicPr>
          <p:cNvPr id="11" name="Content Placeholder 8" descr="tree.PNG"/>
          <p:cNvPicPr>
            <a:picLocks noChangeAspect="1"/>
          </p:cNvPicPr>
          <p:nvPr/>
        </p:nvPicPr>
        <p:blipFill>
          <a:blip r:embed="rId3" cstate="print"/>
          <a:stretch>
            <a:fillRect/>
          </a:stretch>
        </p:blipFill>
        <p:spPr>
          <a:xfrm>
            <a:off x="5257800" y="1066800"/>
            <a:ext cx="3886200" cy="5486400"/>
          </a:xfrm>
          <a:prstGeom prst="rect">
            <a:avLst/>
          </a:prstGeom>
        </p:spPr>
      </p:pic>
      <p:cxnSp>
        <p:nvCxnSpPr>
          <p:cNvPr id="23" name="Straight Arrow Connector 22"/>
          <p:cNvCxnSpPr/>
          <p:nvPr/>
        </p:nvCxnSpPr>
        <p:spPr>
          <a:xfrm rot="10800000">
            <a:off x="3810000" y="1905000"/>
            <a:ext cx="2286000" cy="158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10800000">
            <a:off x="3810000" y="2895600"/>
            <a:ext cx="2286000" cy="158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rot="10800000">
            <a:off x="3886200" y="3886200"/>
            <a:ext cx="1752600" cy="30480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rot="10800000">
            <a:off x="4648200" y="5029200"/>
            <a:ext cx="1905000" cy="22860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10800000">
            <a:off x="5334000" y="6400800"/>
            <a:ext cx="68580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5181600" y="6553200"/>
            <a:ext cx="30480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0800000">
            <a:off x="2057400" y="6705600"/>
            <a:ext cx="327660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rot="5400000" flipH="1" flipV="1">
            <a:off x="1905000" y="6553200"/>
            <a:ext cx="304800" cy="158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10800000">
            <a:off x="4343400" y="6553200"/>
            <a:ext cx="327660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p:nvPr/>
        </p:nvCxnSpPr>
        <p:spPr>
          <a:xfrm rot="5400000" flipH="1" flipV="1">
            <a:off x="4191000" y="6400800"/>
            <a:ext cx="304800" cy="158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lstStyle/>
          <a:p>
            <a:r>
              <a:rPr lang="en-IN" sz="4400" dirty="0" smtClean="0"/>
              <a:t>Bottom-up Query Annotation</a:t>
            </a:r>
            <a:endParaRPr lang="en-US" sz="4400" dirty="0"/>
          </a:p>
        </p:txBody>
      </p:sp>
      <p:sp>
        <p:nvSpPr>
          <p:cNvPr id="3" name="Content Placeholder 2"/>
          <p:cNvSpPr>
            <a:spLocks noGrp="1"/>
          </p:cNvSpPr>
          <p:nvPr>
            <p:ph idx="1"/>
          </p:nvPr>
        </p:nvSpPr>
        <p:spPr>
          <a:xfrm>
            <a:off x="457200" y="1524000"/>
            <a:ext cx="8229600" cy="4724400"/>
          </a:xfrm>
        </p:spPr>
        <p:txBody>
          <a:bodyPr>
            <a:normAutofit/>
          </a:bodyPr>
          <a:lstStyle/>
          <a:p>
            <a:r>
              <a:rPr lang="en-IN" dirty="0" smtClean="0">
                <a:solidFill>
                  <a:schemeClr val="tx1"/>
                </a:solidFill>
                <a:latin typeface="+mn-lt"/>
              </a:rPr>
              <a:t>The bottom-up query annotation phase annotates each operator (op</a:t>
            </a:r>
            <a:r>
              <a:rPr lang="en-IN" baseline="30000" dirty="0" smtClean="0">
                <a:solidFill>
                  <a:schemeClr val="tx1"/>
                </a:solidFill>
                <a:latin typeface="+mn-lt"/>
              </a:rPr>
              <a:t>−1</a:t>
            </a:r>
            <a:r>
              <a:rPr lang="en-IN" dirty="0" smtClean="0">
                <a:solidFill>
                  <a:schemeClr val="tx1"/>
                </a:solidFill>
                <a:latin typeface="+mn-lt"/>
              </a:rPr>
              <a:t> ) of a reverse query tree with an output schema S</a:t>
            </a:r>
            <a:r>
              <a:rPr lang="en-IN" baseline="30000" dirty="0" smtClean="0">
                <a:solidFill>
                  <a:schemeClr val="tx1"/>
                </a:solidFill>
                <a:latin typeface="+mn-lt"/>
              </a:rPr>
              <a:t>OUT</a:t>
            </a:r>
            <a:r>
              <a:rPr lang="en-IN" dirty="0" smtClean="0">
                <a:solidFill>
                  <a:schemeClr val="tx1"/>
                </a:solidFill>
                <a:latin typeface="+mn-lt"/>
              </a:rPr>
              <a:t> and an input schema S</a:t>
            </a:r>
            <a:r>
              <a:rPr lang="en-IN" baseline="30000" dirty="0" smtClean="0">
                <a:solidFill>
                  <a:schemeClr val="tx1"/>
                </a:solidFill>
                <a:latin typeface="+mn-lt"/>
              </a:rPr>
              <a:t>IN</a:t>
            </a:r>
            <a:r>
              <a:rPr lang="en-IN" dirty="0" smtClean="0">
                <a:solidFill>
                  <a:schemeClr val="tx1"/>
                </a:solidFill>
                <a:latin typeface="+mn-lt"/>
              </a:rPr>
              <a:t>. </a:t>
            </a:r>
          </a:p>
          <a:p>
            <a:r>
              <a:rPr lang="en-IN" dirty="0" smtClean="0">
                <a:solidFill>
                  <a:schemeClr val="tx1"/>
                </a:solidFill>
                <a:latin typeface="+mn-lt"/>
              </a:rPr>
              <a:t>Each operator can check the correctness of the input and ensure that it generates valid output</a:t>
            </a:r>
          </a:p>
          <a:p>
            <a:r>
              <a:rPr lang="en-IN" dirty="0" smtClean="0">
                <a:solidFill>
                  <a:schemeClr val="tx1"/>
                </a:solidFill>
                <a:latin typeface="+mn-lt"/>
              </a:rPr>
              <a:t>Both schemas (input and output) are defined by </a:t>
            </a:r>
          </a:p>
          <a:p>
            <a:pPr>
              <a:buNone/>
            </a:pPr>
            <a:r>
              <a:rPr lang="en-IN" dirty="0" smtClean="0">
                <a:solidFill>
                  <a:schemeClr val="tx1"/>
                </a:solidFill>
                <a:latin typeface="+mn-lt"/>
              </a:rPr>
              <a:t>	(1) the attributes A (names and data types)</a:t>
            </a:r>
          </a:p>
          <a:p>
            <a:pPr>
              <a:buNone/>
            </a:pPr>
            <a:r>
              <a:rPr lang="en-IN" dirty="0" smtClean="0">
                <a:solidFill>
                  <a:schemeClr val="tx1"/>
                </a:solidFill>
                <a:latin typeface="+mn-lt"/>
              </a:rPr>
              <a:t>	(2) the integrity constraints C, and </a:t>
            </a:r>
          </a:p>
          <a:p>
            <a:pPr>
              <a:buNone/>
            </a:pPr>
            <a:r>
              <a:rPr lang="en-IN" dirty="0" smtClean="0">
                <a:solidFill>
                  <a:schemeClr val="tx1"/>
                </a:solidFill>
                <a:latin typeface="+mn-lt"/>
              </a:rPr>
              <a:t>	(3) the functional dependencies F</a:t>
            </a:r>
          </a:p>
          <a:p>
            <a:pPr>
              <a:buNone/>
            </a:pPr>
            <a:r>
              <a:rPr lang="en-IN" dirty="0" smtClean="0">
                <a:solidFill>
                  <a:schemeClr val="tx1"/>
                </a:solidFill>
                <a:latin typeface="+mn-lt"/>
              </a:rPr>
              <a:t>	(4) join dependencies J</a:t>
            </a:r>
            <a:endParaRPr lang="en-US" dirty="0">
              <a:solidFill>
                <a:schemeClr val="tx1"/>
              </a:solidFill>
              <a:latin typeface="+mn-lt"/>
            </a:endParaRPr>
          </a:p>
        </p:txBody>
      </p:sp>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lstStyle/>
          <a:p>
            <a:r>
              <a:rPr lang="en-IN" sz="4400" dirty="0" smtClean="0"/>
              <a:t>Bottom-up Query Annotation</a:t>
            </a:r>
            <a:endParaRPr lang="en-US" sz="4400" dirty="0"/>
          </a:p>
        </p:txBody>
      </p:sp>
      <p:sp>
        <p:nvSpPr>
          <p:cNvPr id="3" name="Content Placeholder 2"/>
          <p:cNvSpPr>
            <a:spLocks noGrp="1"/>
          </p:cNvSpPr>
          <p:nvPr>
            <p:ph idx="1"/>
          </p:nvPr>
        </p:nvSpPr>
        <p:spPr>
          <a:xfrm>
            <a:off x="457200" y="1524000"/>
            <a:ext cx="8229600" cy="4724400"/>
          </a:xfrm>
        </p:spPr>
        <p:txBody>
          <a:bodyPr>
            <a:normAutofit/>
          </a:bodyPr>
          <a:lstStyle/>
          <a:p>
            <a:r>
              <a:rPr lang="en-US" dirty="0" smtClean="0">
                <a:solidFill>
                  <a:schemeClr val="tx1"/>
                </a:solidFill>
                <a:latin typeface="+mn-lt"/>
              </a:rPr>
              <a:t>Schema of R &lt;a </a:t>
            </a:r>
            <a:r>
              <a:rPr lang="en-US" dirty="0" err="1" smtClean="0">
                <a:solidFill>
                  <a:schemeClr val="tx1"/>
                </a:solidFill>
                <a:latin typeface="+mn-lt"/>
              </a:rPr>
              <a:t>int</a:t>
            </a:r>
            <a:r>
              <a:rPr lang="en-US" dirty="0" smtClean="0">
                <a:solidFill>
                  <a:schemeClr val="tx1"/>
                </a:solidFill>
                <a:latin typeface="+mn-lt"/>
              </a:rPr>
              <a:t> primary key, p </a:t>
            </a:r>
            <a:r>
              <a:rPr lang="en-US" dirty="0" err="1" smtClean="0">
                <a:solidFill>
                  <a:schemeClr val="tx1"/>
                </a:solidFill>
                <a:latin typeface="+mn-lt"/>
              </a:rPr>
              <a:t>int</a:t>
            </a:r>
            <a:r>
              <a:rPr lang="en-US" dirty="0" smtClean="0">
                <a:solidFill>
                  <a:schemeClr val="tx1"/>
                </a:solidFill>
                <a:latin typeface="+mn-lt"/>
              </a:rPr>
              <a:t>&gt;</a:t>
            </a:r>
          </a:p>
          <a:p>
            <a:r>
              <a:rPr lang="en-US" dirty="0" smtClean="0">
                <a:solidFill>
                  <a:schemeClr val="tx1"/>
                </a:solidFill>
                <a:latin typeface="+mn-lt"/>
              </a:rPr>
              <a:t>Select a from R where  p=3</a:t>
            </a:r>
          </a:p>
          <a:p>
            <a:endParaRPr lang="en-US" dirty="0">
              <a:solidFill>
                <a:schemeClr val="tx1"/>
              </a:solidFill>
              <a:latin typeface="+mn-lt"/>
            </a:endParaRPr>
          </a:p>
        </p:txBody>
      </p:sp>
      <p:pic>
        <p:nvPicPr>
          <p:cNvPr id="4" name="Picture 3" descr="bottomup example.PNG"/>
          <p:cNvPicPr>
            <a:picLocks noChangeAspect="1"/>
          </p:cNvPicPr>
          <p:nvPr/>
        </p:nvPicPr>
        <p:blipFill>
          <a:blip r:embed="rId2" cstate="print"/>
          <a:stretch>
            <a:fillRect/>
          </a:stretch>
        </p:blipFill>
        <p:spPr>
          <a:xfrm>
            <a:off x="685800" y="2390503"/>
            <a:ext cx="8229600" cy="4315097"/>
          </a:xfrm>
          <a:prstGeom prst="rect">
            <a:avLst/>
          </a:prstGeom>
        </p:spPr>
      </p:pic>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lstStyle/>
          <a:p>
            <a:r>
              <a:rPr lang="en-IN" sz="4400" dirty="0" smtClean="0"/>
              <a:t>Top-down Data Instantiation</a:t>
            </a:r>
            <a:endParaRPr lang="en-US" sz="4400" dirty="0"/>
          </a:p>
        </p:txBody>
      </p:sp>
      <p:sp>
        <p:nvSpPr>
          <p:cNvPr id="3" name="Content Placeholder 2"/>
          <p:cNvSpPr>
            <a:spLocks noGrp="1"/>
          </p:cNvSpPr>
          <p:nvPr>
            <p:ph idx="1"/>
          </p:nvPr>
        </p:nvSpPr>
        <p:spPr>
          <a:xfrm>
            <a:off x="457200" y="1524000"/>
            <a:ext cx="8229600" cy="4724400"/>
          </a:xfrm>
        </p:spPr>
        <p:txBody>
          <a:bodyPr>
            <a:normAutofit/>
          </a:bodyPr>
          <a:lstStyle/>
          <a:p>
            <a:r>
              <a:rPr lang="en-IN" dirty="0" smtClean="0">
                <a:solidFill>
                  <a:schemeClr val="tx1"/>
                </a:solidFill>
                <a:latin typeface="+mn-lt"/>
              </a:rPr>
              <a:t>The Top-down data instantiation component interprets the optimized reverse query execution plan using an </a:t>
            </a:r>
            <a:r>
              <a:rPr lang="en-IN" dirty="0" err="1" smtClean="0">
                <a:solidFill>
                  <a:schemeClr val="tx1"/>
                </a:solidFill>
                <a:latin typeface="+mn-lt"/>
              </a:rPr>
              <a:t>RTable</a:t>
            </a:r>
            <a:r>
              <a:rPr lang="en-IN" dirty="0" smtClean="0">
                <a:solidFill>
                  <a:schemeClr val="tx1"/>
                </a:solidFill>
                <a:latin typeface="+mn-lt"/>
              </a:rPr>
              <a:t> R and possibly query parameters as input.</a:t>
            </a:r>
          </a:p>
          <a:p>
            <a:endParaRPr lang="en-IN" sz="1000" dirty="0" smtClean="0">
              <a:solidFill>
                <a:schemeClr val="tx1"/>
              </a:solidFill>
              <a:latin typeface="+mn-lt"/>
            </a:endParaRPr>
          </a:p>
          <a:p>
            <a:r>
              <a:rPr lang="en-IN" dirty="0" smtClean="0">
                <a:solidFill>
                  <a:schemeClr val="tx1"/>
                </a:solidFill>
                <a:latin typeface="+mn-lt"/>
              </a:rPr>
              <a:t>The </a:t>
            </a:r>
            <a:r>
              <a:rPr lang="en-IN" dirty="0" err="1" smtClean="0">
                <a:solidFill>
                  <a:schemeClr val="tx1"/>
                </a:solidFill>
                <a:latin typeface="+mn-lt"/>
              </a:rPr>
              <a:t>iterators</a:t>
            </a:r>
            <a:r>
              <a:rPr lang="en-IN" dirty="0" smtClean="0">
                <a:solidFill>
                  <a:schemeClr val="tx1"/>
                </a:solidFill>
                <a:latin typeface="+mn-lt"/>
              </a:rPr>
              <a:t> are push-based. </a:t>
            </a:r>
          </a:p>
          <a:p>
            <a:endParaRPr lang="en-IN" sz="1000" dirty="0" smtClean="0">
              <a:solidFill>
                <a:schemeClr val="tx1"/>
              </a:solidFill>
              <a:latin typeface="+mn-lt"/>
            </a:endParaRPr>
          </a:p>
          <a:p>
            <a:r>
              <a:rPr lang="en-IN" dirty="0" smtClean="0">
                <a:solidFill>
                  <a:schemeClr val="tx1"/>
                </a:solidFill>
                <a:latin typeface="+mn-lt"/>
              </a:rPr>
              <a:t>The whole data instantiation is started by scanning the </a:t>
            </a:r>
            <a:r>
              <a:rPr lang="en-IN" dirty="0" err="1" smtClean="0">
                <a:solidFill>
                  <a:schemeClr val="tx1"/>
                </a:solidFill>
                <a:latin typeface="+mn-lt"/>
              </a:rPr>
              <a:t>RTable</a:t>
            </a:r>
            <a:r>
              <a:rPr lang="en-IN" dirty="0" smtClean="0">
                <a:solidFill>
                  <a:schemeClr val="tx1"/>
                </a:solidFill>
                <a:latin typeface="+mn-lt"/>
              </a:rPr>
              <a:t> and pushing each </a:t>
            </a:r>
            <a:r>
              <a:rPr lang="en-IN" dirty="0" err="1" smtClean="0">
                <a:solidFill>
                  <a:schemeClr val="tx1"/>
                </a:solidFill>
                <a:latin typeface="+mn-lt"/>
              </a:rPr>
              <a:t>tupleof</a:t>
            </a:r>
            <a:r>
              <a:rPr lang="en-IN" dirty="0" smtClean="0">
                <a:solidFill>
                  <a:schemeClr val="tx1"/>
                </a:solidFill>
                <a:latin typeface="+mn-lt"/>
              </a:rPr>
              <a:t> the </a:t>
            </a:r>
            <a:r>
              <a:rPr lang="en-IN" dirty="0" err="1" smtClean="0">
                <a:solidFill>
                  <a:schemeClr val="tx1"/>
                </a:solidFill>
                <a:latin typeface="+mn-lt"/>
              </a:rPr>
              <a:t>RTable</a:t>
            </a:r>
            <a:r>
              <a:rPr lang="en-IN" dirty="0" smtClean="0">
                <a:solidFill>
                  <a:schemeClr val="tx1"/>
                </a:solidFill>
                <a:latin typeface="+mn-lt"/>
              </a:rPr>
              <a:t> one at a time to the children operators</a:t>
            </a:r>
          </a:p>
          <a:p>
            <a:endParaRPr lang="en-IN" sz="1000" dirty="0" smtClean="0">
              <a:solidFill>
                <a:schemeClr val="tx1"/>
              </a:solidFill>
              <a:latin typeface="+mn-lt"/>
            </a:endParaRPr>
          </a:p>
          <a:p>
            <a:r>
              <a:rPr lang="en-IN" dirty="0" smtClean="0">
                <a:solidFill>
                  <a:schemeClr val="tx1"/>
                </a:solidFill>
                <a:latin typeface="+mn-lt"/>
              </a:rPr>
              <a:t>A push-based model is required because operators of the RRA can have multiple outputs</a:t>
            </a:r>
            <a:endParaRPr lang="en-US" dirty="0">
              <a:solidFill>
                <a:schemeClr val="tx1"/>
              </a:solidFill>
              <a:latin typeface="+mn-lt"/>
            </a:endParaRPr>
          </a:p>
        </p:txBody>
      </p:sp>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lstStyle/>
          <a:p>
            <a:r>
              <a:rPr lang="en-IN" sz="4400" dirty="0" smtClean="0"/>
              <a:t>Top-down Data Instantiation</a:t>
            </a:r>
            <a:endParaRPr lang="en-US" sz="4400" dirty="0"/>
          </a:p>
        </p:txBody>
      </p:sp>
      <p:sp>
        <p:nvSpPr>
          <p:cNvPr id="3" name="Content Placeholder 2"/>
          <p:cNvSpPr>
            <a:spLocks noGrp="1"/>
          </p:cNvSpPr>
          <p:nvPr>
            <p:ph idx="1"/>
          </p:nvPr>
        </p:nvSpPr>
        <p:spPr>
          <a:xfrm>
            <a:off x="457200" y="1524000"/>
            <a:ext cx="8229600" cy="4724400"/>
          </a:xfrm>
        </p:spPr>
        <p:txBody>
          <a:bodyPr>
            <a:normAutofit/>
          </a:bodyPr>
          <a:lstStyle/>
          <a:p>
            <a:pPr>
              <a:buNone/>
            </a:pPr>
            <a:r>
              <a:rPr lang="en-IN" dirty="0" smtClean="0">
                <a:solidFill>
                  <a:schemeClr val="tx1"/>
                </a:solidFill>
                <a:latin typeface="+mn-lt"/>
              </a:rPr>
              <a:t>All </a:t>
            </a:r>
            <a:r>
              <a:rPr lang="en-IN" dirty="0" err="1" smtClean="0">
                <a:solidFill>
                  <a:schemeClr val="tx1"/>
                </a:solidFill>
                <a:latin typeface="+mn-lt"/>
              </a:rPr>
              <a:t>iterators</a:t>
            </a:r>
            <a:r>
              <a:rPr lang="en-IN" dirty="0" smtClean="0">
                <a:solidFill>
                  <a:schemeClr val="tx1"/>
                </a:solidFill>
                <a:latin typeface="+mn-lt"/>
              </a:rPr>
              <a:t> have the same interface which contains the following three methods:</a:t>
            </a:r>
          </a:p>
          <a:p>
            <a:pPr>
              <a:buNone/>
            </a:pPr>
            <a:endParaRPr lang="en-IN" sz="1400" dirty="0" smtClean="0">
              <a:solidFill>
                <a:schemeClr val="tx1"/>
              </a:solidFill>
              <a:latin typeface="+mn-lt"/>
            </a:endParaRPr>
          </a:p>
          <a:p>
            <a:pPr marL="457200" indent="-457200">
              <a:buFont typeface="+mj-lt"/>
              <a:buAutoNum type="arabicPeriod"/>
            </a:pPr>
            <a:r>
              <a:rPr lang="en-IN" b="1" dirty="0" smtClean="0">
                <a:solidFill>
                  <a:schemeClr val="tx1"/>
                </a:solidFill>
                <a:latin typeface="+mn-lt"/>
              </a:rPr>
              <a:t>open():</a:t>
            </a:r>
            <a:r>
              <a:rPr lang="en-IN" dirty="0" smtClean="0">
                <a:solidFill>
                  <a:schemeClr val="tx1"/>
                </a:solidFill>
                <a:latin typeface="+mn-lt"/>
              </a:rPr>
              <a:t> prepare the </a:t>
            </a:r>
            <a:r>
              <a:rPr lang="en-IN" dirty="0" err="1" smtClean="0">
                <a:solidFill>
                  <a:schemeClr val="tx1"/>
                </a:solidFill>
                <a:latin typeface="+mn-lt"/>
              </a:rPr>
              <a:t>iterator</a:t>
            </a:r>
            <a:r>
              <a:rPr lang="en-IN" dirty="0" smtClean="0">
                <a:solidFill>
                  <a:schemeClr val="tx1"/>
                </a:solidFill>
                <a:latin typeface="+mn-lt"/>
              </a:rPr>
              <a:t> for producing data as in traditional query processing;</a:t>
            </a:r>
          </a:p>
          <a:p>
            <a:pPr marL="457200" indent="-457200">
              <a:buFont typeface="+mj-lt"/>
              <a:buAutoNum type="arabicPeriod"/>
            </a:pPr>
            <a:r>
              <a:rPr lang="en-IN" b="1" dirty="0" smtClean="0">
                <a:solidFill>
                  <a:schemeClr val="tx1"/>
                </a:solidFill>
                <a:latin typeface="+mn-lt"/>
              </a:rPr>
              <a:t> </a:t>
            </a:r>
            <a:r>
              <a:rPr lang="en-IN" b="1" dirty="0" err="1" smtClean="0">
                <a:solidFill>
                  <a:schemeClr val="tx1"/>
                </a:solidFill>
                <a:latin typeface="+mn-lt"/>
              </a:rPr>
              <a:t>pushNext</a:t>
            </a:r>
            <a:r>
              <a:rPr lang="en-IN" b="1" dirty="0" smtClean="0">
                <a:solidFill>
                  <a:schemeClr val="tx1"/>
                </a:solidFill>
                <a:latin typeface="+mn-lt"/>
              </a:rPr>
              <a:t>(</a:t>
            </a:r>
            <a:r>
              <a:rPr lang="en-IN" b="1" dirty="0" err="1" smtClean="0">
                <a:solidFill>
                  <a:schemeClr val="tx1"/>
                </a:solidFill>
                <a:latin typeface="+mn-lt"/>
              </a:rPr>
              <a:t>Tuple</a:t>
            </a:r>
            <a:r>
              <a:rPr lang="en-IN" b="1" dirty="0" smtClean="0">
                <a:solidFill>
                  <a:schemeClr val="tx1"/>
                </a:solidFill>
                <a:latin typeface="+mn-lt"/>
              </a:rPr>
              <a:t> t):</a:t>
            </a:r>
            <a:r>
              <a:rPr lang="en-IN" dirty="0" smtClean="0">
                <a:solidFill>
                  <a:schemeClr val="tx1"/>
                </a:solidFill>
                <a:latin typeface="+mn-lt"/>
              </a:rPr>
              <a:t> (a) receive a </a:t>
            </a:r>
            <a:r>
              <a:rPr lang="en-IN" dirty="0" err="1" smtClean="0">
                <a:solidFill>
                  <a:schemeClr val="tx1"/>
                </a:solidFill>
                <a:latin typeface="+mn-lt"/>
              </a:rPr>
              <a:t>tuple</a:t>
            </a:r>
            <a:r>
              <a:rPr lang="en-IN" dirty="0" smtClean="0">
                <a:solidFill>
                  <a:schemeClr val="tx1"/>
                </a:solidFill>
                <a:latin typeface="+mn-lt"/>
              </a:rPr>
              <a:t> t (b) check if t satisfies the input schema SIN of the operator, (c) produce zero or more output </a:t>
            </a:r>
            <a:r>
              <a:rPr lang="en-IN" dirty="0" err="1" smtClean="0">
                <a:solidFill>
                  <a:schemeClr val="tx1"/>
                </a:solidFill>
                <a:latin typeface="+mn-lt"/>
              </a:rPr>
              <a:t>tuples</a:t>
            </a:r>
            <a:r>
              <a:rPr lang="en-IN" dirty="0" smtClean="0">
                <a:solidFill>
                  <a:schemeClr val="tx1"/>
                </a:solidFill>
                <a:latin typeface="+mn-lt"/>
              </a:rPr>
              <a:t>, and (d) for each output </a:t>
            </a:r>
            <a:r>
              <a:rPr lang="en-IN" dirty="0" err="1" smtClean="0">
                <a:solidFill>
                  <a:schemeClr val="tx1"/>
                </a:solidFill>
                <a:latin typeface="+mn-lt"/>
              </a:rPr>
              <a:t>tuple</a:t>
            </a:r>
            <a:r>
              <a:rPr lang="en-IN" dirty="0" smtClean="0">
                <a:solidFill>
                  <a:schemeClr val="tx1"/>
                </a:solidFill>
                <a:latin typeface="+mn-lt"/>
              </a:rPr>
              <a:t>, call the </a:t>
            </a:r>
            <a:r>
              <a:rPr lang="en-IN" dirty="0" err="1" smtClean="0">
                <a:solidFill>
                  <a:schemeClr val="tx1"/>
                </a:solidFill>
                <a:latin typeface="+mn-lt"/>
              </a:rPr>
              <a:t>pushNext</a:t>
            </a:r>
            <a:r>
              <a:rPr lang="en-IN" dirty="0" smtClean="0">
                <a:solidFill>
                  <a:schemeClr val="tx1"/>
                </a:solidFill>
                <a:latin typeface="+mn-lt"/>
              </a:rPr>
              <a:t> method of the relevant children operators;</a:t>
            </a:r>
          </a:p>
          <a:p>
            <a:pPr marL="457200" indent="-457200">
              <a:buFont typeface="+mj-lt"/>
              <a:buAutoNum type="arabicPeriod"/>
            </a:pPr>
            <a:r>
              <a:rPr lang="en-IN" b="1" dirty="0" smtClean="0">
                <a:solidFill>
                  <a:schemeClr val="tx1"/>
                </a:solidFill>
                <a:latin typeface="+mn-lt"/>
              </a:rPr>
              <a:t> close():</a:t>
            </a:r>
            <a:r>
              <a:rPr lang="en-IN" dirty="0" smtClean="0">
                <a:solidFill>
                  <a:schemeClr val="tx1"/>
                </a:solidFill>
                <a:latin typeface="+mn-lt"/>
              </a:rPr>
              <a:t> clean up everything as in traditional query processing.</a:t>
            </a:r>
            <a:endParaRPr lang="en-US" dirty="0">
              <a:solidFill>
                <a:schemeClr val="tx1"/>
              </a:solidFill>
              <a:latin typeface="+mn-lt"/>
            </a:endParaRPr>
          </a:p>
        </p:txBody>
      </p:sp>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219200"/>
          </a:xfrm>
        </p:spPr>
        <p:txBody>
          <a:bodyPr/>
          <a:lstStyle/>
          <a:p>
            <a:r>
              <a:rPr lang="en-IN" sz="4400" dirty="0" smtClean="0"/>
              <a:t>Model Checker*</a:t>
            </a:r>
            <a:endParaRPr lang="en-US" sz="4400" dirty="0"/>
          </a:p>
        </p:txBody>
      </p:sp>
      <p:sp>
        <p:nvSpPr>
          <p:cNvPr id="3" name="Content Placeholder 2"/>
          <p:cNvSpPr>
            <a:spLocks noGrp="1"/>
          </p:cNvSpPr>
          <p:nvPr>
            <p:ph idx="1"/>
          </p:nvPr>
        </p:nvSpPr>
        <p:spPr>
          <a:xfrm>
            <a:off x="533400" y="1981200"/>
            <a:ext cx="8229600" cy="4724400"/>
          </a:xfrm>
        </p:spPr>
        <p:txBody>
          <a:bodyPr>
            <a:normAutofit/>
          </a:bodyPr>
          <a:lstStyle/>
          <a:p>
            <a:r>
              <a:rPr lang="en-IN" dirty="0" smtClean="0">
                <a:solidFill>
                  <a:schemeClr val="tx1"/>
                </a:solidFill>
                <a:latin typeface="+mn-lt"/>
              </a:rPr>
              <a:t>Given a model of a system, tests automatically whether  this model meets a given specification.</a:t>
            </a:r>
          </a:p>
          <a:p>
            <a:endParaRPr lang="en-IN" sz="1000" dirty="0" smtClean="0">
              <a:solidFill>
                <a:schemeClr val="tx1"/>
              </a:solidFill>
              <a:latin typeface="+mn-lt"/>
            </a:endParaRPr>
          </a:p>
          <a:p>
            <a:r>
              <a:rPr lang="en-US" dirty="0" smtClean="0">
                <a:solidFill>
                  <a:schemeClr val="tx1"/>
                </a:solidFill>
                <a:latin typeface="+mn-lt"/>
              </a:rPr>
              <a:t>Mathematical formulation of the constraints and the system – Predicate Logic.</a:t>
            </a:r>
          </a:p>
          <a:p>
            <a:endParaRPr lang="en-US" sz="1000" dirty="0" smtClean="0">
              <a:solidFill>
                <a:schemeClr val="tx1"/>
              </a:solidFill>
              <a:latin typeface="+mn-lt"/>
            </a:endParaRPr>
          </a:p>
          <a:p>
            <a:r>
              <a:rPr lang="en-US" dirty="0" smtClean="0">
                <a:solidFill>
                  <a:schemeClr val="tx1"/>
                </a:solidFill>
                <a:latin typeface="+mn-lt"/>
              </a:rPr>
              <a:t>Often generate a model that satisfy or does not satisfy a given formula.</a:t>
            </a:r>
          </a:p>
          <a:p>
            <a:endParaRPr lang="en-US" sz="1000" dirty="0" smtClean="0">
              <a:solidFill>
                <a:schemeClr val="tx1"/>
              </a:solidFill>
              <a:latin typeface="+mn-lt"/>
            </a:endParaRPr>
          </a:p>
          <a:p>
            <a:r>
              <a:rPr lang="en-US" dirty="0" smtClean="0">
                <a:solidFill>
                  <a:schemeClr val="tx1"/>
                </a:solidFill>
                <a:latin typeface="+mn-lt"/>
              </a:rPr>
              <a:t>Examples</a:t>
            </a:r>
          </a:p>
          <a:p>
            <a:pPr lvl="1"/>
            <a:r>
              <a:rPr lang="en-US" sz="1800" dirty="0" smtClean="0">
                <a:solidFill>
                  <a:schemeClr val="tx1"/>
                </a:solidFill>
                <a:latin typeface="+mn-lt"/>
              </a:rPr>
              <a:t>CVC3</a:t>
            </a:r>
          </a:p>
          <a:p>
            <a:pPr lvl="1"/>
            <a:r>
              <a:rPr lang="en-US" sz="1800" dirty="0" smtClean="0">
                <a:solidFill>
                  <a:schemeClr val="tx1"/>
                </a:solidFill>
                <a:latin typeface="+mn-lt"/>
              </a:rPr>
              <a:t>Alloy</a:t>
            </a:r>
          </a:p>
          <a:p>
            <a:pPr lvl="8">
              <a:buNone/>
            </a:pPr>
            <a:r>
              <a:rPr lang="en-US" sz="1800" dirty="0" smtClean="0">
                <a:solidFill>
                  <a:schemeClr val="tx1"/>
                </a:solidFill>
                <a:latin typeface="+mn-lt"/>
              </a:rPr>
              <a:t>			Not in the paper</a:t>
            </a:r>
            <a:endParaRPr lang="en-IN" sz="1800" dirty="0" smtClean="0">
              <a:solidFill>
                <a:schemeClr val="tx1"/>
              </a:solidFill>
              <a:latin typeface="+mn-lt"/>
            </a:endParaRPr>
          </a:p>
        </p:txBody>
      </p:sp>
    </p:spTree>
    <p:extLst>
      <p:ext uri="{BB962C8B-B14F-4D97-AF65-F5344CB8AC3E}">
        <p14:creationId xmlns:p14="http://schemas.microsoft.com/office/powerpoint/2010/main" xmlns="" val="41359274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lstStyle/>
          <a:p>
            <a:r>
              <a:rPr lang="en-US" sz="4400" dirty="0" smtClean="0"/>
              <a:t>Motivation</a:t>
            </a:r>
            <a:endParaRPr lang="en-US" sz="4400" dirty="0"/>
          </a:p>
        </p:txBody>
      </p:sp>
      <p:sp>
        <p:nvSpPr>
          <p:cNvPr id="3" name="Content Placeholder 2"/>
          <p:cNvSpPr>
            <a:spLocks noGrp="1"/>
          </p:cNvSpPr>
          <p:nvPr>
            <p:ph idx="1"/>
          </p:nvPr>
        </p:nvSpPr>
        <p:spPr>
          <a:xfrm>
            <a:off x="457200" y="1524000"/>
            <a:ext cx="8229600" cy="4724400"/>
          </a:xfrm>
        </p:spPr>
        <p:txBody>
          <a:bodyPr>
            <a:normAutofit/>
          </a:bodyPr>
          <a:lstStyle/>
          <a:p>
            <a:pPr marL="0" indent="0">
              <a:buNone/>
            </a:pPr>
            <a:r>
              <a:rPr lang="en-US" dirty="0" smtClean="0">
                <a:solidFill>
                  <a:schemeClr val="tx1"/>
                </a:solidFill>
                <a:latin typeface="+mn-lt"/>
              </a:rPr>
              <a:t>A </a:t>
            </a:r>
            <a:r>
              <a:rPr lang="en-US" dirty="0">
                <a:solidFill>
                  <a:schemeClr val="tx1"/>
                </a:solidFill>
                <a:latin typeface="+mn-lt"/>
              </a:rPr>
              <a:t>number of commercial tools </a:t>
            </a:r>
            <a:r>
              <a:rPr lang="en-US" dirty="0" smtClean="0">
                <a:solidFill>
                  <a:schemeClr val="tx1"/>
                </a:solidFill>
                <a:latin typeface="+mn-lt"/>
              </a:rPr>
              <a:t>are available that automatically </a:t>
            </a:r>
            <a:r>
              <a:rPr lang="en-US" dirty="0">
                <a:solidFill>
                  <a:schemeClr val="tx1"/>
                </a:solidFill>
                <a:latin typeface="+mn-lt"/>
              </a:rPr>
              <a:t>generate test databases. </a:t>
            </a:r>
            <a:endParaRPr lang="en-US" dirty="0" smtClean="0">
              <a:solidFill>
                <a:schemeClr val="tx1"/>
              </a:solidFill>
              <a:latin typeface="+mn-lt"/>
            </a:endParaRPr>
          </a:p>
          <a:p>
            <a:pPr marL="0" indent="0">
              <a:buNone/>
            </a:pPr>
            <a:endParaRPr lang="en-US" dirty="0" smtClean="0">
              <a:solidFill>
                <a:schemeClr val="tx1"/>
              </a:solidFill>
              <a:latin typeface="+mn-lt"/>
            </a:endParaRPr>
          </a:p>
          <a:p>
            <a:pPr marL="0" indent="0">
              <a:buNone/>
            </a:pPr>
            <a:r>
              <a:rPr lang="en-US" dirty="0" smtClean="0">
                <a:solidFill>
                  <a:schemeClr val="tx1"/>
                </a:solidFill>
                <a:latin typeface="+mn-lt"/>
              </a:rPr>
              <a:t>However</a:t>
            </a:r>
            <a:r>
              <a:rPr lang="en-US" dirty="0">
                <a:solidFill>
                  <a:schemeClr val="tx1"/>
                </a:solidFill>
                <a:latin typeface="+mn-lt"/>
              </a:rPr>
              <a:t>,</a:t>
            </a:r>
          </a:p>
          <a:p>
            <a:r>
              <a:rPr lang="en-US" dirty="0">
                <a:solidFill>
                  <a:schemeClr val="tx1"/>
                </a:solidFill>
                <a:latin typeface="+mn-lt"/>
              </a:rPr>
              <a:t>the databases generated by these tools are not adequate </a:t>
            </a:r>
            <a:r>
              <a:rPr lang="en-US" dirty="0" smtClean="0">
                <a:solidFill>
                  <a:schemeClr val="tx1"/>
                </a:solidFill>
                <a:latin typeface="+mn-lt"/>
              </a:rPr>
              <a:t>for testing </a:t>
            </a:r>
            <a:r>
              <a:rPr lang="en-US" dirty="0">
                <a:solidFill>
                  <a:schemeClr val="tx1"/>
                </a:solidFill>
                <a:latin typeface="+mn-lt"/>
              </a:rPr>
              <a:t>a database application. </a:t>
            </a:r>
            <a:endParaRPr lang="en-US" dirty="0" smtClean="0">
              <a:solidFill>
                <a:schemeClr val="tx1"/>
              </a:solidFill>
              <a:latin typeface="+mn-lt"/>
            </a:endParaRPr>
          </a:p>
          <a:p>
            <a:r>
              <a:rPr lang="en-US" dirty="0" smtClean="0">
                <a:solidFill>
                  <a:schemeClr val="tx1"/>
                </a:solidFill>
                <a:latin typeface="+mn-lt"/>
              </a:rPr>
              <a:t>If </a:t>
            </a:r>
            <a:r>
              <a:rPr lang="en-US" dirty="0">
                <a:solidFill>
                  <a:schemeClr val="tx1"/>
                </a:solidFill>
                <a:latin typeface="+mn-lt"/>
              </a:rPr>
              <a:t>an application query </a:t>
            </a:r>
            <a:r>
              <a:rPr lang="en-US" dirty="0" smtClean="0">
                <a:solidFill>
                  <a:schemeClr val="tx1"/>
                </a:solidFill>
                <a:latin typeface="+mn-lt"/>
              </a:rPr>
              <a:t>is executed </a:t>
            </a:r>
            <a:r>
              <a:rPr lang="en-US" dirty="0">
                <a:solidFill>
                  <a:schemeClr val="tx1"/>
                </a:solidFill>
                <a:latin typeface="+mn-lt"/>
              </a:rPr>
              <a:t>against such a synthetic database, then the </a:t>
            </a:r>
            <a:r>
              <a:rPr lang="en-US" dirty="0" smtClean="0">
                <a:solidFill>
                  <a:schemeClr val="tx1"/>
                </a:solidFill>
                <a:latin typeface="+mn-lt"/>
              </a:rPr>
              <a:t>result of </a:t>
            </a:r>
            <a:r>
              <a:rPr lang="en-US" dirty="0">
                <a:solidFill>
                  <a:schemeClr val="tx1"/>
                </a:solidFill>
                <a:latin typeface="+mn-lt"/>
              </a:rPr>
              <a:t>that application query is likely to be empty or </a:t>
            </a:r>
            <a:r>
              <a:rPr lang="en-US" dirty="0" smtClean="0">
                <a:solidFill>
                  <a:schemeClr val="tx1"/>
                </a:solidFill>
                <a:latin typeface="+mn-lt"/>
              </a:rPr>
              <a:t>contain weird results</a:t>
            </a:r>
            <a:endParaRPr lang="en-US" dirty="0">
              <a:solidFill>
                <a:schemeClr val="tx1"/>
              </a:solidFill>
              <a:latin typeface="+mn-lt"/>
            </a:endParaRPr>
          </a:p>
        </p:txBody>
      </p:sp>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219200"/>
          </a:xfrm>
        </p:spPr>
        <p:txBody>
          <a:bodyPr/>
          <a:lstStyle/>
          <a:p>
            <a:r>
              <a:rPr lang="en-IN" sz="4400" dirty="0" smtClean="0"/>
              <a:t>CVC3 Example*</a:t>
            </a:r>
            <a:endParaRPr lang="en-US" sz="4400" dirty="0"/>
          </a:p>
        </p:txBody>
      </p:sp>
      <p:sp>
        <p:nvSpPr>
          <p:cNvPr id="3" name="Content Placeholder 2"/>
          <p:cNvSpPr>
            <a:spLocks noGrp="1"/>
          </p:cNvSpPr>
          <p:nvPr>
            <p:ph idx="1"/>
          </p:nvPr>
        </p:nvSpPr>
        <p:spPr>
          <a:xfrm>
            <a:off x="533400" y="1981200"/>
            <a:ext cx="8229600" cy="4724400"/>
          </a:xfrm>
        </p:spPr>
        <p:txBody>
          <a:bodyPr>
            <a:normAutofit lnSpcReduction="10000"/>
          </a:bodyPr>
          <a:lstStyle/>
          <a:p>
            <a:pPr>
              <a:buNone/>
            </a:pPr>
            <a:r>
              <a:rPr lang="en-US" dirty="0" smtClean="0">
                <a:solidFill>
                  <a:schemeClr val="tx1"/>
                </a:solidFill>
                <a:latin typeface="+mn-lt"/>
              </a:rPr>
              <a:t>Input file for cvc3 </a:t>
            </a:r>
          </a:p>
          <a:p>
            <a:pPr>
              <a:buNone/>
            </a:pPr>
            <a:endParaRPr lang="en-US" dirty="0" smtClean="0">
              <a:solidFill>
                <a:schemeClr val="tx1"/>
              </a:solidFill>
              <a:latin typeface="+mn-lt"/>
            </a:endParaRPr>
          </a:p>
          <a:p>
            <a:pPr>
              <a:buNone/>
            </a:pPr>
            <a:r>
              <a:rPr lang="en-US" dirty="0" smtClean="0">
                <a:solidFill>
                  <a:schemeClr val="tx1"/>
                </a:solidFill>
                <a:latin typeface="+mn-lt"/>
              </a:rPr>
              <a:t>% Possible Values for person data type</a:t>
            </a:r>
          </a:p>
          <a:p>
            <a:pPr>
              <a:buNone/>
            </a:pPr>
            <a:r>
              <a:rPr lang="en-US" dirty="0" smtClean="0">
                <a:solidFill>
                  <a:schemeClr val="tx1"/>
                </a:solidFill>
                <a:latin typeface="+mn-lt"/>
              </a:rPr>
              <a:t>DATATYPE</a:t>
            </a:r>
          </a:p>
          <a:p>
            <a:pPr>
              <a:buNone/>
            </a:pPr>
            <a:r>
              <a:rPr lang="en-US" dirty="0" smtClean="0">
                <a:solidFill>
                  <a:schemeClr val="tx1"/>
                </a:solidFill>
                <a:latin typeface="+mn-lt"/>
              </a:rPr>
              <a:t>PERSON = P1|P2|P3|P4|P5</a:t>
            </a:r>
          </a:p>
          <a:p>
            <a:pPr>
              <a:buNone/>
            </a:pPr>
            <a:r>
              <a:rPr lang="en-US" dirty="0" smtClean="0">
                <a:solidFill>
                  <a:schemeClr val="tx1"/>
                </a:solidFill>
                <a:latin typeface="+mn-lt"/>
              </a:rPr>
              <a:t>END;</a:t>
            </a:r>
          </a:p>
          <a:p>
            <a:pPr>
              <a:buNone/>
            </a:pPr>
            <a:endParaRPr lang="en-US" dirty="0" smtClean="0">
              <a:solidFill>
                <a:schemeClr val="tx1"/>
              </a:solidFill>
              <a:latin typeface="+mn-lt"/>
            </a:endParaRPr>
          </a:p>
          <a:p>
            <a:pPr>
              <a:buNone/>
            </a:pPr>
            <a:r>
              <a:rPr lang="en-US" dirty="0" smtClean="0">
                <a:solidFill>
                  <a:schemeClr val="tx1"/>
                </a:solidFill>
                <a:latin typeface="+mn-lt"/>
              </a:rPr>
              <a:t>%Possible values for CAR data type</a:t>
            </a:r>
          </a:p>
          <a:p>
            <a:pPr>
              <a:buNone/>
            </a:pPr>
            <a:r>
              <a:rPr lang="en-US" dirty="0" smtClean="0">
                <a:solidFill>
                  <a:schemeClr val="tx1"/>
                </a:solidFill>
                <a:latin typeface="+mn-lt"/>
              </a:rPr>
              <a:t>DATATYPE</a:t>
            </a:r>
          </a:p>
          <a:p>
            <a:pPr>
              <a:buNone/>
            </a:pPr>
            <a:r>
              <a:rPr lang="en-US" dirty="0" smtClean="0">
                <a:solidFill>
                  <a:schemeClr val="tx1"/>
                </a:solidFill>
                <a:latin typeface="+mn-lt"/>
              </a:rPr>
              <a:t>CAR= C1|C2|C3|C4|C5</a:t>
            </a:r>
          </a:p>
          <a:p>
            <a:pPr>
              <a:buNone/>
            </a:pPr>
            <a:r>
              <a:rPr lang="en-US" dirty="0" smtClean="0">
                <a:solidFill>
                  <a:schemeClr val="tx1"/>
                </a:solidFill>
                <a:latin typeface="+mn-lt"/>
              </a:rPr>
              <a:t>							Not in the paper</a:t>
            </a:r>
            <a:endParaRPr lang="en-IN" dirty="0" smtClean="0">
              <a:solidFill>
                <a:schemeClr val="tx1"/>
              </a:solidFill>
              <a:latin typeface="+mn-lt"/>
            </a:endParaRPr>
          </a:p>
        </p:txBody>
      </p:sp>
    </p:spTree>
    <p:extLst>
      <p:ext uri="{BB962C8B-B14F-4D97-AF65-F5344CB8AC3E}">
        <p14:creationId xmlns:p14="http://schemas.microsoft.com/office/powerpoint/2010/main" xmlns="" val="117952100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219200"/>
          </a:xfrm>
        </p:spPr>
        <p:txBody>
          <a:bodyPr/>
          <a:lstStyle/>
          <a:p>
            <a:r>
              <a:rPr lang="en-IN" sz="4400" dirty="0" smtClean="0"/>
              <a:t>CVC3 Example*</a:t>
            </a:r>
            <a:endParaRPr lang="en-US" sz="4400" dirty="0"/>
          </a:p>
        </p:txBody>
      </p:sp>
      <p:sp>
        <p:nvSpPr>
          <p:cNvPr id="3" name="Content Placeholder 2"/>
          <p:cNvSpPr>
            <a:spLocks noGrp="1"/>
          </p:cNvSpPr>
          <p:nvPr>
            <p:ph idx="1"/>
          </p:nvPr>
        </p:nvSpPr>
        <p:spPr>
          <a:xfrm>
            <a:off x="533400" y="1600200"/>
            <a:ext cx="8229600" cy="4724400"/>
          </a:xfrm>
        </p:spPr>
        <p:txBody>
          <a:bodyPr>
            <a:noAutofit/>
          </a:bodyPr>
          <a:lstStyle/>
          <a:p>
            <a:r>
              <a:rPr lang="en-US" sz="2000" dirty="0" smtClean="0">
                <a:solidFill>
                  <a:schemeClr val="tx1"/>
                </a:solidFill>
                <a:latin typeface="+mn-lt"/>
              </a:rPr>
              <a:t>Query</a:t>
            </a:r>
          </a:p>
          <a:p>
            <a:pPr lvl="1"/>
            <a:r>
              <a:rPr lang="en-US" sz="2000" dirty="0" smtClean="0">
                <a:solidFill>
                  <a:schemeClr val="tx1"/>
                </a:solidFill>
                <a:latin typeface="+mn-lt"/>
              </a:rPr>
              <a:t>CHECKSAT R[1].0=P1 AND R[1].1=C1;</a:t>
            </a:r>
          </a:p>
          <a:p>
            <a:r>
              <a:rPr lang="en-US" sz="2000" dirty="0" smtClean="0">
                <a:solidFill>
                  <a:schemeClr val="tx1"/>
                </a:solidFill>
                <a:latin typeface="+mn-lt"/>
              </a:rPr>
              <a:t>Response</a:t>
            </a:r>
          </a:p>
          <a:p>
            <a:pPr lvl="1"/>
            <a:r>
              <a:rPr lang="en-US" sz="2000" dirty="0" err="1" smtClean="0">
                <a:solidFill>
                  <a:schemeClr val="tx1"/>
                </a:solidFill>
                <a:latin typeface="+mn-lt"/>
              </a:rPr>
              <a:t>Unsatisfiable</a:t>
            </a:r>
            <a:endParaRPr lang="en-US" sz="2000" dirty="0" smtClean="0">
              <a:solidFill>
                <a:schemeClr val="tx1"/>
              </a:solidFill>
              <a:latin typeface="+mn-lt"/>
            </a:endParaRPr>
          </a:p>
          <a:p>
            <a:pPr lvl="1"/>
            <a:endParaRPr lang="en-US" sz="2000" dirty="0" smtClean="0">
              <a:solidFill>
                <a:schemeClr val="tx1"/>
              </a:solidFill>
              <a:latin typeface="+mn-lt"/>
            </a:endParaRPr>
          </a:p>
          <a:p>
            <a:r>
              <a:rPr lang="en-US" sz="2000" dirty="0" smtClean="0">
                <a:solidFill>
                  <a:schemeClr val="tx1"/>
                </a:solidFill>
                <a:latin typeface="+mn-lt"/>
              </a:rPr>
              <a:t>Query</a:t>
            </a:r>
          </a:p>
          <a:p>
            <a:pPr lvl="1"/>
            <a:r>
              <a:rPr lang="en-US" sz="2000" dirty="0" smtClean="0">
                <a:solidFill>
                  <a:schemeClr val="tx1"/>
                </a:solidFill>
                <a:latin typeface="+mn-lt"/>
              </a:rPr>
              <a:t>Query R[1].0=P1 AND R[1].1=C1;</a:t>
            </a:r>
          </a:p>
          <a:p>
            <a:pPr lvl="1"/>
            <a:r>
              <a:rPr lang="en-US" sz="2000" dirty="0" err="1" smtClean="0">
                <a:solidFill>
                  <a:schemeClr val="tx1"/>
                </a:solidFill>
                <a:latin typeface="+mn-lt"/>
              </a:rPr>
              <a:t>Countermodel</a:t>
            </a:r>
            <a:r>
              <a:rPr lang="en-US" sz="2000" dirty="0" smtClean="0">
                <a:solidFill>
                  <a:schemeClr val="tx1"/>
                </a:solidFill>
                <a:latin typeface="+mn-lt"/>
              </a:rPr>
              <a:t>;</a:t>
            </a:r>
          </a:p>
          <a:p>
            <a:r>
              <a:rPr lang="en-US" sz="2000" dirty="0" smtClean="0">
                <a:solidFill>
                  <a:schemeClr val="tx1"/>
                </a:solidFill>
                <a:latin typeface="+mn-lt"/>
              </a:rPr>
              <a:t>Response</a:t>
            </a:r>
          </a:p>
          <a:p>
            <a:pPr lvl="1"/>
            <a:r>
              <a:rPr lang="en-US" sz="2000" dirty="0" smtClean="0">
                <a:solidFill>
                  <a:schemeClr val="tx1"/>
                </a:solidFill>
                <a:latin typeface="+mn-lt"/>
              </a:rPr>
              <a:t>ASSERT (R[1]=(P2,C1));</a:t>
            </a:r>
          </a:p>
          <a:p>
            <a:pPr lvl="1"/>
            <a:r>
              <a:rPr lang="en-US" sz="2000" dirty="0" smtClean="0">
                <a:solidFill>
                  <a:schemeClr val="tx1"/>
                </a:solidFill>
                <a:latin typeface="+mn-lt"/>
              </a:rPr>
              <a:t>ASSERT (R[1]=(P1,C2));</a:t>
            </a:r>
          </a:p>
          <a:p>
            <a:pPr lvl="1"/>
            <a:r>
              <a:rPr lang="en-US" sz="2000" dirty="0" smtClean="0">
                <a:solidFill>
                  <a:schemeClr val="tx1"/>
                </a:solidFill>
                <a:latin typeface="+mn-lt"/>
              </a:rPr>
              <a:t>ASSERT (R[1]=(P3,C3));</a:t>
            </a:r>
          </a:p>
          <a:p>
            <a:pPr lvl="1"/>
            <a:r>
              <a:rPr lang="en-US" sz="2000" dirty="0" smtClean="0">
                <a:solidFill>
                  <a:schemeClr val="tx1"/>
                </a:solidFill>
                <a:latin typeface="+mn-lt"/>
              </a:rPr>
              <a:t>ASSERT (R[1]=(P4,C4));</a:t>
            </a:r>
          </a:p>
          <a:p>
            <a:pPr lvl="1"/>
            <a:r>
              <a:rPr lang="en-US" sz="2000" dirty="0" smtClean="0">
                <a:solidFill>
                  <a:schemeClr val="tx1"/>
                </a:solidFill>
                <a:latin typeface="+mn-lt"/>
              </a:rPr>
              <a:t>ASSERT (R[1]=(P5,C5));		</a:t>
            </a:r>
            <a:r>
              <a:rPr lang="en-US" sz="2000" smtClean="0">
                <a:solidFill>
                  <a:schemeClr val="tx1"/>
                </a:solidFill>
                <a:latin typeface="+mn-lt"/>
              </a:rPr>
              <a:t>	Not </a:t>
            </a:r>
            <a:r>
              <a:rPr lang="en-US" sz="2000" dirty="0" smtClean="0">
                <a:solidFill>
                  <a:schemeClr val="tx1"/>
                </a:solidFill>
                <a:latin typeface="+mn-lt"/>
              </a:rPr>
              <a:t>in </a:t>
            </a:r>
            <a:r>
              <a:rPr lang="en-US" sz="2000" smtClean="0">
                <a:solidFill>
                  <a:schemeClr val="tx1"/>
                </a:solidFill>
                <a:latin typeface="+mn-lt"/>
              </a:rPr>
              <a:t>the paper</a:t>
            </a:r>
            <a:endParaRPr lang="en-IN" sz="2000" dirty="0" smtClean="0">
              <a:solidFill>
                <a:schemeClr val="tx1"/>
              </a:solidFill>
              <a:latin typeface="+mn-lt"/>
            </a:endParaRPr>
          </a:p>
        </p:txBody>
      </p:sp>
    </p:spTree>
    <p:extLst>
      <p:ext uri="{BB962C8B-B14F-4D97-AF65-F5344CB8AC3E}">
        <p14:creationId xmlns:p14="http://schemas.microsoft.com/office/powerpoint/2010/main" xmlns="" val="228486095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219200"/>
          </a:xfrm>
        </p:spPr>
        <p:txBody>
          <a:bodyPr/>
          <a:lstStyle/>
          <a:p>
            <a:r>
              <a:rPr lang="en-IN" sz="4400" dirty="0" smtClean="0"/>
              <a:t>Top-down Data Instantiation</a:t>
            </a:r>
            <a:endParaRPr lang="en-US" sz="4400" dirty="0"/>
          </a:p>
        </p:txBody>
      </p:sp>
      <p:sp>
        <p:nvSpPr>
          <p:cNvPr id="3" name="Content Placeholder 2"/>
          <p:cNvSpPr>
            <a:spLocks noGrp="1"/>
          </p:cNvSpPr>
          <p:nvPr>
            <p:ph idx="1"/>
          </p:nvPr>
        </p:nvSpPr>
        <p:spPr>
          <a:xfrm>
            <a:off x="533400" y="1981200"/>
            <a:ext cx="8229600" cy="4724400"/>
          </a:xfrm>
        </p:spPr>
        <p:txBody>
          <a:bodyPr>
            <a:normAutofit/>
          </a:bodyPr>
          <a:lstStyle/>
          <a:p>
            <a:r>
              <a:rPr lang="en-IN" dirty="0" smtClean="0">
                <a:solidFill>
                  <a:schemeClr val="tx1"/>
                </a:solidFill>
                <a:latin typeface="+mn-lt"/>
              </a:rPr>
              <a:t>SPQR is a RQP prototype for functional testing. </a:t>
            </a:r>
          </a:p>
          <a:p>
            <a:r>
              <a:rPr lang="en-IN" dirty="0" smtClean="0">
                <a:solidFill>
                  <a:schemeClr val="tx1"/>
                </a:solidFill>
                <a:latin typeface="+mn-lt"/>
              </a:rPr>
              <a:t>The physical algebra of SPQR tries to keep the generated database as small as possible.</a:t>
            </a:r>
          </a:p>
          <a:p>
            <a:r>
              <a:rPr lang="en-IN" dirty="0" smtClean="0">
                <a:solidFill>
                  <a:schemeClr val="tx1"/>
                </a:solidFill>
                <a:latin typeface="+mn-lt"/>
              </a:rPr>
              <a:t>In order to generate values for new columns, the reverse operators calls the decision procedure of a model checker</a:t>
            </a:r>
          </a:p>
          <a:p>
            <a:r>
              <a:rPr lang="en-IN" dirty="0" smtClean="0">
                <a:solidFill>
                  <a:schemeClr val="tx1"/>
                </a:solidFill>
                <a:latin typeface="+mn-lt"/>
              </a:rPr>
              <a:t>The model checker is treated as a black box. It takes a constraint formula as input and returns one of the possible data instantiations on all variables as output</a:t>
            </a:r>
          </a:p>
        </p:txBody>
      </p:sp>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lstStyle/>
          <a:p>
            <a:r>
              <a:rPr lang="en-US" sz="4400" dirty="0" smtClean="0"/>
              <a:t>SQPR example</a:t>
            </a:r>
            <a:endParaRPr lang="en-US" sz="4400" dirty="0"/>
          </a:p>
        </p:txBody>
      </p:sp>
      <p:sp>
        <p:nvSpPr>
          <p:cNvPr id="3" name="Content Placeholder 2"/>
          <p:cNvSpPr>
            <a:spLocks noGrp="1"/>
          </p:cNvSpPr>
          <p:nvPr>
            <p:ph idx="1"/>
          </p:nvPr>
        </p:nvSpPr>
        <p:spPr>
          <a:xfrm>
            <a:off x="457200" y="1828800"/>
            <a:ext cx="8229600" cy="4724400"/>
          </a:xfrm>
        </p:spPr>
        <p:txBody>
          <a:bodyPr>
            <a:normAutofit/>
          </a:bodyPr>
          <a:lstStyle/>
          <a:p>
            <a:r>
              <a:rPr lang="en-US" dirty="0" smtClean="0">
                <a:solidFill>
                  <a:schemeClr val="tx1"/>
                </a:solidFill>
                <a:latin typeface="+mn-lt"/>
              </a:rPr>
              <a:t>Example:</a:t>
            </a:r>
          </a:p>
          <a:p>
            <a:pPr lvl="1"/>
            <a:r>
              <a:rPr lang="en-US" dirty="0" smtClean="0">
                <a:solidFill>
                  <a:schemeClr val="tx1"/>
                </a:solidFill>
                <a:latin typeface="+mn-lt"/>
              </a:rPr>
              <a:t>Query: </a:t>
            </a:r>
            <a:r>
              <a:rPr lang="en-US" b="1" dirty="0" smtClean="0">
                <a:solidFill>
                  <a:schemeClr val="tx1"/>
                </a:solidFill>
                <a:latin typeface="+mn-lt"/>
              </a:rPr>
              <a:t>select A from  R where A + B &lt; 30</a:t>
            </a:r>
          </a:p>
          <a:p>
            <a:pPr lvl="1"/>
            <a:r>
              <a:rPr lang="en-US" dirty="0" smtClean="0">
                <a:solidFill>
                  <a:schemeClr val="tx1"/>
                </a:solidFill>
                <a:latin typeface="+mn-lt"/>
              </a:rPr>
              <a:t>Consider the reverse projection operator.</a:t>
            </a:r>
          </a:p>
          <a:p>
            <a:r>
              <a:rPr lang="en-US" dirty="0" smtClean="0">
                <a:solidFill>
                  <a:schemeClr val="tx1"/>
                </a:solidFill>
                <a:latin typeface="+mn-lt"/>
              </a:rPr>
              <a:t>Input schema 	</a:t>
            </a:r>
          </a:p>
          <a:p>
            <a:pPr lvl="1"/>
            <a:endParaRPr lang="en-US" dirty="0" smtClean="0">
              <a:solidFill>
                <a:schemeClr val="tx1"/>
              </a:solidFill>
              <a:latin typeface="+mn-lt"/>
            </a:endParaRPr>
          </a:p>
          <a:p>
            <a:pPr lvl="1"/>
            <a:endParaRPr lang="en-US" dirty="0" smtClean="0">
              <a:solidFill>
                <a:schemeClr val="tx1"/>
              </a:solidFill>
              <a:latin typeface="+mn-lt"/>
            </a:endParaRPr>
          </a:p>
          <a:p>
            <a:r>
              <a:rPr lang="en-US" dirty="0" smtClean="0">
                <a:solidFill>
                  <a:schemeClr val="tx1"/>
                </a:solidFill>
                <a:latin typeface="+mn-lt"/>
              </a:rPr>
              <a:t>Call Model Checker with </a:t>
            </a:r>
          </a:p>
          <a:p>
            <a:pPr>
              <a:buNone/>
            </a:pPr>
            <a:r>
              <a:rPr lang="en-US" dirty="0" smtClean="0">
                <a:solidFill>
                  <a:schemeClr val="tx1"/>
                </a:solidFill>
                <a:latin typeface="+mn-lt"/>
              </a:rPr>
              <a:t>	the formula A=3 &amp; A+B&lt;30</a:t>
            </a:r>
          </a:p>
          <a:p>
            <a:pPr>
              <a:buNone/>
            </a:pPr>
            <a:endParaRPr lang="en-US" dirty="0" smtClean="0">
              <a:solidFill>
                <a:schemeClr val="tx1"/>
              </a:solidFill>
              <a:latin typeface="+mn-lt"/>
            </a:endParaRPr>
          </a:p>
          <a:p>
            <a:r>
              <a:rPr lang="en-US" dirty="0" smtClean="0">
                <a:solidFill>
                  <a:schemeClr val="tx1"/>
                </a:solidFill>
                <a:latin typeface="+mn-lt"/>
              </a:rPr>
              <a:t>Instantiated data</a:t>
            </a:r>
          </a:p>
        </p:txBody>
      </p:sp>
      <p:graphicFrame>
        <p:nvGraphicFramePr>
          <p:cNvPr id="4" name="Table 3"/>
          <p:cNvGraphicFramePr>
            <a:graphicFrameLocks noGrp="1"/>
          </p:cNvGraphicFramePr>
          <p:nvPr/>
        </p:nvGraphicFramePr>
        <p:xfrm>
          <a:off x="4343400" y="2895600"/>
          <a:ext cx="381000" cy="741680"/>
        </p:xfrm>
        <a:graphic>
          <a:graphicData uri="http://schemas.openxmlformats.org/drawingml/2006/table">
            <a:tbl>
              <a:tblPr firstRow="1" bandRow="1">
                <a:tableStyleId>{5C22544A-7EE6-4342-B048-85BDC9FD1C3A}</a:tableStyleId>
              </a:tblPr>
              <a:tblGrid>
                <a:gridCol w="381000"/>
              </a:tblGrid>
              <a:tr h="370840">
                <a:tc>
                  <a:txBody>
                    <a:bodyPr/>
                    <a:lstStyle/>
                    <a:p>
                      <a:r>
                        <a:rPr lang="en-US" dirty="0" smtClean="0"/>
                        <a:t>A</a:t>
                      </a:r>
                      <a:endParaRPr lang="en-IN" dirty="0"/>
                    </a:p>
                  </a:txBody>
                  <a:tcPr/>
                </a:tc>
              </a:tr>
              <a:tr h="370840">
                <a:tc>
                  <a:txBody>
                    <a:bodyPr/>
                    <a:lstStyle/>
                    <a:p>
                      <a:r>
                        <a:rPr lang="en-US" dirty="0" smtClean="0"/>
                        <a:t>3</a:t>
                      </a:r>
                      <a:endParaRPr lang="en-IN" dirty="0"/>
                    </a:p>
                  </a:txBody>
                  <a:tcPr/>
                </a:tc>
              </a:tr>
            </a:tbl>
          </a:graphicData>
        </a:graphic>
      </p:graphicFrame>
      <p:graphicFrame>
        <p:nvGraphicFramePr>
          <p:cNvPr id="5" name="Table 4"/>
          <p:cNvGraphicFramePr>
            <a:graphicFrameLocks noGrp="1"/>
          </p:cNvGraphicFramePr>
          <p:nvPr/>
        </p:nvGraphicFramePr>
        <p:xfrm>
          <a:off x="4114800" y="5410200"/>
          <a:ext cx="838200" cy="741680"/>
        </p:xfrm>
        <a:graphic>
          <a:graphicData uri="http://schemas.openxmlformats.org/drawingml/2006/table">
            <a:tbl>
              <a:tblPr firstRow="1" bandRow="1">
                <a:tableStyleId>{5C22544A-7EE6-4342-B048-85BDC9FD1C3A}</a:tableStyleId>
              </a:tblPr>
              <a:tblGrid>
                <a:gridCol w="419100"/>
                <a:gridCol w="419100"/>
              </a:tblGrid>
              <a:tr h="370840">
                <a:tc>
                  <a:txBody>
                    <a:bodyPr/>
                    <a:lstStyle/>
                    <a:p>
                      <a:r>
                        <a:rPr lang="en-US" dirty="0" smtClean="0"/>
                        <a:t>A</a:t>
                      </a:r>
                      <a:endParaRPr lang="en-IN" dirty="0"/>
                    </a:p>
                  </a:txBody>
                  <a:tcPr/>
                </a:tc>
                <a:tc>
                  <a:txBody>
                    <a:bodyPr/>
                    <a:lstStyle/>
                    <a:p>
                      <a:r>
                        <a:rPr lang="en-US" dirty="0" smtClean="0"/>
                        <a:t>B</a:t>
                      </a:r>
                      <a:endParaRPr lang="en-IN" dirty="0"/>
                    </a:p>
                  </a:txBody>
                  <a:tcPr/>
                </a:tc>
              </a:tr>
              <a:tr h="370840">
                <a:tc>
                  <a:txBody>
                    <a:bodyPr/>
                    <a:lstStyle/>
                    <a:p>
                      <a:r>
                        <a:rPr lang="en-US" dirty="0" smtClean="0"/>
                        <a:t>3</a:t>
                      </a:r>
                      <a:endParaRPr lang="en-IN" dirty="0"/>
                    </a:p>
                  </a:txBody>
                  <a:tcPr/>
                </a:tc>
                <a:tc>
                  <a:txBody>
                    <a:bodyPr/>
                    <a:lstStyle/>
                    <a:p>
                      <a:r>
                        <a:rPr lang="en-US" dirty="0" smtClean="0"/>
                        <a:t>20</a:t>
                      </a:r>
                      <a:endParaRPr lang="en-IN" dirty="0"/>
                    </a:p>
                  </a:txBody>
                  <a:tcPr/>
                </a:tc>
              </a:tr>
            </a:tbl>
          </a:graphicData>
        </a:graphic>
      </p:graphicFrame>
      <p:graphicFrame>
        <p:nvGraphicFramePr>
          <p:cNvPr id="6" name="Table 5"/>
          <p:cNvGraphicFramePr>
            <a:graphicFrameLocks noGrp="1"/>
          </p:cNvGraphicFramePr>
          <p:nvPr/>
        </p:nvGraphicFramePr>
        <p:xfrm>
          <a:off x="6096000" y="3048000"/>
          <a:ext cx="2514600" cy="370840"/>
        </p:xfrm>
        <a:graphic>
          <a:graphicData uri="http://schemas.openxmlformats.org/drawingml/2006/table">
            <a:tbl>
              <a:tblPr firstRow="1" bandRow="1">
                <a:tableStyleId>{5C22544A-7EE6-4342-B048-85BDC9FD1C3A}</a:tableStyleId>
              </a:tblPr>
              <a:tblGrid>
                <a:gridCol w="2514600"/>
              </a:tblGrid>
              <a:tr h="370840">
                <a:tc>
                  <a:txBody>
                    <a:bodyPr/>
                    <a:lstStyle/>
                    <a:p>
                      <a:pPr algn="ctr"/>
                      <a:r>
                        <a:rPr lang="en-US" dirty="0" smtClean="0"/>
                        <a:t>Reverse Projection</a:t>
                      </a:r>
                      <a:endParaRPr lang="en-IN" dirty="0"/>
                    </a:p>
                  </a:txBody>
                  <a:tcPr/>
                </a:tc>
              </a:tr>
            </a:tbl>
          </a:graphicData>
        </a:graphic>
      </p:graphicFrame>
      <p:graphicFrame>
        <p:nvGraphicFramePr>
          <p:cNvPr id="7" name="Table 6"/>
          <p:cNvGraphicFramePr>
            <a:graphicFrameLocks noGrp="1"/>
          </p:cNvGraphicFramePr>
          <p:nvPr/>
        </p:nvGraphicFramePr>
        <p:xfrm>
          <a:off x="6096000" y="4267200"/>
          <a:ext cx="2590800" cy="370840"/>
        </p:xfrm>
        <a:graphic>
          <a:graphicData uri="http://schemas.openxmlformats.org/drawingml/2006/table">
            <a:tbl>
              <a:tblPr firstRow="1" bandRow="1">
                <a:tableStyleId>{5C22544A-7EE6-4342-B048-85BDC9FD1C3A}</a:tableStyleId>
              </a:tblPr>
              <a:tblGrid>
                <a:gridCol w="2590800"/>
              </a:tblGrid>
              <a:tr h="370840">
                <a:tc>
                  <a:txBody>
                    <a:bodyPr/>
                    <a:lstStyle/>
                    <a:p>
                      <a:pPr algn="ctr"/>
                      <a:r>
                        <a:rPr lang="en-US" dirty="0" smtClean="0"/>
                        <a:t>Reverse Select A+B&lt;30</a:t>
                      </a:r>
                      <a:endParaRPr lang="en-IN" dirty="0"/>
                    </a:p>
                  </a:txBody>
                  <a:tcPr/>
                </a:tc>
              </a:tr>
            </a:tbl>
          </a:graphicData>
        </a:graphic>
      </p:graphicFrame>
      <p:graphicFrame>
        <p:nvGraphicFramePr>
          <p:cNvPr id="8" name="Table 7"/>
          <p:cNvGraphicFramePr>
            <a:graphicFrameLocks noGrp="1"/>
          </p:cNvGraphicFramePr>
          <p:nvPr/>
        </p:nvGraphicFramePr>
        <p:xfrm>
          <a:off x="6096000" y="5410200"/>
          <a:ext cx="2590800" cy="370840"/>
        </p:xfrm>
        <a:graphic>
          <a:graphicData uri="http://schemas.openxmlformats.org/drawingml/2006/table">
            <a:tbl>
              <a:tblPr firstRow="1" bandRow="1">
                <a:tableStyleId>{5C22544A-7EE6-4342-B048-85BDC9FD1C3A}</a:tableStyleId>
              </a:tblPr>
              <a:tblGrid>
                <a:gridCol w="2590800"/>
              </a:tblGrid>
              <a:tr h="370840">
                <a:tc>
                  <a:txBody>
                    <a:bodyPr/>
                    <a:lstStyle/>
                    <a:p>
                      <a:pPr algn="ctr"/>
                      <a:r>
                        <a:rPr lang="en-US" dirty="0" smtClean="0"/>
                        <a:t>R</a:t>
                      </a:r>
                      <a:endParaRPr lang="en-IN" dirty="0"/>
                    </a:p>
                  </a:txBody>
                  <a:tcPr/>
                </a:tc>
              </a:tr>
            </a:tbl>
          </a:graphicData>
        </a:graphic>
      </p:graphicFrame>
      <p:cxnSp>
        <p:nvCxnSpPr>
          <p:cNvPr id="10" name="Straight Connector 9"/>
          <p:cNvCxnSpPr/>
          <p:nvPr/>
        </p:nvCxnSpPr>
        <p:spPr>
          <a:xfrm rot="5400000">
            <a:off x="6781800" y="3886200"/>
            <a:ext cx="1066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6781800" y="5105400"/>
            <a:ext cx="10668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lstStyle/>
          <a:p>
            <a:r>
              <a:rPr lang="en-IN" sz="4400" dirty="0" smtClean="0"/>
              <a:t>Reverse Projection in SPQR</a:t>
            </a:r>
            <a:endParaRPr lang="en-US" sz="4400" dirty="0"/>
          </a:p>
        </p:txBody>
      </p:sp>
      <p:pic>
        <p:nvPicPr>
          <p:cNvPr id="4" name="Content Placeholder 3" descr="ProjectionSQPR.PNG"/>
          <p:cNvPicPr>
            <a:picLocks noGrp="1" noChangeAspect="1"/>
          </p:cNvPicPr>
          <p:nvPr>
            <p:ph idx="1"/>
          </p:nvPr>
        </p:nvPicPr>
        <p:blipFill>
          <a:blip r:embed="rId2" cstate="print"/>
          <a:stretch>
            <a:fillRect/>
          </a:stretch>
        </p:blipFill>
        <p:spPr>
          <a:xfrm>
            <a:off x="1447800" y="2057400"/>
            <a:ext cx="6248400" cy="3002025"/>
          </a:xfrm>
        </p:spPr>
      </p:pic>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lstStyle/>
          <a:p>
            <a:r>
              <a:rPr lang="en-US" sz="4400" dirty="0" smtClean="0"/>
              <a:t>Instantiate Data in SQPR</a:t>
            </a:r>
            <a:endParaRPr lang="en-US" sz="4400" dirty="0"/>
          </a:p>
        </p:txBody>
      </p:sp>
      <p:pic>
        <p:nvPicPr>
          <p:cNvPr id="4" name="Content Placeholder 3" descr="InstData.PNG"/>
          <p:cNvPicPr>
            <a:picLocks noGrp="1" noChangeAspect="1"/>
          </p:cNvPicPr>
          <p:nvPr>
            <p:ph idx="1"/>
          </p:nvPr>
        </p:nvPicPr>
        <p:blipFill>
          <a:blip r:embed="rId2" cstate="print"/>
          <a:stretch>
            <a:fillRect/>
          </a:stretch>
        </p:blipFill>
        <p:spPr>
          <a:xfrm>
            <a:off x="1776396" y="1828800"/>
            <a:ext cx="5615004" cy="4178267"/>
          </a:xfrm>
        </p:spPr>
      </p:pic>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19200"/>
          </a:xfrm>
        </p:spPr>
        <p:txBody>
          <a:bodyPr/>
          <a:lstStyle/>
          <a:p>
            <a:r>
              <a:rPr lang="en-US" sz="4400" dirty="0" smtClean="0"/>
              <a:t>An example</a:t>
            </a:r>
            <a:endParaRPr lang="en-US" sz="4400" dirty="0"/>
          </a:p>
        </p:txBody>
      </p:sp>
      <p:sp>
        <p:nvSpPr>
          <p:cNvPr id="3" name="Content Placeholder 2"/>
          <p:cNvSpPr>
            <a:spLocks noGrp="1"/>
          </p:cNvSpPr>
          <p:nvPr>
            <p:ph idx="1"/>
          </p:nvPr>
        </p:nvSpPr>
        <p:spPr>
          <a:xfrm>
            <a:off x="457200" y="1447800"/>
            <a:ext cx="8229600" cy="4572000"/>
          </a:xfrm>
        </p:spPr>
        <p:txBody>
          <a:bodyPr>
            <a:noAutofit/>
          </a:bodyPr>
          <a:lstStyle/>
          <a:p>
            <a:r>
              <a:rPr lang="en-IN" dirty="0" smtClean="0">
                <a:solidFill>
                  <a:schemeClr val="tx1"/>
                </a:solidFill>
                <a:latin typeface="+mn-lt"/>
              </a:rPr>
              <a:t>For the </a:t>
            </a:r>
            <a:r>
              <a:rPr lang="en-IN" dirty="0" err="1" smtClean="0">
                <a:solidFill>
                  <a:schemeClr val="tx1"/>
                </a:solidFill>
                <a:latin typeface="+mn-lt"/>
              </a:rPr>
              <a:t>tuple</a:t>
            </a:r>
            <a:r>
              <a:rPr lang="en-IN" dirty="0" smtClean="0">
                <a:solidFill>
                  <a:schemeClr val="tx1"/>
                </a:solidFill>
                <a:latin typeface="+mn-lt"/>
              </a:rPr>
              <a:t> of the </a:t>
            </a:r>
            <a:r>
              <a:rPr lang="en-IN" dirty="0" err="1" smtClean="0">
                <a:solidFill>
                  <a:schemeClr val="tx1"/>
                </a:solidFill>
                <a:latin typeface="+mn-lt"/>
              </a:rPr>
              <a:t>RTable</a:t>
            </a:r>
            <a:r>
              <a:rPr lang="en-IN" dirty="0" smtClean="0">
                <a:solidFill>
                  <a:schemeClr val="tx1"/>
                </a:solidFill>
                <a:latin typeface="+mn-lt"/>
              </a:rPr>
              <a:t> (SUM(price) = 120), </a:t>
            </a:r>
            <a:r>
              <a:rPr lang="en-IN" dirty="0" err="1" smtClean="0">
                <a:solidFill>
                  <a:schemeClr val="tx1"/>
                </a:solidFill>
                <a:latin typeface="+mn-lt"/>
              </a:rPr>
              <a:t>thefollowing</a:t>
            </a:r>
            <a:r>
              <a:rPr lang="en-IN" dirty="0" smtClean="0">
                <a:solidFill>
                  <a:schemeClr val="tx1"/>
                </a:solidFill>
                <a:latin typeface="+mn-lt"/>
              </a:rPr>
              <a:t> formula is generated for n = 1,where  n is number of </a:t>
            </a:r>
            <a:r>
              <a:rPr lang="en-IN" dirty="0" err="1" smtClean="0">
                <a:solidFill>
                  <a:schemeClr val="tx1"/>
                </a:solidFill>
                <a:latin typeface="+mn-lt"/>
              </a:rPr>
              <a:t>tuples</a:t>
            </a:r>
            <a:r>
              <a:rPr lang="en-IN" dirty="0" smtClean="0">
                <a:solidFill>
                  <a:schemeClr val="tx1"/>
                </a:solidFill>
                <a:latin typeface="+mn-lt"/>
              </a:rPr>
              <a:t> to be generated.</a:t>
            </a:r>
          </a:p>
          <a:p>
            <a:pPr>
              <a:buNone/>
            </a:pPr>
            <a:endParaRPr lang="en-IN" sz="800" dirty="0" smtClean="0">
              <a:solidFill>
                <a:schemeClr val="tx1"/>
              </a:solidFill>
              <a:latin typeface="+mn-lt"/>
            </a:endParaRPr>
          </a:p>
          <a:p>
            <a:pPr>
              <a:buNone/>
            </a:pPr>
            <a:r>
              <a:rPr lang="en-IN" dirty="0" smtClean="0">
                <a:solidFill>
                  <a:schemeClr val="tx1"/>
                </a:solidFill>
                <a:latin typeface="+mn-lt"/>
              </a:rPr>
              <a:t>		</a:t>
            </a:r>
            <a:r>
              <a:rPr lang="en-IN" b="1" dirty="0" err="1" smtClean="0">
                <a:solidFill>
                  <a:schemeClr val="tx1"/>
                </a:solidFill>
                <a:latin typeface="+mn-lt"/>
              </a:rPr>
              <a:t>sum_price</a:t>
            </a:r>
            <a:r>
              <a:rPr lang="en-IN" b="1" dirty="0" smtClean="0">
                <a:solidFill>
                  <a:schemeClr val="tx1"/>
                </a:solidFill>
                <a:latin typeface="+mn-lt"/>
              </a:rPr>
              <a:t>=120 &amp;</a:t>
            </a:r>
          </a:p>
          <a:p>
            <a:pPr>
              <a:buNone/>
            </a:pPr>
            <a:r>
              <a:rPr lang="en-IN" b="1" dirty="0" smtClean="0">
                <a:solidFill>
                  <a:schemeClr val="tx1"/>
                </a:solidFill>
                <a:latin typeface="+mn-lt"/>
              </a:rPr>
              <a:t>		</a:t>
            </a:r>
            <a:r>
              <a:rPr lang="en-IN" b="1" dirty="0" err="1" smtClean="0">
                <a:solidFill>
                  <a:schemeClr val="tx1"/>
                </a:solidFill>
                <a:latin typeface="+mn-lt"/>
              </a:rPr>
              <a:t>avg_price</a:t>
            </a:r>
            <a:r>
              <a:rPr lang="en-IN" b="1" dirty="0" smtClean="0">
                <a:solidFill>
                  <a:schemeClr val="tx1"/>
                </a:solidFill>
                <a:latin typeface="+mn-lt"/>
              </a:rPr>
              <a:t>&lt;=100 &amp;</a:t>
            </a:r>
          </a:p>
          <a:p>
            <a:pPr>
              <a:buNone/>
            </a:pPr>
            <a:r>
              <a:rPr lang="en-IN" b="1" dirty="0" smtClean="0">
                <a:solidFill>
                  <a:schemeClr val="tx1"/>
                </a:solidFill>
                <a:latin typeface="+mn-lt"/>
              </a:rPr>
              <a:t>		</a:t>
            </a:r>
            <a:r>
              <a:rPr lang="en-IN" b="1" dirty="0" err="1" smtClean="0">
                <a:solidFill>
                  <a:schemeClr val="tx1"/>
                </a:solidFill>
                <a:latin typeface="+mn-lt"/>
              </a:rPr>
              <a:t>sum_price</a:t>
            </a:r>
            <a:r>
              <a:rPr lang="en-IN" b="1" dirty="0" smtClean="0">
                <a:solidFill>
                  <a:schemeClr val="tx1"/>
                </a:solidFill>
                <a:latin typeface="+mn-lt"/>
              </a:rPr>
              <a:t>=price1 &amp;</a:t>
            </a:r>
          </a:p>
          <a:p>
            <a:pPr>
              <a:buNone/>
            </a:pPr>
            <a:r>
              <a:rPr lang="en-IN" b="1" dirty="0" smtClean="0">
                <a:solidFill>
                  <a:schemeClr val="tx1"/>
                </a:solidFill>
                <a:latin typeface="+mn-lt"/>
              </a:rPr>
              <a:t> 		</a:t>
            </a:r>
            <a:r>
              <a:rPr lang="en-IN" b="1" dirty="0" err="1" smtClean="0">
                <a:solidFill>
                  <a:schemeClr val="tx1"/>
                </a:solidFill>
                <a:latin typeface="+mn-lt"/>
              </a:rPr>
              <a:t>avg_price</a:t>
            </a:r>
            <a:r>
              <a:rPr lang="en-IN" b="1" dirty="0" smtClean="0">
                <a:solidFill>
                  <a:schemeClr val="tx1"/>
                </a:solidFill>
                <a:latin typeface="+mn-lt"/>
              </a:rPr>
              <a:t>=</a:t>
            </a:r>
            <a:r>
              <a:rPr lang="en-IN" b="1" dirty="0" err="1" smtClean="0">
                <a:solidFill>
                  <a:schemeClr val="tx1"/>
                </a:solidFill>
                <a:latin typeface="+mn-lt"/>
              </a:rPr>
              <a:t>sum_price</a:t>
            </a:r>
            <a:r>
              <a:rPr lang="en-IN" b="1" dirty="0" smtClean="0">
                <a:solidFill>
                  <a:schemeClr val="tx1"/>
                </a:solidFill>
                <a:latin typeface="+mn-lt"/>
              </a:rPr>
              <a:t>/1</a:t>
            </a:r>
          </a:p>
          <a:p>
            <a:pPr>
              <a:buNone/>
            </a:pPr>
            <a:endParaRPr lang="en-IN" sz="1000" dirty="0" smtClean="0">
              <a:solidFill>
                <a:schemeClr val="tx1"/>
              </a:solidFill>
              <a:latin typeface="+mn-lt"/>
            </a:endParaRPr>
          </a:p>
          <a:p>
            <a:r>
              <a:rPr lang="en-IN" dirty="0" smtClean="0">
                <a:solidFill>
                  <a:schemeClr val="tx1"/>
                </a:solidFill>
                <a:latin typeface="+mn-lt"/>
              </a:rPr>
              <a:t>This formula is given to the decision procedure of the  model checker. The model checker cannot find values for the variables price1 and </a:t>
            </a:r>
            <a:r>
              <a:rPr lang="en-IN" dirty="0" err="1" smtClean="0">
                <a:solidFill>
                  <a:schemeClr val="tx1"/>
                </a:solidFill>
                <a:latin typeface="+mn-lt"/>
              </a:rPr>
              <a:t>avg</a:t>
            </a:r>
            <a:r>
              <a:rPr lang="en-IN" dirty="0" smtClean="0">
                <a:solidFill>
                  <a:schemeClr val="tx1"/>
                </a:solidFill>
                <a:latin typeface="+mn-lt"/>
              </a:rPr>
              <a:t> price that meet all constraints.</a:t>
            </a:r>
          </a:p>
        </p:txBody>
      </p:sp>
      <p:graphicFrame>
        <p:nvGraphicFramePr>
          <p:cNvPr id="4" name="Table 3"/>
          <p:cNvGraphicFramePr>
            <a:graphicFrameLocks noGrp="1"/>
          </p:cNvGraphicFramePr>
          <p:nvPr/>
        </p:nvGraphicFramePr>
        <p:xfrm>
          <a:off x="6019800" y="2971800"/>
          <a:ext cx="914400" cy="741680"/>
        </p:xfrm>
        <a:graphic>
          <a:graphicData uri="http://schemas.openxmlformats.org/drawingml/2006/table">
            <a:tbl>
              <a:tblPr firstRow="1" bandRow="1">
                <a:tableStyleId>{5C22544A-7EE6-4342-B048-85BDC9FD1C3A}</a:tableStyleId>
              </a:tblPr>
              <a:tblGrid>
                <a:gridCol w="914400"/>
              </a:tblGrid>
              <a:tr h="370840">
                <a:tc>
                  <a:txBody>
                    <a:bodyPr/>
                    <a:lstStyle/>
                    <a:p>
                      <a:r>
                        <a:rPr lang="en-US" dirty="0" smtClean="0"/>
                        <a:t>price</a:t>
                      </a:r>
                      <a:endParaRPr lang="en-IN" dirty="0"/>
                    </a:p>
                  </a:txBody>
                  <a:tcPr/>
                </a:tc>
              </a:tr>
              <a:tr h="370840">
                <a:tc>
                  <a:txBody>
                    <a:bodyPr/>
                    <a:lstStyle/>
                    <a:p>
                      <a:r>
                        <a:rPr lang="en-US" dirty="0" smtClean="0"/>
                        <a:t>price1</a:t>
                      </a:r>
                      <a:endParaRPr lang="en-IN" dirty="0"/>
                    </a:p>
                  </a:txBody>
                  <a:tcPr/>
                </a:tc>
              </a:tr>
            </a:tbl>
          </a:graphicData>
        </a:graphic>
      </p:graphicFrame>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lstStyle/>
          <a:p>
            <a:r>
              <a:rPr lang="en-US" sz="4400" dirty="0" smtClean="0"/>
              <a:t>Example contd..</a:t>
            </a:r>
            <a:endParaRPr lang="en-US" sz="4400" dirty="0"/>
          </a:p>
        </p:txBody>
      </p:sp>
      <p:sp>
        <p:nvSpPr>
          <p:cNvPr id="3" name="Content Placeholder 2"/>
          <p:cNvSpPr>
            <a:spLocks noGrp="1"/>
          </p:cNvSpPr>
          <p:nvPr>
            <p:ph idx="1"/>
          </p:nvPr>
        </p:nvSpPr>
        <p:spPr>
          <a:xfrm>
            <a:off x="457200" y="1524000"/>
            <a:ext cx="8229600" cy="4724400"/>
          </a:xfrm>
        </p:spPr>
        <p:txBody>
          <a:bodyPr>
            <a:normAutofit/>
          </a:bodyPr>
          <a:lstStyle/>
          <a:p>
            <a:r>
              <a:rPr lang="en-IN" dirty="0" smtClean="0">
                <a:solidFill>
                  <a:schemeClr val="tx1"/>
                </a:solidFill>
                <a:latin typeface="+mn-lt"/>
              </a:rPr>
              <a:t>In the second attempt for n = 2, the following formula is passed to the decision procedure:</a:t>
            </a:r>
          </a:p>
          <a:p>
            <a:pPr>
              <a:buNone/>
            </a:pPr>
            <a:r>
              <a:rPr lang="en-IN" b="1" dirty="0" smtClean="0">
                <a:solidFill>
                  <a:schemeClr val="tx1"/>
                </a:solidFill>
                <a:latin typeface="+mn-lt"/>
              </a:rPr>
              <a:t>		</a:t>
            </a:r>
            <a:r>
              <a:rPr lang="en-IN" b="1" dirty="0" err="1" smtClean="0">
                <a:solidFill>
                  <a:schemeClr val="tx1"/>
                </a:solidFill>
                <a:latin typeface="+mn-lt"/>
              </a:rPr>
              <a:t>sum_price</a:t>
            </a:r>
            <a:r>
              <a:rPr lang="en-IN" b="1" dirty="0" smtClean="0">
                <a:solidFill>
                  <a:schemeClr val="tx1"/>
                </a:solidFill>
                <a:latin typeface="+mn-lt"/>
              </a:rPr>
              <a:t>=120 &amp; </a:t>
            </a:r>
          </a:p>
          <a:p>
            <a:pPr>
              <a:buNone/>
            </a:pPr>
            <a:r>
              <a:rPr lang="en-IN" b="1" dirty="0" smtClean="0">
                <a:solidFill>
                  <a:schemeClr val="tx1"/>
                </a:solidFill>
                <a:latin typeface="+mn-lt"/>
              </a:rPr>
              <a:t>		</a:t>
            </a:r>
            <a:r>
              <a:rPr lang="en-IN" b="1" dirty="0" err="1" smtClean="0">
                <a:solidFill>
                  <a:schemeClr val="tx1"/>
                </a:solidFill>
                <a:latin typeface="+mn-lt"/>
              </a:rPr>
              <a:t>avg_price</a:t>
            </a:r>
            <a:r>
              <a:rPr lang="en-IN" b="1" dirty="0" smtClean="0">
                <a:solidFill>
                  <a:schemeClr val="tx1"/>
                </a:solidFill>
                <a:latin typeface="+mn-lt"/>
              </a:rPr>
              <a:t>&lt;=100 &amp;</a:t>
            </a:r>
          </a:p>
          <a:p>
            <a:pPr>
              <a:buNone/>
            </a:pPr>
            <a:r>
              <a:rPr lang="en-IN" b="1" dirty="0" smtClean="0">
                <a:solidFill>
                  <a:schemeClr val="tx1"/>
                </a:solidFill>
                <a:latin typeface="+mn-lt"/>
              </a:rPr>
              <a:t>		</a:t>
            </a:r>
            <a:r>
              <a:rPr lang="en-IN" b="1" dirty="0" err="1" smtClean="0">
                <a:solidFill>
                  <a:schemeClr val="tx1"/>
                </a:solidFill>
                <a:latin typeface="+mn-lt"/>
              </a:rPr>
              <a:t>sum_price</a:t>
            </a:r>
            <a:r>
              <a:rPr lang="en-IN" b="1" dirty="0" smtClean="0">
                <a:solidFill>
                  <a:schemeClr val="tx1"/>
                </a:solidFill>
                <a:latin typeface="+mn-lt"/>
              </a:rPr>
              <a:t>=price1+price2 &amp;</a:t>
            </a:r>
          </a:p>
          <a:p>
            <a:pPr>
              <a:buNone/>
            </a:pPr>
            <a:r>
              <a:rPr lang="en-IN" b="1" dirty="0" smtClean="0">
                <a:solidFill>
                  <a:schemeClr val="tx1"/>
                </a:solidFill>
                <a:latin typeface="+mn-lt"/>
              </a:rPr>
              <a:t> 		</a:t>
            </a:r>
            <a:r>
              <a:rPr lang="en-IN" b="1" dirty="0" err="1" smtClean="0">
                <a:solidFill>
                  <a:schemeClr val="tx1"/>
                </a:solidFill>
                <a:latin typeface="+mn-lt"/>
              </a:rPr>
              <a:t>avg_price</a:t>
            </a:r>
            <a:r>
              <a:rPr lang="en-IN" b="1" dirty="0" smtClean="0">
                <a:solidFill>
                  <a:schemeClr val="tx1"/>
                </a:solidFill>
                <a:latin typeface="+mn-lt"/>
              </a:rPr>
              <a:t>=sum price/2</a:t>
            </a:r>
          </a:p>
          <a:p>
            <a:pPr>
              <a:buNone/>
            </a:pPr>
            <a:endParaRPr lang="en-US" sz="900" b="1" dirty="0" smtClean="0">
              <a:solidFill>
                <a:schemeClr val="tx1"/>
              </a:solidFill>
              <a:latin typeface="+mn-lt"/>
            </a:endParaRPr>
          </a:p>
          <a:p>
            <a:r>
              <a:rPr lang="en-IN" dirty="0" smtClean="0">
                <a:solidFill>
                  <a:schemeClr val="tx1"/>
                </a:solidFill>
                <a:latin typeface="+mn-lt"/>
              </a:rPr>
              <a:t>The decision procedure can now find an instantiation:</a:t>
            </a:r>
          </a:p>
          <a:p>
            <a:pPr>
              <a:buNone/>
            </a:pPr>
            <a:r>
              <a:rPr lang="en-IN" dirty="0" smtClean="0">
                <a:solidFill>
                  <a:schemeClr val="tx1"/>
                </a:solidFill>
                <a:latin typeface="+mn-lt"/>
              </a:rPr>
              <a:t>		</a:t>
            </a:r>
            <a:r>
              <a:rPr lang="en-IN" b="1" dirty="0" err="1" smtClean="0">
                <a:solidFill>
                  <a:schemeClr val="tx1"/>
                </a:solidFill>
                <a:latin typeface="+mn-lt"/>
              </a:rPr>
              <a:t>sum_price</a:t>
            </a:r>
            <a:r>
              <a:rPr lang="en-IN" b="1" dirty="0" smtClean="0">
                <a:solidFill>
                  <a:schemeClr val="tx1"/>
                </a:solidFill>
                <a:latin typeface="+mn-lt"/>
              </a:rPr>
              <a:t>=120, </a:t>
            </a:r>
            <a:r>
              <a:rPr lang="en-IN" b="1" dirty="0" err="1" smtClean="0">
                <a:solidFill>
                  <a:schemeClr val="tx1"/>
                </a:solidFill>
                <a:latin typeface="+mn-lt"/>
              </a:rPr>
              <a:t>avg_price</a:t>
            </a:r>
            <a:r>
              <a:rPr lang="en-IN" b="1" dirty="0" smtClean="0">
                <a:solidFill>
                  <a:schemeClr val="tx1"/>
                </a:solidFill>
                <a:latin typeface="+mn-lt"/>
              </a:rPr>
              <a:t>=60, </a:t>
            </a:r>
          </a:p>
          <a:p>
            <a:pPr>
              <a:buNone/>
            </a:pPr>
            <a:r>
              <a:rPr lang="en-IN" b="1" dirty="0" smtClean="0">
                <a:solidFill>
                  <a:schemeClr val="tx1"/>
                </a:solidFill>
                <a:latin typeface="+mn-lt"/>
              </a:rPr>
              <a:t>		price1=80, price2=40, </a:t>
            </a:r>
          </a:p>
          <a:p>
            <a:pPr>
              <a:buNone/>
            </a:pPr>
            <a:r>
              <a:rPr lang="en-IN" b="1" dirty="0" smtClean="0">
                <a:solidFill>
                  <a:schemeClr val="tx1"/>
                </a:solidFill>
                <a:latin typeface="+mn-lt"/>
              </a:rPr>
              <a:t>		</a:t>
            </a:r>
            <a:endParaRPr lang="en-US" b="1" dirty="0">
              <a:solidFill>
                <a:schemeClr val="tx1"/>
              </a:solidFill>
              <a:latin typeface="+mn-lt"/>
            </a:endParaRPr>
          </a:p>
        </p:txBody>
      </p:sp>
      <p:graphicFrame>
        <p:nvGraphicFramePr>
          <p:cNvPr id="4" name="Table 3"/>
          <p:cNvGraphicFramePr>
            <a:graphicFrameLocks noGrp="1"/>
          </p:cNvGraphicFramePr>
          <p:nvPr/>
        </p:nvGraphicFramePr>
        <p:xfrm>
          <a:off x="6324600" y="2438400"/>
          <a:ext cx="914400" cy="1112520"/>
        </p:xfrm>
        <a:graphic>
          <a:graphicData uri="http://schemas.openxmlformats.org/drawingml/2006/table">
            <a:tbl>
              <a:tblPr firstRow="1" bandRow="1">
                <a:tableStyleId>{5C22544A-7EE6-4342-B048-85BDC9FD1C3A}</a:tableStyleId>
              </a:tblPr>
              <a:tblGrid>
                <a:gridCol w="914400"/>
              </a:tblGrid>
              <a:tr h="370840">
                <a:tc>
                  <a:txBody>
                    <a:bodyPr/>
                    <a:lstStyle/>
                    <a:p>
                      <a:r>
                        <a:rPr lang="en-US" dirty="0" smtClean="0"/>
                        <a:t>price</a:t>
                      </a:r>
                      <a:endParaRPr lang="en-IN" dirty="0"/>
                    </a:p>
                  </a:txBody>
                  <a:tcPr/>
                </a:tc>
              </a:tr>
              <a:tr h="370840">
                <a:tc>
                  <a:txBody>
                    <a:bodyPr/>
                    <a:lstStyle/>
                    <a:p>
                      <a:r>
                        <a:rPr lang="en-US" dirty="0" smtClean="0"/>
                        <a:t>price1</a:t>
                      </a:r>
                      <a:endParaRPr lang="en-IN" dirty="0"/>
                    </a:p>
                  </a:txBody>
                  <a:tcPr/>
                </a:tc>
              </a:tr>
              <a:tr h="370840">
                <a:tc>
                  <a:txBody>
                    <a:bodyPr/>
                    <a:lstStyle/>
                    <a:p>
                      <a:r>
                        <a:rPr lang="en-US" dirty="0" smtClean="0"/>
                        <a:t>price2</a:t>
                      </a:r>
                      <a:endParaRPr lang="en-IN" dirty="0"/>
                    </a:p>
                  </a:txBody>
                  <a:tcPr/>
                </a:tc>
              </a:tr>
            </a:tbl>
          </a:graphicData>
        </a:graphic>
      </p:graphicFrame>
      <p:graphicFrame>
        <p:nvGraphicFramePr>
          <p:cNvPr id="5" name="Table 4"/>
          <p:cNvGraphicFramePr>
            <a:graphicFrameLocks noGrp="1"/>
          </p:cNvGraphicFramePr>
          <p:nvPr/>
        </p:nvGraphicFramePr>
        <p:xfrm>
          <a:off x="6400800" y="5029200"/>
          <a:ext cx="914400" cy="1112520"/>
        </p:xfrm>
        <a:graphic>
          <a:graphicData uri="http://schemas.openxmlformats.org/drawingml/2006/table">
            <a:tbl>
              <a:tblPr firstRow="1" bandRow="1">
                <a:tableStyleId>{5C22544A-7EE6-4342-B048-85BDC9FD1C3A}</a:tableStyleId>
              </a:tblPr>
              <a:tblGrid>
                <a:gridCol w="914400"/>
              </a:tblGrid>
              <a:tr h="370840">
                <a:tc>
                  <a:txBody>
                    <a:bodyPr/>
                    <a:lstStyle/>
                    <a:p>
                      <a:r>
                        <a:rPr lang="en-US" dirty="0" smtClean="0"/>
                        <a:t>price</a:t>
                      </a:r>
                      <a:endParaRPr lang="en-IN" dirty="0"/>
                    </a:p>
                  </a:txBody>
                  <a:tcPr/>
                </a:tc>
              </a:tr>
              <a:tr h="370840">
                <a:tc>
                  <a:txBody>
                    <a:bodyPr/>
                    <a:lstStyle/>
                    <a:p>
                      <a:r>
                        <a:rPr lang="en-US" dirty="0" smtClean="0"/>
                        <a:t>80</a:t>
                      </a:r>
                      <a:endParaRPr lang="en-IN" dirty="0"/>
                    </a:p>
                  </a:txBody>
                  <a:tcPr/>
                </a:tc>
              </a:tr>
              <a:tr h="370840">
                <a:tc>
                  <a:txBody>
                    <a:bodyPr/>
                    <a:lstStyle/>
                    <a:p>
                      <a:r>
                        <a:rPr lang="en-US" dirty="0" smtClean="0"/>
                        <a:t>40</a:t>
                      </a:r>
                      <a:endParaRPr lang="en-IN" dirty="0"/>
                    </a:p>
                  </a:txBody>
                  <a:tcPr/>
                </a:tc>
              </a:tr>
            </a:tbl>
          </a:graphicData>
        </a:graphic>
      </p:graphicFrame>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lstStyle/>
          <a:p>
            <a:r>
              <a:rPr lang="en-IN" sz="4400" dirty="0" smtClean="0"/>
              <a:t>Reverse Aggregation in SPQR</a:t>
            </a:r>
            <a:endParaRPr lang="en-US" sz="4400" dirty="0"/>
          </a:p>
        </p:txBody>
      </p:sp>
      <p:pic>
        <p:nvPicPr>
          <p:cNvPr id="4" name="Content Placeholder 3" descr="aggregate.PNG"/>
          <p:cNvPicPr>
            <a:picLocks noGrp="1" noChangeAspect="1"/>
          </p:cNvPicPr>
          <p:nvPr>
            <p:ph idx="1"/>
          </p:nvPr>
        </p:nvPicPr>
        <p:blipFill>
          <a:blip r:embed="rId2" cstate="print"/>
          <a:stretch>
            <a:fillRect/>
          </a:stretch>
        </p:blipFill>
        <p:spPr>
          <a:xfrm>
            <a:off x="1600200" y="2057400"/>
            <a:ext cx="6138378" cy="3317563"/>
          </a:xfrm>
        </p:spPr>
      </p:pic>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8229600" cy="1447800"/>
          </a:xfrm>
        </p:spPr>
        <p:txBody>
          <a:bodyPr/>
          <a:lstStyle/>
          <a:p>
            <a:r>
              <a:rPr lang="en-IN" sz="4400" dirty="0" smtClean="0"/>
              <a:t>Processing Nested Queries for SQPR</a:t>
            </a:r>
            <a:endParaRPr lang="en-US" sz="4400" dirty="0"/>
          </a:p>
        </p:txBody>
      </p:sp>
      <p:sp>
        <p:nvSpPr>
          <p:cNvPr id="3" name="Content Placeholder 2"/>
          <p:cNvSpPr>
            <a:spLocks noGrp="1"/>
          </p:cNvSpPr>
          <p:nvPr>
            <p:ph idx="1"/>
          </p:nvPr>
        </p:nvSpPr>
        <p:spPr>
          <a:xfrm>
            <a:off x="533400" y="2362200"/>
            <a:ext cx="8229600" cy="4191000"/>
          </a:xfrm>
        </p:spPr>
        <p:txBody>
          <a:bodyPr>
            <a:normAutofit/>
          </a:bodyPr>
          <a:lstStyle/>
          <a:p>
            <a:r>
              <a:rPr lang="en-IN" dirty="0" smtClean="0">
                <a:solidFill>
                  <a:schemeClr val="tx1"/>
                </a:solidFill>
                <a:latin typeface="+mn-lt"/>
              </a:rPr>
              <a:t>SPQR uses the concept of nested iterations in a reverse way</a:t>
            </a:r>
          </a:p>
          <a:p>
            <a:endParaRPr lang="en-IN" sz="1000" dirty="0" smtClean="0">
              <a:solidFill>
                <a:schemeClr val="tx1"/>
              </a:solidFill>
              <a:latin typeface="+mn-lt"/>
            </a:endParaRPr>
          </a:p>
          <a:p>
            <a:r>
              <a:rPr lang="en-IN" dirty="0" smtClean="0">
                <a:solidFill>
                  <a:schemeClr val="tx1"/>
                </a:solidFill>
                <a:latin typeface="+mn-lt"/>
              </a:rPr>
              <a:t>The inner </a:t>
            </a:r>
            <a:r>
              <a:rPr lang="en-IN" dirty="0" err="1" smtClean="0">
                <a:solidFill>
                  <a:schemeClr val="tx1"/>
                </a:solidFill>
                <a:latin typeface="+mn-lt"/>
              </a:rPr>
              <a:t>subquery</a:t>
            </a:r>
            <a:r>
              <a:rPr lang="en-IN" dirty="0" smtClean="0">
                <a:solidFill>
                  <a:schemeClr val="tx1"/>
                </a:solidFill>
                <a:latin typeface="+mn-lt"/>
              </a:rPr>
              <a:t> can be thought of as a reverse query tree whose input is parameterized on values  generated for correlation variables of the outer query</a:t>
            </a:r>
          </a:p>
          <a:p>
            <a:endParaRPr lang="en-IN" sz="1000" dirty="0" smtClean="0">
              <a:solidFill>
                <a:schemeClr val="tx1"/>
              </a:solidFill>
              <a:latin typeface="+mn-lt"/>
            </a:endParaRPr>
          </a:p>
          <a:p>
            <a:r>
              <a:rPr lang="en-IN" smtClean="0">
                <a:solidFill>
                  <a:schemeClr val="tx1"/>
                </a:solidFill>
                <a:latin typeface="+mn-lt"/>
              </a:rPr>
              <a:t>Reverse </a:t>
            </a:r>
            <a:r>
              <a:rPr lang="en-IN" dirty="0" smtClean="0">
                <a:solidFill>
                  <a:schemeClr val="tx1"/>
                </a:solidFill>
                <a:latin typeface="+mn-lt"/>
              </a:rPr>
              <a:t>processing of nested queries is expensive having quadratic complexity with the size of the </a:t>
            </a:r>
            <a:r>
              <a:rPr lang="en-IN" dirty="0" err="1" smtClean="0">
                <a:solidFill>
                  <a:schemeClr val="tx1"/>
                </a:solidFill>
                <a:latin typeface="+mn-lt"/>
              </a:rPr>
              <a:t>RTable</a:t>
            </a:r>
            <a:endParaRPr lang="en-US" dirty="0">
              <a:solidFill>
                <a:schemeClr val="tx1"/>
              </a:solidFill>
              <a:latin typeface="+mn-lt"/>
            </a:endParaRPr>
          </a:p>
        </p:txBody>
      </p:sp>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lstStyle/>
          <a:p>
            <a:r>
              <a:rPr lang="en-US" sz="4400" dirty="0" smtClean="0"/>
              <a:t>Motivation</a:t>
            </a:r>
            <a:endParaRPr lang="en-US" sz="4400" dirty="0"/>
          </a:p>
        </p:txBody>
      </p:sp>
      <p:sp>
        <p:nvSpPr>
          <p:cNvPr id="3" name="Content Placeholder 2"/>
          <p:cNvSpPr>
            <a:spLocks noGrp="1"/>
          </p:cNvSpPr>
          <p:nvPr>
            <p:ph idx="1"/>
          </p:nvPr>
        </p:nvSpPr>
        <p:spPr>
          <a:xfrm>
            <a:off x="457200" y="1524000"/>
            <a:ext cx="8229600" cy="4724400"/>
          </a:xfrm>
        </p:spPr>
        <p:txBody>
          <a:bodyPr>
            <a:normAutofit/>
          </a:bodyPr>
          <a:lstStyle/>
          <a:p>
            <a:pPr marL="0" indent="0">
              <a:buNone/>
            </a:pPr>
            <a:r>
              <a:rPr lang="en-US" b="1" dirty="0" smtClean="0">
                <a:solidFill>
                  <a:schemeClr val="tx1"/>
                </a:solidFill>
                <a:latin typeface="+mn-lt"/>
              </a:rPr>
              <a:t>Sample Query</a:t>
            </a:r>
          </a:p>
          <a:p>
            <a:pPr>
              <a:buNone/>
            </a:pPr>
            <a:r>
              <a:rPr lang="en-IN" sz="2000" dirty="0" smtClean="0">
                <a:solidFill>
                  <a:schemeClr val="tx1"/>
                </a:solidFill>
                <a:latin typeface="+mn-lt"/>
              </a:rPr>
              <a:t>	</a:t>
            </a:r>
            <a:r>
              <a:rPr lang="en-IN" sz="1800" dirty="0" smtClean="0">
                <a:solidFill>
                  <a:schemeClr val="tx1"/>
                </a:solidFill>
                <a:latin typeface="+mn-lt"/>
              </a:rPr>
              <a:t>SELECT </a:t>
            </a:r>
            <a:r>
              <a:rPr lang="en-IN" sz="1800" dirty="0" err="1" smtClean="0">
                <a:solidFill>
                  <a:schemeClr val="tx1"/>
                </a:solidFill>
                <a:latin typeface="+mn-lt"/>
              </a:rPr>
              <a:t>orderdate</a:t>
            </a:r>
            <a:r>
              <a:rPr lang="en-IN" sz="1800" dirty="0" smtClean="0">
                <a:solidFill>
                  <a:schemeClr val="tx1"/>
                </a:solidFill>
                <a:latin typeface="+mn-lt"/>
              </a:rPr>
              <a:t>, SUM(price*(1-discount))</a:t>
            </a:r>
          </a:p>
          <a:p>
            <a:pPr>
              <a:buNone/>
            </a:pPr>
            <a:r>
              <a:rPr lang="en-IN" sz="1800" dirty="0" smtClean="0">
                <a:solidFill>
                  <a:schemeClr val="tx1"/>
                </a:solidFill>
                <a:latin typeface="+mn-lt"/>
              </a:rPr>
              <a:t>	FROM </a:t>
            </a:r>
            <a:r>
              <a:rPr lang="en-IN" sz="1800" dirty="0" err="1" smtClean="0">
                <a:solidFill>
                  <a:schemeClr val="tx1"/>
                </a:solidFill>
                <a:latin typeface="+mn-lt"/>
              </a:rPr>
              <a:t>Lineitem</a:t>
            </a:r>
            <a:r>
              <a:rPr lang="en-IN" sz="1800" dirty="0" smtClean="0">
                <a:solidFill>
                  <a:schemeClr val="tx1"/>
                </a:solidFill>
                <a:latin typeface="+mn-lt"/>
              </a:rPr>
              <a:t>, Orders WHERE </a:t>
            </a:r>
            <a:r>
              <a:rPr lang="en-IN" sz="1800" dirty="0" err="1" smtClean="0">
                <a:solidFill>
                  <a:schemeClr val="tx1"/>
                </a:solidFill>
                <a:latin typeface="+mn-lt"/>
              </a:rPr>
              <a:t>l_oid</a:t>
            </a:r>
            <a:r>
              <a:rPr lang="en-IN" sz="1800" dirty="0" smtClean="0">
                <a:solidFill>
                  <a:schemeClr val="tx1"/>
                </a:solidFill>
                <a:latin typeface="+mn-lt"/>
              </a:rPr>
              <a:t>=</a:t>
            </a:r>
            <a:r>
              <a:rPr lang="en-IN" sz="1800" dirty="0" err="1" smtClean="0">
                <a:solidFill>
                  <a:schemeClr val="tx1"/>
                </a:solidFill>
                <a:latin typeface="+mn-lt"/>
              </a:rPr>
              <a:t>oid</a:t>
            </a:r>
            <a:endParaRPr lang="en-IN" sz="1800" dirty="0" smtClean="0">
              <a:solidFill>
                <a:schemeClr val="tx1"/>
              </a:solidFill>
              <a:latin typeface="+mn-lt"/>
            </a:endParaRPr>
          </a:p>
          <a:p>
            <a:pPr>
              <a:buNone/>
            </a:pPr>
            <a:r>
              <a:rPr lang="en-IN" sz="1800" dirty="0" smtClean="0">
                <a:solidFill>
                  <a:schemeClr val="tx1"/>
                </a:solidFill>
                <a:latin typeface="+mn-lt"/>
              </a:rPr>
              <a:t>	GROUP BY </a:t>
            </a:r>
            <a:r>
              <a:rPr lang="en-IN" sz="1800" dirty="0" err="1" smtClean="0">
                <a:solidFill>
                  <a:schemeClr val="tx1"/>
                </a:solidFill>
                <a:latin typeface="+mn-lt"/>
              </a:rPr>
              <a:t>orderdate</a:t>
            </a:r>
            <a:endParaRPr lang="en-IN" sz="1800" dirty="0" smtClean="0">
              <a:solidFill>
                <a:schemeClr val="tx1"/>
              </a:solidFill>
              <a:latin typeface="+mn-lt"/>
            </a:endParaRPr>
          </a:p>
          <a:p>
            <a:pPr>
              <a:buNone/>
            </a:pPr>
            <a:r>
              <a:rPr lang="en-IN" sz="1800" dirty="0" smtClean="0">
                <a:solidFill>
                  <a:schemeClr val="tx1"/>
                </a:solidFill>
                <a:latin typeface="+mn-lt"/>
              </a:rPr>
              <a:t>	HAVING AVG(price*(1-discount))&lt;=100</a:t>
            </a:r>
          </a:p>
          <a:p>
            <a:pPr>
              <a:buNone/>
            </a:pPr>
            <a:r>
              <a:rPr lang="en-IN" sz="1800" dirty="0" smtClean="0">
                <a:solidFill>
                  <a:schemeClr val="tx1"/>
                </a:solidFill>
                <a:latin typeface="+mn-lt"/>
              </a:rPr>
              <a:t>	AND SUM(price*(1-discount))&gt;=150;</a:t>
            </a:r>
          </a:p>
          <a:p>
            <a:pPr>
              <a:buNone/>
            </a:pPr>
            <a:r>
              <a:rPr lang="en-US" b="1" dirty="0" smtClean="0">
                <a:solidFill>
                  <a:schemeClr val="tx1"/>
                </a:solidFill>
                <a:latin typeface="+mn-lt"/>
              </a:rPr>
              <a:t>Test Database generated by commercial tool</a:t>
            </a:r>
          </a:p>
          <a:p>
            <a:pPr>
              <a:buNone/>
            </a:pPr>
            <a:endParaRPr lang="en-US" sz="2000" dirty="0">
              <a:solidFill>
                <a:schemeClr val="tx1"/>
              </a:solidFill>
              <a:latin typeface="+mn-lt"/>
            </a:endParaRPr>
          </a:p>
        </p:txBody>
      </p:sp>
      <p:pic>
        <p:nvPicPr>
          <p:cNvPr id="6" name="Picture 5" descr="table.PNG"/>
          <p:cNvPicPr>
            <a:picLocks noChangeAspect="1"/>
          </p:cNvPicPr>
          <p:nvPr/>
        </p:nvPicPr>
        <p:blipFill>
          <a:blip r:embed="rId2" cstate="print"/>
          <a:stretch>
            <a:fillRect/>
          </a:stretch>
        </p:blipFill>
        <p:spPr>
          <a:xfrm>
            <a:off x="762000" y="4191000"/>
            <a:ext cx="7787641" cy="2209800"/>
          </a:xfrm>
          <a:prstGeom prst="rect">
            <a:avLst/>
          </a:prstGeom>
        </p:spPr>
      </p:pic>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600200"/>
          </a:xfrm>
        </p:spPr>
        <p:txBody>
          <a:bodyPr/>
          <a:lstStyle/>
          <a:p>
            <a:r>
              <a:rPr lang="en-IN" sz="4400" dirty="0" smtClean="0"/>
              <a:t>Optimization of Data Instantiation</a:t>
            </a:r>
            <a:endParaRPr lang="en-US" sz="4400" dirty="0"/>
          </a:p>
        </p:txBody>
      </p:sp>
      <p:sp>
        <p:nvSpPr>
          <p:cNvPr id="3" name="Content Placeholder 2"/>
          <p:cNvSpPr>
            <a:spLocks noGrp="1"/>
          </p:cNvSpPr>
          <p:nvPr>
            <p:ph idx="1"/>
          </p:nvPr>
        </p:nvSpPr>
        <p:spPr>
          <a:xfrm>
            <a:off x="457200" y="1905000"/>
            <a:ext cx="8229600" cy="4724400"/>
          </a:xfrm>
        </p:spPr>
        <p:txBody>
          <a:bodyPr>
            <a:noAutofit/>
          </a:bodyPr>
          <a:lstStyle/>
          <a:p>
            <a:r>
              <a:rPr lang="en-IN" dirty="0" smtClean="0">
                <a:solidFill>
                  <a:schemeClr val="tx1"/>
                </a:solidFill>
                <a:latin typeface="+mn-lt"/>
              </a:rPr>
              <a:t>Reverse query processing heavily relies on calls to a model checker. These calls  are expensive. In the worst case, the cost is exponential to the size of the formula.</a:t>
            </a:r>
          </a:p>
          <a:p>
            <a:endParaRPr lang="en-IN" sz="800" dirty="0" smtClean="0">
              <a:solidFill>
                <a:schemeClr val="tx1"/>
              </a:solidFill>
              <a:latin typeface="+mn-lt"/>
            </a:endParaRPr>
          </a:p>
          <a:p>
            <a:r>
              <a:rPr lang="en-IN" b="1" dirty="0" smtClean="0">
                <a:solidFill>
                  <a:schemeClr val="tx1"/>
                </a:solidFill>
                <a:latin typeface="+mn-lt"/>
              </a:rPr>
              <a:t>Independent attribute:</a:t>
            </a:r>
            <a:r>
              <a:rPr lang="en-IN" dirty="0" smtClean="0">
                <a:solidFill>
                  <a:schemeClr val="tx1"/>
                </a:solidFill>
                <a:latin typeface="+mn-lt"/>
              </a:rPr>
              <a:t> An attribute a is independent with regard to an output schema S</a:t>
            </a:r>
            <a:r>
              <a:rPr lang="en-IN" baseline="30000" dirty="0" smtClean="0">
                <a:solidFill>
                  <a:schemeClr val="tx1"/>
                </a:solidFill>
                <a:latin typeface="+mn-lt"/>
              </a:rPr>
              <a:t>OUT</a:t>
            </a:r>
            <a:r>
              <a:rPr lang="en-IN" dirty="0" smtClean="0">
                <a:solidFill>
                  <a:schemeClr val="tx1"/>
                </a:solidFill>
                <a:latin typeface="+mn-lt"/>
              </a:rPr>
              <a:t> of an operator </a:t>
            </a:r>
            <a:r>
              <a:rPr lang="en-IN" dirty="0" err="1" smtClean="0">
                <a:solidFill>
                  <a:schemeClr val="tx1"/>
                </a:solidFill>
                <a:latin typeface="+mn-lt"/>
              </a:rPr>
              <a:t>iff</a:t>
            </a:r>
            <a:r>
              <a:rPr lang="en-IN" dirty="0" smtClean="0">
                <a:solidFill>
                  <a:schemeClr val="tx1"/>
                </a:solidFill>
                <a:latin typeface="+mn-lt"/>
              </a:rPr>
              <a:t> S</a:t>
            </a:r>
            <a:r>
              <a:rPr lang="en-IN" baseline="30000" dirty="0">
                <a:solidFill>
                  <a:schemeClr val="tx1"/>
                </a:solidFill>
                <a:latin typeface="+mn-lt"/>
              </a:rPr>
              <a:t>OUT</a:t>
            </a:r>
            <a:r>
              <a:rPr lang="en-IN" dirty="0" smtClean="0">
                <a:solidFill>
                  <a:schemeClr val="tx1"/>
                </a:solidFill>
                <a:latin typeface="+mn-lt"/>
              </a:rPr>
              <a:t> has no integrity constraints limiting the domain of a and a is not correlated with another attribute a′ (e.g. by a&gt; a′ ) which is not independent.</a:t>
            </a:r>
          </a:p>
          <a:p>
            <a:pPr marL="0" indent="0">
              <a:buNone/>
            </a:pPr>
            <a:r>
              <a:rPr lang="en-US" dirty="0">
                <a:solidFill>
                  <a:schemeClr val="tx1"/>
                </a:solidFill>
                <a:latin typeface="+mn-lt"/>
              </a:rPr>
              <a:t>	</a:t>
            </a:r>
            <a:r>
              <a:rPr lang="en-US" dirty="0" smtClean="0">
                <a:solidFill>
                  <a:schemeClr val="tx1"/>
                </a:solidFill>
                <a:latin typeface="+mn-lt"/>
              </a:rPr>
              <a:t>For e.g. S</a:t>
            </a:r>
            <a:r>
              <a:rPr lang="en-IN" baseline="30000" dirty="0">
                <a:solidFill>
                  <a:schemeClr val="tx1"/>
                </a:solidFill>
                <a:latin typeface="+mn-lt"/>
              </a:rPr>
              <a:t>OUT </a:t>
            </a:r>
            <a:r>
              <a:rPr lang="en-US" dirty="0" smtClean="0">
                <a:solidFill>
                  <a:schemeClr val="tx1"/>
                </a:solidFill>
                <a:latin typeface="+mn-lt"/>
              </a:rPr>
              <a:t>(A,B,C)</a:t>
            </a:r>
          </a:p>
          <a:p>
            <a:pPr marL="0" indent="0">
              <a:buNone/>
            </a:pPr>
            <a:r>
              <a:rPr lang="en-US" dirty="0" smtClean="0">
                <a:solidFill>
                  <a:schemeClr val="tx1"/>
                </a:solidFill>
                <a:latin typeface="+mn-lt"/>
              </a:rPr>
              <a:t>	A=3 &amp; A+B &lt; 20 then C can be considered as a 	independent attribute</a:t>
            </a:r>
            <a:endParaRPr lang="en-US" dirty="0">
              <a:solidFill>
                <a:schemeClr val="tx1"/>
              </a:solidFill>
              <a:latin typeface="+mn-lt"/>
            </a:endParaRPr>
          </a:p>
        </p:txBody>
      </p:sp>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600200"/>
          </a:xfrm>
        </p:spPr>
        <p:txBody>
          <a:bodyPr/>
          <a:lstStyle/>
          <a:p>
            <a:r>
              <a:rPr lang="en-IN" sz="4400" dirty="0" smtClean="0"/>
              <a:t>Optimization of Data Instantiation</a:t>
            </a:r>
            <a:endParaRPr lang="en-US" sz="4400" dirty="0"/>
          </a:p>
        </p:txBody>
      </p:sp>
      <p:sp>
        <p:nvSpPr>
          <p:cNvPr id="3" name="Content Placeholder 2"/>
          <p:cNvSpPr>
            <a:spLocks noGrp="1"/>
          </p:cNvSpPr>
          <p:nvPr>
            <p:ph idx="1"/>
          </p:nvPr>
        </p:nvSpPr>
        <p:spPr>
          <a:xfrm>
            <a:off x="457200" y="2132527"/>
            <a:ext cx="8229600" cy="4724400"/>
          </a:xfrm>
        </p:spPr>
        <p:txBody>
          <a:bodyPr>
            <a:noAutofit/>
          </a:bodyPr>
          <a:lstStyle/>
          <a:p>
            <a:r>
              <a:rPr lang="en-US" b="1" dirty="0" smtClean="0">
                <a:solidFill>
                  <a:schemeClr val="tx1"/>
                </a:solidFill>
                <a:latin typeface="+mn-lt"/>
              </a:rPr>
              <a:t>Constrictive</a:t>
            </a:r>
            <a:r>
              <a:rPr lang="en-US" dirty="0" smtClean="0">
                <a:solidFill>
                  <a:schemeClr val="tx1"/>
                </a:solidFill>
                <a:latin typeface="+mn-lt"/>
              </a:rPr>
              <a:t> </a:t>
            </a:r>
            <a:r>
              <a:rPr lang="en-US" b="1" dirty="0">
                <a:solidFill>
                  <a:schemeClr val="tx1"/>
                </a:solidFill>
                <a:latin typeface="+mn-lt"/>
              </a:rPr>
              <a:t>independent</a:t>
            </a:r>
            <a:r>
              <a:rPr lang="en-US" dirty="0">
                <a:solidFill>
                  <a:schemeClr val="tx1"/>
                </a:solidFill>
                <a:latin typeface="+mn-lt"/>
              </a:rPr>
              <a:t> attribute: An attribute a is constrictive independent, if it is independent with regard to an output schema </a:t>
            </a:r>
            <a:r>
              <a:rPr lang="en-US" dirty="0" smtClean="0">
                <a:solidFill>
                  <a:schemeClr val="tx1"/>
                </a:solidFill>
                <a:latin typeface="+mn-lt"/>
              </a:rPr>
              <a:t>S</a:t>
            </a:r>
            <a:r>
              <a:rPr lang="en-IN" baseline="30000" dirty="0">
                <a:solidFill>
                  <a:schemeClr val="tx1"/>
                </a:solidFill>
                <a:latin typeface="+mn-lt"/>
              </a:rPr>
              <a:t>OUT</a:t>
            </a:r>
            <a:r>
              <a:rPr lang="en-US" dirty="0" smtClean="0">
                <a:solidFill>
                  <a:schemeClr val="tx1"/>
                </a:solidFill>
                <a:latin typeface="+mn-lt"/>
              </a:rPr>
              <a:t> </a:t>
            </a:r>
            <a:r>
              <a:rPr lang="en-US" dirty="0">
                <a:solidFill>
                  <a:schemeClr val="tx1"/>
                </a:solidFill>
                <a:latin typeface="+mn-lt"/>
              </a:rPr>
              <a:t>disregarding certain optimization dependent integrity constraints</a:t>
            </a:r>
            <a:r>
              <a:rPr lang="en-US" dirty="0" smtClean="0">
                <a:solidFill>
                  <a:schemeClr val="tx1"/>
                </a:solidFill>
                <a:latin typeface="+mn-lt"/>
              </a:rPr>
              <a:t>.</a:t>
            </a:r>
          </a:p>
          <a:p>
            <a:endParaRPr lang="en-US" dirty="0" smtClean="0">
              <a:solidFill>
                <a:schemeClr val="tx1"/>
              </a:solidFill>
              <a:latin typeface="+mn-lt"/>
            </a:endParaRPr>
          </a:p>
          <a:p>
            <a:pPr marL="0" indent="0">
              <a:buNone/>
            </a:pPr>
            <a:r>
              <a:rPr lang="en-US" dirty="0" smtClean="0">
                <a:solidFill>
                  <a:schemeClr val="tx1"/>
                </a:solidFill>
                <a:latin typeface="+mn-lt"/>
              </a:rPr>
              <a:t>	For </a:t>
            </a:r>
            <a:r>
              <a:rPr lang="en-US" dirty="0">
                <a:solidFill>
                  <a:schemeClr val="tx1"/>
                </a:solidFill>
                <a:latin typeface="+mn-lt"/>
              </a:rPr>
              <a:t>e.g. S</a:t>
            </a:r>
            <a:r>
              <a:rPr lang="en-IN" baseline="30000" dirty="0">
                <a:solidFill>
                  <a:schemeClr val="tx1"/>
                </a:solidFill>
                <a:latin typeface="+mn-lt"/>
              </a:rPr>
              <a:t>OUT </a:t>
            </a:r>
            <a:r>
              <a:rPr lang="en-US" dirty="0">
                <a:solidFill>
                  <a:schemeClr val="tx1"/>
                </a:solidFill>
                <a:latin typeface="+mn-lt"/>
              </a:rPr>
              <a:t>(A,B,C)</a:t>
            </a:r>
          </a:p>
          <a:p>
            <a:pPr marL="0" indent="0">
              <a:buNone/>
            </a:pPr>
            <a:r>
              <a:rPr lang="en-US" dirty="0">
                <a:solidFill>
                  <a:schemeClr val="tx1"/>
                </a:solidFill>
                <a:latin typeface="+mn-lt"/>
              </a:rPr>
              <a:t>	A=3 &amp; A+B &lt; 20 </a:t>
            </a:r>
            <a:r>
              <a:rPr lang="en-US" dirty="0" smtClean="0">
                <a:solidFill>
                  <a:schemeClr val="tx1"/>
                </a:solidFill>
                <a:latin typeface="+mn-lt"/>
              </a:rPr>
              <a:t> &amp; C is unique, then </a:t>
            </a:r>
            <a:r>
              <a:rPr lang="en-US" dirty="0">
                <a:solidFill>
                  <a:schemeClr val="tx1"/>
                </a:solidFill>
                <a:latin typeface="+mn-lt"/>
              </a:rPr>
              <a:t>C can be </a:t>
            </a:r>
            <a:r>
              <a:rPr lang="en-US" dirty="0" smtClean="0">
                <a:solidFill>
                  <a:schemeClr val="tx1"/>
                </a:solidFill>
                <a:latin typeface="+mn-lt"/>
              </a:rPr>
              <a:t>	considered </a:t>
            </a:r>
            <a:r>
              <a:rPr lang="en-US" dirty="0">
                <a:solidFill>
                  <a:schemeClr val="tx1"/>
                </a:solidFill>
                <a:latin typeface="+mn-lt"/>
              </a:rPr>
              <a:t>as a </a:t>
            </a:r>
            <a:r>
              <a:rPr lang="en-US" dirty="0" smtClean="0">
                <a:solidFill>
                  <a:schemeClr val="tx1"/>
                </a:solidFill>
                <a:latin typeface="+mn-lt"/>
              </a:rPr>
              <a:t>constrictive independent 	attribute.</a:t>
            </a:r>
            <a:endParaRPr lang="en-US" dirty="0">
              <a:solidFill>
                <a:schemeClr val="tx1"/>
              </a:solidFill>
              <a:latin typeface="+mn-lt"/>
            </a:endParaRPr>
          </a:p>
          <a:p>
            <a:endParaRPr lang="en-US" dirty="0" smtClean="0">
              <a:solidFill>
                <a:schemeClr val="tx1"/>
              </a:solidFill>
              <a:latin typeface="+mn-lt"/>
            </a:endParaRPr>
          </a:p>
        </p:txBody>
      </p:sp>
    </p:spTree>
    <p:extLst>
      <p:ext uri="{BB962C8B-B14F-4D97-AF65-F5344CB8AC3E}">
        <p14:creationId xmlns:p14="http://schemas.microsoft.com/office/powerpoint/2010/main" xmlns="" val="251395466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371600"/>
          </a:xfrm>
        </p:spPr>
        <p:txBody>
          <a:bodyPr/>
          <a:lstStyle/>
          <a:p>
            <a:r>
              <a:rPr lang="en-IN" sz="4400" dirty="0" smtClean="0"/>
              <a:t>Optimization of Data Instantiation</a:t>
            </a:r>
            <a:endParaRPr lang="en-US" sz="4400" dirty="0"/>
          </a:p>
        </p:txBody>
      </p:sp>
      <p:sp>
        <p:nvSpPr>
          <p:cNvPr id="3" name="Content Placeholder 2"/>
          <p:cNvSpPr>
            <a:spLocks noGrp="1"/>
          </p:cNvSpPr>
          <p:nvPr>
            <p:ph idx="1"/>
          </p:nvPr>
        </p:nvSpPr>
        <p:spPr>
          <a:xfrm>
            <a:off x="457200" y="1905000"/>
            <a:ext cx="8229600" cy="4495800"/>
          </a:xfrm>
        </p:spPr>
        <p:txBody>
          <a:bodyPr>
            <a:normAutofit/>
          </a:bodyPr>
          <a:lstStyle/>
          <a:p>
            <a:r>
              <a:rPr lang="en-IN" b="1" dirty="0" smtClean="0">
                <a:solidFill>
                  <a:schemeClr val="tx1"/>
                </a:solidFill>
                <a:latin typeface="+mn-lt"/>
              </a:rPr>
              <a:t>Default-value Optimization: </a:t>
            </a:r>
            <a:r>
              <a:rPr lang="en-IN" dirty="0" smtClean="0">
                <a:solidFill>
                  <a:schemeClr val="tx1"/>
                </a:solidFill>
                <a:latin typeface="+mn-lt"/>
              </a:rPr>
              <a:t>Assigns</a:t>
            </a:r>
            <a:r>
              <a:rPr lang="en-IN" b="1" dirty="0" smtClean="0">
                <a:solidFill>
                  <a:schemeClr val="tx1"/>
                </a:solidFill>
                <a:latin typeface="+mn-lt"/>
              </a:rPr>
              <a:t> </a:t>
            </a:r>
            <a:r>
              <a:rPr lang="en-IN" dirty="0" smtClean="0">
                <a:solidFill>
                  <a:schemeClr val="tx1"/>
                </a:solidFill>
                <a:latin typeface="+mn-lt"/>
              </a:rPr>
              <a:t>a default (fixed) value to an independent attribute a depending on the type of the attribute.</a:t>
            </a:r>
          </a:p>
          <a:p>
            <a:endParaRPr lang="en-IN" dirty="0" smtClean="0">
              <a:solidFill>
                <a:schemeClr val="tx1"/>
              </a:solidFill>
              <a:latin typeface="+mn-lt"/>
            </a:endParaRPr>
          </a:p>
          <a:p>
            <a:r>
              <a:rPr lang="en-IN" b="1" dirty="0" smtClean="0">
                <a:solidFill>
                  <a:schemeClr val="tx1"/>
                </a:solidFill>
                <a:latin typeface="+mn-lt"/>
              </a:rPr>
              <a:t>Unique-value Optimization: </a:t>
            </a:r>
            <a:r>
              <a:rPr lang="en-IN" dirty="0" smtClean="0">
                <a:solidFill>
                  <a:schemeClr val="tx1"/>
                </a:solidFill>
                <a:latin typeface="+mn-lt"/>
              </a:rPr>
              <a:t>Assigns a unique increment counter value to a constrictive independent attribute a, which is only bound by unique or primary key constraints.</a:t>
            </a:r>
          </a:p>
          <a:p>
            <a:pPr>
              <a:buNone/>
            </a:pPr>
            <a:r>
              <a:rPr lang="en-IN" dirty="0" smtClean="0">
                <a:solidFill>
                  <a:schemeClr val="tx1"/>
                </a:solidFill>
                <a:latin typeface="+mn-lt"/>
              </a:rPr>
              <a:t>	Attributes which use this optimization are not included in the constraint formula.</a:t>
            </a:r>
            <a:endParaRPr lang="en-US" dirty="0">
              <a:solidFill>
                <a:schemeClr val="tx1"/>
              </a:solidFill>
              <a:latin typeface="+mn-lt"/>
            </a:endParaRPr>
          </a:p>
        </p:txBody>
      </p:sp>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524000"/>
          </a:xfrm>
        </p:spPr>
        <p:txBody>
          <a:bodyPr/>
          <a:lstStyle/>
          <a:p>
            <a:r>
              <a:rPr lang="en-IN" sz="4400" dirty="0" smtClean="0"/>
              <a:t>Optimization of Data Instantiation</a:t>
            </a:r>
            <a:endParaRPr lang="en-US" sz="4400" dirty="0"/>
          </a:p>
        </p:txBody>
      </p:sp>
      <p:sp>
        <p:nvSpPr>
          <p:cNvPr id="3" name="Content Placeholder 2"/>
          <p:cNvSpPr>
            <a:spLocks noGrp="1"/>
          </p:cNvSpPr>
          <p:nvPr>
            <p:ph idx="1"/>
          </p:nvPr>
        </p:nvSpPr>
        <p:spPr>
          <a:xfrm>
            <a:off x="457200" y="2286000"/>
            <a:ext cx="8229600" cy="3962400"/>
          </a:xfrm>
        </p:spPr>
        <p:txBody>
          <a:bodyPr>
            <a:normAutofit/>
          </a:bodyPr>
          <a:lstStyle/>
          <a:p>
            <a:r>
              <a:rPr lang="en-IN" b="1" dirty="0" smtClean="0">
                <a:solidFill>
                  <a:schemeClr val="tx1"/>
                </a:solidFill>
                <a:latin typeface="+mn-lt"/>
              </a:rPr>
              <a:t>Single-value Optimization: </a:t>
            </a:r>
          </a:p>
          <a:p>
            <a:pPr>
              <a:buNone/>
            </a:pPr>
            <a:r>
              <a:rPr lang="en-IN" b="1" dirty="0" smtClean="0">
                <a:solidFill>
                  <a:schemeClr val="tx1"/>
                </a:solidFill>
                <a:latin typeface="+mn-lt"/>
              </a:rPr>
              <a:t>	</a:t>
            </a:r>
            <a:r>
              <a:rPr lang="en-IN" dirty="0" smtClean="0">
                <a:solidFill>
                  <a:schemeClr val="tx1"/>
                </a:solidFill>
                <a:latin typeface="+mn-lt"/>
              </a:rPr>
              <a:t>Can be applied to a constrictive independent attribute a which is only bound by CHECK constraints. </a:t>
            </a:r>
          </a:p>
          <a:p>
            <a:endParaRPr lang="en-IN" sz="1400" dirty="0" smtClean="0">
              <a:solidFill>
                <a:schemeClr val="tx1"/>
              </a:solidFill>
              <a:latin typeface="+mn-lt"/>
            </a:endParaRPr>
          </a:p>
          <a:p>
            <a:pPr>
              <a:buNone/>
            </a:pPr>
            <a:r>
              <a:rPr lang="en-IN" dirty="0" smtClean="0">
                <a:solidFill>
                  <a:schemeClr val="tx1"/>
                </a:solidFill>
                <a:latin typeface="+mn-lt"/>
              </a:rPr>
              <a:t>    Only included in a constraint formula, the first time the top-down phase needs to instantiate a value for them. The instantiated value is then reused.</a:t>
            </a:r>
          </a:p>
          <a:p>
            <a:pPr>
              <a:buNone/>
            </a:pPr>
            <a:endParaRPr lang="en-US" dirty="0">
              <a:solidFill>
                <a:schemeClr val="tx1"/>
              </a:solidFill>
              <a:latin typeface="+mn-lt"/>
            </a:endParaRPr>
          </a:p>
        </p:txBody>
      </p:sp>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371600"/>
          </a:xfrm>
        </p:spPr>
        <p:txBody>
          <a:bodyPr/>
          <a:lstStyle/>
          <a:p>
            <a:r>
              <a:rPr lang="en-IN" sz="4400" dirty="0" smtClean="0"/>
              <a:t>Optimization of Data Instantiation</a:t>
            </a:r>
            <a:endParaRPr lang="en-US" sz="4400" dirty="0"/>
          </a:p>
        </p:txBody>
      </p:sp>
      <p:sp>
        <p:nvSpPr>
          <p:cNvPr id="3" name="Content Placeholder 2"/>
          <p:cNvSpPr>
            <a:spLocks noGrp="1"/>
          </p:cNvSpPr>
          <p:nvPr>
            <p:ph idx="1"/>
          </p:nvPr>
        </p:nvSpPr>
        <p:spPr>
          <a:xfrm>
            <a:off x="457200" y="1600200"/>
            <a:ext cx="8229600" cy="4876800"/>
          </a:xfrm>
        </p:spPr>
        <p:txBody>
          <a:bodyPr>
            <a:normAutofit fontScale="92500" lnSpcReduction="10000"/>
          </a:bodyPr>
          <a:lstStyle/>
          <a:p>
            <a:r>
              <a:rPr lang="en-IN" sz="2600" b="1" dirty="0" smtClean="0">
                <a:solidFill>
                  <a:schemeClr val="tx1"/>
                </a:solidFill>
                <a:latin typeface="+mn-lt"/>
              </a:rPr>
              <a:t>Aggregation-value Optimization:  </a:t>
            </a:r>
            <a:r>
              <a:rPr lang="en-IN" sz="2600" dirty="0" smtClean="0">
                <a:solidFill>
                  <a:schemeClr val="tx1"/>
                </a:solidFill>
                <a:latin typeface="+mn-lt"/>
              </a:rPr>
              <a:t>Can be applied to constrictive independent attributes a which are involved in an aggregation.</a:t>
            </a:r>
          </a:p>
          <a:p>
            <a:endParaRPr lang="en-IN" sz="1300" dirty="0" smtClean="0">
              <a:solidFill>
                <a:schemeClr val="tx1"/>
              </a:solidFill>
              <a:latin typeface="+mn-lt"/>
            </a:endParaRPr>
          </a:p>
          <a:p>
            <a:pPr lvl="1"/>
            <a:r>
              <a:rPr lang="en-IN" sz="1900" dirty="0" smtClean="0">
                <a:solidFill>
                  <a:schemeClr val="tx1"/>
                </a:solidFill>
                <a:latin typeface="+mn-lt"/>
              </a:rPr>
              <a:t>If SUM(a:float) is an attribute in the operator’s input schema, MIN(a) and MAX(a) are not in the operator’s input schema. Instantiate a value for a by solving a=SUM(a)/n. </a:t>
            </a:r>
          </a:p>
          <a:p>
            <a:pPr lvl="1"/>
            <a:endParaRPr lang="en-IN" sz="900" dirty="0" smtClean="0">
              <a:solidFill>
                <a:schemeClr val="tx1"/>
              </a:solidFill>
              <a:latin typeface="+mn-lt"/>
            </a:endParaRPr>
          </a:p>
          <a:p>
            <a:pPr lvl="1"/>
            <a:r>
              <a:rPr lang="en-IN" sz="1900" dirty="0" smtClean="0">
                <a:solidFill>
                  <a:schemeClr val="tx1"/>
                </a:solidFill>
                <a:latin typeface="+mn-lt"/>
              </a:rPr>
              <a:t>If MIN(a) or MAX(a) are in the operator’s input schema, and n ≥ 3. Use values for MIN(a) or MAX(a) once to instantiate a. Instantiate the other values for a by solving </a:t>
            </a:r>
            <a:r>
              <a:rPr lang="pt-BR" sz="1900" dirty="0" smtClean="0">
                <a:solidFill>
                  <a:schemeClr val="tx1"/>
                </a:solidFill>
                <a:latin typeface="+mn-lt"/>
              </a:rPr>
              <a:t>a=(SUM(a)-MIN(a)-MAX(a))/(n-2).</a:t>
            </a:r>
          </a:p>
          <a:p>
            <a:pPr lvl="1"/>
            <a:endParaRPr lang="pt-BR" sz="900" dirty="0" smtClean="0">
              <a:solidFill>
                <a:schemeClr val="tx1"/>
              </a:solidFill>
              <a:latin typeface="+mn-lt"/>
            </a:endParaRPr>
          </a:p>
          <a:p>
            <a:pPr lvl="1"/>
            <a:r>
              <a:rPr lang="en-IN" sz="1900" dirty="0" smtClean="0">
                <a:solidFill>
                  <a:schemeClr val="tx1"/>
                </a:solidFill>
                <a:latin typeface="+mn-lt"/>
              </a:rPr>
              <a:t>a is of data type integer. We can directly compute a by solving SUM(a)=n1×a1+</a:t>
            </a:r>
            <a:r>
              <a:rPr lang="pt-BR" sz="1900" dirty="0" smtClean="0">
                <a:solidFill>
                  <a:schemeClr val="tx1"/>
                </a:solidFill>
                <a:latin typeface="+mn-lt"/>
              </a:rPr>
              <a:t>n2 × a2, where a1=⌊sum(a)/n⌋, a2=⌈sum(a)/n⌉,n1=n − n2 and n2=(SUM(a) modulo n).</a:t>
            </a:r>
          </a:p>
          <a:p>
            <a:pPr lvl="1"/>
            <a:endParaRPr lang="en-IN" sz="900" dirty="0" smtClean="0">
              <a:solidFill>
                <a:schemeClr val="tx1"/>
              </a:solidFill>
              <a:latin typeface="+mn-lt"/>
            </a:endParaRPr>
          </a:p>
          <a:p>
            <a:pPr lvl="1"/>
            <a:r>
              <a:rPr lang="en-IN" sz="1900" dirty="0" smtClean="0">
                <a:solidFill>
                  <a:schemeClr val="tx1"/>
                </a:solidFill>
                <a:latin typeface="+mn-lt"/>
              </a:rPr>
              <a:t>If only COUNT(a) is in the operator’s input </a:t>
            </a:r>
            <a:r>
              <a:rPr lang="en-IN" sz="1900" dirty="0" err="1" smtClean="0">
                <a:solidFill>
                  <a:schemeClr val="tx1"/>
                </a:solidFill>
                <a:latin typeface="+mn-lt"/>
              </a:rPr>
              <a:t>schema,a</a:t>
            </a:r>
            <a:r>
              <a:rPr lang="en-IN" sz="1900" dirty="0" smtClean="0">
                <a:solidFill>
                  <a:schemeClr val="tx1"/>
                </a:solidFill>
                <a:latin typeface="+mn-lt"/>
              </a:rPr>
              <a:t> can be set using the default-value optimization.</a:t>
            </a:r>
            <a:endParaRPr lang="en-US" sz="1900" dirty="0">
              <a:solidFill>
                <a:schemeClr val="tx1"/>
              </a:solidFill>
              <a:latin typeface="+mn-lt"/>
            </a:endParaRPr>
          </a:p>
        </p:txBody>
      </p:sp>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447800"/>
          </a:xfrm>
        </p:spPr>
        <p:txBody>
          <a:bodyPr/>
          <a:lstStyle/>
          <a:p>
            <a:r>
              <a:rPr lang="en-IN" sz="4400" dirty="0" smtClean="0"/>
              <a:t>Optimization of Data Instantiation</a:t>
            </a:r>
            <a:endParaRPr lang="en-US" sz="4400" dirty="0"/>
          </a:p>
        </p:txBody>
      </p:sp>
      <p:sp>
        <p:nvSpPr>
          <p:cNvPr id="3" name="Content Placeholder 2"/>
          <p:cNvSpPr>
            <a:spLocks noGrp="1"/>
          </p:cNvSpPr>
          <p:nvPr>
            <p:ph idx="1"/>
          </p:nvPr>
        </p:nvSpPr>
        <p:spPr>
          <a:xfrm>
            <a:off x="457200" y="1600200"/>
            <a:ext cx="8229600" cy="4724400"/>
          </a:xfrm>
        </p:spPr>
        <p:txBody>
          <a:bodyPr>
            <a:noAutofit/>
          </a:bodyPr>
          <a:lstStyle/>
          <a:p>
            <a:r>
              <a:rPr lang="en-IN" b="1" dirty="0" smtClean="0">
                <a:solidFill>
                  <a:schemeClr val="tx1"/>
                </a:solidFill>
                <a:latin typeface="+mn-lt"/>
              </a:rPr>
              <a:t>Count heuristics: </a:t>
            </a:r>
            <a:r>
              <a:rPr lang="en-IN" dirty="0" smtClean="0">
                <a:solidFill>
                  <a:schemeClr val="tx1"/>
                </a:solidFill>
                <a:latin typeface="+mn-lt"/>
              </a:rPr>
              <a:t>Does not find instantiations. But reduces the number of attempts for guessing the number of </a:t>
            </a:r>
            <a:r>
              <a:rPr lang="en-IN" dirty="0" err="1" smtClean="0">
                <a:solidFill>
                  <a:schemeClr val="tx1"/>
                </a:solidFill>
                <a:latin typeface="+mn-lt"/>
              </a:rPr>
              <a:t>tuples</a:t>
            </a:r>
            <a:r>
              <a:rPr lang="en-IN" dirty="0" smtClean="0">
                <a:solidFill>
                  <a:schemeClr val="tx1"/>
                </a:solidFill>
                <a:latin typeface="+mn-lt"/>
              </a:rPr>
              <a:t> to reverse process an aggregation by constraining the value of n.</a:t>
            </a:r>
          </a:p>
          <a:p>
            <a:endParaRPr lang="en-IN" sz="800" dirty="0" smtClean="0">
              <a:solidFill>
                <a:schemeClr val="tx1"/>
              </a:solidFill>
              <a:latin typeface="+mn-lt"/>
            </a:endParaRPr>
          </a:p>
          <a:p>
            <a:r>
              <a:rPr lang="en-US" dirty="0" smtClean="0">
                <a:solidFill>
                  <a:schemeClr val="tx1"/>
                </a:solidFill>
                <a:latin typeface="+mn-lt"/>
              </a:rPr>
              <a:t>Heuristics used are:</a:t>
            </a:r>
          </a:p>
          <a:p>
            <a:pPr lvl="1"/>
            <a:r>
              <a:rPr lang="en-IN" sz="1800" dirty="0" smtClean="0">
                <a:solidFill>
                  <a:schemeClr val="tx1"/>
                </a:solidFill>
                <a:latin typeface="+mn-lt"/>
              </a:rPr>
              <a:t>If SUM(a) and AVG(a) are attributes of the operator’s input schema, then n=SUM(a)/AVG(a).</a:t>
            </a:r>
          </a:p>
          <a:p>
            <a:pPr lvl="1"/>
            <a:endParaRPr lang="en-IN" sz="800" dirty="0" smtClean="0">
              <a:solidFill>
                <a:schemeClr val="tx1"/>
              </a:solidFill>
              <a:latin typeface="+mn-lt"/>
            </a:endParaRPr>
          </a:p>
          <a:p>
            <a:pPr lvl="1"/>
            <a:r>
              <a:rPr lang="en-IN" sz="1800" dirty="0" smtClean="0">
                <a:solidFill>
                  <a:schemeClr val="tx1"/>
                </a:solidFill>
                <a:latin typeface="+mn-lt"/>
              </a:rPr>
              <a:t>If SUM(a) and MAX(a) are attributes of the operator’s input schema, then n ≥ SUM(a)/MAX(a) (if SUM(a) and MAX(a) ≥ 0; if SUM(a) and MAX(a) </a:t>
            </a:r>
            <a:r>
              <a:rPr lang="pt-BR" sz="1800" dirty="0" smtClean="0">
                <a:solidFill>
                  <a:schemeClr val="tx1"/>
                </a:solidFill>
                <a:latin typeface="+mn-lt"/>
              </a:rPr>
              <a:t>≤ 0 use n ≤ SUM(a)/MAX(a)).</a:t>
            </a:r>
          </a:p>
          <a:p>
            <a:pPr lvl="1"/>
            <a:endParaRPr lang="pt-BR" sz="800" dirty="0" smtClean="0">
              <a:solidFill>
                <a:schemeClr val="tx1"/>
              </a:solidFill>
              <a:latin typeface="+mn-lt"/>
            </a:endParaRPr>
          </a:p>
          <a:p>
            <a:pPr lvl="1"/>
            <a:r>
              <a:rPr lang="en-IN" sz="1800" dirty="0" smtClean="0">
                <a:solidFill>
                  <a:schemeClr val="tx1"/>
                </a:solidFill>
                <a:latin typeface="+mn-lt"/>
              </a:rPr>
              <a:t>If SUM(a) and MIN(a) are attributes of the operator’s input schema, then n ≤ SUM(a)/MIN(a) (if SUM(a) and MIN(a) ≥ 0; if SUM(a) and MIN(a) </a:t>
            </a:r>
            <a:r>
              <a:rPr lang="pt-BR" sz="1800" dirty="0" smtClean="0">
                <a:solidFill>
                  <a:schemeClr val="tx1"/>
                </a:solidFill>
                <a:latin typeface="+mn-lt"/>
              </a:rPr>
              <a:t>≤ 0 use n ≥ SUM(a)/MIN(a)).</a:t>
            </a:r>
            <a:endParaRPr lang="en-US" sz="1800" dirty="0">
              <a:solidFill>
                <a:schemeClr val="tx1"/>
              </a:solidFill>
              <a:latin typeface="+mn-lt"/>
            </a:endParaRPr>
          </a:p>
        </p:txBody>
      </p:sp>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447800"/>
          </a:xfrm>
        </p:spPr>
        <p:txBody>
          <a:bodyPr/>
          <a:lstStyle/>
          <a:p>
            <a:r>
              <a:rPr lang="en-IN" sz="4400" dirty="0" smtClean="0"/>
              <a:t>Optimization of Data Instantiation</a:t>
            </a:r>
            <a:endParaRPr lang="en-US" sz="4400" dirty="0"/>
          </a:p>
        </p:txBody>
      </p:sp>
      <p:sp>
        <p:nvSpPr>
          <p:cNvPr id="3" name="Content Placeholder 2"/>
          <p:cNvSpPr>
            <a:spLocks noGrp="1"/>
          </p:cNvSpPr>
          <p:nvPr>
            <p:ph idx="1"/>
          </p:nvPr>
        </p:nvSpPr>
        <p:spPr>
          <a:xfrm>
            <a:off x="457200" y="1752600"/>
            <a:ext cx="8229600" cy="4876800"/>
          </a:xfrm>
        </p:spPr>
        <p:txBody>
          <a:bodyPr>
            <a:normAutofit/>
          </a:bodyPr>
          <a:lstStyle/>
          <a:p>
            <a:r>
              <a:rPr lang="en-IN" b="1" dirty="0" smtClean="0">
                <a:solidFill>
                  <a:schemeClr val="tx1"/>
                </a:solidFill>
                <a:latin typeface="+mn-lt"/>
              </a:rPr>
              <a:t>Tolerance on precision: </a:t>
            </a:r>
            <a:r>
              <a:rPr lang="en-IN" dirty="0" smtClean="0">
                <a:solidFill>
                  <a:schemeClr val="tx1"/>
                </a:solidFill>
                <a:latin typeface="+mn-lt"/>
              </a:rPr>
              <a:t>Tolerances can be exploited in order to speed up model checking. Rather than, say, specifying a= 100, a more flexible constraint 90 ≤ a ≤ 110 can be used. </a:t>
            </a:r>
          </a:p>
          <a:p>
            <a:pPr>
              <a:buNone/>
            </a:pPr>
            <a:r>
              <a:rPr lang="en-IN" dirty="0" smtClean="0">
                <a:solidFill>
                  <a:schemeClr val="tx1"/>
                </a:solidFill>
                <a:latin typeface="+mn-lt"/>
              </a:rPr>
              <a:t>	Only legal for certain applications. </a:t>
            </a:r>
          </a:p>
          <a:p>
            <a:pPr>
              <a:buNone/>
            </a:pPr>
            <a:r>
              <a:rPr lang="en-IN" dirty="0" smtClean="0">
                <a:solidFill>
                  <a:schemeClr val="tx1"/>
                </a:solidFill>
                <a:latin typeface="+mn-lt"/>
              </a:rPr>
              <a:t>	Set to 0 percent by default.</a:t>
            </a:r>
          </a:p>
          <a:p>
            <a:r>
              <a:rPr lang="en-IN" b="1" dirty="0" err="1" smtClean="0">
                <a:solidFill>
                  <a:schemeClr val="tx1"/>
                </a:solidFill>
                <a:latin typeface="+mn-lt"/>
              </a:rPr>
              <a:t>Memoization</a:t>
            </a:r>
            <a:r>
              <a:rPr lang="en-IN" b="1" dirty="0" smtClean="0">
                <a:solidFill>
                  <a:schemeClr val="tx1"/>
                </a:solidFill>
                <a:latin typeface="+mn-lt"/>
              </a:rPr>
              <a:t>: </a:t>
            </a:r>
            <a:r>
              <a:rPr lang="en-IN" dirty="0" smtClean="0">
                <a:solidFill>
                  <a:schemeClr val="tx1"/>
                </a:solidFill>
                <a:latin typeface="+mn-lt"/>
              </a:rPr>
              <a:t>Cache calls to the model checker.  Useful for reverse operator that often solve similar constraints and carry out the same kind of guessing.</a:t>
            </a:r>
          </a:p>
          <a:p>
            <a:pPr>
              <a:buNone/>
            </a:pPr>
            <a:r>
              <a:rPr lang="en-US" dirty="0" smtClean="0">
                <a:solidFill>
                  <a:schemeClr val="tx1"/>
                </a:solidFill>
                <a:latin typeface="+mn-lt"/>
              </a:rPr>
              <a:t>	T</a:t>
            </a:r>
            <a:r>
              <a:rPr lang="en-IN" dirty="0" smtClean="0">
                <a:solidFill>
                  <a:schemeClr val="tx1"/>
                </a:solidFill>
                <a:latin typeface="+mn-lt"/>
              </a:rPr>
              <a:t>he results of guessing for the </a:t>
            </a:r>
            <a:r>
              <a:rPr lang="en-IN" dirty="0" smtClean="0">
                <a:solidFill>
                  <a:schemeClr val="tx1"/>
                </a:solidFill>
                <a:latin typeface="Century Gothic"/>
              </a:rPr>
              <a:t> </a:t>
            </a:r>
            <a:r>
              <a:rPr lang="en-IN" baseline="30000" dirty="0" smtClean="0">
                <a:solidFill>
                  <a:schemeClr val="tx1"/>
                </a:solidFill>
                <a:latin typeface="+mn-lt"/>
              </a:rPr>
              <a:t>−1</a:t>
            </a:r>
            <a:r>
              <a:rPr lang="en-IN" dirty="0" smtClean="0">
                <a:solidFill>
                  <a:schemeClr val="tx1"/>
                </a:solidFill>
                <a:latin typeface="+mn-lt"/>
              </a:rPr>
              <a:t> operator can be re-used by the </a:t>
            </a:r>
            <a:r>
              <a:rPr lang="en-IN" i="1" dirty="0" smtClean="0">
                <a:solidFill>
                  <a:schemeClr val="tx1"/>
                </a:solidFill>
                <a:latin typeface="+mn-lt"/>
              </a:rPr>
              <a:t>x</a:t>
            </a:r>
            <a:r>
              <a:rPr lang="en-IN" baseline="30000" dirty="0" smtClean="0">
                <a:solidFill>
                  <a:schemeClr val="tx1"/>
                </a:solidFill>
                <a:latin typeface="+mn-lt"/>
              </a:rPr>
              <a:t>−1</a:t>
            </a:r>
            <a:r>
              <a:rPr lang="en-IN" dirty="0" smtClean="0">
                <a:solidFill>
                  <a:schemeClr val="tx1"/>
                </a:solidFill>
                <a:latin typeface="+mn-lt"/>
              </a:rPr>
              <a:t> operator</a:t>
            </a:r>
            <a:endParaRPr lang="en-US" dirty="0">
              <a:solidFill>
                <a:schemeClr val="tx1"/>
              </a:solidFill>
              <a:latin typeface="+mn-lt"/>
            </a:endParaRPr>
          </a:p>
        </p:txBody>
      </p:sp>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lstStyle/>
          <a:p>
            <a:r>
              <a:rPr lang="en-IN" sz="4400" dirty="0" smtClean="0"/>
              <a:t>Performance Experiments and Results</a:t>
            </a:r>
            <a:endParaRPr lang="en-US" sz="4400" dirty="0"/>
          </a:p>
        </p:txBody>
      </p:sp>
      <p:sp>
        <p:nvSpPr>
          <p:cNvPr id="3" name="Content Placeholder 2"/>
          <p:cNvSpPr>
            <a:spLocks noGrp="1"/>
          </p:cNvSpPr>
          <p:nvPr>
            <p:ph idx="1"/>
          </p:nvPr>
        </p:nvSpPr>
        <p:spPr>
          <a:xfrm>
            <a:off x="457200" y="1524000"/>
            <a:ext cx="8229600" cy="4724400"/>
          </a:xfrm>
        </p:spPr>
        <p:txBody>
          <a:bodyPr>
            <a:normAutofit/>
          </a:bodyPr>
          <a:lstStyle/>
          <a:p>
            <a:endParaRPr lang="en-IN" dirty="0" smtClean="0">
              <a:solidFill>
                <a:schemeClr val="tx1"/>
              </a:solidFill>
              <a:latin typeface="+mn-lt"/>
            </a:endParaRPr>
          </a:p>
          <a:p>
            <a:r>
              <a:rPr lang="en-IN" dirty="0" smtClean="0">
                <a:solidFill>
                  <a:schemeClr val="tx1"/>
                </a:solidFill>
                <a:latin typeface="+mn-lt"/>
              </a:rPr>
              <a:t>The SPQR system was implemented in </a:t>
            </a:r>
          </a:p>
          <a:p>
            <a:pPr>
              <a:buNone/>
            </a:pPr>
            <a:r>
              <a:rPr lang="en-IN" dirty="0" smtClean="0">
                <a:solidFill>
                  <a:schemeClr val="tx1"/>
                </a:solidFill>
                <a:latin typeface="+mn-lt"/>
              </a:rPr>
              <a:t>		Java 1.4 </a:t>
            </a:r>
          </a:p>
          <a:p>
            <a:pPr>
              <a:buNone/>
            </a:pPr>
            <a:r>
              <a:rPr lang="en-IN" dirty="0" smtClean="0">
                <a:solidFill>
                  <a:schemeClr val="tx1"/>
                </a:solidFill>
                <a:latin typeface="+mn-lt"/>
              </a:rPr>
              <a:t>		installed on Linux AMD </a:t>
            </a:r>
            <a:r>
              <a:rPr lang="en-IN" dirty="0" err="1" smtClean="0">
                <a:solidFill>
                  <a:schemeClr val="tx1"/>
                </a:solidFill>
                <a:latin typeface="+mn-lt"/>
              </a:rPr>
              <a:t>Opteron</a:t>
            </a:r>
            <a:r>
              <a:rPr lang="en-IN" dirty="0" smtClean="0">
                <a:solidFill>
                  <a:schemeClr val="tx1"/>
                </a:solidFill>
                <a:latin typeface="+mn-lt"/>
              </a:rPr>
              <a:t> 2.2 GHz Server </a:t>
            </a:r>
          </a:p>
          <a:p>
            <a:pPr>
              <a:buNone/>
            </a:pPr>
            <a:r>
              <a:rPr lang="en-IN" dirty="0" smtClean="0">
                <a:solidFill>
                  <a:schemeClr val="tx1"/>
                </a:solidFill>
                <a:latin typeface="+mn-lt"/>
              </a:rPr>
              <a:t>		4 GB of main memory</a:t>
            </a:r>
          </a:p>
          <a:p>
            <a:pPr>
              <a:buNone/>
            </a:pPr>
            <a:endParaRPr lang="en-IN" dirty="0" smtClean="0">
              <a:solidFill>
                <a:schemeClr val="tx1"/>
              </a:solidFill>
              <a:latin typeface="+mn-lt"/>
            </a:endParaRPr>
          </a:p>
          <a:p>
            <a:r>
              <a:rPr lang="en-IN" dirty="0" smtClean="0">
                <a:solidFill>
                  <a:schemeClr val="tx1"/>
                </a:solidFill>
                <a:latin typeface="+mn-lt"/>
              </a:rPr>
              <a:t>As a backend database system </a:t>
            </a:r>
            <a:r>
              <a:rPr lang="en-IN" dirty="0" err="1" smtClean="0">
                <a:solidFill>
                  <a:schemeClr val="tx1"/>
                </a:solidFill>
                <a:latin typeface="+mn-lt"/>
              </a:rPr>
              <a:t>PostgreSQL</a:t>
            </a:r>
            <a:r>
              <a:rPr lang="en-IN" dirty="0" smtClean="0">
                <a:solidFill>
                  <a:schemeClr val="tx1"/>
                </a:solidFill>
                <a:latin typeface="+mn-lt"/>
              </a:rPr>
              <a:t> 7.4.8 was used.</a:t>
            </a:r>
          </a:p>
          <a:p>
            <a:r>
              <a:rPr lang="en-IN" dirty="0" smtClean="0">
                <a:solidFill>
                  <a:schemeClr val="tx1"/>
                </a:solidFill>
                <a:latin typeface="+mn-lt"/>
              </a:rPr>
              <a:t>Cogent as a decision procedure was used.</a:t>
            </a:r>
          </a:p>
          <a:p>
            <a:r>
              <a:rPr lang="en-IN" dirty="0" smtClean="0">
                <a:solidFill>
                  <a:schemeClr val="tx1"/>
                </a:solidFill>
                <a:latin typeface="+mn-lt"/>
              </a:rPr>
              <a:t>SPQR was configured to allow 0 percent tolerance</a:t>
            </a:r>
            <a:endParaRPr lang="en-US" dirty="0">
              <a:solidFill>
                <a:schemeClr val="tx1"/>
              </a:solidFill>
              <a:latin typeface="+mn-lt"/>
            </a:endParaRPr>
          </a:p>
        </p:txBody>
      </p:sp>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219200"/>
          </a:xfrm>
        </p:spPr>
        <p:txBody>
          <a:bodyPr/>
          <a:lstStyle/>
          <a:p>
            <a:r>
              <a:rPr lang="en-IN" sz="4400" dirty="0" smtClean="0"/>
              <a:t>Performance Experiments and Results</a:t>
            </a:r>
            <a:endParaRPr lang="en-US" sz="4400" dirty="0"/>
          </a:p>
        </p:txBody>
      </p:sp>
      <p:sp>
        <p:nvSpPr>
          <p:cNvPr id="3" name="Content Placeholder 2"/>
          <p:cNvSpPr>
            <a:spLocks noGrp="1"/>
          </p:cNvSpPr>
          <p:nvPr>
            <p:ph idx="1"/>
          </p:nvPr>
        </p:nvSpPr>
        <p:spPr>
          <a:xfrm>
            <a:off x="457200" y="1905000"/>
            <a:ext cx="8229600" cy="4724400"/>
          </a:xfrm>
        </p:spPr>
        <p:txBody>
          <a:bodyPr>
            <a:normAutofit/>
          </a:bodyPr>
          <a:lstStyle/>
          <a:p>
            <a:endParaRPr lang="en-IN" dirty="0" smtClean="0">
              <a:solidFill>
                <a:schemeClr val="tx1"/>
              </a:solidFill>
              <a:latin typeface="+mn-lt"/>
            </a:endParaRPr>
          </a:p>
          <a:p>
            <a:r>
              <a:rPr lang="en-IN" dirty="0" smtClean="0">
                <a:solidFill>
                  <a:schemeClr val="tx1"/>
                </a:solidFill>
                <a:latin typeface="+mn-lt"/>
              </a:rPr>
              <a:t>Table 1 shows the size of the databases generated by SPQR for all queries on the three scaling factors ( 100M , 1G, 10G).</a:t>
            </a:r>
          </a:p>
          <a:p>
            <a:endParaRPr lang="en-IN" dirty="0" smtClean="0">
              <a:solidFill>
                <a:schemeClr val="tx1"/>
              </a:solidFill>
              <a:latin typeface="+mn-lt"/>
            </a:endParaRPr>
          </a:p>
        </p:txBody>
      </p:sp>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lstStyle/>
          <a:p>
            <a:r>
              <a:rPr lang="en-IN" sz="4400" dirty="0" smtClean="0"/>
              <a:t>Performance Experiments and Results</a:t>
            </a:r>
            <a:endParaRPr lang="en-US" sz="4400" dirty="0"/>
          </a:p>
        </p:txBody>
      </p:sp>
      <p:pic>
        <p:nvPicPr>
          <p:cNvPr id="4" name="Content Placeholder 3" descr="table1.PNG"/>
          <p:cNvPicPr>
            <a:picLocks noGrp="1" noChangeAspect="1"/>
          </p:cNvPicPr>
          <p:nvPr>
            <p:ph idx="1"/>
          </p:nvPr>
        </p:nvPicPr>
        <p:blipFill>
          <a:blip r:embed="rId2" cstate="print"/>
          <a:stretch>
            <a:fillRect/>
          </a:stretch>
        </p:blipFill>
        <p:spPr>
          <a:xfrm>
            <a:off x="457200" y="1408611"/>
            <a:ext cx="8458200" cy="5449389"/>
          </a:xfrm>
        </p:spPr>
      </p:pic>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lstStyle/>
          <a:p>
            <a:r>
              <a:rPr lang="en-US" sz="4400" dirty="0" smtClean="0"/>
              <a:t>Motivation</a:t>
            </a:r>
            <a:endParaRPr lang="en-US" sz="4400" dirty="0"/>
          </a:p>
        </p:txBody>
      </p:sp>
      <p:sp>
        <p:nvSpPr>
          <p:cNvPr id="3" name="Content Placeholder 2"/>
          <p:cNvSpPr>
            <a:spLocks noGrp="1"/>
          </p:cNvSpPr>
          <p:nvPr>
            <p:ph idx="1"/>
          </p:nvPr>
        </p:nvSpPr>
        <p:spPr>
          <a:xfrm>
            <a:off x="457200" y="1524000"/>
            <a:ext cx="8229600" cy="4724400"/>
          </a:xfrm>
        </p:spPr>
        <p:txBody>
          <a:bodyPr>
            <a:normAutofit/>
          </a:bodyPr>
          <a:lstStyle/>
          <a:p>
            <a:endParaRPr lang="en-IN" dirty="0" smtClean="0"/>
          </a:p>
          <a:p>
            <a:r>
              <a:rPr lang="en-IN" dirty="0" smtClean="0">
                <a:solidFill>
                  <a:schemeClr val="tx1"/>
                </a:solidFill>
                <a:latin typeface="+mn-lt"/>
              </a:rPr>
              <a:t>Some tools allow the user to specify constraints for  generating test databases (e.g., domain ), those constraints are defined on the base tables only. So, the query results can’t be controlled directly.</a:t>
            </a:r>
          </a:p>
          <a:p>
            <a:pPr>
              <a:buNone/>
            </a:pPr>
            <a:endParaRPr lang="en-IN" dirty="0" smtClean="0">
              <a:solidFill>
                <a:schemeClr val="tx1"/>
              </a:solidFill>
              <a:latin typeface="+mn-lt"/>
            </a:endParaRPr>
          </a:p>
          <a:p>
            <a:r>
              <a:rPr lang="en-IN" dirty="0" smtClean="0">
                <a:solidFill>
                  <a:schemeClr val="tx1"/>
                </a:solidFill>
                <a:latin typeface="+mn-lt"/>
              </a:rPr>
              <a:t>Therefore, those tools can hardly deal with the complexity of SQL and application programs.</a:t>
            </a:r>
            <a:endParaRPr lang="en-US" dirty="0">
              <a:solidFill>
                <a:schemeClr val="tx1"/>
              </a:solidFill>
              <a:latin typeface="+mn-lt"/>
            </a:endParaRPr>
          </a:p>
        </p:txBody>
      </p:sp>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lstStyle/>
          <a:p>
            <a:r>
              <a:rPr lang="en-IN" sz="4400" dirty="0" smtClean="0"/>
              <a:t>Performance Experiments and Results</a:t>
            </a:r>
            <a:endParaRPr lang="en-US" sz="4400" dirty="0"/>
          </a:p>
        </p:txBody>
      </p:sp>
      <p:sp>
        <p:nvSpPr>
          <p:cNvPr id="3" name="Content Placeholder 2"/>
          <p:cNvSpPr>
            <a:spLocks noGrp="1"/>
          </p:cNvSpPr>
          <p:nvPr>
            <p:ph idx="1"/>
          </p:nvPr>
        </p:nvSpPr>
        <p:spPr>
          <a:xfrm>
            <a:off x="457200" y="1524000"/>
            <a:ext cx="8229600" cy="4724400"/>
          </a:xfrm>
        </p:spPr>
        <p:txBody>
          <a:bodyPr>
            <a:normAutofit/>
          </a:bodyPr>
          <a:lstStyle/>
          <a:p>
            <a:endParaRPr lang="en-IN" dirty="0" smtClean="0">
              <a:solidFill>
                <a:schemeClr val="tx1"/>
              </a:solidFill>
              <a:latin typeface="+mn-lt"/>
            </a:endParaRPr>
          </a:p>
          <a:p>
            <a:r>
              <a:rPr lang="en-IN" dirty="0" smtClean="0">
                <a:solidFill>
                  <a:schemeClr val="tx1"/>
                </a:solidFill>
                <a:latin typeface="+mn-lt"/>
              </a:rPr>
              <a:t>Queries which include an explicit or implicit COUNT  value in R, the size of the generated database  depends on that COUNT value.</a:t>
            </a:r>
          </a:p>
          <a:p>
            <a:endParaRPr lang="en-IN" dirty="0" smtClean="0">
              <a:solidFill>
                <a:schemeClr val="tx1"/>
              </a:solidFill>
              <a:latin typeface="+mn-lt"/>
            </a:endParaRPr>
          </a:p>
          <a:p>
            <a:r>
              <a:rPr lang="en-IN" dirty="0" smtClean="0">
                <a:solidFill>
                  <a:schemeClr val="tx1"/>
                </a:solidFill>
                <a:latin typeface="+mn-lt"/>
              </a:rPr>
              <a:t>For those queries which do not define a COUNT value, only a small number of </a:t>
            </a:r>
            <a:r>
              <a:rPr lang="en-IN" dirty="0" err="1" smtClean="0">
                <a:solidFill>
                  <a:schemeClr val="tx1"/>
                </a:solidFill>
                <a:latin typeface="+mn-lt"/>
              </a:rPr>
              <a:t>tuples</a:t>
            </a:r>
            <a:r>
              <a:rPr lang="en-IN" dirty="0" smtClean="0">
                <a:solidFill>
                  <a:schemeClr val="tx1"/>
                </a:solidFill>
                <a:latin typeface="+mn-lt"/>
              </a:rPr>
              <a:t> are generated</a:t>
            </a:r>
            <a:endParaRPr lang="en-US" dirty="0" smtClean="0">
              <a:solidFill>
                <a:schemeClr val="tx1"/>
              </a:solidFill>
              <a:latin typeface="+mn-lt"/>
            </a:endParaRPr>
          </a:p>
          <a:p>
            <a:endParaRPr lang="en-IN" dirty="0" smtClean="0">
              <a:solidFill>
                <a:schemeClr val="tx1"/>
              </a:solidFill>
              <a:latin typeface="+mn-lt"/>
            </a:endParaRPr>
          </a:p>
        </p:txBody>
      </p:sp>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lstStyle/>
          <a:p>
            <a:r>
              <a:rPr lang="en-IN" sz="4400" dirty="0" smtClean="0"/>
              <a:t>Performance Experiments and Results</a:t>
            </a:r>
            <a:endParaRPr lang="en-US" sz="4400" dirty="0"/>
          </a:p>
        </p:txBody>
      </p:sp>
      <p:sp>
        <p:nvSpPr>
          <p:cNvPr id="3" name="Content Placeholder 2"/>
          <p:cNvSpPr>
            <a:spLocks noGrp="1"/>
          </p:cNvSpPr>
          <p:nvPr>
            <p:ph idx="1"/>
          </p:nvPr>
        </p:nvSpPr>
        <p:spPr>
          <a:xfrm>
            <a:off x="457200" y="1524000"/>
            <a:ext cx="8229600" cy="4724400"/>
          </a:xfrm>
        </p:spPr>
        <p:txBody>
          <a:bodyPr>
            <a:normAutofit/>
          </a:bodyPr>
          <a:lstStyle/>
          <a:p>
            <a:r>
              <a:rPr lang="en-IN" dirty="0" smtClean="0">
                <a:solidFill>
                  <a:schemeClr val="tx1"/>
                </a:solidFill>
                <a:latin typeface="+mn-lt"/>
              </a:rPr>
              <a:t>Table 2 shows the running times of SPQR for the TPC-H benchmark for three scaling factors (0.1,1,10). </a:t>
            </a:r>
            <a:endParaRPr lang="en-IN" smtClean="0">
              <a:solidFill>
                <a:schemeClr val="tx1"/>
              </a:solidFill>
              <a:latin typeface="+mn-lt"/>
            </a:endParaRPr>
          </a:p>
          <a:p>
            <a:endParaRPr lang="en-IN" sz="1100" dirty="0" smtClean="0">
              <a:solidFill>
                <a:schemeClr val="tx1"/>
              </a:solidFill>
              <a:latin typeface="+mn-lt"/>
            </a:endParaRPr>
          </a:p>
          <a:p>
            <a:r>
              <a:rPr lang="en-IN" b="1" dirty="0" smtClean="0">
                <a:solidFill>
                  <a:schemeClr val="tx1"/>
                </a:solidFill>
                <a:latin typeface="+mn-lt"/>
              </a:rPr>
              <a:t>#M-Inv</a:t>
            </a:r>
            <a:r>
              <a:rPr lang="en-IN" dirty="0" smtClean="0">
                <a:solidFill>
                  <a:schemeClr val="tx1"/>
                </a:solidFill>
                <a:latin typeface="+mn-lt"/>
              </a:rPr>
              <a:t> - number of times the decision procedure is invoked.</a:t>
            </a:r>
          </a:p>
          <a:p>
            <a:r>
              <a:rPr lang="en-IN" b="1" dirty="0" smtClean="0">
                <a:solidFill>
                  <a:schemeClr val="tx1"/>
                </a:solidFill>
                <a:latin typeface="+mn-lt"/>
              </a:rPr>
              <a:t>MC-</a:t>
            </a:r>
            <a:r>
              <a:rPr lang="en-IN" dirty="0" smtClean="0">
                <a:solidFill>
                  <a:schemeClr val="tx1"/>
                </a:solidFill>
                <a:latin typeface="+mn-lt"/>
              </a:rPr>
              <a:t> time spent by the decision procedure of the model checker.</a:t>
            </a:r>
          </a:p>
          <a:p>
            <a:r>
              <a:rPr lang="en-IN" b="1" dirty="0" smtClean="0">
                <a:solidFill>
                  <a:schemeClr val="tx1"/>
                </a:solidFill>
                <a:latin typeface="+mn-lt"/>
              </a:rPr>
              <a:t>QP</a:t>
            </a:r>
            <a:r>
              <a:rPr lang="en-IN" dirty="0" smtClean="0">
                <a:solidFill>
                  <a:schemeClr val="tx1"/>
                </a:solidFill>
                <a:latin typeface="+mn-lt"/>
              </a:rPr>
              <a:t> - time spent processing </a:t>
            </a:r>
            <a:r>
              <a:rPr lang="en-IN" dirty="0" err="1" smtClean="0">
                <a:solidFill>
                  <a:schemeClr val="tx1"/>
                </a:solidFill>
                <a:latin typeface="+mn-lt"/>
              </a:rPr>
              <a:t>tuples</a:t>
            </a:r>
            <a:r>
              <a:rPr lang="en-IN" dirty="0" smtClean="0">
                <a:solidFill>
                  <a:schemeClr val="tx1"/>
                </a:solidFill>
                <a:latin typeface="+mn-lt"/>
              </a:rPr>
              <a:t> in SPQR.</a:t>
            </a:r>
          </a:p>
          <a:p>
            <a:r>
              <a:rPr lang="en-IN" b="1" dirty="0" smtClean="0">
                <a:solidFill>
                  <a:schemeClr val="tx1"/>
                </a:solidFill>
                <a:latin typeface="+mn-lt"/>
              </a:rPr>
              <a:t>DB</a:t>
            </a:r>
            <a:r>
              <a:rPr lang="en-IN" dirty="0" smtClean="0">
                <a:solidFill>
                  <a:schemeClr val="tx1"/>
                </a:solidFill>
                <a:latin typeface="+mn-lt"/>
              </a:rPr>
              <a:t> - time that is spent by </a:t>
            </a:r>
            <a:r>
              <a:rPr lang="en-IN" dirty="0" err="1" smtClean="0">
                <a:solidFill>
                  <a:schemeClr val="tx1"/>
                </a:solidFill>
                <a:latin typeface="+mn-lt"/>
              </a:rPr>
              <a:t>PostgreSQL</a:t>
            </a:r>
            <a:r>
              <a:rPr lang="en-IN" dirty="0" smtClean="0">
                <a:solidFill>
                  <a:schemeClr val="tx1"/>
                </a:solidFill>
                <a:latin typeface="+mn-lt"/>
              </a:rPr>
              <a:t> in order to generate new </a:t>
            </a:r>
            <a:r>
              <a:rPr lang="en-IN" dirty="0" err="1" smtClean="0">
                <a:solidFill>
                  <a:schemeClr val="tx1"/>
                </a:solidFill>
                <a:latin typeface="+mn-lt"/>
              </a:rPr>
              <a:t>tuples</a:t>
            </a:r>
            <a:r>
              <a:rPr lang="en-IN" dirty="0" smtClean="0">
                <a:solidFill>
                  <a:schemeClr val="tx1"/>
                </a:solidFill>
                <a:latin typeface="+mn-lt"/>
              </a:rPr>
              <a:t>.</a:t>
            </a:r>
          </a:p>
        </p:txBody>
      </p:sp>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lstStyle/>
          <a:p>
            <a:r>
              <a:rPr lang="en-IN" sz="4400" dirty="0" smtClean="0"/>
              <a:t>Performance Experiments and Results</a:t>
            </a:r>
            <a:endParaRPr lang="en-US" sz="4400" dirty="0"/>
          </a:p>
        </p:txBody>
      </p:sp>
      <p:sp>
        <p:nvSpPr>
          <p:cNvPr id="3" name="Content Placeholder 2"/>
          <p:cNvSpPr>
            <a:spLocks noGrp="1"/>
          </p:cNvSpPr>
          <p:nvPr>
            <p:ph idx="1"/>
          </p:nvPr>
        </p:nvSpPr>
        <p:spPr>
          <a:xfrm>
            <a:off x="457200" y="1524000"/>
            <a:ext cx="8229600" cy="4724400"/>
          </a:xfrm>
        </p:spPr>
        <p:txBody>
          <a:bodyPr>
            <a:normAutofit/>
          </a:bodyPr>
          <a:lstStyle/>
          <a:p>
            <a:r>
              <a:rPr lang="en-IN" dirty="0" smtClean="0">
                <a:solidFill>
                  <a:schemeClr val="tx1"/>
                </a:solidFill>
                <a:latin typeface="+mn-lt"/>
              </a:rPr>
              <a:t>For SF=0.1, the Total running time is up to one hour in worst case but most queries can be reverse processed in a few seconds.</a:t>
            </a:r>
          </a:p>
          <a:p>
            <a:endParaRPr lang="en-IN" sz="1000" dirty="0" smtClean="0">
              <a:solidFill>
                <a:schemeClr val="tx1"/>
              </a:solidFill>
              <a:latin typeface="+mn-lt"/>
            </a:endParaRPr>
          </a:p>
          <a:p>
            <a:r>
              <a:rPr lang="en-IN" dirty="0" smtClean="0">
                <a:solidFill>
                  <a:schemeClr val="tx1"/>
                </a:solidFill>
                <a:latin typeface="+mn-lt"/>
              </a:rPr>
              <a:t>Count heuristic optimization was very useful as none of the 22 queries required any trial-and-error.</a:t>
            </a:r>
          </a:p>
          <a:p>
            <a:endParaRPr lang="en-IN" sz="1000" dirty="0" smtClean="0">
              <a:solidFill>
                <a:schemeClr val="tx1"/>
              </a:solidFill>
              <a:latin typeface="+mn-lt"/>
            </a:endParaRPr>
          </a:p>
          <a:p>
            <a:r>
              <a:rPr lang="en-IN" dirty="0" smtClean="0">
                <a:solidFill>
                  <a:schemeClr val="tx1"/>
                </a:solidFill>
                <a:latin typeface="+mn-lt"/>
              </a:rPr>
              <a:t>For all those queries which have higher running times for a larger scaling factor, the running time increased linearly</a:t>
            </a:r>
          </a:p>
          <a:p>
            <a:endParaRPr lang="en-IN" dirty="0" smtClean="0">
              <a:solidFill>
                <a:schemeClr val="tx1"/>
              </a:solidFill>
              <a:latin typeface="+mn-lt"/>
            </a:endParaRPr>
          </a:p>
        </p:txBody>
      </p:sp>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lstStyle/>
          <a:p>
            <a:r>
              <a:rPr lang="en-IN" sz="4400" dirty="0" smtClean="0"/>
              <a:t>Performance Experiments and Results</a:t>
            </a:r>
            <a:endParaRPr lang="en-US" sz="4400" dirty="0"/>
          </a:p>
        </p:txBody>
      </p:sp>
      <p:pic>
        <p:nvPicPr>
          <p:cNvPr id="4" name="Content Placeholder 3" descr="table2.PNG"/>
          <p:cNvPicPr>
            <a:picLocks noGrp="1" noChangeAspect="1"/>
          </p:cNvPicPr>
          <p:nvPr>
            <p:ph idx="1"/>
          </p:nvPr>
        </p:nvPicPr>
        <p:blipFill>
          <a:blip r:embed="rId2" cstate="print"/>
          <a:stretch>
            <a:fillRect/>
          </a:stretch>
        </p:blipFill>
        <p:spPr>
          <a:xfrm>
            <a:off x="0" y="1371600"/>
            <a:ext cx="9144000" cy="5486400"/>
          </a:xfrm>
        </p:spPr>
      </p:pic>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lstStyle/>
          <a:p>
            <a:r>
              <a:rPr lang="en-US" sz="4400" dirty="0" smtClean="0"/>
              <a:t>Conclusion</a:t>
            </a:r>
            <a:endParaRPr lang="en-US" sz="4400" dirty="0"/>
          </a:p>
        </p:txBody>
      </p:sp>
      <p:sp>
        <p:nvSpPr>
          <p:cNvPr id="3" name="Content Placeholder 2"/>
          <p:cNvSpPr>
            <a:spLocks noGrp="1"/>
          </p:cNvSpPr>
          <p:nvPr>
            <p:ph idx="1"/>
          </p:nvPr>
        </p:nvSpPr>
        <p:spPr>
          <a:xfrm>
            <a:off x="457200" y="1524000"/>
            <a:ext cx="8229600" cy="4724400"/>
          </a:xfrm>
        </p:spPr>
        <p:txBody>
          <a:bodyPr>
            <a:normAutofit/>
          </a:bodyPr>
          <a:lstStyle/>
          <a:p>
            <a:r>
              <a:rPr lang="en-IN" dirty="0" smtClean="0">
                <a:solidFill>
                  <a:schemeClr val="tx1"/>
                </a:solidFill>
                <a:latin typeface="+mn-lt"/>
              </a:rPr>
              <a:t>This work presented a new technique called reverse query processing or RQP.</a:t>
            </a:r>
          </a:p>
          <a:p>
            <a:endParaRPr lang="en-IN" dirty="0" smtClean="0">
              <a:solidFill>
                <a:schemeClr val="tx1"/>
              </a:solidFill>
              <a:latin typeface="+mn-lt"/>
            </a:endParaRPr>
          </a:p>
          <a:p>
            <a:r>
              <a:rPr lang="en-IN" dirty="0" smtClean="0">
                <a:solidFill>
                  <a:schemeClr val="tx1"/>
                </a:solidFill>
                <a:latin typeface="+mn-lt"/>
              </a:rPr>
              <a:t>SPQR is a </a:t>
            </a:r>
            <a:r>
              <a:rPr lang="en-IN" dirty="0" err="1" smtClean="0">
                <a:solidFill>
                  <a:schemeClr val="tx1"/>
                </a:solidFill>
                <a:latin typeface="+mn-lt"/>
              </a:rPr>
              <a:t>fullfledged</a:t>
            </a:r>
            <a:r>
              <a:rPr lang="en-IN" dirty="0" smtClean="0">
                <a:solidFill>
                  <a:schemeClr val="tx1"/>
                </a:solidFill>
                <a:latin typeface="+mn-lt"/>
              </a:rPr>
              <a:t> RQP system for SQL for generating test databases for functional testing of database applications.</a:t>
            </a:r>
          </a:p>
          <a:p>
            <a:endParaRPr lang="en-IN" dirty="0" smtClean="0">
              <a:solidFill>
                <a:schemeClr val="tx1"/>
              </a:solidFill>
              <a:latin typeface="+mn-lt"/>
            </a:endParaRPr>
          </a:p>
          <a:p>
            <a:r>
              <a:rPr lang="en-IN" dirty="0" smtClean="0">
                <a:solidFill>
                  <a:schemeClr val="tx1"/>
                </a:solidFill>
                <a:latin typeface="+mn-lt"/>
              </a:rPr>
              <a:t>SPQR scales linearly with the size of the database that is generated for the TPC-H benchmark.</a:t>
            </a:r>
            <a:endParaRPr lang="en-US" dirty="0">
              <a:solidFill>
                <a:schemeClr val="tx1"/>
              </a:solidFill>
              <a:latin typeface="+mn-lt"/>
            </a:endParaRPr>
          </a:p>
        </p:txBody>
      </p:sp>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4267200"/>
          </a:xfrm>
        </p:spPr>
        <p:txBody>
          <a:bodyPr/>
          <a:lstStyle/>
          <a:p>
            <a:pPr marL="0" lvl="0" indent="0"/>
            <a:r>
              <a:rPr lang="en-US" sz="6000" dirty="0" smtClean="0"/>
              <a:t>Massive Stochastic Testing of SQL</a:t>
            </a:r>
            <a:r>
              <a:rPr lang="en-US" sz="6000" dirty="0"/>
              <a:t/>
            </a:r>
            <a:br>
              <a:rPr lang="en-US" sz="6000" dirty="0"/>
            </a:br>
            <a:r>
              <a:rPr lang="en-US" sz="2800" dirty="0" smtClean="0"/>
              <a:t>Don </a:t>
            </a:r>
            <a:r>
              <a:rPr lang="en-US" sz="2800" dirty="0" err="1" smtClean="0"/>
              <a:t>Slutz</a:t>
            </a:r>
            <a:r>
              <a:rPr lang="en-US" sz="2800" dirty="0" smtClean="0"/>
              <a:t/>
            </a:r>
            <a:br>
              <a:rPr lang="en-US" sz="2800" dirty="0" smtClean="0"/>
            </a:br>
            <a:r>
              <a:rPr lang="en-US" sz="2800" dirty="0" smtClean="0"/>
              <a:t>Microsoft Research</a:t>
            </a:r>
            <a:endParaRPr lang="en-US" sz="2800" dirty="0"/>
          </a:p>
        </p:txBody>
      </p:sp>
      <p:sp>
        <p:nvSpPr>
          <p:cNvPr id="3" name="Subtitle 2"/>
          <p:cNvSpPr>
            <a:spLocks noGrp="1"/>
          </p:cNvSpPr>
          <p:nvPr>
            <p:ph type="subTitle" idx="1"/>
          </p:nvPr>
        </p:nvSpPr>
        <p:spPr/>
        <p:txBody>
          <a:bodyPr>
            <a:normAutofit/>
          </a:bodyPr>
          <a:lstStyle/>
          <a:p>
            <a:endParaRPr lang="en-US" dirty="0">
              <a:solidFill>
                <a:schemeClr val="tx1"/>
              </a:solidFill>
              <a:latin typeface="+mn-lt"/>
            </a:endParaRPr>
          </a:p>
        </p:txBody>
      </p:sp>
    </p:spTree>
    <p:extLst>
      <p:ext uri="{BB962C8B-B14F-4D97-AF65-F5344CB8AC3E}">
        <p14:creationId xmlns:p14="http://schemas.microsoft.com/office/powerpoint/2010/main" xmlns="" val="3214520149"/>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lstStyle/>
          <a:p>
            <a:r>
              <a:rPr lang="en-US" sz="4400" dirty="0" smtClean="0"/>
              <a:t>Motivation</a:t>
            </a:r>
            <a:endParaRPr lang="en-US" sz="4400" dirty="0"/>
          </a:p>
        </p:txBody>
      </p:sp>
      <p:sp>
        <p:nvSpPr>
          <p:cNvPr id="3" name="Content Placeholder 2"/>
          <p:cNvSpPr>
            <a:spLocks noGrp="1"/>
          </p:cNvSpPr>
          <p:nvPr>
            <p:ph idx="1"/>
          </p:nvPr>
        </p:nvSpPr>
        <p:spPr>
          <a:xfrm>
            <a:off x="457200" y="1524000"/>
            <a:ext cx="8229600" cy="4724400"/>
          </a:xfrm>
        </p:spPr>
        <p:txBody>
          <a:bodyPr>
            <a:normAutofit/>
          </a:bodyPr>
          <a:lstStyle/>
          <a:p>
            <a:pPr>
              <a:lnSpc>
                <a:spcPct val="90000"/>
              </a:lnSpc>
            </a:pPr>
            <a:r>
              <a:rPr lang="en-US" dirty="0" smtClean="0">
                <a:solidFill>
                  <a:schemeClr val="tx1"/>
                </a:solidFill>
                <a:latin typeface="+mn-lt"/>
              </a:rPr>
              <a:t>Deterministic testing of SQL database systems is human intensive.</a:t>
            </a:r>
          </a:p>
          <a:p>
            <a:pPr>
              <a:lnSpc>
                <a:spcPct val="90000"/>
              </a:lnSpc>
            </a:pPr>
            <a:endParaRPr lang="en-US" dirty="0" smtClean="0">
              <a:solidFill>
                <a:schemeClr val="tx1"/>
              </a:solidFill>
              <a:latin typeface="+mn-lt"/>
            </a:endParaRPr>
          </a:p>
          <a:p>
            <a:pPr>
              <a:lnSpc>
                <a:spcPct val="90000"/>
              </a:lnSpc>
            </a:pPr>
            <a:r>
              <a:rPr lang="en-US" dirty="0" smtClean="0">
                <a:solidFill>
                  <a:schemeClr val="tx1"/>
                </a:solidFill>
                <a:latin typeface="+mn-lt"/>
              </a:rPr>
              <a:t>The input domain, all SQL statements, from any number of users, with all states of the database, is gigantic.</a:t>
            </a:r>
          </a:p>
          <a:p>
            <a:pPr>
              <a:lnSpc>
                <a:spcPct val="90000"/>
              </a:lnSpc>
            </a:pPr>
            <a:endParaRPr lang="en-US" dirty="0" smtClean="0">
              <a:solidFill>
                <a:schemeClr val="tx1"/>
              </a:solidFill>
              <a:latin typeface="+mn-lt"/>
            </a:endParaRPr>
          </a:p>
          <a:p>
            <a:pPr>
              <a:lnSpc>
                <a:spcPct val="90000"/>
              </a:lnSpc>
            </a:pPr>
            <a:r>
              <a:rPr lang="en-US" dirty="0" smtClean="0">
                <a:solidFill>
                  <a:schemeClr val="tx1"/>
                </a:solidFill>
                <a:latin typeface="+mn-lt"/>
              </a:rPr>
              <a:t>These test libraries cover an important, but tiny, fraction of the SQL input domain.</a:t>
            </a:r>
          </a:p>
          <a:p>
            <a:pPr>
              <a:lnSpc>
                <a:spcPct val="90000"/>
              </a:lnSpc>
            </a:pPr>
            <a:endParaRPr lang="en-US" dirty="0" smtClean="0">
              <a:solidFill>
                <a:schemeClr val="tx1"/>
              </a:solidFill>
              <a:latin typeface="+mn-lt"/>
            </a:endParaRPr>
          </a:p>
          <a:p>
            <a:pPr>
              <a:lnSpc>
                <a:spcPct val="90000"/>
              </a:lnSpc>
            </a:pPr>
            <a:r>
              <a:rPr lang="en-US" dirty="0" smtClean="0">
                <a:solidFill>
                  <a:schemeClr val="tx1"/>
                </a:solidFill>
                <a:latin typeface="+mn-lt"/>
              </a:rPr>
              <a:t>Large increases in test coverage must come from automating the generation of tests.</a:t>
            </a:r>
            <a:endParaRPr lang="en-US" dirty="0">
              <a:solidFill>
                <a:schemeClr val="tx1"/>
              </a:solidFill>
              <a:latin typeface="+mn-lt"/>
            </a:endParaRPr>
          </a:p>
        </p:txBody>
      </p:sp>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lstStyle/>
          <a:p>
            <a:r>
              <a:rPr lang="en-US" sz="4400" dirty="0" smtClean="0"/>
              <a:t>Test Coverage Problem</a:t>
            </a:r>
            <a:endParaRPr lang="en-US" sz="4400" dirty="0"/>
          </a:p>
        </p:txBody>
      </p:sp>
      <p:pic>
        <p:nvPicPr>
          <p:cNvPr id="4" name="Content Placeholder 3" descr="massive.PNG"/>
          <p:cNvPicPr>
            <a:picLocks noGrp="1" noChangeAspect="1"/>
          </p:cNvPicPr>
          <p:nvPr>
            <p:ph idx="1"/>
          </p:nvPr>
        </p:nvPicPr>
        <p:blipFill>
          <a:blip r:embed="rId2" cstate="print"/>
          <a:stretch>
            <a:fillRect/>
          </a:stretch>
        </p:blipFill>
        <p:spPr>
          <a:xfrm>
            <a:off x="1524000" y="1524000"/>
            <a:ext cx="6361651" cy="4953000"/>
          </a:xfrm>
        </p:spPr>
      </p:pic>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lstStyle/>
          <a:p>
            <a:r>
              <a:rPr lang="en-US" sz="4400" dirty="0" smtClean="0"/>
              <a:t>Random Generation of SQL (RAGS)</a:t>
            </a:r>
            <a:endParaRPr lang="en-US" sz="4400" dirty="0"/>
          </a:p>
        </p:txBody>
      </p:sp>
      <p:sp>
        <p:nvSpPr>
          <p:cNvPr id="3" name="Content Placeholder 2"/>
          <p:cNvSpPr>
            <a:spLocks noGrp="1"/>
          </p:cNvSpPr>
          <p:nvPr>
            <p:ph idx="1"/>
          </p:nvPr>
        </p:nvSpPr>
        <p:spPr>
          <a:xfrm>
            <a:off x="457200" y="1524000"/>
            <a:ext cx="8229600" cy="4724400"/>
          </a:xfrm>
        </p:spPr>
        <p:txBody>
          <a:bodyPr>
            <a:normAutofit/>
          </a:bodyPr>
          <a:lstStyle/>
          <a:p>
            <a:pPr>
              <a:lnSpc>
                <a:spcPct val="80000"/>
              </a:lnSpc>
            </a:pPr>
            <a:endParaRPr lang="en-US" dirty="0" smtClean="0">
              <a:solidFill>
                <a:schemeClr val="tx1"/>
              </a:solidFill>
              <a:latin typeface="+mn-lt"/>
            </a:endParaRPr>
          </a:p>
          <a:p>
            <a:pPr>
              <a:lnSpc>
                <a:spcPct val="80000"/>
              </a:lnSpc>
            </a:pPr>
            <a:r>
              <a:rPr lang="en-US" dirty="0" smtClean="0">
                <a:solidFill>
                  <a:schemeClr val="tx1"/>
                </a:solidFill>
                <a:latin typeface="+mn-lt"/>
              </a:rPr>
              <a:t>RAGS is an experiment in massive stochastic testing of SQL systems. </a:t>
            </a:r>
          </a:p>
          <a:p>
            <a:pPr>
              <a:lnSpc>
                <a:spcPct val="80000"/>
              </a:lnSpc>
            </a:pPr>
            <a:endParaRPr lang="en-US" sz="1000" dirty="0" smtClean="0">
              <a:solidFill>
                <a:schemeClr val="tx1"/>
              </a:solidFill>
              <a:latin typeface="+mn-lt"/>
            </a:endParaRPr>
          </a:p>
          <a:p>
            <a:pPr>
              <a:lnSpc>
                <a:spcPct val="80000"/>
              </a:lnSpc>
            </a:pPr>
            <a:r>
              <a:rPr lang="en-US" dirty="0" smtClean="0">
                <a:solidFill>
                  <a:schemeClr val="tx1"/>
                </a:solidFill>
                <a:latin typeface="+mn-lt"/>
              </a:rPr>
              <a:t>Its main contribution is to generate entire SQL statements stochastically</a:t>
            </a:r>
          </a:p>
          <a:p>
            <a:pPr>
              <a:lnSpc>
                <a:spcPct val="80000"/>
              </a:lnSpc>
            </a:pPr>
            <a:endParaRPr lang="en-US" sz="1000" dirty="0" smtClean="0">
              <a:solidFill>
                <a:schemeClr val="tx1"/>
              </a:solidFill>
              <a:latin typeface="+mn-lt"/>
            </a:endParaRPr>
          </a:p>
          <a:p>
            <a:pPr>
              <a:lnSpc>
                <a:spcPct val="80000"/>
              </a:lnSpc>
            </a:pPr>
            <a:r>
              <a:rPr lang="en-US" dirty="0" smtClean="0">
                <a:solidFill>
                  <a:schemeClr val="tx1"/>
                </a:solidFill>
                <a:latin typeface="+mn-lt"/>
              </a:rPr>
              <a:t>The problem of validating outputs remains a tough issue. Output comparisons for different vendor’s database systems proved to be extremely useful, but only for the small set of common SQL.</a:t>
            </a:r>
          </a:p>
          <a:p>
            <a:pPr>
              <a:lnSpc>
                <a:spcPct val="80000"/>
              </a:lnSpc>
            </a:pPr>
            <a:endParaRPr lang="en-US" sz="1000" dirty="0" smtClean="0">
              <a:solidFill>
                <a:schemeClr val="tx1"/>
              </a:solidFill>
              <a:latin typeface="+mn-lt"/>
            </a:endParaRPr>
          </a:p>
          <a:p>
            <a:pPr>
              <a:lnSpc>
                <a:spcPct val="80000"/>
              </a:lnSpc>
            </a:pPr>
            <a:r>
              <a:rPr lang="en-US" dirty="0" smtClean="0">
                <a:solidFill>
                  <a:schemeClr val="tx1"/>
                </a:solidFill>
                <a:latin typeface="+mn-lt"/>
              </a:rPr>
              <a:t>RAGS could steadily generate errors in released SQL products.</a:t>
            </a:r>
          </a:p>
          <a:p>
            <a:pPr>
              <a:lnSpc>
                <a:spcPct val="90000"/>
              </a:lnSpc>
            </a:pPr>
            <a:endParaRPr lang="en-US" dirty="0">
              <a:solidFill>
                <a:schemeClr val="tx1"/>
              </a:solidFill>
              <a:latin typeface="+mn-lt"/>
            </a:endParaRPr>
          </a:p>
        </p:txBody>
      </p:sp>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609600"/>
            <a:ext cx="7772400" cy="4648200"/>
          </a:xfrm>
        </p:spPr>
        <p:txBody>
          <a:bodyPr/>
          <a:lstStyle/>
          <a:p>
            <a:pPr marL="0" lvl="0" indent="0"/>
            <a:r>
              <a:rPr lang="en-US" sz="6000" dirty="0"/>
              <a:t>Generating Databases for Query </a:t>
            </a:r>
            <a:r>
              <a:rPr lang="en-US" sz="6000" dirty="0" smtClean="0"/>
              <a:t>Workloads</a:t>
            </a:r>
            <a:br>
              <a:rPr lang="en-US" sz="6000" dirty="0" smtClean="0"/>
            </a:br>
            <a:r>
              <a:rPr lang="en-US" sz="6000" dirty="0"/>
              <a:t/>
            </a:r>
            <a:br>
              <a:rPr lang="en-US" sz="6000" dirty="0"/>
            </a:br>
            <a:r>
              <a:rPr lang="en-US" sz="2800" dirty="0"/>
              <a:t>Eric </a:t>
            </a:r>
            <a:r>
              <a:rPr lang="en-US" sz="2800" dirty="0" smtClean="0"/>
              <a:t>Lo</a:t>
            </a:r>
            <a:br>
              <a:rPr lang="en-US" sz="2800" dirty="0" smtClean="0"/>
            </a:br>
            <a:r>
              <a:rPr lang="en-US" sz="2800" dirty="0" smtClean="0"/>
              <a:t> </a:t>
            </a:r>
            <a:r>
              <a:rPr lang="en-US" sz="2800" dirty="0"/>
              <a:t>Nick </a:t>
            </a:r>
            <a:r>
              <a:rPr lang="en-US" sz="2800" dirty="0" smtClean="0"/>
              <a:t>Cheng</a:t>
            </a:r>
            <a:br>
              <a:rPr lang="en-US" sz="2800" dirty="0" smtClean="0"/>
            </a:br>
            <a:r>
              <a:rPr lang="en-US" sz="2800" dirty="0" smtClean="0"/>
              <a:t> </a:t>
            </a:r>
            <a:r>
              <a:rPr lang="en-US" sz="2800" dirty="0"/>
              <a:t>Wing-Kai </a:t>
            </a:r>
            <a:r>
              <a:rPr lang="en-US" sz="2800" dirty="0" smtClean="0"/>
              <a:t>Hon</a:t>
            </a:r>
            <a:endParaRPr lang="en-US" sz="2800" dirty="0"/>
          </a:p>
        </p:txBody>
      </p:sp>
    </p:spTree>
    <p:extLst>
      <p:ext uri="{BB962C8B-B14F-4D97-AF65-F5344CB8AC3E}">
        <p14:creationId xmlns:p14="http://schemas.microsoft.com/office/powerpoint/2010/main" xmlns="" val="20713826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382000" cy="1219200"/>
          </a:xfrm>
        </p:spPr>
        <p:txBody>
          <a:bodyPr/>
          <a:lstStyle/>
          <a:p>
            <a:r>
              <a:rPr lang="en-US" sz="4400" dirty="0" smtClean="0"/>
              <a:t>Reverse Query Processing (RQP)</a:t>
            </a:r>
            <a:endParaRPr lang="en-US" sz="4400" dirty="0"/>
          </a:p>
        </p:txBody>
      </p:sp>
      <p:sp>
        <p:nvSpPr>
          <p:cNvPr id="3" name="Content Placeholder 2"/>
          <p:cNvSpPr>
            <a:spLocks noGrp="1"/>
          </p:cNvSpPr>
          <p:nvPr>
            <p:ph idx="1"/>
          </p:nvPr>
        </p:nvSpPr>
        <p:spPr>
          <a:xfrm>
            <a:off x="457200" y="1524000"/>
            <a:ext cx="8229600" cy="4724400"/>
          </a:xfrm>
        </p:spPr>
        <p:txBody>
          <a:bodyPr>
            <a:normAutofit/>
          </a:bodyPr>
          <a:lstStyle/>
          <a:p>
            <a:endParaRPr lang="en-IN" dirty="0" smtClean="0">
              <a:solidFill>
                <a:schemeClr val="tx1"/>
              </a:solidFill>
              <a:latin typeface="+mn-lt"/>
            </a:endParaRPr>
          </a:p>
          <a:p>
            <a:r>
              <a:rPr lang="en-IN" dirty="0" smtClean="0">
                <a:solidFill>
                  <a:schemeClr val="tx1"/>
                </a:solidFill>
                <a:latin typeface="+mn-lt"/>
              </a:rPr>
              <a:t>Given a Query Q and a Table R, the goal is to find a Database D (a set of tables) such that Q(D) = R.</a:t>
            </a:r>
          </a:p>
          <a:p>
            <a:r>
              <a:rPr lang="en-IN" dirty="0" smtClean="0">
                <a:solidFill>
                  <a:schemeClr val="tx1"/>
                </a:solidFill>
                <a:latin typeface="+mn-lt"/>
              </a:rPr>
              <a:t>Based on a reverse relational algebra (RRA).</a:t>
            </a:r>
          </a:p>
          <a:p>
            <a:r>
              <a:rPr lang="en-US" dirty="0" smtClean="0">
                <a:solidFill>
                  <a:schemeClr val="tx1"/>
                </a:solidFill>
                <a:latin typeface="+mn-lt"/>
              </a:rPr>
              <a:t>Each operator of relation algebra has a corresponding operator in RRA</a:t>
            </a:r>
            <a:endParaRPr lang="en-IN" dirty="0" smtClean="0">
              <a:solidFill>
                <a:schemeClr val="tx1"/>
              </a:solidFill>
              <a:latin typeface="+mn-lt"/>
            </a:endParaRPr>
          </a:p>
          <a:p>
            <a:r>
              <a:rPr lang="en-IN" dirty="0" smtClean="0">
                <a:solidFill>
                  <a:schemeClr val="tx1"/>
                </a:solidFill>
                <a:latin typeface="+mn-lt"/>
              </a:rPr>
              <a:t>Unlike traditional query processing,  </a:t>
            </a:r>
            <a:r>
              <a:rPr lang="en-IN" dirty="0" err="1" smtClean="0">
                <a:solidFill>
                  <a:schemeClr val="tx1"/>
                </a:solidFill>
                <a:latin typeface="+mn-lt"/>
              </a:rPr>
              <a:t>iterators</a:t>
            </a:r>
            <a:r>
              <a:rPr lang="en-IN" dirty="0" smtClean="0">
                <a:solidFill>
                  <a:schemeClr val="tx1"/>
                </a:solidFill>
                <a:latin typeface="+mn-lt"/>
              </a:rPr>
              <a:t> in RQP are push-based meaning data processing is started by scanning the query result and pushing each </a:t>
            </a:r>
            <a:r>
              <a:rPr lang="en-IN" dirty="0" err="1" smtClean="0">
                <a:solidFill>
                  <a:schemeClr val="tx1"/>
                </a:solidFill>
                <a:latin typeface="+mn-lt"/>
              </a:rPr>
              <a:t>tuple</a:t>
            </a:r>
            <a:r>
              <a:rPr lang="en-IN" dirty="0" smtClean="0">
                <a:solidFill>
                  <a:schemeClr val="tx1"/>
                </a:solidFill>
                <a:latin typeface="+mn-lt"/>
              </a:rPr>
              <a:t> down to the leaves of the query tree.</a:t>
            </a:r>
          </a:p>
          <a:p>
            <a:endParaRPr lang="en-US" dirty="0">
              <a:solidFill>
                <a:schemeClr val="tx1"/>
              </a:solidFill>
              <a:latin typeface="+mn-lt"/>
            </a:endParaRPr>
          </a:p>
        </p:txBody>
      </p:sp>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lstStyle/>
          <a:p>
            <a:r>
              <a:rPr lang="en-US" sz="4400" dirty="0" err="1" smtClean="0"/>
              <a:t>QAGen</a:t>
            </a:r>
            <a:r>
              <a:rPr lang="en-US" sz="4400" dirty="0" smtClean="0"/>
              <a:t> </a:t>
            </a:r>
            <a:r>
              <a:rPr lang="en-US" sz="4400" dirty="0" err="1" smtClean="0"/>
              <a:t>vs</a:t>
            </a:r>
            <a:r>
              <a:rPr lang="en-US" sz="4400" dirty="0" smtClean="0"/>
              <a:t> </a:t>
            </a:r>
            <a:r>
              <a:rPr lang="en-US" sz="4400" dirty="0" err="1" smtClean="0"/>
              <a:t>MyBenchmark</a:t>
            </a:r>
            <a:endParaRPr lang="en-US" sz="4400" dirty="0"/>
          </a:p>
        </p:txBody>
      </p:sp>
      <p:sp>
        <p:nvSpPr>
          <p:cNvPr id="3" name="Content Placeholder 2"/>
          <p:cNvSpPr>
            <a:spLocks noGrp="1"/>
          </p:cNvSpPr>
          <p:nvPr>
            <p:ph idx="1"/>
          </p:nvPr>
        </p:nvSpPr>
        <p:spPr>
          <a:xfrm>
            <a:off x="457200" y="1524000"/>
            <a:ext cx="8229600" cy="4724400"/>
          </a:xfrm>
        </p:spPr>
        <p:txBody>
          <a:bodyPr>
            <a:normAutofit/>
          </a:bodyPr>
          <a:lstStyle/>
          <a:p>
            <a:pPr>
              <a:lnSpc>
                <a:spcPct val="80000"/>
              </a:lnSpc>
            </a:pPr>
            <a:endParaRPr lang="en-US" dirty="0" smtClean="0">
              <a:solidFill>
                <a:schemeClr val="tx1"/>
              </a:solidFill>
              <a:latin typeface="+mn-lt"/>
            </a:endParaRPr>
          </a:p>
          <a:p>
            <a:pPr>
              <a:lnSpc>
                <a:spcPct val="80000"/>
              </a:lnSpc>
            </a:pPr>
            <a:r>
              <a:rPr lang="en-US" dirty="0" err="1" smtClean="0">
                <a:solidFill>
                  <a:schemeClr val="tx1"/>
                </a:solidFill>
                <a:latin typeface="+mn-lt"/>
              </a:rPr>
              <a:t>QAGen</a:t>
            </a:r>
            <a:r>
              <a:rPr lang="en-US" dirty="0" smtClean="0">
                <a:solidFill>
                  <a:schemeClr val="tx1"/>
                </a:solidFill>
                <a:latin typeface="+mn-lt"/>
              </a:rPr>
              <a:t> - ofﬂine </a:t>
            </a:r>
            <a:r>
              <a:rPr lang="en-US" dirty="0">
                <a:solidFill>
                  <a:schemeClr val="tx1"/>
                </a:solidFill>
                <a:latin typeface="+mn-lt"/>
              </a:rPr>
              <a:t>test database generator designed for </a:t>
            </a:r>
            <a:r>
              <a:rPr lang="en-US" dirty="0" smtClean="0">
                <a:solidFill>
                  <a:schemeClr val="tx1"/>
                </a:solidFill>
                <a:latin typeface="+mn-lt"/>
              </a:rPr>
              <a:t>purpose of generation of test databases.</a:t>
            </a:r>
          </a:p>
          <a:p>
            <a:pPr>
              <a:lnSpc>
                <a:spcPct val="80000"/>
              </a:lnSpc>
            </a:pPr>
            <a:r>
              <a:rPr lang="en-US" dirty="0" err="1">
                <a:solidFill>
                  <a:schemeClr val="tx1"/>
                </a:solidFill>
                <a:latin typeface="+mn-lt"/>
              </a:rPr>
              <a:t>QAGen</a:t>
            </a:r>
            <a:r>
              <a:rPr lang="en-US" dirty="0">
                <a:solidFill>
                  <a:schemeClr val="tx1"/>
                </a:solidFill>
                <a:latin typeface="+mn-lt"/>
              </a:rPr>
              <a:t> every time takes only one test </a:t>
            </a:r>
            <a:r>
              <a:rPr lang="en-US" dirty="0" smtClean="0">
                <a:solidFill>
                  <a:schemeClr val="tx1"/>
                </a:solidFill>
                <a:latin typeface="+mn-lt"/>
              </a:rPr>
              <a:t>case as </a:t>
            </a:r>
            <a:r>
              <a:rPr lang="en-US" dirty="0">
                <a:solidFill>
                  <a:schemeClr val="tx1"/>
                </a:solidFill>
                <a:latin typeface="+mn-lt"/>
              </a:rPr>
              <a:t>input and generates an independent test database that is </a:t>
            </a:r>
            <a:r>
              <a:rPr lang="en-US" dirty="0" smtClean="0">
                <a:solidFill>
                  <a:schemeClr val="tx1"/>
                </a:solidFill>
                <a:latin typeface="+mn-lt"/>
              </a:rPr>
              <a:t>speciﬁc for </a:t>
            </a:r>
            <a:r>
              <a:rPr lang="en-US" dirty="0">
                <a:solidFill>
                  <a:schemeClr val="tx1"/>
                </a:solidFill>
                <a:latin typeface="+mn-lt"/>
              </a:rPr>
              <a:t>that test </a:t>
            </a:r>
            <a:r>
              <a:rPr lang="en-US" dirty="0" smtClean="0">
                <a:solidFill>
                  <a:schemeClr val="tx1"/>
                </a:solidFill>
                <a:latin typeface="+mn-lt"/>
              </a:rPr>
              <a:t>case. So we need to maintain separate test databases for each query.</a:t>
            </a:r>
          </a:p>
          <a:p>
            <a:pPr>
              <a:lnSpc>
                <a:spcPct val="80000"/>
              </a:lnSpc>
            </a:pPr>
            <a:r>
              <a:rPr lang="en-US" dirty="0" err="1">
                <a:solidFill>
                  <a:schemeClr val="tx1"/>
                </a:solidFill>
                <a:latin typeface="+mn-lt"/>
              </a:rPr>
              <a:t>MyBenchmark</a:t>
            </a:r>
            <a:r>
              <a:rPr lang="en-US" dirty="0">
                <a:solidFill>
                  <a:schemeClr val="tx1"/>
                </a:solidFill>
                <a:latin typeface="+mn-lt"/>
              </a:rPr>
              <a:t> takes a set of </a:t>
            </a:r>
            <a:r>
              <a:rPr lang="en-US" dirty="0" smtClean="0">
                <a:solidFill>
                  <a:schemeClr val="tx1"/>
                </a:solidFill>
                <a:latin typeface="+mn-lt"/>
              </a:rPr>
              <a:t>annotated parameterized </a:t>
            </a:r>
            <a:r>
              <a:rPr lang="en-US" dirty="0">
                <a:solidFill>
                  <a:schemeClr val="tx1"/>
                </a:solidFill>
                <a:latin typeface="+mn-lt"/>
              </a:rPr>
              <a:t>queries </a:t>
            </a:r>
            <a:r>
              <a:rPr lang="en-US" dirty="0" smtClean="0">
                <a:solidFill>
                  <a:schemeClr val="tx1"/>
                </a:solidFill>
                <a:latin typeface="+mn-lt"/>
              </a:rPr>
              <a:t>as </a:t>
            </a:r>
            <a:r>
              <a:rPr lang="en-US" dirty="0">
                <a:solidFill>
                  <a:schemeClr val="tx1"/>
                </a:solidFill>
                <a:latin typeface="+mn-lt"/>
              </a:rPr>
              <a:t>input, and generates a minimal set of database instances with </a:t>
            </a:r>
            <a:r>
              <a:rPr lang="en-US" dirty="0" smtClean="0">
                <a:solidFill>
                  <a:schemeClr val="tx1"/>
                </a:solidFill>
                <a:latin typeface="+mn-lt"/>
              </a:rPr>
              <a:t>the same </a:t>
            </a:r>
            <a:r>
              <a:rPr lang="en-US" dirty="0">
                <a:solidFill>
                  <a:schemeClr val="tx1"/>
                </a:solidFill>
                <a:latin typeface="+mn-lt"/>
              </a:rPr>
              <a:t>query cardinality and data distribution assurance as </a:t>
            </a:r>
            <a:r>
              <a:rPr lang="en-US" dirty="0" err="1" smtClean="0">
                <a:solidFill>
                  <a:schemeClr val="tx1"/>
                </a:solidFill>
                <a:latin typeface="+mn-lt"/>
              </a:rPr>
              <a:t>QAGen</a:t>
            </a:r>
            <a:r>
              <a:rPr lang="en-US" dirty="0" smtClean="0">
                <a:solidFill>
                  <a:schemeClr val="tx1"/>
                </a:solidFill>
                <a:latin typeface="+mn-lt"/>
              </a:rPr>
              <a:t> does.</a:t>
            </a:r>
          </a:p>
          <a:p>
            <a:pPr>
              <a:lnSpc>
                <a:spcPct val="80000"/>
              </a:lnSpc>
            </a:pPr>
            <a:r>
              <a:rPr lang="en-US" dirty="0" smtClean="0">
                <a:solidFill>
                  <a:schemeClr val="tx1"/>
                </a:solidFill>
                <a:latin typeface="+mn-lt"/>
              </a:rPr>
              <a:t>Tests </a:t>
            </a:r>
            <a:r>
              <a:rPr lang="en-US" dirty="0">
                <a:solidFill>
                  <a:schemeClr val="tx1"/>
                </a:solidFill>
                <a:latin typeface="+mn-lt"/>
              </a:rPr>
              <a:t>on DBMSs can be carried out more space </a:t>
            </a:r>
            <a:r>
              <a:rPr lang="en-US" dirty="0" smtClean="0">
                <a:solidFill>
                  <a:schemeClr val="tx1"/>
                </a:solidFill>
                <a:latin typeface="+mn-lt"/>
              </a:rPr>
              <a:t>efﬁciently</a:t>
            </a:r>
            <a:r>
              <a:rPr lang="en-US" dirty="0">
                <a:solidFill>
                  <a:schemeClr val="tx1"/>
                </a:solidFill>
                <a:latin typeface="+mn-lt"/>
              </a:rPr>
              <a:t>.</a:t>
            </a:r>
          </a:p>
        </p:txBody>
      </p:sp>
    </p:spTree>
    <p:extLst>
      <p:ext uri="{BB962C8B-B14F-4D97-AF65-F5344CB8AC3E}">
        <p14:creationId xmlns:p14="http://schemas.microsoft.com/office/powerpoint/2010/main" xmlns="" val="1840400323"/>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lstStyle/>
          <a:p>
            <a:r>
              <a:rPr lang="en-US" sz="4400" dirty="0" err="1" smtClean="0"/>
              <a:t>MyBenchmark</a:t>
            </a:r>
            <a:r>
              <a:rPr lang="en-US" sz="4400" dirty="0" smtClean="0"/>
              <a:t> Applications</a:t>
            </a:r>
            <a:endParaRPr lang="en-US" sz="4400" dirty="0"/>
          </a:p>
        </p:txBody>
      </p:sp>
      <p:sp>
        <p:nvSpPr>
          <p:cNvPr id="3" name="Content Placeholder 2"/>
          <p:cNvSpPr>
            <a:spLocks noGrp="1"/>
          </p:cNvSpPr>
          <p:nvPr>
            <p:ph idx="1"/>
          </p:nvPr>
        </p:nvSpPr>
        <p:spPr>
          <a:xfrm>
            <a:off x="457200" y="1905000"/>
            <a:ext cx="8229600" cy="4724400"/>
          </a:xfrm>
        </p:spPr>
        <p:txBody>
          <a:bodyPr>
            <a:normAutofit/>
          </a:bodyPr>
          <a:lstStyle/>
          <a:p>
            <a:pPr>
              <a:lnSpc>
                <a:spcPct val="80000"/>
              </a:lnSpc>
            </a:pPr>
            <a:r>
              <a:rPr lang="en-US" b="1" dirty="0">
                <a:solidFill>
                  <a:schemeClr val="tx1"/>
                </a:solidFill>
                <a:latin typeface="+mn-lt"/>
              </a:rPr>
              <a:t>Stress testing database applications</a:t>
            </a:r>
            <a:r>
              <a:rPr lang="en-US" dirty="0">
                <a:solidFill>
                  <a:schemeClr val="tx1"/>
                </a:solidFill>
                <a:latin typeface="+mn-lt"/>
              </a:rPr>
              <a:t> </a:t>
            </a:r>
            <a:r>
              <a:rPr lang="en-US" dirty="0" smtClean="0">
                <a:solidFill>
                  <a:schemeClr val="tx1"/>
                </a:solidFill>
                <a:latin typeface="+mn-lt"/>
              </a:rPr>
              <a:t>:-</a:t>
            </a:r>
            <a:r>
              <a:rPr lang="en-US" dirty="0" err="1" smtClean="0">
                <a:solidFill>
                  <a:schemeClr val="tx1"/>
                </a:solidFill>
                <a:latin typeface="+mn-lt"/>
              </a:rPr>
              <a:t>MyBenchmark</a:t>
            </a:r>
            <a:r>
              <a:rPr lang="en-US" dirty="0" smtClean="0">
                <a:solidFill>
                  <a:schemeClr val="tx1"/>
                </a:solidFill>
                <a:latin typeface="+mn-lt"/>
              </a:rPr>
              <a:t> can be used to </a:t>
            </a:r>
            <a:r>
              <a:rPr lang="en-US" dirty="0">
                <a:solidFill>
                  <a:schemeClr val="tx1"/>
                </a:solidFill>
                <a:latin typeface="+mn-lt"/>
              </a:rPr>
              <a:t>generate a variety of synthetic </a:t>
            </a:r>
            <a:r>
              <a:rPr lang="en-US" dirty="0" smtClean="0">
                <a:solidFill>
                  <a:schemeClr val="tx1"/>
                </a:solidFill>
                <a:latin typeface="+mn-lt"/>
              </a:rPr>
              <a:t>workloads to </a:t>
            </a:r>
            <a:r>
              <a:rPr lang="en-US" dirty="0">
                <a:solidFill>
                  <a:schemeClr val="tx1"/>
                </a:solidFill>
                <a:latin typeface="+mn-lt"/>
              </a:rPr>
              <a:t>stress the application. </a:t>
            </a:r>
            <a:endParaRPr lang="en-US" dirty="0" smtClean="0">
              <a:solidFill>
                <a:schemeClr val="tx1"/>
              </a:solidFill>
              <a:latin typeface="+mn-lt"/>
            </a:endParaRPr>
          </a:p>
          <a:p>
            <a:pPr>
              <a:lnSpc>
                <a:spcPct val="80000"/>
              </a:lnSpc>
            </a:pPr>
            <a:endParaRPr lang="en-US" dirty="0">
              <a:solidFill>
                <a:schemeClr val="tx1"/>
              </a:solidFill>
              <a:latin typeface="+mn-lt"/>
            </a:endParaRPr>
          </a:p>
          <a:p>
            <a:pPr>
              <a:lnSpc>
                <a:spcPct val="80000"/>
              </a:lnSpc>
            </a:pPr>
            <a:r>
              <a:rPr lang="en-US" dirty="0" smtClean="0">
                <a:solidFill>
                  <a:schemeClr val="tx1"/>
                </a:solidFill>
                <a:latin typeface="+mn-lt"/>
              </a:rPr>
              <a:t>A </a:t>
            </a:r>
            <a:r>
              <a:rPr lang="en-US" dirty="0">
                <a:solidFill>
                  <a:schemeClr val="tx1"/>
                </a:solidFill>
                <a:latin typeface="+mn-lt"/>
              </a:rPr>
              <a:t>developer may use </a:t>
            </a:r>
            <a:r>
              <a:rPr lang="en-US" dirty="0" err="1" smtClean="0">
                <a:solidFill>
                  <a:schemeClr val="tx1"/>
                </a:solidFill>
                <a:latin typeface="+mn-lt"/>
              </a:rPr>
              <a:t>MyBenchmark</a:t>
            </a:r>
            <a:r>
              <a:rPr lang="en-US" dirty="0" smtClean="0">
                <a:solidFill>
                  <a:schemeClr val="tx1"/>
                </a:solidFill>
                <a:latin typeface="+mn-lt"/>
              </a:rPr>
              <a:t> </a:t>
            </a:r>
            <a:r>
              <a:rPr lang="en-US" dirty="0">
                <a:solidFill>
                  <a:schemeClr val="tx1"/>
                </a:solidFill>
                <a:latin typeface="+mn-lt"/>
              </a:rPr>
              <a:t>to generate a 1GB database that guarantees all the </a:t>
            </a:r>
            <a:r>
              <a:rPr lang="en-US" dirty="0" smtClean="0">
                <a:solidFill>
                  <a:schemeClr val="tx1"/>
                </a:solidFill>
                <a:latin typeface="+mn-lt"/>
              </a:rPr>
              <a:t>application </a:t>
            </a:r>
            <a:r>
              <a:rPr lang="en-US" dirty="0">
                <a:solidFill>
                  <a:schemeClr val="tx1"/>
                </a:solidFill>
                <a:latin typeface="+mn-lt"/>
              </a:rPr>
              <a:t>queries return millions of </a:t>
            </a:r>
            <a:r>
              <a:rPr lang="en-US" dirty="0" smtClean="0">
                <a:solidFill>
                  <a:schemeClr val="tx1"/>
                </a:solidFill>
                <a:latin typeface="+mn-lt"/>
              </a:rPr>
              <a:t>rows. This Allows the </a:t>
            </a:r>
            <a:r>
              <a:rPr lang="en-US" dirty="0">
                <a:solidFill>
                  <a:schemeClr val="tx1"/>
                </a:solidFill>
                <a:latin typeface="+mn-lt"/>
              </a:rPr>
              <a:t>developers to test the functional and performance limits of </a:t>
            </a:r>
            <a:r>
              <a:rPr lang="en-US" dirty="0" smtClean="0">
                <a:solidFill>
                  <a:schemeClr val="tx1"/>
                </a:solidFill>
                <a:latin typeface="+mn-lt"/>
              </a:rPr>
              <a:t>their applications</a:t>
            </a:r>
            <a:r>
              <a:rPr lang="en-US" dirty="0">
                <a:solidFill>
                  <a:schemeClr val="tx1"/>
                </a:solidFill>
                <a:latin typeface="+mn-lt"/>
              </a:rPr>
              <a:t>.</a:t>
            </a:r>
            <a:endParaRPr lang="en-US" dirty="0" smtClean="0">
              <a:solidFill>
                <a:schemeClr val="tx1"/>
              </a:solidFill>
              <a:latin typeface="+mn-lt"/>
            </a:endParaRPr>
          </a:p>
        </p:txBody>
      </p:sp>
    </p:spTree>
    <p:extLst>
      <p:ext uri="{BB962C8B-B14F-4D97-AF65-F5344CB8AC3E}">
        <p14:creationId xmlns:p14="http://schemas.microsoft.com/office/powerpoint/2010/main" xmlns="" val="883532625"/>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lstStyle/>
          <a:p>
            <a:r>
              <a:rPr lang="en-US" sz="4400" dirty="0" err="1"/>
              <a:t>MyBenchmark</a:t>
            </a:r>
            <a:r>
              <a:rPr lang="en-US" sz="4400" dirty="0"/>
              <a:t> Applications</a:t>
            </a:r>
          </a:p>
        </p:txBody>
      </p:sp>
      <p:sp>
        <p:nvSpPr>
          <p:cNvPr id="3" name="Content Placeholder 2"/>
          <p:cNvSpPr>
            <a:spLocks noGrp="1"/>
          </p:cNvSpPr>
          <p:nvPr>
            <p:ph idx="1"/>
          </p:nvPr>
        </p:nvSpPr>
        <p:spPr>
          <a:xfrm>
            <a:off x="457200" y="1828800"/>
            <a:ext cx="8229600" cy="4724400"/>
          </a:xfrm>
        </p:spPr>
        <p:txBody>
          <a:bodyPr>
            <a:normAutofit/>
          </a:bodyPr>
          <a:lstStyle/>
          <a:p>
            <a:pPr>
              <a:lnSpc>
                <a:spcPct val="80000"/>
              </a:lnSpc>
            </a:pPr>
            <a:r>
              <a:rPr lang="en-US" b="1" dirty="0">
                <a:solidFill>
                  <a:schemeClr val="tx1"/>
                </a:solidFill>
                <a:latin typeface="+mn-lt"/>
              </a:rPr>
              <a:t>Benchmarking requires </a:t>
            </a:r>
            <a:r>
              <a:rPr lang="en-US" b="1" dirty="0" smtClean="0">
                <a:solidFill>
                  <a:schemeClr val="tx1"/>
                </a:solidFill>
                <a:latin typeface="+mn-lt"/>
              </a:rPr>
              <a:t>the generation </a:t>
            </a:r>
            <a:r>
              <a:rPr lang="en-US" b="1" dirty="0">
                <a:solidFill>
                  <a:schemeClr val="tx1"/>
                </a:solidFill>
                <a:latin typeface="+mn-lt"/>
              </a:rPr>
              <a:t>of benchmark databases. </a:t>
            </a:r>
            <a:endParaRPr lang="en-US" b="1" dirty="0" smtClean="0">
              <a:solidFill>
                <a:schemeClr val="tx1"/>
              </a:solidFill>
              <a:latin typeface="+mn-lt"/>
            </a:endParaRPr>
          </a:p>
          <a:p>
            <a:pPr>
              <a:lnSpc>
                <a:spcPct val="80000"/>
              </a:lnSpc>
            </a:pPr>
            <a:endParaRPr lang="en-US" b="1" dirty="0" smtClean="0">
              <a:solidFill>
                <a:schemeClr val="tx1"/>
              </a:solidFill>
              <a:latin typeface="+mn-lt"/>
            </a:endParaRPr>
          </a:p>
          <a:p>
            <a:pPr>
              <a:lnSpc>
                <a:spcPct val="80000"/>
              </a:lnSpc>
            </a:pPr>
            <a:r>
              <a:rPr lang="en-US" dirty="0" smtClean="0">
                <a:solidFill>
                  <a:schemeClr val="tx1"/>
                </a:solidFill>
                <a:latin typeface="+mn-lt"/>
              </a:rPr>
              <a:t>Existing </a:t>
            </a:r>
            <a:r>
              <a:rPr lang="en-US" dirty="0">
                <a:solidFill>
                  <a:schemeClr val="tx1"/>
                </a:solidFill>
                <a:latin typeface="+mn-lt"/>
              </a:rPr>
              <a:t>benchmarks such </a:t>
            </a:r>
            <a:r>
              <a:rPr lang="en-US" dirty="0" smtClean="0">
                <a:solidFill>
                  <a:schemeClr val="tx1"/>
                </a:solidFill>
                <a:latin typeface="+mn-lt"/>
              </a:rPr>
              <a:t>as TPC benchmarks may </a:t>
            </a:r>
            <a:r>
              <a:rPr lang="en-US" dirty="0">
                <a:solidFill>
                  <a:schemeClr val="tx1"/>
                </a:solidFill>
                <a:latin typeface="+mn-lt"/>
              </a:rPr>
              <a:t>not 100% </a:t>
            </a:r>
            <a:r>
              <a:rPr lang="en-US" dirty="0" smtClean="0">
                <a:solidFill>
                  <a:schemeClr val="tx1"/>
                </a:solidFill>
                <a:latin typeface="+mn-lt"/>
              </a:rPr>
              <a:t>reﬂect the </a:t>
            </a:r>
            <a:r>
              <a:rPr lang="en-US" dirty="0">
                <a:solidFill>
                  <a:schemeClr val="tx1"/>
                </a:solidFill>
                <a:latin typeface="+mn-lt"/>
              </a:rPr>
              <a:t>performance of a DBMS with respect to an enterprise’s </a:t>
            </a:r>
            <a:r>
              <a:rPr lang="en-US" dirty="0" smtClean="0">
                <a:solidFill>
                  <a:schemeClr val="tx1"/>
                </a:solidFill>
                <a:latin typeface="+mn-lt"/>
              </a:rPr>
              <a:t>environment </a:t>
            </a:r>
            <a:r>
              <a:rPr lang="en-US" dirty="0">
                <a:solidFill>
                  <a:schemeClr val="tx1"/>
                </a:solidFill>
                <a:latin typeface="+mn-lt"/>
              </a:rPr>
              <a:t>because of the differences in the schemas between </a:t>
            </a:r>
            <a:r>
              <a:rPr lang="en-US" dirty="0" smtClean="0">
                <a:solidFill>
                  <a:schemeClr val="tx1"/>
                </a:solidFill>
                <a:latin typeface="+mn-lt"/>
              </a:rPr>
              <a:t>TPC benchmarks </a:t>
            </a:r>
            <a:r>
              <a:rPr lang="en-US" dirty="0">
                <a:solidFill>
                  <a:schemeClr val="tx1"/>
                </a:solidFill>
                <a:latin typeface="+mn-lt"/>
              </a:rPr>
              <a:t>and the enterprise’s DB applications. </a:t>
            </a:r>
            <a:endParaRPr lang="en-US" dirty="0" smtClean="0">
              <a:solidFill>
                <a:schemeClr val="tx1"/>
              </a:solidFill>
              <a:latin typeface="+mn-lt"/>
            </a:endParaRPr>
          </a:p>
          <a:p>
            <a:pPr>
              <a:lnSpc>
                <a:spcPct val="80000"/>
              </a:lnSpc>
            </a:pPr>
            <a:endParaRPr lang="en-US" dirty="0">
              <a:solidFill>
                <a:schemeClr val="tx1"/>
              </a:solidFill>
              <a:latin typeface="+mn-lt"/>
            </a:endParaRPr>
          </a:p>
          <a:p>
            <a:pPr>
              <a:lnSpc>
                <a:spcPct val="80000"/>
              </a:lnSpc>
            </a:pPr>
            <a:r>
              <a:rPr lang="en-US" dirty="0" smtClean="0">
                <a:solidFill>
                  <a:schemeClr val="tx1"/>
                </a:solidFill>
                <a:latin typeface="+mn-lt"/>
              </a:rPr>
              <a:t>By </a:t>
            </a:r>
            <a:r>
              <a:rPr lang="en-US" dirty="0">
                <a:solidFill>
                  <a:schemeClr val="tx1"/>
                </a:solidFill>
                <a:latin typeface="+mn-lt"/>
              </a:rPr>
              <a:t>using </a:t>
            </a:r>
            <a:r>
              <a:rPr lang="en-US" dirty="0" err="1" smtClean="0">
                <a:solidFill>
                  <a:schemeClr val="tx1"/>
                </a:solidFill>
                <a:latin typeface="+mn-lt"/>
              </a:rPr>
              <a:t>MyBenchmark</a:t>
            </a:r>
            <a:r>
              <a:rPr lang="en-US" dirty="0">
                <a:solidFill>
                  <a:schemeClr val="tx1"/>
                </a:solidFill>
                <a:latin typeface="+mn-lt"/>
              </a:rPr>
              <a:t>, an enterprise is able to study the performance of </a:t>
            </a:r>
            <a:r>
              <a:rPr lang="en-US" dirty="0" smtClean="0">
                <a:solidFill>
                  <a:schemeClr val="tx1"/>
                </a:solidFill>
                <a:latin typeface="+mn-lt"/>
              </a:rPr>
              <a:t>a DBMS </a:t>
            </a:r>
            <a:r>
              <a:rPr lang="en-US" dirty="0">
                <a:solidFill>
                  <a:schemeClr val="tx1"/>
                </a:solidFill>
                <a:latin typeface="+mn-lt"/>
              </a:rPr>
              <a:t>with respect to its own DB applications</a:t>
            </a:r>
          </a:p>
        </p:txBody>
      </p:sp>
    </p:spTree>
    <p:extLst>
      <p:ext uri="{BB962C8B-B14F-4D97-AF65-F5344CB8AC3E}">
        <p14:creationId xmlns:p14="http://schemas.microsoft.com/office/powerpoint/2010/main" xmlns="" val="883532625"/>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lstStyle/>
          <a:p>
            <a:r>
              <a:rPr lang="en-US" sz="4400" dirty="0" smtClean="0"/>
              <a:t>References</a:t>
            </a:r>
            <a:endParaRPr lang="en-US" sz="4400" dirty="0"/>
          </a:p>
        </p:txBody>
      </p:sp>
      <p:sp>
        <p:nvSpPr>
          <p:cNvPr id="3" name="Content Placeholder 2"/>
          <p:cNvSpPr>
            <a:spLocks noGrp="1"/>
          </p:cNvSpPr>
          <p:nvPr>
            <p:ph idx="1"/>
          </p:nvPr>
        </p:nvSpPr>
        <p:spPr>
          <a:xfrm>
            <a:off x="457200" y="1524000"/>
            <a:ext cx="8229600" cy="4724400"/>
          </a:xfrm>
        </p:spPr>
        <p:txBody>
          <a:bodyPr>
            <a:normAutofit fontScale="92500"/>
          </a:bodyPr>
          <a:lstStyle/>
          <a:p>
            <a:pPr marL="457200" indent="-457200">
              <a:buFont typeface="+mj-lt"/>
              <a:buAutoNum type="arabicPeriod"/>
            </a:pPr>
            <a:r>
              <a:rPr lang="en-IN" dirty="0" smtClean="0">
                <a:solidFill>
                  <a:schemeClr val="tx1"/>
                </a:solidFill>
                <a:latin typeface="+mn-lt"/>
              </a:rPr>
              <a:t>Reverse Query Processing  </a:t>
            </a:r>
            <a:r>
              <a:rPr lang="en-IN" dirty="0" err="1" smtClean="0">
                <a:solidFill>
                  <a:schemeClr val="tx1"/>
                </a:solidFill>
                <a:latin typeface="+mn-lt"/>
              </a:rPr>
              <a:t>Carsten</a:t>
            </a:r>
            <a:r>
              <a:rPr lang="en-IN" dirty="0" smtClean="0">
                <a:solidFill>
                  <a:schemeClr val="tx1"/>
                </a:solidFill>
                <a:latin typeface="+mn-lt"/>
              </a:rPr>
              <a:t> Binnig, Donald </a:t>
            </a:r>
            <a:r>
              <a:rPr lang="en-IN" dirty="0" err="1" smtClean="0">
                <a:solidFill>
                  <a:schemeClr val="tx1"/>
                </a:solidFill>
                <a:latin typeface="+mn-lt"/>
              </a:rPr>
              <a:t>Kossmann</a:t>
            </a:r>
            <a:r>
              <a:rPr lang="en-IN" dirty="0" smtClean="0">
                <a:solidFill>
                  <a:schemeClr val="tx1"/>
                </a:solidFill>
                <a:latin typeface="+mn-lt"/>
              </a:rPr>
              <a:t> and Eric Lo, ICDE 2007.</a:t>
            </a:r>
          </a:p>
          <a:p>
            <a:pPr marL="457200" indent="-457200">
              <a:buFont typeface="+mj-lt"/>
              <a:buAutoNum type="arabicPeriod"/>
            </a:pPr>
            <a:endParaRPr lang="en-IN" sz="800" dirty="0" smtClean="0">
              <a:solidFill>
                <a:schemeClr val="tx1"/>
              </a:solidFill>
              <a:latin typeface="+mn-lt"/>
            </a:endParaRPr>
          </a:p>
          <a:p>
            <a:pPr marL="457200" indent="-457200">
              <a:buFont typeface="+mj-lt"/>
              <a:buAutoNum type="arabicPeriod"/>
            </a:pPr>
            <a:r>
              <a:rPr lang="en-IN" dirty="0" smtClean="0">
                <a:solidFill>
                  <a:schemeClr val="tx1"/>
                </a:solidFill>
                <a:latin typeface="+mn-lt"/>
              </a:rPr>
              <a:t>Reverse Query Processing (Technical Report) </a:t>
            </a:r>
            <a:r>
              <a:rPr lang="en-IN" dirty="0" err="1" smtClean="0">
                <a:solidFill>
                  <a:schemeClr val="tx1"/>
                </a:solidFill>
                <a:latin typeface="+mn-lt"/>
              </a:rPr>
              <a:t>Carsten</a:t>
            </a:r>
            <a:r>
              <a:rPr lang="en-IN" dirty="0" smtClean="0">
                <a:solidFill>
                  <a:schemeClr val="tx1"/>
                </a:solidFill>
                <a:latin typeface="+mn-lt"/>
              </a:rPr>
              <a:t> Binnig, Donald </a:t>
            </a:r>
            <a:r>
              <a:rPr lang="en-IN" dirty="0" err="1" smtClean="0">
                <a:solidFill>
                  <a:schemeClr val="tx1"/>
                </a:solidFill>
                <a:latin typeface="+mn-lt"/>
              </a:rPr>
              <a:t>Kossmann</a:t>
            </a:r>
            <a:r>
              <a:rPr lang="en-IN" dirty="0" smtClean="0">
                <a:solidFill>
                  <a:schemeClr val="tx1"/>
                </a:solidFill>
                <a:latin typeface="+mn-lt"/>
              </a:rPr>
              <a:t> and Eric Lo, ETH Zurich, 2007</a:t>
            </a:r>
          </a:p>
          <a:p>
            <a:pPr marL="457200" indent="-457200">
              <a:buFont typeface="+mj-lt"/>
              <a:buAutoNum type="arabicPeriod"/>
            </a:pPr>
            <a:endParaRPr lang="en-IN" sz="800" dirty="0" smtClean="0">
              <a:solidFill>
                <a:schemeClr val="tx1"/>
              </a:solidFill>
              <a:latin typeface="+mn-lt"/>
            </a:endParaRPr>
          </a:p>
          <a:p>
            <a:pPr marL="457200" indent="-457200">
              <a:buFont typeface="+mj-lt"/>
              <a:buAutoNum type="arabicPeriod"/>
            </a:pPr>
            <a:r>
              <a:rPr lang="en-IN" dirty="0" err="1" smtClean="0">
                <a:solidFill>
                  <a:schemeClr val="tx1"/>
                </a:solidFill>
                <a:latin typeface="+mn-lt"/>
              </a:rPr>
              <a:t>QAGen</a:t>
            </a:r>
            <a:r>
              <a:rPr lang="en-IN" dirty="0" smtClean="0">
                <a:solidFill>
                  <a:schemeClr val="tx1"/>
                </a:solidFill>
                <a:latin typeface="+mn-lt"/>
              </a:rPr>
              <a:t>: Generating Query-Aware Test Databases </a:t>
            </a:r>
            <a:r>
              <a:rPr lang="en-IN" dirty="0" err="1" smtClean="0">
                <a:solidFill>
                  <a:schemeClr val="tx1"/>
                </a:solidFill>
                <a:latin typeface="+mn-lt"/>
              </a:rPr>
              <a:t>Carsten</a:t>
            </a:r>
            <a:r>
              <a:rPr lang="en-IN" dirty="0" smtClean="0">
                <a:solidFill>
                  <a:schemeClr val="tx1"/>
                </a:solidFill>
                <a:latin typeface="+mn-lt"/>
              </a:rPr>
              <a:t> Binnig, Donald </a:t>
            </a:r>
            <a:r>
              <a:rPr lang="en-IN" dirty="0" err="1" smtClean="0">
                <a:solidFill>
                  <a:schemeClr val="tx1"/>
                </a:solidFill>
                <a:latin typeface="+mn-lt"/>
              </a:rPr>
              <a:t>Kossmann</a:t>
            </a:r>
            <a:r>
              <a:rPr lang="en-IN" dirty="0" smtClean="0">
                <a:solidFill>
                  <a:schemeClr val="tx1"/>
                </a:solidFill>
                <a:latin typeface="+mn-lt"/>
              </a:rPr>
              <a:t>, Eric Lo and M. Tamer. </a:t>
            </a:r>
            <a:r>
              <a:rPr lang="en-IN" dirty="0" err="1" smtClean="0">
                <a:solidFill>
                  <a:schemeClr val="tx1"/>
                </a:solidFill>
                <a:latin typeface="+mn-lt"/>
              </a:rPr>
              <a:t>Ozsu</a:t>
            </a:r>
            <a:r>
              <a:rPr lang="en-IN" dirty="0" smtClean="0">
                <a:solidFill>
                  <a:schemeClr val="tx1"/>
                </a:solidFill>
                <a:latin typeface="+mn-lt"/>
              </a:rPr>
              <a:t>, SIGMOD 2007</a:t>
            </a:r>
          </a:p>
          <a:p>
            <a:pPr marL="457200" indent="-457200">
              <a:buFont typeface="+mj-lt"/>
              <a:buAutoNum type="arabicPeriod"/>
            </a:pPr>
            <a:endParaRPr lang="en-IN" sz="800" dirty="0" smtClean="0">
              <a:solidFill>
                <a:schemeClr val="tx1"/>
              </a:solidFill>
              <a:latin typeface="+mn-lt"/>
            </a:endParaRPr>
          </a:p>
          <a:p>
            <a:pPr marL="457200" indent="-457200">
              <a:buFont typeface="+mj-lt"/>
              <a:buAutoNum type="arabicPeriod"/>
            </a:pPr>
            <a:r>
              <a:rPr lang="en-IN" dirty="0" smtClean="0">
                <a:solidFill>
                  <a:schemeClr val="tx1"/>
                </a:solidFill>
                <a:latin typeface="+mn-lt"/>
              </a:rPr>
              <a:t>Massive Stochastic Testing of SQL Donald, R. </a:t>
            </a:r>
            <a:r>
              <a:rPr lang="en-IN" dirty="0" err="1" smtClean="0">
                <a:solidFill>
                  <a:schemeClr val="tx1"/>
                </a:solidFill>
                <a:latin typeface="+mn-lt"/>
              </a:rPr>
              <a:t>Slutz</a:t>
            </a:r>
            <a:r>
              <a:rPr lang="en-IN" dirty="0" smtClean="0">
                <a:solidFill>
                  <a:schemeClr val="tx1"/>
                </a:solidFill>
                <a:latin typeface="+mn-lt"/>
              </a:rPr>
              <a:t>, VLDB 1998: 618-622</a:t>
            </a:r>
          </a:p>
          <a:p>
            <a:pPr marL="457200" indent="-457200">
              <a:buFont typeface="+mj-lt"/>
              <a:buAutoNum type="arabicPeriod"/>
            </a:pPr>
            <a:endParaRPr lang="en-IN" sz="900" dirty="0" smtClean="0">
              <a:solidFill>
                <a:schemeClr val="tx1"/>
              </a:solidFill>
              <a:latin typeface="+mn-lt"/>
            </a:endParaRPr>
          </a:p>
          <a:p>
            <a:pPr marL="457200" indent="-457200">
              <a:buFont typeface="+mj-lt"/>
              <a:buAutoNum type="arabicPeriod"/>
            </a:pPr>
            <a:r>
              <a:rPr lang="en-US" dirty="0">
                <a:solidFill>
                  <a:schemeClr val="tx1"/>
                </a:solidFill>
                <a:latin typeface="+mn-lt"/>
              </a:rPr>
              <a:t>Generating Databases for Query </a:t>
            </a:r>
            <a:r>
              <a:rPr lang="en-US" dirty="0" smtClean="0">
                <a:solidFill>
                  <a:schemeClr val="tx1"/>
                </a:solidFill>
                <a:latin typeface="+mn-lt"/>
              </a:rPr>
              <a:t>Workloads, Eric Lo, </a:t>
            </a:r>
            <a:r>
              <a:rPr lang="en-US" dirty="0">
                <a:solidFill>
                  <a:schemeClr val="tx1"/>
                </a:solidFill>
                <a:latin typeface="+mn-lt"/>
              </a:rPr>
              <a:t>Nick Cheng, Wing-Kai Hon, VLDB </a:t>
            </a:r>
            <a:r>
              <a:rPr lang="en-US" dirty="0" smtClean="0">
                <a:solidFill>
                  <a:schemeClr val="tx1"/>
                </a:solidFill>
                <a:latin typeface="+mn-lt"/>
              </a:rPr>
              <a:t>Endowment 2010</a:t>
            </a:r>
            <a:endParaRPr lang="en-US" dirty="0">
              <a:solidFill>
                <a:schemeClr val="tx1"/>
              </a:solidFill>
              <a:latin typeface="+mn-lt"/>
            </a:endParaRPr>
          </a:p>
        </p:txBody>
      </p:sp>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lstStyle/>
          <a:p>
            <a:r>
              <a:rPr lang="en-US" sz="4400" dirty="0" smtClean="0"/>
              <a:t>Problem Statement</a:t>
            </a:r>
            <a:endParaRPr lang="en-US" sz="4400" dirty="0"/>
          </a:p>
        </p:txBody>
      </p:sp>
      <p:sp>
        <p:nvSpPr>
          <p:cNvPr id="3" name="Content Placeholder 2"/>
          <p:cNvSpPr>
            <a:spLocks noGrp="1"/>
          </p:cNvSpPr>
          <p:nvPr>
            <p:ph idx="1"/>
          </p:nvPr>
        </p:nvSpPr>
        <p:spPr>
          <a:xfrm>
            <a:off x="457200" y="1524000"/>
            <a:ext cx="8229600" cy="4724400"/>
          </a:xfrm>
        </p:spPr>
        <p:txBody>
          <a:bodyPr>
            <a:normAutofit/>
          </a:bodyPr>
          <a:lstStyle/>
          <a:p>
            <a:pPr marL="0" indent="0"/>
            <a:endParaRPr lang="en-US" dirty="0" smtClean="0">
              <a:solidFill>
                <a:schemeClr val="tx1"/>
              </a:solidFill>
              <a:latin typeface="+mn-lt"/>
            </a:endParaRPr>
          </a:p>
          <a:p>
            <a:pPr marL="0" indent="0">
              <a:buNone/>
            </a:pPr>
            <a:r>
              <a:rPr lang="en-US" b="1" dirty="0" smtClean="0">
                <a:solidFill>
                  <a:schemeClr val="tx1"/>
                </a:solidFill>
                <a:latin typeface="+mn-lt"/>
              </a:rPr>
              <a:t>Given,</a:t>
            </a:r>
          </a:p>
          <a:p>
            <a:pPr marL="914400" lvl="1" indent="-514350">
              <a:buFont typeface="+mj-lt"/>
              <a:buAutoNum type="romanUcPeriod"/>
            </a:pPr>
            <a:r>
              <a:rPr lang="en-US" sz="2400" dirty="0" smtClean="0">
                <a:solidFill>
                  <a:schemeClr val="tx1"/>
                </a:solidFill>
                <a:latin typeface="+mn-lt"/>
              </a:rPr>
              <a:t>SQL query Q </a:t>
            </a:r>
          </a:p>
          <a:p>
            <a:pPr marL="914400" lvl="1" indent="-514350">
              <a:buFont typeface="+mj-lt"/>
              <a:buAutoNum type="romanUcPeriod"/>
            </a:pPr>
            <a:r>
              <a:rPr lang="en-US" sz="2400" dirty="0" smtClean="0">
                <a:solidFill>
                  <a:schemeClr val="tx1"/>
                </a:solidFill>
                <a:latin typeface="+mn-lt"/>
              </a:rPr>
              <a:t>Schema  S</a:t>
            </a:r>
            <a:r>
              <a:rPr lang="en-US" sz="2400" baseline="-25000" dirty="0" smtClean="0">
                <a:solidFill>
                  <a:schemeClr val="tx1"/>
                </a:solidFill>
                <a:latin typeface="+mn-lt"/>
              </a:rPr>
              <a:t>D</a:t>
            </a:r>
            <a:r>
              <a:rPr lang="en-US" sz="2400" dirty="0" smtClean="0">
                <a:solidFill>
                  <a:schemeClr val="tx1"/>
                </a:solidFill>
                <a:latin typeface="+mn-lt"/>
              </a:rPr>
              <a:t> of relational database (including integrity   constraints)</a:t>
            </a:r>
          </a:p>
          <a:p>
            <a:pPr marL="914400" lvl="1" indent="-514350">
              <a:buFont typeface="+mj-lt"/>
              <a:buAutoNum type="romanUcPeriod"/>
            </a:pPr>
            <a:r>
              <a:rPr lang="en-US" sz="2400" dirty="0" smtClean="0">
                <a:solidFill>
                  <a:schemeClr val="tx1"/>
                </a:solidFill>
                <a:latin typeface="+mn-lt"/>
              </a:rPr>
              <a:t>Table R</a:t>
            </a:r>
          </a:p>
          <a:p>
            <a:pPr marL="400050" lvl="1" indent="0"/>
            <a:endParaRPr lang="en-US" sz="2400" dirty="0" smtClean="0">
              <a:solidFill>
                <a:schemeClr val="tx1"/>
              </a:solidFill>
              <a:latin typeface="+mn-lt"/>
            </a:endParaRPr>
          </a:p>
          <a:p>
            <a:pPr marL="0" indent="0">
              <a:buNone/>
            </a:pPr>
            <a:r>
              <a:rPr lang="en-US" b="1" dirty="0" smtClean="0">
                <a:solidFill>
                  <a:schemeClr val="tx1"/>
                </a:solidFill>
                <a:latin typeface="+mn-lt"/>
              </a:rPr>
              <a:t>Required </a:t>
            </a:r>
            <a:r>
              <a:rPr lang="en-US" dirty="0" smtClean="0">
                <a:solidFill>
                  <a:schemeClr val="tx1"/>
                </a:solidFill>
                <a:latin typeface="+mn-lt"/>
              </a:rPr>
              <a:t>: Find a database instance D such that:</a:t>
            </a:r>
          </a:p>
          <a:p>
            <a:pPr marL="0" indent="0" algn="ctr">
              <a:buNone/>
            </a:pPr>
            <a:r>
              <a:rPr lang="en-US" dirty="0" smtClean="0">
                <a:solidFill>
                  <a:schemeClr val="tx1"/>
                </a:solidFill>
                <a:latin typeface="+mn-lt"/>
              </a:rPr>
              <a:t>R = Q(D)</a:t>
            </a:r>
          </a:p>
          <a:p>
            <a:pPr marL="0" indent="0">
              <a:buNone/>
            </a:pPr>
            <a:r>
              <a:rPr lang="en-US" dirty="0" smtClean="0">
                <a:solidFill>
                  <a:schemeClr val="tx1"/>
                </a:solidFill>
                <a:latin typeface="+mn-lt"/>
              </a:rPr>
              <a:t>D is compliant with </a:t>
            </a:r>
            <a:r>
              <a:rPr lang="en-IN" dirty="0" smtClean="0">
                <a:solidFill>
                  <a:schemeClr val="tx1"/>
                </a:solidFill>
                <a:latin typeface="+mn-lt"/>
              </a:rPr>
              <a:t>S</a:t>
            </a:r>
            <a:r>
              <a:rPr lang="en-US" baseline="-25000" dirty="0" smtClean="0">
                <a:solidFill>
                  <a:schemeClr val="tx1"/>
                </a:solidFill>
              </a:rPr>
              <a:t>D</a:t>
            </a:r>
            <a:r>
              <a:rPr lang="en-IN" dirty="0" smtClean="0">
                <a:solidFill>
                  <a:schemeClr val="tx1"/>
                </a:solidFill>
                <a:latin typeface="+mn-lt"/>
              </a:rPr>
              <a:t> and its integrity constraints</a:t>
            </a:r>
            <a:endParaRPr lang="en-US" dirty="0" smtClean="0">
              <a:solidFill>
                <a:schemeClr val="tx1"/>
              </a:solidFill>
              <a:latin typeface="+mn-lt"/>
            </a:endParaRPr>
          </a:p>
          <a:p>
            <a:pPr marL="0" indent="0">
              <a:buNone/>
            </a:pPr>
            <a:endParaRPr lang="en-US" dirty="0">
              <a:solidFill>
                <a:schemeClr val="tx1"/>
              </a:solidFill>
              <a:latin typeface="+mn-lt"/>
            </a:endParaRPr>
          </a:p>
        </p:txBody>
      </p:sp>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lstStyle/>
          <a:p>
            <a:r>
              <a:rPr lang="en-US" sz="4400" dirty="0" smtClean="0"/>
              <a:t>Problem Statement</a:t>
            </a:r>
            <a:endParaRPr lang="en-US" sz="4400" dirty="0"/>
          </a:p>
        </p:txBody>
      </p:sp>
      <p:sp>
        <p:nvSpPr>
          <p:cNvPr id="3" name="Content Placeholder 2"/>
          <p:cNvSpPr>
            <a:spLocks noGrp="1"/>
          </p:cNvSpPr>
          <p:nvPr>
            <p:ph idx="1"/>
          </p:nvPr>
        </p:nvSpPr>
        <p:spPr>
          <a:xfrm>
            <a:off x="457200" y="1524000"/>
            <a:ext cx="8229600" cy="4724400"/>
          </a:xfrm>
        </p:spPr>
        <p:txBody>
          <a:bodyPr>
            <a:normAutofit/>
          </a:bodyPr>
          <a:lstStyle/>
          <a:p>
            <a:endParaRPr lang="en-IN" dirty="0" smtClean="0">
              <a:solidFill>
                <a:schemeClr val="tx1"/>
              </a:solidFill>
              <a:latin typeface="+mn-lt"/>
            </a:endParaRPr>
          </a:p>
          <a:p>
            <a:r>
              <a:rPr lang="en-IN" dirty="0" smtClean="0">
                <a:solidFill>
                  <a:schemeClr val="tx1"/>
                </a:solidFill>
                <a:latin typeface="+mn-lt"/>
              </a:rPr>
              <a:t>There are many different database instances which can be generated for a given Q and R. </a:t>
            </a:r>
          </a:p>
          <a:p>
            <a:endParaRPr lang="en-IN" dirty="0" smtClean="0">
              <a:solidFill>
                <a:schemeClr val="tx1"/>
              </a:solidFill>
              <a:latin typeface="+mn-lt"/>
            </a:endParaRPr>
          </a:p>
          <a:p>
            <a:r>
              <a:rPr lang="en-IN" dirty="0" smtClean="0">
                <a:solidFill>
                  <a:schemeClr val="tx1"/>
                </a:solidFill>
                <a:latin typeface="+mn-lt"/>
              </a:rPr>
              <a:t>Depending on the application, some of these instances might be better than others. </a:t>
            </a:r>
          </a:p>
          <a:p>
            <a:endParaRPr lang="en-IN" dirty="0" smtClean="0">
              <a:solidFill>
                <a:schemeClr val="tx1"/>
              </a:solidFill>
              <a:latin typeface="+mn-lt"/>
            </a:endParaRPr>
          </a:p>
          <a:p>
            <a:r>
              <a:rPr lang="en-IN" dirty="0" smtClean="0">
                <a:solidFill>
                  <a:schemeClr val="tx1"/>
                </a:solidFill>
                <a:latin typeface="+mn-lt"/>
              </a:rPr>
              <a:t>For functional testing, RQP should generate a small D that satisfies the correctness criteria ( R=Q(D) ), so that the running time of tests is reduced.</a:t>
            </a:r>
            <a:endParaRPr lang="en-US" dirty="0">
              <a:solidFill>
                <a:schemeClr val="tx1"/>
              </a:solidFill>
              <a:latin typeface="+mn-lt"/>
            </a:endParaRPr>
          </a:p>
        </p:txBody>
      </p:sp>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lstStyle/>
          <a:p>
            <a:r>
              <a:rPr lang="en-IN" sz="4400" dirty="0" smtClean="0"/>
              <a:t>RQP Architecture</a:t>
            </a:r>
            <a:endParaRPr lang="en-US" sz="4400" dirty="0"/>
          </a:p>
        </p:txBody>
      </p:sp>
      <p:pic>
        <p:nvPicPr>
          <p:cNvPr id="4" name="Content Placeholder 3" descr="arc.PNG"/>
          <p:cNvPicPr>
            <a:picLocks noGrp="1" noChangeAspect="1"/>
          </p:cNvPicPr>
          <p:nvPr>
            <p:ph idx="1"/>
          </p:nvPr>
        </p:nvPicPr>
        <p:blipFill>
          <a:blip r:embed="rId2" cstate="print"/>
          <a:stretch>
            <a:fillRect/>
          </a:stretch>
        </p:blipFill>
        <p:spPr>
          <a:xfrm>
            <a:off x="1295400" y="1419545"/>
            <a:ext cx="6934200" cy="5220129"/>
          </a:xfrm>
        </p:spPr>
      </p:pic>
    </p:spTree>
    <p:extLst>
      <p:ext uri="{BB962C8B-B14F-4D97-AF65-F5344CB8AC3E}">
        <p14:creationId xmlns:p14="http://schemas.microsoft.com/office/powerpoint/2010/main" xmlns="" val="371219184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723</TotalTime>
  <Words>2860</Words>
  <Application>Microsoft Office PowerPoint</Application>
  <PresentationFormat>On-screen Show (4:3)</PresentationFormat>
  <Paragraphs>409</Paragraphs>
  <Slides>63</Slides>
  <Notes>0</Notes>
  <HiddenSlides>0</HiddenSlides>
  <MMClips>0</MMClips>
  <ScaleCrop>false</ScaleCrop>
  <HeadingPairs>
    <vt:vector size="4" baseType="variant">
      <vt:variant>
        <vt:lpstr>Theme</vt:lpstr>
      </vt:variant>
      <vt:variant>
        <vt:i4>1</vt:i4>
      </vt:variant>
      <vt:variant>
        <vt:lpstr>Slide Titles</vt:lpstr>
      </vt:variant>
      <vt:variant>
        <vt:i4>63</vt:i4>
      </vt:variant>
    </vt:vector>
  </HeadingPairs>
  <TitlesOfParts>
    <vt:vector size="64" baseType="lpstr">
      <vt:lpstr>Executive</vt:lpstr>
      <vt:lpstr>Reverse Query Processing  Carsten Binnig, Donald Kossmann and Eric Lo ICDE 2007 </vt:lpstr>
      <vt:lpstr>Motivation</vt:lpstr>
      <vt:lpstr>Motivation</vt:lpstr>
      <vt:lpstr>Motivation</vt:lpstr>
      <vt:lpstr>Motivation</vt:lpstr>
      <vt:lpstr>Reverse Query Processing (RQP)</vt:lpstr>
      <vt:lpstr>Problem Statement</vt:lpstr>
      <vt:lpstr>Problem Statement</vt:lpstr>
      <vt:lpstr>RQP Architecture</vt:lpstr>
      <vt:lpstr>RQP Architecture …</vt:lpstr>
      <vt:lpstr>RQP Architecture …</vt:lpstr>
      <vt:lpstr>RQP Architecture …</vt:lpstr>
      <vt:lpstr>RQP Example</vt:lpstr>
      <vt:lpstr>RQP Example</vt:lpstr>
      <vt:lpstr>Reverse Relational Algebra</vt:lpstr>
      <vt:lpstr>Reverse Relational Algebra</vt:lpstr>
      <vt:lpstr>Reverse Relational Algebra …</vt:lpstr>
      <vt:lpstr>Reverse Projection (  -1)</vt:lpstr>
      <vt:lpstr>Reverse Selection (  -1)</vt:lpstr>
      <vt:lpstr>Reverse Aggregation ( x-1)</vt:lpstr>
      <vt:lpstr>Reverse Join (     )</vt:lpstr>
      <vt:lpstr>Reverse Union (U-1)</vt:lpstr>
      <vt:lpstr>Reverse Minus (    -1)</vt:lpstr>
      <vt:lpstr>RQP Example</vt:lpstr>
      <vt:lpstr>Bottom-up Query Annotation</vt:lpstr>
      <vt:lpstr>Bottom-up Query Annotation</vt:lpstr>
      <vt:lpstr>Top-down Data Instantiation</vt:lpstr>
      <vt:lpstr>Top-down Data Instantiation</vt:lpstr>
      <vt:lpstr>Model Checker*</vt:lpstr>
      <vt:lpstr>CVC3 Example*</vt:lpstr>
      <vt:lpstr>CVC3 Example*</vt:lpstr>
      <vt:lpstr>Top-down Data Instantiation</vt:lpstr>
      <vt:lpstr>SQPR example</vt:lpstr>
      <vt:lpstr>Reverse Projection in SPQR</vt:lpstr>
      <vt:lpstr>Instantiate Data in SQPR</vt:lpstr>
      <vt:lpstr>An example</vt:lpstr>
      <vt:lpstr>Example contd..</vt:lpstr>
      <vt:lpstr>Reverse Aggregation in SPQR</vt:lpstr>
      <vt:lpstr>Processing Nested Queries for SQPR</vt:lpstr>
      <vt:lpstr>Optimization of Data Instantiation</vt:lpstr>
      <vt:lpstr>Optimization of Data Instantiation</vt:lpstr>
      <vt:lpstr>Optimization of Data Instantiation</vt:lpstr>
      <vt:lpstr>Optimization of Data Instantiation</vt:lpstr>
      <vt:lpstr>Optimization of Data Instantiation</vt:lpstr>
      <vt:lpstr>Optimization of Data Instantiation</vt:lpstr>
      <vt:lpstr>Optimization of Data Instantiation</vt:lpstr>
      <vt:lpstr>Performance Experiments and Results</vt:lpstr>
      <vt:lpstr>Performance Experiments and Results</vt:lpstr>
      <vt:lpstr>Performance Experiments and Results</vt:lpstr>
      <vt:lpstr>Performance Experiments and Results</vt:lpstr>
      <vt:lpstr>Performance Experiments and Results</vt:lpstr>
      <vt:lpstr>Performance Experiments and Results</vt:lpstr>
      <vt:lpstr>Performance Experiments and Results</vt:lpstr>
      <vt:lpstr>Conclusion</vt:lpstr>
      <vt:lpstr>Massive Stochastic Testing of SQL Don Slutz Microsoft Research</vt:lpstr>
      <vt:lpstr>Motivation</vt:lpstr>
      <vt:lpstr>Test Coverage Problem</vt:lpstr>
      <vt:lpstr>Random Generation of SQL (RAGS)</vt:lpstr>
      <vt:lpstr>Generating Databases for Query Workloads  Eric Lo  Nick Cheng  Wing-Kai Hon</vt:lpstr>
      <vt:lpstr>QAGen vs MyBenchmark</vt:lpstr>
      <vt:lpstr>MyBenchmark Applications</vt:lpstr>
      <vt:lpstr>MyBenchmark Applications</vt:lpstr>
      <vt:lpstr>References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Reverse Query Processing  Carsten Binnig, Donald Kossmann and Eric Lo ICDE 2007 </dc:title>
  <dc:creator>Bikash Chandra</dc:creator>
  <cp:lastModifiedBy>Ankit Shah</cp:lastModifiedBy>
  <cp:revision>136</cp:revision>
  <dcterms:created xsi:type="dcterms:W3CDTF">2011-03-04T13:26:49Z</dcterms:created>
  <dcterms:modified xsi:type="dcterms:W3CDTF">2011-03-14T06:59:43Z</dcterms:modified>
</cp:coreProperties>
</file>