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1" r:id="rId2"/>
    <p:sldId id="301" r:id="rId3"/>
    <p:sldId id="299" r:id="rId4"/>
    <p:sldId id="316" r:id="rId5"/>
    <p:sldId id="317" r:id="rId6"/>
    <p:sldId id="261" r:id="rId7"/>
    <p:sldId id="377" r:id="rId8"/>
    <p:sldId id="347" r:id="rId9"/>
    <p:sldId id="378" r:id="rId10"/>
    <p:sldId id="304" r:id="rId11"/>
    <p:sldId id="379" r:id="rId12"/>
    <p:sldId id="380" r:id="rId13"/>
    <p:sldId id="381" r:id="rId14"/>
    <p:sldId id="382" r:id="rId15"/>
    <p:sldId id="383" r:id="rId16"/>
    <p:sldId id="384" r:id="rId17"/>
    <p:sldId id="420" r:id="rId18"/>
    <p:sldId id="385" r:id="rId19"/>
    <p:sldId id="386" r:id="rId20"/>
    <p:sldId id="387" r:id="rId21"/>
    <p:sldId id="388" r:id="rId22"/>
    <p:sldId id="389" r:id="rId23"/>
    <p:sldId id="390" r:id="rId24"/>
    <p:sldId id="354" r:id="rId25"/>
    <p:sldId id="395" r:id="rId26"/>
    <p:sldId id="391" r:id="rId27"/>
    <p:sldId id="392" r:id="rId28"/>
    <p:sldId id="394" r:id="rId29"/>
    <p:sldId id="396" r:id="rId30"/>
    <p:sldId id="417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15" r:id="rId41"/>
    <p:sldId id="406" r:id="rId42"/>
    <p:sldId id="407" r:id="rId43"/>
    <p:sldId id="408" r:id="rId44"/>
    <p:sldId id="409" r:id="rId45"/>
    <p:sldId id="410" r:id="rId46"/>
    <p:sldId id="411" r:id="rId47"/>
    <p:sldId id="416" r:id="rId48"/>
    <p:sldId id="422" r:id="rId49"/>
    <p:sldId id="413" r:id="rId50"/>
    <p:sldId id="418" r:id="rId51"/>
    <p:sldId id="414" r:id="rId52"/>
    <p:sldId id="412" r:id="rId53"/>
    <p:sldId id="421" r:id="rId54"/>
  </p:sldIdLst>
  <p:sldSz cx="9144000" cy="5715000" type="screen16x10"/>
  <p:notesSz cx="6858000" cy="9144000"/>
  <p:defaultTextStyle>
    <a:defPPr>
      <a:defRPr lang="en-US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07988" indent="-2889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15975" indent="-577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223963" indent="-86677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631950" indent="-115570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3333CC"/>
    <a:srgbClr val="0000FF"/>
    <a:srgbClr val="3333FF"/>
    <a:srgbClr val="FFFFE1"/>
    <a:srgbClr val="FFFFCC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4" autoAdjust="0"/>
    <p:restoredTop sz="89744" autoAdjust="0"/>
  </p:normalViewPr>
  <p:slideViewPr>
    <p:cSldViewPr>
      <p:cViewPr>
        <p:scale>
          <a:sx n="122" d="100"/>
          <a:sy n="122" d="100"/>
        </p:scale>
        <p:origin x="-288" y="6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6FC47-DE7F-407F-BD2A-FC40D3156F43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5A8A2-6A8B-4E94-9A0F-6B0DDDB96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00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02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022">
              <a:defRPr sz="1200"/>
            </a:lvl1pPr>
          </a:lstStyle>
          <a:p>
            <a:pPr>
              <a:defRPr/>
            </a:pPr>
            <a:fld id="{6F92A3E8-ED13-435E-AE80-7078374F59E0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02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022">
              <a:defRPr sz="1200"/>
            </a:lvl1pPr>
          </a:lstStyle>
          <a:p>
            <a:pPr>
              <a:defRPr/>
            </a:pPr>
            <a:fld id="{DD411112-34D3-4CE3-83D3-1753DE43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4162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1pPr>
    <a:lvl2pPr marL="117475"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2pPr>
    <a:lvl3pPr marL="236538"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3pPr>
    <a:lvl4pPr marL="355600"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4pPr>
    <a:lvl5pPr marL="474663" algn="l" defTabSz="236538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+mn-lt"/>
        <a:ea typeface="+mn-ea"/>
        <a:cs typeface="+mn-cs"/>
      </a:defRPr>
    </a:lvl5pPr>
    <a:lvl6pPr marL="595274" algn="l" defTabSz="238110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714329" algn="l" defTabSz="238110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833384" algn="l" defTabSz="238110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952439" algn="l" defTabSz="238110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975" eaLnBrk="1" hangingPunct="1"/>
            <a:fld id="{12EF63BA-B614-4BBE-98E3-5F9B410F53F4}" type="slidenum">
              <a:rPr lang="en-US" sz="1200" smtClean="0"/>
              <a:pPr defTabSz="815975"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52" indent="-285712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4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8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28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26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08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4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686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867" eaLnBrk="1" hangingPunct="1"/>
            <a:fld id="{76544AA6-21AF-4E53-9C6B-E2BB8492F7D5}" type="slidenum">
              <a:rPr lang="en-US" sz="1200" smtClean="0"/>
              <a:pPr defTabSz="815867"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980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98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225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52" indent="-285712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4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8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28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26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08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4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686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867" eaLnBrk="1" hangingPunct="1"/>
            <a:fld id="{76544AA6-21AF-4E53-9C6B-E2BB8492F7D5}" type="slidenum">
              <a:rPr lang="en-US" sz="1200" smtClean="0"/>
              <a:pPr defTabSz="815867" eaLnBrk="1" hangingPunct="1"/>
              <a:t>17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6507">
              <a:defRPr/>
            </a:pPr>
            <a:r>
              <a:rPr lang="en-US" dirty="0" smtClean="0"/>
              <a:t>JH:</a:t>
            </a:r>
            <a:r>
              <a:rPr lang="en-US" baseline="0" dirty="0" smtClean="0"/>
              <a:t>  Keep single predicate</a:t>
            </a:r>
          </a:p>
          <a:p>
            <a:pPr defTabSz="236507">
              <a:defRPr/>
            </a:pPr>
            <a:r>
              <a:rPr lang="en-US" baseline="0" dirty="0" smtClean="0"/>
              <a:t>Bring plan also one by one : done</a:t>
            </a:r>
            <a:endParaRPr lang="en-US" dirty="0" smtClean="0"/>
          </a:p>
          <a:p>
            <a:pPr defTabSz="23650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47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52" indent="-285712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4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8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28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26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08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4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686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867" eaLnBrk="1" hangingPunct="1"/>
            <a:fld id="{76544AA6-21AF-4E53-9C6B-E2BB8492F7D5}" type="slidenum">
              <a:rPr lang="en-US" sz="1200" smtClean="0"/>
              <a:pPr defTabSz="815867"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1923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50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975" eaLnBrk="1" hangingPunct="1"/>
            <a:fld id="{0A2CF90B-560B-43D1-8BE6-7E6F8322282F}" type="slidenum">
              <a:rPr lang="en-US" sz="1200" smtClean="0"/>
              <a:pPr defTabSz="815975" eaLnBrk="1" hangingPunct="1"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975" eaLnBrk="1" hangingPunct="1"/>
            <a:fld id="{0A2CF90B-560B-43D1-8BE6-7E6F8322282F}" type="slidenum">
              <a:rPr lang="en-US" sz="1200" smtClean="0"/>
              <a:pPr defTabSz="815975"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500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JH</a:t>
            </a:r>
            <a:r>
              <a:rPr lang="en-US" dirty="0" smtClean="0"/>
              <a:t>:  Formatting is poor : done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576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JH</a:t>
            </a:r>
            <a:r>
              <a:rPr lang="en-US" dirty="0" smtClean="0"/>
              <a:t>:  Formatting is poor : done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52" indent="-285712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4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8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28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26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08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4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686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867" eaLnBrk="1" hangingPunct="1"/>
            <a:fld id="{6209E888-8F97-4137-8099-89F39822785B}" type="slidenum">
              <a:rPr lang="en-US" sz="1200" smtClean="0"/>
              <a:pPr defTabSz="815867" eaLnBrk="1" hangingPunct="1"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PCM violation in these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 using paint  : done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544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Cmax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Cmin</a:t>
            </a:r>
            <a:endParaRPr lang="en-US" baseline="0" dirty="0" smtClean="0"/>
          </a:p>
          <a:p>
            <a:r>
              <a:rPr lang="en-US" baseline="0" dirty="0" smtClean="0"/>
              <a:t>Make the bottom thing a callout :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5918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the region being covered : done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702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604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JH: Need to make colors consistent across slides!   Keep font to be Arial</a:t>
            </a:r>
            <a:r>
              <a:rPr lang="en-US" baseline="0" dirty="0" smtClean="0"/>
              <a:t> throughout. : see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JH</a:t>
            </a:r>
            <a:r>
              <a:rPr lang="en-US" baseline="0" dirty="0" smtClean="0"/>
              <a:t>: Give </a:t>
            </a:r>
            <a:r>
              <a:rPr lang="en-US" baseline="0" dirty="0" err="1" smtClean="0"/>
              <a:t>nD</a:t>
            </a:r>
            <a:r>
              <a:rPr lang="en-US" baseline="0" dirty="0" smtClean="0"/>
              <a:t> analysis at bottom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JH: Increase sizes of pictures</a:t>
            </a:r>
          </a:p>
          <a:p>
            <a:r>
              <a:rPr lang="en-US" dirty="0" smtClean="0"/>
              <a:t>76 in left figure - try</a:t>
            </a:r>
          </a:p>
          <a:p>
            <a:r>
              <a:rPr lang="en-US" dirty="0" smtClean="0"/>
              <a:t>Put contours to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Costgreedy</a:t>
            </a:r>
            <a:r>
              <a:rPr lang="en-US" baseline="0" dirty="0" smtClean="0"/>
              <a:t> with FPC was used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28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7297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52" indent="-285712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4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8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28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26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08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4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686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867" eaLnBrk="1" hangingPunct="1"/>
            <a:fld id="{6209E888-8F97-4137-8099-89F39822785B}" type="slidenum">
              <a:rPr lang="en-US" sz="1200" smtClean="0"/>
              <a:pPr defTabSz="815867" eaLnBrk="1" hangingPunct="1"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Enhanced</a:t>
            </a:r>
            <a:r>
              <a:rPr lang="en-US" baseline="0" dirty="0" smtClean="0"/>
              <a:t> bouquet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3443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664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34539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6507">
              <a:defRPr/>
            </a:pPr>
            <a:r>
              <a:rPr lang="en-US" dirty="0" smtClean="0"/>
              <a:t>Say that for us – </a:t>
            </a:r>
            <a:r>
              <a:rPr lang="en-US" dirty="0" err="1" smtClean="0"/>
              <a:t>q_e</a:t>
            </a:r>
            <a:r>
              <a:rPr lang="en-US" dirty="0" smtClean="0"/>
              <a:t> is always</a:t>
            </a:r>
            <a:r>
              <a:rPr lang="en-US" baseline="0" dirty="0" smtClean="0"/>
              <a:t> 0 and hence we have repeatability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648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397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463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52" indent="-285712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4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8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28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26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08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4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686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867" eaLnBrk="1" hangingPunct="1"/>
            <a:fld id="{6209E888-8F97-4137-8099-89F39822785B}" type="slidenum">
              <a:rPr lang="en-US" sz="1200" smtClean="0"/>
              <a:pPr defTabSz="815867" eaLnBrk="1" hangingPunct="1"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52" indent="-285712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4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99989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28" indent="-22857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26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08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47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686" indent="-228570" defTabSz="81586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867" eaLnBrk="1" hangingPunct="1"/>
            <a:fld id="{12EF63BA-B614-4BBE-98E3-5F9B410F53F4}" type="slidenum">
              <a:rPr lang="en-US" sz="1200" smtClean="0"/>
              <a:pPr defTabSz="815867" eaLnBrk="1" hangingPunct="1"/>
              <a:t>50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29797">
              <a:defRPr/>
            </a:pPr>
            <a:r>
              <a:rPr lang="en-US" baseline="0" dirty="0" smtClean="0"/>
              <a:t>Replacing relative guarantees with absolute guarantees for high cost queries</a:t>
            </a:r>
          </a:p>
          <a:p>
            <a:r>
              <a:rPr lang="en-US" dirty="0" smtClean="0"/>
              <a:t>-- promising results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21401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JH: Include cost model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463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46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911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15975" eaLnBrk="1" hangingPunct="1"/>
            <a:fld id="{0A2CF90B-560B-43D1-8BE6-7E6F8322282F}" type="slidenum">
              <a:rPr lang="en-US" sz="1200" smtClean="0"/>
              <a:pPr defTabSz="815975"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88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28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11112-34D3-4CE3-83D3-1753DE43406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11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2101"/>
            <a:ext cx="6248400" cy="1225021"/>
          </a:xfrm>
        </p:spPr>
        <p:txBody>
          <a:bodyPr/>
          <a:lstStyle>
            <a:lvl1pPr algn="l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0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62600"/>
            <a:ext cx="2133600" cy="3032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62600"/>
            <a:ext cx="2895600" cy="303212"/>
          </a:xfrm>
        </p:spPr>
        <p:txBody>
          <a:bodyPr/>
          <a:lstStyle>
            <a:lvl1pPr>
              <a:defRPr b="1" i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62600"/>
            <a:ext cx="2133600" cy="3032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5600" y="5400000"/>
            <a:ext cx="8991600" cy="0"/>
          </a:xfrm>
          <a:prstGeom prst="line">
            <a:avLst/>
          </a:prstGeom>
          <a:ln w="34925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525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C643-FAFD-428C-AE15-9DC5FE61A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27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6" y="732897"/>
            <a:ext cx="7405688" cy="156038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40" y="732897"/>
            <a:ext cx="22067837" cy="156038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6F6A-4BD0-4D4E-95FE-4143D5E42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504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200" y="647700"/>
            <a:ext cx="8991600" cy="0"/>
          </a:xfrm>
          <a:prstGeom prst="line">
            <a:avLst/>
          </a:prstGeom>
          <a:ln w="34925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229424" cy="457200"/>
          </a:xfrm>
        </p:spPr>
        <p:txBody>
          <a:bodyPr/>
          <a:lstStyle>
            <a:lvl1pPr algn="l"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8" y="723900"/>
            <a:ext cx="8229424" cy="4495799"/>
          </a:xfrm>
        </p:spPr>
        <p:txBody>
          <a:bodyPr/>
          <a:lstStyle>
            <a:lvl1pPr>
              <a:defRPr sz="2200">
                <a:solidFill>
                  <a:srgbClr val="3333F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72100"/>
            <a:ext cx="2133600" cy="2286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5372100"/>
            <a:ext cx="3276600" cy="228600"/>
          </a:xfrm>
        </p:spPr>
        <p:txBody>
          <a:bodyPr/>
          <a:lstStyle>
            <a:lvl1pPr>
              <a:defRPr b="1" i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72100"/>
            <a:ext cx="2133600" cy="2286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600" y="5400000"/>
            <a:ext cx="8991600" cy="0"/>
          </a:xfrm>
          <a:prstGeom prst="line">
            <a:avLst/>
          </a:prstGeom>
          <a:ln w="34925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300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4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2721-6612-4F69-9DEB-64019014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63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4267731"/>
            <a:ext cx="14736762" cy="1206896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4" y="4267731"/>
            <a:ext cx="14736763" cy="1206896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083F-5F0A-4F8E-8543-2C40D23B1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088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9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0" indent="0">
              <a:buNone/>
              <a:defRPr sz="1800" b="1"/>
            </a:lvl2pPr>
            <a:lvl3pPr marL="816359" indent="0">
              <a:buNone/>
              <a:defRPr sz="1600" b="1"/>
            </a:lvl3pPr>
            <a:lvl4pPr marL="1224539" indent="0">
              <a:buNone/>
              <a:defRPr sz="1400" b="1"/>
            </a:lvl4pPr>
            <a:lvl5pPr marL="1632719" indent="0">
              <a:buNone/>
              <a:defRPr sz="1400" b="1"/>
            </a:lvl5pPr>
            <a:lvl6pPr marL="2040898" indent="0">
              <a:buNone/>
              <a:defRPr sz="1400" b="1"/>
            </a:lvl6pPr>
            <a:lvl7pPr marL="2449078" indent="0">
              <a:buNone/>
              <a:defRPr sz="1400" b="1"/>
            </a:lvl7pPr>
            <a:lvl8pPr marL="2857257" indent="0">
              <a:buNone/>
              <a:defRPr sz="1400" b="1"/>
            </a:lvl8pPr>
            <a:lvl9pPr marL="326543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9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4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0" indent="0">
              <a:buNone/>
              <a:defRPr sz="1800" b="1"/>
            </a:lvl2pPr>
            <a:lvl3pPr marL="816359" indent="0">
              <a:buNone/>
              <a:defRPr sz="1600" b="1"/>
            </a:lvl3pPr>
            <a:lvl4pPr marL="1224539" indent="0">
              <a:buNone/>
              <a:defRPr sz="1400" b="1"/>
            </a:lvl4pPr>
            <a:lvl5pPr marL="1632719" indent="0">
              <a:buNone/>
              <a:defRPr sz="1400" b="1"/>
            </a:lvl5pPr>
            <a:lvl6pPr marL="2040898" indent="0">
              <a:buNone/>
              <a:defRPr sz="1400" b="1"/>
            </a:lvl6pPr>
            <a:lvl7pPr marL="2449078" indent="0">
              <a:buNone/>
              <a:defRPr sz="1400" b="1"/>
            </a:lvl7pPr>
            <a:lvl8pPr marL="2857257" indent="0">
              <a:buNone/>
              <a:defRPr sz="1400" b="1"/>
            </a:lvl8pPr>
            <a:lvl9pPr marL="326543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1B49-7345-45E2-8104-B11C5C31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959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2A6B-18A0-4965-AD9A-5D4E1EBF2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20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3E0D-11F9-4D28-8D3A-B50C330B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08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1"/>
            <a:ext cx="3008314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4" cy="3909219"/>
          </a:xfrm>
        </p:spPr>
        <p:txBody>
          <a:bodyPr/>
          <a:lstStyle>
            <a:lvl1pPr marL="0" indent="0">
              <a:buNone/>
              <a:defRPr sz="1200"/>
            </a:lvl1pPr>
            <a:lvl2pPr marL="408180" indent="0">
              <a:buNone/>
              <a:defRPr sz="1100"/>
            </a:lvl2pPr>
            <a:lvl3pPr marL="816359" indent="0">
              <a:buNone/>
              <a:defRPr sz="900"/>
            </a:lvl3pPr>
            <a:lvl4pPr marL="1224539" indent="0">
              <a:buNone/>
              <a:defRPr sz="800"/>
            </a:lvl4pPr>
            <a:lvl5pPr marL="1632719" indent="0">
              <a:buNone/>
              <a:defRPr sz="800"/>
            </a:lvl5pPr>
            <a:lvl6pPr marL="2040898" indent="0">
              <a:buNone/>
              <a:defRPr sz="800"/>
            </a:lvl6pPr>
            <a:lvl7pPr marL="2449078" indent="0">
              <a:buNone/>
              <a:defRPr sz="800"/>
            </a:lvl7pPr>
            <a:lvl8pPr marL="2857257" indent="0">
              <a:buNone/>
              <a:defRPr sz="800"/>
            </a:lvl8pPr>
            <a:lvl9pPr marL="326543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5FEB-F77D-4655-BDEC-CB757C06D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617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80" indent="0">
              <a:buNone/>
              <a:defRPr sz="2500"/>
            </a:lvl2pPr>
            <a:lvl3pPr marL="816359" indent="0">
              <a:buNone/>
              <a:defRPr sz="2100"/>
            </a:lvl3pPr>
            <a:lvl4pPr marL="1224539" indent="0">
              <a:buNone/>
              <a:defRPr sz="1800"/>
            </a:lvl4pPr>
            <a:lvl5pPr marL="1632719" indent="0">
              <a:buNone/>
              <a:defRPr sz="1800"/>
            </a:lvl5pPr>
            <a:lvl6pPr marL="2040898" indent="0">
              <a:buNone/>
              <a:defRPr sz="1800"/>
            </a:lvl6pPr>
            <a:lvl7pPr marL="2449078" indent="0">
              <a:buNone/>
              <a:defRPr sz="1800"/>
            </a:lvl7pPr>
            <a:lvl8pPr marL="2857257" indent="0">
              <a:buNone/>
              <a:defRPr sz="1800"/>
            </a:lvl8pPr>
            <a:lvl9pPr marL="3265437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408180" indent="0">
              <a:buNone/>
              <a:defRPr sz="1100"/>
            </a:lvl2pPr>
            <a:lvl3pPr marL="816359" indent="0">
              <a:buNone/>
              <a:defRPr sz="900"/>
            </a:lvl3pPr>
            <a:lvl4pPr marL="1224539" indent="0">
              <a:buNone/>
              <a:defRPr sz="800"/>
            </a:lvl4pPr>
            <a:lvl5pPr marL="1632719" indent="0">
              <a:buNone/>
              <a:defRPr sz="800"/>
            </a:lvl5pPr>
            <a:lvl6pPr marL="2040898" indent="0">
              <a:buNone/>
              <a:defRPr sz="800"/>
            </a:lvl6pPr>
            <a:lvl7pPr marL="2449078" indent="0">
              <a:buNone/>
              <a:defRPr sz="800"/>
            </a:lvl7pPr>
            <a:lvl8pPr marL="2857257" indent="0">
              <a:buNone/>
              <a:defRPr sz="800"/>
            </a:lvl8pPr>
            <a:lvl9pPr marL="326543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C09A-E27A-41BD-963A-DB6E012E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1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l" defTabSz="816359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Dec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ctr" defTabSz="816359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CMG Keynote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81636" tIns="40818" rIns="81636" bIns="40818" rtlCol="0" anchor="ctr"/>
          <a:lstStyle>
            <a:lvl1pPr algn="r" defTabSz="816359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22335-34CB-4396-B709-F1481C159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1597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119055" algn="ctr" defTabSz="81602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238110" algn="ctr" defTabSz="81602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357165" algn="ctr" defTabSz="81602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476220" algn="ctr" defTabSz="816022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32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32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3200" algn="l" defTabSz="815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44988" indent="-204090" algn="l" defTabSz="8163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68" indent="-204090" algn="l" defTabSz="8163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48" indent="-204090" algn="l" defTabSz="8163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27" indent="-204090" algn="l" defTabSz="81635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0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9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9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9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8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8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57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37" algn="l" defTabSz="8163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04800" y="2713484"/>
            <a:ext cx="8610600" cy="1225550"/>
          </a:xfrm>
        </p:spPr>
        <p:txBody>
          <a:bodyPr/>
          <a:lstStyle/>
          <a:p>
            <a:r>
              <a:rPr lang="en-US" sz="3600" dirty="0" smtClean="0"/>
              <a:t>Plan Bouquets:</a:t>
            </a:r>
            <a:br>
              <a:rPr lang="en-US" sz="3600" dirty="0" smtClean="0"/>
            </a:br>
            <a:r>
              <a:rPr lang="en-US" sz="2800" i="1" dirty="0" smtClean="0"/>
              <a:t>            A Fragrant Approach to Robust Query Processing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14363" y="4009628"/>
            <a:ext cx="7620000" cy="1525488"/>
          </a:xfrm>
        </p:spPr>
        <p:txBody>
          <a:bodyPr/>
          <a:lstStyle/>
          <a:p>
            <a:pPr algn="ctr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</a:rPr>
              <a:t>Jayant</a:t>
            </a:r>
            <a:r>
              <a:rPr lang="en-US" sz="2400" dirty="0" smtClean="0">
                <a:solidFill>
                  <a:srgbClr val="0000FF"/>
                </a:solidFill>
              </a:rPr>
              <a:t> R. </a:t>
            </a:r>
            <a:r>
              <a:rPr lang="en-US" sz="2400" dirty="0" err="1" smtClean="0">
                <a:solidFill>
                  <a:srgbClr val="0000FF"/>
                </a:solidFill>
              </a:rPr>
              <a:t>Haritsa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Database Systems Lab</a:t>
            </a:r>
          </a:p>
          <a:p>
            <a:pPr algn="ctr"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Indian Institute of Science, Bangalore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E:\media\Backups\bouquet_project\project_docs\m5_2014_may\Google_ppt\DSL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6224" cy="753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83239" y="208907"/>
            <a:ext cx="3276993" cy="2360561"/>
            <a:chOff x="3716133" y="644692"/>
            <a:chExt cx="3276993" cy="2360561"/>
          </a:xfrm>
        </p:grpSpPr>
        <p:pic>
          <p:nvPicPr>
            <p:cNvPr id="1027" name="Picture 3" descr="E:\media\Backups\bouquet_project\project_docs\m5_2014_may\Google_ppt\Bouquet_P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4573">
              <a:off x="4411312" y="702177"/>
              <a:ext cx="1607897" cy="2998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883472" y="644692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Plan 1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97139" y="779416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Plan 2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7585" y="1483793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Plan 5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11352" y="1986196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0000FF"/>
                  </a:solidFill>
                </a:rPr>
                <a:t>Plan 4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1761" y="149037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0000FF"/>
                  </a:solidFill>
                </a:rPr>
                <a:t>Plan 3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" name="Picture 2" descr="E:\media\Backups\bouquet_project\project_docs\m5_2014_may\Google_ppt\IISc_logo_mnc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992"/>
            <a:ext cx="1476655" cy="1181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18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Estimation Error (</a:t>
            </a:r>
            <a:r>
              <a:rPr lang="en-US" dirty="0" err="1" smtClean="0"/>
              <a:t>EQ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697260"/>
            <a:ext cx="3456384" cy="1427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2">
              <a:defRPr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(EQ)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select</a:t>
            </a:r>
            <a:r>
              <a:rPr lang="en-US" b="1" dirty="0"/>
              <a:t>   </a:t>
            </a:r>
            <a:r>
              <a:rPr lang="en-US" b="1" dirty="0">
                <a:solidFill>
                  <a:srgbClr val="002060"/>
                </a:solidFill>
              </a:rPr>
              <a:t>*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from</a:t>
            </a:r>
            <a:r>
              <a:rPr lang="en-US" b="1" dirty="0"/>
              <a:t>     </a:t>
            </a:r>
            <a:r>
              <a:rPr lang="en-US" b="1" dirty="0" err="1">
                <a:solidFill>
                  <a:srgbClr val="002060"/>
                </a:solidFill>
              </a:rPr>
              <a:t>lineitem</a:t>
            </a:r>
            <a:r>
              <a:rPr lang="en-US" b="1" dirty="0">
                <a:solidFill>
                  <a:srgbClr val="002060"/>
                </a:solidFill>
              </a:rPr>
              <a:t>, orders, part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where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2060"/>
                </a:solidFill>
              </a:rPr>
              <a:t>p_partkey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l_partkey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l_orderkey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o_orderkey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p_retailprice</a:t>
            </a:r>
            <a:r>
              <a:rPr lang="en-US" b="1" dirty="0">
                <a:solidFill>
                  <a:srgbClr val="002060"/>
                </a:solidFill>
              </a:rPr>
              <a:t> &lt; 1000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37989" y="3657885"/>
            <a:ext cx="2409191" cy="1663179"/>
            <a:chOff x="4848127" y="907974"/>
            <a:chExt cx="2409191" cy="1663179"/>
          </a:xfrm>
        </p:grpSpPr>
        <p:sp>
          <p:nvSpPr>
            <p:cNvPr id="19" name="Oval 18"/>
            <p:cNvSpPr/>
            <p:nvPr/>
          </p:nvSpPr>
          <p:spPr bwMode="auto">
            <a:xfrm>
              <a:off x="4848127" y="2101253"/>
              <a:ext cx="1154113" cy="4699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part</a:t>
              </a:r>
            </a:p>
            <a:p>
              <a:pPr algn="ctr" defTabSz="816022"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 x 10</a:t>
              </a:r>
              <a:r>
                <a:rPr lang="en-US" sz="1400" b="1" baseline="30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009543" y="1579667"/>
              <a:ext cx="1247775" cy="4318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lineitem</a:t>
              </a:r>
              <a:endPara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816022"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 x 10</a:t>
              </a:r>
              <a:r>
                <a:rPr lang="en-US" sz="1400" b="1" baseline="30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4970929" y="1511771"/>
              <a:ext cx="743843" cy="4254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C00000"/>
                  </a:solidFill>
                </a:rPr>
                <a:t>4 </a:t>
              </a:r>
              <a:r>
                <a:rPr lang="en-US" sz="1400" b="1" dirty="0">
                  <a:solidFill>
                    <a:srgbClr val="C00000"/>
                  </a:solidFill>
                </a:rPr>
                <a:t>x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10</a:t>
              </a:r>
              <a:r>
                <a:rPr lang="en-US" sz="1400" b="1" baseline="30000" dirty="0" smtClean="0">
                  <a:solidFill>
                    <a:srgbClr val="C00000"/>
                  </a:solidFill>
                </a:rPr>
                <a:t>3</a:t>
              </a:r>
              <a:endParaRPr lang="en-US" sz="14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649875" y="907974"/>
              <a:ext cx="770769" cy="3984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FF0000"/>
                  </a:solidFill>
                </a:rPr>
                <a:t>6 x 10</a:t>
              </a:r>
              <a:r>
                <a:rPr lang="en-US" sz="1400" b="1" baseline="30000" dirty="0" smtClean="0">
                  <a:solidFill>
                    <a:srgbClr val="FF0000"/>
                  </a:solidFill>
                </a:rPr>
                <a:t>6</a:t>
              </a:r>
              <a:endParaRPr lang="en-US" sz="1400" b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5398082" y="1934566"/>
              <a:ext cx="3175" cy="1666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5557837" y="1311747"/>
              <a:ext cx="121444" cy="20002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6328570" y="1302980"/>
              <a:ext cx="184149" cy="28071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835696" y="3609849"/>
            <a:ext cx="2424152" cy="1695923"/>
            <a:chOff x="4976670" y="908316"/>
            <a:chExt cx="2424152" cy="1695923"/>
          </a:xfrm>
        </p:grpSpPr>
        <p:sp>
          <p:nvSpPr>
            <p:cNvPr id="27" name="Oval 26"/>
            <p:cNvSpPr/>
            <p:nvPr/>
          </p:nvSpPr>
          <p:spPr bwMode="auto">
            <a:xfrm>
              <a:off x="4976670" y="2134339"/>
              <a:ext cx="1154113" cy="4699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part</a:t>
              </a:r>
            </a:p>
            <a:p>
              <a:pPr algn="ctr" defTabSz="816022"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 x 10</a:t>
              </a:r>
              <a:r>
                <a:rPr lang="en-US" sz="1400" b="1" baseline="30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153047" y="1530013"/>
              <a:ext cx="1247775" cy="431800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lineitem</a:t>
              </a:r>
              <a:endPara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816022"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 x 10</a:t>
              </a:r>
              <a:r>
                <a:rPr lang="en-US" sz="1400" b="1" baseline="30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5145123" y="1553008"/>
              <a:ext cx="743842" cy="4254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C00000"/>
                  </a:solidFill>
                </a:rPr>
                <a:t>4 </a:t>
              </a:r>
              <a:r>
                <a:rPr lang="en-US" sz="1400" b="1" dirty="0">
                  <a:solidFill>
                    <a:srgbClr val="C00000"/>
                  </a:solidFill>
                </a:rPr>
                <a:t>x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10</a:t>
              </a:r>
              <a:r>
                <a:rPr lang="en-US" sz="1400" b="1" baseline="30000" dirty="0" smtClean="0">
                  <a:solidFill>
                    <a:srgbClr val="C00000"/>
                  </a:solidFill>
                </a:rPr>
                <a:t>3</a:t>
              </a:r>
              <a:endParaRPr lang="en-US" sz="14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5845879" y="908316"/>
              <a:ext cx="511671" cy="3984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FF0000"/>
                  </a:solidFill>
                </a:rPr>
                <a:t>0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5406231" y="1965240"/>
              <a:ext cx="3175" cy="1666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5634562" y="1302981"/>
              <a:ext cx="275806" cy="24126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6243240" y="1288751"/>
              <a:ext cx="257922" cy="2412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>
            <a:off x="2045571" y="3036588"/>
            <a:ext cx="1910370" cy="468984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There </a:t>
            </a:r>
            <a:r>
              <a:rPr lang="en-US" dirty="0">
                <a:solidFill>
                  <a:srgbClr val="FF0000"/>
                </a:solidFill>
              </a:rPr>
              <a:t>are no orders for cheap </a:t>
            </a:r>
            <a:r>
              <a:rPr lang="en-US" dirty="0" smtClean="0">
                <a:solidFill>
                  <a:srgbClr val="FF0000"/>
                </a:solidFill>
              </a:rPr>
              <a:t>parts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160791" y="3001516"/>
            <a:ext cx="2396057" cy="468984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>
                <a:solidFill>
                  <a:srgbClr val="FF0000"/>
                </a:solidFill>
              </a:rPr>
              <a:t>the orders correspond to cheap </a:t>
            </a:r>
            <a:r>
              <a:rPr lang="en-US" dirty="0" smtClean="0">
                <a:solidFill>
                  <a:srgbClr val="FF0000"/>
                </a:solidFill>
              </a:rPr>
              <a:t>parts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3848" y="2497460"/>
            <a:ext cx="2592288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Run time situations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73618" y="655069"/>
            <a:ext cx="6870382" cy="1744202"/>
            <a:chOff x="1331640" y="3805151"/>
            <a:chExt cx="6870382" cy="1744202"/>
          </a:xfrm>
        </p:grpSpPr>
        <p:sp>
          <p:nvSpPr>
            <p:cNvPr id="41" name="Rounded Rectangle 40"/>
            <p:cNvSpPr/>
            <p:nvPr/>
          </p:nvSpPr>
          <p:spPr>
            <a:xfrm>
              <a:off x="1331640" y="3805151"/>
              <a:ext cx="6870382" cy="17442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179288" y="3887139"/>
              <a:ext cx="2704557" cy="1632397"/>
              <a:chOff x="4850131" y="930094"/>
              <a:chExt cx="2704557" cy="1632397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850131" y="2092591"/>
                <a:ext cx="1154113" cy="469900"/>
              </a:xfrm>
              <a:prstGeom prst="ellipse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022">
                  <a:defRPr/>
                </a:pPr>
                <a:r>
                  <a:rPr lang="en-US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part</a:t>
                </a:r>
              </a:p>
              <a:p>
                <a:pPr algn="ctr" defTabSz="816022">
                  <a:defRPr/>
                </a:pPr>
                <a:r>
                  <a:rPr lang="en-US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 x 10</a:t>
                </a:r>
                <a:r>
                  <a:rPr lang="en-US" sz="1400" b="1" baseline="30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6306913" y="1508427"/>
                <a:ext cx="1247775" cy="431800"/>
              </a:xfrm>
              <a:prstGeom prst="ellipse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022">
                  <a:defRPr/>
                </a:pPr>
                <a:r>
                  <a:rPr lang="en-US" sz="1400" b="1" dirty="0" err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lineitem</a:t>
                </a:r>
                <a:endPara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defTabSz="816022">
                  <a:defRPr/>
                </a:pPr>
                <a:r>
                  <a:rPr lang="en-US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6 x 10</a:t>
                </a:r>
                <a:r>
                  <a:rPr lang="en-US" sz="1400" b="1" baseline="30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5014118" y="1523677"/>
                <a:ext cx="901700" cy="4254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022">
                  <a:defRPr/>
                </a:pPr>
                <a:r>
                  <a:rPr lang="en-US" sz="1400" b="1" dirty="0" smtClean="0">
                    <a:solidFill>
                      <a:srgbClr val="C00000"/>
                    </a:solidFill>
                  </a:rPr>
                  <a:t>4 x 10</a:t>
                </a:r>
                <a:r>
                  <a:rPr lang="en-US" sz="1400" b="1" baseline="30000" dirty="0" smtClean="0">
                    <a:solidFill>
                      <a:srgbClr val="C00000"/>
                    </a:solidFill>
                  </a:rPr>
                  <a:t>3</a:t>
                </a:r>
                <a:endParaRPr lang="en-US" sz="1400" b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5879571" y="930094"/>
                <a:ext cx="864096" cy="39846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6022">
                  <a:defRPr/>
                </a:pPr>
                <a:r>
                  <a:rPr lang="en-US" sz="1400" b="1" smtClean="0">
                    <a:solidFill>
                      <a:srgbClr val="FF0000"/>
                    </a:solidFill>
                  </a:rPr>
                  <a:t>1.2 * 10</a:t>
                </a:r>
                <a:r>
                  <a:rPr lang="en-US" sz="1400" b="1" baseline="30000" smtClean="0">
                    <a:solidFill>
                      <a:srgbClr val="FF0000"/>
                    </a:solidFill>
                  </a:rPr>
                  <a:t>6</a:t>
                </a:r>
                <a:endParaRPr lang="en-US" sz="1400" b="1" baseline="3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5424013" y="1925904"/>
                <a:ext cx="3175" cy="166687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5765871" y="1311747"/>
                <a:ext cx="149947" cy="20002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 bwMode="auto">
              <a:xfrm flipH="1" flipV="1">
                <a:off x="6509588" y="1323652"/>
                <a:ext cx="145256" cy="2000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ounded Rectangle 34"/>
            <p:cNvSpPr/>
            <p:nvPr/>
          </p:nvSpPr>
          <p:spPr>
            <a:xfrm>
              <a:off x="2123728" y="4445588"/>
              <a:ext cx="2788856" cy="648072"/>
            </a:xfrm>
            <a:prstGeom prst="roundRect">
              <a:avLst/>
            </a:prstGeom>
            <a:solidFill>
              <a:srgbClr val="FFFF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Optimizer </a:t>
              </a:r>
              <a:r>
                <a:rPr lang="en-US" dirty="0" smtClean="0">
                  <a:solidFill>
                    <a:srgbClr val="FF0000"/>
                  </a:solidFill>
                </a:rPr>
                <a:t> assumes orders are </a:t>
              </a:r>
              <a:r>
                <a:rPr lang="en-US" dirty="0">
                  <a:solidFill>
                    <a:srgbClr val="FF0000"/>
                  </a:solidFill>
                </a:rPr>
                <a:t>equally </a:t>
              </a:r>
              <a:r>
                <a:rPr lang="en-US" dirty="0" smtClean="0">
                  <a:solidFill>
                    <a:srgbClr val="FF0000"/>
                  </a:solidFill>
                </a:rPr>
                <a:t>likely for all prices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33391" y="3940836"/>
              <a:ext cx="2104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Compile time estimate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7544" y="4284856"/>
            <a:ext cx="1303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Huge</a:t>
            </a:r>
            <a:br>
              <a:rPr lang="en-US" b="1" dirty="0" smtClean="0"/>
            </a:br>
            <a:r>
              <a:rPr lang="en-US" b="1" dirty="0" smtClean="0"/>
              <a:t>overestimate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04220" y="4315364"/>
            <a:ext cx="1429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Huge</a:t>
            </a:r>
          </a:p>
          <a:p>
            <a:r>
              <a:rPr lang="en-US" b="1" dirty="0" smtClean="0"/>
              <a:t>underestimate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2915816" y="5377780"/>
            <a:ext cx="32766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53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Prior Research (lots!)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8" y="809973"/>
            <a:ext cx="8229424" cy="4495799"/>
          </a:xfrm>
        </p:spPr>
        <p:txBody>
          <a:bodyPr/>
          <a:lstStyle/>
          <a:p>
            <a:pPr defTabSz="816022">
              <a:defRPr/>
            </a:pPr>
            <a:r>
              <a:rPr lang="en-US" sz="2400" smtClean="0">
                <a:solidFill>
                  <a:srgbClr val="0000FF"/>
                </a:solidFill>
              </a:rPr>
              <a:t>Sophisticated </a:t>
            </a:r>
            <a:r>
              <a:rPr lang="en-US" sz="2400" dirty="0" smtClean="0">
                <a:solidFill>
                  <a:srgbClr val="0000FF"/>
                </a:solidFill>
              </a:rPr>
              <a:t>estimation </a:t>
            </a:r>
            <a:r>
              <a:rPr lang="en-US" sz="2400" dirty="0">
                <a:solidFill>
                  <a:srgbClr val="0000FF"/>
                </a:solidFill>
              </a:rPr>
              <a:t>techniques</a:t>
            </a:r>
          </a:p>
          <a:p>
            <a:pPr lvl="1" defTabSz="816022"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SIGMOD</a:t>
            </a:r>
            <a:r>
              <a:rPr lang="en-US" sz="1600" dirty="0" smtClean="0">
                <a:solidFill>
                  <a:schemeClr val="tx1"/>
                </a:solidFill>
              </a:rPr>
              <a:t> 1999, </a:t>
            </a:r>
            <a:r>
              <a:rPr lang="en-US" sz="1600" dirty="0" err="1">
                <a:solidFill>
                  <a:schemeClr val="tx1"/>
                </a:solidFill>
              </a:rPr>
              <a:t>VLDB</a:t>
            </a:r>
            <a:r>
              <a:rPr lang="en-US" sz="1600" dirty="0">
                <a:solidFill>
                  <a:schemeClr val="tx1"/>
                </a:solidFill>
              </a:rPr>
              <a:t> 2001, </a:t>
            </a:r>
            <a:r>
              <a:rPr lang="en-US" sz="1600" dirty="0" err="1">
                <a:solidFill>
                  <a:schemeClr val="tx1"/>
                </a:solidFill>
              </a:rPr>
              <a:t>VLDB</a:t>
            </a:r>
            <a:r>
              <a:rPr lang="en-US" sz="1600" dirty="0">
                <a:solidFill>
                  <a:schemeClr val="tx1"/>
                </a:solidFill>
              </a:rPr>
              <a:t> 2009, </a:t>
            </a:r>
            <a:r>
              <a:rPr lang="en-US" sz="1600" dirty="0" err="1">
                <a:solidFill>
                  <a:schemeClr val="tx1"/>
                </a:solidFill>
              </a:rPr>
              <a:t>SIGMOD</a:t>
            </a:r>
            <a:r>
              <a:rPr lang="en-US" sz="1600" dirty="0">
                <a:solidFill>
                  <a:schemeClr val="tx1"/>
                </a:solidFill>
              </a:rPr>
              <a:t> 2010, </a:t>
            </a:r>
            <a:r>
              <a:rPr lang="en-US" sz="1600" dirty="0" err="1">
                <a:solidFill>
                  <a:schemeClr val="tx1"/>
                </a:solidFill>
              </a:rPr>
              <a:t>VLDB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2011, …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defTabSz="816022">
              <a:defRPr/>
            </a:pPr>
            <a:r>
              <a:rPr lang="en-US" sz="2400" smtClean="0">
                <a:solidFill>
                  <a:srgbClr val="0000FF"/>
                </a:solidFill>
              </a:rPr>
              <a:t>Selection of Robust </a:t>
            </a:r>
            <a:r>
              <a:rPr lang="en-US" sz="2400" dirty="0">
                <a:solidFill>
                  <a:srgbClr val="0000FF"/>
                </a:solidFill>
              </a:rPr>
              <a:t>Plans</a:t>
            </a:r>
          </a:p>
          <a:p>
            <a:pPr lvl="1" defTabSz="816022"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SIGMOD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1994, PODS 2002, </a:t>
            </a:r>
            <a:r>
              <a:rPr lang="en-US" sz="1600" dirty="0" err="1">
                <a:solidFill>
                  <a:schemeClr val="tx1"/>
                </a:solidFill>
              </a:rPr>
              <a:t>SIGMOD</a:t>
            </a:r>
            <a:r>
              <a:rPr lang="en-US" sz="1600" dirty="0">
                <a:solidFill>
                  <a:schemeClr val="tx1"/>
                </a:solidFill>
              </a:rPr>
              <a:t> 2005, </a:t>
            </a:r>
            <a:r>
              <a:rPr lang="en-US" sz="1600" dirty="0" err="1">
                <a:solidFill>
                  <a:schemeClr val="tx1"/>
                </a:solidFill>
              </a:rPr>
              <a:t>VLDB</a:t>
            </a:r>
            <a:r>
              <a:rPr lang="en-US" sz="1600" dirty="0">
                <a:solidFill>
                  <a:schemeClr val="tx1"/>
                </a:solidFill>
              </a:rPr>
              <a:t> 2008, </a:t>
            </a:r>
            <a:r>
              <a:rPr lang="en-US" sz="1600" dirty="0" err="1" smtClean="0">
                <a:solidFill>
                  <a:schemeClr val="tx1"/>
                </a:solidFill>
              </a:rPr>
              <a:t>SIGMOD</a:t>
            </a:r>
            <a:r>
              <a:rPr lang="en-US" sz="1600" dirty="0" smtClean="0">
                <a:solidFill>
                  <a:schemeClr val="tx1"/>
                </a:solidFill>
              </a:rPr>
              <a:t> 2010, …</a:t>
            </a:r>
          </a:p>
          <a:p>
            <a:pPr lvl="1" defTabSz="816022">
              <a:defRPr/>
            </a:pPr>
            <a:endParaRPr lang="en-US" sz="2000" dirty="0"/>
          </a:p>
          <a:p>
            <a:pPr defTabSz="816022">
              <a:defRPr/>
            </a:pPr>
            <a:r>
              <a:rPr lang="en-US" sz="2400" smtClean="0">
                <a:solidFill>
                  <a:srgbClr val="0000FF"/>
                </a:solidFill>
              </a:rPr>
              <a:t>Runtime Re-optimization </a:t>
            </a:r>
            <a:r>
              <a:rPr lang="en-US" sz="2400" dirty="0">
                <a:solidFill>
                  <a:srgbClr val="0000FF"/>
                </a:solidFill>
              </a:rPr>
              <a:t>techniques</a:t>
            </a:r>
          </a:p>
          <a:p>
            <a:pPr lvl="1" defTabSz="816022"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SIGMOD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1998, </a:t>
            </a:r>
            <a:r>
              <a:rPr lang="en-US" sz="1600" dirty="0" err="1">
                <a:solidFill>
                  <a:schemeClr val="tx1"/>
                </a:solidFill>
              </a:rPr>
              <a:t>SIGMOD</a:t>
            </a:r>
            <a:r>
              <a:rPr lang="en-US" sz="1600" dirty="0">
                <a:solidFill>
                  <a:schemeClr val="tx1"/>
                </a:solidFill>
              </a:rPr>
              <a:t> 2000, </a:t>
            </a:r>
            <a:r>
              <a:rPr lang="en-US" sz="1600" dirty="0" err="1">
                <a:solidFill>
                  <a:schemeClr val="tx1"/>
                </a:solidFill>
              </a:rPr>
              <a:t>SIGMOD</a:t>
            </a:r>
            <a:r>
              <a:rPr lang="en-US" sz="1600" dirty="0">
                <a:solidFill>
                  <a:schemeClr val="tx1"/>
                </a:solidFill>
              </a:rPr>
              <a:t> 2004, </a:t>
            </a:r>
            <a:r>
              <a:rPr lang="en-US" sz="1600" dirty="0" err="1">
                <a:solidFill>
                  <a:schemeClr val="tx1"/>
                </a:solidFill>
              </a:rPr>
              <a:t>SIGMOD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2005, …</a:t>
            </a:r>
            <a:endParaRPr lang="en-US" sz="1600" dirty="0">
              <a:solidFill>
                <a:schemeClr val="tx1"/>
              </a:solidFill>
            </a:endParaRPr>
          </a:p>
          <a:p>
            <a:pPr defTabSz="816022"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59832" y="4153644"/>
            <a:ext cx="5184576" cy="720080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Several novel </a:t>
            </a:r>
            <a:r>
              <a:rPr lang="en-US" sz="2000" b="1" dirty="0" smtClean="0">
                <a:solidFill>
                  <a:srgbClr val="FF0000"/>
                </a:solidFill>
              </a:rPr>
              <a:t>ideas and formulations,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but lacked performance guarantees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76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Talk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7260"/>
            <a:ext cx="8712968" cy="4495799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We present </a:t>
            </a:r>
            <a:r>
              <a:rPr lang="en-US" sz="2400" dirty="0" smtClean="0">
                <a:solidFill>
                  <a:srgbClr val="FF0000"/>
                </a:solidFill>
              </a:rPr>
              <a:t>“plan bouquets”, </a:t>
            </a:r>
            <a:r>
              <a:rPr lang="en-US" sz="2400" dirty="0" smtClean="0">
                <a:solidFill>
                  <a:srgbClr val="0000FF"/>
                </a:solidFill>
              </a:rPr>
              <a:t>a query processing technique that completely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eschews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making estimates for error-prone </a:t>
            </a:r>
            <a:r>
              <a:rPr lang="en-US" sz="2400" dirty="0" err="1" smtClean="0">
                <a:solidFill>
                  <a:srgbClr val="FF0000"/>
                </a:solidFill>
              </a:rPr>
              <a:t>selectivities</a:t>
            </a:r>
            <a:r>
              <a:rPr lang="en-US" sz="2400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(normalized cardinalities [0% to 100%])</a:t>
            </a:r>
            <a:r>
              <a:rPr lang="en-US" sz="1800" dirty="0" smtClean="0"/>
              <a:t> 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Plan Bouquet Approach: </a:t>
            </a:r>
            <a:r>
              <a:rPr lang="en-US" sz="2400" dirty="0" smtClean="0">
                <a:solidFill>
                  <a:srgbClr val="FF0000"/>
                </a:solidFill>
              </a:rPr>
              <a:t>run-time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discovery </a:t>
            </a:r>
            <a:r>
              <a:rPr lang="en-US" sz="2400" dirty="0" smtClean="0">
                <a:solidFill>
                  <a:srgbClr val="0000FF"/>
                </a:solidFill>
              </a:rPr>
              <a:t>of </a:t>
            </a:r>
            <a:r>
              <a:rPr lang="en-US" sz="2400" dirty="0" err="1" smtClean="0">
                <a:solidFill>
                  <a:srgbClr val="0000FF"/>
                </a:solidFill>
              </a:rPr>
              <a:t>selectivities</a:t>
            </a:r>
            <a:r>
              <a:rPr lang="en-US" sz="2400" dirty="0" smtClean="0">
                <a:solidFill>
                  <a:srgbClr val="0000FF"/>
                </a:solidFill>
              </a:rPr>
              <a:t> using a compile-time selected bouquet of plans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provides worst case </a:t>
            </a:r>
            <a:r>
              <a:rPr lang="en-US" sz="2000" dirty="0" smtClean="0">
                <a:solidFill>
                  <a:srgbClr val="FF0000"/>
                </a:solidFill>
              </a:rPr>
              <a:t>performance guarantees </a:t>
            </a:r>
            <a:r>
              <a:rPr lang="en-US" sz="2000" dirty="0" err="1" smtClean="0">
                <a:solidFill>
                  <a:schemeClr val="tx1"/>
                </a:solidFill>
              </a:rPr>
              <a:t>wrt</a:t>
            </a:r>
            <a:r>
              <a:rPr lang="en-US" sz="2000" dirty="0" smtClean="0">
                <a:solidFill>
                  <a:schemeClr val="tx1"/>
                </a:solidFill>
              </a:rPr>
              <a:t> omniscient oracle that knows the correct </a:t>
            </a:r>
            <a:r>
              <a:rPr lang="en-US" sz="2000" dirty="0" err="1" smtClean="0">
                <a:solidFill>
                  <a:schemeClr val="tx1"/>
                </a:solidFill>
              </a:rPr>
              <a:t>selectivities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</a:p>
          <a:p>
            <a:pPr lvl="2"/>
            <a:r>
              <a:rPr lang="en-US" dirty="0" smtClean="0">
                <a:solidFill>
                  <a:srgbClr val="993300"/>
                </a:solidFill>
              </a:rPr>
              <a:t>e.g.  for a single error-prone selectivity, relative guarantee of 4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empirical performance well within guaranteed bounds on industrial-strength environments</a:t>
            </a:r>
          </a:p>
          <a:p>
            <a:pPr marL="407988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93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315200" cy="1225550"/>
          </a:xfrm>
        </p:spPr>
        <p:txBody>
          <a:bodyPr/>
          <a:lstStyle/>
          <a:p>
            <a:r>
              <a:rPr lang="en-US" sz="3600" i="1" dirty="0" smtClean="0"/>
              <a:t>Problem Framework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29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Dimensions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47254" y="4125069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100%</a:t>
            </a:r>
            <a:endParaRPr lang="en-US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771773" y="2595485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0%</a:t>
            </a:r>
            <a:endParaRPr lang="en-US" b="1" baseline="-25000" dirty="0"/>
          </a:p>
        </p:txBody>
      </p:sp>
      <p:sp>
        <p:nvSpPr>
          <p:cNvPr id="27" name="Rounded Rectangle 26"/>
          <p:cNvSpPr/>
          <p:nvPr/>
        </p:nvSpPr>
        <p:spPr>
          <a:xfrm>
            <a:off x="387026" y="841276"/>
            <a:ext cx="3464894" cy="1427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2">
              <a:defRPr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Query: EQ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16022">
              <a:defRPr/>
            </a:pPr>
            <a:r>
              <a:rPr lang="en-US" sz="1500" b="1" dirty="0">
                <a:solidFill>
                  <a:srgbClr val="C00000"/>
                </a:solidFill>
              </a:rPr>
              <a:t>select</a:t>
            </a:r>
            <a:r>
              <a:rPr lang="en-US" sz="1500" b="1" dirty="0"/>
              <a:t>   </a:t>
            </a:r>
            <a:r>
              <a:rPr lang="en-US" sz="1500" b="1" dirty="0">
                <a:solidFill>
                  <a:srgbClr val="002060"/>
                </a:solidFill>
              </a:rPr>
              <a:t>*</a:t>
            </a:r>
          </a:p>
          <a:p>
            <a:pPr defTabSz="816022">
              <a:defRPr/>
            </a:pPr>
            <a:r>
              <a:rPr lang="en-US" sz="1500" b="1" dirty="0">
                <a:solidFill>
                  <a:srgbClr val="C00000"/>
                </a:solidFill>
              </a:rPr>
              <a:t>from</a:t>
            </a:r>
            <a:r>
              <a:rPr lang="en-US" sz="1500" b="1" dirty="0"/>
              <a:t>     </a:t>
            </a:r>
            <a:r>
              <a:rPr lang="en-US" sz="1500" b="1" dirty="0" err="1">
                <a:solidFill>
                  <a:srgbClr val="002060"/>
                </a:solidFill>
              </a:rPr>
              <a:t>lineitem</a:t>
            </a:r>
            <a:r>
              <a:rPr lang="en-US" sz="1500" b="1" dirty="0">
                <a:solidFill>
                  <a:srgbClr val="002060"/>
                </a:solidFill>
              </a:rPr>
              <a:t>, orders, part</a:t>
            </a:r>
          </a:p>
          <a:p>
            <a:pPr defTabSz="816022">
              <a:defRPr/>
            </a:pPr>
            <a:r>
              <a:rPr lang="en-US" sz="1500" b="1" dirty="0">
                <a:solidFill>
                  <a:srgbClr val="C00000"/>
                </a:solidFill>
              </a:rPr>
              <a:t>where</a:t>
            </a:r>
            <a:r>
              <a:rPr lang="en-US" sz="1500" b="1" dirty="0"/>
              <a:t>  </a:t>
            </a:r>
            <a:r>
              <a:rPr lang="en-US" sz="1500" b="1" dirty="0" err="1">
                <a:solidFill>
                  <a:srgbClr val="002060"/>
                </a:solidFill>
              </a:rPr>
              <a:t>p_partkey</a:t>
            </a:r>
            <a:r>
              <a:rPr lang="en-US" sz="1500" b="1" dirty="0">
                <a:solidFill>
                  <a:srgbClr val="002060"/>
                </a:solidFill>
              </a:rPr>
              <a:t> = </a:t>
            </a:r>
            <a:r>
              <a:rPr lang="en-US" sz="1500" b="1" dirty="0" err="1">
                <a:solidFill>
                  <a:srgbClr val="002060"/>
                </a:solidFill>
              </a:rPr>
              <a:t>l_partkey</a:t>
            </a:r>
            <a:r>
              <a:rPr lang="en-US" sz="1500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sz="1500" b="1" dirty="0">
                <a:solidFill>
                  <a:srgbClr val="002060"/>
                </a:solidFill>
              </a:rPr>
              <a:t>              </a:t>
            </a:r>
            <a:r>
              <a:rPr lang="en-US" sz="1500" b="1" dirty="0" err="1">
                <a:solidFill>
                  <a:srgbClr val="002060"/>
                </a:solidFill>
              </a:rPr>
              <a:t>l_orderkey</a:t>
            </a:r>
            <a:r>
              <a:rPr lang="en-US" sz="1500" b="1" dirty="0">
                <a:solidFill>
                  <a:srgbClr val="002060"/>
                </a:solidFill>
              </a:rPr>
              <a:t> = </a:t>
            </a:r>
            <a:r>
              <a:rPr lang="en-US" sz="1500" b="1" dirty="0" err="1">
                <a:solidFill>
                  <a:srgbClr val="002060"/>
                </a:solidFill>
              </a:rPr>
              <a:t>o_orderkey</a:t>
            </a:r>
            <a:r>
              <a:rPr lang="en-US" sz="1500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sz="1500" b="1" dirty="0">
                <a:solidFill>
                  <a:srgbClr val="002060"/>
                </a:solidFill>
              </a:rPr>
              <a:t>              </a:t>
            </a:r>
            <a:r>
              <a:rPr lang="en-US" sz="1500" b="1" dirty="0" err="1" smtClean="0">
                <a:solidFill>
                  <a:srgbClr val="002060"/>
                </a:solidFill>
              </a:rPr>
              <a:t>p_price</a:t>
            </a:r>
            <a:r>
              <a:rPr lang="en-US" sz="1500" b="1" dirty="0" smtClean="0">
                <a:solidFill>
                  <a:srgbClr val="002060"/>
                </a:solidFill>
              </a:rPr>
              <a:t> &lt; 1000</a:t>
            </a:r>
            <a:endParaRPr lang="en-US" sz="15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5328320" y="1045338"/>
            <a:ext cx="3159968" cy="3258737"/>
            <a:chOff x="6607952" y="1637744"/>
            <a:chExt cx="1503106" cy="1650149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7030938" y="2559500"/>
              <a:ext cx="1080120" cy="95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607952" y="2559500"/>
              <a:ext cx="428318" cy="7283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030938" y="1637744"/>
              <a:ext cx="0" cy="9265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2"/>
          <p:cNvGrpSpPr/>
          <p:nvPr/>
        </p:nvGrpSpPr>
        <p:grpSpPr>
          <a:xfrm>
            <a:off x="5309262" y="1086774"/>
            <a:ext cx="3138458" cy="3217302"/>
            <a:chOff x="6617940" y="1680085"/>
            <a:chExt cx="1474068" cy="1588758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032631" y="1680085"/>
              <a:ext cx="1031527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624228" y="3268843"/>
              <a:ext cx="108012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704348" y="2561592"/>
              <a:ext cx="387660" cy="6977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620331" y="1680086"/>
              <a:ext cx="412300" cy="660086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619553" y="2332738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8064158" y="1680085"/>
              <a:ext cx="27653" cy="888941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7700034" y="2332737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704348" y="1680086"/>
              <a:ext cx="359810" cy="650561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617940" y="2340171"/>
              <a:ext cx="108012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139618" y="2569468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sel</a:t>
            </a:r>
            <a:r>
              <a:rPr lang="en-US" sz="1400" b="1" dirty="0" smtClean="0"/>
              <a:t> (</a:t>
            </a:r>
            <a:r>
              <a:rPr lang="el-GR" sz="1400" b="1" dirty="0" smtClean="0"/>
              <a:t>σ</a:t>
            </a:r>
            <a:r>
              <a:rPr lang="en-US" sz="1400" b="1" dirty="0" smtClean="0"/>
              <a:t> (part))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176872" y="1086776"/>
            <a:ext cx="1758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sel</a:t>
            </a:r>
            <a:r>
              <a:rPr lang="en-US" sz="1400" b="1" dirty="0" smtClean="0"/>
              <a:t> (part </a:t>
            </a:r>
            <a:r>
              <a:rPr lang="en-US" sz="1400" dirty="0" smtClean="0">
                <a:latin typeface="Code2000" pitchFamily="2" charset="-128"/>
                <a:ea typeface="Code2000" pitchFamily="2" charset="-128"/>
              </a:rPr>
              <a:t>⨝ </a:t>
            </a:r>
            <a:r>
              <a:rPr lang="en-US" sz="1400" b="1" dirty="0" err="1" smtClean="0"/>
              <a:t>lineitem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635896" y="3793604"/>
            <a:ext cx="1904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sel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lineitem</a:t>
            </a:r>
            <a:r>
              <a:rPr lang="en-US" sz="1400" b="1" dirty="0" smtClean="0"/>
              <a:t> </a:t>
            </a:r>
            <a:r>
              <a:rPr lang="en-US" sz="1400" dirty="0" smtClean="0">
                <a:latin typeface="Code2000" pitchFamily="2" charset="-128"/>
                <a:ea typeface="Code2000" pitchFamily="2" charset="-128"/>
              </a:rPr>
              <a:t>⨝</a:t>
            </a:r>
            <a:r>
              <a:rPr lang="en-US" sz="1400" b="1" dirty="0" smtClean="0"/>
              <a:t> orders)</a:t>
            </a:r>
            <a:endParaRPr lang="en-US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246149" y="2584929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100%</a:t>
            </a:r>
            <a:endParaRPr lang="en-US" b="1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5826170" y="697260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100%</a:t>
            </a:r>
            <a:endParaRPr lang="en-US" b="1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303531" y="2579540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SS 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Selectivity 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43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15400" y="378073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100%</a:t>
            </a:r>
            <a:endParaRPr lang="en-US" sz="14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31813" y="2399206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0%</a:t>
            </a:r>
            <a:endParaRPr lang="en-US" sz="1400" b="1" baseline="-25000" dirty="0"/>
          </a:p>
        </p:txBody>
      </p:sp>
      <p:grpSp>
        <p:nvGrpSpPr>
          <p:cNvPr id="3" name="Group 51"/>
          <p:cNvGrpSpPr/>
          <p:nvPr/>
        </p:nvGrpSpPr>
        <p:grpSpPr>
          <a:xfrm>
            <a:off x="5669304" y="839535"/>
            <a:ext cx="3179018" cy="3268262"/>
            <a:chOff x="6598890" y="1632921"/>
            <a:chExt cx="1512168" cy="1654972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7030938" y="2559500"/>
              <a:ext cx="1080120" cy="95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6598890" y="2559500"/>
              <a:ext cx="428318" cy="7283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030938" y="1632921"/>
              <a:ext cx="0" cy="9265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2"/>
          <p:cNvGrpSpPr/>
          <p:nvPr/>
        </p:nvGrpSpPr>
        <p:grpSpPr>
          <a:xfrm>
            <a:off x="5669304" y="794986"/>
            <a:ext cx="3179018" cy="3312811"/>
            <a:chOff x="6617940" y="1632921"/>
            <a:chExt cx="1493118" cy="1635922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7030938" y="1632921"/>
              <a:ext cx="1080120" cy="95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624228" y="3268843"/>
              <a:ext cx="108012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704348" y="2561592"/>
              <a:ext cx="387660" cy="6977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633753" y="1642446"/>
              <a:ext cx="387660" cy="6977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619553" y="2332738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8091811" y="1642446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7700034" y="2332737"/>
              <a:ext cx="0" cy="926579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704348" y="1632921"/>
              <a:ext cx="387660" cy="697725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617940" y="2340171"/>
              <a:ext cx="108012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247886" y="2637290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sel</a:t>
            </a:r>
            <a:r>
              <a:rPr lang="en-US" sz="1000" b="1" dirty="0" smtClean="0"/>
              <a:t> (</a:t>
            </a:r>
            <a:r>
              <a:rPr lang="el-GR" sz="1000" b="1" dirty="0" smtClean="0"/>
              <a:t>σ</a:t>
            </a:r>
            <a:r>
              <a:rPr lang="en-US" sz="1000" b="1" dirty="0" smtClean="0"/>
              <a:t> (part))</a:t>
            </a:r>
            <a:endParaRPr lang="en-US" sz="1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588224" y="769268"/>
            <a:ext cx="1356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sel</a:t>
            </a:r>
            <a:r>
              <a:rPr lang="en-US" sz="1050" b="1" dirty="0" smtClean="0"/>
              <a:t> (part </a:t>
            </a:r>
            <a:r>
              <a:rPr lang="en-US" sz="1050" dirty="0" smtClean="0">
                <a:latin typeface="Code2000" pitchFamily="2" charset="-128"/>
                <a:ea typeface="Code2000" pitchFamily="2" charset="-128"/>
              </a:rPr>
              <a:t>⨝ </a:t>
            </a:r>
            <a:r>
              <a:rPr lang="en-US" sz="1050" b="1" dirty="0" err="1" smtClean="0"/>
              <a:t>lineitem</a:t>
            </a:r>
            <a:r>
              <a:rPr lang="en-US" sz="1050" b="1" dirty="0" smtClean="0"/>
              <a:t>)</a:t>
            </a:r>
            <a:endParaRPr lang="en-US" sz="105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868144" y="3721596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sel</a:t>
            </a:r>
            <a:r>
              <a:rPr lang="en-US" sz="1000" b="1" dirty="0" smtClean="0"/>
              <a:t> (</a:t>
            </a:r>
            <a:r>
              <a:rPr lang="en-US" sz="1000" b="1" dirty="0" err="1" smtClean="0"/>
              <a:t>lineitem</a:t>
            </a:r>
            <a:r>
              <a:rPr lang="en-US" sz="1000" b="1" dirty="0" smtClean="0"/>
              <a:t> </a:t>
            </a:r>
            <a:r>
              <a:rPr lang="en-US" sz="1000" dirty="0" smtClean="0">
                <a:latin typeface="Code2000" pitchFamily="2" charset="-128"/>
                <a:ea typeface="Code2000" pitchFamily="2" charset="-128"/>
              </a:rPr>
              <a:t>⨝</a:t>
            </a:r>
            <a:r>
              <a:rPr lang="en-US" sz="1000" b="1" dirty="0" smtClean="0"/>
              <a:t> orders)</a:t>
            </a:r>
            <a:endParaRPr lang="en-US" sz="1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250752" y="2591123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100%</a:t>
            </a:r>
            <a:endParaRPr lang="en-US" sz="1400" b="1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5970186" y="625252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100%</a:t>
            </a:r>
            <a:endParaRPr lang="en-US" sz="1400" b="1" baseline="-25000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51520" y="913285"/>
            <a:ext cx="5904656" cy="2088232"/>
          </a:xfrm>
          <a:ln w="6350"/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q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– estimated selectivity location in SS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q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– actual run-time location in 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oe</a:t>
            </a:r>
            <a:r>
              <a:rPr lang="en-US" sz="2000" dirty="0">
                <a:solidFill>
                  <a:srgbClr val="0000FF"/>
                </a:solidFill>
              </a:rPr>
              <a:t> – </a:t>
            </a:r>
            <a:r>
              <a:rPr lang="en-US" sz="2000" dirty="0" smtClean="0">
                <a:solidFill>
                  <a:srgbClr val="0000FF"/>
                </a:solidFill>
              </a:rPr>
              <a:t>optimal plan </a:t>
            </a:r>
            <a:r>
              <a:rPr lang="en-US" sz="2000" dirty="0">
                <a:solidFill>
                  <a:srgbClr val="0000FF"/>
                </a:solidFill>
              </a:rPr>
              <a:t>for </a:t>
            </a:r>
            <a:r>
              <a:rPr lang="en-US" sz="2000" dirty="0" err="1">
                <a:solidFill>
                  <a:schemeClr val="tx1"/>
                </a:solidFill>
              </a:rPr>
              <a:t>q</a:t>
            </a:r>
            <a:r>
              <a:rPr lang="en-US" sz="2000" baseline="-25000" dirty="0" err="1">
                <a:solidFill>
                  <a:schemeClr val="tx1"/>
                </a:solidFill>
              </a:rPr>
              <a:t>e</a:t>
            </a:r>
            <a:endParaRPr lang="en-US" sz="2000" baseline="-25000" dirty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P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oa</a:t>
            </a:r>
            <a:r>
              <a:rPr lang="en-US" sz="2000" dirty="0" smtClean="0">
                <a:solidFill>
                  <a:srgbClr val="0000FF"/>
                </a:solidFill>
              </a:rPr>
              <a:t> – optimal plan for </a:t>
            </a:r>
            <a:r>
              <a:rPr lang="en-US" sz="2000" dirty="0" err="1" smtClean="0">
                <a:solidFill>
                  <a:schemeClr val="tx1"/>
                </a:solidFill>
              </a:rPr>
              <a:t>q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a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732240" y="2373189"/>
            <a:ext cx="100301" cy="846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12360" y="1869133"/>
            <a:ext cx="100301" cy="84638"/>
          </a:xfrm>
          <a:prstGeom prst="ellipse">
            <a:avLst/>
          </a:prstGeom>
          <a:solidFill>
            <a:srgbClr val="00642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764139" y="2261111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q</a:t>
            </a:r>
            <a:r>
              <a:rPr lang="en-US" sz="2000" b="1" baseline="-25000" dirty="0" err="1" smtClean="0"/>
              <a:t>e</a:t>
            </a:r>
            <a:r>
              <a:rPr lang="en-US" sz="1400" b="1" dirty="0" smtClean="0"/>
              <a:t>(5%, 2%, 8%)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01112" y="1521286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q</a:t>
            </a:r>
            <a:r>
              <a:rPr lang="en-US" sz="2000" b="1" baseline="-25000" dirty="0" err="1" smtClean="0"/>
              <a:t>a</a:t>
            </a:r>
            <a:r>
              <a:rPr lang="en-US" sz="1400" b="1" dirty="0" smtClean="0"/>
              <a:t>(75%, 62%, 85%)</a:t>
            </a:r>
            <a:endParaRPr lang="en-US" sz="1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3171769"/>
                <a:ext cx="4805097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𝑺𝒖𝒃𝑶𝒑𝒕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𝒄𝒐𝒔𝒕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𝒐𝒆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𝒄𝒐𝒔𝒕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𝒐𝒂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        [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∞)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71769"/>
                <a:ext cx="4805097" cy="66909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539552" y="4344285"/>
                <a:ext cx="6455100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𝑴𝒂𝒙𝑺𝒖𝒃𝑶𝒑𝒕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𝑴𝑺𝑶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𝑴𝑨𝑿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𝑺𝒖𝒃𝑶𝒑𝒕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𝑺𝑺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44285"/>
                <a:ext cx="645510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83205" y="4724414"/>
                <a:ext cx="6394186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𝑨𝒗𝒈𝑺𝒖𝒃𝑶𝒑𝒕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𝑨𝑺𝑶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𝑨𝑽𝑮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𝑺𝒖𝒃𝑶𝒑𝒕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𝑺𝑺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5" y="4724414"/>
                <a:ext cx="6394186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43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37" grpId="0"/>
      <p:bldP spid="38" grpId="0"/>
      <p:bldP spid="8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1"/>
          <p:cNvGrpSpPr/>
          <p:nvPr/>
        </p:nvGrpSpPr>
        <p:grpSpPr>
          <a:xfrm>
            <a:off x="5929486" y="2481108"/>
            <a:ext cx="3179018" cy="2808312"/>
            <a:chOff x="6598890" y="1632921"/>
            <a:chExt cx="1512168" cy="165497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7030938" y="2559500"/>
              <a:ext cx="1080120" cy="95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598890" y="2559500"/>
              <a:ext cx="428318" cy="7283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7030938" y="1632921"/>
              <a:ext cx="0" cy="9265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6394165" y="3497443"/>
            <a:ext cx="17313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cost(P, q</a:t>
            </a:r>
            <a:r>
              <a:rPr lang="en-US" sz="1800" b="1" baseline="-25000" dirty="0" smtClean="0">
                <a:solidFill>
                  <a:srgbClr val="C00000"/>
                </a:solidFill>
              </a:rPr>
              <a:t>i</a:t>
            </a:r>
            <a:r>
              <a:rPr lang="en-US" sz="1800" b="1" dirty="0" smtClean="0">
                <a:solidFill>
                  <a:srgbClr val="C00000"/>
                </a:solidFill>
              </a:rPr>
              <a:t>) </a:t>
            </a:r>
            <a:r>
              <a:rPr lang="en-US" sz="1800" b="1" dirty="0">
                <a:solidFill>
                  <a:srgbClr val="C00000"/>
                </a:solidFill>
              </a:rPr>
              <a:t>&lt;</a:t>
            </a:r>
            <a:r>
              <a:rPr lang="en-US" sz="1800" b="1" dirty="0" smtClean="0">
                <a:solidFill>
                  <a:srgbClr val="C00000"/>
                </a:solidFill>
              </a:rPr>
              <a:t> 100</a:t>
            </a:r>
            <a:endParaRPr lang="en-US" sz="1800" b="1" dirty="0">
              <a:solidFill>
                <a:srgbClr val="C00000"/>
              </a:solidFill>
            </a:endParaRPr>
          </a:p>
        </p:txBody>
      </p:sp>
      <p:grpSp>
        <p:nvGrpSpPr>
          <p:cNvPr id="8" name="Group 66"/>
          <p:cNvGrpSpPr/>
          <p:nvPr/>
        </p:nvGrpSpPr>
        <p:grpSpPr>
          <a:xfrm>
            <a:off x="6454841" y="2908242"/>
            <a:ext cx="1853365" cy="1546490"/>
            <a:chOff x="6454841" y="2908242"/>
            <a:chExt cx="1853365" cy="1546490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6505698" y="3283350"/>
              <a:ext cx="1467442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793615" y="4007631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6516216" y="2929508"/>
              <a:ext cx="321561" cy="35384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531440" y="3274037"/>
              <a:ext cx="0" cy="116763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004924" y="2923823"/>
              <a:ext cx="278257" cy="35033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004924" y="3252742"/>
              <a:ext cx="0" cy="116763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537482" y="4420410"/>
              <a:ext cx="1467442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858584" y="2940141"/>
              <a:ext cx="1424285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8000313" y="4075220"/>
              <a:ext cx="269113" cy="34967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269426" y="2937300"/>
              <a:ext cx="0" cy="113329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6513793" y="4370094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930506" y="4359035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207905" y="4017838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454841" y="3257649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797221" y="2908242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205482" y="2908242"/>
              <a:ext cx="100301" cy="846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95" y="121196"/>
            <a:ext cx="8229424" cy="457200"/>
          </a:xfrm>
        </p:spPr>
        <p:txBody>
          <a:bodyPr/>
          <a:lstStyle/>
          <a:p>
            <a:r>
              <a:rPr lang="en-US" dirty="0" smtClean="0"/>
              <a:t>Main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46" y="769268"/>
            <a:ext cx="8435192" cy="1008112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Plan Cost Monotonicity                (Mandatory)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Perfect Cost Model                      (relaxed at end of talk)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Independent SS Dimensions       (ongoing work)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30326" y="3183644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q</a:t>
            </a:r>
            <a:r>
              <a:rPr lang="en-US" sz="2000" b="1" baseline="-25000" dirty="0" err="1" smtClean="0"/>
              <a:t>2</a:t>
            </a:r>
            <a:endParaRPr lang="en-US" sz="1400" b="1" dirty="0"/>
          </a:p>
        </p:txBody>
      </p:sp>
      <p:sp>
        <p:nvSpPr>
          <p:cNvPr id="25" name="Oval 24"/>
          <p:cNvSpPr/>
          <p:nvPr/>
        </p:nvSpPr>
        <p:spPr>
          <a:xfrm>
            <a:off x="7954773" y="3204910"/>
            <a:ext cx="100301" cy="84638"/>
          </a:xfrm>
          <a:prstGeom prst="ellipse">
            <a:avLst/>
          </a:prstGeom>
          <a:solidFill>
            <a:srgbClr val="00642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107504" y="2425452"/>
                <a:ext cx="6048672" cy="240264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81636" tIns="40818" rIns="81636" bIns="40818" numCol="1" anchor="t" anchorCtr="0" compatLnSpc="1">
                <a:prstTxWarp prst="textNoShape">
                  <a:avLst/>
                </a:prstTxWarp>
              </a:bodyPr>
              <a:lstStyle>
                <a:lvl1pPr marL="304800" indent="-304800" algn="l" defTabSz="8159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lang="en-US" sz="2200" kern="1200" dirty="0" smtClean="0">
                    <a:solidFill>
                      <a:srgbClr val="0000CC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61988" indent="-254000" algn="l" defTabSz="8159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rgbClr val="C0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019175" indent="-203200" algn="l" defTabSz="8159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rgbClr val="00B05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427163" indent="-203200" algn="l" defTabSz="8159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35150" indent="-203200" algn="l" defTabSz="8159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44988" indent="-204090" algn="l" defTabSz="81635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53168" indent="-204090" algn="l" defTabSz="81635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61348" indent="-204090" algn="l" defTabSz="81635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9527" indent="-204090" algn="l" defTabSz="81635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rgbClr val="0000FF"/>
                    </a:solidFill>
                  </a:rPr>
                  <a:t>PCM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642D"/>
                    </a:solidFill>
                  </a:rPr>
                  <a:t>For any plan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2000" dirty="0" smtClean="0">
                    <a:solidFill>
                      <a:srgbClr val="00642D"/>
                    </a:solidFill>
                  </a:rPr>
                  <a:t> and </a:t>
                </a:r>
                <a:r>
                  <a:rPr lang="en-US" sz="2000" dirty="0" smtClean="0">
                    <a:solidFill>
                      <a:srgbClr val="00642D"/>
                    </a:solidFill>
                  </a:rPr>
                  <a:t>distinct selectivity </a:t>
                </a:r>
                <a:r>
                  <a:rPr lang="en-US" sz="2000" dirty="0" smtClean="0">
                    <a:solidFill>
                      <a:srgbClr val="00642D"/>
                    </a:solidFill>
                  </a:rPr>
                  <a:t>locations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q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00642D"/>
                    </a:solidFill>
                  </a:rPr>
                  <a:t> and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q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      cost (P, q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) &lt; cost (P, q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000" b="1" dirty="0" smtClean="0">
                    <a:solidFill>
                      <a:srgbClr val="00642D"/>
                    </a:solidFill>
                  </a:rPr>
                  <a:t>   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if q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≺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q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</a:rPr>
                  <a:t>2 </a:t>
                </a:r>
                <a:br>
                  <a:rPr lang="en-US" sz="2000" b="1" baseline="-25000" dirty="0" smtClean="0">
                    <a:solidFill>
                      <a:schemeClr val="tx1"/>
                    </a:solidFill>
                  </a:rPr>
                </a:br>
                <a:r>
                  <a:rPr lang="en-US" sz="2000" b="1" dirty="0" smtClean="0">
                    <a:solidFill>
                      <a:schemeClr val="tx1"/>
                    </a:solidFill>
                  </a:rPr>
                  <a:t>                                               </a:t>
                </a:r>
                <a:r>
                  <a:rPr lang="en-US" sz="1600" dirty="0" smtClean="0">
                    <a:solidFill>
                      <a:srgbClr val="00642D"/>
                    </a:solidFill>
                  </a:rPr>
                  <a:t>(q</a:t>
                </a:r>
                <a:r>
                  <a:rPr lang="en-US" sz="1600" baseline="-25000" dirty="0" smtClean="0">
                    <a:solidFill>
                      <a:srgbClr val="00642D"/>
                    </a:solidFill>
                  </a:rPr>
                  <a:t>1</a:t>
                </a:r>
                <a:r>
                  <a:rPr lang="en-US" sz="1600" dirty="0" smtClean="0">
                    <a:solidFill>
                      <a:srgbClr val="00642D"/>
                    </a:solidFill>
                  </a:rPr>
                  <a:t> is dominated by q</a:t>
                </a:r>
                <a:r>
                  <a:rPr lang="en-US" sz="1600" baseline="-25000" dirty="0" smtClean="0">
                    <a:solidFill>
                      <a:srgbClr val="00642D"/>
                    </a:solidFill>
                  </a:rPr>
                  <a:t>2 </a:t>
                </a:r>
                <a:r>
                  <a:rPr lang="en-US" sz="1600" dirty="0" smtClean="0">
                    <a:solidFill>
                      <a:srgbClr val="00642D"/>
                    </a:solidFill>
                  </a:rPr>
                  <a:t>in SS) </a:t>
                </a:r>
                <a:r>
                  <a:rPr lang="en-US" sz="2000" baseline="-25000" dirty="0" smtClean="0">
                    <a:solidFill>
                      <a:srgbClr val="00642D"/>
                    </a:solidFill>
                  </a:rPr>
                  <a:t/>
                </a:r>
                <a:br>
                  <a:rPr lang="en-US" sz="2000" baseline="-25000" dirty="0" smtClean="0">
                    <a:solidFill>
                      <a:srgbClr val="00642D"/>
                    </a:solidFill>
                  </a:rPr>
                </a:br>
                <a:endParaRPr lang="en-US" sz="2000" baseline="-25000" dirty="0" smtClean="0">
                  <a:solidFill>
                    <a:srgbClr val="00642D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425452"/>
                <a:ext cx="6048672" cy="240264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714" t="-2030" r="-121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7092280" y="2425452"/>
            <a:ext cx="1838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Cost(P, q</a:t>
            </a:r>
            <a:r>
              <a:rPr lang="en-US" sz="2000" b="1" baseline="-2500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) =100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088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3" grpId="0"/>
      <p:bldP spid="25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315200" cy="1225550"/>
          </a:xfrm>
        </p:spPr>
        <p:txBody>
          <a:bodyPr/>
          <a:lstStyle/>
          <a:p>
            <a:r>
              <a:rPr lang="en-US" sz="3600" i="1" dirty="0" smtClean="0"/>
              <a:t>Current Optimizer Behavior on </a:t>
            </a:r>
            <a:br>
              <a:rPr lang="en-US" sz="3600" i="1" dirty="0" smtClean="0"/>
            </a:br>
            <a:r>
              <a:rPr lang="en-US" sz="3600" i="1" u="sng" dirty="0" smtClean="0"/>
              <a:t>One-dimensional</a:t>
            </a:r>
            <a:r>
              <a:rPr lang="en-US" sz="3600" i="1" dirty="0" smtClean="0"/>
              <a:t> SS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20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nshuman\Desktop\pp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31" y="1014408"/>
            <a:ext cx="5479542" cy="4389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507200" cy="457200"/>
          </a:xfrm>
        </p:spPr>
        <p:txBody>
          <a:bodyPr/>
          <a:lstStyle/>
          <a:p>
            <a:r>
              <a:rPr lang="en-US" dirty="0" smtClean="0"/>
              <a:t>Parametric </a:t>
            </a:r>
            <a:r>
              <a:rPr lang="en-US" dirty="0"/>
              <a:t>Optimal Set of Plans (</a:t>
            </a:r>
            <a:r>
              <a:rPr lang="en-US" dirty="0" err="1"/>
              <a:t>POSP</a:t>
            </a:r>
            <a:r>
              <a:rPr lang="en-US" dirty="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8262" y="714706"/>
            <a:ext cx="3438494" cy="18054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2">
              <a:defRPr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Parametric version of </a:t>
            </a:r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defTabSz="816022">
              <a:defRPr/>
            </a:pPr>
            <a:r>
              <a:rPr lang="en-US" b="1" dirty="0">
                <a:solidFill>
                  <a:srgbClr val="0000FF"/>
                </a:solidFill>
              </a:rPr>
              <a:t>select </a:t>
            </a:r>
            <a:r>
              <a:rPr lang="en-US" b="1" dirty="0"/>
              <a:t>  </a:t>
            </a:r>
            <a:r>
              <a:rPr lang="en-US" b="1" dirty="0">
                <a:solidFill>
                  <a:srgbClr val="002060"/>
                </a:solidFill>
              </a:rPr>
              <a:t>*</a:t>
            </a:r>
          </a:p>
          <a:p>
            <a:pPr defTabSz="816022">
              <a:defRPr/>
            </a:pPr>
            <a:r>
              <a:rPr lang="en-US" b="1" dirty="0">
                <a:solidFill>
                  <a:srgbClr val="0000FF"/>
                </a:solidFill>
              </a:rPr>
              <a:t>from </a:t>
            </a:r>
            <a:r>
              <a:rPr lang="en-US" b="1" dirty="0"/>
              <a:t>    </a:t>
            </a:r>
            <a:r>
              <a:rPr lang="en-US" b="1" dirty="0" err="1">
                <a:solidFill>
                  <a:srgbClr val="002060"/>
                </a:solidFill>
              </a:rPr>
              <a:t>lineitem</a:t>
            </a:r>
            <a:r>
              <a:rPr lang="en-US" b="1" dirty="0">
                <a:solidFill>
                  <a:srgbClr val="002060"/>
                </a:solidFill>
              </a:rPr>
              <a:t>, orders, part</a:t>
            </a:r>
          </a:p>
          <a:p>
            <a:pPr defTabSz="816022">
              <a:defRPr/>
            </a:pPr>
            <a:r>
              <a:rPr lang="en-US" b="1" dirty="0">
                <a:solidFill>
                  <a:srgbClr val="0000FF"/>
                </a:solidFill>
              </a:rPr>
              <a:t>where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2060"/>
                </a:solidFill>
              </a:rPr>
              <a:t>p_partkey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l_partkey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l_orderkey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o_orderkey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u="sng" dirty="0" smtClean="0">
                <a:solidFill>
                  <a:schemeClr val="tx2"/>
                </a:solidFill>
                <a:latin typeface="Antique Olive" pitchFamily="34" charset="0"/>
              </a:rPr>
              <a:t>SEL (PART) = $1</a:t>
            </a:r>
            <a:endParaRPr lang="en-US" i="1" u="sng" dirty="0">
              <a:solidFill>
                <a:schemeClr val="tx2"/>
              </a:solidFill>
              <a:latin typeface="Antique Olive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134962" y="2949485"/>
            <a:ext cx="422030" cy="279809"/>
          </a:xfrm>
          <a:custGeom>
            <a:avLst/>
            <a:gdLst>
              <a:gd name="connsiteX0" fmla="*/ 0 w 406958"/>
              <a:gd name="connsiteY0" fmla="*/ 211016 h 211016"/>
              <a:gd name="connsiteX1" fmla="*/ 15072 w 406958"/>
              <a:gd name="connsiteY1" fmla="*/ 185895 h 211016"/>
              <a:gd name="connsiteX2" fmla="*/ 60290 w 406958"/>
              <a:gd name="connsiteY2" fmla="*/ 160774 h 211016"/>
              <a:gd name="connsiteX3" fmla="*/ 70338 w 406958"/>
              <a:gd name="connsiteY3" fmla="*/ 150725 h 211016"/>
              <a:gd name="connsiteX4" fmla="*/ 100483 w 406958"/>
              <a:gd name="connsiteY4" fmla="*/ 140677 h 211016"/>
              <a:gd name="connsiteX5" fmla="*/ 135652 w 406958"/>
              <a:gd name="connsiteY5" fmla="*/ 130629 h 211016"/>
              <a:gd name="connsiteX6" fmla="*/ 150725 w 406958"/>
              <a:gd name="connsiteY6" fmla="*/ 125605 h 211016"/>
              <a:gd name="connsiteX7" fmla="*/ 190918 w 406958"/>
              <a:gd name="connsiteY7" fmla="*/ 105508 h 211016"/>
              <a:gd name="connsiteX8" fmla="*/ 205991 w 406958"/>
              <a:gd name="connsiteY8" fmla="*/ 100484 h 211016"/>
              <a:gd name="connsiteX9" fmla="*/ 246184 w 406958"/>
              <a:gd name="connsiteY9" fmla="*/ 80387 h 211016"/>
              <a:gd name="connsiteX10" fmla="*/ 261257 w 406958"/>
              <a:gd name="connsiteY10" fmla="*/ 75363 h 211016"/>
              <a:gd name="connsiteX11" fmla="*/ 291402 w 406958"/>
              <a:gd name="connsiteY11" fmla="*/ 60290 h 211016"/>
              <a:gd name="connsiteX12" fmla="*/ 321547 w 406958"/>
              <a:gd name="connsiteY12" fmla="*/ 45218 h 211016"/>
              <a:gd name="connsiteX13" fmla="*/ 331595 w 406958"/>
              <a:gd name="connsiteY13" fmla="*/ 35169 h 211016"/>
              <a:gd name="connsiteX14" fmla="*/ 361740 w 406958"/>
              <a:gd name="connsiteY14" fmla="*/ 25121 h 211016"/>
              <a:gd name="connsiteX15" fmla="*/ 371789 w 406958"/>
              <a:gd name="connsiteY15" fmla="*/ 15073 h 211016"/>
              <a:gd name="connsiteX16" fmla="*/ 406958 w 406958"/>
              <a:gd name="connsiteY16" fmla="*/ 0 h 21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6958" h="211016">
                <a:moveTo>
                  <a:pt x="0" y="211016"/>
                </a:moveTo>
                <a:cubicBezTo>
                  <a:pt x="5024" y="202642"/>
                  <a:pt x="8167" y="192800"/>
                  <a:pt x="15072" y="185895"/>
                </a:cubicBezTo>
                <a:cubicBezTo>
                  <a:pt x="32348" y="168618"/>
                  <a:pt x="41336" y="167092"/>
                  <a:pt x="60290" y="160774"/>
                </a:cubicBezTo>
                <a:cubicBezTo>
                  <a:pt x="63639" y="157424"/>
                  <a:pt x="66101" y="152843"/>
                  <a:pt x="70338" y="150725"/>
                </a:cubicBezTo>
                <a:cubicBezTo>
                  <a:pt x="79812" y="145988"/>
                  <a:pt x="90435" y="144026"/>
                  <a:pt x="100483" y="140677"/>
                </a:cubicBezTo>
                <a:cubicBezTo>
                  <a:pt x="136618" y="128633"/>
                  <a:pt x="91499" y="143244"/>
                  <a:pt x="135652" y="130629"/>
                </a:cubicBezTo>
                <a:cubicBezTo>
                  <a:pt x="140744" y="129174"/>
                  <a:pt x="145701" y="127280"/>
                  <a:pt x="150725" y="125605"/>
                </a:cubicBezTo>
                <a:cubicBezTo>
                  <a:pt x="168262" y="108066"/>
                  <a:pt x="156279" y="117054"/>
                  <a:pt x="190918" y="105508"/>
                </a:cubicBezTo>
                <a:lnTo>
                  <a:pt x="205991" y="100484"/>
                </a:lnTo>
                <a:cubicBezTo>
                  <a:pt x="223528" y="82945"/>
                  <a:pt x="211545" y="91933"/>
                  <a:pt x="246184" y="80387"/>
                </a:cubicBezTo>
                <a:lnTo>
                  <a:pt x="261257" y="75363"/>
                </a:lnTo>
                <a:cubicBezTo>
                  <a:pt x="304441" y="46571"/>
                  <a:pt x="249809" y="81086"/>
                  <a:pt x="291402" y="60290"/>
                </a:cubicBezTo>
                <a:cubicBezTo>
                  <a:pt x="330360" y="40811"/>
                  <a:pt x="283660" y="57846"/>
                  <a:pt x="321547" y="45218"/>
                </a:cubicBezTo>
                <a:cubicBezTo>
                  <a:pt x="324896" y="41868"/>
                  <a:pt x="327358" y="37287"/>
                  <a:pt x="331595" y="35169"/>
                </a:cubicBezTo>
                <a:cubicBezTo>
                  <a:pt x="341069" y="30432"/>
                  <a:pt x="361740" y="25121"/>
                  <a:pt x="361740" y="25121"/>
                </a:cubicBezTo>
                <a:cubicBezTo>
                  <a:pt x="365090" y="21772"/>
                  <a:pt x="367552" y="17191"/>
                  <a:pt x="371789" y="15073"/>
                </a:cubicBezTo>
                <a:cubicBezTo>
                  <a:pt x="414977" y="-6521"/>
                  <a:pt x="392030" y="14928"/>
                  <a:pt x="406958" y="0"/>
                </a:cubicBezTo>
              </a:path>
            </a:pathLst>
          </a:cu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571622" y="2701718"/>
            <a:ext cx="879231" cy="246494"/>
          </a:xfrm>
          <a:custGeom>
            <a:avLst/>
            <a:gdLst>
              <a:gd name="connsiteX0" fmla="*/ 0 w 683288"/>
              <a:gd name="connsiteY0" fmla="*/ 175884 h 175884"/>
              <a:gd name="connsiteX1" fmla="*/ 25121 w 683288"/>
              <a:gd name="connsiteY1" fmla="*/ 160811 h 175884"/>
              <a:gd name="connsiteX2" fmla="*/ 40193 w 683288"/>
              <a:gd name="connsiteY2" fmla="*/ 150763 h 175884"/>
              <a:gd name="connsiteX3" fmla="*/ 55266 w 683288"/>
              <a:gd name="connsiteY3" fmla="*/ 145739 h 175884"/>
              <a:gd name="connsiteX4" fmla="*/ 70338 w 683288"/>
              <a:gd name="connsiteY4" fmla="*/ 135691 h 175884"/>
              <a:gd name="connsiteX5" fmla="*/ 80387 w 683288"/>
              <a:gd name="connsiteY5" fmla="*/ 125642 h 175884"/>
              <a:gd name="connsiteX6" fmla="*/ 95459 w 683288"/>
              <a:gd name="connsiteY6" fmla="*/ 120618 h 175884"/>
              <a:gd name="connsiteX7" fmla="*/ 145701 w 683288"/>
              <a:gd name="connsiteY7" fmla="*/ 80425 h 175884"/>
              <a:gd name="connsiteX8" fmla="*/ 190919 w 683288"/>
              <a:gd name="connsiteY8" fmla="*/ 65352 h 175884"/>
              <a:gd name="connsiteX9" fmla="*/ 221064 w 683288"/>
              <a:gd name="connsiteY9" fmla="*/ 55304 h 175884"/>
              <a:gd name="connsiteX10" fmla="*/ 336620 w 683288"/>
              <a:gd name="connsiteY10" fmla="*/ 45255 h 175884"/>
              <a:gd name="connsiteX11" fmla="*/ 396910 w 683288"/>
              <a:gd name="connsiteY11" fmla="*/ 50280 h 175884"/>
              <a:gd name="connsiteX12" fmla="*/ 442127 w 683288"/>
              <a:gd name="connsiteY12" fmla="*/ 40231 h 175884"/>
              <a:gd name="connsiteX13" fmla="*/ 517490 w 683288"/>
              <a:gd name="connsiteY13" fmla="*/ 30183 h 175884"/>
              <a:gd name="connsiteX14" fmla="*/ 547635 w 683288"/>
              <a:gd name="connsiteY14" fmla="*/ 25159 h 175884"/>
              <a:gd name="connsiteX15" fmla="*/ 582804 w 683288"/>
              <a:gd name="connsiteY15" fmla="*/ 20135 h 175884"/>
              <a:gd name="connsiteX16" fmla="*/ 628022 w 683288"/>
              <a:gd name="connsiteY16" fmla="*/ 10086 h 175884"/>
              <a:gd name="connsiteX17" fmla="*/ 653143 w 683288"/>
              <a:gd name="connsiteY17" fmla="*/ 5062 h 175884"/>
              <a:gd name="connsiteX18" fmla="*/ 683288 w 683288"/>
              <a:gd name="connsiteY18" fmla="*/ 38 h 17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3288" h="175884">
                <a:moveTo>
                  <a:pt x="0" y="175884"/>
                </a:moveTo>
                <a:cubicBezTo>
                  <a:pt x="8374" y="170860"/>
                  <a:pt x="16840" y="165987"/>
                  <a:pt x="25121" y="160811"/>
                </a:cubicBezTo>
                <a:cubicBezTo>
                  <a:pt x="30241" y="157611"/>
                  <a:pt x="34792" y="153463"/>
                  <a:pt x="40193" y="150763"/>
                </a:cubicBezTo>
                <a:cubicBezTo>
                  <a:pt x="44930" y="148395"/>
                  <a:pt x="50242" y="147414"/>
                  <a:pt x="55266" y="145739"/>
                </a:cubicBezTo>
                <a:cubicBezTo>
                  <a:pt x="60290" y="142390"/>
                  <a:pt x="65623" y="139463"/>
                  <a:pt x="70338" y="135691"/>
                </a:cubicBezTo>
                <a:cubicBezTo>
                  <a:pt x="74037" y="132732"/>
                  <a:pt x="76325" y="128079"/>
                  <a:pt x="80387" y="125642"/>
                </a:cubicBezTo>
                <a:cubicBezTo>
                  <a:pt x="84928" y="122917"/>
                  <a:pt x="90435" y="122293"/>
                  <a:pt x="95459" y="120618"/>
                </a:cubicBezTo>
                <a:cubicBezTo>
                  <a:pt x="109181" y="106896"/>
                  <a:pt x="126685" y="86764"/>
                  <a:pt x="145701" y="80425"/>
                </a:cubicBezTo>
                <a:lnTo>
                  <a:pt x="190919" y="65352"/>
                </a:lnTo>
                <a:cubicBezTo>
                  <a:pt x="190921" y="65351"/>
                  <a:pt x="221062" y="55304"/>
                  <a:pt x="221064" y="55304"/>
                </a:cubicBezTo>
                <a:lnTo>
                  <a:pt x="336620" y="45255"/>
                </a:lnTo>
                <a:cubicBezTo>
                  <a:pt x="356717" y="46930"/>
                  <a:pt x="376744" y="50280"/>
                  <a:pt x="396910" y="50280"/>
                </a:cubicBezTo>
                <a:cubicBezTo>
                  <a:pt x="405680" y="50280"/>
                  <a:pt x="432442" y="42168"/>
                  <a:pt x="442127" y="40231"/>
                </a:cubicBezTo>
                <a:cubicBezTo>
                  <a:pt x="477068" y="33243"/>
                  <a:pt x="477278" y="35544"/>
                  <a:pt x="517490" y="30183"/>
                </a:cubicBezTo>
                <a:cubicBezTo>
                  <a:pt x="527588" y="28837"/>
                  <a:pt x="537567" y="26708"/>
                  <a:pt x="547635" y="25159"/>
                </a:cubicBezTo>
                <a:cubicBezTo>
                  <a:pt x="559339" y="23358"/>
                  <a:pt x="571081" y="21810"/>
                  <a:pt x="582804" y="20135"/>
                </a:cubicBezTo>
                <a:cubicBezTo>
                  <a:pt x="609379" y="11275"/>
                  <a:pt x="589117" y="17159"/>
                  <a:pt x="628022" y="10086"/>
                </a:cubicBezTo>
                <a:cubicBezTo>
                  <a:pt x="636424" y="8558"/>
                  <a:pt x="644807" y="6914"/>
                  <a:pt x="653143" y="5062"/>
                </a:cubicBezTo>
                <a:cubicBezTo>
                  <a:pt x="679407" y="-774"/>
                  <a:pt x="664919" y="38"/>
                  <a:pt x="683288" y="38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450853" y="2463673"/>
            <a:ext cx="954593" cy="221064"/>
          </a:xfrm>
          <a:custGeom>
            <a:avLst/>
            <a:gdLst>
              <a:gd name="connsiteX0" fmla="*/ 0 w 954593"/>
              <a:gd name="connsiteY0" fmla="*/ 221064 h 221064"/>
              <a:gd name="connsiteX1" fmla="*/ 80387 w 954593"/>
              <a:gd name="connsiteY1" fmla="*/ 216040 h 221064"/>
              <a:gd name="connsiteX2" fmla="*/ 110532 w 954593"/>
              <a:gd name="connsiteY2" fmla="*/ 200967 h 221064"/>
              <a:gd name="connsiteX3" fmla="*/ 200967 w 954593"/>
              <a:gd name="connsiteY3" fmla="*/ 190919 h 221064"/>
              <a:gd name="connsiteX4" fmla="*/ 221063 w 954593"/>
              <a:gd name="connsiteY4" fmla="*/ 185894 h 221064"/>
              <a:gd name="connsiteX5" fmla="*/ 251209 w 954593"/>
              <a:gd name="connsiteY5" fmla="*/ 175846 h 221064"/>
              <a:gd name="connsiteX6" fmla="*/ 351692 w 954593"/>
              <a:gd name="connsiteY6" fmla="*/ 165798 h 221064"/>
              <a:gd name="connsiteX7" fmla="*/ 401934 w 954593"/>
              <a:gd name="connsiteY7" fmla="*/ 160774 h 221064"/>
              <a:gd name="connsiteX8" fmla="*/ 422031 w 954593"/>
              <a:gd name="connsiteY8" fmla="*/ 155749 h 221064"/>
              <a:gd name="connsiteX9" fmla="*/ 457200 w 954593"/>
              <a:gd name="connsiteY9" fmla="*/ 150725 h 221064"/>
              <a:gd name="connsiteX10" fmla="*/ 487345 w 954593"/>
              <a:gd name="connsiteY10" fmla="*/ 145701 h 221064"/>
              <a:gd name="connsiteX11" fmla="*/ 542611 w 954593"/>
              <a:gd name="connsiteY11" fmla="*/ 130629 h 221064"/>
              <a:gd name="connsiteX12" fmla="*/ 597877 w 954593"/>
              <a:gd name="connsiteY12" fmla="*/ 110532 h 221064"/>
              <a:gd name="connsiteX13" fmla="*/ 617973 w 954593"/>
              <a:gd name="connsiteY13" fmla="*/ 105508 h 221064"/>
              <a:gd name="connsiteX14" fmla="*/ 648118 w 954593"/>
              <a:gd name="connsiteY14" fmla="*/ 95459 h 221064"/>
              <a:gd name="connsiteX15" fmla="*/ 663191 w 954593"/>
              <a:gd name="connsiteY15" fmla="*/ 90435 h 221064"/>
              <a:gd name="connsiteX16" fmla="*/ 678263 w 954593"/>
              <a:gd name="connsiteY16" fmla="*/ 80387 h 221064"/>
              <a:gd name="connsiteX17" fmla="*/ 693336 w 954593"/>
              <a:gd name="connsiteY17" fmla="*/ 75363 h 221064"/>
              <a:gd name="connsiteX18" fmla="*/ 703384 w 954593"/>
              <a:gd name="connsiteY18" fmla="*/ 65314 h 221064"/>
              <a:gd name="connsiteX19" fmla="*/ 788795 w 954593"/>
              <a:gd name="connsiteY19" fmla="*/ 55266 h 221064"/>
              <a:gd name="connsiteX20" fmla="*/ 808892 w 954593"/>
              <a:gd name="connsiteY20" fmla="*/ 50242 h 221064"/>
              <a:gd name="connsiteX21" fmla="*/ 839037 w 954593"/>
              <a:gd name="connsiteY21" fmla="*/ 40193 h 221064"/>
              <a:gd name="connsiteX22" fmla="*/ 884255 w 954593"/>
              <a:gd name="connsiteY22" fmla="*/ 25121 h 221064"/>
              <a:gd name="connsiteX23" fmla="*/ 914400 w 954593"/>
              <a:gd name="connsiteY23" fmla="*/ 15073 h 221064"/>
              <a:gd name="connsiteX24" fmla="*/ 929472 w 954593"/>
              <a:gd name="connsiteY24" fmla="*/ 10048 h 221064"/>
              <a:gd name="connsiteX25" fmla="*/ 944545 w 954593"/>
              <a:gd name="connsiteY25" fmla="*/ 5024 h 221064"/>
              <a:gd name="connsiteX26" fmla="*/ 954593 w 954593"/>
              <a:gd name="connsiteY26" fmla="*/ 0 h 2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54593" h="221064">
                <a:moveTo>
                  <a:pt x="0" y="221064"/>
                </a:moveTo>
                <a:cubicBezTo>
                  <a:pt x="26796" y="219389"/>
                  <a:pt x="53687" y="218851"/>
                  <a:pt x="80387" y="216040"/>
                </a:cubicBezTo>
                <a:cubicBezTo>
                  <a:pt x="102067" y="213758"/>
                  <a:pt x="90050" y="208648"/>
                  <a:pt x="110532" y="200967"/>
                </a:cubicBezTo>
                <a:cubicBezTo>
                  <a:pt x="129746" y="193762"/>
                  <a:pt x="196994" y="191225"/>
                  <a:pt x="200967" y="190919"/>
                </a:cubicBezTo>
                <a:cubicBezTo>
                  <a:pt x="207666" y="189244"/>
                  <a:pt x="214449" y="187878"/>
                  <a:pt x="221063" y="185894"/>
                </a:cubicBezTo>
                <a:cubicBezTo>
                  <a:pt x="231208" y="182850"/>
                  <a:pt x="240761" y="177587"/>
                  <a:pt x="251209" y="175846"/>
                </a:cubicBezTo>
                <a:cubicBezTo>
                  <a:pt x="309524" y="166127"/>
                  <a:pt x="259693" y="173464"/>
                  <a:pt x="351692" y="165798"/>
                </a:cubicBezTo>
                <a:cubicBezTo>
                  <a:pt x="368465" y="164400"/>
                  <a:pt x="385187" y="162449"/>
                  <a:pt x="401934" y="160774"/>
                </a:cubicBezTo>
                <a:cubicBezTo>
                  <a:pt x="408633" y="159099"/>
                  <a:pt x="415237" y="156984"/>
                  <a:pt x="422031" y="155749"/>
                </a:cubicBezTo>
                <a:cubicBezTo>
                  <a:pt x="433682" y="153631"/>
                  <a:pt x="445496" y="152526"/>
                  <a:pt x="457200" y="150725"/>
                </a:cubicBezTo>
                <a:cubicBezTo>
                  <a:pt x="467268" y="149176"/>
                  <a:pt x="477297" y="147376"/>
                  <a:pt x="487345" y="145701"/>
                </a:cubicBezTo>
                <a:cubicBezTo>
                  <a:pt x="525591" y="132953"/>
                  <a:pt x="507104" y="137730"/>
                  <a:pt x="542611" y="130629"/>
                </a:cubicBezTo>
                <a:cubicBezTo>
                  <a:pt x="559264" y="123967"/>
                  <a:pt x="580670" y="114834"/>
                  <a:pt x="597877" y="110532"/>
                </a:cubicBezTo>
                <a:cubicBezTo>
                  <a:pt x="604576" y="108857"/>
                  <a:pt x="611359" y="107492"/>
                  <a:pt x="617973" y="105508"/>
                </a:cubicBezTo>
                <a:cubicBezTo>
                  <a:pt x="628118" y="102464"/>
                  <a:pt x="638070" y="98809"/>
                  <a:pt x="648118" y="95459"/>
                </a:cubicBezTo>
                <a:lnTo>
                  <a:pt x="663191" y="90435"/>
                </a:lnTo>
                <a:cubicBezTo>
                  <a:pt x="668215" y="87086"/>
                  <a:pt x="672862" y="83087"/>
                  <a:pt x="678263" y="80387"/>
                </a:cubicBezTo>
                <a:cubicBezTo>
                  <a:pt x="683000" y="78019"/>
                  <a:pt x="688795" y="78088"/>
                  <a:pt x="693336" y="75363"/>
                </a:cubicBezTo>
                <a:cubicBezTo>
                  <a:pt x="697398" y="72926"/>
                  <a:pt x="698684" y="65902"/>
                  <a:pt x="703384" y="65314"/>
                </a:cubicBezTo>
                <a:cubicBezTo>
                  <a:pt x="758626" y="58409"/>
                  <a:pt x="730158" y="61781"/>
                  <a:pt x="788795" y="55266"/>
                </a:cubicBezTo>
                <a:cubicBezTo>
                  <a:pt x="795494" y="53591"/>
                  <a:pt x="802278" y="52226"/>
                  <a:pt x="808892" y="50242"/>
                </a:cubicBezTo>
                <a:cubicBezTo>
                  <a:pt x="819037" y="47198"/>
                  <a:pt x="828989" y="43543"/>
                  <a:pt x="839037" y="40193"/>
                </a:cubicBezTo>
                <a:lnTo>
                  <a:pt x="884255" y="25121"/>
                </a:lnTo>
                <a:lnTo>
                  <a:pt x="914400" y="15073"/>
                </a:lnTo>
                <a:lnTo>
                  <a:pt x="929472" y="10048"/>
                </a:lnTo>
                <a:cubicBezTo>
                  <a:pt x="934496" y="8373"/>
                  <a:pt x="939808" y="7392"/>
                  <a:pt x="944545" y="5024"/>
                </a:cubicBezTo>
                <a:lnTo>
                  <a:pt x="954593" y="0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58552" y="404346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NL: Nested Loop Join </a:t>
            </a:r>
          </a:p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MJ</a:t>
            </a:r>
            <a:r>
              <a:rPr lang="en-US" b="1" dirty="0">
                <a:solidFill>
                  <a:srgbClr val="0000FF"/>
                </a:solidFill>
              </a:rPr>
              <a:t>: Merge Join</a:t>
            </a:r>
          </a:p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HJ</a:t>
            </a:r>
            <a:r>
              <a:rPr lang="en-US" b="1" dirty="0">
                <a:solidFill>
                  <a:srgbClr val="0000FF"/>
                </a:solidFill>
              </a:rPr>
              <a:t>: Hash Join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302768" y="4041874"/>
            <a:ext cx="1981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L:  </a:t>
            </a:r>
            <a:r>
              <a:rPr lang="en-US" b="1" dirty="0" err="1">
                <a:solidFill>
                  <a:srgbClr val="0000FF"/>
                </a:solidFill>
              </a:rPr>
              <a:t>Lineitem</a:t>
            </a:r>
            <a:endParaRPr lang="en-US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O: Orders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P:  Part</a:t>
            </a:r>
          </a:p>
        </p:txBody>
      </p:sp>
      <p:pic>
        <p:nvPicPr>
          <p:cNvPr id="1027" name="Picture 3" descr="E:\media\Backups\bouquet_project\project_docs\m5_2014_may\Google_ppt\ppt_extra\p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40" y="2350884"/>
            <a:ext cx="770343" cy="110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0032" y="3505572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548" y="2629404"/>
            <a:ext cx="3978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2350884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6336" y="2223776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P4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E:\media\Backups\bouquet_project\project_docs\m5_2014_may\Google_ppt\ppt_extra\p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10" y="3183764"/>
            <a:ext cx="862379" cy="932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media\Backups\bouquet_project\project_docs\m5_2014_may\Google_ppt\ppt_extra\p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07" y="1386549"/>
            <a:ext cx="788882" cy="100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media\Backups\bouquet_project\project_docs\m5_2014_may\Google_ppt\ppt_extra\p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25" y="2737696"/>
            <a:ext cx="731399" cy="816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media\Backups\bouquet_project\project_docs\m5_2014_may\Google_ppt\ppt_extra\p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21" y="1259024"/>
            <a:ext cx="829076" cy="912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359359" y="2014890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4866" y="2905371"/>
            <a:ext cx="2556284" cy="3385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Using Selectivity Injection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59632" y="2350884"/>
            <a:ext cx="0" cy="5526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4783931" y="3214688"/>
            <a:ext cx="1338276" cy="1185862"/>
          </a:xfrm>
          <a:custGeom>
            <a:avLst/>
            <a:gdLst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52488 w 1338276"/>
              <a:gd name="connsiteY83" fmla="*/ 388143 h 1185862"/>
              <a:gd name="connsiteX84" fmla="*/ 859632 w 1338276"/>
              <a:gd name="connsiteY84" fmla="*/ 381000 h 1185862"/>
              <a:gd name="connsiteX85" fmla="*/ 878682 w 1338276"/>
              <a:gd name="connsiteY85" fmla="*/ 359568 h 1185862"/>
              <a:gd name="connsiteX86" fmla="*/ 892969 w 1338276"/>
              <a:gd name="connsiteY86" fmla="*/ 350043 h 1185862"/>
              <a:gd name="connsiteX87" fmla="*/ 909638 w 1338276"/>
              <a:gd name="connsiteY87" fmla="*/ 340518 h 1185862"/>
              <a:gd name="connsiteX88" fmla="*/ 916782 w 1338276"/>
              <a:gd name="connsiteY88" fmla="*/ 333375 h 1185862"/>
              <a:gd name="connsiteX89" fmla="*/ 931069 w 1338276"/>
              <a:gd name="connsiteY89" fmla="*/ 323850 h 1185862"/>
              <a:gd name="connsiteX90" fmla="*/ 954882 w 1338276"/>
              <a:gd name="connsiteY90" fmla="*/ 304800 h 1185862"/>
              <a:gd name="connsiteX91" fmla="*/ 971550 w 1338276"/>
              <a:gd name="connsiteY91" fmla="*/ 288131 h 1185862"/>
              <a:gd name="connsiteX92" fmla="*/ 985838 w 1338276"/>
              <a:gd name="connsiteY92" fmla="*/ 276225 h 1185862"/>
              <a:gd name="connsiteX93" fmla="*/ 992982 w 1338276"/>
              <a:gd name="connsiteY93" fmla="*/ 271462 h 1185862"/>
              <a:gd name="connsiteX94" fmla="*/ 1000125 w 1338276"/>
              <a:gd name="connsiteY94" fmla="*/ 264318 h 1185862"/>
              <a:gd name="connsiteX95" fmla="*/ 1004888 w 1338276"/>
              <a:gd name="connsiteY95" fmla="*/ 257175 h 1185862"/>
              <a:gd name="connsiteX96" fmla="*/ 1012032 w 1338276"/>
              <a:gd name="connsiteY96" fmla="*/ 254793 h 1185862"/>
              <a:gd name="connsiteX97" fmla="*/ 1016794 w 1338276"/>
              <a:gd name="connsiteY97" fmla="*/ 247650 h 1185862"/>
              <a:gd name="connsiteX98" fmla="*/ 1038225 w 1338276"/>
              <a:gd name="connsiteY98" fmla="*/ 235743 h 1185862"/>
              <a:gd name="connsiteX99" fmla="*/ 1052513 w 1338276"/>
              <a:gd name="connsiteY99" fmla="*/ 223837 h 1185862"/>
              <a:gd name="connsiteX100" fmla="*/ 1059657 w 1338276"/>
              <a:gd name="connsiteY100" fmla="*/ 221456 h 1185862"/>
              <a:gd name="connsiteX101" fmla="*/ 1066800 w 1338276"/>
              <a:gd name="connsiteY101" fmla="*/ 214312 h 1185862"/>
              <a:gd name="connsiteX102" fmla="*/ 1076325 w 1338276"/>
              <a:gd name="connsiteY102" fmla="*/ 209550 h 1185862"/>
              <a:gd name="connsiteX103" fmla="*/ 1081088 w 1338276"/>
              <a:gd name="connsiteY103" fmla="*/ 202406 h 1185862"/>
              <a:gd name="connsiteX104" fmla="*/ 1088232 w 1338276"/>
              <a:gd name="connsiteY104" fmla="*/ 197643 h 1185862"/>
              <a:gd name="connsiteX105" fmla="*/ 1095375 w 1338276"/>
              <a:gd name="connsiteY105" fmla="*/ 190500 h 1185862"/>
              <a:gd name="connsiteX106" fmla="*/ 1114425 w 1338276"/>
              <a:gd name="connsiteY106" fmla="*/ 178593 h 1185862"/>
              <a:gd name="connsiteX107" fmla="*/ 1126332 w 1338276"/>
              <a:gd name="connsiteY107" fmla="*/ 166687 h 1185862"/>
              <a:gd name="connsiteX108" fmla="*/ 1138238 w 1338276"/>
              <a:gd name="connsiteY108" fmla="*/ 154781 h 1185862"/>
              <a:gd name="connsiteX109" fmla="*/ 1147763 w 1338276"/>
              <a:gd name="connsiteY109" fmla="*/ 145256 h 1185862"/>
              <a:gd name="connsiteX110" fmla="*/ 1157288 w 1338276"/>
              <a:gd name="connsiteY110" fmla="*/ 140493 h 1185862"/>
              <a:gd name="connsiteX111" fmla="*/ 1178719 w 1338276"/>
              <a:gd name="connsiteY111" fmla="*/ 126206 h 1185862"/>
              <a:gd name="connsiteX112" fmla="*/ 1185863 w 1338276"/>
              <a:gd name="connsiteY112" fmla="*/ 121443 h 1185862"/>
              <a:gd name="connsiteX113" fmla="*/ 1195388 w 1338276"/>
              <a:gd name="connsiteY113" fmla="*/ 111918 h 1185862"/>
              <a:gd name="connsiteX114" fmla="*/ 1204913 w 1338276"/>
              <a:gd name="connsiteY114" fmla="*/ 109537 h 1185862"/>
              <a:gd name="connsiteX115" fmla="*/ 1212057 w 1338276"/>
              <a:gd name="connsiteY115" fmla="*/ 104775 h 1185862"/>
              <a:gd name="connsiteX116" fmla="*/ 1219200 w 1338276"/>
              <a:gd name="connsiteY116" fmla="*/ 95250 h 1185862"/>
              <a:gd name="connsiteX117" fmla="*/ 1226344 w 1338276"/>
              <a:gd name="connsiteY117" fmla="*/ 92868 h 1185862"/>
              <a:gd name="connsiteX118" fmla="*/ 1240632 w 1338276"/>
              <a:gd name="connsiteY118" fmla="*/ 78581 h 1185862"/>
              <a:gd name="connsiteX119" fmla="*/ 1247775 w 1338276"/>
              <a:gd name="connsiteY119" fmla="*/ 71437 h 1185862"/>
              <a:gd name="connsiteX120" fmla="*/ 1264444 w 1338276"/>
              <a:gd name="connsiteY120" fmla="*/ 61912 h 1185862"/>
              <a:gd name="connsiteX121" fmla="*/ 1269207 w 1338276"/>
              <a:gd name="connsiteY121" fmla="*/ 54768 h 1185862"/>
              <a:gd name="connsiteX122" fmla="*/ 1283494 w 1338276"/>
              <a:gd name="connsiteY122" fmla="*/ 47625 h 1185862"/>
              <a:gd name="connsiteX123" fmla="*/ 1312069 w 1338276"/>
              <a:gd name="connsiteY123" fmla="*/ 23812 h 1185862"/>
              <a:gd name="connsiteX124" fmla="*/ 1316832 w 1338276"/>
              <a:gd name="connsiteY124" fmla="*/ 16668 h 1185862"/>
              <a:gd name="connsiteX125" fmla="*/ 1331119 w 1338276"/>
              <a:gd name="connsiteY125" fmla="*/ 7143 h 1185862"/>
              <a:gd name="connsiteX126" fmla="*/ 1338263 w 1338276"/>
              <a:gd name="connsiteY126" fmla="*/ 0 h 1185862"/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52488 w 1338276"/>
              <a:gd name="connsiteY83" fmla="*/ 388143 h 1185862"/>
              <a:gd name="connsiteX84" fmla="*/ 859632 w 1338276"/>
              <a:gd name="connsiteY84" fmla="*/ 381000 h 1185862"/>
              <a:gd name="connsiteX85" fmla="*/ 878682 w 1338276"/>
              <a:gd name="connsiteY85" fmla="*/ 359568 h 1185862"/>
              <a:gd name="connsiteX86" fmla="*/ 904875 w 1338276"/>
              <a:gd name="connsiteY86" fmla="*/ 359568 h 1185862"/>
              <a:gd name="connsiteX87" fmla="*/ 909638 w 1338276"/>
              <a:gd name="connsiteY87" fmla="*/ 340518 h 1185862"/>
              <a:gd name="connsiteX88" fmla="*/ 916782 w 1338276"/>
              <a:gd name="connsiteY88" fmla="*/ 333375 h 1185862"/>
              <a:gd name="connsiteX89" fmla="*/ 931069 w 1338276"/>
              <a:gd name="connsiteY89" fmla="*/ 323850 h 1185862"/>
              <a:gd name="connsiteX90" fmla="*/ 954882 w 1338276"/>
              <a:gd name="connsiteY90" fmla="*/ 304800 h 1185862"/>
              <a:gd name="connsiteX91" fmla="*/ 971550 w 1338276"/>
              <a:gd name="connsiteY91" fmla="*/ 288131 h 1185862"/>
              <a:gd name="connsiteX92" fmla="*/ 985838 w 1338276"/>
              <a:gd name="connsiteY92" fmla="*/ 276225 h 1185862"/>
              <a:gd name="connsiteX93" fmla="*/ 992982 w 1338276"/>
              <a:gd name="connsiteY93" fmla="*/ 271462 h 1185862"/>
              <a:gd name="connsiteX94" fmla="*/ 1000125 w 1338276"/>
              <a:gd name="connsiteY94" fmla="*/ 264318 h 1185862"/>
              <a:gd name="connsiteX95" fmla="*/ 1004888 w 1338276"/>
              <a:gd name="connsiteY95" fmla="*/ 257175 h 1185862"/>
              <a:gd name="connsiteX96" fmla="*/ 1012032 w 1338276"/>
              <a:gd name="connsiteY96" fmla="*/ 254793 h 1185862"/>
              <a:gd name="connsiteX97" fmla="*/ 1016794 w 1338276"/>
              <a:gd name="connsiteY97" fmla="*/ 247650 h 1185862"/>
              <a:gd name="connsiteX98" fmla="*/ 1038225 w 1338276"/>
              <a:gd name="connsiteY98" fmla="*/ 235743 h 1185862"/>
              <a:gd name="connsiteX99" fmla="*/ 1052513 w 1338276"/>
              <a:gd name="connsiteY99" fmla="*/ 223837 h 1185862"/>
              <a:gd name="connsiteX100" fmla="*/ 1059657 w 1338276"/>
              <a:gd name="connsiteY100" fmla="*/ 221456 h 1185862"/>
              <a:gd name="connsiteX101" fmla="*/ 1066800 w 1338276"/>
              <a:gd name="connsiteY101" fmla="*/ 214312 h 1185862"/>
              <a:gd name="connsiteX102" fmla="*/ 1076325 w 1338276"/>
              <a:gd name="connsiteY102" fmla="*/ 209550 h 1185862"/>
              <a:gd name="connsiteX103" fmla="*/ 1081088 w 1338276"/>
              <a:gd name="connsiteY103" fmla="*/ 202406 h 1185862"/>
              <a:gd name="connsiteX104" fmla="*/ 1088232 w 1338276"/>
              <a:gd name="connsiteY104" fmla="*/ 197643 h 1185862"/>
              <a:gd name="connsiteX105" fmla="*/ 1095375 w 1338276"/>
              <a:gd name="connsiteY105" fmla="*/ 190500 h 1185862"/>
              <a:gd name="connsiteX106" fmla="*/ 1114425 w 1338276"/>
              <a:gd name="connsiteY106" fmla="*/ 178593 h 1185862"/>
              <a:gd name="connsiteX107" fmla="*/ 1126332 w 1338276"/>
              <a:gd name="connsiteY107" fmla="*/ 166687 h 1185862"/>
              <a:gd name="connsiteX108" fmla="*/ 1138238 w 1338276"/>
              <a:gd name="connsiteY108" fmla="*/ 154781 h 1185862"/>
              <a:gd name="connsiteX109" fmla="*/ 1147763 w 1338276"/>
              <a:gd name="connsiteY109" fmla="*/ 145256 h 1185862"/>
              <a:gd name="connsiteX110" fmla="*/ 1157288 w 1338276"/>
              <a:gd name="connsiteY110" fmla="*/ 140493 h 1185862"/>
              <a:gd name="connsiteX111" fmla="*/ 1178719 w 1338276"/>
              <a:gd name="connsiteY111" fmla="*/ 126206 h 1185862"/>
              <a:gd name="connsiteX112" fmla="*/ 1185863 w 1338276"/>
              <a:gd name="connsiteY112" fmla="*/ 121443 h 1185862"/>
              <a:gd name="connsiteX113" fmla="*/ 1195388 w 1338276"/>
              <a:gd name="connsiteY113" fmla="*/ 111918 h 1185862"/>
              <a:gd name="connsiteX114" fmla="*/ 1204913 w 1338276"/>
              <a:gd name="connsiteY114" fmla="*/ 109537 h 1185862"/>
              <a:gd name="connsiteX115" fmla="*/ 1212057 w 1338276"/>
              <a:gd name="connsiteY115" fmla="*/ 104775 h 1185862"/>
              <a:gd name="connsiteX116" fmla="*/ 1219200 w 1338276"/>
              <a:gd name="connsiteY116" fmla="*/ 95250 h 1185862"/>
              <a:gd name="connsiteX117" fmla="*/ 1226344 w 1338276"/>
              <a:gd name="connsiteY117" fmla="*/ 92868 h 1185862"/>
              <a:gd name="connsiteX118" fmla="*/ 1240632 w 1338276"/>
              <a:gd name="connsiteY118" fmla="*/ 78581 h 1185862"/>
              <a:gd name="connsiteX119" fmla="*/ 1247775 w 1338276"/>
              <a:gd name="connsiteY119" fmla="*/ 71437 h 1185862"/>
              <a:gd name="connsiteX120" fmla="*/ 1264444 w 1338276"/>
              <a:gd name="connsiteY120" fmla="*/ 61912 h 1185862"/>
              <a:gd name="connsiteX121" fmla="*/ 1269207 w 1338276"/>
              <a:gd name="connsiteY121" fmla="*/ 54768 h 1185862"/>
              <a:gd name="connsiteX122" fmla="*/ 1283494 w 1338276"/>
              <a:gd name="connsiteY122" fmla="*/ 47625 h 1185862"/>
              <a:gd name="connsiteX123" fmla="*/ 1312069 w 1338276"/>
              <a:gd name="connsiteY123" fmla="*/ 23812 h 1185862"/>
              <a:gd name="connsiteX124" fmla="*/ 1316832 w 1338276"/>
              <a:gd name="connsiteY124" fmla="*/ 16668 h 1185862"/>
              <a:gd name="connsiteX125" fmla="*/ 1331119 w 1338276"/>
              <a:gd name="connsiteY125" fmla="*/ 7143 h 1185862"/>
              <a:gd name="connsiteX126" fmla="*/ 1338263 w 1338276"/>
              <a:gd name="connsiteY126" fmla="*/ 0 h 1185862"/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52488 w 1338276"/>
              <a:gd name="connsiteY83" fmla="*/ 388143 h 1185862"/>
              <a:gd name="connsiteX84" fmla="*/ 859632 w 1338276"/>
              <a:gd name="connsiteY84" fmla="*/ 381000 h 1185862"/>
              <a:gd name="connsiteX85" fmla="*/ 881063 w 1338276"/>
              <a:gd name="connsiteY85" fmla="*/ 378618 h 1185862"/>
              <a:gd name="connsiteX86" fmla="*/ 878682 w 1338276"/>
              <a:gd name="connsiteY86" fmla="*/ 359568 h 1185862"/>
              <a:gd name="connsiteX87" fmla="*/ 904875 w 1338276"/>
              <a:gd name="connsiteY87" fmla="*/ 359568 h 1185862"/>
              <a:gd name="connsiteX88" fmla="*/ 909638 w 1338276"/>
              <a:gd name="connsiteY88" fmla="*/ 340518 h 1185862"/>
              <a:gd name="connsiteX89" fmla="*/ 916782 w 1338276"/>
              <a:gd name="connsiteY89" fmla="*/ 333375 h 1185862"/>
              <a:gd name="connsiteX90" fmla="*/ 931069 w 1338276"/>
              <a:gd name="connsiteY90" fmla="*/ 323850 h 1185862"/>
              <a:gd name="connsiteX91" fmla="*/ 954882 w 1338276"/>
              <a:gd name="connsiteY91" fmla="*/ 304800 h 1185862"/>
              <a:gd name="connsiteX92" fmla="*/ 971550 w 1338276"/>
              <a:gd name="connsiteY92" fmla="*/ 288131 h 1185862"/>
              <a:gd name="connsiteX93" fmla="*/ 985838 w 1338276"/>
              <a:gd name="connsiteY93" fmla="*/ 276225 h 1185862"/>
              <a:gd name="connsiteX94" fmla="*/ 992982 w 1338276"/>
              <a:gd name="connsiteY94" fmla="*/ 271462 h 1185862"/>
              <a:gd name="connsiteX95" fmla="*/ 1000125 w 1338276"/>
              <a:gd name="connsiteY95" fmla="*/ 264318 h 1185862"/>
              <a:gd name="connsiteX96" fmla="*/ 1004888 w 1338276"/>
              <a:gd name="connsiteY96" fmla="*/ 257175 h 1185862"/>
              <a:gd name="connsiteX97" fmla="*/ 1012032 w 1338276"/>
              <a:gd name="connsiteY97" fmla="*/ 254793 h 1185862"/>
              <a:gd name="connsiteX98" fmla="*/ 1016794 w 1338276"/>
              <a:gd name="connsiteY98" fmla="*/ 247650 h 1185862"/>
              <a:gd name="connsiteX99" fmla="*/ 1038225 w 1338276"/>
              <a:gd name="connsiteY99" fmla="*/ 235743 h 1185862"/>
              <a:gd name="connsiteX100" fmla="*/ 1052513 w 1338276"/>
              <a:gd name="connsiteY100" fmla="*/ 223837 h 1185862"/>
              <a:gd name="connsiteX101" fmla="*/ 1059657 w 1338276"/>
              <a:gd name="connsiteY101" fmla="*/ 221456 h 1185862"/>
              <a:gd name="connsiteX102" fmla="*/ 1066800 w 1338276"/>
              <a:gd name="connsiteY102" fmla="*/ 214312 h 1185862"/>
              <a:gd name="connsiteX103" fmla="*/ 1076325 w 1338276"/>
              <a:gd name="connsiteY103" fmla="*/ 209550 h 1185862"/>
              <a:gd name="connsiteX104" fmla="*/ 1081088 w 1338276"/>
              <a:gd name="connsiteY104" fmla="*/ 202406 h 1185862"/>
              <a:gd name="connsiteX105" fmla="*/ 1088232 w 1338276"/>
              <a:gd name="connsiteY105" fmla="*/ 197643 h 1185862"/>
              <a:gd name="connsiteX106" fmla="*/ 1095375 w 1338276"/>
              <a:gd name="connsiteY106" fmla="*/ 190500 h 1185862"/>
              <a:gd name="connsiteX107" fmla="*/ 1114425 w 1338276"/>
              <a:gd name="connsiteY107" fmla="*/ 178593 h 1185862"/>
              <a:gd name="connsiteX108" fmla="*/ 1126332 w 1338276"/>
              <a:gd name="connsiteY108" fmla="*/ 166687 h 1185862"/>
              <a:gd name="connsiteX109" fmla="*/ 1138238 w 1338276"/>
              <a:gd name="connsiteY109" fmla="*/ 154781 h 1185862"/>
              <a:gd name="connsiteX110" fmla="*/ 1147763 w 1338276"/>
              <a:gd name="connsiteY110" fmla="*/ 145256 h 1185862"/>
              <a:gd name="connsiteX111" fmla="*/ 1157288 w 1338276"/>
              <a:gd name="connsiteY111" fmla="*/ 140493 h 1185862"/>
              <a:gd name="connsiteX112" fmla="*/ 1178719 w 1338276"/>
              <a:gd name="connsiteY112" fmla="*/ 126206 h 1185862"/>
              <a:gd name="connsiteX113" fmla="*/ 1185863 w 1338276"/>
              <a:gd name="connsiteY113" fmla="*/ 121443 h 1185862"/>
              <a:gd name="connsiteX114" fmla="*/ 1195388 w 1338276"/>
              <a:gd name="connsiteY114" fmla="*/ 111918 h 1185862"/>
              <a:gd name="connsiteX115" fmla="*/ 1204913 w 1338276"/>
              <a:gd name="connsiteY115" fmla="*/ 109537 h 1185862"/>
              <a:gd name="connsiteX116" fmla="*/ 1212057 w 1338276"/>
              <a:gd name="connsiteY116" fmla="*/ 104775 h 1185862"/>
              <a:gd name="connsiteX117" fmla="*/ 1219200 w 1338276"/>
              <a:gd name="connsiteY117" fmla="*/ 95250 h 1185862"/>
              <a:gd name="connsiteX118" fmla="*/ 1226344 w 1338276"/>
              <a:gd name="connsiteY118" fmla="*/ 92868 h 1185862"/>
              <a:gd name="connsiteX119" fmla="*/ 1240632 w 1338276"/>
              <a:gd name="connsiteY119" fmla="*/ 78581 h 1185862"/>
              <a:gd name="connsiteX120" fmla="*/ 1247775 w 1338276"/>
              <a:gd name="connsiteY120" fmla="*/ 71437 h 1185862"/>
              <a:gd name="connsiteX121" fmla="*/ 1264444 w 1338276"/>
              <a:gd name="connsiteY121" fmla="*/ 61912 h 1185862"/>
              <a:gd name="connsiteX122" fmla="*/ 1269207 w 1338276"/>
              <a:gd name="connsiteY122" fmla="*/ 54768 h 1185862"/>
              <a:gd name="connsiteX123" fmla="*/ 1283494 w 1338276"/>
              <a:gd name="connsiteY123" fmla="*/ 47625 h 1185862"/>
              <a:gd name="connsiteX124" fmla="*/ 1312069 w 1338276"/>
              <a:gd name="connsiteY124" fmla="*/ 23812 h 1185862"/>
              <a:gd name="connsiteX125" fmla="*/ 1316832 w 1338276"/>
              <a:gd name="connsiteY125" fmla="*/ 16668 h 1185862"/>
              <a:gd name="connsiteX126" fmla="*/ 1331119 w 1338276"/>
              <a:gd name="connsiteY126" fmla="*/ 7143 h 1185862"/>
              <a:gd name="connsiteX127" fmla="*/ 1338263 w 1338276"/>
              <a:gd name="connsiteY127" fmla="*/ 0 h 1185862"/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62013 w 1338276"/>
              <a:gd name="connsiteY83" fmla="*/ 395287 h 1185862"/>
              <a:gd name="connsiteX84" fmla="*/ 859632 w 1338276"/>
              <a:gd name="connsiteY84" fmla="*/ 381000 h 1185862"/>
              <a:gd name="connsiteX85" fmla="*/ 881063 w 1338276"/>
              <a:gd name="connsiteY85" fmla="*/ 378618 h 1185862"/>
              <a:gd name="connsiteX86" fmla="*/ 878682 w 1338276"/>
              <a:gd name="connsiteY86" fmla="*/ 359568 h 1185862"/>
              <a:gd name="connsiteX87" fmla="*/ 904875 w 1338276"/>
              <a:gd name="connsiteY87" fmla="*/ 359568 h 1185862"/>
              <a:gd name="connsiteX88" fmla="*/ 909638 w 1338276"/>
              <a:gd name="connsiteY88" fmla="*/ 340518 h 1185862"/>
              <a:gd name="connsiteX89" fmla="*/ 916782 w 1338276"/>
              <a:gd name="connsiteY89" fmla="*/ 333375 h 1185862"/>
              <a:gd name="connsiteX90" fmla="*/ 931069 w 1338276"/>
              <a:gd name="connsiteY90" fmla="*/ 323850 h 1185862"/>
              <a:gd name="connsiteX91" fmla="*/ 954882 w 1338276"/>
              <a:gd name="connsiteY91" fmla="*/ 304800 h 1185862"/>
              <a:gd name="connsiteX92" fmla="*/ 971550 w 1338276"/>
              <a:gd name="connsiteY92" fmla="*/ 288131 h 1185862"/>
              <a:gd name="connsiteX93" fmla="*/ 985838 w 1338276"/>
              <a:gd name="connsiteY93" fmla="*/ 276225 h 1185862"/>
              <a:gd name="connsiteX94" fmla="*/ 992982 w 1338276"/>
              <a:gd name="connsiteY94" fmla="*/ 271462 h 1185862"/>
              <a:gd name="connsiteX95" fmla="*/ 1000125 w 1338276"/>
              <a:gd name="connsiteY95" fmla="*/ 264318 h 1185862"/>
              <a:gd name="connsiteX96" fmla="*/ 1004888 w 1338276"/>
              <a:gd name="connsiteY96" fmla="*/ 257175 h 1185862"/>
              <a:gd name="connsiteX97" fmla="*/ 1012032 w 1338276"/>
              <a:gd name="connsiteY97" fmla="*/ 254793 h 1185862"/>
              <a:gd name="connsiteX98" fmla="*/ 1016794 w 1338276"/>
              <a:gd name="connsiteY98" fmla="*/ 247650 h 1185862"/>
              <a:gd name="connsiteX99" fmla="*/ 1038225 w 1338276"/>
              <a:gd name="connsiteY99" fmla="*/ 235743 h 1185862"/>
              <a:gd name="connsiteX100" fmla="*/ 1052513 w 1338276"/>
              <a:gd name="connsiteY100" fmla="*/ 223837 h 1185862"/>
              <a:gd name="connsiteX101" fmla="*/ 1059657 w 1338276"/>
              <a:gd name="connsiteY101" fmla="*/ 221456 h 1185862"/>
              <a:gd name="connsiteX102" fmla="*/ 1066800 w 1338276"/>
              <a:gd name="connsiteY102" fmla="*/ 214312 h 1185862"/>
              <a:gd name="connsiteX103" fmla="*/ 1076325 w 1338276"/>
              <a:gd name="connsiteY103" fmla="*/ 209550 h 1185862"/>
              <a:gd name="connsiteX104" fmla="*/ 1081088 w 1338276"/>
              <a:gd name="connsiteY104" fmla="*/ 202406 h 1185862"/>
              <a:gd name="connsiteX105" fmla="*/ 1088232 w 1338276"/>
              <a:gd name="connsiteY105" fmla="*/ 197643 h 1185862"/>
              <a:gd name="connsiteX106" fmla="*/ 1095375 w 1338276"/>
              <a:gd name="connsiteY106" fmla="*/ 190500 h 1185862"/>
              <a:gd name="connsiteX107" fmla="*/ 1114425 w 1338276"/>
              <a:gd name="connsiteY107" fmla="*/ 178593 h 1185862"/>
              <a:gd name="connsiteX108" fmla="*/ 1126332 w 1338276"/>
              <a:gd name="connsiteY108" fmla="*/ 166687 h 1185862"/>
              <a:gd name="connsiteX109" fmla="*/ 1138238 w 1338276"/>
              <a:gd name="connsiteY109" fmla="*/ 154781 h 1185862"/>
              <a:gd name="connsiteX110" fmla="*/ 1147763 w 1338276"/>
              <a:gd name="connsiteY110" fmla="*/ 145256 h 1185862"/>
              <a:gd name="connsiteX111" fmla="*/ 1157288 w 1338276"/>
              <a:gd name="connsiteY111" fmla="*/ 140493 h 1185862"/>
              <a:gd name="connsiteX112" fmla="*/ 1178719 w 1338276"/>
              <a:gd name="connsiteY112" fmla="*/ 126206 h 1185862"/>
              <a:gd name="connsiteX113" fmla="*/ 1185863 w 1338276"/>
              <a:gd name="connsiteY113" fmla="*/ 121443 h 1185862"/>
              <a:gd name="connsiteX114" fmla="*/ 1195388 w 1338276"/>
              <a:gd name="connsiteY114" fmla="*/ 111918 h 1185862"/>
              <a:gd name="connsiteX115" fmla="*/ 1204913 w 1338276"/>
              <a:gd name="connsiteY115" fmla="*/ 109537 h 1185862"/>
              <a:gd name="connsiteX116" fmla="*/ 1212057 w 1338276"/>
              <a:gd name="connsiteY116" fmla="*/ 104775 h 1185862"/>
              <a:gd name="connsiteX117" fmla="*/ 1219200 w 1338276"/>
              <a:gd name="connsiteY117" fmla="*/ 95250 h 1185862"/>
              <a:gd name="connsiteX118" fmla="*/ 1226344 w 1338276"/>
              <a:gd name="connsiteY118" fmla="*/ 92868 h 1185862"/>
              <a:gd name="connsiteX119" fmla="*/ 1240632 w 1338276"/>
              <a:gd name="connsiteY119" fmla="*/ 78581 h 1185862"/>
              <a:gd name="connsiteX120" fmla="*/ 1247775 w 1338276"/>
              <a:gd name="connsiteY120" fmla="*/ 71437 h 1185862"/>
              <a:gd name="connsiteX121" fmla="*/ 1264444 w 1338276"/>
              <a:gd name="connsiteY121" fmla="*/ 61912 h 1185862"/>
              <a:gd name="connsiteX122" fmla="*/ 1269207 w 1338276"/>
              <a:gd name="connsiteY122" fmla="*/ 54768 h 1185862"/>
              <a:gd name="connsiteX123" fmla="*/ 1283494 w 1338276"/>
              <a:gd name="connsiteY123" fmla="*/ 47625 h 1185862"/>
              <a:gd name="connsiteX124" fmla="*/ 1312069 w 1338276"/>
              <a:gd name="connsiteY124" fmla="*/ 23812 h 1185862"/>
              <a:gd name="connsiteX125" fmla="*/ 1316832 w 1338276"/>
              <a:gd name="connsiteY125" fmla="*/ 16668 h 1185862"/>
              <a:gd name="connsiteX126" fmla="*/ 1331119 w 1338276"/>
              <a:gd name="connsiteY126" fmla="*/ 7143 h 1185862"/>
              <a:gd name="connsiteX127" fmla="*/ 1338263 w 1338276"/>
              <a:gd name="connsiteY127" fmla="*/ 0 h 1185862"/>
              <a:gd name="connsiteX0" fmla="*/ 0 w 1338276"/>
              <a:gd name="connsiteY0" fmla="*/ 1185862 h 1185862"/>
              <a:gd name="connsiteX1" fmla="*/ 7144 w 1338276"/>
              <a:gd name="connsiteY1" fmla="*/ 1173956 h 1185862"/>
              <a:gd name="connsiteX2" fmla="*/ 19050 w 1338276"/>
              <a:gd name="connsiteY2" fmla="*/ 1157287 h 1185862"/>
              <a:gd name="connsiteX3" fmla="*/ 26194 w 1338276"/>
              <a:gd name="connsiteY3" fmla="*/ 1143000 h 1185862"/>
              <a:gd name="connsiteX4" fmla="*/ 28575 w 1338276"/>
              <a:gd name="connsiteY4" fmla="*/ 1135856 h 1185862"/>
              <a:gd name="connsiteX5" fmla="*/ 38100 w 1338276"/>
              <a:gd name="connsiteY5" fmla="*/ 1121568 h 1185862"/>
              <a:gd name="connsiteX6" fmla="*/ 40482 w 1338276"/>
              <a:gd name="connsiteY6" fmla="*/ 1114425 h 1185862"/>
              <a:gd name="connsiteX7" fmla="*/ 50007 w 1338276"/>
              <a:gd name="connsiteY7" fmla="*/ 1100137 h 1185862"/>
              <a:gd name="connsiteX8" fmla="*/ 61913 w 1338276"/>
              <a:gd name="connsiteY8" fmla="*/ 1078706 h 1185862"/>
              <a:gd name="connsiteX9" fmla="*/ 71438 w 1338276"/>
              <a:gd name="connsiteY9" fmla="*/ 1064418 h 1185862"/>
              <a:gd name="connsiteX10" fmla="*/ 76200 w 1338276"/>
              <a:gd name="connsiteY10" fmla="*/ 1057275 h 1185862"/>
              <a:gd name="connsiteX11" fmla="*/ 83344 w 1338276"/>
              <a:gd name="connsiteY11" fmla="*/ 1047750 h 1185862"/>
              <a:gd name="connsiteX12" fmla="*/ 85725 w 1338276"/>
              <a:gd name="connsiteY12" fmla="*/ 1040606 h 1185862"/>
              <a:gd name="connsiteX13" fmla="*/ 97632 w 1338276"/>
              <a:gd name="connsiteY13" fmla="*/ 1026318 h 1185862"/>
              <a:gd name="connsiteX14" fmla="*/ 104775 w 1338276"/>
              <a:gd name="connsiteY14" fmla="*/ 1012031 h 1185862"/>
              <a:gd name="connsiteX15" fmla="*/ 109538 w 1338276"/>
              <a:gd name="connsiteY15" fmla="*/ 1002506 h 1185862"/>
              <a:gd name="connsiteX16" fmla="*/ 114300 w 1338276"/>
              <a:gd name="connsiteY16" fmla="*/ 995362 h 1185862"/>
              <a:gd name="connsiteX17" fmla="*/ 116682 w 1338276"/>
              <a:gd name="connsiteY17" fmla="*/ 988218 h 1185862"/>
              <a:gd name="connsiteX18" fmla="*/ 126207 w 1338276"/>
              <a:gd name="connsiteY18" fmla="*/ 973931 h 1185862"/>
              <a:gd name="connsiteX19" fmla="*/ 135732 w 1338276"/>
              <a:gd name="connsiteY19" fmla="*/ 959643 h 1185862"/>
              <a:gd name="connsiteX20" fmla="*/ 142875 w 1338276"/>
              <a:gd name="connsiteY20" fmla="*/ 952500 h 1185862"/>
              <a:gd name="connsiteX21" fmla="*/ 152400 w 1338276"/>
              <a:gd name="connsiteY21" fmla="*/ 938212 h 1185862"/>
              <a:gd name="connsiteX22" fmla="*/ 157163 w 1338276"/>
              <a:gd name="connsiteY22" fmla="*/ 931068 h 1185862"/>
              <a:gd name="connsiteX23" fmla="*/ 164307 w 1338276"/>
              <a:gd name="connsiteY23" fmla="*/ 921543 h 1185862"/>
              <a:gd name="connsiteX24" fmla="*/ 169069 w 1338276"/>
              <a:gd name="connsiteY24" fmla="*/ 914400 h 1185862"/>
              <a:gd name="connsiteX25" fmla="*/ 176213 w 1338276"/>
              <a:gd name="connsiteY25" fmla="*/ 907256 h 1185862"/>
              <a:gd name="connsiteX26" fmla="*/ 183357 w 1338276"/>
              <a:gd name="connsiteY26" fmla="*/ 897731 h 1185862"/>
              <a:gd name="connsiteX27" fmla="*/ 188119 w 1338276"/>
              <a:gd name="connsiteY27" fmla="*/ 890587 h 1185862"/>
              <a:gd name="connsiteX28" fmla="*/ 204788 w 1338276"/>
              <a:gd name="connsiteY28" fmla="*/ 873918 h 1185862"/>
              <a:gd name="connsiteX29" fmla="*/ 209550 w 1338276"/>
              <a:gd name="connsiteY29" fmla="*/ 866775 h 1185862"/>
              <a:gd name="connsiteX30" fmla="*/ 219075 w 1338276"/>
              <a:gd name="connsiteY30" fmla="*/ 847725 h 1185862"/>
              <a:gd name="connsiteX31" fmla="*/ 223838 w 1338276"/>
              <a:gd name="connsiteY31" fmla="*/ 840581 h 1185862"/>
              <a:gd name="connsiteX32" fmla="*/ 233363 w 1338276"/>
              <a:gd name="connsiteY32" fmla="*/ 812006 h 1185862"/>
              <a:gd name="connsiteX33" fmla="*/ 235744 w 1338276"/>
              <a:gd name="connsiteY33" fmla="*/ 804862 h 1185862"/>
              <a:gd name="connsiteX34" fmla="*/ 240507 w 1338276"/>
              <a:gd name="connsiteY34" fmla="*/ 797718 h 1185862"/>
              <a:gd name="connsiteX35" fmla="*/ 247650 w 1338276"/>
              <a:gd name="connsiteY35" fmla="*/ 783431 h 1185862"/>
              <a:gd name="connsiteX36" fmla="*/ 254794 w 1338276"/>
              <a:gd name="connsiteY36" fmla="*/ 778668 h 1185862"/>
              <a:gd name="connsiteX37" fmla="*/ 264319 w 1338276"/>
              <a:gd name="connsiteY37" fmla="*/ 769143 h 1185862"/>
              <a:gd name="connsiteX38" fmla="*/ 269082 w 1338276"/>
              <a:gd name="connsiteY38" fmla="*/ 762000 h 1185862"/>
              <a:gd name="connsiteX39" fmla="*/ 278607 w 1338276"/>
              <a:gd name="connsiteY39" fmla="*/ 757237 h 1185862"/>
              <a:gd name="connsiteX40" fmla="*/ 285750 w 1338276"/>
              <a:gd name="connsiteY40" fmla="*/ 752475 h 1185862"/>
              <a:gd name="connsiteX41" fmla="*/ 292894 w 1338276"/>
              <a:gd name="connsiteY41" fmla="*/ 745331 h 1185862"/>
              <a:gd name="connsiteX42" fmla="*/ 307182 w 1338276"/>
              <a:gd name="connsiteY42" fmla="*/ 738187 h 1185862"/>
              <a:gd name="connsiteX43" fmla="*/ 314325 w 1338276"/>
              <a:gd name="connsiteY43" fmla="*/ 733425 h 1185862"/>
              <a:gd name="connsiteX44" fmla="*/ 323850 w 1338276"/>
              <a:gd name="connsiteY44" fmla="*/ 728662 h 1185862"/>
              <a:gd name="connsiteX45" fmla="*/ 338138 w 1338276"/>
              <a:gd name="connsiteY45" fmla="*/ 719137 h 1185862"/>
              <a:gd name="connsiteX46" fmla="*/ 357188 w 1338276"/>
              <a:gd name="connsiteY46" fmla="*/ 704850 h 1185862"/>
              <a:gd name="connsiteX47" fmla="*/ 378619 w 1338276"/>
              <a:gd name="connsiteY47" fmla="*/ 690562 h 1185862"/>
              <a:gd name="connsiteX48" fmla="*/ 392907 w 1338276"/>
              <a:gd name="connsiteY48" fmla="*/ 681037 h 1185862"/>
              <a:gd name="connsiteX49" fmla="*/ 421482 w 1338276"/>
              <a:gd name="connsiteY49" fmla="*/ 661987 h 1185862"/>
              <a:gd name="connsiteX50" fmla="*/ 433388 w 1338276"/>
              <a:gd name="connsiteY50" fmla="*/ 654843 h 1185862"/>
              <a:gd name="connsiteX51" fmla="*/ 447675 w 1338276"/>
              <a:gd name="connsiteY51" fmla="*/ 645318 h 1185862"/>
              <a:gd name="connsiteX52" fmla="*/ 461963 w 1338276"/>
              <a:gd name="connsiteY52" fmla="*/ 635793 h 1185862"/>
              <a:gd name="connsiteX53" fmla="*/ 476250 w 1338276"/>
              <a:gd name="connsiteY53" fmla="*/ 626268 h 1185862"/>
              <a:gd name="connsiteX54" fmla="*/ 483394 w 1338276"/>
              <a:gd name="connsiteY54" fmla="*/ 621506 h 1185862"/>
              <a:gd name="connsiteX55" fmla="*/ 492919 w 1338276"/>
              <a:gd name="connsiteY55" fmla="*/ 616743 h 1185862"/>
              <a:gd name="connsiteX56" fmla="*/ 516732 w 1338276"/>
              <a:gd name="connsiteY56" fmla="*/ 600075 h 1185862"/>
              <a:gd name="connsiteX57" fmla="*/ 526257 w 1338276"/>
              <a:gd name="connsiteY57" fmla="*/ 590550 h 1185862"/>
              <a:gd name="connsiteX58" fmla="*/ 542925 w 1338276"/>
              <a:gd name="connsiteY58" fmla="*/ 578643 h 1185862"/>
              <a:gd name="connsiteX59" fmla="*/ 550069 w 1338276"/>
              <a:gd name="connsiteY59" fmla="*/ 571500 h 1185862"/>
              <a:gd name="connsiteX60" fmla="*/ 569119 w 1338276"/>
              <a:gd name="connsiteY60" fmla="*/ 561975 h 1185862"/>
              <a:gd name="connsiteX61" fmla="*/ 585788 w 1338276"/>
              <a:gd name="connsiteY61" fmla="*/ 547687 h 1185862"/>
              <a:gd name="connsiteX62" fmla="*/ 592932 w 1338276"/>
              <a:gd name="connsiteY62" fmla="*/ 545306 h 1185862"/>
              <a:gd name="connsiteX63" fmla="*/ 600075 w 1338276"/>
              <a:gd name="connsiteY63" fmla="*/ 540543 h 1185862"/>
              <a:gd name="connsiteX64" fmla="*/ 607219 w 1338276"/>
              <a:gd name="connsiteY64" fmla="*/ 538162 h 1185862"/>
              <a:gd name="connsiteX65" fmla="*/ 626269 w 1338276"/>
              <a:gd name="connsiteY65" fmla="*/ 523875 h 1185862"/>
              <a:gd name="connsiteX66" fmla="*/ 645319 w 1338276"/>
              <a:gd name="connsiteY66" fmla="*/ 514350 h 1185862"/>
              <a:gd name="connsiteX67" fmla="*/ 671513 w 1338276"/>
              <a:gd name="connsiteY67" fmla="*/ 497681 h 1185862"/>
              <a:gd name="connsiteX68" fmla="*/ 678657 w 1338276"/>
              <a:gd name="connsiteY68" fmla="*/ 492918 h 1185862"/>
              <a:gd name="connsiteX69" fmla="*/ 688182 w 1338276"/>
              <a:gd name="connsiteY69" fmla="*/ 485775 h 1185862"/>
              <a:gd name="connsiteX70" fmla="*/ 695325 w 1338276"/>
              <a:gd name="connsiteY70" fmla="*/ 483393 h 1185862"/>
              <a:gd name="connsiteX71" fmla="*/ 704850 w 1338276"/>
              <a:gd name="connsiteY71" fmla="*/ 478631 h 1185862"/>
              <a:gd name="connsiteX72" fmla="*/ 719138 w 1338276"/>
              <a:gd name="connsiteY72" fmla="*/ 469106 h 1185862"/>
              <a:gd name="connsiteX73" fmla="*/ 733425 w 1338276"/>
              <a:gd name="connsiteY73" fmla="*/ 464343 h 1185862"/>
              <a:gd name="connsiteX74" fmla="*/ 750094 w 1338276"/>
              <a:gd name="connsiteY74" fmla="*/ 454818 h 1185862"/>
              <a:gd name="connsiteX75" fmla="*/ 762000 w 1338276"/>
              <a:gd name="connsiteY75" fmla="*/ 447675 h 1185862"/>
              <a:gd name="connsiteX76" fmla="*/ 776288 w 1338276"/>
              <a:gd name="connsiteY76" fmla="*/ 440531 h 1185862"/>
              <a:gd name="connsiteX77" fmla="*/ 783432 w 1338276"/>
              <a:gd name="connsiteY77" fmla="*/ 435768 h 1185862"/>
              <a:gd name="connsiteX78" fmla="*/ 790575 w 1338276"/>
              <a:gd name="connsiteY78" fmla="*/ 433387 h 1185862"/>
              <a:gd name="connsiteX79" fmla="*/ 819150 w 1338276"/>
              <a:gd name="connsiteY79" fmla="*/ 416718 h 1185862"/>
              <a:gd name="connsiteX80" fmla="*/ 828675 w 1338276"/>
              <a:gd name="connsiteY80" fmla="*/ 414337 h 1185862"/>
              <a:gd name="connsiteX81" fmla="*/ 835819 w 1338276"/>
              <a:gd name="connsiteY81" fmla="*/ 411956 h 1185862"/>
              <a:gd name="connsiteX82" fmla="*/ 842963 w 1338276"/>
              <a:gd name="connsiteY82" fmla="*/ 402431 h 1185862"/>
              <a:gd name="connsiteX83" fmla="*/ 862013 w 1338276"/>
              <a:gd name="connsiteY83" fmla="*/ 395287 h 1185862"/>
              <a:gd name="connsiteX84" fmla="*/ 859632 w 1338276"/>
              <a:gd name="connsiteY84" fmla="*/ 381000 h 1185862"/>
              <a:gd name="connsiteX85" fmla="*/ 881063 w 1338276"/>
              <a:gd name="connsiteY85" fmla="*/ 378618 h 1185862"/>
              <a:gd name="connsiteX86" fmla="*/ 885826 w 1338276"/>
              <a:gd name="connsiteY86" fmla="*/ 369093 h 1185862"/>
              <a:gd name="connsiteX87" fmla="*/ 904875 w 1338276"/>
              <a:gd name="connsiteY87" fmla="*/ 359568 h 1185862"/>
              <a:gd name="connsiteX88" fmla="*/ 909638 w 1338276"/>
              <a:gd name="connsiteY88" fmla="*/ 340518 h 1185862"/>
              <a:gd name="connsiteX89" fmla="*/ 916782 w 1338276"/>
              <a:gd name="connsiteY89" fmla="*/ 333375 h 1185862"/>
              <a:gd name="connsiteX90" fmla="*/ 931069 w 1338276"/>
              <a:gd name="connsiteY90" fmla="*/ 323850 h 1185862"/>
              <a:gd name="connsiteX91" fmla="*/ 954882 w 1338276"/>
              <a:gd name="connsiteY91" fmla="*/ 304800 h 1185862"/>
              <a:gd name="connsiteX92" fmla="*/ 971550 w 1338276"/>
              <a:gd name="connsiteY92" fmla="*/ 288131 h 1185862"/>
              <a:gd name="connsiteX93" fmla="*/ 985838 w 1338276"/>
              <a:gd name="connsiteY93" fmla="*/ 276225 h 1185862"/>
              <a:gd name="connsiteX94" fmla="*/ 992982 w 1338276"/>
              <a:gd name="connsiteY94" fmla="*/ 271462 h 1185862"/>
              <a:gd name="connsiteX95" fmla="*/ 1000125 w 1338276"/>
              <a:gd name="connsiteY95" fmla="*/ 264318 h 1185862"/>
              <a:gd name="connsiteX96" fmla="*/ 1004888 w 1338276"/>
              <a:gd name="connsiteY96" fmla="*/ 257175 h 1185862"/>
              <a:gd name="connsiteX97" fmla="*/ 1012032 w 1338276"/>
              <a:gd name="connsiteY97" fmla="*/ 254793 h 1185862"/>
              <a:gd name="connsiteX98" fmla="*/ 1016794 w 1338276"/>
              <a:gd name="connsiteY98" fmla="*/ 247650 h 1185862"/>
              <a:gd name="connsiteX99" fmla="*/ 1038225 w 1338276"/>
              <a:gd name="connsiteY99" fmla="*/ 235743 h 1185862"/>
              <a:gd name="connsiteX100" fmla="*/ 1052513 w 1338276"/>
              <a:gd name="connsiteY100" fmla="*/ 223837 h 1185862"/>
              <a:gd name="connsiteX101" fmla="*/ 1059657 w 1338276"/>
              <a:gd name="connsiteY101" fmla="*/ 221456 h 1185862"/>
              <a:gd name="connsiteX102" fmla="*/ 1066800 w 1338276"/>
              <a:gd name="connsiteY102" fmla="*/ 214312 h 1185862"/>
              <a:gd name="connsiteX103" fmla="*/ 1076325 w 1338276"/>
              <a:gd name="connsiteY103" fmla="*/ 209550 h 1185862"/>
              <a:gd name="connsiteX104" fmla="*/ 1081088 w 1338276"/>
              <a:gd name="connsiteY104" fmla="*/ 202406 h 1185862"/>
              <a:gd name="connsiteX105" fmla="*/ 1088232 w 1338276"/>
              <a:gd name="connsiteY105" fmla="*/ 197643 h 1185862"/>
              <a:gd name="connsiteX106" fmla="*/ 1095375 w 1338276"/>
              <a:gd name="connsiteY106" fmla="*/ 190500 h 1185862"/>
              <a:gd name="connsiteX107" fmla="*/ 1114425 w 1338276"/>
              <a:gd name="connsiteY107" fmla="*/ 178593 h 1185862"/>
              <a:gd name="connsiteX108" fmla="*/ 1126332 w 1338276"/>
              <a:gd name="connsiteY108" fmla="*/ 166687 h 1185862"/>
              <a:gd name="connsiteX109" fmla="*/ 1138238 w 1338276"/>
              <a:gd name="connsiteY109" fmla="*/ 154781 h 1185862"/>
              <a:gd name="connsiteX110" fmla="*/ 1147763 w 1338276"/>
              <a:gd name="connsiteY110" fmla="*/ 145256 h 1185862"/>
              <a:gd name="connsiteX111" fmla="*/ 1157288 w 1338276"/>
              <a:gd name="connsiteY111" fmla="*/ 140493 h 1185862"/>
              <a:gd name="connsiteX112" fmla="*/ 1178719 w 1338276"/>
              <a:gd name="connsiteY112" fmla="*/ 126206 h 1185862"/>
              <a:gd name="connsiteX113" fmla="*/ 1185863 w 1338276"/>
              <a:gd name="connsiteY113" fmla="*/ 121443 h 1185862"/>
              <a:gd name="connsiteX114" fmla="*/ 1195388 w 1338276"/>
              <a:gd name="connsiteY114" fmla="*/ 111918 h 1185862"/>
              <a:gd name="connsiteX115" fmla="*/ 1204913 w 1338276"/>
              <a:gd name="connsiteY115" fmla="*/ 109537 h 1185862"/>
              <a:gd name="connsiteX116" fmla="*/ 1212057 w 1338276"/>
              <a:gd name="connsiteY116" fmla="*/ 104775 h 1185862"/>
              <a:gd name="connsiteX117" fmla="*/ 1219200 w 1338276"/>
              <a:gd name="connsiteY117" fmla="*/ 95250 h 1185862"/>
              <a:gd name="connsiteX118" fmla="*/ 1226344 w 1338276"/>
              <a:gd name="connsiteY118" fmla="*/ 92868 h 1185862"/>
              <a:gd name="connsiteX119" fmla="*/ 1240632 w 1338276"/>
              <a:gd name="connsiteY119" fmla="*/ 78581 h 1185862"/>
              <a:gd name="connsiteX120" fmla="*/ 1247775 w 1338276"/>
              <a:gd name="connsiteY120" fmla="*/ 71437 h 1185862"/>
              <a:gd name="connsiteX121" fmla="*/ 1264444 w 1338276"/>
              <a:gd name="connsiteY121" fmla="*/ 61912 h 1185862"/>
              <a:gd name="connsiteX122" fmla="*/ 1269207 w 1338276"/>
              <a:gd name="connsiteY122" fmla="*/ 54768 h 1185862"/>
              <a:gd name="connsiteX123" fmla="*/ 1283494 w 1338276"/>
              <a:gd name="connsiteY123" fmla="*/ 47625 h 1185862"/>
              <a:gd name="connsiteX124" fmla="*/ 1312069 w 1338276"/>
              <a:gd name="connsiteY124" fmla="*/ 23812 h 1185862"/>
              <a:gd name="connsiteX125" fmla="*/ 1316832 w 1338276"/>
              <a:gd name="connsiteY125" fmla="*/ 16668 h 1185862"/>
              <a:gd name="connsiteX126" fmla="*/ 1331119 w 1338276"/>
              <a:gd name="connsiteY126" fmla="*/ 7143 h 1185862"/>
              <a:gd name="connsiteX127" fmla="*/ 1338263 w 1338276"/>
              <a:gd name="connsiteY127" fmla="*/ 0 h 11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338276" h="1185862">
                <a:moveTo>
                  <a:pt x="0" y="1185862"/>
                </a:moveTo>
                <a:cubicBezTo>
                  <a:pt x="2381" y="1181893"/>
                  <a:pt x="4577" y="1177807"/>
                  <a:pt x="7144" y="1173956"/>
                </a:cubicBezTo>
                <a:cubicBezTo>
                  <a:pt x="9307" y="1170712"/>
                  <a:pt x="16917" y="1161553"/>
                  <a:pt x="19050" y="1157287"/>
                </a:cubicBezTo>
                <a:cubicBezTo>
                  <a:pt x="28906" y="1137575"/>
                  <a:pt x="12551" y="1163464"/>
                  <a:pt x="26194" y="1143000"/>
                </a:cubicBezTo>
                <a:cubicBezTo>
                  <a:pt x="26988" y="1140619"/>
                  <a:pt x="27356" y="1138050"/>
                  <a:pt x="28575" y="1135856"/>
                </a:cubicBezTo>
                <a:cubicBezTo>
                  <a:pt x="31355" y="1130852"/>
                  <a:pt x="36289" y="1126998"/>
                  <a:pt x="38100" y="1121568"/>
                </a:cubicBezTo>
                <a:cubicBezTo>
                  <a:pt x="38894" y="1119187"/>
                  <a:pt x="39263" y="1116619"/>
                  <a:pt x="40482" y="1114425"/>
                </a:cubicBezTo>
                <a:cubicBezTo>
                  <a:pt x="43262" y="1109421"/>
                  <a:pt x="50007" y="1100137"/>
                  <a:pt x="50007" y="1100137"/>
                </a:cubicBezTo>
                <a:cubicBezTo>
                  <a:pt x="54198" y="1087562"/>
                  <a:pt x="50995" y="1095083"/>
                  <a:pt x="61913" y="1078706"/>
                </a:cubicBezTo>
                <a:lnTo>
                  <a:pt x="71438" y="1064418"/>
                </a:lnTo>
                <a:cubicBezTo>
                  <a:pt x="73025" y="1062037"/>
                  <a:pt x="74483" y="1059564"/>
                  <a:pt x="76200" y="1057275"/>
                </a:cubicBezTo>
                <a:lnTo>
                  <a:pt x="83344" y="1047750"/>
                </a:lnTo>
                <a:cubicBezTo>
                  <a:pt x="84138" y="1045369"/>
                  <a:pt x="84602" y="1042851"/>
                  <a:pt x="85725" y="1040606"/>
                </a:cubicBezTo>
                <a:cubicBezTo>
                  <a:pt x="89040" y="1033976"/>
                  <a:pt x="92366" y="1031584"/>
                  <a:pt x="97632" y="1026318"/>
                </a:cubicBezTo>
                <a:cubicBezTo>
                  <a:pt x="101997" y="1013224"/>
                  <a:pt x="97391" y="1024953"/>
                  <a:pt x="104775" y="1012031"/>
                </a:cubicBezTo>
                <a:cubicBezTo>
                  <a:pt x="106536" y="1008949"/>
                  <a:pt x="107777" y="1005588"/>
                  <a:pt x="109538" y="1002506"/>
                </a:cubicBezTo>
                <a:cubicBezTo>
                  <a:pt x="110958" y="1000021"/>
                  <a:pt x="113020" y="997922"/>
                  <a:pt x="114300" y="995362"/>
                </a:cubicBezTo>
                <a:cubicBezTo>
                  <a:pt x="115423" y="993117"/>
                  <a:pt x="115463" y="990412"/>
                  <a:pt x="116682" y="988218"/>
                </a:cubicBezTo>
                <a:cubicBezTo>
                  <a:pt x="119462" y="983215"/>
                  <a:pt x="123032" y="978693"/>
                  <a:pt x="126207" y="973931"/>
                </a:cubicBezTo>
                <a:cubicBezTo>
                  <a:pt x="126210" y="973926"/>
                  <a:pt x="135728" y="959647"/>
                  <a:pt x="135732" y="959643"/>
                </a:cubicBezTo>
                <a:lnTo>
                  <a:pt x="142875" y="952500"/>
                </a:lnTo>
                <a:cubicBezTo>
                  <a:pt x="147061" y="939946"/>
                  <a:pt x="142491" y="950103"/>
                  <a:pt x="152400" y="938212"/>
                </a:cubicBezTo>
                <a:cubicBezTo>
                  <a:pt x="154232" y="936013"/>
                  <a:pt x="155499" y="933397"/>
                  <a:pt x="157163" y="931068"/>
                </a:cubicBezTo>
                <a:cubicBezTo>
                  <a:pt x="159470" y="927839"/>
                  <a:pt x="162000" y="924773"/>
                  <a:pt x="164307" y="921543"/>
                </a:cubicBezTo>
                <a:cubicBezTo>
                  <a:pt x="165970" y="919214"/>
                  <a:pt x="167237" y="916598"/>
                  <a:pt x="169069" y="914400"/>
                </a:cubicBezTo>
                <a:cubicBezTo>
                  <a:pt x="171225" y="911813"/>
                  <a:pt x="174021" y="909813"/>
                  <a:pt x="176213" y="907256"/>
                </a:cubicBezTo>
                <a:cubicBezTo>
                  <a:pt x="178796" y="904243"/>
                  <a:pt x="181050" y="900961"/>
                  <a:pt x="183357" y="897731"/>
                </a:cubicBezTo>
                <a:cubicBezTo>
                  <a:pt x="185020" y="895402"/>
                  <a:pt x="186205" y="892714"/>
                  <a:pt x="188119" y="890587"/>
                </a:cubicBezTo>
                <a:cubicBezTo>
                  <a:pt x="193376" y="884746"/>
                  <a:pt x="200429" y="880456"/>
                  <a:pt x="204788" y="873918"/>
                </a:cubicBezTo>
                <a:cubicBezTo>
                  <a:pt x="206375" y="871537"/>
                  <a:pt x="208180" y="869287"/>
                  <a:pt x="209550" y="866775"/>
                </a:cubicBezTo>
                <a:cubicBezTo>
                  <a:pt x="212950" y="860542"/>
                  <a:pt x="215137" y="853632"/>
                  <a:pt x="219075" y="847725"/>
                </a:cubicBezTo>
                <a:lnTo>
                  <a:pt x="223838" y="840581"/>
                </a:lnTo>
                <a:lnTo>
                  <a:pt x="233363" y="812006"/>
                </a:lnTo>
                <a:cubicBezTo>
                  <a:pt x="234157" y="809625"/>
                  <a:pt x="234352" y="806950"/>
                  <a:pt x="235744" y="804862"/>
                </a:cubicBezTo>
                <a:lnTo>
                  <a:pt x="240507" y="797718"/>
                </a:lnTo>
                <a:cubicBezTo>
                  <a:pt x="242443" y="791909"/>
                  <a:pt x="243035" y="788046"/>
                  <a:pt x="247650" y="783431"/>
                </a:cubicBezTo>
                <a:cubicBezTo>
                  <a:pt x="249674" y="781407"/>
                  <a:pt x="252413" y="780256"/>
                  <a:pt x="254794" y="778668"/>
                </a:cubicBezTo>
                <a:cubicBezTo>
                  <a:pt x="259988" y="763085"/>
                  <a:pt x="252774" y="778378"/>
                  <a:pt x="264319" y="769143"/>
                </a:cubicBezTo>
                <a:cubicBezTo>
                  <a:pt x="266554" y="767355"/>
                  <a:pt x="266883" y="763832"/>
                  <a:pt x="269082" y="762000"/>
                </a:cubicBezTo>
                <a:cubicBezTo>
                  <a:pt x="271809" y="759728"/>
                  <a:pt x="275525" y="758998"/>
                  <a:pt x="278607" y="757237"/>
                </a:cubicBezTo>
                <a:cubicBezTo>
                  <a:pt x="281092" y="755817"/>
                  <a:pt x="283552" y="754307"/>
                  <a:pt x="285750" y="752475"/>
                </a:cubicBezTo>
                <a:cubicBezTo>
                  <a:pt x="288337" y="750319"/>
                  <a:pt x="290307" y="747487"/>
                  <a:pt x="292894" y="745331"/>
                </a:cubicBezTo>
                <a:cubicBezTo>
                  <a:pt x="299050" y="740201"/>
                  <a:pt x="300021" y="740574"/>
                  <a:pt x="307182" y="738187"/>
                </a:cubicBezTo>
                <a:cubicBezTo>
                  <a:pt x="309563" y="736600"/>
                  <a:pt x="311840" y="734845"/>
                  <a:pt x="314325" y="733425"/>
                </a:cubicBezTo>
                <a:cubicBezTo>
                  <a:pt x="317407" y="731664"/>
                  <a:pt x="320961" y="730725"/>
                  <a:pt x="323850" y="728662"/>
                </a:cubicBezTo>
                <a:cubicBezTo>
                  <a:pt x="339456" y="717514"/>
                  <a:pt x="322815" y="724244"/>
                  <a:pt x="338138" y="719137"/>
                </a:cubicBezTo>
                <a:cubicBezTo>
                  <a:pt x="344488" y="714375"/>
                  <a:pt x="350584" y="709253"/>
                  <a:pt x="357188" y="704850"/>
                </a:cubicBezTo>
                <a:lnTo>
                  <a:pt x="378619" y="690562"/>
                </a:lnTo>
                <a:cubicBezTo>
                  <a:pt x="378636" y="690551"/>
                  <a:pt x="392891" y="681049"/>
                  <a:pt x="392907" y="681037"/>
                </a:cubicBezTo>
                <a:cubicBezTo>
                  <a:pt x="425419" y="656654"/>
                  <a:pt x="400107" y="673863"/>
                  <a:pt x="421482" y="661987"/>
                </a:cubicBezTo>
                <a:cubicBezTo>
                  <a:pt x="425528" y="659739"/>
                  <a:pt x="429685" y="657620"/>
                  <a:pt x="433388" y="654843"/>
                </a:cubicBezTo>
                <a:cubicBezTo>
                  <a:pt x="447658" y="644141"/>
                  <a:pt x="433349" y="650095"/>
                  <a:pt x="447675" y="645318"/>
                </a:cubicBezTo>
                <a:cubicBezTo>
                  <a:pt x="463530" y="629465"/>
                  <a:pt x="446454" y="644410"/>
                  <a:pt x="461963" y="635793"/>
                </a:cubicBezTo>
                <a:cubicBezTo>
                  <a:pt x="466966" y="633013"/>
                  <a:pt x="471488" y="629443"/>
                  <a:pt x="476250" y="626268"/>
                </a:cubicBezTo>
                <a:cubicBezTo>
                  <a:pt x="478631" y="624681"/>
                  <a:pt x="480834" y="622786"/>
                  <a:pt x="483394" y="621506"/>
                </a:cubicBezTo>
                <a:cubicBezTo>
                  <a:pt x="486569" y="619918"/>
                  <a:pt x="489875" y="618569"/>
                  <a:pt x="492919" y="616743"/>
                </a:cubicBezTo>
                <a:cubicBezTo>
                  <a:pt x="496995" y="614297"/>
                  <a:pt x="511998" y="604217"/>
                  <a:pt x="516732" y="600075"/>
                </a:cubicBezTo>
                <a:cubicBezTo>
                  <a:pt x="520111" y="597118"/>
                  <a:pt x="522878" y="593507"/>
                  <a:pt x="526257" y="590550"/>
                </a:cubicBezTo>
                <a:cubicBezTo>
                  <a:pt x="560528" y="560562"/>
                  <a:pt x="516287" y="600842"/>
                  <a:pt x="542925" y="578643"/>
                </a:cubicBezTo>
                <a:cubicBezTo>
                  <a:pt x="545512" y="576487"/>
                  <a:pt x="547228" y="573308"/>
                  <a:pt x="550069" y="571500"/>
                </a:cubicBezTo>
                <a:cubicBezTo>
                  <a:pt x="556059" y="567689"/>
                  <a:pt x="569119" y="561975"/>
                  <a:pt x="569119" y="561975"/>
                </a:cubicBezTo>
                <a:cubicBezTo>
                  <a:pt x="574748" y="556346"/>
                  <a:pt x="578661" y="551759"/>
                  <a:pt x="585788" y="547687"/>
                </a:cubicBezTo>
                <a:cubicBezTo>
                  <a:pt x="587967" y="546442"/>
                  <a:pt x="590551" y="546100"/>
                  <a:pt x="592932" y="545306"/>
                </a:cubicBezTo>
                <a:cubicBezTo>
                  <a:pt x="595313" y="543718"/>
                  <a:pt x="597515" y="541823"/>
                  <a:pt x="600075" y="540543"/>
                </a:cubicBezTo>
                <a:cubicBezTo>
                  <a:pt x="602320" y="539420"/>
                  <a:pt x="605101" y="539510"/>
                  <a:pt x="607219" y="538162"/>
                </a:cubicBezTo>
                <a:cubicBezTo>
                  <a:pt x="613916" y="533901"/>
                  <a:pt x="619170" y="527425"/>
                  <a:pt x="626269" y="523875"/>
                </a:cubicBezTo>
                <a:lnTo>
                  <a:pt x="645319" y="514350"/>
                </a:lnTo>
                <a:cubicBezTo>
                  <a:pt x="662718" y="496951"/>
                  <a:pt x="638415" y="519748"/>
                  <a:pt x="671513" y="497681"/>
                </a:cubicBezTo>
                <a:cubicBezTo>
                  <a:pt x="673894" y="496093"/>
                  <a:pt x="676328" y="494582"/>
                  <a:pt x="678657" y="492918"/>
                </a:cubicBezTo>
                <a:cubicBezTo>
                  <a:pt x="681886" y="490611"/>
                  <a:pt x="684736" y="487744"/>
                  <a:pt x="688182" y="485775"/>
                </a:cubicBezTo>
                <a:cubicBezTo>
                  <a:pt x="690361" y="484530"/>
                  <a:pt x="693018" y="484382"/>
                  <a:pt x="695325" y="483393"/>
                </a:cubicBezTo>
                <a:cubicBezTo>
                  <a:pt x="698588" y="481995"/>
                  <a:pt x="701806" y="480457"/>
                  <a:pt x="704850" y="478631"/>
                </a:cubicBezTo>
                <a:cubicBezTo>
                  <a:pt x="709758" y="475686"/>
                  <a:pt x="713708" y="470916"/>
                  <a:pt x="719138" y="469106"/>
                </a:cubicBezTo>
                <a:cubicBezTo>
                  <a:pt x="723900" y="467518"/>
                  <a:pt x="729248" y="467127"/>
                  <a:pt x="733425" y="464343"/>
                </a:cubicBezTo>
                <a:cubicBezTo>
                  <a:pt x="748393" y="454366"/>
                  <a:pt x="731968" y="464888"/>
                  <a:pt x="750094" y="454818"/>
                </a:cubicBezTo>
                <a:cubicBezTo>
                  <a:pt x="754140" y="452570"/>
                  <a:pt x="757937" y="449891"/>
                  <a:pt x="762000" y="447675"/>
                </a:cubicBezTo>
                <a:cubicBezTo>
                  <a:pt x="766675" y="445125"/>
                  <a:pt x="771633" y="443117"/>
                  <a:pt x="776288" y="440531"/>
                </a:cubicBezTo>
                <a:cubicBezTo>
                  <a:pt x="778790" y="439141"/>
                  <a:pt x="780872" y="437048"/>
                  <a:pt x="783432" y="435768"/>
                </a:cubicBezTo>
                <a:cubicBezTo>
                  <a:pt x="785677" y="434646"/>
                  <a:pt x="788381" y="434606"/>
                  <a:pt x="790575" y="433387"/>
                </a:cubicBezTo>
                <a:cubicBezTo>
                  <a:pt x="809246" y="423014"/>
                  <a:pt x="799787" y="424463"/>
                  <a:pt x="819150" y="416718"/>
                </a:cubicBezTo>
                <a:cubicBezTo>
                  <a:pt x="822189" y="415503"/>
                  <a:pt x="825528" y="415236"/>
                  <a:pt x="828675" y="414337"/>
                </a:cubicBezTo>
                <a:cubicBezTo>
                  <a:pt x="831089" y="413647"/>
                  <a:pt x="833438" y="412750"/>
                  <a:pt x="835819" y="411956"/>
                </a:cubicBezTo>
                <a:cubicBezTo>
                  <a:pt x="838200" y="408781"/>
                  <a:pt x="838597" y="405209"/>
                  <a:pt x="842963" y="402431"/>
                </a:cubicBezTo>
                <a:cubicBezTo>
                  <a:pt x="847329" y="399653"/>
                  <a:pt x="857965" y="399334"/>
                  <a:pt x="862013" y="395287"/>
                </a:cubicBezTo>
                <a:cubicBezTo>
                  <a:pt x="864394" y="392906"/>
                  <a:pt x="856457" y="383778"/>
                  <a:pt x="859632" y="381000"/>
                </a:cubicBezTo>
                <a:cubicBezTo>
                  <a:pt x="862807" y="378222"/>
                  <a:pt x="877888" y="382190"/>
                  <a:pt x="881063" y="378618"/>
                </a:cubicBezTo>
                <a:cubicBezTo>
                  <a:pt x="884238" y="375046"/>
                  <a:pt x="881857" y="372268"/>
                  <a:pt x="885826" y="369093"/>
                </a:cubicBezTo>
                <a:cubicBezTo>
                  <a:pt x="889795" y="365918"/>
                  <a:pt x="900906" y="364330"/>
                  <a:pt x="904875" y="359568"/>
                </a:cubicBezTo>
                <a:cubicBezTo>
                  <a:pt x="908844" y="354806"/>
                  <a:pt x="907654" y="344883"/>
                  <a:pt x="909638" y="340518"/>
                </a:cubicBezTo>
                <a:cubicBezTo>
                  <a:pt x="911622" y="336153"/>
                  <a:pt x="914124" y="335442"/>
                  <a:pt x="916782" y="333375"/>
                </a:cubicBezTo>
                <a:cubicBezTo>
                  <a:pt x="921300" y="329861"/>
                  <a:pt x="927022" y="327897"/>
                  <a:pt x="931069" y="323850"/>
                </a:cubicBezTo>
                <a:cubicBezTo>
                  <a:pt x="949513" y="305406"/>
                  <a:pt x="940283" y="309666"/>
                  <a:pt x="954882" y="304800"/>
                </a:cubicBezTo>
                <a:cubicBezTo>
                  <a:pt x="960438" y="299244"/>
                  <a:pt x="965012" y="292490"/>
                  <a:pt x="971550" y="288131"/>
                </a:cubicBezTo>
                <a:cubicBezTo>
                  <a:pt x="989288" y="276305"/>
                  <a:pt x="967502" y="291504"/>
                  <a:pt x="985838" y="276225"/>
                </a:cubicBezTo>
                <a:cubicBezTo>
                  <a:pt x="988037" y="274393"/>
                  <a:pt x="990783" y="273294"/>
                  <a:pt x="992982" y="271462"/>
                </a:cubicBezTo>
                <a:cubicBezTo>
                  <a:pt x="995569" y="269306"/>
                  <a:pt x="997969" y="266905"/>
                  <a:pt x="1000125" y="264318"/>
                </a:cubicBezTo>
                <a:cubicBezTo>
                  <a:pt x="1001957" y="262120"/>
                  <a:pt x="1002653" y="258963"/>
                  <a:pt x="1004888" y="257175"/>
                </a:cubicBezTo>
                <a:cubicBezTo>
                  <a:pt x="1006848" y="255607"/>
                  <a:pt x="1009651" y="255587"/>
                  <a:pt x="1012032" y="254793"/>
                </a:cubicBezTo>
                <a:cubicBezTo>
                  <a:pt x="1013619" y="252412"/>
                  <a:pt x="1014640" y="249534"/>
                  <a:pt x="1016794" y="247650"/>
                </a:cubicBezTo>
                <a:cubicBezTo>
                  <a:pt x="1036809" y="230137"/>
                  <a:pt x="1024056" y="242828"/>
                  <a:pt x="1038225" y="235743"/>
                </a:cubicBezTo>
                <a:cubicBezTo>
                  <a:pt x="1053817" y="227946"/>
                  <a:pt x="1036702" y="234378"/>
                  <a:pt x="1052513" y="223837"/>
                </a:cubicBezTo>
                <a:cubicBezTo>
                  <a:pt x="1054602" y="222445"/>
                  <a:pt x="1057276" y="222250"/>
                  <a:pt x="1059657" y="221456"/>
                </a:cubicBezTo>
                <a:cubicBezTo>
                  <a:pt x="1062038" y="219075"/>
                  <a:pt x="1064060" y="216269"/>
                  <a:pt x="1066800" y="214312"/>
                </a:cubicBezTo>
                <a:cubicBezTo>
                  <a:pt x="1069688" y="212249"/>
                  <a:pt x="1073598" y="211822"/>
                  <a:pt x="1076325" y="209550"/>
                </a:cubicBezTo>
                <a:cubicBezTo>
                  <a:pt x="1078524" y="207718"/>
                  <a:pt x="1079064" y="204430"/>
                  <a:pt x="1081088" y="202406"/>
                </a:cubicBezTo>
                <a:cubicBezTo>
                  <a:pt x="1083112" y="200382"/>
                  <a:pt x="1086033" y="199475"/>
                  <a:pt x="1088232" y="197643"/>
                </a:cubicBezTo>
                <a:cubicBezTo>
                  <a:pt x="1090819" y="195487"/>
                  <a:pt x="1092635" y="192457"/>
                  <a:pt x="1095375" y="190500"/>
                </a:cubicBezTo>
                <a:cubicBezTo>
                  <a:pt x="1108581" y="181067"/>
                  <a:pt x="1101914" y="191104"/>
                  <a:pt x="1114425" y="178593"/>
                </a:cubicBezTo>
                <a:cubicBezTo>
                  <a:pt x="1130301" y="162718"/>
                  <a:pt x="1107281" y="179389"/>
                  <a:pt x="1126332" y="166687"/>
                </a:cubicBezTo>
                <a:cubicBezTo>
                  <a:pt x="1135503" y="152928"/>
                  <a:pt x="1125891" y="165364"/>
                  <a:pt x="1138238" y="154781"/>
                </a:cubicBezTo>
                <a:cubicBezTo>
                  <a:pt x="1141647" y="151859"/>
                  <a:pt x="1144171" y="147950"/>
                  <a:pt x="1147763" y="145256"/>
                </a:cubicBezTo>
                <a:cubicBezTo>
                  <a:pt x="1150603" y="143126"/>
                  <a:pt x="1154244" y="142319"/>
                  <a:pt x="1157288" y="140493"/>
                </a:cubicBezTo>
                <a:cubicBezTo>
                  <a:pt x="1164650" y="136076"/>
                  <a:pt x="1171575" y="130968"/>
                  <a:pt x="1178719" y="126206"/>
                </a:cubicBezTo>
                <a:cubicBezTo>
                  <a:pt x="1181100" y="124618"/>
                  <a:pt x="1183839" y="123467"/>
                  <a:pt x="1185863" y="121443"/>
                </a:cubicBezTo>
                <a:cubicBezTo>
                  <a:pt x="1189038" y="118268"/>
                  <a:pt x="1191580" y="114298"/>
                  <a:pt x="1195388" y="111918"/>
                </a:cubicBezTo>
                <a:cubicBezTo>
                  <a:pt x="1198163" y="110184"/>
                  <a:pt x="1201738" y="110331"/>
                  <a:pt x="1204913" y="109537"/>
                </a:cubicBezTo>
                <a:cubicBezTo>
                  <a:pt x="1207294" y="107950"/>
                  <a:pt x="1210033" y="106799"/>
                  <a:pt x="1212057" y="104775"/>
                </a:cubicBezTo>
                <a:cubicBezTo>
                  <a:pt x="1214863" y="101969"/>
                  <a:pt x="1216151" y="97791"/>
                  <a:pt x="1219200" y="95250"/>
                </a:cubicBezTo>
                <a:cubicBezTo>
                  <a:pt x="1221128" y="93643"/>
                  <a:pt x="1223963" y="93662"/>
                  <a:pt x="1226344" y="92868"/>
                </a:cubicBezTo>
                <a:lnTo>
                  <a:pt x="1240632" y="78581"/>
                </a:lnTo>
                <a:cubicBezTo>
                  <a:pt x="1243013" y="76200"/>
                  <a:pt x="1244973" y="73305"/>
                  <a:pt x="1247775" y="71437"/>
                </a:cubicBezTo>
                <a:cubicBezTo>
                  <a:pt x="1257873" y="64706"/>
                  <a:pt x="1252359" y="67955"/>
                  <a:pt x="1264444" y="61912"/>
                </a:cubicBezTo>
                <a:cubicBezTo>
                  <a:pt x="1266032" y="59531"/>
                  <a:pt x="1267183" y="56792"/>
                  <a:pt x="1269207" y="54768"/>
                </a:cubicBezTo>
                <a:cubicBezTo>
                  <a:pt x="1273823" y="50152"/>
                  <a:pt x="1277684" y="49561"/>
                  <a:pt x="1283494" y="47625"/>
                </a:cubicBezTo>
                <a:cubicBezTo>
                  <a:pt x="1294040" y="40595"/>
                  <a:pt x="1304733" y="34816"/>
                  <a:pt x="1312069" y="23812"/>
                </a:cubicBezTo>
                <a:cubicBezTo>
                  <a:pt x="1313657" y="21431"/>
                  <a:pt x="1314678" y="18553"/>
                  <a:pt x="1316832" y="16668"/>
                </a:cubicBezTo>
                <a:cubicBezTo>
                  <a:pt x="1321139" y="12899"/>
                  <a:pt x="1326357" y="10318"/>
                  <a:pt x="1331119" y="7143"/>
                </a:cubicBezTo>
                <a:cubicBezTo>
                  <a:pt x="1338923" y="1940"/>
                  <a:pt x="1338263" y="5243"/>
                  <a:pt x="1338263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8405446" y="2411035"/>
            <a:ext cx="437103" cy="45787"/>
          </a:xfrm>
          <a:custGeom>
            <a:avLst/>
            <a:gdLst>
              <a:gd name="connsiteX0" fmla="*/ 0 w 437103"/>
              <a:gd name="connsiteY0" fmla="*/ 45787 h 45787"/>
              <a:gd name="connsiteX1" fmla="*/ 65314 w 437103"/>
              <a:gd name="connsiteY1" fmla="*/ 30714 h 45787"/>
              <a:gd name="connsiteX2" fmla="*/ 80387 w 437103"/>
              <a:gd name="connsiteY2" fmla="*/ 25690 h 45787"/>
              <a:gd name="connsiteX3" fmla="*/ 95459 w 437103"/>
              <a:gd name="connsiteY3" fmla="*/ 15642 h 45787"/>
              <a:gd name="connsiteX4" fmla="*/ 236136 w 437103"/>
              <a:gd name="connsiteY4" fmla="*/ 569 h 45787"/>
              <a:gd name="connsiteX5" fmla="*/ 386862 w 437103"/>
              <a:gd name="connsiteY5" fmla="*/ 5594 h 45787"/>
              <a:gd name="connsiteX6" fmla="*/ 437103 w 437103"/>
              <a:gd name="connsiteY6" fmla="*/ 5594 h 4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103" h="45787">
                <a:moveTo>
                  <a:pt x="0" y="45787"/>
                </a:moveTo>
                <a:cubicBezTo>
                  <a:pt x="45658" y="39265"/>
                  <a:pt x="23932" y="44508"/>
                  <a:pt x="65314" y="30714"/>
                </a:cubicBezTo>
                <a:lnTo>
                  <a:pt x="80387" y="25690"/>
                </a:lnTo>
                <a:cubicBezTo>
                  <a:pt x="85411" y="22341"/>
                  <a:pt x="89941" y="18094"/>
                  <a:pt x="95459" y="15642"/>
                </a:cubicBezTo>
                <a:cubicBezTo>
                  <a:pt x="142454" y="-5244"/>
                  <a:pt x="178189" y="3203"/>
                  <a:pt x="236136" y="569"/>
                </a:cubicBezTo>
                <a:cubicBezTo>
                  <a:pt x="286378" y="2244"/>
                  <a:pt x="336592" y="5594"/>
                  <a:pt x="386862" y="5594"/>
                </a:cubicBezTo>
                <a:cubicBezTo>
                  <a:pt x="441748" y="5594"/>
                  <a:pt x="411934" y="-6993"/>
                  <a:pt x="437103" y="5594"/>
                </a:cubicBezTo>
              </a:path>
            </a:pathLst>
          </a:custGeom>
          <a:ln w="38100">
            <a:solidFill>
              <a:srgbClr val="006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49700" y="5100781"/>
            <a:ext cx="939667" cy="276999"/>
          </a:xfrm>
          <a:prstGeom prst="rect">
            <a:avLst/>
          </a:prstGeom>
          <a:solidFill>
            <a:schemeClr val="bg1"/>
          </a:solidFill>
        </p:spPr>
        <p:txBody>
          <a:bodyPr wrap="none" lIns="108000" tIns="0" rIns="0" bIns="0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log-scale</a:t>
            </a:r>
            <a:endParaRPr lang="en-IN" sz="18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56304" y="1956337"/>
            <a:ext cx="10152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</a:rPr>
              <a:t>log-scale</a:t>
            </a:r>
            <a:endParaRPr lang="en-IN" sz="1800" b="1" dirty="0">
              <a:solidFill>
                <a:srgbClr val="00B05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8805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/>
      <p:bldP spid="13" grpId="0"/>
      <p:bldP spid="18" grpId="0"/>
      <p:bldP spid="19" grpId="0"/>
      <p:bldP spid="20" grpId="0"/>
      <p:bldP spid="21" grpId="0"/>
      <p:bldP spid="31" grpId="0" animBg="1"/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507200" cy="457200"/>
          </a:xfrm>
        </p:spPr>
        <p:txBody>
          <a:bodyPr/>
          <a:lstStyle/>
          <a:p>
            <a:r>
              <a:rPr lang="en-US" dirty="0" smtClean="0"/>
              <a:t>POSP Performance Profile </a:t>
            </a:r>
            <a:r>
              <a:rPr lang="en-US" dirty="0" smtClean="0">
                <a:solidFill>
                  <a:schemeClr val="tx1"/>
                </a:solidFill>
              </a:rPr>
              <a:t>(across SS)</a:t>
            </a:r>
          </a:p>
        </p:txBody>
      </p:sp>
      <p:pic>
        <p:nvPicPr>
          <p:cNvPr id="1028" name="Picture 4" descr="C:\Documents and Settings\Anshuman\Desktop\pp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1709"/>
            <a:ext cx="5729288" cy="460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8541" y="3509072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6012" y="2763731"/>
            <a:ext cx="3978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4725" y="2513790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0829" y="2328642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P4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3083" y="2159365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21196"/>
            <a:ext cx="7315200" cy="1225550"/>
          </a:xfrm>
        </p:spPr>
        <p:txBody>
          <a:bodyPr/>
          <a:lstStyle/>
          <a:p>
            <a:r>
              <a:rPr lang="en-US" sz="3600" i="1" dirty="0" smtClean="0"/>
              <a:t>Talk Theme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057300"/>
            <a:ext cx="8208912" cy="2207453"/>
          </a:xfrm>
        </p:spPr>
        <p:txBody>
          <a:bodyPr/>
          <a:lstStyle/>
          <a:p>
            <a:pPr marL="457200" indent="-457200" algn="just"/>
            <a:r>
              <a:rPr lang="en-IN" dirty="0" smtClean="0"/>
              <a:t>     </a:t>
            </a:r>
            <a:r>
              <a:rPr lang="en-IN" sz="2400" dirty="0" smtClean="0">
                <a:solidFill>
                  <a:srgbClr val="00642D"/>
                </a:solidFill>
                <a:latin typeface="Comic Sans MS" pitchFamily="66" charset="0"/>
              </a:rPr>
              <a:t>Declarative query processing with performance guarantees</a:t>
            </a:r>
            <a:r>
              <a:rPr lang="en-IN" sz="2400" dirty="0" smtClean="0">
                <a:latin typeface="Comic Sans MS" pitchFamily="66" charset="0"/>
              </a:rPr>
              <a:t>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has been a highly desirable but equally elusive goal for the database community over the </a:t>
            </a:r>
            <a:r>
              <a:rPr lang="en-IN" sz="2400" smtClean="0">
                <a:solidFill>
                  <a:srgbClr val="0000FF"/>
                </a:solidFill>
                <a:latin typeface="Comic Sans MS" pitchFamily="66" charset="0"/>
              </a:rPr>
              <a:t>last </a:t>
            </a:r>
            <a:r>
              <a:rPr lang="en-IN" sz="2400" smtClean="0">
                <a:solidFill>
                  <a:srgbClr val="0000FF"/>
                </a:solidFill>
                <a:latin typeface="Comic Sans MS" pitchFamily="66" charset="0"/>
              </a:rPr>
              <a:t>three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decades. I will present a conceptually new approach, called </a:t>
            </a:r>
            <a:r>
              <a:rPr lang="en-IN" sz="2400" dirty="0" smtClean="0">
                <a:solidFill>
                  <a:srgbClr val="00642D"/>
                </a:solidFill>
                <a:latin typeface="Comic Sans MS" pitchFamily="66" charset="0"/>
              </a:rPr>
              <a:t>“plan bouquets”</a:t>
            </a:r>
            <a:r>
              <a:rPr lang="en-IN" sz="2400" dirty="0" smtClean="0">
                <a:latin typeface="Comic Sans MS" pitchFamily="66" charset="0"/>
              </a:rPr>
              <a:t>,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to address this classical problem.</a:t>
            </a:r>
          </a:p>
          <a:p>
            <a:pPr marL="457200" indent="-457200" algn="just"/>
            <a:r>
              <a:rPr lang="en-US" sz="2400" dirty="0" smtClean="0">
                <a:latin typeface="Comic Sans MS" pitchFamily="66" charset="0"/>
              </a:rPr>
              <a:t>    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(Joint work with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Anshuman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Dutt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IISc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smtClean="0">
                <a:latin typeface="Comic Sans MS" pitchFamily="66" charset="0"/>
              </a:rPr>
              <a:t>PhD student)</a:t>
            </a:r>
            <a:endParaRPr lang="en-US" sz="2400" dirty="0" smtClean="0">
              <a:latin typeface="Comic Sans MS" pitchFamily="66" charset="0"/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82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nshuman\Desktop\ppt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23" y="719484"/>
            <a:ext cx="5800725" cy="4586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Sub-optimality Profile </a:t>
            </a:r>
            <a:r>
              <a:rPr lang="en-US" dirty="0" smtClean="0">
                <a:solidFill>
                  <a:schemeClr val="tx1"/>
                </a:solidFill>
              </a:rPr>
              <a:t>(across SS)</a:t>
            </a:r>
          </a:p>
        </p:txBody>
      </p:sp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6643702" y="1000112"/>
            <a:ext cx="13128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 err="1" smtClean="0">
                <a:solidFill>
                  <a:srgbClr val="0000FF"/>
                </a:solidFill>
              </a:rPr>
              <a:t>SubOpt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(1%, 99%)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= </a:t>
            </a:r>
            <a:r>
              <a:rPr lang="en-US" sz="1400" b="1" dirty="0">
                <a:solidFill>
                  <a:srgbClr val="0000FF"/>
                </a:solidFill>
              </a:rPr>
              <a:t>20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16558" y="898654"/>
            <a:ext cx="0" cy="129614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21737" y="2281436"/>
            <a:ext cx="0" cy="187220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86618" y="2285996"/>
            <a:ext cx="15138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 err="1" smtClean="0">
                <a:solidFill>
                  <a:srgbClr val="0000FF"/>
                </a:solidFill>
              </a:rPr>
              <a:t>SubOpt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(80%, 0.01%)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</a:rPr>
              <a:t> = 100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6724040" y="2784137"/>
            <a:ext cx="2160240" cy="400110"/>
          </a:xfrm>
          <a:prstGeom prst="rect">
            <a:avLst/>
          </a:prstGeom>
          <a:solidFill>
            <a:srgbClr val="FFFFE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err="1" smtClean="0">
                <a:solidFill>
                  <a:srgbClr val="0000FF"/>
                </a:solidFill>
              </a:rPr>
              <a:t>MaxSubOpt</a:t>
            </a:r>
            <a:r>
              <a:rPr lang="en-US" sz="2000" b="1" smtClean="0">
                <a:solidFill>
                  <a:srgbClr val="0000FF"/>
                </a:solidFill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100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787298" y="3217540"/>
            <a:ext cx="2160240" cy="400110"/>
          </a:xfrm>
          <a:prstGeom prst="rect">
            <a:avLst/>
          </a:prstGeom>
          <a:solidFill>
            <a:srgbClr val="FFFFE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err="1" smtClean="0">
                <a:solidFill>
                  <a:srgbClr val="0000FF"/>
                </a:solidFill>
              </a:rPr>
              <a:t>AvgSubOpt</a:t>
            </a:r>
            <a:r>
              <a:rPr lang="en-US" sz="2000" b="1" smtClean="0">
                <a:solidFill>
                  <a:srgbClr val="0000FF"/>
                </a:solidFill>
              </a:rPr>
              <a:t> = </a:t>
            </a:r>
            <a:r>
              <a:rPr lang="en-US" sz="2000" b="1" dirty="0" smtClean="0">
                <a:solidFill>
                  <a:srgbClr val="0000FF"/>
                </a:solidFill>
              </a:rPr>
              <a:t>1.8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68541" y="3509072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3083" y="2159365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388" y="729377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1737" y="1856244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6012" y="2763731"/>
            <a:ext cx="39786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4725" y="2513790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0829" y="2328642"/>
            <a:ext cx="39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P4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7" grpId="0"/>
      <p:bldP spid="11" grpId="0" animBg="1"/>
      <p:bldP spid="14" grpId="0" animBg="1"/>
      <p:bldP spid="15" grpId="0"/>
      <p:bldP spid="16" grpId="0"/>
      <p:bldP spid="18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315200" cy="1225550"/>
          </a:xfrm>
        </p:spPr>
        <p:txBody>
          <a:bodyPr/>
          <a:lstStyle/>
          <a:p>
            <a:r>
              <a:rPr lang="en-US" sz="3600" i="1" u="sng" dirty="0" smtClean="0"/>
              <a:t>Bouquet Approach</a:t>
            </a:r>
            <a:r>
              <a:rPr lang="en-US" sz="3600" i="1" dirty="0" smtClean="0"/>
              <a:t> in 1D 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20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nshuman\Desktop\pp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7260"/>
            <a:ext cx="5904656" cy="4572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1272120" y="2160033"/>
            <a:ext cx="4356249" cy="0"/>
          </a:xfrm>
          <a:prstGeom prst="line">
            <a:avLst/>
          </a:prstGeom>
          <a:ln w="19050">
            <a:solidFill>
              <a:srgbClr val="00642D">
                <a:alpha val="39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87192" y="2465000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98920" y="2769876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94934" y="3081606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94934" y="3387804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87191" y="3696262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06242" y="4036922"/>
            <a:ext cx="4356249" cy="0"/>
          </a:xfrm>
          <a:prstGeom prst="line">
            <a:avLst/>
          </a:prstGeom>
          <a:ln w="19050">
            <a:solidFill>
              <a:srgbClr val="00642D">
                <a:alpha val="40000"/>
              </a:srgb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22820"/>
            <a:ext cx="8229600" cy="720080"/>
          </a:xfrm>
        </p:spPr>
        <p:txBody>
          <a:bodyPr/>
          <a:lstStyle/>
          <a:p>
            <a:r>
              <a:rPr lang="en-US" dirty="0" smtClean="0"/>
              <a:t>Bouquet Identification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1239" y="2136387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8779" y="2430932"/>
            <a:ext cx="457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P3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49092" y="2707887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24819" y="3028562"/>
            <a:ext cx="463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36242" y="3361556"/>
            <a:ext cx="46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86942" y="3626773"/>
            <a:ext cx="463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16162" y="3959522"/>
            <a:ext cx="463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9381" y="4041566"/>
            <a:ext cx="3011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</a:rPr>
              <a:t>Bouquet = {</a:t>
            </a:r>
            <a:r>
              <a:rPr lang="en-US" sz="2000" b="1" dirty="0">
                <a:solidFill>
                  <a:srgbClr val="FF0000"/>
                </a:solidFill>
              </a:rPr>
              <a:t>P1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>
                <a:solidFill>
                  <a:srgbClr val="3333FF"/>
                </a:solidFill>
              </a:rPr>
              <a:t>P2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>
                <a:solidFill>
                  <a:srgbClr val="C00000"/>
                </a:solidFill>
              </a:rPr>
              <a:t>P3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>
                <a:solidFill>
                  <a:srgbClr val="00642D"/>
                </a:solidFill>
              </a:rPr>
              <a:t>P5</a:t>
            </a:r>
            <a:r>
              <a:rPr lang="en-US" sz="2000" b="1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14355" name="TextBox 21"/>
          <p:cNvSpPr txBox="1">
            <a:spLocks noChangeArrowheads="1"/>
          </p:cNvSpPr>
          <p:nvPr/>
        </p:nvSpPr>
        <p:spPr bwMode="auto">
          <a:xfrm>
            <a:off x="6228184" y="724550"/>
            <a:ext cx="29756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tx2"/>
                </a:solidFill>
              </a:rPr>
              <a:t>Step 1: </a:t>
            </a:r>
            <a:r>
              <a:rPr lang="en-US" sz="2000" dirty="0" smtClean="0">
                <a:solidFill>
                  <a:schemeClr val="tx2"/>
                </a:solidFill>
              </a:rPr>
              <a:t>Draw cost steps with cost-ratio </a:t>
            </a:r>
            <a:r>
              <a:rPr lang="en-US" sz="2400" b="1" dirty="0" smtClean="0">
                <a:solidFill>
                  <a:schemeClr val="tx2"/>
                </a:solidFill>
              </a:rPr>
              <a:t>r=2</a:t>
            </a:r>
            <a:r>
              <a:rPr lang="en-US" sz="2000" dirty="0" smtClean="0">
                <a:solidFill>
                  <a:schemeClr val="tx2"/>
                </a:solidFill>
              </a:rPr>
              <a:t> (geometric progression).</a:t>
            </a:r>
          </a:p>
          <a:p>
            <a:pPr eaLnBrk="1" hangingPunct="1"/>
            <a:endParaRPr 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tx2"/>
                </a:solidFill>
              </a:rPr>
              <a:t>Step 2: </a:t>
            </a:r>
            <a:r>
              <a:rPr lang="en-US" sz="2000" dirty="0" smtClean="0">
                <a:solidFill>
                  <a:schemeClr val="tx2"/>
                </a:solidFill>
              </a:rPr>
              <a:t>Find plans </a:t>
            </a:r>
            <a:r>
              <a:rPr lang="en-US" sz="2000" dirty="0">
                <a:solidFill>
                  <a:schemeClr val="tx2"/>
                </a:solidFill>
              </a:rPr>
              <a:t>at intersection of optimal </a:t>
            </a:r>
            <a:r>
              <a:rPr lang="en-US" sz="2000" dirty="0" smtClean="0">
                <a:solidFill>
                  <a:schemeClr val="tx2"/>
                </a:solidFill>
              </a:rPr>
              <a:t>profile </a:t>
            </a:r>
            <a:r>
              <a:rPr lang="en-US" sz="2000" dirty="0">
                <a:solidFill>
                  <a:schemeClr val="tx2"/>
                </a:solidFill>
              </a:rPr>
              <a:t>with </a:t>
            </a:r>
            <a:r>
              <a:rPr lang="en-US" sz="2000" dirty="0" smtClean="0">
                <a:solidFill>
                  <a:schemeClr val="tx2"/>
                </a:solidFill>
              </a:rPr>
              <a:t>cost steps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92328" y="1930022"/>
            <a:ext cx="454025" cy="22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IC7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IC6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IC5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IC4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IC3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IC2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IC1</a:t>
            </a:r>
            <a:endParaRPr lang="en-US" sz="1500" b="1" dirty="0"/>
          </a:p>
        </p:txBody>
      </p:sp>
      <p:sp>
        <p:nvSpPr>
          <p:cNvPr id="7" name="Rectangle 6"/>
          <p:cNvSpPr/>
          <p:nvPr/>
        </p:nvSpPr>
        <p:spPr>
          <a:xfrm>
            <a:off x="1469806" y="985292"/>
            <a:ext cx="1107635" cy="47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Freeform 14339"/>
          <p:cNvSpPr/>
          <p:nvPr/>
        </p:nvSpPr>
        <p:spPr>
          <a:xfrm>
            <a:off x="1287453" y="3012471"/>
            <a:ext cx="1430525" cy="1211720"/>
          </a:xfrm>
          <a:custGeom>
            <a:avLst/>
            <a:gdLst>
              <a:gd name="connsiteX0" fmla="*/ 0 w 1430525"/>
              <a:gd name="connsiteY0" fmla="*/ 1211720 h 1211720"/>
              <a:gd name="connsiteX1" fmla="*/ 14024 w 1430525"/>
              <a:gd name="connsiteY1" fmla="*/ 1206111 h 1211720"/>
              <a:gd name="connsiteX2" fmla="*/ 36463 w 1430525"/>
              <a:gd name="connsiteY2" fmla="*/ 1175257 h 1211720"/>
              <a:gd name="connsiteX3" fmla="*/ 42073 w 1430525"/>
              <a:gd name="connsiteY3" fmla="*/ 1158427 h 1211720"/>
              <a:gd name="connsiteX4" fmla="*/ 50488 w 1430525"/>
              <a:gd name="connsiteY4" fmla="*/ 1141598 h 1211720"/>
              <a:gd name="connsiteX5" fmla="*/ 58903 w 1430525"/>
              <a:gd name="connsiteY5" fmla="*/ 1135988 h 1211720"/>
              <a:gd name="connsiteX6" fmla="*/ 61708 w 1430525"/>
              <a:gd name="connsiteY6" fmla="*/ 1127573 h 1211720"/>
              <a:gd name="connsiteX7" fmla="*/ 81342 w 1430525"/>
              <a:gd name="connsiteY7" fmla="*/ 1102329 h 1211720"/>
              <a:gd name="connsiteX8" fmla="*/ 84147 w 1430525"/>
              <a:gd name="connsiteY8" fmla="*/ 1093914 h 1211720"/>
              <a:gd name="connsiteX9" fmla="*/ 95367 w 1430525"/>
              <a:gd name="connsiteY9" fmla="*/ 1077085 h 1211720"/>
              <a:gd name="connsiteX10" fmla="*/ 100976 w 1430525"/>
              <a:gd name="connsiteY10" fmla="*/ 1068670 h 1211720"/>
              <a:gd name="connsiteX11" fmla="*/ 112196 w 1430525"/>
              <a:gd name="connsiteY11" fmla="*/ 1051841 h 1211720"/>
              <a:gd name="connsiteX12" fmla="*/ 123416 w 1430525"/>
              <a:gd name="connsiteY12" fmla="*/ 1037816 h 1211720"/>
              <a:gd name="connsiteX13" fmla="*/ 126221 w 1430525"/>
              <a:gd name="connsiteY13" fmla="*/ 1029401 h 1211720"/>
              <a:gd name="connsiteX14" fmla="*/ 137440 w 1430525"/>
              <a:gd name="connsiteY14" fmla="*/ 1012572 h 1211720"/>
              <a:gd name="connsiteX15" fmla="*/ 148660 w 1430525"/>
              <a:gd name="connsiteY15" fmla="*/ 995742 h 1211720"/>
              <a:gd name="connsiteX16" fmla="*/ 157075 w 1430525"/>
              <a:gd name="connsiteY16" fmla="*/ 990133 h 1211720"/>
              <a:gd name="connsiteX17" fmla="*/ 159879 w 1430525"/>
              <a:gd name="connsiteY17" fmla="*/ 981718 h 1211720"/>
              <a:gd name="connsiteX18" fmla="*/ 176709 w 1430525"/>
              <a:gd name="connsiteY18" fmla="*/ 956474 h 1211720"/>
              <a:gd name="connsiteX19" fmla="*/ 182319 w 1430525"/>
              <a:gd name="connsiteY19" fmla="*/ 945254 h 1211720"/>
              <a:gd name="connsiteX20" fmla="*/ 199148 w 1430525"/>
              <a:gd name="connsiteY20" fmla="*/ 920010 h 1211720"/>
              <a:gd name="connsiteX21" fmla="*/ 201953 w 1430525"/>
              <a:gd name="connsiteY21" fmla="*/ 911595 h 1211720"/>
              <a:gd name="connsiteX22" fmla="*/ 210368 w 1430525"/>
              <a:gd name="connsiteY22" fmla="*/ 903180 h 1211720"/>
              <a:gd name="connsiteX23" fmla="*/ 221587 w 1430525"/>
              <a:gd name="connsiteY23" fmla="*/ 886351 h 1211720"/>
              <a:gd name="connsiteX24" fmla="*/ 230002 w 1430525"/>
              <a:gd name="connsiteY24" fmla="*/ 869522 h 1211720"/>
              <a:gd name="connsiteX25" fmla="*/ 238417 w 1430525"/>
              <a:gd name="connsiteY25" fmla="*/ 863912 h 1211720"/>
              <a:gd name="connsiteX26" fmla="*/ 241222 w 1430525"/>
              <a:gd name="connsiteY26" fmla="*/ 855497 h 1211720"/>
              <a:gd name="connsiteX27" fmla="*/ 252441 w 1430525"/>
              <a:gd name="connsiteY27" fmla="*/ 838668 h 1211720"/>
              <a:gd name="connsiteX28" fmla="*/ 260856 w 1430525"/>
              <a:gd name="connsiteY28" fmla="*/ 830253 h 1211720"/>
              <a:gd name="connsiteX29" fmla="*/ 269271 w 1430525"/>
              <a:gd name="connsiteY29" fmla="*/ 819033 h 1211720"/>
              <a:gd name="connsiteX30" fmla="*/ 280490 w 1430525"/>
              <a:gd name="connsiteY30" fmla="*/ 802204 h 1211720"/>
              <a:gd name="connsiteX31" fmla="*/ 291710 w 1430525"/>
              <a:gd name="connsiteY31" fmla="*/ 785374 h 1211720"/>
              <a:gd name="connsiteX32" fmla="*/ 300125 w 1430525"/>
              <a:gd name="connsiteY32" fmla="*/ 779764 h 1211720"/>
              <a:gd name="connsiteX33" fmla="*/ 314149 w 1430525"/>
              <a:gd name="connsiteY33" fmla="*/ 765740 h 1211720"/>
              <a:gd name="connsiteX34" fmla="*/ 339394 w 1430525"/>
              <a:gd name="connsiteY34" fmla="*/ 746106 h 1211720"/>
              <a:gd name="connsiteX35" fmla="*/ 350613 w 1430525"/>
              <a:gd name="connsiteY35" fmla="*/ 737691 h 1211720"/>
              <a:gd name="connsiteX36" fmla="*/ 359028 w 1430525"/>
              <a:gd name="connsiteY36" fmla="*/ 729276 h 1211720"/>
              <a:gd name="connsiteX37" fmla="*/ 367443 w 1430525"/>
              <a:gd name="connsiteY37" fmla="*/ 726471 h 1211720"/>
              <a:gd name="connsiteX38" fmla="*/ 375857 w 1430525"/>
              <a:gd name="connsiteY38" fmla="*/ 718057 h 1211720"/>
              <a:gd name="connsiteX39" fmla="*/ 403906 w 1430525"/>
              <a:gd name="connsiteY39" fmla="*/ 701227 h 1211720"/>
              <a:gd name="connsiteX40" fmla="*/ 423541 w 1430525"/>
              <a:gd name="connsiteY40" fmla="*/ 690007 h 1211720"/>
              <a:gd name="connsiteX41" fmla="*/ 434760 w 1430525"/>
              <a:gd name="connsiteY41" fmla="*/ 687203 h 1211720"/>
              <a:gd name="connsiteX42" fmla="*/ 460005 w 1430525"/>
              <a:gd name="connsiteY42" fmla="*/ 670373 h 1211720"/>
              <a:gd name="connsiteX43" fmla="*/ 468419 w 1430525"/>
              <a:gd name="connsiteY43" fmla="*/ 664763 h 1211720"/>
              <a:gd name="connsiteX44" fmla="*/ 485249 w 1430525"/>
              <a:gd name="connsiteY44" fmla="*/ 659153 h 1211720"/>
              <a:gd name="connsiteX45" fmla="*/ 493663 w 1430525"/>
              <a:gd name="connsiteY45" fmla="*/ 653544 h 1211720"/>
              <a:gd name="connsiteX46" fmla="*/ 502078 w 1430525"/>
              <a:gd name="connsiteY46" fmla="*/ 645129 h 1211720"/>
              <a:gd name="connsiteX47" fmla="*/ 510493 w 1430525"/>
              <a:gd name="connsiteY47" fmla="*/ 642324 h 1211720"/>
              <a:gd name="connsiteX48" fmla="*/ 535737 w 1430525"/>
              <a:gd name="connsiteY48" fmla="*/ 625495 h 1211720"/>
              <a:gd name="connsiteX49" fmla="*/ 546957 w 1430525"/>
              <a:gd name="connsiteY49" fmla="*/ 619885 h 1211720"/>
              <a:gd name="connsiteX50" fmla="*/ 563786 w 1430525"/>
              <a:gd name="connsiteY50" fmla="*/ 611470 h 1211720"/>
              <a:gd name="connsiteX51" fmla="*/ 589030 w 1430525"/>
              <a:gd name="connsiteY51" fmla="*/ 594641 h 1211720"/>
              <a:gd name="connsiteX52" fmla="*/ 611470 w 1430525"/>
              <a:gd name="connsiteY52" fmla="*/ 583421 h 1211720"/>
              <a:gd name="connsiteX53" fmla="*/ 628299 w 1430525"/>
              <a:gd name="connsiteY53" fmla="*/ 572201 h 1211720"/>
              <a:gd name="connsiteX54" fmla="*/ 645129 w 1430525"/>
              <a:gd name="connsiteY54" fmla="*/ 558177 h 1211720"/>
              <a:gd name="connsiteX55" fmla="*/ 661958 w 1430525"/>
              <a:gd name="connsiteY55" fmla="*/ 544152 h 1211720"/>
              <a:gd name="connsiteX56" fmla="*/ 678787 w 1430525"/>
              <a:gd name="connsiteY56" fmla="*/ 538542 h 1211720"/>
              <a:gd name="connsiteX57" fmla="*/ 687202 w 1430525"/>
              <a:gd name="connsiteY57" fmla="*/ 532933 h 1211720"/>
              <a:gd name="connsiteX58" fmla="*/ 695617 w 1430525"/>
              <a:gd name="connsiteY58" fmla="*/ 530128 h 1211720"/>
              <a:gd name="connsiteX59" fmla="*/ 712446 w 1430525"/>
              <a:gd name="connsiteY59" fmla="*/ 521713 h 1211720"/>
              <a:gd name="connsiteX60" fmla="*/ 734886 w 1430525"/>
              <a:gd name="connsiteY60" fmla="*/ 507688 h 1211720"/>
              <a:gd name="connsiteX61" fmla="*/ 746105 w 1430525"/>
              <a:gd name="connsiteY61" fmla="*/ 502079 h 1211720"/>
              <a:gd name="connsiteX62" fmla="*/ 754520 w 1430525"/>
              <a:gd name="connsiteY62" fmla="*/ 499274 h 1211720"/>
              <a:gd name="connsiteX63" fmla="*/ 785374 w 1430525"/>
              <a:gd name="connsiteY63" fmla="*/ 479639 h 1211720"/>
              <a:gd name="connsiteX64" fmla="*/ 805008 w 1430525"/>
              <a:gd name="connsiteY64" fmla="*/ 471225 h 1211720"/>
              <a:gd name="connsiteX65" fmla="*/ 821838 w 1430525"/>
              <a:gd name="connsiteY65" fmla="*/ 462810 h 1211720"/>
              <a:gd name="connsiteX66" fmla="*/ 838667 w 1430525"/>
              <a:gd name="connsiteY66" fmla="*/ 451590 h 1211720"/>
              <a:gd name="connsiteX67" fmla="*/ 847082 w 1430525"/>
              <a:gd name="connsiteY67" fmla="*/ 448785 h 1211720"/>
              <a:gd name="connsiteX68" fmla="*/ 858302 w 1430525"/>
              <a:gd name="connsiteY68" fmla="*/ 443176 h 1211720"/>
              <a:gd name="connsiteX69" fmla="*/ 866716 w 1430525"/>
              <a:gd name="connsiteY69" fmla="*/ 437566 h 1211720"/>
              <a:gd name="connsiteX70" fmla="*/ 877936 w 1430525"/>
              <a:gd name="connsiteY70" fmla="*/ 431956 h 1211720"/>
              <a:gd name="connsiteX71" fmla="*/ 886351 w 1430525"/>
              <a:gd name="connsiteY71" fmla="*/ 426346 h 1211720"/>
              <a:gd name="connsiteX72" fmla="*/ 894765 w 1430525"/>
              <a:gd name="connsiteY72" fmla="*/ 423541 h 1211720"/>
              <a:gd name="connsiteX73" fmla="*/ 911595 w 1430525"/>
              <a:gd name="connsiteY73" fmla="*/ 415126 h 1211720"/>
              <a:gd name="connsiteX74" fmla="*/ 931229 w 1430525"/>
              <a:gd name="connsiteY74" fmla="*/ 403907 h 1211720"/>
              <a:gd name="connsiteX75" fmla="*/ 948059 w 1430525"/>
              <a:gd name="connsiteY75" fmla="*/ 395492 h 1211720"/>
              <a:gd name="connsiteX76" fmla="*/ 964888 w 1430525"/>
              <a:gd name="connsiteY76" fmla="*/ 384272 h 1211720"/>
              <a:gd name="connsiteX77" fmla="*/ 973303 w 1430525"/>
              <a:gd name="connsiteY77" fmla="*/ 378663 h 1211720"/>
              <a:gd name="connsiteX78" fmla="*/ 992937 w 1430525"/>
              <a:gd name="connsiteY78" fmla="*/ 359028 h 1211720"/>
              <a:gd name="connsiteX79" fmla="*/ 998547 w 1430525"/>
              <a:gd name="connsiteY79" fmla="*/ 350614 h 1211720"/>
              <a:gd name="connsiteX80" fmla="*/ 1029401 w 1430525"/>
              <a:gd name="connsiteY80" fmla="*/ 319760 h 1211720"/>
              <a:gd name="connsiteX81" fmla="*/ 1037816 w 1430525"/>
              <a:gd name="connsiteY81" fmla="*/ 311345 h 1211720"/>
              <a:gd name="connsiteX82" fmla="*/ 1046230 w 1430525"/>
              <a:gd name="connsiteY82" fmla="*/ 302930 h 1211720"/>
              <a:gd name="connsiteX83" fmla="*/ 1065865 w 1430525"/>
              <a:gd name="connsiteY83" fmla="*/ 288906 h 1211720"/>
              <a:gd name="connsiteX84" fmla="*/ 1082694 w 1430525"/>
              <a:gd name="connsiteY84" fmla="*/ 277686 h 1211720"/>
              <a:gd name="connsiteX85" fmla="*/ 1099524 w 1430525"/>
              <a:gd name="connsiteY85" fmla="*/ 263661 h 1211720"/>
              <a:gd name="connsiteX86" fmla="*/ 1107938 w 1430525"/>
              <a:gd name="connsiteY86" fmla="*/ 258052 h 1211720"/>
              <a:gd name="connsiteX87" fmla="*/ 1116353 w 1430525"/>
              <a:gd name="connsiteY87" fmla="*/ 249637 h 1211720"/>
              <a:gd name="connsiteX88" fmla="*/ 1150012 w 1430525"/>
              <a:gd name="connsiteY88" fmla="*/ 221588 h 1211720"/>
              <a:gd name="connsiteX89" fmla="*/ 1158427 w 1430525"/>
              <a:gd name="connsiteY89" fmla="*/ 218783 h 1211720"/>
              <a:gd name="connsiteX90" fmla="*/ 1169646 w 1430525"/>
              <a:gd name="connsiteY90" fmla="*/ 213173 h 1211720"/>
              <a:gd name="connsiteX91" fmla="*/ 1192086 w 1430525"/>
              <a:gd name="connsiteY91" fmla="*/ 193539 h 1211720"/>
              <a:gd name="connsiteX92" fmla="*/ 1200500 w 1430525"/>
              <a:gd name="connsiteY92" fmla="*/ 185124 h 1211720"/>
              <a:gd name="connsiteX93" fmla="*/ 1220135 w 1430525"/>
              <a:gd name="connsiteY93" fmla="*/ 171099 h 1211720"/>
              <a:gd name="connsiteX94" fmla="*/ 1234159 w 1430525"/>
              <a:gd name="connsiteY94" fmla="*/ 157075 h 1211720"/>
              <a:gd name="connsiteX95" fmla="*/ 1253794 w 1430525"/>
              <a:gd name="connsiteY95" fmla="*/ 137441 h 1211720"/>
              <a:gd name="connsiteX96" fmla="*/ 1267818 w 1430525"/>
              <a:gd name="connsiteY96" fmla="*/ 120611 h 1211720"/>
              <a:gd name="connsiteX97" fmla="*/ 1276233 w 1430525"/>
              <a:gd name="connsiteY97" fmla="*/ 112196 h 1211720"/>
              <a:gd name="connsiteX98" fmla="*/ 1281843 w 1430525"/>
              <a:gd name="connsiteY98" fmla="*/ 103782 h 1211720"/>
              <a:gd name="connsiteX99" fmla="*/ 1298672 w 1430525"/>
              <a:gd name="connsiteY99" fmla="*/ 89757 h 1211720"/>
              <a:gd name="connsiteX100" fmla="*/ 1307087 w 1430525"/>
              <a:gd name="connsiteY100" fmla="*/ 78537 h 1211720"/>
              <a:gd name="connsiteX101" fmla="*/ 1318306 w 1430525"/>
              <a:gd name="connsiteY101" fmla="*/ 70123 h 1211720"/>
              <a:gd name="connsiteX102" fmla="*/ 1326721 w 1430525"/>
              <a:gd name="connsiteY102" fmla="*/ 61708 h 1211720"/>
              <a:gd name="connsiteX103" fmla="*/ 1343551 w 1430525"/>
              <a:gd name="connsiteY103" fmla="*/ 50488 h 1211720"/>
              <a:gd name="connsiteX104" fmla="*/ 1349160 w 1430525"/>
              <a:gd name="connsiteY104" fmla="*/ 42074 h 1211720"/>
              <a:gd name="connsiteX105" fmla="*/ 1357575 w 1430525"/>
              <a:gd name="connsiteY105" fmla="*/ 39269 h 1211720"/>
              <a:gd name="connsiteX106" fmla="*/ 1368795 w 1430525"/>
              <a:gd name="connsiteY106" fmla="*/ 33659 h 1211720"/>
              <a:gd name="connsiteX107" fmla="*/ 1377209 w 1430525"/>
              <a:gd name="connsiteY107" fmla="*/ 28049 h 1211720"/>
              <a:gd name="connsiteX108" fmla="*/ 1388429 w 1430525"/>
              <a:gd name="connsiteY108" fmla="*/ 22439 h 1211720"/>
              <a:gd name="connsiteX109" fmla="*/ 1396844 w 1430525"/>
              <a:gd name="connsiteY109" fmla="*/ 16830 h 1211720"/>
              <a:gd name="connsiteX110" fmla="*/ 1413673 w 1430525"/>
              <a:gd name="connsiteY110" fmla="*/ 11220 h 1211720"/>
              <a:gd name="connsiteX111" fmla="*/ 1422088 w 1430525"/>
              <a:gd name="connsiteY111" fmla="*/ 5610 h 1211720"/>
              <a:gd name="connsiteX112" fmla="*/ 1430503 w 1430525"/>
              <a:gd name="connsiteY112" fmla="*/ 0 h 121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430525" h="1211720">
                <a:moveTo>
                  <a:pt x="0" y="1211720"/>
                </a:moveTo>
                <a:cubicBezTo>
                  <a:pt x="4675" y="1209850"/>
                  <a:pt x="10050" y="1209202"/>
                  <a:pt x="14024" y="1206111"/>
                </a:cubicBezTo>
                <a:cubicBezTo>
                  <a:pt x="19366" y="1201956"/>
                  <a:pt x="33285" y="1180024"/>
                  <a:pt x="36463" y="1175257"/>
                </a:cubicBezTo>
                <a:cubicBezTo>
                  <a:pt x="39743" y="1170337"/>
                  <a:pt x="40203" y="1164037"/>
                  <a:pt x="42073" y="1158427"/>
                </a:cubicBezTo>
                <a:cubicBezTo>
                  <a:pt x="44355" y="1151582"/>
                  <a:pt x="45050" y="1147036"/>
                  <a:pt x="50488" y="1141598"/>
                </a:cubicBezTo>
                <a:cubicBezTo>
                  <a:pt x="52872" y="1139214"/>
                  <a:pt x="56098" y="1137858"/>
                  <a:pt x="58903" y="1135988"/>
                </a:cubicBezTo>
                <a:cubicBezTo>
                  <a:pt x="59838" y="1133183"/>
                  <a:pt x="60272" y="1130158"/>
                  <a:pt x="61708" y="1127573"/>
                </a:cubicBezTo>
                <a:cubicBezTo>
                  <a:pt x="70095" y="1112475"/>
                  <a:pt x="71121" y="1112550"/>
                  <a:pt x="81342" y="1102329"/>
                </a:cubicBezTo>
                <a:cubicBezTo>
                  <a:pt x="82277" y="1099524"/>
                  <a:pt x="82711" y="1096499"/>
                  <a:pt x="84147" y="1093914"/>
                </a:cubicBezTo>
                <a:cubicBezTo>
                  <a:pt x="87421" y="1088020"/>
                  <a:pt x="91627" y="1082695"/>
                  <a:pt x="95367" y="1077085"/>
                </a:cubicBezTo>
                <a:lnTo>
                  <a:pt x="100976" y="1068670"/>
                </a:lnTo>
                <a:cubicBezTo>
                  <a:pt x="117202" y="1044327"/>
                  <a:pt x="85368" y="1078666"/>
                  <a:pt x="112196" y="1051841"/>
                </a:cubicBezTo>
                <a:cubicBezTo>
                  <a:pt x="119246" y="1030690"/>
                  <a:pt x="108916" y="1055941"/>
                  <a:pt x="123416" y="1037816"/>
                </a:cubicBezTo>
                <a:cubicBezTo>
                  <a:pt x="125263" y="1035507"/>
                  <a:pt x="124785" y="1031986"/>
                  <a:pt x="126221" y="1029401"/>
                </a:cubicBezTo>
                <a:cubicBezTo>
                  <a:pt x="129495" y="1023507"/>
                  <a:pt x="133700" y="1018182"/>
                  <a:pt x="137440" y="1012572"/>
                </a:cubicBezTo>
                <a:lnTo>
                  <a:pt x="148660" y="995742"/>
                </a:lnTo>
                <a:cubicBezTo>
                  <a:pt x="150530" y="992937"/>
                  <a:pt x="154270" y="992003"/>
                  <a:pt x="157075" y="990133"/>
                </a:cubicBezTo>
                <a:cubicBezTo>
                  <a:pt x="158010" y="987328"/>
                  <a:pt x="158443" y="984303"/>
                  <a:pt x="159879" y="981718"/>
                </a:cubicBezTo>
                <a:cubicBezTo>
                  <a:pt x="159887" y="981704"/>
                  <a:pt x="173899" y="960688"/>
                  <a:pt x="176709" y="956474"/>
                </a:cubicBezTo>
                <a:cubicBezTo>
                  <a:pt x="179029" y="952995"/>
                  <a:pt x="180168" y="948840"/>
                  <a:pt x="182319" y="945254"/>
                </a:cubicBezTo>
                <a:cubicBezTo>
                  <a:pt x="182322" y="945248"/>
                  <a:pt x="196341" y="924220"/>
                  <a:pt x="199148" y="920010"/>
                </a:cubicBezTo>
                <a:cubicBezTo>
                  <a:pt x="200788" y="917550"/>
                  <a:pt x="200313" y="914055"/>
                  <a:pt x="201953" y="911595"/>
                </a:cubicBezTo>
                <a:cubicBezTo>
                  <a:pt x="204153" y="908294"/>
                  <a:pt x="207933" y="906311"/>
                  <a:pt x="210368" y="903180"/>
                </a:cubicBezTo>
                <a:cubicBezTo>
                  <a:pt x="214507" y="897858"/>
                  <a:pt x="217847" y="891961"/>
                  <a:pt x="221587" y="886351"/>
                </a:cubicBezTo>
                <a:cubicBezTo>
                  <a:pt x="230711" y="872664"/>
                  <a:pt x="216763" y="882761"/>
                  <a:pt x="230002" y="869522"/>
                </a:cubicBezTo>
                <a:cubicBezTo>
                  <a:pt x="232386" y="867138"/>
                  <a:pt x="235612" y="865782"/>
                  <a:pt x="238417" y="863912"/>
                </a:cubicBezTo>
                <a:cubicBezTo>
                  <a:pt x="239352" y="861107"/>
                  <a:pt x="239786" y="858082"/>
                  <a:pt x="241222" y="855497"/>
                </a:cubicBezTo>
                <a:cubicBezTo>
                  <a:pt x="244496" y="849603"/>
                  <a:pt x="248701" y="844278"/>
                  <a:pt x="252441" y="838668"/>
                </a:cubicBezTo>
                <a:cubicBezTo>
                  <a:pt x="254641" y="835367"/>
                  <a:pt x="258274" y="833265"/>
                  <a:pt x="260856" y="830253"/>
                </a:cubicBezTo>
                <a:cubicBezTo>
                  <a:pt x="263898" y="826703"/>
                  <a:pt x="266590" y="822863"/>
                  <a:pt x="269271" y="819033"/>
                </a:cubicBezTo>
                <a:cubicBezTo>
                  <a:pt x="273137" y="813510"/>
                  <a:pt x="276750" y="807814"/>
                  <a:pt x="280490" y="802204"/>
                </a:cubicBezTo>
                <a:lnTo>
                  <a:pt x="291710" y="785374"/>
                </a:lnTo>
                <a:cubicBezTo>
                  <a:pt x="293580" y="782569"/>
                  <a:pt x="297320" y="781634"/>
                  <a:pt x="300125" y="779764"/>
                </a:cubicBezTo>
                <a:cubicBezTo>
                  <a:pt x="310410" y="764338"/>
                  <a:pt x="300125" y="777427"/>
                  <a:pt x="314149" y="765740"/>
                </a:cubicBezTo>
                <a:cubicBezTo>
                  <a:pt x="340501" y="743778"/>
                  <a:pt x="296879" y="774447"/>
                  <a:pt x="339394" y="746106"/>
                </a:cubicBezTo>
                <a:cubicBezTo>
                  <a:pt x="343284" y="743513"/>
                  <a:pt x="347064" y="740733"/>
                  <a:pt x="350613" y="737691"/>
                </a:cubicBezTo>
                <a:cubicBezTo>
                  <a:pt x="353625" y="735109"/>
                  <a:pt x="355727" y="731476"/>
                  <a:pt x="359028" y="729276"/>
                </a:cubicBezTo>
                <a:cubicBezTo>
                  <a:pt x="361488" y="727636"/>
                  <a:pt x="364638" y="727406"/>
                  <a:pt x="367443" y="726471"/>
                </a:cubicBezTo>
                <a:cubicBezTo>
                  <a:pt x="370248" y="723666"/>
                  <a:pt x="372726" y="720492"/>
                  <a:pt x="375857" y="718057"/>
                </a:cubicBezTo>
                <a:cubicBezTo>
                  <a:pt x="394857" y="703279"/>
                  <a:pt x="387468" y="710621"/>
                  <a:pt x="403906" y="701227"/>
                </a:cubicBezTo>
                <a:cubicBezTo>
                  <a:pt x="414261" y="695310"/>
                  <a:pt x="411215" y="694629"/>
                  <a:pt x="423541" y="690007"/>
                </a:cubicBezTo>
                <a:cubicBezTo>
                  <a:pt x="427150" y="688654"/>
                  <a:pt x="431020" y="688138"/>
                  <a:pt x="434760" y="687203"/>
                </a:cubicBezTo>
                <a:lnTo>
                  <a:pt x="460005" y="670373"/>
                </a:lnTo>
                <a:cubicBezTo>
                  <a:pt x="462810" y="668503"/>
                  <a:pt x="465221" y="665829"/>
                  <a:pt x="468419" y="664763"/>
                </a:cubicBezTo>
                <a:cubicBezTo>
                  <a:pt x="474029" y="662893"/>
                  <a:pt x="480329" y="662433"/>
                  <a:pt x="485249" y="659153"/>
                </a:cubicBezTo>
                <a:cubicBezTo>
                  <a:pt x="488054" y="657283"/>
                  <a:pt x="491074" y="655702"/>
                  <a:pt x="493663" y="653544"/>
                </a:cubicBezTo>
                <a:cubicBezTo>
                  <a:pt x="496710" y="651004"/>
                  <a:pt x="498777" y="647329"/>
                  <a:pt x="502078" y="645129"/>
                </a:cubicBezTo>
                <a:cubicBezTo>
                  <a:pt x="504538" y="643489"/>
                  <a:pt x="507688" y="643259"/>
                  <a:pt x="510493" y="642324"/>
                </a:cubicBezTo>
                <a:lnTo>
                  <a:pt x="535737" y="625495"/>
                </a:lnTo>
                <a:cubicBezTo>
                  <a:pt x="539216" y="623176"/>
                  <a:pt x="543327" y="621960"/>
                  <a:pt x="546957" y="619885"/>
                </a:cubicBezTo>
                <a:cubicBezTo>
                  <a:pt x="562182" y="611184"/>
                  <a:pt x="548356" y="616613"/>
                  <a:pt x="563786" y="611470"/>
                </a:cubicBezTo>
                <a:lnTo>
                  <a:pt x="589030" y="594641"/>
                </a:lnTo>
                <a:cubicBezTo>
                  <a:pt x="595988" y="590002"/>
                  <a:pt x="603990" y="587161"/>
                  <a:pt x="611470" y="583421"/>
                </a:cubicBezTo>
                <a:cubicBezTo>
                  <a:pt x="617500" y="580406"/>
                  <a:pt x="628299" y="572201"/>
                  <a:pt x="628299" y="572201"/>
                </a:cubicBezTo>
                <a:cubicBezTo>
                  <a:pt x="639360" y="555612"/>
                  <a:pt x="627010" y="571120"/>
                  <a:pt x="645129" y="558177"/>
                </a:cubicBezTo>
                <a:cubicBezTo>
                  <a:pt x="656012" y="550403"/>
                  <a:pt x="650170" y="549391"/>
                  <a:pt x="661958" y="544152"/>
                </a:cubicBezTo>
                <a:cubicBezTo>
                  <a:pt x="667361" y="541750"/>
                  <a:pt x="673177" y="540412"/>
                  <a:pt x="678787" y="538542"/>
                </a:cubicBezTo>
                <a:cubicBezTo>
                  <a:pt x="681985" y="537476"/>
                  <a:pt x="684187" y="534440"/>
                  <a:pt x="687202" y="532933"/>
                </a:cubicBezTo>
                <a:cubicBezTo>
                  <a:pt x="689847" y="531611"/>
                  <a:pt x="692812" y="531063"/>
                  <a:pt x="695617" y="530128"/>
                </a:cubicBezTo>
                <a:cubicBezTo>
                  <a:pt x="729665" y="507429"/>
                  <a:pt x="680512" y="539132"/>
                  <a:pt x="712446" y="521713"/>
                </a:cubicBezTo>
                <a:cubicBezTo>
                  <a:pt x="720190" y="517489"/>
                  <a:pt x="726996" y="511632"/>
                  <a:pt x="734886" y="507688"/>
                </a:cubicBezTo>
                <a:cubicBezTo>
                  <a:pt x="738626" y="505818"/>
                  <a:pt x="742262" y="503726"/>
                  <a:pt x="746105" y="502079"/>
                </a:cubicBezTo>
                <a:cubicBezTo>
                  <a:pt x="748823" y="500914"/>
                  <a:pt x="751875" y="500596"/>
                  <a:pt x="754520" y="499274"/>
                </a:cubicBezTo>
                <a:cubicBezTo>
                  <a:pt x="792503" y="480282"/>
                  <a:pt x="759261" y="495959"/>
                  <a:pt x="785374" y="479639"/>
                </a:cubicBezTo>
                <a:cubicBezTo>
                  <a:pt x="808720" y="465049"/>
                  <a:pt x="785923" y="480768"/>
                  <a:pt x="805008" y="471225"/>
                </a:cubicBezTo>
                <a:cubicBezTo>
                  <a:pt x="826754" y="460351"/>
                  <a:pt x="800690" y="469859"/>
                  <a:pt x="821838" y="462810"/>
                </a:cubicBezTo>
                <a:lnTo>
                  <a:pt x="838667" y="451590"/>
                </a:lnTo>
                <a:cubicBezTo>
                  <a:pt x="841127" y="449950"/>
                  <a:pt x="844364" y="449950"/>
                  <a:pt x="847082" y="448785"/>
                </a:cubicBezTo>
                <a:cubicBezTo>
                  <a:pt x="850925" y="447138"/>
                  <a:pt x="854672" y="445250"/>
                  <a:pt x="858302" y="443176"/>
                </a:cubicBezTo>
                <a:cubicBezTo>
                  <a:pt x="861229" y="441504"/>
                  <a:pt x="863789" y="439239"/>
                  <a:pt x="866716" y="437566"/>
                </a:cubicBezTo>
                <a:cubicBezTo>
                  <a:pt x="870346" y="435491"/>
                  <a:pt x="874305" y="434031"/>
                  <a:pt x="877936" y="431956"/>
                </a:cubicBezTo>
                <a:cubicBezTo>
                  <a:pt x="880863" y="430283"/>
                  <a:pt x="883336" y="427854"/>
                  <a:pt x="886351" y="426346"/>
                </a:cubicBezTo>
                <a:cubicBezTo>
                  <a:pt x="888995" y="425024"/>
                  <a:pt x="892121" y="424863"/>
                  <a:pt x="894765" y="423541"/>
                </a:cubicBezTo>
                <a:cubicBezTo>
                  <a:pt x="916511" y="412667"/>
                  <a:pt x="890447" y="422175"/>
                  <a:pt x="911595" y="415126"/>
                </a:cubicBezTo>
                <a:cubicBezTo>
                  <a:pt x="938724" y="394780"/>
                  <a:pt x="909812" y="414615"/>
                  <a:pt x="931229" y="403907"/>
                </a:cubicBezTo>
                <a:cubicBezTo>
                  <a:pt x="952979" y="393032"/>
                  <a:pt x="926908" y="402542"/>
                  <a:pt x="948059" y="395492"/>
                </a:cubicBezTo>
                <a:lnTo>
                  <a:pt x="964888" y="384272"/>
                </a:lnTo>
                <a:cubicBezTo>
                  <a:pt x="967693" y="382402"/>
                  <a:pt x="970919" y="381047"/>
                  <a:pt x="973303" y="378663"/>
                </a:cubicBezTo>
                <a:cubicBezTo>
                  <a:pt x="979848" y="372118"/>
                  <a:pt x="987802" y="366729"/>
                  <a:pt x="992937" y="359028"/>
                </a:cubicBezTo>
                <a:cubicBezTo>
                  <a:pt x="994807" y="356223"/>
                  <a:pt x="996292" y="353120"/>
                  <a:pt x="998547" y="350614"/>
                </a:cubicBezTo>
                <a:cubicBezTo>
                  <a:pt x="998579" y="350578"/>
                  <a:pt x="1024974" y="324187"/>
                  <a:pt x="1029401" y="319760"/>
                </a:cubicBezTo>
                <a:lnTo>
                  <a:pt x="1037816" y="311345"/>
                </a:lnTo>
                <a:cubicBezTo>
                  <a:pt x="1040621" y="308540"/>
                  <a:pt x="1042930" y="305130"/>
                  <a:pt x="1046230" y="302930"/>
                </a:cubicBezTo>
                <a:cubicBezTo>
                  <a:pt x="1052885" y="298493"/>
                  <a:pt x="1059783" y="294119"/>
                  <a:pt x="1065865" y="288906"/>
                </a:cubicBezTo>
                <a:cubicBezTo>
                  <a:pt x="1079237" y="277444"/>
                  <a:pt x="1068379" y="282458"/>
                  <a:pt x="1082694" y="277686"/>
                </a:cubicBezTo>
                <a:cubicBezTo>
                  <a:pt x="1103588" y="263757"/>
                  <a:pt x="1077925" y="281660"/>
                  <a:pt x="1099524" y="263661"/>
                </a:cubicBezTo>
                <a:cubicBezTo>
                  <a:pt x="1102113" y="261503"/>
                  <a:pt x="1105349" y="260210"/>
                  <a:pt x="1107938" y="258052"/>
                </a:cubicBezTo>
                <a:cubicBezTo>
                  <a:pt x="1110985" y="255512"/>
                  <a:pt x="1113222" y="252072"/>
                  <a:pt x="1116353" y="249637"/>
                </a:cubicBezTo>
                <a:cubicBezTo>
                  <a:pt x="1151502" y="222298"/>
                  <a:pt x="1114625" y="256973"/>
                  <a:pt x="1150012" y="221588"/>
                </a:cubicBezTo>
                <a:cubicBezTo>
                  <a:pt x="1152103" y="219497"/>
                  <a:pt x="1155709" y="219948"/>
                  <a:pt x="1158427" y="218783"/>
                </a:cubicBezTo>
                <a:cubicBezTo>
                  <a:pt x="1162270" y="217136"/>
                  <a:pt x="1165906" y="215043"/>
                  <a:pt x="1169646" y="213173"/>
                </a:cubicBezTo>
                <a:cubicBezTo>
                  <a:pt x="1178996" y="199148"/>
                  <a:pt x="1172451" y="206628"/>
                  <a:pt x="1192086" y="193539"/>
                </a:cubicBezTo>
                <a:cubicBezTo>
                  <a:pt x="1195387" y="191339"/>
                  <a:pt x="1197488" y="187706"/>
                  <a:pt x="1200500" y="185124"/>
                </a:cubicBezTo>
                <a:cubicBezTo>
                  <a:pt x="1206587" y="179906"/>
                  <a:pt x="1213476" y="175538"/>
                  <a:pt x="1220135" y="171099"/>
                </a:cubicBezTo>
                <a:cubicBezTo>
                  <a:pt x="1231975" y="153338"/>
                  <a:pt x="1218578" y="171098"/>
                  <a:pt x="1234159" y="157075"/>
                </a:cubicBezTo>
                <a:cubicBezTo>
                  <a:pt x="1241039" y="150883"/>
                  <a:pt x="1247249" y="143986"/>
                  <a:pt x="1253794" y="137441"/>
                </a:cubicBezTo>
                <a:cubicBezTo>
                  <a:pt x="1278370" y="112865"/>
                  <a:pt x="1248298" y="144035"/>
                  <a:pt x="1267818" y="120611"/>
                </a:cubicBezTo>
                <a:cubicBezTo>
                  <a:pt x="1270358" y="117564"/>
                  <a:pt x="1273693" y="115243"/>
                  <a:pt x="1276233" y="112196"/>
                </a:cubicBezTo>
                <a:cubicBezTo>
                  <a:pt x="1278391" y="109606"/>
                  <a:pt x="1279459" y="106166"/>
                  <a:pt x="1281843" y="103782"/>
                </a:cubicBezTo>
                <a:cubicBezTo>
                  <a:pt x="1307805" y="77820"/>
                  <a:pt x="1271107" y="121916"/>
                  <a:pt x="1298672" y="89757"/>
                </a:cubicBezTo>
                <a:cubicBezTo>
                  <a:pt x="1301714" y="86207"/>
                  <a:pt x="1303781" y="81843"/>
                  <a:pt x="1307087" y="78537"/>
                </a:cubicBezTo>
                <a:cubicBezTo>
                  <a:pt x="1310392" y="75232"/>
                  <a:pt x="1314757" y="73165"/>
                  <a:pt x="1318306" y="70123"/>
                </a:cubicBezTo>
                <a:cubicBezTo>
                  <a:pt x="1321318" y="67541"/>
                  <a:pt x="1323590" y="64143"/>
                  <a:pt x="1326721" y="61708"/>
                </a:cubicBezTo>
                <a:cubicBezTo>
                  <a:pt x="1332043" y="57569"/>
                  <a:pt x="1343551" y="50488"/>
                  <a:pt x="1343551" y="50488"/>
                </a:cubicBezTo>
                <a:cubicBezTo>
                  <a:pt x="1345421" y="47683"/>
                  <a:pt x="1346528" y="44180"/>
                  <a:pt x="1349160" y="42074"/>
                </a:cubicBezTo>
                <a:cubicBezTo>
                  <a:pt x="1351469" y="40227"/>
                  <a:pt x="1354857" y="40434"/>
                  <a:pt x="1357575" y="39269"/>
                </a:cubicBezTo>
                <a:cubicBezTo>
                  <a:pt x="1361418" y="37622"/>
                  <a:pt x="1365165" y="35734"/>
                  <a:pt x="1368795" y="33659"/>
                </a:cubicBezTo>
                <a:cubicBezTo>
                  <a:pt x="1371722" y="31986"/>
                  <a:pt x="1374282" y="29722"/>
                  <a:pt x="1377209" y="28049"/>
                </a:cubicBezTo>
                <a:cubicBezTo>
                  <a:pt x="1380839" y="25974"/>
                  <a:pt x="1384798" y="24513"/>
                  <a:pt x="1388429" y="22439"/>
                </a:cubicBezTo>
                <a:cubicBezTo>
                  <a:pt x="1391356" y="20767"/>
                  <a:pt x="1393764" y="18199"/>
                  <a:pt x="1396844" y="16830"/>
                </a:cubicBezTo>
                <a:cubicBezTo>
                  <a:pt x="1402248" y="14429"/>
                  <a:pt x="1408753" y="14500"/>
                  <a:pt x="1413673" y="11220"/>
                </a:cubicBezTo>
                <a:cubicBezTo>
                  <a:pt x="1416478" y="9350"/>
                  <a:pt x="1419073" y="7118"/>
                  <a:pt x="1422088" y="5610"/>
                </a:cubicBezTo>
                <a:cubicBezTo>
                  <a:pt x="1431390" y="959"/>
                  <a:pt x="1430503" y="6252"/>
                  <a:pt x="1430503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Freeform 14340"/>
          <p:cNvSpPr/>
          <p:nvPr/>
        </p:nvSpPr>
        <p:spPr>
          <a:xfrm>
            <a:off x="2725947" y="2691442"/>
            <a:ext cx="534838" cy="310550"/>
          </a:xfrm>
          <a:custGeom>
            <a:avLst/>
            <a:gdLst>
              <a:gd name="connsiteX0" fmla="*/ 0 w 534838"/>
              <a:gd name="connsiteY0" fmla="*/ 310550 h 310550"/>
              <a:gd name="connsiteX1" fmla="*/ 94891 w 534838"/>
              <a:gd name="connsiteY1" fmla="*/ 232913 h 310550"/>
              <a:gd name="connsiteX2" fmla="*/ 120770 w 534838"/>
              <a:gd name="connsiteY2" fmla="*/ 224286 h 310550"/>
              <a:gd name="connsiteX3" fmla="*/ 146649 w 534838"/>
              <a:gd name="connsiteY3" fmla="*/ 207033 h 310550"/>
              <a:gd name="connsiteX4" fmla="*/ 198408 w 534838"/>
              <a:gd name="connsiteY4" fmla="*/ 189781 h 310550"/>
              <a:gd name="connsiteX5" fmla="*/ 276045 w 534838"/>
              <a:gd name="connsiteY5" fmla="*/ 146649 h 310550"/>
              <a:gd name="connsiteX6" fmla="*/ 327804 w 534838"/>
              <a:gd name="connsiteY6" fmla="*/ 120769 h 310550"/>
              <a:gd name="connsiteX7" fmla="*/ 353683 w 534838"/>
              <a:gd name="connsiteY7" fmla="*/ 103516 h 310550"/>
              <a:gd name="connsiteX8" fmla="*/ 405442 w 534838"/>
              <a:gd name="connsiteY8" fmla="*/ 86264 h 310550"/>
              <a:gd name="connsiteX9" fmla="*/ 483079 w 534838"/>
              <a:gd name="connsiteY9" fmla="*/ 34505 h 310550"/>
              <a:gd name="connsiteX10" fmla="*/ 508959 w 534838"/>
              <a:gd name="connsiteY10" fmla="*/ 17252 h 310550"/>
              <a:gd name="connsiteX11" fmla="*/ 534838 w 534838"/>
              <a:gd name="connsiteY11" fmla="*/ 0 h 31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838" h="310550">
                <a:moveTo>
                  <a:pt x="0" y="310550"/>
                </a:moveTo>
                <a:cubicBezTo>
                  <a:pt x="24126" y="286424"/>
                  <a:pt x="60549" y="244361"/>
                  <a:pt x="94891" y="232913"/>
                </a:cubicBezTo>
                <a:cubicBezTo>
                  <a:pt x="103517" y="230037"/>
                  <a:pt x="112637" y="228353"/>
                  <a:pt x="120770" y="224286"/>
                </a:cubicBezTo>
                <a:cubicBezTo>
                  <a:pt x="130043" y="219649"/>
                  <a:pt x="137175" y="211244"/>
                  <a:pt x="146649" y="207033"/>
                </a:cubicBezTo>
                <a:cubicBezTo>
                  <a:pt x="163268" y="199647"/>
                  <a:pt x="198408" y="189781"/>
                  <a:pt x="198408" y="189781"/>
                </a:cubicBezTo>
                <a:cubicBezTo>
                  <a:pt x="257732" y="150231"/>
                  <a:pt x="230495" y="161832"/>
                  <a:pt x="276045" y="146649"/>
                </a:cubicBezTo>
                <a:cubicBezTo>
                  <a:pt x="350219" y="97200"/>
                  <a:pt x="256369" y="156488"/>
                  <a:pt x="327804" y="120769"/>
                </a:cubicBezTo>
                <a:cubicBezTo>
                  <a:pt x="337077" y="116132"/>
                  <a:pt x="344209" y="107727"/>
                  <a:pt x="353683" y="103516"/>
                </a:cubicBezTo>
                <a:cubicBezTo>
                  <a:pt x="370302" y="96130"/>
                  <a:pt x="405442" y="86264"/>
                  <a:pt x="405442" y="86264"/>
                </a:cubicBezTo>
                <a:lnTo>
                  <a:pt x="483079" y="34505"/>
                </a:lnTo>
                <a:lnTo>
                  <a:pt x="508959" y="17252"/>
                </a:lnTo>
                <a:lnTo>
                  <a:pt x="534838" y="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Freeform 14342"/>
          <p:cNvSpPr/>
          <p:nvPr/>
        </p:nvSpPr>
        <p:spPr>
          <a:xfrm>
            <a:off x="3269411" y="2424023"/>
            <a:ext cx="1052423" cy="258792"/>
          </a:xfrm>
          <a:custGeom>
            <a:avLst/>
            <a:gdLst>
              <a:gd name="connsiteX0" fmla="*/ 0 w 1052423"/>
              <a:gd name="connsiteY0" fmla="*/ 258792 h 258792"/>
              <a:gd name="connsiteX1" fmla="*/ 43132 w 1052423"/>
              <a:gd name="connsiteY1" fmla="*/ 241539 h 258792"/>
              <a:gd name="connsiteX2" fmla="*/ 120770 w 1052423"/>
              <a:gd name="connsiteY2" fmla="*/ 198407 h 258792"/>
              <a:gd name="connsiteX3" fmla="*/ 138023 w 1052423"/>
              <a:gd name="connsiteY3" fmla="*/ 172528 h 258792"/>
              <a:gd name="connsiteX4" fmla="*/ 189781 w 1052423"/>
              <a:gd name="connsiteY4" fmla="*/ 155275 h 258792"/>
              <a:gd name="connsiteX5" fmla="*/ 250166 w 1052423"/>
              <a:gd name="connsiteY5" fmla="*/ 129396 h 258792"/>
              <a:gd name="connsiteX6" fmla="*/ 353683 w 1052423"/>
              <a:gd name="connsiteY6" fmla="*/ 138022 h 258792"/>
              <a:gd name="connsiteX7" fmla="*/ 508959 w 1052423"/>
              <a:gd name="connsiteY7" fmla="*/ 120769 h 258792"/>
              <a:gd name="connsiteX8" fmla="*/ 595223 w 1052423"/>
              <a:gd name="connsiteY8" fmla="*/ 112143 h 258792"/>
              <a:gd name="connsiteX9" fmla="*/ 672861 w 1052423"/>
              <a:gd name="connsiteY9" fmla="*/ 86264 h 258792"/>
              <a:gd name="connsiteX10" fmla="*/ 698740 w 1052423"/>
              <a:gd name="connsiteY10" fmla="*/ 77637 h 258792"/>
              <a:gd name="connsiteX11" fmla="*/ 767751 w 1052423"/>
              <a:gd name="connsiteY11" fmla="*/ 69011 h 258792"/>
              <a:gd name="connsiteX12" fmla="*/ 888521 w 1052423"/>
              <a:gd name="connsiteY12" fmla="*/ 51758 h 258792"/>
              <a:gd name="connsiteX13" fmla="*/ 957532 w 1052423"/>
              <a:gd name="connsiteY13" fmla="*/ 34505 h 258792"/>
              <a:gd name="connsiteX14" fmla="*/ 1009291 w 1052423"/>
              <a:gd name="connsiteY14" fmla="*/ 17252 h 258792"/>
              <a:gd name="connsiteX15" fmla="*/ 1052423 w 1052423"/>
              <a:gd name="connsiteY15" fmla="*/ 0 h 25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2423" h="258792">
                <a:moveTo>
                  <a:pt x="0" y="258792"/>
                </a:moveTo>
                <a:cubicBezTo>
                  <a:pt x="14377" y="253041"/>
                  <a:pt x="29538" y="248954"/>
                  <a:pt x="43132" y="241539"/>
                </a:cubicBezTo>
                <a:cubicBezTo>
                  <a:pt x="136359" y="190689"/>
                  <a:pt x="60353" y="218548"/>
                  <a:pt x="120770" y="198407"/>
                </a:cubicBezTo>
                <a:cubicBezTo>
                  <a:pt x="126521" y="189781"/>
                  <a:pt x="129231" y="178023"/>
                  <a:pt x="138023" y="172528"/>
                </a:cubicBezTo>
                <a:cubicBezTo>
                  <a:pt x="153445" y="162889"/>
                  <a:pt x="174649" y="165363"/>
                  <a:pt x="189781" y="155275"/>
                </a:cubicBezTo>
                <a:cubicBezTo>
                  <a:pt x="225526" y="131446"/>
                  <a:pt x="205603" y="140537"/>
                  <a:pt x="250166" y="129396"/>
                </a:cubicBezTo>
                <a:cubicBezTo>
                  <a:pt x="284672" y="132271"/>
                  <a:pt x="319058" y="138022"/>
                  <a:pt x="353683" y="138022"/>
                </a:cubicBezTo>
                <a:cubicBezTo>
                  <a:pt x="509485" y="138022"/>
                  <a:pt x="417707" y="132936"/>
                  <a:pt x="508959" y="120769"/>
                </a:cubicBezTo>
                <a:cubicBezTo>
                  <a:pt x="537604" y="116950"/>
                  <a:pt x="566468" y="115018"/>
                  <a:pt x="595223" y="112143"/>
                </a:cubicBezTo>
                <a:lnTo>
                  <a:pt x="672861" y="86264"/>
                </a:lnTo>
                <a:cubicBezTo>
                  <a:pt x="681487" y="83389"/>
                  <a:pt x="689717" y="78765"/>
                  <a:pt x="698740" y="77637"/>
                </a:cubicBezTo>
                <a:lnTo>
                  <a:pt x="767751" y="69011"/>
                </a:lnTo>
                <a:lnTo>
                  <a:pt x="888521" y="51758"/>
                </a:lnTo>
                <a:cubicBezTo>
                  <a:pt x="967053" y="25582"/>
                  <a:pt x="843012" y="65739"/>
                  <a:pt x="957532" y="34505"/>
                </a:cubicBezTo>
                <a:cubicBezTo>
                  <a:pt x="975077" y="29720"/>
                  <a:pt x="992038" y="23003"/>
                  <a:pt x="1009291" y="17252"/>
                </a:cubicBezTo>
                <a:cubicBezTo>
                  <a:pt x="1041271" y="6592"/>
                  <a:pt x="1027036" y="12693"/>
                  <a:pt x="1052423" y="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47" name="Straight Connector 14346"/>
          <p:cNvCxnSpPr>
            <a:stCxn id="14353" idx="18"/>
          </p:cNvCxnSpPr>
          <p:nvPr/>
        </p:nvCxnSpPr>
        <p:spPr>
          <a:xfrm flipV="1">
            <a:off x="5322498" y="2160033"/>
            <a:ext cx="369830" cy="13824"/>
          </a:xfrm>
          <a:prstGeom prst="line">
            <a:avLst/>
          </a:prstGeom>
          <a:ln w="38100">
            <a:solidFill>
              <a:srgbClr val="006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Freeform 14352"/>
          <p:cNvSpPr/>
          <p:nvPr/>
        </p:nvSpPr>
        <p:spPr>
          <a:xfrm>
            <a:off x="4321834" y="2173857"/>
            <a:ext cx="1000664" cy="250166"/>
          </a:xfrm>
          <a:custGeom>
            <a:avLst/>
            <a:gdLst>
              <a:gd name="connsiteX0" fmla="*/ 0 w 1000664"/>
              <a:gd name="connsiteY0" fmla="*/ 250166 h 250166"/>
              <a:gd name="connsiteX1" fmla="*/ 43132 w 1000664"/>
              <a:gd name="connsiteY1" fmla="*/ 241539 h 250166"/>
              <a:gd name="connsiteX2" fmla="*/ 77638 w 1000664"/>
              <a:gd name="connsiteY2" fmla="*/ 232913 h 250166"/>
              <a:gd name="connsiteX3" fmla="*/ 129396 w 1000664"/>
              <a:gd name="connsiteY3" fmla="*/ 224286 h 250166"/>
              <a:gd name="connsiteX4" fmla="*/ 155275 w 1000664"/>
              <a:gd name="connsiteY4" fmla="*/ 215660 h 250166"/>
              <a:gd name="connsiteX5" fmla="*/ 250166 w 1000664"/>
              <a:gd name="connsiteY5" fmla="*/ 207034 h 250166"/>
              <a:gd name="connsiteX6" fmla="*/ 345057 w 1000664"/>
              <a:gd name="connsiteY6" fmla="*/ 181154 h 250166"/>
              <a:gd name="connsiteX7" fmla="*/ 370936 w 1000664"/>
              <a:gd name="connsiteY7" fmla="*/ 172528 h 250166"/>
              <a:gd name="connsiteX8" fmla="*/ 396815 w 1000664"/>
              <a:gd name="connsiteY8" fmla="*/ 163901 h 250166"/>
              <a:gd name="connsiteX9" fmla="*/ 552091 w 1000664"/>
              <a:gd name="connsiteY9" fmla="*/ 155275 h 250166"/>
              <a:gd name="connsiteX10" fmla="*/ 586596 w 1000664"/>
              <a:gd name="connsiteY10" fmla="*/ 146649 h 250166"/>
              <a:gd name="connsiteX11" fmla="*/ 638355 w 1000664"/>
              <a:gd name="connsiteY11" fmla="*/ 129396 h 250166"/>
              <a:gd name="connsiteX12" fmla="*/ 715992 w 1000664"/>
              <a:gd name="connsiteY12" fmla="*/ 103517 h 250166"/>
              <a:gd name="connsiteX13" fmla="*/ 750498 w 1000664"/>
              <a:gd name="connsiteY13" fmla="*/ 94890 h 250166"/>
              <a:gd name="connsiteX14" fmla="*/ 802257 w 1000664"/>
              <a:gd name="connsiteY14" fmla="*/ 77637 h 250166"/>
              <a:gd name="connsiteX15" fmla="*/ 854015 w 1000664"/>
              <a:gd name="connsiteY15" fmla="*/ 60385 h 250166"/>
              <a:gd name="connsiteX16" fmla="*/ 931653 w 1000664"/>
              <a:gd name="connsiteY16" fmla="*/ 34505 h 250166"/>
              <a:gd name="connsiteX17" fmla="*/ 983411 w 1000664"/>
              <a:gd name="connsiteY17" fmla="*/ 17252 h 250166"/>
              <a:gd name="connsiteX18" fmla="*/ 1000664 w 1000664"/>
              <a:gd name="connsiteY18" fmla="*/ 0 h 2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664" h="250166">
                <a:moveTo>
                  <a:pt x="0" y="250166"/>
                </a:moveTo>
                <a:cubicBezTo>
                  <a:pt x="14377" y="247290"/>
                  <a:pt x="28819" y="244720"/>
                  <a:pt x="43132" y="241539"/>
                </a:cubicBezTo>
                <a:cubicBezTo>
                  <a:pt x="54706" y="238967"/>
                  <a:pt x="66012" y="235238"/>
                  <a:pt x="77638" y="232913"/>
                </a:cubicBezTo>
                <a:cubicBezTo>
                  <a:pt x="94789" y="229483"/>
                  <a:pt x="112322" y="228080"/>
                  <a:pt x="129396" y="224286"/>
                </a:cubicBezTo>
                <a:cubicBezTo>
                  <a:pt x="138272" y="222313"/>
                  <a:pt x="146273" y="216946"/>
                  <a:pt x="155275" y="215660"/>
                </a:cubicBezTo>
                <a:cubicBezTo>
                  <a:pt x="186717" y="211169"/>
                  <a:pt x="218536" y="209909"/>
                  <a:pt x="250166" y="207034"/>
                </a:cubicBezTo>
                <a:cubicBezTo>
                  <a:pt x="311133" y="194840"/>
                  <a:pt x="279386" y="203044"/>
                  <a:pt x="345057" y="181154"/>
                </a:cubicBezTo>
                <a:lnTo>
                  <a:pt x="370936" y="172528"/>
                </a:lnTo>
                <a:cubicBezTo>
                  <a:pt x="379562" y="169652"/>
                  <a:pt x="387736" y="164405"/>
                  <a:pt x="396815" y="163901"/>
                </a:cubicBezTo>
                <a:lnTo>
                  <a:pt x="552091" y="155275"/>
                </a:lnTo>
                <a:cubicBezTo>
                  <a:pt x="563593" y="152400"/>
                  <a:pt x="575240" y="150056"/>
                  <a:pt x="586596" y="146649"/>
                </a:cubicBezTo>
                <a:cubicBezTo>
                  <a:pt x="604015" y="141423"/>
                  <a:pt x="621102" y="135147"/>
                  <a:pt x="638355" y="129396"/>
                </a:cubicBezTo>
                <a:lnTo>
                  <a:pt x="715992" y="103517"/>
                </a:lnTo>
                <a:cubicBezTo>
                  <a:pt x="727240" y="99768"/>
                  <a:pt x="739142" y="98297"/>
                  <a:pt x="750498" y="94890"/>
                </a:cubicBezTo>
                <a:cubicBezTo>
                  <a:pt x="767917" y="89664"/>
                  <a:pt x="785004" y="83388"/>
                  <a:pt x="802257" y="77637"/>
                </a:cubicBezTo>
                <a:lnTo>
                  <a:pt x="854015" y="60385"/>
                </a:lnTo>
                <a:lnTo>
                  <a:pt x="931653" y="34505"/>
                </a:lnTo>
                <a:lnTo>
                  <a:pt x="983411" y="17252"/>
                </a:lnTo>
                <a:cubicBezTo>
                  <a:pt x="991126" y="14680"/>
                  <a:pt x="994913" y="5751"/>
                  <a:pt x="1000664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2958" y="4009628"/>
            <a:ext cx="8382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14932" y="3645396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5736" y="3357175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81654" y="3043454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19022" y="2734360"/>
            <a:ext cx="76200" cy="838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56012" y="242126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98798" y="2124602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Documents and Settings\Anshuman\Desktop\pp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7504"/>
            <a:ext cx="5903342" cy="466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512" y="-22820"/>
            <a:ext cx="8856984" cy="649808"/>
          </a:xfrm>
        </p:spPr>
        <p:txBody>
          <a:bodyPr/>
          <a:lstStyle/>
          <a:p>
            <a:r>
              <a:rPr lang="en-US" dirty="0" smtClean="0"/>
              <a:t>Bouquet Execution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2031" y="423386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7144" y="392430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10544" y="359886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4881" y="328771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2569" y="2954338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4756" y="2668588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80112" y="2339975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5266928" y="2447354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6506" y="2630488"/>
            <a:ext cx="457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P3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3210669" y="2949575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1446956" y="4171950"/>
            <a:ext cx="463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P1</a:t>
            </a:r>
          </a:p>
        </p:txBody>
      </p:sp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5649599" y="2195099"/>
            <a:ext cx="454025" cy="22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IC7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IC6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IC5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IC4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IC3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IC2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IC1</a:t>
            </a:r>
            <a:endParaRPr lang="en-US" sz="1500" b="1" dirty="0"/>
          </a:p>
        </p:txBody>
      </p:sp>
      <p:sp>
        <p:nvSpPr>
          <p:cNvPr id="4" name="5-Point Star 3"/>
          <p:cNvSpPr/>
          <p:nvPr/>
        </p:nvSpPr>
        <p:spPr>
          <a:xfrm>
            <a:off x="1187624" y="4441676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1406980" y="4148991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2596025" y="3231028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3143713" y="292043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984310" y="263468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156176" y="121196"/>
            <a:ext cx="2880320" cy="5223549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Let  </a:t>
            </a:r>
            <a:r>
              <a:rPr lang="en-US" sz="2000" b="1" dirty="0" err="1" smtClean="0">
                <a:solidFill>
                  <a:srgbClr val="C0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a</a:t>
            </a:r>
            <a:r>
              <a:rPr lang="en-US" sz="2000" b="1" dirty="0" smtClean="0">
                <a:solidFill>
                  <a:srgbClr val="C00000"/>
                </a:solidFill>
              </a:rPr>
              <a:t> = 5%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(1) Execute </a:t>
            </a:r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IC1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1.2E4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(2)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Throw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 Execute </a:t>
            </a:r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IC2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2.4E4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(3)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 Execute </a:t>
            </a:r>
            <a:r>
              <a:rPr lang="en-US" b="1" dirty="0" err="1">
                <a:solidFill>
                  <a:srgbClr val="FF0000"/>
                </a:solidFill>
              </a:rPr>
              <a:t>P1</a:t>
            </a:r>
            <a:r>
              <a:rPr lang="en-US" b="1" dirty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IC3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4.8E4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(4)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 Execute </a:t>
            </a:r>
            <a:r>
              <a:rPr lang="en-US" b="1" dirty="0" err="1">
                <a:solidFill>
                  <a:srgbClr val="FF0000"/>
                </a:solidFill>
              </a:rPr>
              <a:t>P1</a:t>
            </a:r>
            <a:r>
              <a:rPr lang="en-US" b="1" dirty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IC2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9.6E4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(5)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Execute </a:t>
            </a:r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IC5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1.9E5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(6)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P2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Execute </a:t>
            </a:r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IC6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3.8E5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</a:rPr>
              <a:t>P3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completes with cost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</a:rPr>
              <a:t>3.4E5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1677144" y="3856484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2210544" y="3564955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82196" y="2706688"/>
            <a:ext cx="0" cy="1879004"/>
          </a:xfrm>
          <a:prstGeom prst="line">
            <a:avLst/>
          </a:prstGeom>
          <a:ln w="28575">
            <a:solidFill>
              <a:srgbClr val="99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98968" y="418533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</a:rPr>
              <a:t>q</a:t>
            </a:r>
            <a:r>
              <a:rPr lang="en-US" sz="2000" b="1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000" b="1" dirty="0" smtClean="0">
                <a:solidFill>
                  <a:schemeClr val="accent2"/>
                </a:solidFill>
              </a:rPr>
              <a:t> = 5%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035513" y="4510088"/>
            <a:ext cx="82709" cy="1476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170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95254E-6 C 0.00018 -0.00305 0.00226 -0.00888 0.00382 -0.01166 C 0.00851 -0.02026 0.01216 -0.03081 0.01754 -0.03831 C 0.01823 -0.04275 0.01997 -0.0458 0.02136 -0.04969 " pathEditMode="fixed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24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5248 C -0.02205 0.04471 -0.0158 0.0286 -0.01215 0.02249 C -0.00382 0.00388 0.00295 -0.01583 0.01476 -0.03249 C 0.0184 -0.03916 0.02691 -0.04221 0.03056 -0.04832 " pathEditMode="fixed" rAng="0" ptsTypes="ffff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50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6 0.10247 C -0.05296 0.08942 -0.04202 0.07359 -0.03403 0.06415 C -0.01806 0.02083 0.00261 -0.00305 0.03021 -0.02694 C 0.0382 -0.03804 0.04983 -0.0411 0.05834 -0.05082 " pathEditMode="fixed" rAng="0" ptsTypes="ffff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766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5 0.15968 C -0.11042 0.14468 -0.09879 0.10886 -0.08715 0.09553 C -0.05729 0.04943 -0.0316 0.02388 0.00798 -0.01583 C 0.01944 -0.03027 0.03524 -0.04276 0.04635 -0.0572 " pathEditMode="fixed" rAng="0" ptsTypes="ffff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-108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36 0.02639 C -0.11962 0.02112 -0.09688 0.01861 -0.06962 0.01611 C -0.05799 0.0125 -0.04757 0.00889 -0.03594 0.00583 C -0.02379 -0.00195 -0.00764 -0.00834 0.00573 -0.01445 C 0.01579 -0.01862 0.02361 -0.03112 0.0335 -0.03557 C 0.04218 -0.03973 0.05746 -0.04029 0.05746 -0.05002 " pathEditMode="relative" rAng="0" ptsTypes="ffffff">
                                      <p:cBhvr>
                                        <p:cTn id="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383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8 -0.01916 C -0.20434 -0.02276 0.0033 -0.02415 0.01129 -0.02471 C 0.0224 -0.03137 0.03403 -0.03165 0.04549 -0.03248 C 0.06094 -0.03609 0.03594 -0.03026 0.06389 -0.0347 C 0.07084 -0.03581 0.07691 -0.03914 0.08368 -0.04108 C 0.08629 -0.04247 0.09132 -0.04497 0.09132 -0.04469 C 0.09306 -0.04885 0.09184 -0.04885 0.09375 -0.04885 " pathEditMode="relative" rAng="0" ptsTypes="fffffff"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149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37" grpId="0" animBg="1" autoUpdateAnimBg="0"/>
      <p:bldP spid="37" grpId="1" animBg="1"/>
      <p:bldP spid="37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34" grpId="0" animBg="1" autoUpdateAnimBg="0"/>
      <p:bldP spid="34" grpId="1" animBg="1"/>
      <p:bldP spid="34" grpId="2" animBg="1"/>
      <p:bldP spid="35" grpId="0" animBg="1" autoUpdateAnimBg="0"/>
      <p:bldP spid="35" grpId="1" animBg="1"/>
      <p:bldP spid="3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7544" y="121196"/>
            <a:ext cx="7315200" cy="1225550"/>
          </a:xfrm>
        </p:spPr>
        <p:txBody>
          <a:bodyPr/>
          <a:lstStyle/>
          <a:p>
            <a:r>
              <a:rPr lang="en-US" sz="3600" i="1" dirty="0" smtClean="0"/>
              <a:t>Stupid Idea 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96" y="1057300"/>
            <a:ext cx="8856984" cy="3888432"/>
          </a:xfrm>
        </p:spPr>
        <p:txBody>
          <a:bodyPr/>
          <a:lstStyle/>
          <a:p>
            <a:pPr marL="457200" indent="-457200"/>
            <a:r>
              <a:rPr lang="en-IN" dirty="0" smtClean="0"/>
              <a:t>    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Yes!  Very stupid! </a:t>
            </a:r>
          </a:p>
          <a:p>
            <a:pPr marL="457200" indent="-457200"/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     We are expending lots and lots of wasted effort at both planning time 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(producing PIC)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and at execution time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(throwing away work)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! Certainly a recipe for disaster …</a:t>
            </a:r>
          </a:p>
          <a:p>
            <a:pPr marL="457200" indent="-457200"/>
            <a:endParaRPr lang="en-IN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457200" indent="-457200"/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    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But, with careful engineering, can actually be made to work surprisingly well </a:t>
            </a:r>
            <a:r>
              <a:rPr lang="en-IN" sz="2400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 rest of talk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827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Documents and Settings\Anshuman\Desktop\ppt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7504"/>
            <a:ext cx="5903342" cy="466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512" y="-22820"/>
            <a:ext cx="8856984" cy="649808"/>
          </a:xfrm>
        </p:spPr>
        <p:txBody>
          <a:bodyPr/>
          <a:lstStyle/>
          <a:p>
            <a:r>
              <a:rPr lang="en-US" dirty="0" smtClean="0"/>
              <a:t>Bouquet Execution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2031" y="423386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7144" y="3924300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10544" y="359886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4881" y="3287713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2569" y="2954338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4756" y="2668588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80112" y="2339975"/>
            <a:ext cx="76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5266928" y="2447354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642D"/>
                </a:solidFill>
              </a:rPr>
              <a:t>P5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6506" y="2630488"/>
            <a:ext cx="457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P3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3210669" y="2949575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374" name="TextBox 19"/>
          <p:cNvSpPr txBox="1">
            <a:spLocks noChangeArrowheads="1"/>
          </p:cNvSpPr>
          <p:nvPr/>
        </p:nvSpPr>
        <p:spPr bwMode="auto">
          <a:xfrm>
            <a:off x="1446956" y="4171950"/>
            <a:ext cx="463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P1</a:t>
            </a:r>
          </a:p>
        </p:txBody>
      </p:sp>
      <p:sp>
        <p:nvSpPr>
          <p:cNvPr id="15376" name="TextBox 22"/>
          <p:cNvSpPr txBox="1">
            <a:spLocks noChangeArrowheads="1"/>
          </p:cNvSpPr>
          <p:nvPr/>
        </p:nvSpPr>
        <p:spPr bwMode="auto">
          <a:xfrm>
            <a:off x="5649599" y="2195099"/>
            <a:ext cx="454025" cy="22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IC7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IC6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IC5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IC4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IC3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IC2</a:t>
            </a:r>
            <a:endParaRPr lang="en-US" sz="1500" b="1" dirty="0"/>
          </a:p>
          <a:p>
            <a:pPr eaLnBrk="1" hangingPunct="1">
              <a:lnSpc>
                <a:spcPct val="135000"/>
              </a:lnSpc>
            </a:pPr>
            <a:r>
              <a:rPr lang="en-US" sz="1500" b="1" dirty="0" err="1"/>
              <a:t>IC1</a:t>
            </a:r>
            <a:endParaRPr lang="en-US" sz="1500" b="1" dirty="0"/>
          </a:p>
        </p:txBody>
      </p:sp>
      <p:sp>
        <p:nvSpPr>
          <p:cNvPr id="4" name="5-Point Star 3"/>
          <p:cNvSpPr/>
          <p:nvPr/>
        </p:nvSpPr>
        <p:spPr>
          <a:xfrm>
            <a:off x="1187624" y="4441676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1406980" y="4148991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2596025" y="3231028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3143713" y="292043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984310" y="2634680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156176" y="121196"/>
            <a:ext cx="2880320" cy="5223549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Let </a:t>
            </a:r>
            <a:r>
              <a:rPr lang="en-US" sz="2000" b="1" dirty="0" err="1" smtClean="0">
                <a:solidFill>
                  <a:srgbClr val="C0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a</a:t>
            </a:r>
            <a:r>
              <a:rPr lang="en-US" sz="2000" b="1" dirty="0" smtClean="0">
                <a:solidFill>
                  <a:srgbClr val="C00000"/>
                </a:solidFill>
              </a:rPr>
              <a:t> = 5%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(1) Execute </a:t>
            </a:r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IC1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1.2E4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(2)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Throw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 Execute </a:t>
            </a:r>
            <a:r>
              <a:rPr lang="en-US" b="1" dirty="0" err="1" smtClean="0">
                <a:solidFill>
                  <a:srgbClr val="FF0000"/>
                </a:solidFill>
              </a:rPr>
              <a:t>P1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IC2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2.4E4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(3)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 Execute </a:t>
            </a:r>
            <a:r>
              <a:rPr lang="en-US" b="1" dirty="0" err="1">
                <a:solidFill>
                  <a:srgbClr val="FF0000"/>
                </a:solidFill>
              </a:rPr>
              <a:t>P1</a:t>
            </a:r>
            <a:r>
              <a:rPr lang="en-US" b="1" dirty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IC3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4.8E4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(4)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 Execute </a:t>
            </a:r>
            <a:r>
              <a:rPr lang="en-US" b="1" dirty="0" err="1">
                <a:solidFill>
                  <a:srgbClr val="FF0000"/>
                </a:solidFill>
              </a:rPr>
              <a:t>P1</a:t>
            </a:r>
            <a:r>
              <a:rPr lang="en-US" b="1" dirty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dirty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IC2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9.6E4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(5)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P1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Execute </a:t>
            </a:r>
            <a:r>
              <a:rPr lang="en-US" b="1" dirty="0" err="1" smtClean="0">
                <a:solidFill>
                  <a:srgbClr val="0000FF"/>
                </a:solidFill>
              </a:rPr>
              <a:t>P2</a:t>
            </a:r>
            <a:endParaRPr lang="en-US" b="1" dirty="0">
              <a:solidFill>
                <a:srgbClr val="0000FF"/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IC5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1.9E5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(6)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Throw away results of </a:t>
            </a:r>
            <a:r>
              <a:rPr lang="en-US" b="1" i="1" dirty="0" err="1" smtClean="0">
                <a:solidFill>
                  <a:schemeClr val="accent6">
                    <a:lumMod val="75000"/>
                  </a:schemeClr>
                </a:solidFill>
              </a:rPr>
              <a:t>P2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Execute </a:t>
            </a:r>
            <a:r>
              <a:rPr lang="en-US" b="1" dirty="0" err="1" smtClean="0">
                <a:solidFill>
                  <a:srgbClr val="C00000"/>
                </a:solidFill>
              </a:rPr>
              <a:t>P3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rgbClr val="00642D"/>
                </a:solidFill>
              </a:rPr>
              <a:t>with budget </a:t>
            </a:r>
            <a:r>
              <a:rPr lang="en-US" b="1" dirty="0" err="1" smtClean="0">
                <a:solidFill>
                  <a:srgbClr val="7030A0"/>
                </a:solidFill>
              </a:rPr>
              <a:t>IC6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</a:rPr>
              <a:t>3.8E5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642D"/>
                </a:solidFill>
              </a:rPr>
              <a:t> </a:t>
            </a:r>
          </a:p>
          <a:p>
            <a:pPr algn="just"/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</a:rPr>
              <a:t>P3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completes with cost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</a:rPr>
              <a:t>3.4E5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1677144" y="3856484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2210544" y="3564955"/>
            <a:ext cx="133912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643570" y="642922"/>
            <a:ext cx="3244027" cy="3798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just"/>
            <a:r>
              <a:rPr lang="en-US" sz="1800" b="1" dirty="0" smtClean="0">
                <a:solidFill>
                  <a:srgbClr val="002060"/>
                </a:solidFill>
              </a:rPr>
              <a:t>Bouquet Cost = </a:t>
            </a:r>
            <a:r>
              <a:rPr lang="en-US" sz="1800" b="1" dirty="0" smtClean="0">
                <a:solidFill>
                  <a:srgbClr val="C00000"/>
                </a:solidFill>
              </a:rPr>
              <a:t>3.4   E5 (P3)</a:t>
            </a:r>
            <a:r>
              <a:rPr lang="en-US" sz="1800" dirty="0" smtClean="0">
                <a:solidFill>
                  <a:srgbClr val="C00000"/>
                </a:solidFill>
              </a:rPr>
              <a:t> + </a:t>
            </a:r>
          </a:p>
          <a:p>
            <a:pPr algn="just"/>
            <a:r>
              <a:rPr lang="en-US" sz="1800" b="1" dirty="0" smtClean="0">
                <a:solidFill>
                  <a:srgbClr val="C00000"/>
                </a:solidFill>
              </a:rPr>
              <a:t>                            </a:t>
            </a:r>
            <a:r>
              <a:rPr lang="en-US" sz="1800" b="1" dirty="0" smtClean="0">
                <a:solidFill>
                  <a:srgbClr val="0000FF"/>
                </a:solidFill>
              </a:rPr>
              <a:t>1.92   E5 (P2)</a:t>
            </a:r>
            <a:r>
              <a:rPr lang="en-US" sz="1800" dirty="0" smtClean="0">
                <a:solidFill>
                  <a:srgbClr val="C00000"/>
                </a:solidFill>
              </a:rPr>
              <a:t> + </a:t>
            </a:r>
          </a:p>
          <a:p>
            <a:pPr algn="just"/>
            <a:r>
              <a:rPr lang="en-US" sz="1800" b="1" dirty="0" smtClean="0">
                <a:solidFill>
                  <a:srgbClr val="C00000"/>
                </a:solidFill>
              </a:rPr>
              <a:t>       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0.96 E5 (P1) + 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                            0.48 E5 (P1) + 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                            0.24 E5 (P1) + 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                            0.12 E5 (P1)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1800" b="1" dirty="0" smtClean="0">
                <a:solidFill>
                  <a:srgbClr val="C00000"/>
                </a:solidFill>
              </a:rPr>
              <a:t>                        =  7.1  E5</a:t>
            </a:r>
          </a:p>
          <a:p>
            <a:pPr algn="just"/>
            <a:endParaRPr lang="en-US" sz="1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1800" b="1" dirty="0" err="1" smtClean="0">
                <a:solidFill>
                  <a:srgbClr val="002060"/>
                </a:solidFill>
              </a:rPr>
              <a:t>SubOpt</a:t>
            </a:r>
            <a:r>
              <a:rPr lang="en-US" sz="1800" b="1" dirty="0" smtClean="0">
                <a:solidFill>
                  <a:srgbClr val="002060"/>
                </a:solidFill>
              </a:rPr>
              <a:t> (*, 5%) =  7.1/3.4 = 2.1</a:t>
            </a:r>
          </a:p>
          <a:p>
            <a:pPr algn="just"/>
            <a:endParaRPr lang="en-US" sz="1800" b="1" dirty="0">
              <a:solidFill>
                <a:srgbClr val="002060"/>
              </a:solidFill>
            </a:endParaRPr>
          </a:p>
          <a:p>
            <a:pPr algn="just"/>
            <a:r>
              <a:rPr lang="en-US" sz="1800" b="1" dirty="0" smtClean="0">
                <a:solidFill>
                  <a:srgbClr val="002060"/>
                </a:solidFill>
              </a:rPr>
              <a:t>With obvious optimization</a:t>
            </a:r>
          </a:p>
          <a:p>
            <a:pPr algn="just"/>
            <a:r>
              <a:rPr lang="en-US" sz="1800" b="1" dirty="0" err="1" smtClean="0">
                <a:solidFill>
                  <a:srgbClr val="002060"/>
                </a:solidFill>
              </a:rPr>
              <a:t>SubOpt</a:t>
            </a:r>
            <a:r>
              <a:rPr lang="en-US" sz="1800" b="1" dirty="0" smtClean="0">
                <a:solidFill>
                  <a:srgbClr val="002060"/>
                </a:solidFill>
              </a:rPr>
              <a:t>(*, 5%) = 6.3/3.4 = 1.8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82196" y="2706688"/>
            <a:ext cx="0" cy="1879004"/>
          </a:xfrm>
          <a:prstGeom prst="line">
            <a:avLst/>
          </a:prstGeom>
          <a:ln w="28575">
            <a:solidFill>
              <a:srgbClr val="99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98968" y="418533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</a:rPr>
              <a:t>q</a:t>
            </a:r>
            <a:r>
              <a:rPr lang="en-US" sz="2000" b="1" baseline="-25000" dirty="0" err="1" smtClean="0">
                <a:solidFill>
                  <a:schemeClr val="accent2"/>
                </a:solidFill>
              </a:rPr>
              <a:t>a</a:t>
            </a:r>
            <a:r>
              <a:rPr lang="en-US" sz="2000" b="1" dirty="0" smtClean="0">
                <a:solidFill>
                  <a:schemeClr val="accent2"/>
                </a:solidFill>
              </a:rPr>
              <a:t> = 5%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035513" y="4510088"/>
            <a:ext cx="82709" cy="1476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170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edia\Backups\bouquet_project\project_docs\18_m5_2014_may\SIGMOD_practice\figures\ebo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6" y="769268"/>
            <a:ext cx="5707856" cy="4507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9188"/>
            <a:ext cx="8229600" cy="571500"/>
          </a:xfrm>
        </p:spPr>
        <p:txBody>
          <a:bodyPr/>
          <a:lstStyle/>
          <a:p>
            <a:r>
              <a:rPr lang="en-US" dirty="0" smtClean="0"/>
              <a:t>Bouquet Performance (</a:t>
            </a:r>
            <a:r>
              <a:rPr lang="en-US" dirty="0" err="1" smtClean="0"/>
              <a:t>EQ</a:t>
            </a:r>
            <a:r>
              <a:rPr lang="en-US" dirty="0" smtClean="0"/>
              <a:t>)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653311" y="2889045"/>
            <a:ext cx="1922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002060"/>
                </a:solidFill>
              </a:rPr>
              <a:t>MaxSubOpt</a:t>
            </a:r>
            <a:r>
              <a:rPr lang="en-US" sz="1800" b="1" dirty="0">
                <a:solidFill>
                  <a:srgbClr val="002060"/>
                </a:solidFill>
              </a:rPr>
              <a:t> = </a:t>
            </a:r>
            <a:r>
              <a:rPr lang="en-US" sz="1800" b="1" dirty="0" smtClean="0">
                <a:solidFill>
                  <a:srgbClr val="002060"/>
                </a:solidFill>
              </a:rPr>
              <a:t>3.1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588224" y="2476295"/>
            <a:ext cx="2355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2060"/>
                </a:solidFill>
              </a:rPr>
              <a:t>Bouquet </a:t>
            </a:r>
            <a:r>
              <a:rPr lang="en-US" sz="2000" b="1" dirty="0" smtClean="0">
                <a:solidFill>
                  <a:srgbClr val="002060"/>
                </a:solidFill>
              </a:rPr>
              <a:t>(</a:t>
            </a:r>
            <a:r>
              <a:rPr lang="en-US" sz="2000" b="1" dirty="0">
                <a:solidFill>
                  <a:srgbClr val="002060"/>
                </a:solidFill>
              </a:rPr>
              <a:t>E</a:t>
            </a:r>
            <a:r>
              <a:rPr lang="en-US" sz="2000" b="1" dirty="0" smtClean="0">
                <a:solidFill>
                  <a:srgbClr val="002060"/>
                </a:solidFill>
              </a:rPr>
              <a:t>nhanced)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7231" y="2313335"/>
            <a:ext cx="0" cy="415603"/>
          </a:xfrm>
          <a:prstGeom prst="line">
            <a:avLst/>
          </a:prstGeom>
          <a:ln w="28575">
            <a:solidFill>
              <a:srgbClr val="00206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672518" y="1207410"/>
            <a:ext cx="1922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err="1">
                <a:solidFill>
                  <a:srgbClr val="C00000"/>
                </a:solidFill>
              </a:rPr>
              <a:t>MaxSubOpt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= </a:t>
            </a:r>
            <a:r>
              <a:rPr lang="en-US" sz="1800" b="1" dirty="0">
                <a:solidFill>
                  <a:srgbClr val="C00000"/>
                </a:solidFill>
              </a:rPr>
              <a:t>100 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672517" y="1542811"/>
            <a:ext cx="1922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err="1" smtClean="0">
                <a:solidFill>
                  <a:srgbClr val="C00000"/>
                </a:solidFill>
              </a:rPr>
              <a:t>AvgSubOpt</a:t>
            </a:r>
            <a:r>
              <a:rPr lang="en-US" sz="1800" b="1" dirty="0" smtClean="0">
                <a:solidFill>
                  <a:srgbClr val="C00000"/>
                </a:solidFill>
              </a:rPr>
              <a:t> = 1.8 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588224" y="843270"/>
            <a:ext cx="1985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C00000"/>
                </a:solidFill>
              </a:rPr>
              <a:t>Native Optimizer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671567" y="3208248"/>
            <a:ext cx="1922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err="1" smtClean="0">
                <a:solidFill>
                  <a:srgbClr val="002060"/>
                </a:solidFill>
              </a:rPr>
              <a:t>AvgSubOpt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= </a:t>
            </a:r>
            <a:r>
              <a:rPr lang="en-US" sz="1800" b="1" dirty="0" smtClean="0">
                <a:solidFill>
                  <a:srgbClr val="002060"/>
                </a:solidFill>
              </a:rPr>
              <a:t>1.7</a:t>
            </a:r>
            <a:endParaRPr lang="en-US" sz="1800" b="1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453832" y="2281436"/>
            <a:ext cx="0" cy="1955797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1219200" y="791939"/>
            <a:ext cx="5791200" cy="4441825"/>
            <a:chOff x="1219200" y="936625"/>
            <a:chExt cx="5791200" cy="4441825"/>
          </a:xfrm>
        </p:grpSpPr>
        <p:pic>
          <p:nvPicPr>
            <p:cNvPr id="20485" name="Picture 7" descr="\\Vboxsvr\root\media\Backups\bouquet_project\project_docs\m6_June\slides_paper\figs\1D_contour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936625"/>
              <a:ext cx="5791200" cy="444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131840" y="1129308"/>
              <a:ext cx="219662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Bouquet (upper bound)</a:t>
              </a:r>
            </a:p>
            <a:p>
              <a:r>
                <a:rPr lang="en-US" b="1" dirty="0" smtClean="0"/>
                <a:t>Optimal (lower bound)</a:t>
              </a:r>
              <a:endParaRPr lang="en-US" b="1" dirty="0"/>
            </a:p>
          </p:txBody>
        </p:sp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11671"/>
            <a:ext cx="9144000" cy="571500"/>
          </a:xfrm>
        </p:spPr>
        <p:txBody>
          <a:bodyPr/>
          <a:lstStyle/>
          <a:p>
            <a:r>
              <a:rPr lang="en-US" dirty="0" smtClean="0"/>
              <a:t>  Worst Case Cost Analysis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328467" y="2569468"/>
            <a:ext cx="3564013" cy="1584176"/>
          </a:xfrm>
          <a:prstGeom prst="wedgeEllipseCallout">
            <a:avLst>
              <a:gd name="adj1" fmla="val -68791"/>
              <a:gd name="adj2" fmla="val 3123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 would complete within its budget when </a:t>
            </a:r>
            <a:r>
              <a:rPr lang="en-US" sz="2400" dirty="0" err="1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ϵ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400" baseline="-25000" dirty="0" smtClean="0">
                <a:solidFill>
                  <a:srgbClr val="C00000"/>
                </a:solidFill>
              </a:rPr>
              <a:t>-1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9992" y="2609577"/>
            <a:ext cx="432048" cy="2160240"/>
          </a:xfrm>
          <a:prstGeom prst="rect">
            <a:avLst/>
          </a:prstGeom>
          <a:solidFill>
            <a:srgbClr val="FFFFCC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58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1D</a:t>
            </a:r>
            <a:r>
              <a:rPr lang="en-US" dirty="0" smtClean="0"/>
              <a:t> Performance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2425452"/>
            <a:ext cx="2736370" cy="4495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(Implication of </a:t>
            </a:r>
            <a:r>
              <a:rPr lang="en-US" dirty="0" err="1" smtClean="0"/>
              <a:t>PCM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496" y="769268"/>
                <a:ext cx="8877430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𝐛𝐨𝐮𝐪𝐮𝐞𝐭</m:t>
                          </m:r>
                        </m:sub>
                      </m:sSub>
                      <m:d>
                        <m:dPr>
                          <m:endChr m:val="]"/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𝐤</m:t>
                              </m:r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𝐤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𝐜𝐨𝐬𝐭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𝐜𝐨𝐬𝐭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+ …+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𝐜𝐨𝐬𝐭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𝐤</m:t>
                              </m:r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𝐜𝐨𝐬𝐭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𝐈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000" b="1" dirty="0">
                  <a:solidFill>
                    <a:srgbClr val="0000CC"/>
                  </a:solidFill>
                  <a:latin typeface="Georgia" pitchFamily="18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69268"/>
                <a:ext cx="8877430" cy="42774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857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38268" y="1139941"/>
                <a:ext cx="6440096" cy="41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   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 +    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𝒂𝒓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 + …+ 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    +    </m:t>
                      </m:r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68" y="1139941"/>
                <a:ext cx="6440096" cy="41177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38268" y="1504364"/>
                <a:ext cx="2047676" cy="777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     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68" y="1504364"/>
                <a:ext cx="2047676" cy="77707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9512" y="2428561"/>
                <a:ext cx="3359446" cy="446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𝐨𝐩𝐭𝐢𝐦𝐚𝐥</m:t>
                          </m:r>
                        </m:sub>
                      </m:sSub>
                      <m:d>
                        <m:dPr>
                          <m:endChr m:val="]"/>
                          <m:ctrlPr>
                            <a:rPr lang="en-US" sz="20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𝐤</m:t>
                              </m:r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𝐤</m:t>
                              </m:r>
                            </m:sub>
                          </m:sSub>
                        </m:e>
                      </m:d>
                      <m:r>
                        <a:rPr lang="en-US" sz="2000" b="1" i="0" smtClean="0">
                          <a:solidFill>
                            <a:srgbClr val="00642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00642D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1" i="0" smtClean="0">
                          <a:solidFill>
                            <a:srgbClr val="00642D"/>
                          </a:solidFill>
                          <a:latin typeface="Cambria Math"/>
                          <a:ea typeface="Cambria Math"/>
                        </a:rPr>
                        <m:t>𝐚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𝐤</m:t>
                          </m:r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0" smtClean="0">
                          <a:solidFill>
                            <a:srgbClr val="00642D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00642D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8561"/>
                <a:ext cx="3359446" cy="44640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351" r="-1087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24663" y="3979792"/>
            <a:ext cx="3287438" cy="8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marL="304800" indent="-3048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200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1988" indent="-2540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19175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27163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150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8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6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4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27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Reaches minima at r = 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dirty="0" err="1" smtClean="0">
                <a:solidFill>
                  <a:srgbClr val="FF0000"/>
                </a:solidFill>
              </a:rPr>
              <a:t>MSO</a:t>
            </a:r>
            <a:r>
              <a:rPr lang="en-US" dirty="0" smtClean="0">
                <a:solidFill>
                  <a:srgbClr val="FF0000"/>
                </a:solidFill>
              </a:rPr>
              <a:t> =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759" y="4481785"/>
            <a:ext cx="4320480" cy="707886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Best performance achievable by any deterministic online algorithm!</a:t>
            </a:r>
            <a:endParaRPr lang="en-IN" sz="2000" b="1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3138289"/>
            <a:ext cx="8847678" cy="771045"/>
          </a:xfrm>
          <a:prstGeom prst="rect">
            <a:avLst/>
          </a:prstGeom>
          <a:blipFill rotWithShape="1">
            <a:blip r:embed="rId7" cstate="print"/>
            <a:stretch>
              <a:fillRect r="-758"/>
            </a:stretch>
          </a:blipFill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7726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shuman\Desktop\ar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837406"/>
            <a:ext cx="6600825" cy="4324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Bouquet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63888" y="1315856"/>
            <a:ext cx="4536504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608" y="1375048"/>
            <a:ext cx="2808312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88124" y="1273324"/>
            <a:ext cx="1620180" cy="36004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7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41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579208" cy="457200"/>
          </a:xfrm>
        </p:spPr>
        <p:txBody>
          <a:bodyPr/>
          <a:lstStyle/>
          <a:p>
            <a:r>
              <a:rPr lang="en-US" dirty="0" smtClean="0"/>
              <a:t>Sample Relational Database:  Manufacturing </a:t>
            </a:r>
            <a:endParaRPr lang="en-IN" dirty="0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323528" y="4225652"/>
            <a:ext cx="8579208" cy="141734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SQL query for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Complete details of orders for </a:t>
            </a:r>
            <a:r>
              <a:rPr lang="en-US" smtClean="0">
                <a:solidFill>
                  <a:schemeClr val="tx1"/>
                </a:solidFill>
              </a:rPr>
              <a:t>cheap </a:t>
            </a:r>
            <a:r>
              <a:rPr lang="en-US" smtClean="0">
                <a:solidFill>
                  <a:schemeClr val="tx1"/>
                </a:solidFill>
              </a:rPr>
              <a:t>parts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Algebraic equivalent:   </a:t>
            </a:r>
            <a:r>
              <a:rPr lang="el-GR" sz="1600" b="1" smtClean="0"/>
              <a:t>σ</a:t>
            </a:r>
            <a:r>
              <a:rPr lang="en-US" sz="1600" b="1" baseline="-25000" smtClean="0">
                <a:solidFill>
                  <a:srgbClr val="002060"/>
                </a:solidFill>
              </a:rPr>
              <a:t>p_retailprice </a:t>
            </a:r>
            <a:r>
              <a:rPr lang="en-US" sz="1600" b="1" baseline="-25000" smtClean="0">
                <a:solidFill>
                  <a:srgbClr val="002060"/>
                </a:solidFill>
              </a:rPr>
              <a:t>&lt; </a:t>
            </a:r>
            <a:r>
              <a:rPr lang="en-US" sz="1600" b="1" baseline="-25000" smtClean="0">
                <a:solidFill>
                  <a:srgbClr val="002060"/>
                </a:solidFill>
              </a:rPr>
              <a:t>1000 </a:t>
            </a:r>
            <a:r>
              <a:rPr lang="en-US" sz="1600" smtClean="0">
                <a:latin typeface="Code2000" pitchFamily="2" charset="-128"/>
                <a:ea typeface="Code2000" pitchFamily="2" charset="-128"/>
              </a:rPr>
              <a:t>(part </a:t>
            </a:r>
            <a:r>
              <a:rPr lang="en-US" sz="1600" b="1" smtClean="0">
                <a:latin typeface="Code2000" pitchFamily="2" charset="-128"/>
                <a:ea typeface="Code2000" pitchFamily="2" charset="-128"/>
              </a:rPr>
              <a:t>⨝</a:t>
            </a:r>
            <a:r>
              <a:rPr lang="en-US" sz="1600" b="1" baseline="-25000" smtClean="0">
                <a:solidFill>
                  <a:srgbClr val="002060"/>
                </a:solidFill>
              </a:rPr>
              <a:t>partkey</a:t>
            </a:r>
            <a:r>
              <a:rPr lang="en-US" sz="1600" b="1" smtClean="0">
                <a:latin typeface="Code2000" pitchFamily="2" charset="-128"/>
                <a:ea typeface="Code2000" pitchFamily="2" charset="-128"/>
              </a:rPr>
              <a:t> </a:t>
            </a:r>
            <a:r>
              <a:rPr lang="en-US" sz="1600" smtClean="0">
                <a:latin typeface="Code2000" pitchFamily="2" charset="-128"/>
                <a:ea typeface="Code2000" pitchFamily="2" charset="-128"/>
              </a:rPr>
              <a:t>l</a:t>
            </a:r>
            <a:r>
              <a:rPr lang="en-US" sz="1600" smtClean="0">
                <a:latin typeface="Code2000" pitchFamily="2" charset="-128"/>
                <a:ea typeface="Code2000" pitchFamily="2" charset="-128"/>
              </a:rPr>
              <a:t>ineitem </a:t>
            </a:r>
            <a:r>
              <a:rPr lang="en-US" sz="1600" b="1" smtClean="0">
                <a:latin typeface="Code2000" pitchFamily="2" charset="-128"/>
                <a:ea typeface="Code2000" pitchFamily="2" charset="-128"/>
              </a:rPr>
              <a:t>⨝ </a:t>
            </a:r>
            <a:r>
              <a:rPr lang="en-US" sz="1600" b="1" baseline="-25000" smtClean="0">
                <a:solidFill>
                  <a:srgbClr val="002060"/>
                </a:solidFill>
              </a:rPr>
              <a:t>orderkey</a:t>
            </a:r>
            <a:r>
              <a:rPr lang="en-US" sz="1600" smtClean="0">
                <a:latin typeface="Code2000" pitchFamily="2" charset="-128"/>
                <a:ea typeface="Code2000" pitchFamily="2" charset="-128"/>
              </a:rPr>
              <a:t> orders)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31386" y="2356567"/>
            <a:ext cx="1097220" cy="428628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Part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1640" y="1523553"/>
            <a:ext cx="1517464" cy="357190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PartSupp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66841" y="857236"/>
            <a:ext cx="1281490" cy="500066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Supplier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9792" y="2947721"/>
            <a:ext cx="1350850" cy="500066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Lineitem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14113" y="2323903"/>
            <a:ext cx="1490674" cy="411692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Customer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49007" y="1868622"/>
            <a:ext cx="1172094" cy="500066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Orders</a:t>
            </a:r>
            <a:endParaRPr lang="en-IN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>
          <a:xfrm>
            <a:off x="5221101" y="2118655"/>
            <a:ext cx="693012" cy="4110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  <a:endCxn id="11" idx="2"/>
          </p:cNvCxnSpPr>
          <p:nvPr/>
        </p:nvCxnSpPr>
        <p:spPr>
          <a:xfrm flipV="1">
            <a:off x="3375217" y="2368688"/>
            <a:ext cx="1259837" cy="5790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  <a:endCxn id="6" idx="2"/>
          </p:cNvCxnSpPr>
          <p:nvPr/>
        </p:nvCxnSpPr>
        <p:spPr>
          <a:xfrm flipH="1" flipV="1">
            <a:off x="1979996" y="2785195"/>
            <a:ext cx="719796" cy="4125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  <a:endCxn id="8" idx="2"/>
          </p:cNvCxnSpPr>
          <p:nvPr/>
        </p:nvCxnSpPr>
        <p:spPr>
          <a:xfrm flipV="1">
            <a:off x="3375217" y="1357302"/>
            <a:ext cx="232369" cy="15904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0"/>
            <a:endCxn id="8" idx="1"/>
          </p:cNvCxnSpPr>
          <p:nvPr/>
        </p:nvCxnSpPr>
        <p:spPr>
          <a:xfrm flipV="1">
            <a:off x="2090372" y="1107269"/>
            <a:ext cx="876469" cy="4162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  <a:endCxn id="6" idx="0"/>
          </p:cNvCxnSpPr>
          <p:nvPr/>
        </p:nvCxnSpPr>
        <p:spPr>
          <a:xfrm flipH="1">
            <a:off x="1979996" y="1880743"/>
            <a:ext cx="110376" cy="4758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012160" y="1630710"/>
            <a:ext cx="1152128" cy="362694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Nation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43739" y="821518"/>
            <a:ext cx="1276360" cy="451806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Region</a:t>
            </a:r>
            <a:endParaRPr lang="en-IN" sz="24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stCxn id="10" idx="0"/>
            <a:endCxn id="36" idx="2"/>
          </p:cNvCxnSpPr>
          <p:nvPr/>
        </p:nvCxnSpPr>
        <p:spPr>
          <a:xfrm flipH="1" flipV="1">
            <a:off x="6588224" y="1993404"/>
            <a:ext cx="71226" cy="3304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7" idx="2"/>
          </p:cNvCxnSpPr>
          <p:nvPr/>
        </p:nvCxnSpPr>
        <p:spPr>
          <a:xfrm flipH="1" flipV="1">
            <a:off x="6181919" y="1273324"/>
            <a:ext cx="406305" cy="3573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" idx="3"/>
          </p:cNvCxnSpPr>
          <p:nvPr/>
        </p:nvCxnSpPr>
        <p:spPr>
          <a:xfrm flipV="1">
            <a:off x="4248331" y="1071551"/>
            <a:ext cx="1295408" cy="357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916282" y="3173490"/>
            <a:ext cx="4022500" cy="1427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2">
              <a:defRPr/>
            </a:pPr>
            <a:r>
              <a:rPr lang="en-US" b="1" dirty="0" smtClean="0">
                <a:solidFill>
                  <a:srgbClr val="C00000"/>
                </a:solidFill>
              </a:rPr>
              <a:t>select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002060"/>
                </a:solidFill>
              </a:rPr>
              <a:t>*</a:t>
            </a:r>
            <a:endParaRPr lang="en-US" b="1" dirty="0">
              <a:solidFill>
                <a:srgbClr val="002060"/>
              </a:solidFill>
            </a:endParaRP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from</a:t>
            </a:r>
            <a:r>
              <a:rPr lang="en-US" b="1" dirty="0"/>
              <a:t>     </a:t>
            </a:r>
            <a:r>
              <a:rPr lang="en-US" b="1" dirty="0" err="1">
                <a:solidFill>
                  <a:srgbClr val="002060"/>
                </a:solidFill>
              </a:rPr>
              <a:t>lineitem</a:t>
            </a:r>
            <a:r>
              <a:rPr lang="en-US" b="1" dirty="0">
                <a:solidFill>
                  <a:srgbClr val="002060"/>
                </a:solidFill>
              </a:rPr>
              <a:t>, orders, part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where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2060"/>
                </a:solidFill>
              </a:rPr>
              <a:t>p_partkey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l_partkey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l_orderkey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o_orderkey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p_retailprice</a:t>
            </a:r>
            <a:r>
              <a:rPr lang="en-US" b="1" dirty="0">
                <a:solidFill>
                  <a:srgbClr val="002060"/>
                </a:solidFill>
              </a:rPr>
              <a:t> &lt; 1000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52959" y="2857501"/>
            <a:ext cx="1739521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Declarative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Online Bidding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9552" y="697260"/>
            <a:ext cx="8229424" cy="449579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There is an object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with hidden value </a:t>
            </a:r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 in range </a:t>
            </a:r>
            <a:r>
              <a:rPr lang="en-US" dirty="0" smtClean="0">
                <a:solidFill>
                  <a:schemeClr val="tx1"/>
                </a:solidFill>
              </a:rPr>
              <a:t>(1, 100)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Your task is to bid for 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until you acquire it under the following rules: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the bid  B &lt;  V, then you forfeit B, and bid again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the bid  B ≥  V, then you pay B and acquire 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Your goal is to minimize the worst-case ratio of your total payment  to the object value, i.e.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min ( (B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+ B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+ … + B</a:t>
            </a:r>
            <a:r>
              <a:rPr lang="en-US" baseline="-25000" dirty="0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) / V)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Bid doubling algorithm is best possible choice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726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315200" cy="1225550"/>
          </a:xfrm>
        </p:spPr>
        <p:txBody>
          <a:bodyPr/>
          <a:lstStyle/>
          <a:p>
            <a:r>
              <a:rPr lang="en-US" sz="3600" i="1" dirty="0" smtClean="0"/>
              <a:t>Bouquet Approach in </a:t>
            </a:r>
            <a:r>
              <a:rPr lang="en-US" sz="3600" i="1" u="sng" dirty="0" smtClean="0"/>
              <a:t>2D 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shuman\Desktop\PCM2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8215"/>
            <a:ext cx="4019550" cy="381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89" y="1451662"/>
            <a:ext cx="40386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Bouquet Identification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0" y="668536"/>
            <a:ext cx="1691680" cy="783125"/>
          </a:xfrm>
          <a:prstGeom prst="wedgeEllipseCallout">
            <a:avLst>
              <a:gd name="adj1" fmla="val -13079"/>
              <a:gd name="adj2" fmla="val 11801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Cost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(normalized)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-1" y="4729708"/>
            <a:ext cx="1259633" cy="569700"/>
          </a:xfrm>
          <a:prstGeom prst="wedgeEllipseCallout">
            <a:avLst>
              <a:gd name="adj1" fmla="val 98992"/>
              <a:gd name="adj2" fmla="val -245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sel</a:t>
            </a:r>
            <a:r>
              <a:rPr lang="en-US" sz="2400" b="1" dirty="0" smtClean="0">
                <a:solidFill>
                  <a:srgbClr val="C00000"/>
                </a:solidFill>
              </a:rPr>
              <a:t>-X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851920" y="4933241"/>
            <a:ext cx="1259633" cy="569700"/>
          </a:xfrm>
          <a:prstGeom prst="wedgeEllipseCallout">
            <a:avLst>
              <a:gd name="adj1" fmla="val -65854"/>
              <a:gd name="adj2" fmla="val -1098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sel</a:t>
            </a:r>
            <a:r>
              <a:rPr lang="en-US" sz="2400" b="1" dirty="0" smtClean="0">
                <a:solidFill>
                  <a:srgbClr val="C00000"/>
                </a:solidFill>
              </a:rPr>
              <a:t>-Y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2297373" y="785615"/>
            <a:ext cx="1044624" cy="529678"/>
          </a:xfrm>
          <a:prstGeom prst="wedgeEllipseCallout">
            <a:avLst>
              <a:gd name="adj1" fmla="val 9001"/>
              <a:gd name="adj2" fmla="val 3929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Cost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051720" y="785615"/>
            <a:ext cx="1290277" cy="529678"/>
          </a:xfrm>
          <a:prstGeom prst="wedgeEllipseCallout">
            <a:avLst>
              <a:gd name="adj1" fmla="val 62798"/>
              <a:gd name="adj2" fmla="val 2167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Plans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062528" y="786855"/>
            <a:ext cx="1290277" cy="529678"/>
          </a:xfrm>
          <a:prstGeom prst="wedgeEllipseCallout">
            <a:avLst>
              <a:gd name="adj1" fmla="val -50149"/>
              <a:gd name="adj2" fmla="val 60877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Plans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177434" y="720650"/>
            <a:ext cx="3292126" cy="529678"/>
          </a:xfrm>
          <a:prstGeom prst="wedgeEllipseCallout">
            <a:avLst>
              <a:gd name="adj1" fmla="val -36476"/>
              <a:gd name="adj2" fmla="val 19157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Isocost</a:t>
            </a:r>
            <a:r>
              <a:rPr lang="en-US" sz="2400" b="1" dirty="0" smtClean="0">
                <a:solidFill>
                  <a:srgbClr val="C00000"/>
                </a:solidFill>
              </a:rPr>
              <a:t> Contours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177434" y="720650"/>
            <a:ext cx="3292126" cy="529678"/>
          </a:xfrm>
          <a:prstGeom prst="wedgeEllipseCallout">
            <a:avLst>
              <a:gd name="adj1" fmla="val -31268"/>
              <a:gd name="adj2" fmla="val 41276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Isocost</a:t>
            </a:r>
            <a:r>
              <a:rPr lang="en-US" sz="2400" b="1" dirty="0" smtClean="0">
                <a:solidFill>
                  <a:srgbClr val="C00000"/>
                </a:solidFill>
              </a:rPr>
              <a:t> Planes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062775" y="3838891"/>
            <a:ext cx="1330430" cy="234077"/>
          </a:xfrm>
          <a:custGeom>
            <a:avLst/>
            <a:gdLst>
              <a:gd name="connsiteX0" fmla="*/ 1330430 w 1330430"/>
              <a:gd name="connsiteY0" fmla="*/ 234077 h 234077"/>
              <a:gd name="connsiteX1" fmla="*/ 1248091 w 1330430"/>
              <a:gd name="connsiteY1" fmla="*/ 225410 h 234077"/>
              <a:gd name="connsiteX2" fmla="*/ 1230756 w 1330430"/>
              <a:gd name="connsiteY2" fmla="*/ 221076 h 234077"/>
              <a:gd name="connsiteX3" fmla="*/ 1217755 w 1330430"/>
              <a:gd name="connsiteY3" fmla="*/ 216743 h 234077"/>
              <a:gd name="connsiteX4" fmla="*/ 1144083 w 1330430"/>
              <a:gd name="connsiteY4" fmla="*/ 212409 h 234077"/>
              <a:gd name="connsiteX5" fmla="*/ 1087746 w 1330430"/>
              <a:gd name="connsiteY5" fmla="*/ 208075 h 234077"/>
              <a:gd name="connsiteX6" fmla="*/ 1057410 w 1330430"/>
              <a:gd name="connsiteY6" fmla="*/ 203742 h 234077"/>
              <a:gd name="connsiteX7" fmla="*/ 983738 w 1330430"/>
              <a:gd name="connsiteY7" fmla="*/ 199408 h 234077"/>
              <a:gd name="connsiteX8" fmla="*/ 949069 w 1330430"/>
              <a:gd name="connsiteY8" fmla="*/ 195074 h 234077"/>
              <a:gd name="connsiteX9" fmla="*/ 905733 w 1330430"/>
              <a:gd name="connsiteY9" fmla="*/ 186407 h 234077"/>
              <a:gd name="connsiteX10" fmla="*/ 853729 w 1330430"/>
              <a:gd name="connsiteY10" fmla="*/ 182073 h 234077"/>
              <a:gd name="connsiteX11" fmla="*/ 819060 w 1330430"/>
              <a:gd name="connsiteY11" fmla="*/ 177740 h 234077"/>
              <a:gd name="connsiteX12" fmla="*/ 771390 w 1330430"/>
              <a:gd name="connsiteY12" fmla="*/ 173406 h 234077"/>
              <a:gd name="connsiteX13" fmla="*/ 745388 w 1330430"/>
              <a:gd name="connsiteY13" fmla="*/ 164739 h 234077"/>
              <a:gd name="connsiteX14" fmla="*/ 637046 w 1330430"/>
              <a:gd name="connsiteY14" fmla="*/ 156072 h 234077"/>
              <a:gd name="connsiteX15" fmla="*/ 489702 w 1330430"/>
              <a:gd name="connsiteY15" fmla="*/ 151738 h 234077"/>
              <a:gd name="connsiteX16" fmla="*/ 364027 w 1330430"/>
              <a:gd name="connsiteY16" fmla="*/ 143071 h 234077"/>
              <a:gd name="connsiteX17" fmla="*/ 294688 w 1330430"/>
              <a:gd name="connsiteY17" fmla="*/ 134403 h 234077"/>
              <a:gd name="connsiteX18" fmla="*/ 281687 w 1330430"/>
              <a:gd name="connsiteY18" fmla="*/ 130070 h 234077"/>
              <a:gd name="connsiteX19" fmla="*/ 264353 w 1330430"/>
              <a:gd name="connsiteY19" fmla="*/ 121402 h 234077"/>
              <a:gd name="connsiteX20" fmla="*/ 186347 w 1330430"/>
              <a:gd name="connsiteY20" fmla="*/ 108401 h 234077"/>
              <a:gd name="connsiteX21" fmla="*/ 169012 w 1330430"/>
              <a:gd name="connsiteY21" fmla="*/ 104068 h 234077"/>
              <a:gd name="connsiteX22" fmla="*/ 147344 w 1330430"/>
              <a:gd name="connsiteY22" fmla="*/ 99734 h 234077"/>
              <a:gd name="connsiteX23" fmla="*/ 134343 w 1330430"/>
              <a:gd name="connsiteY23" fmla="*/ 95400 h 234077"/>
              <a:gd name="connsiteX24" fmla="*/ 104008 w 1330430"/>
              <a:gd name="connsiteY24" fmla="*/ 91067 h 234077"/>
              <a:gd name="connsiteX25" fmla="*/ 91007 w 1330430"/>
              <a:gd name="connsiteY25" fmla="*/ 86733 h 234077"/>
              <a:gd name="connsiteX26" fmla="*/ 60671 w 1330430"/>
              <a:gd name="connsiteY26" fmla="*/ 78066 h 234077"/>
              <a:gd name="connsiteX27" fmla="*/ 4334 w 1330430"/>
              <a:gd name="connsiteY27" fmla="*/ 78066 h 234077"/>
              <a:gd name="connsiteX28" fmla="*/ 0 w 1330430"/>
              <a:gd name="connsiteY28" fmla="*/ 47730 h 234077"/>
              <a:gd name="connsiteX29" fmla="*/ 8667 w 1330430"/>
              <a:gd name="connsiteY29" fmla="*/ 17395 h 234077"/>
              <a:gd name="connsiteX30" fmla="*/ 17335 w 1330430"/>
              <a:gd name="connsiteY30" fmla="*/ 4394 h 234077"/>
              <a:gd name="connsiteX31" fmla="*/ 39003 w 1330430"/>
              <a:gd name="connsiteY31" fmla="*/ 60 h 23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30430" h="234077">
                <a:moveTo>
                  <a:pt x="1330430" y="234077"/>
                </a:moveTo>
                <a:lnTo>
                  <a:pt x="1248091" y="225410"/>
                </a:lnTo>
                <a:cubicBezTo>
                  <a:pt x="1242204" y="224504"/>
                  <a:pt x="1236483" y="222712"/>
                  <a:pt x="1230756" y="221076"/>
                </a:cubicBezTo>
                <a:cubicBezTo>
                  <a:pt x="1226364" y="219821"/>
                  <a:pt x="1222300" y="217198"/>
                  <a:pt x="1217755" y="216743"/>
                </a:cubicBezTo>
                <a:cubicBezTo>
                  <a:pt x="1193277" y="214295"/>
                  <a:pt x="1168628" y="214045"/>
                  <a:pt x="1144083" y="212409"/>
                </a:cubicBezTo>
                <a:cubicBezTo>
                  <a:pt x="1125290" y="211156"/>
                  <a:pt x="1106487" y="209949"/>
                  <a:pt x="1087746" y="208075"/>
                </a:cubicBezTo>
                <a:cubicBezTo>
                  <a:pt x="1077582" y="207059"/>
                  <a:pt x="1067589" y="204590"/>
                  <a:pt x="1057410" y="203742"/>
                </a:cubicBezTo>
                <a:cubicBezTo>
                  <a:pt x="1032895" y="201699"/>
                  <a:pt x="1008295" y="200853"/>
                  <a:pt x="983738" y="199408"/>
                </a:cubicBezTo>
                <a:cubicBezTo>
                  <a:pt x="972182" y="197963"/>
                  <a:pt x="960557" y="196989"/>
                  <a:pt x="949069" y="195074"/>
                </a:cubicBezTo>
                <a:cubicBezTo>
                  <a:pt x="934538" y="192652"/>
                  <a:pt x="920414" y="187630"/>
                  <a:pt x="905733" y="186407"/>
                </a:cubicBezTo>
                <a:lnTo>
                  <a:pt x="853729" y="182073"/>
                </a:lnTo>
                <a:cubicBezTo>
                  <a:pt x="842141" y="180914"/>
                  <a:pt x="830642" y="178959"/>
                  <a:pt x="819060" y="177740"/>
                </a:cubicBezTo>
                <a:cubicBezTo>
                  <a:pt x="803192" y="176070"/>
                  <a:pt x="787280" y="174851"/>
                  <a:pt x="771390" y="173406"/>
                </a:cubicBezTo>
                <a:cubicBezTo>
                  <a:pt x="762723" y="170517"/>
                  <a:pt x="754432" y="166031"/>
                  <a:pt x="745388" y="164739"/>
                </a:cubicBezTo>
                <a:cubicBezTo>
                  <a:pt x="694934" y="157531"/>
                  <a:pt x="710816" y="158909"/>
                  <a:pt x="637046" y="156072"/>
                </a:cubicBezTo>
                <a:lnTo>
                  <a:pt x="489702" y="151738"/>
                </a:lnTo>
                <a:cubicBezTo>
                  <a:pt x="447810" y="148849"/>
                  <a:pt x="405694" y="148280"/>
                  <a:pt x="364027" y="143071"/>
                </a:cubicBezTo>
                <a:lnTo>
                  <a:pt x="294688" y="134403"/>
                </a:lnTo>
                <a:cubicBezTo>
                  <a:pt x="290354" y="132959"/>
                  <a:pt x="285886" y="131869"/>
                  <a:pt x="281687" y="130070"/>
                </a:cubicBezTo>
                <a:cubicBezTo>
                  <a:pt x="275749" y="127525"/>
                  <a:pt x="270527" y="123302"/>
                  <a:pt x="264353" y="121402"/>
                </a:cubicBezTo>
                <a:cubicBezTo>
                  <a:pt x="235095" y="112399"/>
                  <a:pt x="216473" y="111749"/>
                  <a:pt x="186347" y="108401"/>
                </a:cubicBezTo>
                <a:cubicBezTo>
                  <a:pt x="180569" y="106957"/>
                  <a:pt x="174826" y="105360"/>
                  <a:pt x="169012" y="104068"/>
                </a:cubicBezTo>
                <a:cubicBezTo>
                  <a:pt x="161822" y="102470"/>
                  <a:pt x="154490" y="101521"/>
                  <a:pt x="147344" y="99734"/>
                </a:cubicBezTo>
                <a:cubicBezTo>
                  <a:pt x="142912" y="98626"/>
                  <a:pt x="138822" y="96296"/>
                  <a:pt x="134343" y="95400"/>
                </a:cubicBezTo>
                <a:cubicBezTo>
                  <a:pt x="124327" y="93397"/>
                  <a:pt x="114120" y="92511"/>
                  <a:pt x="104008" y="91067"/>
                </a:cubicBezTo>
                <a:cubicBezTo>
                  <a:pt x="99674" y="89622"/>
                  <a:pt x="95399" y="87988"/>
                  <a:pt x="91007" y="86733"/>
                </a:cubicBezTo>
                <a:cubicBezTo>
                  <a:pt x="52915" y="75850"/>
                  <a:pt x="91843" y="88457"/>
                  <a:pt x="60671" y="78066"/>
                </a:cubicBezTo>
                <a:cubicBezTo>
                  <a:pt x="49263" y="79967"/>
                  <a:pt x="14690" y="88423"/>
                  <a:pt x="4334" y="78066"/>
                </a:cubicBezTo>
                <a:cubicBezTo>
                  <a:pt x="-2889" y="70843"/>
                  <a:pt x="1445" y="57842"/>
                  <a:pt x="0" y="47730"/>
                </a:cubicBezTo>
                <a:cubicBezTo>
                  <a:pt x="1387" y="42183"/>
                  <a:pt x="5561" y="23607"/>
                  <a:pt x="8667" y="17395"/>
                </a:cubicBezTo>
                <a:cubicBezTo>
                  <a:pt x="10996" y="12736"/>
                  <a:pt x="13268" y="7648"/>
                  <a:pt x="17335" y="4394"/>
                </a:cubicBezTo>
                <a:cubicBezTo>
                  <a:pt x="23895" y="-854"/>
                  <a:pt x="31575" y="60"/>
                  <a:pt x="39003" y="60"/>
                </a:cubicBezTo>
              </a:path>
            </a:pathLst>
          </a:custGeom>
          <a:ln w="28575">
            <a:solidFill>
              <a:srgbClr val="99FF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5329834" y="4585692"/>
            <a:ext cx="3292126" cy="810864"/>
          </a:xfrm>
          <a:prstGeom prst="wedgeEllipseCallout">
            <a:avLst>
              <a:gd name="adj1" fmla="val -17019"/>
              <a:gd name="adj2" fmla="val -12601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Multiple Plans per contour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90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shuman\Desktop\2Dcontou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3" y="830643"/>
            <a:ext cx="7972425" cy="339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02146"/>
            <a:ext cx="8229600" cy="571500"/>
          </a:xfrm>
        </p:spPr>
        <p:txBody>
          <a:bodyPr/>
          <a:lstStyle/>
          <a:p>
            <a:r>
              <a:rPr lang="en-US" dirty="0" smtClean="0"/>
              <a:t>Characteristics of 2D Contours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3981053"/>
            <a:ext cx="9361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sel</a:t>
            </a:r>
            <a:r>
              <a:rPr lang="en-US" sz="1800" b="1" dirty="0" smtClean="0"/>
              <a:t> - X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6207" y="1489348"/>
            <a:ext cx="3516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</a:p>
          <a:p>
            <a:r>
              <a:rPr lang="en-US" sz="1800" b="1" dirty="0" smtClean="0"/>
              <a:t>e</a:t>
            </a:r>
          </a:p>
          <a:p>
            <a:r>
              <a:rPr lang="en-US" sz="1800" b="1" dirty="0" smtClean="0"/>
              <a:t>l</a:t>
            </a:r>
          </a:p>
          <a:p>
            <a:r>
              <a:rPr lang="en-US" sz="1800" b="1" dirty="0" smtClean="0"/>
              <a:t> -</a:t>
            </a:r>
          </a:p>
          <a:p>
            <a:r>
              <a:rPr lang="en-US" sz="1800" b="1" dirty="0" smtClean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1478249"/>
            <a:ext cx="3516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</a:p>
          <a:p>
            <a:r>
              <a:rPr lang="en-US" sz="1800" b="1" dirty="0" smtClean="0"/>
              <a:t>e</a:t>
            </a:r>
          </a:p>
          <a:p>
            <a:r>
              <a:rPr lang="en-US" sz="1800" b="1" dirty="0" smtClean="0"/>
              <a:t>l</a:t>
            </a:r>
          </a:p>
          <a:p>
            <a:r>
              <a:rPr lang="en-US" sz="1800" b="1" dirty="0" smtClean="0"/>
              <a:t> -</a:t>
            </a:r>
          </a:p>
          <a:p>
            <a:r>
              <a:rPr lang="en-US" sz="1800" b="1" dirty="0" smtClean="0"/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1210" y="3967579"/>
            <a:ext cx="8450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sel</a:t>
            </a:r>
            <a:r>
              <a:rPr lang="en-US" sz="1800" b="1" dirty="0" smtClean="0"/>
              <a:t> - X</a:t>
            </a:r>
            <a:endParaRPr lang="en-US" sz="1800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139952" y="4528042"/>
            <a:ext cx="4896544" cy="781455"/>
          </a:xfrm>
          <a:prstGeom prst="wedgeRoundRectCallout">
            <a:avLst>
              <a:gd name="adj1" fmla="val -25740"/>
              <a:gd name="adj2" fmla="val -14710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2060"/>
                </a:solidFill>
              </a:rPr>
              <a:t>Third quadrant coverage (due to </a:t>
            </a:r>
            <a:r>
              <a:rPr lang="en-US" b="1" dirty="0" err="1">
                <a:solidFill>
                  <a:srgbClr val="002060"/>
                </a:solidFill>
              </a:rPr>
              <a:t>PCM</a:t>
            </a:r>
            <a:r>
              <a:rPr lang="en-US" b="1" dirty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baseline="30000" dirty="0" smtClean="0">
                <a:solidFill>
                  <a:srgbClr val="C00000"/>
                </a:solidFill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can </a:t>
            </a:r>
            <a:r>
              <a:rPr lang="en-US" b="1" dirty="0" smtClean="0">
                <a:solidFill>
                  <a:srgbClr val="C00000"/>
                </a:solidFill>
              </a:rPr>
              <a:t>complete </a:t>
            </a:r>
            <a:r>
              <a:rPr lang="en-US" b="1" dirty="0">
                <a:solidFill>
                  <a:srgbClr val="C00000"/>
                </a:solidFill>
              </a:rPr>
              <a:t>any query with actual </a:t>
            </a:r>
            <a:r>
              <a:rPr lang="en-US" b="1" dirty="0" err="1">
                <a:solidFill>
                  <a:srgbClr val="C00000"/>
                </a:solidFill>
              </a:rPr>
              <a:t>selectivities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dirty="0" err="1">
                <a:solidFill>
                  <a:srgbClr val="C00000"/>
                </a:solidFill>
              </a:rPr>
              <a:t>q</a:t>
            </a:r>
            <a:r>
              <a:rPr lang="en-US" b="1" baseline="-25000" dirty="0" err="1">
                <a:solidFill>
                  <a:srgbClr val="C00000"/>
                </a:solidFill>
              </a:rPr>
              <a:t>a</a:t>
            </a:r>
            <a:r>
              <a:rPr lang="en-US" b="1" dirty="0">
                <a:solidFill>
                  <a:srgbClr val="C00000"/>
                </a:solidFill>
              </a:rPr>
              <a:t>) in the shaded region within cost(</a:t>
            </a:r>
            <a:r>
              <a:rPr lang="en-US" b="1" dirty="0" err="1">
                <a:solidFill>
                  <a:srgbClr val="C00000"/>
                </a:solidFill>
              </a:rPr>
              <a:t>IC</a:t>
            </a:r>
            <a:r>
              <a:rPr lang="en-US" b="1" baseline="-25000" dirty="0" err="1">
                <a:solidFill>
                  <a:srgbClr val="C00000"/>
                </a:solidFill>
              </a:rPr>
              <a:t>k</a:t>
            </a:r>
            <a:r>
              <a:rPr lang="en-US" b="1" dirty="0">
                <a:solidFill>
                  <a:srgbClr val="C00000"/>
                </a:solidFill>
              </a:rPr>
              <a:t>)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81675" y="4503051"/>
            <a:ext cx="2854221" cy="792088"/>
          </a:xfrm>
          <a:prstGeom prst="wedgeRoundRectCallout">
            <a:avLst>
              <a:gd name="adj1" fmla="val 46974"/>
              <a:gd name="adj2" fmla="val -17375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002060"/>
                </a:solidFill>
              </a:rPr>
              <a:t>2D</a:t>
            </a:r>
            <a:r>
              <a:rPr lang="en-US" b="1" dirty="0">
                <a:solidFill>
                  <a:srgbClr val="002060"/>
                </a:solidFill>
              </a:rPr>
              <a:t> contours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Hyperbolic curves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Multiple plans per </a:t>
            </a:r>
            <a:r>
              <a:rPr lang="en-US" b="1" dirty="0" smtClean="0">
                <a:solidFill>
                  <a:srgbClr val="C00000"/>
                </a:solidFill>
              </a:rPr>
              <a:t>contour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72533" y="803779"/>
            <a:ext cx="3962400" cy="367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42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678417"/>
            <a:ext cx="43243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02146"/>
            <a:ext cx="8229600" cy="571500"/>
          </a:xfrm>
        </p:spPr>
        <p:txBody>
          <a:bodyPr/>
          <a:lstStyle/>
          <a:p>
            <a:r>
              <a:rPr lang="en-US" dirty="0" smtClean="0"/>
              <a:t>Crossing 2D Contours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52199" y="4720036"/>
            <a:ext cx="7367593" cy="513728"/>
          </a:xfrm>
          <a:prstGeom prst="roundRect">
            <a:avLst/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bIns="108000" rtlCol="0" anchor="b" anchorCtr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sym typeface="Symbol"/>
              </a:rPr>
              <a:t>   </a:t>
            </a:r>
            <a:r>
              <a:rPr lang="en-US" b="1" smtClean="0">
                <a:solidFill>
                  <a:srgbClr val="0000FF"/>
                </a:solidFill>
              </a:rPr>
              <a:t>Entire set of </a:t>
            </a:r>
            <a:r>
              <a:rPr lang="en-US" b="1" dirty="0">
                <a:solidFill>
                  <a:srgbClr val="0000FF"/>
                </a:solidFill>
              </a:rPr>
              <a:t>contour plans must be executed to </a:t>
            </a:r>
            <a:r>
              <a:rPr lang="en-US" b="1">
                <a:solidFill>
                  <a:srgbClr val="0000FF"/>
                </a:solidFill>
              </a:rPr>
              <a:t>fully </a:t>
            </a:r>
            <a:r>
              <a:rPr lang="en-US" b="1" smtClean="0">
                <a:solidFill>
                  <a:srgbClr val="0000FF"/>
                </a:solidFill>
              </a:rPr>
              <a:t>cover all locations </a:t>
            </a:r>
            <a:r>
              <a:rPr lang="en-US" b="1">
                <a:solidFill>
                  <a:srgbClr val="0000FF"/>
                </a:solidFill>
              </a:rPr>
              <a:t>under </a:t>
            </a:r>
            <a:r>
              <a:rPr lang="en-US" b="1" smtClean="0">
                <a:solidFill>
                  <a:srgbClr val="0000FF"/>
                </a:solidFill>
              </a:rPr>
              <a:t>IC</a:t>
            </a:r>
            <a:r>
              <a:rPr lang="en-US" b="1" baseline="-25000" smtClean="0">
                <a:solidFill>
                  <a:srgbClr val="0000FF"/>
                </a:solidFill>
              </a:rPr>
              <a:t>k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907050" y="1273324"/>
            <a:ext cx="2121334" cy="1008112"/>
          </a:xfrm>
          <a:prstGeom prst="wedgeEllipseCallout">
            <a:avLst>
              <a:gd name="adj1" fmla="val -147350"/>
              <a:gd name="adj2" fmla="val 6474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Covered by only one plan in contour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0329" y="4218920"/>
            <a:ext cx="7997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sel</a:t>
            </a:r>
            <a:r>
              <a:rPr lang="en-US" sz="1800" b="1" dirty="0" smtClean="0"/>
              <a:t> - X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7490" y="1508141"/>
            <a:ext cx="3516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</a:p>
          <a:p>
            <a:r>
              <a:rPr lang="en-US" sz="1800" b="1" dirty="0" smtClean="0"/>
              <a:t>e</a:t>
            </a:r>
          </a:p>
          <a:p>
            <a:r>
              <a:rPr lang="en-US" sz="1800" b="1" dirty="0" smtClean="0"/>
              <a:t>l</a:t>
            </a:r>
          </a:p>
          <a:p>
            <a:r>
              <a:rPr lang="en-US" sz="1800" b="1" dirty="0" smtClean="0"/>
              <a:t> -</a:t>
            </a:r>
          </a:p>
          <a:p>
            <a:r>
              <a:rPr lang="en-US" sz="1800" b="1" smtClean="0"/>
              <a:t>Y</a:t>
            </a:r>
            <a:endParaRPr lang="en-US" sz="1800" b="1" dirty="0"/>
          </a:p>
        </p:txBody>
      </p:sp>
      <p:sp>
        <p:nvSpPr>
          <p:cNvPr id="5" name="Oval Callout 4"/>
          <p:cNvSpPr/>
          <p:nvPr/>
        </p:nvSpPr>
        <p:spPr>
          <a:xfrm>
            <a:off x="786483" y="1584623"/>
            <a:ext cx="1654249" cy="1008112"/>
          </a:xfrm>
          <a:prstGeom prst="wedgeEllipseCallout">
            <a:avLst>
              <a:gd name="adj1" fmla="val 89124"/>
              <a:gd name="adj2" fmla="val 6379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Covered by all plans in contour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2899419" y="2622324"/>
            <a:ext cx="792623" cy="768821"/>
          </a:xfrm>
          <a:prstGeom prst="flowChartProcess">
            <a:avLst/>
          </a:prstGeom>
          <a:solidFill>
            <a:srgbClr val="FFFFCC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Performance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When 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 </a:t>
            </a:r>
            <a:r>
              <a:rPr lang="el-GR" b="1" dirty="0" smtClean="0">
                <a:latin typeface="Calibri"/>
                <a:cs typeface="Calibri"/>
              </a:rPr>
              <a:t>ϵ</a:t>
            </a:r>
            <a:r>
              <a:rPr lang="en-US" b="1" dirty="0" smtClean="0">
                <a:latin typeface="Calibri"/>
                <a:cs typeface="Calibri"/>
              </a:rPr>
              <a:t> (</a:t>
            </a:r>
            <a:r>
              <a:rPr lang="en-US" b="1" dirty="0" err="1" smtClean="0">
                <a:latin typeface="Calibri"/>
                <a:cs typeface="Calibri"/>
              </a:rPr>
              <a:t>IC</a:t>
            </a:r>
            <a:r>
              <a:rPr lang="en-US" b="1" baseline="-25000" dirty="0" err="1" smtClean="0">
                <a:latin typeface="Calibri"/>
                <a:cs typeface="Calibri"/>
              </a:rPr>
              <a:t>k</a:t>
            </a:r>
            <a:r>
              <a:rPr lang="en-US" b="1" baseline="-25000" dirty="0" smtClean="0">
                <a:latin typeface="Calibri"/>
                <a:cs typeface="Calibri"/>
              </a:rPr>
              <a:t>-1</a:t>
            </a:r>
            <a:r>
              <a:rPr lang="en-US" b="1" dirty="0" smtClean="0">
                <a:latin typeface="Calibri"/>
                <a:cs typeface="Calibri"/>
              </a:rPr>
              <a:t>, </a:t>
            </a:r>
            <a:r>
              <a:rPr lang="en-US" b="1" dirty="0" err="1" smtClean="0">
                <a:latin typeface="Calibri"/>
                <a:cs typeface="Calibri"/>
              </a:rPr>
              <a:t>IC</a:t>
            </a:r>
            <a:r>
              <a:rPr lang="en-US" b="1" baseline="-25000" dirty="0" err="1" smtClean="0">
                <a:latin typeface="Calibri"/>
                <a:cs typeface="Calibri"/>
              </a:rPr>
              <a:t>k</a:t>
            </a:r>
            <a:r>
              <a:rPr lang="en-US" b="1" dirty="0" smtClean="0">
                <a:latin typeface="Calibri"/>
                <a:cs typeface="Calibri"/>
              </a:rPr>
              <a:t>]</a:t>
            </a:r>
            <a:endParaRPr lang="en-US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23728" y="1195335"/>
                <a:ext cx="5049909" cy="1145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𝒃𝒐𝒖𝒒𝒖𝒆𝒕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𝒄𝒐𝒔𝒕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95335"/>
                <a:ext cx="5049909" cy="11453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10" idx="1"/>
          </p:cNvCxnSpPr>
          <p:nvPr/>
        </p:nvCxnSpPr>
        <p:spPr>
          <a:xfrm flipV="1">
            <a:off x="5076056" y="1041447"/>
            <a:ext cx="351259" cy="663925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7315" y="856781"/>
            <a:ext cx="312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Number of plans on </a:t>
            </a:r>
            <a:r>
              <a:rPr lang="en-US" sz="1800" b="1" dirty="0" err="1" smtClean="0"/>
              <a:t>i</a:t>
            </a:r>
            <a:r>
              <a:rPr lang="en-US" sz="1800" b="1" baseline="30000" dirty="0" err="1" smtClean="0"/>
              <a:t>th</a:t>
            </a:r>
            <a:r>
              <a:rPr lang="en-US" sz="1800" b="1" dirty="0" smtClean="0"/>
              <a:t> contour</a:t>
            </a:r>
            <a:endParaRPr lang="en-US" sz="18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123728" y="2533659"/>
                <a:ext cx="4851200" cy="1145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𝒃𝒐𝒖𝒒𝒖𝒆𝒕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l-GR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𝒄𝒐𝒔𝒕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533659"/>
                <a:ext cx="4851200" cy="114537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2051720" y="2361922"/>
            <a:ext cx="2497608" cy="639594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8036" y="2140658"/>
            <a:ext cx="1355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00642D"/>
                </a:solidFill>
              </a:rPr>
              <a:t>ρ</a:t>
            </a:r>
            <a:r>
              <a:rPr lang="en-US" sz="2000" b="1" dirty="0" smtClean="0">
                <a:solidFill>
                  <a:srgbClr val="00642D"/>
                </a:solidFill>
              </a:rPr>
              <a:t> = max(</a:t>
            </a:r>
            <a:r>
              <a:rPr lang="en-US" sz="2000" b="1" dirty="0" err="1" smtClean="0">
                <a:solidFill>
                  <a:srgbClr val="00642D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0642D"/>
                </a:solidFill>
              </a:rPr>
              <a:t>i</a:t>
            </a:r>
            <a:r>
              <a:rPr lang="en-US" sz="2000" b="1" dirty="0" smtClean="0">
                <a:solidFill>
                  <a:srgbClr val="00642D"/>
                </a:solidFill>
              </a:rPr>
              <a:t>)</a:t>
            </a:r>
            <a:endParaRPr lang="en-US" sz="2000" b="1" dirty="0">
              <a:solidFill>
                <a:srgbClr val="00642D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411760" y="3827810"/>
                <a:ext cx="3635803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𝑺𝒖𝒃𝑶𝒑𝒕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𝒃𝒐𝒖𝒒𝒖𝒆𝒕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solidFill>
                            <a:srgbClr val="00642D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𝟒</m:t>
                      </m:r>
                      <m:r>
                        <a:rPr lang="el-GR" sz="24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𝝆</m:t>
                      </m:r>
                    </m:oMath>
                  </m:oMathPara>
                </a14:m>
                <a:endParaRPr lang="en-US" sz="2400" b="1" dirty="0">
                  <a:solidFill>
                    <a:srgbClr val="00642D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827810"/>
                <a:ext cx="3635803" cy="49487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68" t="-8642" r="-28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156176" y="3817146"/>
            <a:ext cx="2736370" cy="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marL="304800" indent="-3048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200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1988" indent="-2540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19175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27163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150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8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6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4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27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(Using </a:t>
            </a:r>
            <a:r>
              <a:rPr lang="en-US" dirty="0" err="1" smtClean="0"/>
              <a:t>1D</a:t>
            </a:r>
            <a:r>
              <a:rPr lang="en-US" dirty="0" smtClean="0"/>
              <a:t> Analysis)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1449" y="4585692"/>
            <a:ext cx="8571097" cy="6480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Bound for N-dimensions: 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585154" y="4672921"/>
                <a:ext cx="5298310" cy="53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𝑺𝒖𝒃𝑶𝒑𝒕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  <m:t>𝒃𝒐𝒖𝒒𝒖𝒆𝒕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642D"/>
                                  </a:solidFill>
                                  <a:latin typeface="Cambria Math"/>
                                </a:rPr>
                                <m:t>𝐚</m:t>
                              </m:r>
                            </m:sub>
                          </m:sSub>
                        </m:e>
                      </m:d>
                      <m:r>
                        <a:rPr lang="en-US" sz="2400" b="1" i="0" smtClean="0">
                          <a:solidFill>
                            <a:srgbClr val="00642D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 ×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1" i="1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ρ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642D"/>
                                  </a:solidFill>
                                  <a:latin typeface="Cambria Math"/>
                                  <a:ea typeface="Cambria Math"/>
                                </a:rPr>
                                <m:t>𝑰𝑪𝒔𝒖𝒓𝒇𝒂𝒄𝒆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642D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642D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54" y="4672921"/>
                <a:ext cx="5298310" cy="53412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921" t="-804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66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5" grpId="0"/>
      <p:bldP spid="19" grpId="0" animBg="1"/>
      <p:bldP spid="21" grpId="0"/>
      <p:bldP spid="7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large </a:t>
            </a:r>
            <a:r>
              <a:rPr lang="el-GR" smtClean="0"/>
              <a:t>ρ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23900"/>
            <a:ext cx="8820472" cy="4495799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In practice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l-GR" sz="2800" dirty="0" smtClean="0">
                <a:solidFill>
                  <a:srgbClr val="C00000"/>
                </a:solidFill>
              </a:rPr>
              <a:t>ρ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can often be large, even in </a:t>
            </a:r>
            <a:r>
              <a:rPr lang="en-US" sz="2800" dirty="0" smtClean="0">
                <a:solidFill>
                  <a:srgbClr val="C00000"/>
                </a:solidFill>
              </a:rPr>
              <a:t>100s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making the performance guarantee of </a:t>
            </a:r>
            <a:r>
              <a:rPr lang="en-US" sz="2800" dirty="0" smtClean="0">
                <a:solidFill>
                  <a:srgbClr val="C00000"/>
                </a:solidFill>
              </a:rPr>
              <a:t>4</a:t>
            </a:r>
            <a:r>
              <a:rPr lang="el-GR" sz="2800" dirty="0" smtClean="0">
                <a:solidFill>
                  <a:srgbClr val="C00000"/>
                </a:solidFill>
              </a:rPr>
              <a:t>ρ </a:t>
            </a:r>
            <a:r>
              <a:rPr lang="en-US" sz="2800" dirty="0" smtClean="0">
                <a:solidFill>
                  <a:srgbClr val="0000FF"/>
                </a:solidFill>
              </a:rPr>
              <a:t>impractically weak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Reducing </a:t>
            </a:r>
            <a:r>
              <a:rPr lang="el-GR" sz="2800" dirty="0" smtClean="0">
                <a:solidFill>
                  <a:srgbClr val="0000FF"/>
                </a:solidFill>
              </a:rPr>
              <a:t>ρ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Compile Time:  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Anorexic POSP reduction [VLDB 2007]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Run Time: 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Explicit Monitoring of Selectivity Lower Bounds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Spilling-based Execution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66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22" y="2183021"/>
            <a:ext cx="3262908" cy="3196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7419"/>
            <a:ext cx="3168352" cy="3086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1) Reducing 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n-US" smtClean="0"/>
              <a:t>with Anorexic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Collapse </a:t>
            </a:r>
            <a:r>
              <a:rPr lang="en-US" sz="2400" dirty="0">
                <a:solidFill>
                  <a:srgbClr val="0000FF"/>
                </a:solidFill>
              </a:rPr>
              <a:t>a large set of POSP plans on a selectivity space </a:t>
            </a:r>
            <a:r>
              <a:rPr lang="en-US" sz="2400" dirty="0" smtClean="0">
                <a:solidFill>
                  <a:srgbClr val="0000FF"/>
                </a:solidFill>
              </a:rPr>
              <a:t>into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reduced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cover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FF"/>
                </a:solidFill>
              </a:rPr>
              <a:t>that provides performance within </a:t>
            </a:r>
            <a:r>
              <a:rPr lang="en-US" sz="2400" dirty="0" smtClean="0">
                <a:solidFill>
                  <a:srgbClr val="0000FF"/>
                </a:solidFill>
              </a:rPr>
              <a:t>a (1+ 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cs typeface="+mn-cs"/>
              </a:rPr>
              <a:t>λ</a:t>
            </a:r>
            <a:r>
              <a:rPr lang="en-US" sz="2400" dirty="0" smtClean="0"/>
              <a:t>) </a:t>
            </a:r>
            <a:r>
              <a:rPr lang="en-US" sz="2400" dirty="0">
                <a:solidFill>
                  <a:srgbClr val="0000FF"/>
                </a:solidFill>
              </a:rPr>
              <a:t>factor of the optimal at </a:t>
            </a:r>
            <a:r>
              <a:rPr lang="en-US" sz="2400" dirty="0">
                <a:solidFill>
                  <a:schemeClr val="tx1"/>
                </a:solidFill>
              </a:rPr>
              <a:t>all </a:t>
            </a:r>
            <a:r>
              <a:rPr lang="en-US" sz="2400" dirty="0">
                <a:solidFill>
                  <a:srgbClr val="0000FF"/>
                </a:solidFill>
              </a:rPr>
              <a:t>locations in the ESS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With </a:t>
            </a:r>
            <a:r>
              <a:rPr lang="el-GR" sz="2400" dirty="0">
                <a:solidFill>
                  <a:schemeClr val="tx1"/>
                </a:solidFill>
                <a:latin typeface="Calibri"/>
              </a:rPr>
              <a:t>λ </a:t>
            </a:r>
            <a:r>
              <a:rPr lang="en-US" sz="2400" dirty="0" smtClean="0">
                <a:solidFill>
                  <a:schemeClr val="tx1"/>
                </a:solidFill>
              </a:rPr>
              <a:t>= 0.2, </a:t>
            </a:r>
            <a:r>
              <a:rPr lang="en-US" sz="2400" dirty="0" smtClean="0">
                <a:solidFill>
                  <a:srgbClr val="0000FF"/>
                </a:solidFill>
              </a:rPr>
              <a:t>invariably obtain a </a:t>
            </a:r>
            <a:r>
              <a:rPr lang="en-US" sz="2400" dirty="0" smtClean="0">
                <a:solidFill>
                  <a:schemeClr val="tx1"/>
                </a:solidFill>
              </a:rPr>
              <a:t>small-sized (&lt; 10) </a:t>
            </a:r>
            <a:r>
              <a:rPr lang="en-US" sz="2400" dirty="0" smtClean="0">
                <a:solidFill>
                  <a:srgbClr val="0000FF"/>
                </a:solidFill>
              </a:rPr>
              <a:t>cover.</a:t>
            </a:r>
            <a:br>
              <a:rPr lang="en-US" sz="2400" dirty="0" smtClean="0">
                <a:solidFill>
                  <a:srgbClr val="0000FF"/>
                </a:solidFill>
              </a:rPr>
            </a:br>
            <a:endParaRPr lang="en-IN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995936" y="3381315"/>
            <a:ext cx="79376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452320" y="3851108"/>
            <a:ext cx="1752600" cy="640521"/>
          </a:xfrm>
          <a:prstGeom prst="wedgeEllipseCallout">
            <a:avLst>
              <a:gd name="adj1" fmla="val -36768"/>
              <a:gd name="adj2" fmla="val -110464"/>
            </a:avLst>
          </a:prstGeom>
          <a:solidFill>
            <a:srgbClr val="CCFFFF"/>
          </a:solidFill>
          <a:ln w="19050" algn="ctr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tIns="0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 baseline="0" dirty="0"/>
              <a:t>Reduced to </a:t>
            </a:r>
            <a:r>
              <a:rPr lang="en-US" sz="1800" b="1" baseline="0" dirty="0">
                <a:solidFill>
                  <a:srgbClr val="0033CC"/>
                </a:solidFill>
              </a:rPr>
              <a:t>5 </a:t>
            </a:r>
            <a:r>
              <a:rPr lang="en-US" sz="1800" baseline="0" dirty="0" smtClean="0"/>
              <a:t>plans</a:t>
            </a:r>
            <a:endParaRPr lang="en-US" sz="1800" baseline="0" dirty="0">
              <a:solidFill>
                <a:srgbClr val="CC33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059832" y="3978564"/>
            <a:ext cx="1441834" cy="494176"/>
          </a:xfrm>
          <a:prstGeom prst="wedgeEllipseCallout">
            <a:avLst>
              <a:gd name="adj1" fmla="val -50857"/>
              <a:gd name="adj2" fmla="val -135094"/>
            </a:avLst>
          </a:prstGeom>
          <a:solidFill>
            <a:srgbClr val="CCFFFF"/>
          </a:solidFill>
          <a:ln w="19050" algn="ctr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800" b="1" baseline="0" dirty="0" smtClean="0">
                <a:solidFill>
                  <a:srgbClr val="0033CC"/>
                </a:solidFill>
              </a:rPr>
              <a:t>76 </a:t>
            </a:r>
            <a:r>
              <a:rPr lang="en-US" sz="1800" baseline="0" dirty="0" smtClean="0"/>
              <a:t>plans</a:t>
            </a:r>
            <a:endParaRPr lang="en-US" sz="1800" baseline="0" dirty="0">
              <a:solidFill>
                <a:srgbClr val="CC33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04479" y="2929509"/>
            <a:ext cx="1191257" cy="1800200"/>
          </a:xfrm>
          <a:custGeom>
            <a:avLst/>
            <a:gdLst>
              <a:gd name="connsiteX0" fmla="*/ 0 w 935665"/>
              <a:gd name="connsiteY0" fmla="*/ 0 h 1403665"/>
              <a:gd name="connsiteX1" fmla="*/ 10633 w 935665"/>
              <a:gd name="connsiteY1" fmla="*/ 404037 h 1403665"/>
              <a:gd name="connsiteX2" fmla="*/ 21265 w 935665"/>
              <a:gd name="connsiteY2" fmla="*/ 520995 h 1403665"/>
              <a:gd name="connsiteX3" fmla="*/ 31898 w 935665"/>
              <a:gd name="connsiteY3" fmla="*/ 691116 h 1403665"/>
              <a:gd name="connsiteX4" fmla="*/ 53163 w 935665"/>
              <a:gd name="connsiteY4" fmla="*/ 754912 h 1403665"/>
              <a:gd name="connsiteX5" fmla="*/ 85061 w 935665"/>
              <a:gd name="connsiteY5" fmla="*/ 818707 h 1403665"/>
              <a:gd name="connsiteX6" fmla="*/ 116958 w 935665"/>
              <a:gd name="connsiteY6" fmla="*/ 882502 h 1403665"/>
              <a:gd name="connsiteX7" fmla="*/ 127591 w 935665"/>
              <a:gd name="connsiteY7" fmla="*/ 914400 h 1403665"/>
              <a:gd name="connsiteX8" fmla="*/ 170121 w 935665"/>
              <a:gd name="connsiteY8" fmla="*/ 978195 h 1403665"/>
              <a:gd name="connsiteX9" fmla="*/ 191386 w 935665"/>
              <a:gd name="connsiteY9" fmla="*/ 1010093 h 1403665"/>
              <a:gd name="connsiteX10" fmla="*/ 244549 w 935665"/>
              <a:gd name="connsiteY10" fmla="*/ 1105786 h 1403665"/>
              <a:gd name="connsiteX11" fmla="*/ 265814 w 935665"/>
              <a:gd name="connsiteY11" fmla="*/ 1137684 h 1403665"/>
              <a:gd name="connsiteX12" fmla="*/ 329610 w 935665"/>
              <a:gd name="connsiteY12" fmla="*/ 1180214 h 1403665"/>
              <a:gd name="connsiteX13" fmla="*/ 382772 w 935665"/>
              <a:gd name="connsiteY13" fmla="*/ 1233377 h 1403665"/>
              <a:gd name="connsiteX14" fmla="*/ 446568 w 935665"/>
              <a:gd name="connsiteY14" fmla="*/ 1254642 h 1403665"/>
              <a:gd name="connsiteX15" fmla="*/ 489098 w 935665"/>
              <a:gd name="connsiteY15" fmla="*/ 1286539 h 1403665"/>
              <a:gd name="connsiteX16" fmla="*/ 606056 w 935665"/>
              <a:gd name="connsiteY16" fmla="*/ 1307805 h 1403665"/>
              <a:gd name="connsiteX17" fmla="*/ 659219 w 935665"/>
              <a:gd name="connsiteY17" fmla="*/ 1329070 h 1403665"/>
              <a:gd name="connsiteX18" fmla="*/ 691117 w 935665"/>
              <a:gd name="connsiteY18" fmla="*/ 1339702 h 1403665"/>
              <a:gd name="connsiteX19" fmla="*/ 776177 w 935665"/>
              <a:gd name="connsiteY19" fmla="*/ 1382232 h 1403665"/>
              <a:gd name="connsiteX20" fmla="*/ 935665 w 935665"/>
              <a:gd name="connsiteY20" fmla="*/ 1403498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5665" h="1403665">
                <a:moveTo>
                  <a:pt x="0" y="0"/>
                </a:moveTo>
                <a:cubicBezTo>
                  <a:pt x="3544" y="134679"/>
                  <a:pt x="5139" y="269423"/>
                  <a:pt x="10633" y="404037"/>
                </a:cubicBezTo>
                <a:cubicBezTo>
                  <a:pt x="12229" y="443151"/>
                  <a:pt x="18373" y="481955"/>
                  <a:pt x="21265" y="520995"/>
                </a:cubicBezTo>
                <a:cubicBezTo>
                  <a:pt x="25462" y="577657"/>
                  <a:pt x="24221" y="634819"/>
                  <a:pt x="31898" y="691116"/>
                </a:cubicBezTo>
                <a:cubicBezTo>
                  <a:pt x="34927" y="713326"/>
                  <a:pt x="46074" y="733647"/>
                  <a:pt x="53163" y="754912"/>
                </a:cubicBezTo>
                <a:cubicBezTo>
                  <a:pt x="67836" y="798930"/>
                  <a:pt x="57581" y="777486"/>
                  <a:pt x="85061" y="818707"/>
                </a:cubicBezTo>
                <a:cubicBezTo>
                  <a:pt x="111783" y="898877"/>
                  <a:pt x="75738" y="800064"/>
                  <a:pt x="116958" y="882502"/>
                </a:cubicBezTo>
                <a:cubicBezTo>
                  <a:pt x="121970" y="892527"/>
                  <a:pt x="122148" y="904603"/>
                  <a:pt x="127591" y="914400"/>
                </a:cubicBezTo>
                <a:cubicBezTo>
                  <a:pt x="140003" y="936741"/>
                  <a:pt x="155944" y="956930"/>
                  <a:pt x="170121" y="978195"/>
                </a:cubicBezTo>
                <a:cubicBezTo>
                  <a:pt x="177209" y="988828"/>
                  <a:pt x="187345" y="997970"/>
                  <a:pt x="191386" y="1010093"/>
                </a:cubicBezTo>
                <a:cubicBezTo>
                  <a:pt x="210101" y="1066237"/>
                  <a:pt x="195802" y="1032665"/>
                  <a:pt x="244549" y="1105786"/>
                </a:cubicBezTo>
                <a:cubicBezTo>
                  <a:pt x="251637" y="1116419"/>
                  <a:pt x="255181" y="1130596"/>
                  <a:pt x="265814" y="1137684"/>
                </a:cubicBezTo>
                <a:lnTo>
                  <a:pt x="329610" y="1180214"/>
                </a:lnTo>
                <a:cubicBezTo>
                  <a:pt x="349009" y="1209313"/>
                  <a:pt x="349196" y="1218455"/>
                  <a:pt x="382772" y="1233377"/>
                </a:cubicBezTo>
                <a:cubicBezTo>
                  <a:pt x="403256" y="1242481"/>
                  <a:pt x="446568" y="1254642"/>
                  <a:pt x="446568" y="1254642"/>
                </a:cubicBezTo>
                <a:cubicBezTo>
                  <a:pt x="460745" y="1265274"/>
                  <a:pt x="473712" y="1277747"/>
                  <a:pt x="489098" y="1286539"/>
                </a:cubicBezTo>
                <a:cubicBezTo>
                  <a:pt x="516635" y="1302274"/>
                  <a:pt x="590102" y="1305811"/>
                  <a:pt x="606056" y="1307805"/>
                </a:cubicBezTo>
                <a:cubicBezTo>
                  <a:pt x="623777" y="1314893"/>
                  <a:pt x="641348" y="1322369"/>
                  <a:pt x="659219" y="1329070"/>
                </a:cubicBezTo>
                <a:cubicBezTo>
                  <a:pt x="669713" y="1333005"/>
                  <a:pt x="681092" y="1334690"/>
                  <a:pt x="691117" y="1339702"/>
                </a:cubicBezTo>
                <a:cubicBezTo>
                  <a:pt x="748148" y="1368217"/>
                  <a:pt x="697328" y="1361205"/>
                  <a:pt x="776177" y="1382232"/>
                </a:cubicBezTo>
                <a:cubicBezTo>
                  <a:pt x="868956" y="1406973"/>
                  <a:pt x="861520" y="1403498"/>
                  <a:pt x="935665" y="1403498"/>
                </a:cubicBezTo>
              </a:path>
            </a:pathLst>
          </a:cu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24128" y="2948559"/>
            <a:ext cx="1191257" cy="1800200"/>
          </a:xfrm>
          <a:custGeom>
            <a:avLst/>
            <a:gdLst>
              <a:gd name="connsiteX0" fmla="*/ 0 w 935665"/>
              <a:gd name="connsiteY0" fmla="*/ 0 h 1403665"/>
              <a:gd name="connsiteX1" fmla="*/ 10633 w 935665"/>
              <a:gd name="connsiteY1" fmla="*/ 404037 h 1403665"/>
              <a:gd name="connsiteX2" fmla="*/ 21265 w 935665"/>
              <a:gd name="connsiteY2" fmla="*/ 520995 h 1403665"/>
              <a:gd name="connsiteX3" fmla="*/ 31898 w 935665"/>
              <a:gd name="connsiteY3" fmla="*/ 691116 h 1403665"/>
              <a:gd name="connsiteX4" fmla="*/ 53163 w 935665"/>
              <a:gd name="connsiteY4" fmla="*/ 754912 h 1403665"/>
              <a:gd name="connsiteX5" fmla="*/ 85061 w 935665"/>
              <a:gd name="connsiteY5" fmla="*/ 818707 h 1403665"/>
              <a:gd name="connsiteX6" fmla="*/ 116958 w 935665"/>
              <a:gd name="connsiteY6" fmla="*/ 882502 h 1403665"/>
              <a:gd name="connsiteX7" fmla="*/ 127591 w 935665"/>
              <a:gd name="connsiteY7" fmla="*/ 914400 h 1403665"/>
              <a:gd name="connsiteX8" fmla="*/ 170121 w 935665"/>
              <a:gd name="connsiteY8" fmla="*/ 978195 h 1403665"/>
              <a:gd name="connsiteX9" fmla="*/ 191386 w 935665"/>
              <a:gd name="connsiteY9" fmla="*/ 1010093 h 1403665"/>
              <a:gd name="connsiteX10" fmla="*/ 244549 w 935665"/>
              <a:gd name="connsiteY10" fmla="*/ 1105786 h 1403665"/>
              <a:gd name="connsiteX11" fmla="*/ 265814 w 935665"/>
              <a:gd name="connsiteY11" fmla="*/ 1137684 h 1403665"/>
              <a:gd name="connsiteX12" fmla="*/ 329610 w 935665"/>
              <a:gd name="connsiteY12" fmla="*/ 1180214 h 1403665"/>
              <a:gd name="connsiteX13" fmla="*/ 382772 w 935665"/>
              <a:gd name="connsiteY13" fmla="*/ 1233377 h 1403665"/>
              <a:gd name="connsiteX14" fmla="*/ 446568 w 935665"/>
              <a:gd name="connsiteY14" fmla="*/ 1254642 h 1403665"/>
              <a:gd name="connsiteX15" fmla="*/ 489098 w 935665"/>
              <a:gd name="connsiteY15" fmla="*/ 1286539 h 1403665"/>
              <a:gd name="connsiteX16" fmla="*/ 606056 w 935665"/>
              <a:gd name="connsiteY16" fmla="*/ 1307805 h 1403665"/>
              <a:gd name="connsiteX17" fmla="*/ 659219 w 935665"/>
              <a:gd name="connsiteY17" fmla="*/ 1329070 h 1403665"/>
              <a:gd name="connsiteX18" fmla="*/ 691117 w 935665"/>
              <a:gd name="connsiteY18" fmla="*/ 1339702 h 1403665"/>
              <a:gd name="connsiteX19" fmla="*/ 776177 w 935665"/>
              <a:gd name="connsiteY19" fmla="*/ 1382232 h 1403665"/>
              <a:gd name="connsiteX20" fmla="*/ 935665 w 935665"/>
              <a:gd name="connsiteY20" fmla="*/ 1403498 h 140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5665" h="1403665">
                <a:moveTo>
                  <a:pt x="0" y="0"/>
                </a:moveTo>
                <a:cubicBezTo>
                  <a:pt x="3544" y="134679"/>
                  <a:pt x="5139" y="269423"/>
                  <a:pt x="10633" y="404037"/>
                </a:cubicBezTo>
                <a:cubicBezTo>
                  <a:pt x="12229" y="443151"/>
                  <a:pt x="18373" y="481955"/>
                  <a:pt x="21265" y="520995"/>
                </a:cubicBezTo>
                <a:cubicBezTo>
                  <a:pt x="25462" y="577657"/>
                  <a:pt x="24221" y="634819"/>
                  <a:pt x="31898" y="691116"/>
                </a:cubicBezTo>
                <a:cubicBezTo>
                  <a:pt x="34927" y="713326"/>
                  <a:pt x="46074" y="733647"/>
                  <a:pt x="53163" y="754912"/>
                </a:cubicBezTo>
                <a:cubicBezTo>
                  <a:pt x="67836" y="798930"/>
                  <a:pt x="57581" y="777486"/>
                  <a:pt x="85061" y="818707"/>
                </a:cubicBezTo>
                <a:cubicBezTo>
                  <a:pt x="111783" y="898877"/>
                  <a:pt x="75738" y="800064"/>
                  <a:pt x="116958" y="882502"/>
                </a:cubicBezTo>
                <a:cubicBezTo>
                  <a:pt x="121970" y="892527"/>
                  <a:pt x="122148" y="904603"/>
                  <a:pt x="127591" y="914400"/>
                </a:cubicBezTo>
                <a:cubicBezTo>
                  <a:pt x="140003" y="936741"/>
                  <a:pt x="155944" y="956930"/>
                  <a:pt x="170121" y="978195"/>
                </a:cubicBezTo>
                <a:cubicBezTo>
                  <a:pt x="177209" y="988828"/>
                  <a:pt x="187345" y="997970"/>
                  <a:pt x="191386" y="1010093"/>
                </a:cubicBezTo>
                <a:cubicBezTo>
                  <a:pt x="210101" y="1066237"/>
                  <a:pt x="195802" y="1032665"/>
                  <a:pt x="244549" y="1105786"/>
                </a:cubicBezTo>
                <a:cubicBezTo>
                  <a:pt x="251637" y="1116419"/>
                  <a:pt x="255181" y="1130596"/>
                  <a:pt x="265814" y="1137684"/>
                </a:cubicBezTo>
                <a:lnTo>
                  <a:pt x="329610" y="1180214"/>
                </a:lnTo>
                <a:cubicBezTo>
                  <a:pt x="349009" y="1209313"/>
                  <a:pt x="349196" y="1218455"/>
                  <a:pt x="382772" y="1233377"/>
                </a:cubicBezTo>
                <a:cubicBezTo>
                  <a:pt x="403256" y="1242481"/>
                  <a:pt x="446568" y="1254642"/>
                  <a:pt x="446568" y="1254642"/>
                </a:cubicBezTo>
                <a:cubicBezTo>
                  <a:pt x="460745" y="1265274"/>
                  <a:pt x="473712" y="1277747"/>
                  <a:pt x="489098" y="1286539"/>
                </a:cubicBezTo>
                <a:cubicBezTo>
                  <a:pt x="516635" y="1302274"/>
                  <a:pt x="590102" y="1305811"/>
                  <a:pt x="606056" y="1307805"/>
                </a:cubicBezTo>
                <a:cubicBezTo>
                  <a:pt x="623777" y="1314893"/>
                  <a:pt x="641348" y="1322369"/>
                  <a:pt x="659219" y="1329070"/>
                </a:cubicBezTo>
                <a:cubicBezTo>
                  <a:pt x="669713" y="1333005"/>
                  <a:pt x="681092" y="1334690"/>
                  <a:pt x="691117" y="1339702"/>
                </a:cubicBezTo>
                <a:cubicBezTo>
                  <a:pt x="748148" y="1368217"/>
                  <a:pt x="697328" y="1361205"/>
                  <a:pt x="776177" y="1382232"/>
                </a:cubicBezTo>
                <a:cubicBezTo>
                  <a:pt x="868956" y="1406973"/>
                  <a:pt x="861520" y="1403498"/>
                  <a:pt x="935665" y="1403498"/>
                </a:cubicBezTo>
              </a:path>
            </a:pathLst>
          </a:cu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59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4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MSO </a:t>
            </a:r>
            <a:r>
              <a:rPr lang="en-US" dirty="0" smtClean="0"/>
              <a:t>guarantees (compile time)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2022193"/>
              </p:ext>
            </p:extLst>
          </p:nvPr>
        </p:nvGraphicFramePr>
        <p:xfrm>
          <a:off x="1907704" y="1039684"/>
          <a:ext cx="5544615" cy="40580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75111"/>
                <a:gridCol w="651299"/>
                <a:gridCol w="1415764"/>
                <a:gridCol w="973309"/>
                <a:gridCol w="1529132"/>
              </a:tblGrid>
              <a:tr h="69333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Query (dim)</a:t>
                      </a:r>
                      <a:endParaRPr lang="en-US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ρ</a:t>
                      </a:r>
                      <a:r>
                        <a:rPr lang="en-US" baseline="-25000" dirty="0" err="1" smtClean="0"/>
                        <a:t>POSP</a:t>
                      </a:r>
                      <a:endParaRPr lang="en-US" baseline="-25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MSO</a:t>
                      </a:r>
                      <a:r>
                        <a:rPr lang="en-US" dirty="0" smtClean="0"/>
                        <a:t> Bound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dirty="0" err="1" smtClean="0"/>
                        <a:t>POSP</a:t>
                      </a:r>
                      <a:r>
                        <a:rPr lang="en-US" smtClean="0"/>
                        <a:t>) </a:t>
                      </a:r>
                      <a:br>
                        <a:rPr lang="en-US" smtClean="0"/>
                      </a:br>
                      <a:r>
                        <a:rPr lang="en-US" smtClean="0"/>
                        <a:t>= 4</a:t>
                      </a:r>
                      <a:r>
                        <a:rPr lang="el-GR" dirty="0" smtClean="0"/>
                        <a:t>ρ</a:t>
                      </a:r>
                      <a:r>
                        <a:rPr lang="en-US" baseline="-25000" dirty="0" err="1" smtClean="0"/>
                        <a:t>POSP</a:t>
                      </a:r>
                      <a:endParaRPr lang="en-US" baseline="-25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mtClean="0"/>
                        <a:t>ρ</a:t>
                      </a:r>
                      <a:r>
                        <a:rPr lang="en-US" baseline="-25000" smtClean="0"/>
                        <a:t>reduced</a:t>
                      </a:r>
                      <a:endParaRPr lang="en-US" baseline="30000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l-GR" smtClean="0"/>
                        <a:t>λ</a:t>
                      </a:r>
                      <a:r>
                        <a:rPr lang="en-US" smtClean="0"/>
                        <a:t>=0.2)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MSO</a:t>
                      </a:r>
                      <a:r>
                        <a:rPr lang="en-US" dirty="0" smtClean="0"/>
                        <a:t> Bound </a:t>
                      </a:r>
                    </a:p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(reduced)</a:t>
                      </a:r>
                    </a:p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4</a:t>
                      </a:r>
                      <a:r>
                        <a:rPr lang="el-GR" dirty="0" smtClean="0"/>
                        <a:t>ρ</a:t>
                      </a:r>
                      <a:r>
                        <a:rPr lang="en-US" baseline="-25000" dirty="0" smtClean="0"/>
                        <a:t>reduced</a:t>
                      </a:r>
                      <a:r>
                        <a:rPr lang="en-US" baseline="0" dirty="0" smtClean="0"/>
                        <a:t>(1+</a:t>
                      </a:r>
                      <a:r>
                        <a:rPr lang="el-GR" baseline="0" dirty="0" smtClean="0"/>
                        <a:t>λ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14776"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Q5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5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/>
                        <a:t>44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3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14.4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282768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Q7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13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/>
                        <a:t>52</a:t>
                      </a:r>
                      <a:endParaRPr lang="en-US" sz="1500" b="1" baseline="3000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3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14.4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2768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Q8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88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smtClean="0"/>
                        <a:t>352</a:t>
                      </a:r>
                      <a:endParaRPr lang="en-US" sz="1500" b="1" baseline="0" dirty="0" smtClean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33.6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Q7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111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/>
                        <a:t>444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9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43.2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Q15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28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3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14.4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Q96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24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3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14.4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Q7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5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29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116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4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19.2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Q19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159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636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8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38.4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Q26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25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/>
                        <a:t>100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5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24.0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pPr marL="0" marR="0" indent="0" algn="ctr" defTabSz="8163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Q91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sz="1500" b="1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4D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94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/>
                        <a:t>376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 smtClean="0">
                          <a:solidFill>
                            <a:srgbClr val="00642D"/>
                          </a:solidFill>
                        </a:rPr>
                        <a:t>9</a:t>
                      </a:r>
                      <a:endParaRPr lang="en-US" sz="1500" b="1" baseline="0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642D"/>
                          </a:solidFill>
                        </a:rPr>
                        <a:t>43.2</a:t>
                      </a:r>
                      <a:endParaRPr lang="en-US" sz="1500" b="1" dirty="0">
                        <a:solidFill>
                          <a:srgbClr val="00642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Left Bracket 2"/>
          <p:cNvSpPr/>
          <p:nvPr/>
        </p:nvSpPr>
        <p:spPr>
          <a:xfrm>
            <a:off x="1691680" y="1903780"/>
            <a:ext cx="216024" cy="122413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1691680" y="3199924"/>
            <a:ext cx="216024" cy="18722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7584" y="2263820"/>
            <a:ext cx="720080" cy="2520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TPC</a:t>
            </a:r>
            <a:r>
              <a:rPr lang="en-US" b="1" dirty="0" smtClean="0">
                <a:solidFill>
                  <a:srgbClr val="FF0000"/>
                </a:solidFill>
              </a:rPr>
              <a:t>-H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576" y="3884000"/>
            <a:ext cx="819074" cy="2520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TPC</a:t>
            </a:r>
            <a:r>
              <a:rPr lang="en-US" b="1" dirty="0" smtClean="0">
                <a:solidFill>
                  <a:srgbClr val="FF0000"/>
                </a:solidFill>
              </a:rPr>
              <a:t>-DS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928" y="4172694"/>
            <a:ext cx="648072" cy="216024"/>
          </a:xfrm>
          <a:prstGeom prst="roundRect">
            <a:avLst/>
          </a:prstGeom>
          <a:noFill/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44208" y="4172694"/>
            <a:ext cx="504056" cy="2160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7648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shuman\Desktop\mov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7564"/>
            <a:ext cx="3848100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435192" cy="457200"/>
          </a:xfrm>
        </p:spPr>
        <p:txBody>
          <a:bodyPr/>
          <a:lstStyle/>
          <a:p>
            <a:r>
              <a:rPr lang="en-US" dirty="0" smtClean="0"/>
              <a:t>2) Reducing </a:t>
            </a:r>
            <a:r>
              <a:rPr lang="el-GR" dirty="0" smtClean="0"/>
              <a:t>ρ</a:t>
            </a:r>
            <a:r>
              <a:rPr lang="en-US" dirty="0" smtClean="0"/>
              <a:t> with Selectivity Monitoring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406" y="642922"/>
            <a:ext cx="5143536" cy="471490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When (cost-limited) execution of plans on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IC</a:t>
            </a:r>
            <a:r>
              <a:rPr lang="en-US" baseline="-250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does not complete the query, we know that 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q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rial" charset="0"/>
                <a:cs typeface="Arial" charset="0"/>
              </a:rPr>
              <a:t> does not lie under 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IC</a:t>
            </a:r>
            <a:r>
              <a:rPr lang="en-US" baseline="-25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</a:t>
            </a:r>
            <a:endParaRPr lang="en-US" baseline="-250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but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q</a:t>
            </a:r>
            <a:r>
              <a:rPr lang="en-US" sz="2000" baseline="-25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could lie anywhere beyond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IC</a:t>
            </a:r>
            <a:r>
              <a:rPr lang="en-US" sz="2000" baseline="-25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endParaRPr lang="en-US" sz="2000" baseline="-25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By monitoring lower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bounds on</a:t>
            </a:r>
            <a:b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selectivities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during execution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q</a:t>
            </a:r>
            <a:r>
              <a:rPr lang="en-US" sz="2000" b="1" baseline="-25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run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407988" lvl="1" indent="0">
              <a:buNone/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q</a:t>
            </a:r>
            <a:r>
              <a:rPr lang="en-US" sz="2000" baseline="-25000" dirty="0" err="1" smtClean="0">
                <a:latin typeface="Arial" charset="0"/>
                <a:cs typeface="Arial" charset="0"/>
              </a:rPr>
              <a:t>a</a:t>
            </a:r>
            <a:r>
              <a:rPr lang="en-US" sz="2000" dirty="0" smtClean="0">
                <a:latin typeface="Arial" charset="0"/>
                <a:cs typeface="Arial" charset="0"/>
              </a:rPr>
              <a:t> can only be in </a:t>
            </a:r>
            <a:r>
              <a:rPr lang="en-US" sz="2000" b="1" dirty="0" smtClean="0">
                <a:latin typeface="Arial" charset="0"/>
                <a:cs typeface="Arial" charset="0"/>
              </a:rPr>
              <a:t>first quadrant</a:t>
            </a:r>
            <a:r>
              <a:rPr lang="en-US" sz="2000" dirty="0" smtClean="0">
                <a:latin typeface="Arial" charset="0"/>
                <a:cs typeface="Arial" charset="0"/>
              </a:rPr>
              <a:t> of </a:t>
            </a:r>
            <a:r>
              <a:rPr lang="en-US" sz="2000" dirty="0" err="1" smtClean="0">
                <a:latin typeface="Arial" charset="0"/>
                <a:cs typeface="Arial" charset="0"/>
              </a:rPr>
              <a:t>q</a:t>
            </a:r>
            <a:r>
              <a:rPr lang="en-US" sz="2000" baseline="-25000" dirty="0" err="1" smtClean="0">
                <a:latin typeface="Arial" charset="0"/>
                <a:cs typeface="Arial" charset="0"/>
              </a:rPr>
              <a:t>run</a:t>
            </a:r>
            <a:endParaRPr lang="en-US" sz="2000" baseline="-25000" dirty="0" smtClean="0">
              <a:latin typeface="Arial" charset="0"/>
              <a:cs typeface="Arial" charset="0"/>
            </a:endParaRPr>
          </a:p>
          <a:p>
            <a:pPr marL="407988" lvl="1" indent="0">
              <a:buNone/>
              <a:defRPr/>
            </a:pPr>
            <a:r>
              <a:rPr lang="en-US" dirty="0" smtClean="0">
                <a:solidFill>
                  <a:srgbClr val="00642D"/>
                </a:solidFill>
                <a:latin typeface="Arial" charset="0"/>
                <a:cs typeface="Arial" charset="0"/>
              </a:rPr>
              <a:t>(# of tuples at a node can </a:t>
            </a:r>
            <a:r>
              <a:rPr lang="en-US" dirty="0">
                <a:solidFill>
                  <a:srgbClr val="00642D"/>
                </a:solidFill>
                <a:latin typeface="Arial" charset="0"/>
                <a:cs typeface="Arial" charset="0"/>
              </a:rPr>
              <a:t>only be greater </a:t>
            </a:r>
          </a:p>
          <a:p>
            <a:pPr marL="407988" lvl="1" indent="0">
              <a:buNone/>
              <a:defRPr/>
            </a:pPr>
            <a:r>
              <a:rPr lang="en-US" dirty="0">
                <a:solidFill>
                  <a:srgbClr val="00642D"/>
                </a:solidFill>
                <a:latin typeface="Arial" charset="0"/>
                <a:cs typeface="Arial" charset="0"/>
              </a:rPr>
              <a:t>than what has already been </a:t>
            </a:r>
            <a:r>
              <a:rPr lang="en-US" dirty="0" smtClean="0">
                <a:solidFill>
                  <a:srgbClr val="00642D"/>
                </a:solidFill>
                <a:latin typeface="Arial" charset="0"/>
                <a:cs typeface="Arial" charset="0"/>
              </a:rPr>
              <a:t>seen)</a:t>
            </a:r>
            <a:endParaRPr lang="en-US" dirty="0">
              <a:solidFill>
                <a:srgbClr val="00642D"/>
              </a:solidFill>
              <a:latin typeface="Arial" charset="0"/>
              <a:cs typeface="Arial" charset="0"/>
            </a:endParaRPr>
          </a:p>
          <a:p>
            <a:pPr marL="407988" lvl="1" indent="0"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(P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P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i+5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need not be executed)</a:t>
            </a:r>
          </a:p>
          <a:p>
            <a:pPr marL="407988" lvl="1" indent="0"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lesser effective value of </a:t>
            </a:r>
            <a:r>
              <a:rPr lang="el-GR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ρ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pic>
        <p:nvPicPr>
          <p:cNvPr id="1028" name="Picture 4" descr="C:\Documents and Settings\Anshuman\Desktop\mov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63" y="1358197"/>
            <a:ext cx="3848100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4910199"/>
            <a:ext cx="7920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sel</a:t>
            </a:r>
            <a:r>
              <a:rPr lang="en-US" sz="1800" b="1" dirty="0" smtClean="0"/>
              <a:t> - X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2594618"/>
            <a:ext cx="3516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</a:p>
          <a:p>
            <a:r>
              <a:rPr lang="en-US" sz="1800" b="1" dirty="0" smtClean="0"/>
              <a:t>e</a:t>
            </a:r>
          </a:p>
          <a:p>
            <a:r>
              <a:rPr lang="en-US" sz="1800" b="1" dirty="0" smtClean="0"/>
              <a:t>l</a:t>
            </a:r>
          </a:p>
          <a:p>
            <a:r>
              <a:rPr lang="en-US" sz="1800" b="1" dirty="0" smtClean="0"/>
              <a:t> -</a:t>
            </a:r>
          </a:p>
          <a:p>
            <a:r>
              <a:rPr lang="en-US" sz="1800" b="1" dirty="0" smtClean="0"/>
              <a:t>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8" y="114300"/>
            <a:ext cx="8229424" cy="510952"/>
          </a:xfrm>
        </p:spPr>
        <p:txBody>
          <a:bodyPr/>
          <a:lstStyle/>
          <a:p>
            <a:r>
              <a:rPr lang="en-US" dirty="0" smtClean="0"/>
              <a:t>Query Execution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8" y="723900"/>
            <a:ext cx="8229424" cy="458187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Ordered  (imperative) sequence of </a:t>
            </a:r>
            <a:r>
              <a:rPr lang="en-US" dirty="0">
                <a:solidFill>
                  <a:srgbClr val="0000FF"/>
                </a:solidFill>
              </a:rPr>
              <a:t>steps </a:t>
            </a:r>
            <a:r>
              <a:rPr lang="en-US" dirty="0" smtClean="0">
                <a:solidFill>
                  <a:srgbClr val="0000FF"/>
                </a:solidFill>
              </a:rPr>
              <a:t>to process the data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Enormous number of semantically equivalent alternative plans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or a query with </a:t>
            </a:r>
            <a:r>
              <a:rPr lang="en-US" dirty="0" smtClean="0"/>
              <a:t>N</a:t>
            </a:r>
            <a:r>
              <a:rPr lang="en-US" dirty="0" smtClean="0">
                <a:solidFill>
                  <a:schemeClr val="tx1"/>
                </a:solidFill>
              </a:rPr>
              <a:t> relations, there are at least </a:t>
            </a:r>
            <a:r>
              <a:rPr lang="en-US" dirty="0" smtClean="0"/>
              <a:t>N!</a:t>
            </a:r>
            <a:r>
              <a:rPr lang="en-US" dirty="0" smtClean="0">
                <a:solidFill>
                  <a:schemeClr val="tx1"/>
                </a:solidFill>
              </a:rPr>
              <a:t> join orders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</a:t>
            </a:r>
            <a:r>
              <a:rPr lang="en-US" dirty="0" smtClean="0">
                <a:solidFill>
                  <a:schemeClr val="tx1"/>
                </a:solidFill>
              </a:rPr>
              <a:t>algorithmic choices at each node </a:t>
            </a:r>
            <a:r>
              <a:rPr lang="en-US" dirty="0">
                <a:solidFill>
                  <a:schemeClr val="tx1"/>
                </a:solidFill>
              </a:rPr>
              <a:t>in the </a:t>
            </a:r>
            <a:r>
              <a:rPr lang="en-US" dirty="0" smtClean="0">
                <a:solidFill>
                  <a:schemeClr val="tx1"/>
                </a:solidFill>
              </a:rPr>
              <a:t>plan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(e.g. Join operator: Nested Loops, Sort Merge, Hash, Index, …)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95536" y="1417340"/>
            <a:ext cx="3696575" cy="1896865"/>
            <a:chOff x="539552" y="1361325"/>
            <a:chExt cx="3247199" cy="1896865"/>
          </a:xfrm>
        </p:grpSpPr>
        <p:sp>
          <p:nvSpPr>
            <p:cNvPr id="6" name="Oval 5"/>
            <p:cNvSpPr/>
            <p:nvPr/>
          </p:nvSpPr>
          <p:spPr bwMode="auto">
            <a:xfrm>
              <a:off x="1043609" y="2785492"/>
              <a:ext cx="648071" cy="288032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part</a:t>
              </a:r>
              <a:endPara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968818" y="2778111"/>
              <a:ext cx="996726" cy="268982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16022">
                <a:defRPr/>
              </a:pPr>
              <a:r>
                <a:rPr lang="en-US" sz="1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lineitem</a:t>
              </a:r>
              <a:endPara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38506" y="2039485"/>
              <a:ext cx="848245" cy="276423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816022">
                <a:defRPr/>
              </a:pPr>
              <a:r>
                <a:rPr 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orders</a:t>
              </a:r>
              <a:endPara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6" idx="0"/>
              <a:endCxn id="15" idx="2"/>
            </p:cNvCxnSpPr>
            <p:nvPr/>
          </p:nvCxnSpPr>
          <p:spPr bwMode="auto">
            <a:xfrm flipV="1">
              <a:off x="1367645" y="2287783"/>
              <a:ext cx="657867" cy="49770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0"/>
              <a:endCxn id="15" idx="2"/>
            </p:cNvCxnSpPr>
            <p:nvPr/>
          </p:nvCxnSpPr>
          <p:spPr bwMode="auto">
            <a:xfrm flipH="1" flipV="1">
              <a:off x="2025512" y="2287783"/>
              <a:ext cx="441670" cy="49032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137853" y="2072339"/>
              <a:ext cx="177531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smtClean="0">
                  <a:latin typeface="Code2000" pitchFamily="2" charset="-128"/>
                  <a:ea typeface="Code2000" pitchFamily="2" charset="-128"/>
                </a:rPr>
                <a:t>⨝</a:t>
              </a:r>
              <a:r>
                <a:rPr lang="en-US" sz="1400" smtClean="0">
                  <a:latin typeface="Code2000" pitchFamily="2" charset="-128"/>
                  <a:ea typeface="Code2000" pitchFamily="2" charset="-128"/>
                </a:rPr>
                <a:t> </a:t>
              </a:r>
              <a:r>
                <a:rPr lang="en-US" sz="1400" b="1" smtClean="0">
                  <a:solidFill>
                    <a:srgbClr val="00642D"/>
                  </a:solidFill>
                </a:rPr>
                <a:t>(p_partkey </a:t>
              </a:r>
              <a:r>
                <a:rPr lang="en-US" sz="1400" b="1">
                  <a:solidFill>
                    <a:srgbClr val="00642D"/>
                  </a:solidFill>
                </a:rPr>
                <a:t>= </a:t>
              </a:r>
              <a:r>
                <a:rPr lang="en-US" sz="1400" b="1" smtClean="0">
                  <a:solidFill>
                    <a:srgbClr val="00642D"/>
                  </a:solidFill>
                </a:rPr>
                <a:t>l_partkey) </a:t>
              </a:r>
              <a:endParaRPr lang="en-US" sz="1400" dirty="0">
                <a:solidFill>
                  <a:srgbClr val="00642D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9552" y="3073524"/>
              <a:ext cx="133682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1" smtClean="0">
                  <a:solidFill>
                    <a:srgbClr val="002060"/>
                  </a:solidFill>
                </a:rPr>
                <a:t>σ</a:t>
              </a:r>
              <a:r>
                <a:rPr lang="en-US" sz="1200" b="1" smtClean="0">
                  <a:solidFill>
                    <a:srgbClr val="002060"/>
                  </a:solidFill>
                </a:rPr>
                <a:t> </a:t>
              </a:r>
              <a:r>
                <a:rPr lang="en-US" sz="1200" b="1" i="1" smtClean="0">
                  <a:solidFill>
                    <a:srgbClr val="002060"/>
                  </a:solidFill>
                </a:rPr>
                <a:t> </a:t>
              </a:r>
              <a:r>
                <a:rPr lang="en-US" sz="1200" b="1" smtClean="0">
                  <a:solidFill>
                    <a:srgbClr val="00642D"/>
                  </a:solidFill>
                </a:rPr>
                <a:t>(</a:t>
              </a:r>
              <a:r>
                <a:rPr lang="en-US" sz="1200" b="1" smtClean="0">
                  <a:solidFill>
                    <a:srgbClr val="00642D"/>
                  </a:solidFill>
                </a:rPr>
                <a:t>p_retailprice </a:t>
              </a:r>
              <a:r>
                <a:rPr lang="en-US" sz="1200" b="1">
                  <a:solidFill>
                    <a:srgbClr val="00642D"/>
                  </a:solidFill>
                </a:rPr>
                <a:t>&lt; </a:t>
              </a:r>
              <a:r>
                <a:rPr lang="en-US" sz="1200" b="1" smtClean="0">
                  <a:solidFill>
                    <a:srgbClr val="00642D"/>
                  </a:solidFill>
                </a:rPr>
                <a:t>1000)</a:t>
              </a:r>
              <a:endParaRPr lang="en-US" sz="1200" dirty="0">
                <a:solidFill>
                  <a:srgbClr val="00642D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2018408" y="1574630"/>
              <a:ext cx="601173" cy="49770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2619581" y="1574630"/>
              <a:ext cx="498363" cy="49032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725572" y="1361325"/>
              <a:ext cx="193623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smtClean="0">
                  <a:latin typeface="Code2000" pitchFamily="2" charset="-128"/>
                  <a:ea typeface="Code2000" pitchFamily="2" charset="-128"/>
                </a:rPr>
                <a:t>⨝</a:t>
              </a:r>
              <a:r>
                <a:rPr lang="en-US" sz="1400" smtClean="0">
                  <a:latin typeface="Code2000" pitchFamily="2" charset="-128"/>
                  <a:ea typeface="Code2000" pitchFamily="2" charset="-128"/>
                </a:rPr>
                <a:t> </a:t>
              </a:r>
              <a:r>
                <a:rPr lang="en-US" sz="1400" b="1" smtClean="0">
                  <a:solidFill>
                    <a:srgbClr val="00642D"/>
                  </a:solidFill>
                </a:rPr>
                <a:t>(l_orderkey </a:t>
              </a:r>
              <a:r>
                <a:rPr lang="en-US" sz="1400" b="1">
                  <a:solidFill>
                    <a:srgbClr val="00642D"/>
                  </a:solidFill>
                </a:rPr>
                <a:t>= </a:t>
              </a:r>
              <a:r>
                <a:rPr lang="en-US" sz="1400" b="1" smtClean="0">
                  <a:solidFill>
                    <a:srgbClr val="00642D"/>
                  </a:solidFill>
                </a:rPr>
                <a:t>o_orderkey) </a:t>
              </a:r>
              <a:endParaRPr lang="en-US" sz="1400" dirty="0">
                <a:solidFill>
                  <a:srgbClr val="00642D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32040" y="1417340"/>
            <a:ext cx="3870819" cy="1707767"/>
            <a:chOff x="4932040" y="1837547"/>
            <a:chExt cx="3655542" cy="1707767"/>
          </a:xfrm>
        </p:grpSpPr>
        <p:grpSp>
          <p:nvGrpSpPr>
            <p:cNvPr id="29" name="Group 28"/>
            <p:cNvGrpSpPr/>
            <p:nvPr/>
          </p:nvGrpSpPr>
          <p:grpSpPr>
            <a:xfrm>
              <a:off x="4932040" y="2046420"/>
              <a:ext cx="2887159" cy="1498894"/>
              <a:chOff x="899592" y="1574630"/>
              <a:chExt cx="2887159" cy="1498894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899592" y="2785492"/>
                <a:ext cx="792089" cy="288032"/>
              </a:xfrm>
              <a:prstGeom prst="ellipse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816022">
                  <a:defRPr/>
                </a:pPr>
                <a:r>
                  <a:rPr lang="en-US" sz="1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orders</a:t>
                </a:r>
                <a:endPara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1968818" y="2778111"/>
                <a:ext cx="996726" cy="268982"/>
              </a:xfrm>
              <a:prstGeom prst="ellipse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816022">
                  <a:defRPr/>
                </a:pPr>
                <a:r>
                  <a:rPr lang="en-US" sz="1400" b="1" dirty="0" err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lineitem</a:t>
                </a:r>
                <a:endPara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87824" y="2039485"/>
                <a:ext cx="798927" cy="276423"/>
              </a:xfrm>
              <a:prstGeom prst="ellipse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816022">
                  <a:defRPr/>
                </a:pPr>
                <a:r>
                  <a:rPr lang="en-US" sz="1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part</a:t>
                </a:r>
                <a:endParaRPr lang="en-US" sz="1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3" name="Straight Arrow Connector 32"/>
              <p:cNvCxnSpPr>
                <a:stCxn id="30" idx="0"/>
              </p:cNvCxnSpPr>
              <p:nvPr/>
            </p:nvCxnSpPr>
            <p:spPr bwMode="auto">
              <a:xfrm flipV="1">
                <a:off x="1295637" y="2287783"/>
                <a:ext cx="673181" cy="49770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1" idx="0"/>
              </p:cNvCxnSpPr>
              <p:nvPr/>
            </p:nvCxnSpPr>
            <p:spPr bwMode="auto">
              <a:xfrm flipH="1" flipV="1">
                <a:off x="1968818" y="2287783"/>
                <a:ext cx="498363" cy="49032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 bwMode="auto">
              <a:xfrm flipV="1">
                <a:off x="2018408" y="1574630"/>
                <a:ext cx="601173" cy="49770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 bwMode="auto">
              <a:xfrm flipH="1" flipV="1">
                <a:off x="2619581" y="1574630"/>
                <a:ext cx="498363" cy="49032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5828392" y="1837547"/>
              <a:ext cx="190860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smtClean="0">
                  <a:latin typeface="Code2000" pitchFamily="2" charset="-128"/>
                  <a:ea typeface="Code2000" pitchFamily="2" charset="-128"/>
                </a:rPr>
                <a:t>⨝</a:t>
              </a:r>
              <a:r>
                <a:rPr lang="en-US" sz="1400" smtClean="0">
                  <a:latin typeface="Code2000" pitchFamily="2" charset="-128"/>
                  <a:ea typeface="Code2000" pitchFamily="2" charset="-128"/>
                </a:rPr>
                <a:t> </a:t>
              </a:r>
              <a:r>
                <a:rPr lang="en-US" sz="1400" b="1" smtClean="0">
                  <a:solidFill>
                    <a:srgbClr val="00642D"/>
                  </a:solidFill>
                </a:rPr>
                <a:t>(p_partkey </a:t>
              </a:r>
              <a:r>
                <a:rPr lang="en-US" sz="1400" b="1">
                  <a:solidFill>
                    <a:srgbClr val="00642D"/>
                  </a:solidFill>
                </a:rPr>
                <a:t>= </a:t>
              </a:r>
              <a:r>
                <a:rPr lang="en-US" sz="1400" b="1" smtClean="0">
                  <a:solidFill>
                    <a:srgbClr val="00642D"/>
                  </a:solidFill>
                </a:rPr>
                <a:t>l_partkey) </a:t>
              </a:r>
              <a:endParaRPr lang="en-US" sz="1400" dirty="0">
                <a:solidFill>
                  <a:srgbClr val="00642D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32040" y="2529995"/>
              <a:ext cx="209220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smtClean="0">
                  <a:latin typeface="Code2000" pitchFamily="2" charset="-128"/>
                  <a:ea typeface="Code2000" pitchFamily="2" charset="-128"/>
                </a:rPr>
                <a:t>⨝</a:t>
              </a:r>
              <a:r>
                <a:rPr lang="en-US" sz="1400" smtClean="0">
                  <a:latin typeface="Code2000" pitchFamily="2" charset="-128"/>
                  <a:ea typeface="Code2000" pitchFamily="2" charset="-128"/>
                </a:rPr>
                <a:t> </a:t>
              </a:r>
              <a:r>
                <a:rPr lang="en-US" sz="1400" b="1" smtClean="0">
                  <a:solidFill>
                    <a:srgbClr val="00642D"/>
                  </a:solidFill>
                </a:rPr>
                <a:t>(l_orderkey </a:t>
              </a:r>
              <a:r>
                <a:rPr lang="en-US" sz="1400" b="1">
                  <a:solidFill>
                    <a:srgbClr val="00642D"/>
                  </a:solidFill>
                </a:rPr>
                <a:t>= </a:t>
              </a:r>
              <a:r>
                <a:rPr lang="en-US" sz="1400" b="1" smtClean="0">
                  <a:solidFill>
                    <a:srgbClr val="00642D"/>
                  </a:solidFill>
                </a:rPr>
                <a:t>o_orderkey) </a:t>
              </a:r>
              <a:endParaRPr lang="en-US" sz="1400" dirty="0">
                <a:solidFill>
                  <a:srgbClr val="00642D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50392" y="2809324"/>
              <a:ext cx="143719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l-GR" sz="1200" b="1" smtClean="0">
                  <a:solidFill>
                    <a:srgbClr val="002060"/>
                  </a:solidFill>
                </a:rPr>
                <a:t>σ</a:t>
              </a:r>
              <a:r>
                <a:rPr lang="en-US" sz="1200" b="1" smtClean="0">
                  <a:solidFill>
                    <a:srgbClr val="002060"/>
                  </a:solidFill>
                </a:rPr>
                <a:t>  </a:t>
              </a:r>
              <a:r>
                <a:rPr lang="en-US" sz="1200" b="1" smtClean="0">
                  <a:solidFill>
                    <a:srgbClr val="00642D"/>
                  </a:solidFill>
                </a:rPr>
                <a:t>(p_retailprice </a:t>
              </a:r>
              <a:r>
                <a:rPr lang="en-US" sz="1200" b="1">
                  <a:solidFill>
                    <a:srgbClr val="00642D"/>
                  </a:solidFill>
                </a:rPr>
                <a:t>&lt; </a:t>
              </a:r>
              <a:r>
                <a:rPr lang="en-US" sz="1200" b="1" smtClean="0">
                  <a:solidFill>
                    <a:srgbClr val="00642D"/>
                  </a:solidFill>
                </a:rPr>
                <a:t>1000)</a:t>
              </a:r>
              <a:endParaRPr lang="en-US" sz="1200" dirty="0">
                <a:solidFill>
                  <a:srgbClr val="00642D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05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3) Maximizing selectivity movement</a:t>
            </a:r>
            <a:endParaRPr 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723900"/>
            <a:ext cx="8964488" cy="449579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The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selectivity movement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at a node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in the plan tree is increased</a:t>
            </a:r>
            <a:b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by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“spilling”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(dropping without forwarding) the output of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thereby focusing the entire execution budget on the sub-tree rooted at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48136" y="2497460"/>
            <a:ext cx="3279775" cy="2789925"/>
            <a:chOff x="2348136" y="2497460"/>
            <a:chExt cx="3279775" cy="2789925"/>
          </a:xfrm>
        </p:grpSpPr>
        <p:pic>
          <p:nvPicPr>
            <p:cNvPr id="32774" name="Picture 2" descr="\\Vboxsvr\root\media\Backups\bouquet_project\project_docs\m6_June\slides_paper\figs\spill_examp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136" y="2497460"/>
              <a:ext cx="3279775" cy="2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067944" y="4207265"/>
              <a:ext cx="1008112" cy="10801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012160" y="2857500"/>
            <a:ext cx="2952328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Spill modification to a plan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To enhance movement of join selectivity SL,  the join output </a:t>
            </a:r>
            <a:r>
              <a:rPr lang="en-US" sz="1800" dirty="0" err="1" smtClean="0">
                <a:solidFill>
                  <a:schemeClr val="tx1"/>
                </a:solidFill>
              </a:rPr>
              <a:t>tuples</a:t>
            </a:r>
            <a:r>
              <a:rPr lang="en-US" sz="1800" dirty="0" smtClean="0">
                <a:solidFill>
                  <a:schemeClr val="tx1"/>
                </a:solidFill>
              </a:rPr>
              <a:t> are </a:t>
            </a:r>
            <a:r>
              <a:rPr lang="en-US" sz="1800" b="1" dirty="0" smtClean="0">
                <a:solidFill>
                  <a:schemeClr val="tx1"/>
                </a:solidFill>
              </a:rPr>
              <a:t>spilled</a:t>
            </a:r>
            <a:r>
              <a:rPr lang="en-US" sz="1800" dirty="0" smtClean="0">
                <a:solidFill>
                  <a:schemeClr val="tx1"/>
                </a:solidFill>
              </a:rPr>
              <a:t>, instead of being forwarded  to the upstream nodes.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779912" y="3735115"/>
            <a:ext cx="504056" cy="8552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5800" y="1333500"/>
            <a:ext cx="7315200" cy="1225550"/>
          </a:xfrm>
        </p:spPr>
        <p:txBody>
          <a:bodyPr/>
          <a:lstStyle/>
          <a:p>
            <a:r>
              <a:rPr lang="en-US" sz="3600" i="1" dirty="0" smtClean="0"/>
              <a:t>Empirical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53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48" y="841276"/>
            <a:ext cx="8388424" cy="417646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Database Systems: </a:t>
            </a:r>
            <a:r>
              <a:rPr lang="en-US" dirty="0" err="1" smtClean="0">
                <a:solidFill>
                  <a:srgbClr val="0000FF"/>
                </a:solidFill>
              </a:rPr>
              <a:t>PostgreSQL</a:t>
            </a:r>
            <a:r>
              <a:rPr lang="en-US" dirty="0" smtClean="0">
                <a:solidFill>
                  <a:srgbClr val="0000FF"/>
                </a:solidFill>
              </a:rPr>
              <a:t> and COM (commercial engine)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Databases: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TPC-H and TPC-DS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Physical Schema: </a:t>
            </a:r>
            <a:r>
              <a:rPr lang="en-US" dirty="0" smtClean="0">
                <a:solidFill>
                  <a:srgbClr val="0000FF"/>
                </a:solidFill>
              </a:rPr>
              <a:t>Indexes on all attributes present in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                            query predicates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Workload: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10 complex queries from TPC-H and TPC-DS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with SS having </a:t>
            </a:r>
            <a:r>
              <a:rPr lang="en-US" dirty="0" err="1" smtClean="0">
                <a:solidFill>
                  <a:schemeClr val="tx1"/>
                </a:solidFill>
              </a:rPr>
              <a:t>upto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5 error dimensions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Metrics: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Computed MSO and ASO using Abstract </a:t>
            </a:r>
            <a:r>
              <a:rPr lang="en-US" smtClean="0">
                <a:solidFill>
                  <a:srgbClr val="0000FF"/>
                </a:solidFill>
              </a:rPr>
              <a:t>Plan Costing</a:t>
            </a:r>
            <a:br>
              <a:rPr lang="en-US" smtClean="0">
                <a:solidFill>
                  <a:srgbClr val="0000FF"/>
                </a:solidFill>
              </a:rPr>
            </a:br>
            <a:r>
              <a:rPr lang="en-US" smtClean="0">
                <a:solidFill>
                  <a:srgbClr val="0000FF"/>
                </a:solidFill>
              </a:rPr>
              <a:t>              </a:t>
            </a:r>
            <a:r>
              <a:rPr lang="en-US" dirty="0" smtClean="0">
                <a:solidFill>
                  <a:srgbClr val="0000FF"/>
                </a:solidFill>
              </a:rPr>
              <a:t>over SS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85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on </a:t>
            </a:r>
            <a:r>
              <a:rPr lang="en-US" dirty="0" err="1" smtClean="0"/>
              <a:t>PostgreSQL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8" y="3289548"/>
            <a:ext cx="8229424" cy="1930151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For many DS queries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MSO improves from ≈10</a:t>
            </a:r>
            <a:r>
              <a:rPr lang="en-US" baseline="30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to ≈10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ASO improves from </a:t>
            </a:r>
            <a:r>
              <a:rPr lang="en-US" dirty="0">
                <a:solidFill>
                  <a:schemeClr val="tx1"/>
                </a:solidFill>
              </a:rPr>
              <a:t>≈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≈ 5</a:t>
            </a:r>
            <a:endParaRPr lang="en-US" dirty="0">
              <a:solidFill>
                <a:schemeClr val="tx1"/>
              </a:solidFill>
            </a:endParaRPr>
          </a:p>
          <a:p>
            <a:pPr marL="407988" lvl="1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4437"/>
            <a:ext cx="45028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40" y="699648"/>
            <a:ext cx="4477167" cy="279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2080" y="3721596"/>
            <a:ext cx="3457293" cy="954107"/>
          </a:xfrm>
          <a:prstGeom prst="rect">
            <a:avLst/>
          </a:prstGeom>
          <a:solidFill>
            <a:srgbClr val="FFFFE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ASO</a:t>
            </a:r>
            <a:r>
              <a:rPr lang="en-US" sz="2800" dirty="0" smtClean="0">
                <a:solidFill>
                  <a:srgbClr val="00B050"/>
                </a:solidFill>
              </a:rPr>
              <a:t> not compromised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to reduce </a:t>
            </a:r>
            <a:r>
              <a:rPr lang="en-US" sz="2800" dirty="0" err="1" smtClean="0">
                <a:solidFill>
                  <a:srgbClr val="00B050"/>
                </a:solidFill>
              </a:rPr>
              <a:t>MSO</a:t>
            </a:r>
            <a:r>
              <a:rPr lang="en-US" sz="2800" dirty="0" smtClean="0">
                <a:solidFill>
                  <a:srgbClr val="00B050"/>
                </a:solidFill>
              </a:rPr>
              <a:t>!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499992" y="830063"/>
            <a:ext cx="1296144" cy="337942"/>
          </a:xfrm>
          <a:prstGeom prst="wedgeEllipseCallout">
            <a:avLst>
              <a:gd name="adj1" fmla="val -87579"/>
              <a:gd name="adj2" fmla="val 128851"/>
            </a:avLst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Bouquet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475656" y="689014"/>
            <a:ext cx="1459344" cy="573677"/>
          </a:xfrm>
          <a:prstGeom prst="wedgeEllipseCallout">
            <a:avLst>
              <a:gd name="adj1" fmla="val 53044"/>
              <a:gd name="adj2" fmla="val 59465"/>
            </a:avLst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Native Optimizer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6653" y="699647"/>
            <a:ext cx="1459344" cy="573677"/>
          </a:xfrm>
          <a:prstGeom prst="wedgeEllipseCallout">
            <a:avLst>
              <a:gd name="adj1" fmla="val 7871"/>
              <a:gd name="adj2" fmla="val 113214"/>
            </a:avLst>
          </a:prstGeom>
          <a:solidFill>
            <a:srgbClr val="FF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Log-scale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87486" y="2475881"/>
            <a:ext cx="2988787" cy="215165"/>
            <a:chOff x="1087486" y="2475881"/>
            <a:chExt cx="2988787" cy="215165"/>
          </a:xfrm>
        </p:grpSpPr>
        <p:sp>
          <p:nvSpPr>
            <p:cNvPr id="8" name="Rectangle 7"/>
            <p:cNvSpPr/>
            <p:nvPr/>
          </p:nvSpPr>
          <p:spPr>
            <a:xfrm>
              <a:off x="1087486" y="2536294"/>
              <a:ext cx="80337" cy="1547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35113" y="2485406"/>
              <a:ext cx="80337" cy="2004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23894" y="2535560"/>
              <a:ext cx="80337" cy="1547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58963" y="2475881"/>
              <a:ext cx="80337" cy="2004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77852" y="2532102"/>
              <a:ext cx="80337" cy="1547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14260" y="2531368"/>
              <a:ext cx="80337" cy="1547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31257" y="2528226"/>
              <a:ext cx="80337" cy="16103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66914" y="2475881"/>
              <a:ext cx="80337" cy="2004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95936" y="2475881"/>
              <a:ext cx="80337" cy="2004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3521" y="2508828"/>
              <a:ext cx="80337" cy="17265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22330" y="2209428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</a:rPr>
              <a:t>MSO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bounds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/>
              <a:t>Performance with </a:t>
            </a:r>
            <a:r>
              <a:rPr lang="en-US" dirty="0" smtClean="0"/>
              <a:t>COM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99592" y="4153645"/>
            <a:ext cx="777859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 marL="304800" indent="-3048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61988" indent="-2540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19175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27163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150" indent="-20320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8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6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48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27" indent="-204090" algn="l" defTabSz="8163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Lucida Sans Unicode"/>
                <a:cs typeface="Lucida Sans Unicode"/>
              </a:rPr>
              <a:t>⇒</a:t>
            </a:r>
            <a:r>
              <a:rPr lang="en-US" dirty="0" smtClean="0">
                <a:solidFill>
                  <a:srgbClr val="0000FF"/>
                </a:solidFill>
              </a:rPr>
              <a:t>Robustness improvements not artifact of a specific engine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71" y="985292"/>
            <a:ext cx="5276850" cy="2867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53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Savings in Wall-clock Time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3768535"/>
              </p:ext>
            </p:extLst>
          </p:nvPr>
        </p:nvGraphicFramePr>
        <p:xfrm>
          <a:off x="2987824" y="1866870"/>
          <a:ext cx="5197567" cy="3169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6104"/>
                <a:gridCol w="1440160"/>
                <a:gridCol w="1368152"/>
                <a:gridCol w="1453151"/>
              </a:tblGrid>
              <a:tr h="6258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Contour</a:t>
                      </a:r>
                      <a:r>
                        <a:rPr lang="en-US" baseline="0" dirty="0" smtClean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Execution Time (in 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Executions</a:t>
                      </a:r>
                    </a:p>
                    <a:p>
                      <a:pPr algn="ctr"/>
                      <a:r>
                        <a:rPr lang="en-US" dirty="0" smtClean="0"/>
                        <a:t>(Enhanced</a:t>
                      </a:r>
                      <a:r>
                        <a:rPr lang="en-US" baseline="0" dirty="0" smtClean="0"/>
                        <a:t> Bouquet)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(in sec)</a:t>
                      </a:r>
                    </a:p>
                    <a:p>
                      <a:pPr algn="ctr"/>
                      <a:r>
                        <a:rPr lang="en-US" dirty="0" smtClean="0"/>
                        <a:t>(Enhanced</a:t>
                      </a:r>
                      <a:r>
                        <a:rPr lang="en-US" baseline="0" dirty="0" smtClean="0"/>
                        <a:t> Bouquet)</a:t>
                      </a:r>
                      <a:endParaRPr lang="en-US" dirty="0"/>
                    </a:p>
                  </a:txBody>
                  <a:tcPr/>
                </a:tc>
              </a:tr>
              <a:tr h="254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254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</a:tr>
              <a:tr h="254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14.4</a:t>
                      </a:r>
                      <a:endParaRPr lang="en-US" dirty="0"/>
                    </a:p>
                  </a:txBody>
                  <a:tcPr/>
                </a:tc>
              </a:tr>
              <a:tr h="254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18.6</a:t>
                      </a:r>
                      <a:endParaRPr lang="en-US" dirty="0"/>
                    </a:p>
                  </a:txBody>
                  <a:tcPr/>
                </a:tc>
              </a:tr>
              <a:tr h="254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12.2</a:t>
                      </a:r>
                      <a:endParaRPr lang="en-US" dirty="0"/>
                    </a:p>
                  </a:txBody>
                  <a:tcPr/>
                </a:tc>
              </a:tr>
              <a:tr h="254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</a:t>
                      </a:r>
                      <a:endParaRPr lang="en-US" dirty="0"/>
                    </a:p>
                  </a:txBody>
                  <a:tcPr/>
                </a:tc>
              </a:tr>
              <a:tr h="2549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68.7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33990327"/>
              </p:ext>
            </p:extLst>
          </p:nvPr>
        </p:nvGraphicFramePr>
        <p:xfrm>
          <a:off x="971600" y="769268"/>
          <a:ext cx="4568172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310068"/>
                <a:gridCol w="1052830"/>
                <a:gridCol w="909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Performance Summary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NAT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PostgreSQL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Enhanced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Bouquet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Optimal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600 sec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69 sec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16.1 sec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168527" y="2654913"/>
            <a:ext cx="936104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0707" y="5036790"/>
            <a:ext cx="242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 Query based on </a:t>
            </a:r>
            <a:r>
              <a:rPr lang="en-US" b="1" i="1" dirty="0" err="1" smtClean="0"/>
              <a:t>TPC</a:t>
            </a:r>
            <a:r>
              <a:rPr lang="en-US" b="1" i="1" dirty="0" smtClean="0"/>
              <a:t>-H </a:t>
            </a:r>
            <a:r>
              <a:rPr lang="en-US" b="1" i="1" dirty="0" err="1" smtClean="0"/>
              <a:t>Q8</a:t>
            </a:r>
            <a:endParaRPr lang="en-US" b="1" i="1" dirty="0"/>
          </a:p>
        </p:txBody>
      </p:sp>
      <p:sp>
        <p:nvSpPr>
          <p:cNvPr id="11" name="Oval Callout 10"/>
          <p:cNvSpPr/>
          <p:nvPr/>
        </p:nvSpPr>
        <p:spPr>
          <a:xfrm>
            <a:off x="539552" y="3001516"/>
            <a:ext cx="1800200" cy="936104"/>
          </a:xfrm>
          <a:prstGeom prst="wedgeEllipseCallout">
            <a:avLst>
              <a:gd name="adj1" fmla="val 158181"/>
              <a:gd name="adj2" fmla="val -3721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42D"/>
                </a:solidFill>
              </a:rPr>
              <a:t>In spite of </a:t>
            </a:r>
            <a:r>
              <a:rPr lang="en-US" b="1" dirty="0" err="1" smtClean="0">
                <a:solidFill>
                  <a:srgbClr val="00642D"/>
                </a:solidFill>
              </a:rPr>
              <a:t>uncalibrated</a:t>
            </a:r>
            <a:r>
              <a:rPr lang="en-US" b="1" dirty="0" smtClean="0">
                <a:solidFill>
                  <a:srgbClr val="00642D"/>
                </a:solidFill>
              </a:rPr>
              <a:t> cost model</a:t>
            </a:r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71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536" y="711696"/>
            <a:ext cx="8229424" cy="4495799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Plan bouquet approach achieves</a:t>
            </a:r>
          </a:p>
          <a:p>
            <a:pPr lvl="1"/>
            <a:r>
              <a:rPr lang="en-US" sz="2000" dirty="0" smtClean="0">
                <a:solidFill>
                  <a:srgbClr val="00642D"/>
                </a:solidFill>
                <a:latin typeface="Arial" charset="0"/>
                <a:cs typeface="Arial" charset="0"/>
              </a:rPr>
              <a:t>bounded performance sub-optimality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using a (cost-limited) plan execution sequence guided by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isocost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contours defined over the optimal performance curve</a:t>
            </a:r>
          </a:p>
          <a:p>
            <a:pPr lvl="1"/>
            <a:r>
              <a:rPr lang="en-US" sz="2000" dirty="0">
                <a:solidFill>
                  <a:srgbClr val="00642D"/>
                </a:solidFill>
                <a:latin typeface="Arial" charset="0"/>
                <a:cs typeface="Arial" charset="0"/>
              </a:rPr>
              <a:t>robust to changes in data distribution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only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q</a:t>
            </a:r>
            <a:r>
              <a:rPr lang="en-US" sz="1800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 changes – bouquet remains same</a:t>
            </a:r>
          </a:p>
          <a:p>
            <a:pPr lvl="1"/>
            <a:r>
              <a:rPr lang="en-US" sz="2000" dirty="0" smtClean="0">
                <a:solidFill>
                  <a:srgbClr val="00642D"/>
                </a:solidFill>
                <a:latin typeface="Arial" charset="0"/>
                <a:cs typeface="Arial" charset="0"/>
              </a:rPr>
              <a:t>easy to deploy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bouquet layer on top of the database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engine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2000" dirty="0" smtClean="0">
                <a:solidFill>
                  <a:srgbClr val="00642D"/>
                </a:solidFill>
                <a:latin typeface="Arial" charset="0"/>
                <a:cs typeface="Arial" charset="0"/>
              </a:rPr>
              <a:t>repeatability in execution strategy (important for industry)</a:t>
            </a:r>
          </a:p>
          <a:p>
            <a:pPr lvl="2"/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q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is always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zero, depends only on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q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endParaRPr lang="en-US" sz="1800" baseline="-25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independent of metadata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contents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84168" y="3865612"/>
            <a:ext cx="205172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Important distinction from re-optimization techniques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15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8" y="625252"/>
            <a:ext cx="8229424" cy="4495799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Bouquet identification overheads are exponential in the ESS dimensionality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unsuitable for on-the-fly queries</a:t>
            </a:r>
            <a:endParaRPr lang="en-US" dirty="0" smtClean="0"/>
          </a:p>
          <a:p>
            <a:pPr marL="304800" lvl="1" indent="-304800"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Not suitable for latency sensitive applications</a:t>
            </a:r>
          </a:p>
          <a:p>
            <a:pPr marL="661987" lvl="2" indent="-304800"/>
            <a:r>
              <a:rPr lang="en-US" sz="2200" dirty="0" smtClean="0">
                <a:solidFill>
                  <a:schemeClr val="tx1"/>
                </a:solidFill>
              </a:rPr>
              <a:t>need to wait for final execution to complete</a:t>
            </a:r>
          </a:p>
          <a:p>
            <a:pPr marL="304800" lvl="1" indent="-304800"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Not suitable for update queries</a:t>
            </a:r>
          </a:p>
          <a:p>
            <a:pPr marL="661987" lvl="2" indent="-304800"/>
            <a:r>
              <a:rPr lang="en-US" sz="2200" dirty="0" smtClean="0">
                <a:solidFill>
                  <a:schemeClr val="tx1"/>
                </a:solidFill>
              </a:rPr>
              <a:t>each partial execution needs to be “garbage-cleaned” on termination</a:t>
            </a:r>
          </a:p>
          <a:p>
            <a:pPr marL="304800" lvl="1" indent="-304800"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Not suitable for “hinted” queries</a:t>
            </a:r>
          </a:p>
          <a:p>
            <a:pPr marL="661987" lvl="2" indent="-304800"/>
            <a:r>
              <a:rPr lang="en-US" sz="2200" dirty="0" smtClean="0">
                <a:solidFill>
                  <a:schemeClr val="tx1"/>
                </a:solidFill>
              </a:rPr>
              <a:t>multiple plans used</a:t>
            </a:r>
          </a:p>
          <a:p>
            <a:pPr marL="304800" lvl="1" indent="-304800">
              <a:buFont typeface="Arial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Database scaling requires bouquet re-computation</a:t>
            </a:r>
          </a:p>
          <a:p>
            <a:pPr marL="661987" lvl="2" indent="-304800"/>
            <a:r>
              <a:rPr lang="en-US" sz="2200" dirty="0" smtClean="0">
                <a:solidFill>
                  <a:schemeClr val="tx1"/>
                </a:solidFill>
              </a:rPr>
              <a:t>but robust to changes in data distribution </a:t>
            </a:r>
          </a:p>
          <a:p>
            <a:pPr marL="661987" lvl="2" indent="-304800"/>
            <a:endParaRPr lang="en-US" sz="2200" dirty="0" smtClean="0">
              <a:solidFill>
                <a:schemeClr val="tx1"/>
              </a:solidFill>
            </a:endParaRPr>
          </a:p>
          <a:p>
            <a:pPr marL="304800" lvl="1" indent="-30480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7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Cost Model Error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88" y="603986"/>
                <a:ext cx="8229424" cy="4495799"/>
              </a:xfrm>
            </p:spPr>
            <p:txBody>
              <a:bodyPr/>
              <a:lstStyle/>
              <a:p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r>
                  <a:rPr lang="en-US" sz="2800" dirty="0" smtClean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If cost model error is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bounded by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642D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𝜹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charset="0"/>
                    <a:cs typeface="Arial" charset="0"/>
                  </a:rPr>
                  <a:t> ,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that is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latin typeface="Arial" charset="0"/>
                    <a:cs typeface="Arial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642D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642D"/>
                            </a:solidFill>
                            <a:latin typeface="Cambria Math"/>
                            <a:cs typeface="Arial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𝒆𝒔𝒕𝒊𝒎𝒂𝒕𝒆𝒅</m:t>
                            </m:r>
                          </m:sub>
                        </m:sSub>
                      </m:num>
                      <m:den>
                        <m:r>
                          <a:rPr lang="en-US" sz="3200" b="1" i="1">
                            <a:solidFill>
                              <a:srgbClr val="00642D"/>
                            </a:solidFill>
                            <a:latin typeface="Cambria Math"/>
                            <a:cs typeface="Arial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𝒂𝒄𝒕𝒖𝒂𝒍</m:t>
                            </m:r>
                          </m:sub>
                        </m:sSub>
                      </m:den>
                    </m:f>
                    <m:r>
                      <a:rPr lang="en-US" sz="3200" b="1" i="1">
                        <a:solidFill>
                          <a:srgbClr val="00642D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642D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  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𝟏</m:t>
                            </m:r>
                            <m: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𝜹</m:t>
                            </m:r>
                          </m:den>
                        </m:f>
                        <m:r>
                          <a:rPr lang="en-US" sz="3200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 </m:t>
                        </m:r>
                        <m:r>
                          <a:rPr lang="en-US" sz="3200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𝜹</m:t>
                        </m:r>
                      </m:e>
                    </m:d>
                  </m:oMath>
                </a14:m>
                <a:endParaRPr lang="en-US" sz="3600" dirty="0">
                  <a:latin typeface="Arial" charset="0"/>
                  <a:cs typeface="Arial" charset="0"/>
                </a:endParaRPr>
              </a:p>
              <a:p>
                <a:pPr marL="407988" lvl="1" indent="0">
                  <a:buNone/>
                </a:pPr>
                <a:r>
                  <a:rPr lang="en-US" sz="2800" dirty="0" smtClean="0">
                    <a:solidFill>
                      <a:srgbClr val="3333CC"/>
                    </a:solidFill>
                    <a:latin typeface="Arial" charset="0"/>
                    <a:cs typeface="Arial" charset="0"/>
                  </a:rPr>
                  <a:t>then</a:t>
                </a:r>
                <a:br>
                  <a:rPr lang="en-US" sz="2800" dirty="0" smtClean="0">
                    <a:solidFill>
                      <a:srgbClr val="3333CC"/>
                    </a:solidFill>
                    <a:latin typeface="Arial" charset="0"/>
                    <a:cs typeface="Arial" charset="0"/>
                  </a:rPr>
                </a:br>
                <a:r>
                  <a:rPr lang="en-US" sz="2800" dirty="0" smtClean="0">
                    <a:solidFill>
                      <a:srgbClr val="3333CC"/>
                    </a:solidFill>
                    <a:latin typeface="Arial" charset="0"/>
                    <a:cs typeface="Arial" charset="0"/>
                  </a:rPr>
                  <a:t>          </a:t>
                </a:r>
                <a:r>
                  <a:rPr lang="en-US" dirty="0" smtClean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Arial" charset="0"/>
                      </a:rPr>
                      <m:t>𝑴𝑺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Arial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cs typeface="Arial" charset="0"/>
                          </a:rPr>
                          <m:t>𝒃𝒐𝒖𝒏𝒅𝒆𝒅</m:t>
                        </m:r>
                      </m:sub>
                    </m:sSub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𝑴𝑺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𝒑𝒆𝒓𝒇𝒆𝒄𝒕</m:t>
                        </m:r>
                      </m:sub>
                    </m:sSub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charset="0"/>
                      </a:rPr>
                      <m:t> ∗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𝜹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002060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407988" lvl="1" indent="0">
                  <a:buNone/>
                </a:pPr>
                <a:endParaRPr lang="en-US" b="1" dirty="0">
                  <a:solidFill>
                    <a:srgbClr val="002060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lvl="1"/>
                <a:r>
                  <a:rPr lang="en-US" sz="2800" dirty="0">
                    <a:solidFill>
                      <a:srgbClr val="3333CC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l-GR" sz="2800" dirty="0">
                    <a:solidFill>
                      <a:srgbClr val="3333CC"/>
                    </a:solidFill>
                    <a:latin typeface="Arial" charset="0"/>
                    <a:cs typeface="Arial" charset="0"/>
                  </a:rPr>
                  <a:t>δ</a:t>
                </a:r>
                <a:r>
                  <a:rPr lang="en-US" sz="2800" dirty="0">
                    <a:solidFill>
                      <a:srgbClr val="3333CC"/>
                    </a:solidFill>
                    <a:latin typeface="Arial" charset="0"/>
                    <a:cs typeface="Arial" charset="0"/>
                  </a:rPr>
                  <a:t> = </a:t>
                </a:r>
                <a:r>
                  <a:rPr lang="en-US" sz="2800" dirty="0" smtClean="0">
                    <a:solidFill>
                      <a:srgbClr val="3333CC"/>
                    </a:solidFill>
                    <a:latin typeface="Arial" charset="0"/>
                    <a:cs typeface="Arial" charset="0"/>
                  </a:rPr>
                  <a:t>0.4 </a:t>
                </a:r>
                <a:r>
                  <a:rPr lang="en-US" sz="2800" dirty="0" smtClean="0">
                    <a:latin typeface="Arial" charset="0"/>
                    <a:cs typeface="Arial" charset="0"/>
                    <a:sym typeface="Wingdings" pitchFamily="2" charset="2"/>
                  </a:rPr>
                  <a:t>     </a:t>
                </a:r>
                <a:r>
                  <a:rPr lang="en-US" sz="2800" dirty="0" err="1">
                    <a:latin typeface="Arial" charset="0"/>
                    <a:cs typeface="Arial" charset="0"/>
                    <a:sym typeface="Wingdings" pitchFamily="2" charset="2"/>
                  </a:rPr>
                  <a:t>MSO</a:t>
                </a:r>
                <a:r>
                  <a:rPr lang="en-US" sz="2800" baseline="-25000" dirty="0" err="1">
                    <a:latin typeface="Arial" charset="0"/>
                    <a:cs typeface="Arial" charset="0"/>
                    <a:sym typeface="Wingdings" pitchFamily="2" charset="2"/>
                  </a:rPr>
                  <a:t>bounded</a:t>
                </a:r>
                <a:r>
                  <a:rPr lang="en-US" sz="2800" dirty="0">
                    <a:latin typeface="Arial" charset="0"/>
                    <a:cs typeface="Arial" charset="0"/>
                    <a:sym typeface="Wingdings" pitchFamily="2" charset="2"/>
                  </a:rPr>
                  <a:t> </a:t>
                </a:r>
                <a:r>
                  <a:rPr lang="en-US" sz="2800" dirty="0" smtClean="0">
                    <a:latin typeface="Arial" charset="0"/>
                    <a:cs typeface="Arial" charset="0"/>
                    <a:sym typeface="Wingdings" pitchFamily="2" charset="2"/>
                  </a:rPr>
                  <a:t>≤ 2 </a:t>
                </a:r>
                <a:r>
                  <a:rPr lang="en-US" sz="2800" dirty="0" err="1">
                    <a:latin typeface="Arial" charset="0"/>
                    <a:cs typeface="Arial" charset="0"/>
                    <a:sym typeface="Wingdings" pitchFamily="2" charset="2"/>
                  </a:rPr>
                  <a:t>MSO</a:t>
                </a:r>
                <a:r>
                  <a:rPr lang="en-US" sz="2800" baseline="-25000" dirty="0" err="1">
                    <a:latin typeface="Arial" charset="0"/>
                    <a:cs typeface="Arial" charset="0"/>
                    <a:sym typeface="Wingdings" pitchFamily="2" charset="2"/>
                  </a:rPr>
                  <a:t>perfect</a:t>
                </a:r>
                <a:endParaRPr lang="en-US" sz="2800" baseline="-25000" dirty="0">
                  <a:latin typeface="Arial" charset="0"/>
                  <a:cs typeface="Arial" charset="0"/>
                  <a:sym typeface="Wingdings" pitchFamily="2" charset="2"/>
                </a:endParaRPr>
              </a:p>
              <a:p>
                <a:pPr marL="304800" lvl="1" indent="-304800">
                  <a:buFont typeface="Arial" charset="0"/>
                  <a:buChar char="•"/>
                </a:pPr>
                <a:endParaRPr lang="en-US" sz="2200" dirty="0">
                  <a:solidFill>
                    <a:srgbClr val="0000CC"/>
                  </a:solidFill>
                </a:endParaRPr>
              </a:p>
              <a:p>
                <a:pPr marL="407988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88" y="603986"/>
                <a:ext cx="8229424" cy="4495799"/>
              </a:xfrm>
              <a:blipFill rotWithShape="1">
                <a:blip r:embed="rId3" cstate="print"/>
                <a:stretch>
                  <a:fillRect l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45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1129308"/>
            <a:ext cx="7448872" cy="1503784"/>
          </a:xfrm>
        </p:spPr>
        <p:txBody>
          <a:bodyPr/>
          <a:lstStyle/>
          <a:p>
            <a:r>
              <a:rPr lang="en-US" dirty="0" smtClean="0"/>
              <a:t>For more details</a:t>
            </a:r>
            <a:r>
              <a:rPr lang="en-US" smtClean="0"/>
              <a:t>, visit project website:</a:t>
            </a:r>
            <a:endParaRPr lang="en-US" dirty="0" smtClean="0"/>
          </a:p>
          <a:p>
            <a:r>
              <a:rPr lang="en-US" b="1" smtClean="0">
                <a:solidFill>
                  <a:srgbClr val="00642D"/>
                </a:solidFill>
              </a:rPr>
              <a:t>dsl.serc.iisc.ernet.in/projects/QUEST</a:t>
            </a:r>
          </a:p>
          <a:p>
            <a:endParaRPr lang="en-US" b="1" smtClean="0">
              <a:solidFill>
                <a:srgbClr val="00642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smtClean="0">
                <a:solidFill>
                  <a:schemeClr val="tx1"/>
                </a:solidFill>
              </a:rPr>
              <a:t> Concepts </a:t>
            </a:r>
            <a:r>
              <a:rPr lang="en-US" sz="2400" b="1" smtClean="0">
                <a:solidFill>
                  <a:schemeClr val="tx1"/>
                </a:solidFill>
              </a:rPr>
              <a:t>paper: ACM Sigmod 2014</a:t>
            </a:r>
            <a:endParaRPr lang="en-US" sz="2400" b="1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smtClean="0">
                <a:solidFill>
                  <a:schemeClr val="tx1"/>
                </a:solidFill>
              </a:rPr>
              <a:t> Demo paper: VLDB 2014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rgbClr val="00642D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84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Cost-based Query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88" y="723900"/>
            <a:ext cx="8507200" cy="449579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Determining </a:t>
            </a:r>
            <a:r>
              <a:rPr lang="en-US" dirty="0">
                <a:solidFill>
                  <a:srgbClr val="0000FF"/>
                </a:solidFill>
              </a:rPr>
              <a:t>the most efficient </a:t>
            </a:r>
            <a:r>
              <a:rPr lang="en-US" dirty="0" smtClean="0">
                <a:solidFill>
                  <a:srgbClr val="0000FF"/>
                </a:solidFill>
              </a:rPr>
              <a:t>plan </a:t>
            </a:r>
            <a:r>
              <a:rPr lang="en-US" dirty="0">
                <a:solidFill>
                  <a:srgbClr val="0000FF"/>
                </a:solidFill>
              </a:rPr>
              <a:t>to execute </a:t>
            </a:r>
            <a:r>
              <a:rPr lang="en-US" dirty="0" smtClean="0">
                <a:solidFill>
                  <a:srgbClr val="0000FF"/>
                </a:solidFill>
              </a:rPr>
              <a:t>an </a:t>
            </a:r>
            <a:r>
              <a:rPr lang="en-US" dirty="0">
                <a:solidFill>
                  <a:srgbClr val="0000FF"/>
                </a:solidFill>
              </a:rPr>
              <a:t>SQL </a:t>
            </a:r>
            <a:r>
              <a:rPr lang="en-US" dirty="0" smtClean="0">
                <a:solidFill>
                  <a:srgbClr val="0000FF"/>
                </a:solidFill>
              </a:rPr>
              <a:t>query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Huge performance difference between good and bad plans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Only a few good plans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Compare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alternative plans with a performance framework consisting of</a:t>
            </a:r>
          </a:p>
          <a:p>
            <a:pPr lvl="1"/>
            <a:r>
              <a:rPr lang="en-US" b="1" dirty="0" smtClean="0"/>
              <a:t>operator cardinality model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solidFill>
                  <a:srgbClr val="00642D"/>
                </a:solidFill>
              </a:rPr>
              <a:t>estimate the quantity of data processing  at each operator</a:t>
            </a:r>
          </a:p>
          <a:p>
            <a:pPr lvl="2"/>
            <a:r>
              <a:rPr lang="en-US" dirty="0" smtClean="0">
                <a:solidFill>
                  <a:srgbClr val="00642D"/>
                </a:solidFill>
              </a:rPr>
              <a:t>expected to accurately estimate the number of tuples at each operator</a:t>
            </a:r>
          </a:p>
          <a:p>
            <a:pPr lvl="3"/>
            <a:r>
              <a:rPr lang="en-US" dirty="0" smtClean="0"/>
              <a:t>summary statistics through histograms</a:t>
            </a:r>
            <a:endParaRPr lang="en-US" dirty="0" smtClean="0">
              <a:solidFill>
                <a:srgbClr val="00642D"/>
              </a:solidFill>
            </a:endParaRPr>
          </a:p>
          <a:p>
            <a:pPr lvl="1"/>
            <a:r>
              <a:rPr lang="en-US" b="1" dirty="0" smtClean="0"/>
              <a:t>operator cost model</a:t>
            </a:r>
          </a:p>
          <a:p>
            <a:pPr lvl="2"/>
            <a:r>
              <a:rPr lang="en-US" dirty="0" smtClean="0">
                <a:solidFill>
                  <a:srgbClr val="00642D"/>
                </a:solidFill>
              </a:rPr>
              <a:t>estimate the time taken to perform the required data processing</a:t>
            </a:r>
          </a:p>
          <a:p>
            <a:pPr lvl="2"/>
            <a:r>
              <a:rPr lang="en-US" dirty="0" smtClean="0">
                <a:solidFill>
                  <a:srgbClr val="00642D"/>
                </a:solidFill>
              </a:rPr>
              <a:t>expected to accurately estimate the</a:t>
            </a:r>
          </a:p>
          <a:p>
            <a:pPr lvl="3"/>
            <a:r>
              <a:rPr lang="en-US" dirty="0" smtClean="0"/>
              <a:t>time taken to bring a relational page from disk to memory</a:t>
            </a:r>
          </a:p>
          <a:p>
            <a:pPr lvl="3"/>
            <a:r>
              <a:rPr lang="en-US" dirty="0" smtClean="0"/>
              <a:t>time taken to process filter condition on a given </a:t>
            </a:r>
            <a:r>
              <a:rPr lang="en-US" dirty="0" err="1" smtClean="0"/>
              <a:t>tuple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25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0528" y="2065412"/>
            <a:ext cx="3309654" cy="2336033"/>
            <a:chOff x="3716133" y="669220"/>
            <a:chExt cx="3309654" cy="2336033"/>
          </a:xfrm>
        </p:grpSpPr>
        <p:pic>
          <p:nvPicPr>
            <p:cNvPr id="1027" name="Picture 3" descr="E:\media\Backups\bouquet_project\project_docs\m5_2014_may\Google_ppt\Bouquet_P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4573">
              <a:off x="4411312" y="702177"/>
              <a:ext cx="1607897" cy="2998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956382" y="669220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Plan 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56323" y="83841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Plan 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67448" y="155849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</a:rPr>
                <a:t>Plan </a:t>
              </a:r>
              <a:r>
                <a:rPr lang="en-US" sz="1800" b="1" smtClean="0">
                  <a:solidFill>
                    <a:srgbClr val="0000FF"/>
                  </a:solidFill>
                </a:rPr>
                <a:t>5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0299" y="1990539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</a:rPr>
                <a:t>Plan </a:t>
              </a:r>
              <a:r>
                <a:rPr lang="en-US" sz="1800" b="1" smtClean="0">
                  <a:solidFill>
                    <a:srgbClr val="0000FF"/>
                  </a:solidFill>
                </a:rPr>
                <a:t>4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54422" y="149037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</a:rPr>
                <a:t>Plan </a:t>
              </a:r>
              <a:r>
                <a:rPr lang="en-US" sz="1800" b="1" smtClean="0">
                  <a:solidFill>
                    <a:srgbClr val="0000FF"/>
                  </a:solidFill>
                </a:rPr>
                <a:t>3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1620688" y="156404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028" name="Picture 4" descr="C:\Users\dsl\Desktop\1622996-demon_gf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5731"/>
            <a:ext cx="2686869" cy="2555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40309" y="2497460"/>
            <a:ext cx="2068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Optimal 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Query 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Execution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Performance</a:t>
            </a:r>
            <a:endParaRPr lang="en-IN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281254" y="4539607"/>
            <a:ext cx="2880320" cy="550141"/>
          </a:xfrm>
          <a:prstGeom prst="wedgeRoundRectCallout">
            <a:avLst>
              <a:gd name="adj1" fmla="val -35515"/>
              <a:gd name="adj2" fmla="val -25740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3333FF"/>
                </a:solidFill>
                <a:latin typeface="Comic Sans MS" pitchFamily="66" charset="0"/>
              </a:rPr>
              <a:t>Do </a:t>
            </a:r>
            <a:r>
              <a:rPr lang="en-US" sz="1800" b="1" dirty="0" smtClean="0">
                <a:solidFill>
                  <a:srgbClr val="3333FF"/>
                </a:solidFill>
                <a:latin typeface="Comic Sans MS" pitchFamily="66" charset="0"/>
              </a:rPr>
              <a:t>you know the </a:t>
            </a:r>
            <a:br>
              <a:rPr lang="en-US" sz="1800" b="1" dirty="0" smtClean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en-US" sz="1800" b="1" dirty="0" smtClean="0">
                <a:solidFill>
                  <a:srgbClr val="3333FF"/>
                </a:solidFill>
                <a:latin typeface="Comic Sans MS" pitchFamily="66" charset="0"/>
              </a:rPr>
              <a:t>correct </a:t>
            </a:r>
            <a:r>
              <a:rPr lang="en-US" sz="1800" b="1" dirty="0" err="1" smtClean="0">
                <a:solidFill>
                  <a:srgbClr val="3333FF"/>
                </a:solidFill>
                <a:latin typeface="Comic Sans MS" pitchFamily="66" charset="0"/>
              </a:rPr>
              <a:t>selectivities</a:t>
            </a:r>
            <a:r>
              <a:rPr lang="en-US" sz="1800" b="1" dirty="0" smtClean="0">
                <a:solidFill>
                  <a:srgbClr val="3333FF"/>
                </a:solidFill>
                <a:latin typeface="Comic Sans MS" pitchFamily="66" charset="0"/>
              </a:rPr>
              <a:t> ?</a:t>
            </a:r>
            <a:endParaRPr lang="en-IN" sz="18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2929508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SQL 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Query</a:t>
            </a:r>
            <a:endParaRPr lang="en-I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58372" y="213742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Near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1600" y="4092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  <a:cs typeface="Arial" pitchFamily="34" charset="0"/>
              </a:rPr>
              <a:t>Take Away</a:t>
            </a:r>
            <a:endParaRPr lang="en-IN" sz="36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18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42552 -0.00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14" grpId="1" animBg="1"/>
      <p:bldP spid="22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23900"/>
            <a:ext cx="8712968" cy="4581872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we use knowledge about </a:t>
            </a:r>
            <a:r>
              <a:rPr lang="en-US" dirty="0" err="1"/>
              <a:t>selectivities</a:t>
            </a:r>
            <a:r>
              <a:rPr lang="en-US" dirty="0"/>
              <a:t> to reduce exploration overheads?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642D"/>
                </a:solidFill>
              </a:rPr>
              <a:t>lower bound and upper bound on </a:t>
            </a:r>
            <a:r>
              <a:rPr lang="en-US" dirty="0" err="1">
                <a:solidFill>
                  <a:srgbClr val="00642D"/>
                </a:solidFill>
              </a:rPr>
              <a:t>selectivities</a:t>
            </a:r>
            <a:r>
              <a:rPr lang="en-US" dirty="0">
                <a:solidFill>
                  <a:srgbClr val="00642D"/>
                </a:solidFill>
              </a:rPr>
              <a:t> can be utilized to limit the selectivity space to be explored</a:t>
            </a:r>
          </a:p>
          <a:p>
            <a:endParaRPr lang="en-US" dirty="0" smtClean="0"/>
          </a:p>
          <a:p>
            <a:r>
              <a:rPr lang="en-US" dirty="0" smtClean="0"/>
              <a:t>Overheads for high cost query instances?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642D"/>
                </a:solidFill>
              </a:rPr>
              <a:t>Current work provides worst case relative guarantees much better than worst-case overheads for native optimizer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642D"/>
                </a:solidFill>
              </a:rPr>
              <a:t>we </a:t>
            </a:r>
            <a:r>
              <a:rPr lang="en-US" dirty="0">
                <a:solidFill>
                  <a:srgbClr val="00642D"/>
                </a:solidFill>
              </a:rPr>
              <a:t>have promising results </a:t>
            </a:r>
            <a:r>
              <a:rPr lang="en-US" dirty="0" smtClean="0">
                <a:solidFill>
                  <a:srgbClr val="00642D"/>
                </a:solidFill>
              </a:rPr>
              <a:t>towards providing absolute guarantees (upcoming)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Update </a:t>
            </a:r>
            <a:r>
              <a:rPr lang="en-US" dirty="0"/>
              <a:t>queries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00642D"/>
                </a:solidFill>
              </a:rPr>
              <a:t>incur additional overheads as partial executions need to be “garbage-cleaned” on </a:t>
            </a:r>
            <a:r>
              <a:rPr lang="en-US" dirty="0" smtClean="0">
                <a:solidFill>
                  <a:srgbClr val="00642D"/>
                </a:solidFill>
              </a:rPr>
              <a:t>termination</a:t>
            </a:r>
            <a:endParaRPr lang="en-US" dirty="0">
              <a:solidFill>
                <a:srgbClr val="00642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50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Revisited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88" y="603986"/>
                <a:ext cx="8229424" cy="4495799"/>
              </a:xfrm>
            </p:spPr>
            <p:txBody>
              <a:bodyPr/>
              <a:lstStyle/>
              <a:p>
                <a:r>
                  <a:rPr lang="en-US" sz="2400" dirty="0">
                    <a:latin typeface="Arial" charset="0"/>
                    <a:cs typeface="Arial" charset="0"/>
                  </a:rPr>
                  <a:t>Impact of error in cost model (bounded error)</a:t>
                </a:r>
              </a:p>
              <a:p>
                <a:pPr lvl="1"/>
                <a:r>
                  <a:rPr lang="en-US" dirty="0">
                    <a:latin typeface="Arial" charset="0"/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cs typeface="Arial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𝒆𝒔𝒕𝒊𝒎𝒂𝒕𝒆𝒅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cs typeface="Arial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𝒂𝒄𝒕𝒖𝒂𝒍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rgbClr val="00642D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b="1" i="1">
                        <a:solidFill>
                          <a:srgbClr val="00642D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  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𝜹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𝜹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charset="0"/>
                    <a:cs typeface="Arial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cs typeface="Arial" charset="0"/>
                      </a:rPr>
                      <m:t>𝑴𝑺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Arial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Arial" charset="0"/>
                          </a:rPr>
                          <m:t>𝒃𝒐𝒖𝒏𝒅𝒆𝒅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𝑴𝑺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𝒑𝒆𝒓𝒇𝒆𝒄𝒕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charset="0"/>
                      </a:rPr>
                      <m:t> ∗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𝜹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002060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lvl="1"/>
                <a:r>
                  <a:rPr lang="en-US" dirty="0">
                    <a:latin typeface="Arial" charset="0"/>
                    <a:cs typeface="Arial" charset="0"/>
                  </a:rPr>
                  <a:t>for </a:t>
                </a:r>
                <a:r>
                  <a:rPr lang="el-GR" dirty="0">
                    <a:latin typeface="Arial" charset="0"/>
                    <a:cs typeface="Arial" charset="0"/>
                  </a:rPr>
                  <a:t>δ</a:t>
                </a:r>
                <a:r>
                  <a:rPr lang="en-US" dirty="0">
                    <a:latin typeface="Arial" charset="0"/>
                    <a:cs typeface="Arial" charset="0"/>
                  </a:rPr>
                  <a:t> = </a:t>
                </a:r>
                <a:r>
                  <a:rPr lang="en-US" dirty="0" smtClean="0">
                    <a:latin typeface="Arial" charset="0"/>
                    <a:cs typeface="Arial" charset="0"/>
                  </a:rPr>
                  <a:t>0.4 </a:t>
                </a:r>
                <a:r>
                  <a:rPr lang="en-US" dirty="0">
                    <a:latin typeface="Arial" charset="0"/>
                    <a:cs typeface="Arial" charset="0"/>
                    <a:sym typeface="Wingdings" pitchFamily="2" charset="2"/>
                  </a:rPr>
                  <a:t> </a:t>
                </a:r>
                <a:r>
                  <a:rPr lang="en-US" dirty="0" err="1">
                    <a:latin typeface="Arial" charset="0"/>
                    <a:cs typeface="Arial" charset="0"/>
                    <a:sym typeface="Wingdings" pitchFamily="2" charset="2"/>
                  </a:rPr>
                  <a:t>MSO</a:t>
                </a:r>
                <a:r>
                  <a:rPr lang="en-US" baseline="-25000" dirty="0" err="1">
                    <a:latin typeface="Arial" charset="0"/>
                    <a:cs typeface="Arial" charset="0"/>
                    <a:sym typeface="Wingdings" pitchFamily="2" charset="2"/>
                  </a:rPr>
                  <a:t>bounded</a:t>
                </a:r>
                <a:r>
                  <a:rPr lang="en-US" dirty="0">
                    <a:latin typeface="Arial" charset="0"/>
                    <a:cs typeface="Arial" charset="0"/>
                    <a:sym typeface="Wingdings" pitchFamily="2" charset="2"/>
                  </a:rPr>
                  <a:t> </a:t>
                </a:r>
                <a:r>
                  <a:rPr lang="en-US" dirty="0" smtClean="0">
                    <a:latin typeface="Arial" charset="0"/>
                    <a:cs typeface="Arial" charset="0"/>
                    <a:sym typeface="Wingdings" pitchFamily="2" charset="2"/>
                  </a:rPr>
                  <a:t>≤ 2 </a:t>
                </a:r>
                <a:r>
                  <a:rPr lang="en-US" dirty="0" err="1">
                    <a:latin typeface="Arial" charset="0"/>
                    <a:cs typeface="Arial" charset="0"/>
                    <a:sym typeface="Wingdings" pitchFamily="2" charset="2"/>
                  </a:rPr>
                  <a:t>MSO</a:t>
                </a:r>
                <a:r>
                  <a:rPr lang="en-US" baseline="-25000" dirty="0" err="1">
                    <a:latin typeface="Arial" charset="0"/>
                    <a:cs typeface="Arial" charset="0"/>
                    <a:sym typeface="Wingdings" pitchFamily="2" charset="2"/>
                  </a:rPr>
                  <a:t>perfect</a:t>
                </a:r>
                <a:endParaRPr lang="en-US" baseline="-25000" dirty="0">
                  <a:latin typeface="Arial" charset="0"/>
                  <a:cs typeface="Arial" charset="0"/>
                  <a:sym typeface="Wingdings" pitchFamily="2" charset="2"/>
                </a:endParaRPr>
              </a:p>
              <a:p>
                <a:pPr marL="304800" lvl="1" indent="-304800">
                  <a:buFont typeface="Arial" charset="0"/>
                  <a:buChar char="•"/>
                </a:pPr>
                <a:endParaRPr lang="en-US" sz="2200" dirty="0">
                  <a:solidFill>
                    <a:srgbClr val="0000CC"/>
                  </a:solidFill>
                </a:endParaRPr>
              </a:p>
              <a:p>
                <a:pPr marL="304800" lvl="1" indent="-3048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0000CC"/>
                    </a:solidFill>
                  </a:rPr>
                  <a:t>Bouquet </a:t>
                </a:r>
                <a:r>
                  <a:rPr lang="en-US" sz="2200" dirty="0">
                    <a:solidFill>
                      <a:srgbClr val="0000CC"/>
                    </a:solidFill>
                  </a:rPr>
                  <a:t>identification overheads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-- exponential </a:t>
                </a:r>
                <a:r>
                  <a:rPr lang="en-US" sz="2200" dirty="0">
                    <a:solidFill>
                      <a:srgbClr val="0000CC"/>
                    </a:solidFill>
                  </a:rPr>
                  <a:t>in the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SS dimensionality</a:t>
                </a:r>
                <a:endParaRPr lang="en-US" sz="2200" dirty="0">
                  <a:solidFill>
                    <a:srgbClr val="0000CC"/>
                  </a:solidFill>
                </a:endParaRPr>
              </a:p>
              <a:p>
                <a:pPr marL="661987" lvl="2" indent="-304800"/>
                <a:r>
                  <a:rPr lang="en-US" sz="1800" dirty="0" smtClean="0">
                    <a:solidFill>
                      <a:srgbClr val="00642D"/>
                    </a:solidFill>
                  </a:rPr>
                  <a:t>Current work presented initial ideas for </a:t>
                </a:r>
                <a:r>
                  <a:rPr lang="en-US" sz="1800" dirty="0">
                    <a:solidFill>
                      <a:srgbClr val="00642D"/>
                    </a:solidFill>
                  </a:rPr>
                  <a:t>overhead </a:t>
                </a:r>
                <a:r>
                  <a:rPr lang="en-US" sz="1800" dirty="0" smtClean="0">
                    <a:solidFill>
                      <a:srgbClr val="00642D"/>
                    </a:solidFill>
                  </a:rPr>
                  <a:t>reduction</a:t>
                </a:r>
                <a:endParaRPr lang="en-US" sz="1800" dirty="0">
                  <a:solidFill>
                    <a:srgbClr val="00642D"/>
                  </a:solidFill>
                </a:endParaRPr>
              </a:p>
              <a:p>
                <a:pPr marL="661987" lvl="2" indent="-304800"/>
                <a:r>
                  <a:rPr lang="en-US" sz="1800" b="1" dirty="0">
                    <a:solidFill>
                      <a:srgbClr val="00642D"/>
                    </a:solidFill>
                  </a:rPr>
                  <a:t>Ongoing </a:t>
                </a:r>
                <a:r>
                  <a:rPr lang="en-US" sz="1800" b="1" dirty="0" smtClean="0">
                    <a:solidFill>
                      <a:srgbClr val="00642D"/>
                    </a:solidFill>
                  </a:rPr>
                  <a:t>work (bouquet discovery)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Handling dependence among selectivity dimensions</a:t>
                </a:r>
              </a:p>
              <a:p>
                <a:pPr lvl="1"/>
                <a:r>
                  <a:rPr lang="en-US" dirty="0" smtClean="0">
                    <a:solidFill>
                      <a:srgbClr val="00642D"/>
                    </a:solidFill>
                  </a:rPr>
                  <a:t>Current work handled dependence among </a:t>
                </a:r>
                <a:r>
                  <a:rPr lang="en-US" dirty="0">
                    <a:solidFill>
                      <a:srgbClr val="00642D"/>
                    </a:solidFill>
                  </a:rPr>
                  <a:t>intra-relational predicates </a:t>
                </a:r>
              </a:p>
              <a:p>
                <a:pPr lvl="1"/>
                <a:r>
                  <a:rPr lang="en-US" b="1" dirty="0">
                    <a:solidFill>
                      <a:srgbClr val="00642D"/>
                    </a:solidFill>
                  </a:rPr>
                  <a:t>O</a:t>
                </a:r>
                <a:r>
                  <a:rPr lang="en-US" b="1" dirty="0" smtClean="0">
                    <a:solidFill>
                      <a:srgbClr val="00642D"/>
                    </a:solidFill>
                  </a:rPr>
                  <a:t>ngoing work (identify all dependent scenarios)</a:t>
                </a:r>
                <a:endParaRPr lang="en-US" b="1" dirty="0">
                  <a:solidFill>
                    <a:srgbClr val="00642D"/>
                  </a:solidFill>
                </a:endParaRPr>
              </a:p>
              <a:p>
                <a:pPr marL="407988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88" y="603986"/>
                <a:ext cx="8229424" cy="4495799"/>
              </a:xfrm>
              <a:blipFill rotWithShape="1">
                <a:blip r:embed="rId3" cstate="print"/>
                <a:stretch>
                  <a:fillRect l="-1111" t="-1084" b="-36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5792241" y="2713484"/>
            <a:ext cx="2956223" cy="36004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Canned queries assumption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835827" y="1633364"/>
            <a:ext cx="2956223" cy="36004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Perfect Cost model assumption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7835" y="3793604"/>
            <a:ext cx="3324645" cy="36004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Independent dimensions assumption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5775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Revisited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88" y="603986"/>
                <a:ext cx="8229424" cy="4495799"/>
              </a:xfrm>
            </p:spPr>
            <p:txBody>
              <a:bodyPr/>
              <a:lstStyle/>
              <a:p>
                <a:r>
                  <a:rPr lang="en-US" sz="2400" dirty="0">
                    <a:latin typeface="Arial" charset="0"/>
                    <a:cs typeface="Arial" charset="0"/>
                  </a:rPr>
                  <a:t>Impact of error in cost model (bounded error)</a:t>
                </a:r>
              </a:p>
              <a:p>
                <a:pPr lvl="1"/>
                <a:r>
                  <a:rPr lang="en-US" dirty="0">
                    <a:latin typeface="Arial" charset="0"/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cs typeface="Arial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𝒆𝒔𝒕𝒊𝒎𝒂𝒕𝒆𝒅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cs typeface="Arial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charset="0"/>
                              </a:rPr>
                              <m:t>𝒂𝒄𝒕𝒖𝒂𝒍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rgbClr val="00642D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b="1" i="1">
                        <a:solidFill>
                          <a:srgbClr val="00642D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  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𝜹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𝜹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charset="0"/>
                    <a:cs typeface="Arial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cs typeface="Arial" charset="0"/>
                      </a:rPr>
                      <m:t>𝑴𝑺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Arial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Arial" charset="0"/>
                          </a:rPr>
                          <m:t>𝒃𝒐𝒖𝒏𝒅𝒆𝒅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cs typeface="Arial" charset="0"/>
                      </a:rPr>
                      <m:t> 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charset="0"/>
                      </a:rPr>
                      <m:t>≤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𝑴𝑺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𝒑𝒆𝒓𝒇𝒆𝒄𝒕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charset="0"/>
                      </a:rPr>
                      <m:t> ∗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𝜹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002060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lvl="1"/>
                <a:r>
                  <a:rPr lang="en-US" dirty="0">
                    <a:latin typeface="Arial" charset="0"/>
                    <a:cs typeface="Arial" charset="0"/>
                  </a:rPr>
                  <a:t>for </a:t>
                </a:r>
                <a:r>
                  <a:rPr lang="el-GR" dirty="0">
                    <a:latin typeface="Arial" charset="0"/>
                    <a:cs typeface="Arial" charset="0"/>
                  </a:rPr>
                  <a:t>δ</a:t>
                </a:r>
                <a:r>
                  <a:rPr lang="en-US" dirty="0">
                    <a:latin typeface="Arial" charset="0"/>
                    <a:cs typeface="Arial" charset="0"/>
                  </a:rPr>
                  <a:t> = </a:t>
                </a:r>
                <a:r>
                  <a:rPr lang="en-US" dirty="0" smtClean="0">
                    <a:latin typeface="Arial" charset="0"/>
                    <a:cs typeface="Arial" charset="0"/>
                  </a:rPr>
                  <a:t>0.4 </a:t>
                </a:r>
                <a:r>
                  <a:rPr lang="en-US" dirty="0">
                    <a:latin typeface="Arial" charset="0"/>
                    <a:cs typeface="Arial" charset="0"/>
                    <a:sym typeface="Wingdings" pitchFamily="2" charset="2"/>
                  </a:rPr>
                  <a:t> </a:t>
                </a:r>
                <a:r>
                  <a:rPr lang="en-US" dirty="0" err="1">
                    <a:latin typeface="Arial" charset="0"/>
                    <a:cs typeface="Arial" charset="0"/>
                    <a:sym typeface="Wingdings" pitchFamily="2" charset="2"/>
                  </a:rPr>
                  <a:t>MSO</a:t>
                </a:r>
                <a:r>
                  <a:rPr lang="en-US" baseline="-25000" dirty="0" err="1">
                    <a:latin typeface="Arial" charset="0"/>
                    <a:cs typeface="Arial" charset="0"/>
                    <a:sym typeface="Wingdings" pitchFamily="2" charset="2"/>
                  </a:rPr>
                  <a:t>bounded</a:t>
                </a:r>
                <a:r>
                  <a:rPr lang="en-US" dirty="0">
                    <a:latin typeface="Arial" charset="0"/>
                    <a:cs typeface="Arial" charset="0"/>
                    <a:sym typeface="Wingdings" pitchFamily="2" charset="2"/>
                  </a:rPr>
                  <a:t> </a:t>
                </a:r>
                <a:r>
                  <a:rPr lang="en-US" dirty="0" smtClean="0">
                    <a:latin typeface="Arial" charset="0"/>
                    <a:cs typeface="Arial" charset="0"/>
                    <a:sym typeface="Wingdings" pitchFamily="2" charset="2"/>
                  </a:rPr>
                  <a:t>≤ 2 </a:t>
                </a:r>
                <a:r>
                  <a:rPr lang="en-US" dirty="0" err="1">
                    <a:latin typeface="Arial" charset="0"/>
                    <a:cs typeface="Arial" charset="0"/>
                    <a:sym typeface="Wingdings" pitchFamily="2" charset="2"/>
                  </a:rPr>
                  <a:t>MSO</a:t>
                </a:r>
                <a:r>
                  <a:rPr lang="en-US" baseline="-25000" dirty="0" err="1">
                    <a:latin typeface="Arial" charset="0"/>
                    <a:cs typeface="Arial" charset="0"/>
                    <a:sym typeface="Wingdings" pitchFamily="2" charset="2"/>
                  </a:rPr>
                  <a:t>perfect</a:t>
                </a:r>
                <a:endParaRPr lang="en-US" baseline="-25000" dirty="0">
                  <a:latin typeface="Arial" charset="0"/>
                  <a:cs typeface="Arial" charset="0"/>
                  <a:sym typeface="Wingdings" pitchFamily="2" charset="2"/>
                </a:endParaRPr>
              </a:p>
              <a:p>
                <a:pPr marL="304800" lvl="1" indent="-304800">
                  <a:buFont typeface="Arial" charset="0"/>
                  <a:buChar char="•"/>
                </a:pPr>
                <a:endParaRPr lang="en-US" sz="2200" dirty="0">
                  <a:solidFill>
                    <a:srgbClr val="0000CC"/>
                  </a:solidFill>
                </a:endParaRPr>
              </a:p>
              <a:p>
                <a:pPr marL="304800" lvl="1" indent="-30480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rgbClr val="0000CC"/>
                    </a:solidFill>
                  </a:rPr>
                  <a:t>Bouquet </a:t>
                </a:r>
                <a:r>
                  <a:rPr lang="en-US" sz="2200" dirty="0">
                    <a:solidFill>
                      <a:srgbClr val="0000CC"/>
                    </a:solidFill>
                  </a:rPr>
                  <a:t>identification overheads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-- exponential </a:t>
                </a:r>
                <a:r>
                  <a:rPr lang="en-US" sz="2200" dirty="0">
                    <a:solidFill>
                      <a:srgbClr val="0000CC"/>
                    </a:solidFill>
                  </a:rPr>
                  <a:t>in the </a:t>
                </a:r>
                <a:r>
                  <a:rPr lang="en-US" sz="2200" dirty="0" smtClean="0">
                    <a:solidFill>
                      <a:srgbClr val="0000CC"/>
                    </a:solidFill>
                  </a:rPr>
                  <a:t>SS dimensionality</a:t>
                </a:r>
                <a:endParaRPr lang="en-US" sz="2200" dirty="0">
                  <a:solidFill>
                    <a:srgbClr val="0000CC"/>
                  </a:solidFill>
                </a:endParaRPr>
              </a:p>
              <a:p>
                <a:pPr marL="661987" lvl="2" indent="-304800"/>
                <a:r>
                  <a:rPr lang="en-US" sz="1800" dirty="0" smtClean="0">
                    <a:solidFill>
                      <a:srgbClr val="00642D"/>
                    </a:solidFill>
                  </a:rPr>
                  <a:t>Current work presented initial ideas for </a:t>
                </a:r>
                <a:r>
                  <a:rPr lang="en-US" sz="1800" dirty="0">
                    <a:solidFill>
                      <a:srgbClr val="00642D"/>
                    </a:solidFill>
                  </a:rPr>
                  <a:t>overhead </a:t>
                </a:r>
                <a:r>
                  <a:rPr lang="en-US" sz="1800" dirty="0" smtClean="0">
                    <a:solidFill>
                      <a:srgbClr val="00642D"/>
                    </a:solidFill>
                  </a:rPr>
                  <a:t>reduction</a:t>
                </a:r>
                <a:endParaRPr lang="en-US" sz="1800" dirty="0">
                  <a:solidFill>
                    <a:srgbClr val="00642D"/>
                  </a:solidFill>
                </a:endParaRPr>
              </a:p>
              <a:p>
                <a:pPr marL="661987" lvl="2" indent="-304800"/>
                <a:r>
                  <a:rPr lang="en-US" sz="1800" b="1" dirty="0">
                    <a:solidFill>
                      <a:srgbClr val="00642D"/>
                    </a:solidFill>
                  </a:rPr>
                  <a:t>Ongoing </a:t>
                </a:r>
                <a:r>
                  <a:rPr lang="en-US" sz="1800" b="1" dirty="0" smtClean="0">
                    <a:solidFill>
                      <a:srgbClr val="00642D"/>
                    </a:solidFill>
                  </a:rPr>
                  <a:t>work (bouquet discovery)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Handling dependence among selectivity dimensions</a:t>
                </a:r>
              </a:p>
              <a:p>
                <a:pPr lvl="1"/>
                <a:r>
                  <a:rPr lang="en-US" dirty="0" smtClean="0">
                    <a:solidFill>
                      <a:srgbClr val="00642D"/>
                    </a:solidFill>
                  </a:rPr>
                  <a:t>Current work handled dependence among </a:t>
                </a:r>
                <a:r>
                  <a:rPr lang="en-US" dirty="0">
                    <a:solidFill>
                      <a:srgbClr val="00642D"/>
                    </a:solidFill>
                  </a:rPr>
                  <a:t>intra-relational predicates </a:t>
                </a:r>
              </a:p>
              <a:p>
                <a:pPr lvl="1"/>
                <a:r>
                  <a:rPr lang="en-US" b="1" dirty="0">
                    <a:solidFill>
                      <a:srgbClr val="00642D"/>
                    </a:solidFill>
                  </a:rPr>
                  <a:t>O</a:t>
                </a:r>
                <a:r>
                  <a:rPr lang="en-US" b="1" dirty="0" smtClean="0">
                    <a:solidFill>
                      <a:srgbClr val="00642D"/>
                    </a:solidFill>
                  </a:rPr>
                  <a:t>ngoing work (identify all dependent scenarios)</a:t>
                </a:r>
                <a:endParaRPr lang="en-US" b="1" dirty="0">
                  <a:solidFill>
                    <a:srgbClr val="00642D"/>
                  </a:solidFill>
                </a:endParaRPr>
              </a:p>
              <a:p>
                <a:pPr marL="407988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88" y="603986"/>
                <a:ext cx="8229424" cy="4495799"/>
              </a:xfrm>
              <a:blipFill rotWithShape="1">
                <a:blip r:embed="rId3" cstate="print"/>
                <a:stretch>
                  <a:fillRect l="-1111" t="-1084" b="-3659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5792241" y="2713484"/>
            <a:ext cx="2956223" cy="36004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Canned queries assumption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835827" y="1633364"/>
            <a:ext cx="2956223" cy="36004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Perfect Cost model assumption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7835" y="3793604"/>
            <a:ext cx="3324645" cy="36004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Independent dimensions assumption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5775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779912" y="697260"/>
            <a:ext cx="4796408" cy="301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 Estimation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440815" y="697260"/>
            <a:ext cx="18260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 RDBMS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40545" y="1026342"/>
            <a:ext cx="2504303" cy="2685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Statistical Metadata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4486274" y="735334"/>
            <a:ext cx="4017319" cy="1178873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6444208" y="4763864"/>
            <a:ext cx="1154113" cy="54190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x 10</a:t>
            </a:r>
            <a:r>
              <a:rPr lang="en-US" sz="14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 defTabSz="816022"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</a:t>
            </a:r>
            <a:endParaRPr lang="en-US" sz="1400" b="1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828381" y="4729956"/>
            <a:ext cx="1247775" cy="50380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 x 10</a:t>
            </a:r>
            <a:r>
              <a:rPr lang="en-US" sz="14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algn="ctr" defTabSz="816022">
              <a:defRPr/>
            </a:pPr>
            <a:r>
              <a:rPr lang="en-US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lineitem</a:t>
            </a:r>
            <a:endParaRPr lang="en-US" sz="1400" b="1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422418" y="4057887"/>
            <a:ext cx="957894" cy="473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4 x 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3</a:t>
            </a:r>
          </a:p>
          <a:p>
            <a:pPr algn="ctr" defTabSz="816022">
              <a:defRPr/>
            </a:pPr>
            <a:r>
              <a:rPr lang="en-US" sz="1400" b="1" dirty="0" err="1" smtClean="0">
                <a:solidFill>
                  <a:srgbClr val="C00000"/>
                </a:solidFill>
              </a:rPr>
              <a:t>RelScan</a:t>
            </a:r>
            <a:endParaRPr lang="en-US" sz="1400" b="1" dirty="0" smtClean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813300" y="4028801"/>
            <a:ext cx="901700" cy="4254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6 x 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6</a:t>
            </a:r>
          </a:p>
          <a:p>
            <a:pPr algn="ctr" defTabSz="816022">
              <a:defRPr/>
            </a:pPr>
            <a:r>
              <a:rPr lang="en-US" sz="1400" b="1" dirty="0" err="1" smtClean="0">
                <a:solidFill>
                  <a:srgbClr val="C00000"/>
                </a:solidFill>
              </a:rPr>
              <a:t>RelScan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273675" y="3277914"/>
            <a:ext cx="1454150" cy="398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1.2 x 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6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 defTabSz="816022"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Hash Join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240547" y="4449490"/>
            <a:ext cx="23603" cy="2510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6950249" y="4502696"/>
            <a:ext cx="71016" cy="227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5294313" y="3676376"/>
            <a:ext cx="242887" cy="3587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6370638" y="3676376"/>
            <a:ext cx="290512" cy="4000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71002" y="981638"/>
            <a:ext cx="4022500" cy="1427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6022">
              <a:defRPr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(EQ)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select</a:t>
            </a:r>
            <a:r>
              <a:rPr lang="en-US" b="1" dirty="0"/>
              <a:t>   </a:t>
            </a:r>
            <a:r>
              <a:rPr lang="en-US" b="1" dirty="0">
                <a:solidFill>
                  <a:srgbClr val="002060"/>
                </a:solidFill>
              </a:rPr>
              <a:t>*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from</a:t>
            </a:r>
            <a:r>
              <a:rPr lang="en-US" b="1" dirty="0"/>
              <a:t>     </a:t>
            </a:r>
            <a:r>
              <a:rPr lang="en-US" b="1" dirty="0" err="1">
                <a:solidFill>
                  <a:srgbClr val="002060"/>
                </a:solidFill>
              </a:rPr>
              <a:t>lineitem</a:t>
            </a:r>
            <a:r>
              <a:rPr lang="en-US" b="1" dirty="0">
                <a:solidFill>
                  <a:srgbClr val="002060"/>
                </a:solidFill>
              </a:rPr>
              <a:t>, orders, part</a:t>
            </a:r>
          </a:p>
          <a:p>
            <a:pPr defTabSz="816022">
              <a:defRPr/>
            </a:pPr>
            <a:r>
              <a:rPr lang="en-US" b="1" dirty="0">
                <a:solidFill>
                  <a:srgbClr val="C00000"/>
                </a:solidFill>
              </a:rPr>
              <a:t>where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2060"/>
                </a:solidFill>
              </a:rPr>
              <a:t>p_partkey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l_partkey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l_orderkey</a:t>
            </a:r>
            <a:r>
              <a:rPr lang="en-US" b="1" dirty="0">
                <a:solidFill>
                  <a:srgbClr val="002060"/>
                </a:solidFill>
              </a:rPr>
              <a:t> = </a:t>
            </a:r>
            <a:r>
              <a:rPr lang="en-US" b="1" dirty="0" err="1">
                <a:solidFill>
                  <a:srgbClr val="002060"/>
                </a:solidFill>
              </a:rPr>
              <a:t>o_orderkey</a:t>
            </a:r>
            <a:r>
              <a:rPr lang="en-US" b="1" dirty="0">
                <a:solidFill>
                  <a:srgbClr val="002060"/>
                </a:solidFill>
              </a:rPr>
              <a:t> and</a:t>
            </a:r>
          </a:p>
          <a:p>
            <a:pPr defTabSz="816022">
              <a:defRPr/>
            </a:pPr>
            <a:r>
              <a:rPr lang="en-US" b="1" dirty="0">
                <a:solidFill>
                  <a:srgbClr val="002060"/>
                </a:solidFill>
              </a:rPr>
              <a:t>              </a:t>
            </a:r>
            <a:r>
              <a:rPr lang="en-US" b="1" dirty="0" err="1">
                <a:solidFill>
                  <a:srgbClr val="002060"/>
                </a:solidFill>
              </a:rPr>
              <a:t>p_retailprice</a:t>
            </a:r>
            <a:r>
              <a:rPr lang="en-US" b="1" dirty="0">
                <a:solidFill>
                  <a:srgbClr val="002060"/>
                </a:solidFill>
              </a:rPr>
              <a:t> &lt; 1000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98475" y="1713629"/>
            <a:ext cx="994368" cy="0"/>
          </a:xfrm>
          <a:prstGeom prst="straightConnector1">
            <a:avLst/>
          </a:prstGeom>
          <a:noFill/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148064" y="1599430"/>
            <a:ext cx="2736304" cy="2685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Query Optimizer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597650" y="1925960"/>
            <a:ext cx="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69075" y="1312811"/>
            <a:ext cx="0" cy="2376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0" name="TextBox 12"/>
          <p:cNvSpPr txBox="1">
            <a:spLocks noChangeArrowheads="1"/>
          </p:cNvSpPr>
          <p:nvPr/>
        </p:nvSpPr>
        <p:spPr bwMode="auto">
          <a:xfrm>
            <a:off x="2123728" y="4233956"/>
            <a:ext cx="1492303" cy="4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Estimated </a:t>
            </a:r>
            <a:r>
              <a:rPr lang="en-US" sz="1200" b="1" dirty="0" smtClean="0"/>
              <a:t> Selection Cardinality</a:t>
            </a:r>
            <a:endParaRPr lang="en-US" sz="1200" b="1" dirty="0"/>
          </a:p>
        </p:txBody>
      </p:sp>
      <p:sp>
        <p:nvSpPr>
          <p:cNvPr id="5148" name="TextBox 41"/>
          <p:cNvSpPr txBox="1">
            <a:spLocks noChangeArrowheads="1"/>
          </p:cNvSpPr>
          <p:nvPr/>
        </p:nvSpPr>
        <p:spPr bwMode="auto">
          <a:xfrm>
            <a:off x="2771800" y="2967580"/>
            <a:ext cx="1125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Estimated Join </a:t>
            </a:r>
            <a:endParaRPr lang="en-US" sz="1200" b="1" dirty="0" smtClean="0"/>
          </a:p>
          <a:p>
            <a:pPr eaLnBrk="1" hangingPunct="1"/>
            <a:r>
              <a:rPr lang="en-US" sz="1200" b="1" dirty="0" smtClean="0"/>
              <a:t>Cardinality </a:t>
            </a:r>
            <a:endParaRPr lang="en-US" sz="1200" b="1" dirty="0"/>
          </a:p>
        </p:txBody>
      </p:sp>
      <p:grpSp>
        <p:nvGrpSpPr>
          <p:cNvPr id="5133" name="Group 31"/>
          <p:cNvGrpSpPr>
            <a:grpSpLocks/>
          </p:cNvGrpSpPr>
          <p:nvPr/>
        </p:nvGrpSpPr>
        <p:grpSpPr bwMode="auto">
          <a:xfrm>
            <a:off x="2305050" y="4801716"/>
            <a:ext cx="2552701" cy="584775"/>
            <a:chOff x="2476423" y="5225025"/>
            <a:chExt cx="2552778" cy="584775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4038571" y="5382183"/>
              <a:ext cx="99063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7" name="TextBox 27"/>
            <p:cNvSpPr txBox="1">
              <a:spLocks noChangeArrowheads="1"/>
            </p:cNvSpPr>
            <p:nvPr/>
          </p:nvSpPr>
          <p:spPr bwMode="auto">
            <a:xfrm>
              <a:off x="2476423" y="5225025"/>
              <a:ext cx="16383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8159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8159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8159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8159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 smtClean="0"/>
                <a:t>Base Relation</a:t>
              </a:r>
              <a:br>
                <a:rPr lang="en-US" b="1" dirty="0" smtClean="0"/>
              </a:br>
              <a:r>
                <a:rPr lang="en-US" b="1" dirty="0" smtClean="0"/>
                <a:t>Cardinality</a:t>
              </a:r>
              <a:endParaRPr lang="en-US" b="1" dirty="0"/>
            </a:p>
          </p:txBody>
        </p:sp>
      </p:grpSp>
      <p:cxnSp>
        <p:nvCxnSpPr>
          <p:cNvPr id="39" name="Curved Connector 38"/>
          <p:cNvCxnSpPr>
            <a:stCxn id="6" idx="1"/>
          </p:cNvCxnSpPr>
          <p:nvPr/>
        </p:nvCxnSpPr>
        <p:spPr>
          <a:xfrm rot="10800000" flipV="1">
            <a:off x="3580023" y="1160610"/>
            <a:ext cx="1660522" cy="3780992"/>
          </a:xfrm>
          <a:prstGeom prst="curvedConnector2">
            <a:avLst/>
          </a:prstGeom>
          <a:ln w="25400" cmpd="dbl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959475" y="2457176"/>
            <a:ext cx="1454150" cy="400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1.2 x 10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6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algn="ctr" defTabSz="816022"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Hash Join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5940425" y="2857226"/>
            <a:ext cx="271463" cy="4206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7213600" y="2835001"/>
            <a:ext cx="330200" cy="3540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507288" y="3744639"/>
            <a:ext cx="1331912" cy="4318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1.5 x 10</a:t>
            </a:r>
            <a:r>
              <a:rPr lang="en-US" sz="14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 defTabSz="816022"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orders</a:t>
            </a:r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07288" y="3111598"/>
            <a:ext cx="1027112" cy="4155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6022">
              <a:defRPr/>
            </a:pPr>
            <a:r>
              <a:rPr lang="en-US" sz="1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1.5 x 10</a:t>
            </a:r>
            <a:r>
              <a:rPr lang="en-US" sz="1400" b="1" baseline="30000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5</a:t>
            </a:r>
          </a:p>
          <a:p>
            <a:pPr algn="ctr" defTabSz="816022">
              <a:defRPr/>
            </a:pPr>
            <a:r>
              <a:rPr lang="en-US" sz="1400" b="1" dirty="0" err="1" smtClean="0">
                <a:solidFill>
                  <a:srgbClr val="C00000"/>
                </a:solidFill>
                <a:latin typeface="+mj-lt"/>
              </a:rPr>
              <a:t>RelScan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2" name="Straight Arrow Connector 61"/>
          <p:cNvCxnSpPr>
            <a:stCxn id="59" idx="0"/>
          </p:cNvCxnSpPr>
          <p:nvPr/>
        </p:nvCxnSpPr>
        <p:spPr>
          <a:xfrm flipH="1" flipV="1">
            <a:off x="8110538" y="3525564"/>
            <a:ext cx="61912" cy="2190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>
            <a:off x="4184948" y="2585764"/>
            <a:ext cx="1755477" cy="71437"/>
          </a:xfrm>
          <a:prstGeom prst="curvedConnector3">
            <a:avLst>
              <a:gd name="adj1" fmla="val 50000"/>
            </a:avLst>
          </a:prstGeom>
          <a:ln w="25400" cmpd="dbl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>
            <a:off x="3957639" y="3149328"/>
            <a:ext cx="1282908" cy="206373"/>
          </a:xfrm>
          <a:prstGeom prst="curvedConnector3">
            <a:avLst>
              <a:gd name="adj1" fmla="val 50000"/>
            </a:avLst>
          </a:prstGeom>
          <a:ln w="25400" cmpd="dbl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cxnSp>
        <p:nvCxnSpPr>
          <p:cNvPr id="45" name="Curved Connector 44"/>
          <p:cNvCxnSpPr/>
          <p:nvPr/>
        </p:nvCxnSpPr>
        <p:spPr>
          <a:xfrm>
            <a:off x="3779912" y="4441676"/>
            <a:ext cx="2664296" cy="144016"/>
          </a:xfrm>
          <a:prstGeom prst="curvedConnector3">
            <a:avLst>
              <a:gd name="adj1" fmla="val 50000"/>
            </a:avLst>
          </a:prstGeom>
          <a:ln w="25400" cmpd="dbl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1"/>
          <p:cNvSpPr txBox="1">
            <a:spLocks noChangeArrowheads="1"/>
          </p:cNvSpPr>
          <p:nvPr/>
        </p:nvSpPr>
        <p:spPr bwMode="auto">
          <a:xfrm>
            <a:off x="3010049" y="2390649"/>
            <a:ext cx="1125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Estimated Join </a:t>
            </a:r>
            <a:endParaRPr lang="en-US" sz="1200" b="1" dirty="0" smtClean="0"/>
          </a:p>
          <a:p>
            <a:pPr eaLnBrk="1" hangingPunct="1"/>
            <a:r>
              <a:rPr lang="en-US" sz="1200" b="1" dirty="0" smtClean="0"/>
              <a:t>Cardinality 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300"/>
            <a:ext cx="8964488" cy="457200"/>
          </a:xfrm>
        </p:spPr>
        <p:txBody>
          <a:bodyPr/>
          <a:lstStyle/>
          <a:p>
            <a:r>
              <a:rPr lang="en-US" dirty="0" smtClean="0"/>
              <a:t>Canonical Query Optimization Framework</a:t>
            </a:r>
            <a:endParaRPr lang="en-IN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572816" y="1475259"/>
            <a:ext cx="9906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584" y="1056928"/>
            <a:ext cx="160172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1" dirty="0" smtClean="0">
                <a:solidFill>
                  <a:srgbClr val="0000FF"/>
                </a:solidFill>
              </a:rPr>
              <a:t>Declarative</a:t>
            </a:r>
            <a:br>
              <a:rPr lang="en-US" sz="2400" i="1" dirty="0" smtClean="0">
                <a:solidFill>
                  <a:srgbClr val="0000FF"/>
                </a:solidFill>
              </a:rPr>
            </a:br>
            <a:r>
              <a:rPr lang="en-US" sz="2400" i="1" dirty="0" smtClean="0">
                <a:solidFill>
                  <a:srgbClr val="0000FF"/>
                </a:solidFill>
              </a:rPr>
              <a:t>Query </a:t>
            </a:r>
            <a:r>
              <a:rPr lang="en-US" sz="2400" i="1" dirty="0">
                <a:solidFill>
                  <a:srgbClr val="0000FF"/>
                </a:solidFill>
              </a:rPr>
              <a:t>(Q)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27784" y="913284"/>
            <a:ext cx="2808312" cy="1143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006666"/>
                </a:solidFill>
              </a:rPr>
              <a:t>Query </a:t>
            </a:r>
            <a:r>
              <a:rPr lang="en-US" sz="2800" b="1" dirty="0" smtClean="0">
                <a:solidFill>
                  <a:srgbClr val="006666"/>
                </a:solidFill>
              </a:rPr>
              <a:t>Optimizer</a:t>
            </a:r>
            <a:endParaRPr lang="en-US" sz="2800" b="1" dirty="0">
              <a:solidFill>
                <a:srgbClr val="006666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521424" y="1475259"/>
            <a:ext cx="1066800" cy="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42856" y="984920"/>
            <a:ext cx="3221632" cy="9787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400" i="1" smtClean="0">
                <a:solidFill>
                  <a:srgbClr val="0000FF"/>
                </a:solidFill>
              </a:rPr>
              <a:t>Optimal     </a:t>
            </a:r>
            <a:r>
              <a:rPr lang="en-US" sz="2000" smtClean="0"/>
              <a:t>[Min Cost]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>
                <a:solidFill>
                  <a:srgbClr val="0000FF"/>
                </a:solidFill>
              </a:rPr>
              <a:t>Plan P(Q)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3059832" y="2056284"/>
            <a:ext cx="0" cy="1080000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849416" y="2817887"/>
            <a:ext cx="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23528" y="3116957"/>
            <a:ext cx="3672408" cy="22467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Operator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Execution Cost</a:t>
            </a:r>
          </a:p>
          <a:p>
            <a:pPr algn="r"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Estimation Model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function of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(Hardware, DB  Engine)</a:t>
            </a:r>
          </a:p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e.g.  </a:t>
            </a:r>
            <a: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NL Join </a:t>
            </a:r>
          </a:p>
          <a:p>
            <a:pPr eaLnBrk="0" hangingPunct="0"/>
            <a:r>
              <a:rPr lang="en-US" sz="2000" dirty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       = |R</a:t>
            </a:r>
            <a:r>
              <a:rPr lang="en-US" sz="2000" baseline="-25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| + |R</a:t>
            </a:r>
            <a:r>
              <a:rPr lang="en-US" sz="2000" baseline="-25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| x |</a:t>
            </a:r>
            <a:r>
              <a:rPr lang="en-US" sz="2000" dirty="0" err="1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inner</a:t>
            </a:r>
            <a:r>
              <a:rPr lang="en-US" sz="2000" dirty="0" smtClean="0">
                <a:solidFill>
                  <a:srgbClr val="00642D"/>
                </a:solidFill>
                <a:latin typeface="Arial" pitchFamily="34" charset="0"/>
                <a:cs typeface="Arial" pitchFamily="34" charset="0"/>
              </a:rPr>
              <a:t>|</a:t>
            </a:r>
            <a:endParaRPr lang="en-US" sz="2000" dirty="0">
              <a:solidFill>
                <a:srgbClr val="00642D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4139952" y="3145532"/>
                <a:ext cx="4932040" cy="212365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Operator 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Result Cardinality</a:t>
                </a:r>
                <a:br>
                  <a:rPr lang="en-US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Estimation Model</a:t>
                </a:r>
                <a:br>
                  <a:rPr lang="en-US" sz="2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12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function of</a:t>
                </a:r>
                <a:br>
                  <a:rPr lang="en-US" sz="2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(Data Distributions, Data Correlations)</a:t>
                </a:r>
              </a:p>
              <a:p>
                <a:pPr eaLnBrk="0" hangingPunct="0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e.g. </a:t>
                </a:r>
                <a:r>
                  <a:rPr lang="en-US" sz="2000" dirty="0" smtClean="0">
                    <a:solidFill>
                      <a:srgbClr val="00642D"/>
                    </a:solidFill>
                    <a:latin typeface="Arial" pitchFamily="34" charset="0"/>
                    <a:cs typeface="Arial" pitchFamily="34" charset="0"/>
                  </a:rPr>
                  <a:t> Output Cardinality of Join =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642D"/>
                        </a:solidFill>
                        <a:latin typeface="Cambria Math"/>
                        <a:cs typeface="Arial" pitchFamily="34" charset="0"/>
                      </a:rPr>
                      <m:t>  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00642D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642D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𝒐</m:t>
                            </m:r>
                            <m:r>
                              <a:rPr lang="en-US" sz="2000" b="1" i="1" smtClean="0">
                                <a:solidFill>
                                  <a:srgbClr val="00642D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𝒖𝒕𝒆𝒓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00642D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00642D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𝒊</m:t>
                            </m:r>
                            <m:r>
                              <a:rPr lang="en-US" sz="2000" b="1" i="1" smtClean="0">
                                <a:solidFill>
                                  <a:srgbClr val="00642D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𝒏𝒏𝒆𝒓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00642D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×</m:t>
                    </m:r>
                  </m:oMath>
                </a14:m>
                <a:r>
                  <a:rPr lang="en-US" sz="2000" dirty="0" smtClean="0">
                    <a:solidFill>
                      <a:srgbClr val="00642D"/>
                    </a:solidFill>
                    <a:latin typeface="Arial" pitchFamily="34" charset="0"/>
                    <a:cs typeface="Arial" pitchFamily="34" charset="0"/>
                  </a:rPr>
                  <a:t> join filter factor</a:t>
                </a:r>
                <a:endParaRPr lang="en-US" sz="2000" dirty="0">
                  <a:solidFill>
                    <a:srgbClr val="00642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3145532"/>
                <a:ext cx="4932040" cy="21236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235" t="-1146" b="-4298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4932040" y="2056284"/>
            <a:ext cx="0" cy="1089248"/>
          </a:xfrm>
          <a:prstGeom prst="line">
            <a:avLst/>
          </a:prstGeom>
          <a:noFill/>
          <a:ln w="508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7544" y="121196"/>
            <a:ext cx="7315200" cy="1225550"/>
          </a:xfrm>
        </p:spPr>
        <p:txBody>
          <a:bodyPr/>
          <a:lstStyle/>
          <a:p>
            <a:r>
              <a:rPr lang="en-US" sz="3600" i="1" dirty="0" smtClean="0"/>
              <a:t>Run-time Sub-optimality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96" y="1057300"/>
            <a:ext cx="8856984" cy="3888432"/>
          </a:xfrm>
        </p:spPr>
        <p:txBody>
          <a:bodyPr/>
          <a:lstStyle/>
          <a:p>
            <a:pPr marL="457200" indent="-457200" algn="just"/>
            <a:r>
              <a:rPr lang="en-IN" dirty="0" smtClean="0"/>
              <a:t>     </a:t>
            </a:r>
            <a:r>
              <a:rPr lang="en-IN" sz="2400" dirty="0" smtClean="0">
                <a:solidFill>
                  <a:srgbClr val="00642D"/>
                </a:solidFill>
                <a:latin typeface="Comic Sans MS" pitchFamily="66" charset="0"/>
              </a:rPr>
              <a:t>The supposedly optimal plan-choice from the query optimizer may actually turn out to be 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highly sub-optimal </a:t>
            </a:r>
            <a:r>
              <a:rPr lang="en-IN" sz="2400" dirty="0" smtClean="0">
                <a:solidFill>
                  <a:srgbClr val="00642D"/>
                </a:solidFill>
                <a:latin typeface="Comic Sans MS" pitchFamily="66" charset="0"/>
              </a:rPr>
              <a:t>when the query is executed with this plan. This adverse effect is due to errors in:</a:t>
            </a:r>
          </a:p>
          <a:p>
            <a:pPr marL="457200" indent="-457200"/>
            <a:r>
              <a:rPr lang="en-IN" sz="2400" dirty="0" smtClean="0">
                <a:solidFill>
                  <a:srgbClr val="00642D"/>
                </a:solidFill>
                <a:latin typeface="Comic Sans MS" pitchFamily="66" charset="0"/>
              </a:rPr>
              <a:t>	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(a) cost model  </a:t>
            </a:r>
            <a:r>
              <a:rPr lang="en-IN" sz="2400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IN" sz="2400" smtClean="0">
                <a:solidFill>
                  <a:schemeClr val="tx1"/>
                </a:solidFill>
                <a:latin typeface="Comic Sans MS" pitchFamily="66" charset="0"/>
              </a:rPr>
              <a:t>limited impact</a:t>
            </a:r>
            <a:r>
              <a:rPr lang="en-IN" sz="2400" dirty="0" smtClean="0">
                <a:solidFill>
                  <a:schemeClr val="tx1"/>
                </a:solidFill>
                <a:latin typeface="Comic Sans MS" pitchFamily="66" charset="0"/>
              </a:rPr>
              <a:t>, &lt; 30 %</a:t>
            </a:r>
          </a:p>
          <a:p>
            <a:pPr marL="457200" indent="-457200"/>
            <a:r>
              <a:rPr lang="en-IN" sz="2400" dirty="0" smtClean="0">
                <a:solidFill>
                  <a:srgbClr val="00642D"/>
                </a:solidFill>
                <a:latin typeface="Comic Sans MS" pitchFamily="66" charset="0"/>
              </a:rPr>
              <a:t>     </a:t>
            </a:r>
            <a:r>
              <a:rPr lang="en-IN" sz="2400" dirty="0" smtClean="0">
                <a:solidFill>
                  <a:srgbClr val="0000FF"/>
                </a:solidFill>
                <a:latin typeface="Comic Sans MS" pitchFamily="66" charset="0"/>
              </a:rPr>
              <a:t>(b) </a:t>
            </a:r>
            <a:r>
              <a:rPr lang="en-IN" sz="2400" smtClean="0">
                <a:solidFill>
                  <a:srgbClr val="0000FF"/>
                </a:solidFill>
                <a:latin typeface="Comic Sans MS" pitchFamily="66" charset="0"/>
              </a:rPr>
              <a:t>cardinality model</a:t>
            </a:r>
            <a: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IN" sz="240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en-US" sz="2400" smtClean="0">
                <a:solidFill>
                  <a:schemeClr val="tx1"/>
                </a:solidFill>
                <a:latin typeface="Comic Sans MS" pitchFamily="66" charset="0"/>
              </a:rPr>
              <a:t>huge impact, orders of magnitude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/>
            <a:endParaRPr lang="en-US" sz="24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marL="865380" lvl="1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33CC"/>
                </a:solidFill>
                <a:latin typeface="Comic Sans MS" pitchFamily="66" charset="0"/>
              </a:rPr>
              <a:t>Coarse statistics, attribute value independence (AVI) assumption, multiplicative error propagation, outdated statistics, query construction, …</a:t>
            </a:r>
            <a:r>
              <a:rPr lang="en-US" sz="2000" dirty="0" smtClean="0">
                <a:solidFill>
                  <a:srgbClr val="3333CC"/>
                </a:solidFill>
                <a:latin typeface="Comic Sans MS" pitchFamily="66" charset="0"/>
              </a:rPr>
              <a:t/>
            </a:r>
            <a:br>
              <a:rPr lang="en-US" sz="2000" dirty="0" smtClean="0">
                <a:solidFill>
                  <a:srgbClr val="3333CC"/>
                </a:solidFill>
                <a:latin typeface="Comic Sans MS" pitchFamily="66" charset="0"/>
              </a:rPr>
            </a:b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5B88C-1411-437D-8BF4-BAC5A9D3F58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82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</a:t>
            </a:r>
            <a:r>
              <a:rPr lang="en-US" smtClean="0"/>
              <a:t>by Authority </a:t>
            </a:r>
            <a:r>
              <a:rPr lang="en-US" smtClean="0">
                <a:solidFill>
                  <a:srgbClr val="0000FF"/>
                </a:solidFill>
              </a:rPr>
              <a:t>[Guy Lohman, IBM Almaden]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9120" y="2201410"/>
            <a:ext cx="2695368" cy="952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6129" y="2461639"/>
            <a:ext cx="8784975" cy="2700117"/>
            <a:chOff x="76200" y="515329"/>
            <a:chExt cx="9067800" cy="1914265"/>
          </a:xfrm>
        </p:grpSpPr>
        <p:grpSp>
          <p:nvGrpSpPr>
            <p:cNvPr id="6" name="Group 13"/>
            <p:cNvGrpSpPr/>
            <p:nvPr/>
          </p:nvGrpSpPr>
          <p:grpSpPr>
            <a:xfrm>
              <a:off x="76200" y="515329"/>
              <a:ext cx="9067800" cy="1914265"/>
              <a:chOff x="0" y="514919"/>
              <a:chExt cx="9144000" cy="187503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14919"/>
                <a:ext cx="9144000" cy="1875034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6200" y="639355"/>
                <a:ext cx="8618095" cy="216091"/>
              </a:xfrm>
              <a:prstGeom prst="rect">
                <a:avLst/>
              </a:prstGeom>
              <a:solidFill>
                <a:schemeClr val="accent6"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139952" y="1226182"/>
              <a:ext cx="4608512" cy="226250"/>
            </a:xfrm>
            <a:prstGeom prst="rect">
              <a:avLst/>
            </a:prstGeom>
            <a:solidFill>
              <a:srgbClr val="00B05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764" y="1487123"/>
              <a:ext cx="8387715" cy="226250"/>
            </a:xfrm>
            <a:prstGeom prst="rect">
              <a:avLst/>
            </a:prstGeom>
            <a:solidFill>
              <a:srgbClr val="00B05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1765" y="1774613"/>
              <a:ext cx="891843" cy="226250"/>
            </a:xfrm>
            <a:prstGeom prst="rect">
              <a:avLst/>
            </a:prstGeom>
            <a:solidFill>
              <a:srgbClr val="00B05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358824" y="841277"/>
            <a:ext cx="6533656" cy="12961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tx1"/>
                </a:solidFill>
              </a:rPr>
              <a:t>Snippet </a:t>
            </a:r>
            <a:r>
              <a:rPr lang="en-US" smtClean="0">
                <a:solidFill>
                  <a:schemeClr val="tx1"/>
                </a:solidFill>
              </a:rPr>
              <a:t>from his recent </a:t>
            </a:r>
            <a:r>
              <a:rPr lang="en-US" dirty="0" err="1" smtClean="0">
                <a:solidFill>
                  <a:schemeClr val="tx1"/>
                </a:solidFill>
              </a:rPr>
              <a:t>Sigmod</a:t>
            </a:r>
            <a:r>
              <a:rPr lang="en-US" dirty="0" smtClean="0">
                <a:solidFill>
                  <a:schemeClr val="tx1"/>
                </a:solidFill>
              </a:rPr>
              <a:t> blog post on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“Is Query Optimization a “Solved” Problem?”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58370" name="Picture 2" descr="http://wp.sigmod.org/wp-content/uploads/2014/04/lohman2.jpg"/>
          <p:cNvPicPr>
            <a:picLocks noChangeAspect="1" noChangeArrowheads="1"/>
          </p:cNvPicPr>
          <p:nvPr/>
        </p:nvPicPr>
        <p:blipFill>
          <a:blip r:embed="rId4" cstate="print"/>
          <a:srcRect b="32183"/>
          <a:stretch>
            <a:fillRect/>
          </a:stretch>
        </p:blipFill>
        <p:spPr bwMode="auto">
          <a:xfrm>
            <a:off x="683568" y="841276"/>
            <a:ext cx="1603248" cy="1517224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 Keynote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7FBC4-E9C5-46EF-B980-654DA18B9F1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93541" y="4245841"/>
            <a:ext cx="7704855" cy="311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1520" y="4684383"/>
            <a:ext cx="7704855" cy="31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372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12358</TotalTime>
  <Words>2963</Words>
  <Application>Microsoft Office PowerPoint</Application>
  <PresentationFormat>On-screen Show (16:10)</PresentationFormat>
  <Paragraphs>890</Paragraphs>
  <Slides>53</Slides>
  <Notes>45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Plan Bouquets:             A Fragrant Approach to Robust Query Processing</vt:lpstr>
      <vt:lpstr>Talk Theme</vt:lpstr>
      <vt:lpstr>Sample Relational Database:  Manufacturing </vt:lpstr>
      <vt:lpstr>Query Execution Plan</vt:lpstr>
      <vt:lpstr>Cost-based Query Optimization</vt:lpstr>
      <vt:lpstr>Cardinality Estimation</vt:lpstr>
      <vt:lpstr>Canonical Query Optimization Framework</vt:lpstr>
      <vt:lpstr>Run-time Sub-optimality</vt:lpstr>
      <vt:lpstr>Proof by Authority [Guy Lohman, IBM Almaden]</vt:lpstr>
      <vt:lpstr>Selectivity Estimation Error (EQ)</vt:lpstr>
      <vt:lpstr>Prior Research (lots!)</vt:lpstr>
      <vt:lpstr>Talk Summary</vt:lpstr>
      <vt:lpstr>Problem Framework</vt:lpstr>
      <vt:lpstr>Selectivity Dimensions</vt:lpstr>
      <vt:lpstr>Performance Metrics</vt:lpstr>
      <vt:lpstr>Main Assumptions</vt:lpstr>
      <vt:lpstr>Current Optimizer Behavior on  One-dimensional SS </vt:lpstr>
      <vt:lpstr>Parametric Optimal Set of Plans (POSP)</vt:lpstr>
      <vt:lpstr>POSP Performance Profile (across SS)</vt:lpstr>
      <vt:lpstr>Sub-optimality Profile (across SS)</vt:lpstr>
      <vt:lpstr>Bouquet Approach in 1D SS</vt:lpstr>
      <vt:lpstr>Bouquet Identification</vt:lpstr>
      <vt:lpstr>Bouquet Execution</vt:lpstr>
      <vt:lpstr>Stupid Idea ?</vt:lpstr>
      <vt:lpstr>Bouquet Execution</vt:lpstr>
      <vt:lpstr>Bouquet Performance (EQ)</vt:lpstr>
      <vt:lpstr>  Worst Case Cost Analysis </vt:lpstr>
      <vt:lpstr>1D Performance Bound</vt:lpstr>
      <vt:lpstr>Bouquet Architecture</vt:lpstr>
      <vt:lpstr>Connection to Online Bidding Problem</vt:lpstr>
      <vt:lpstr>Bouquet Approach in 2D SS</vt:lpstr>
      <vt:lpstr>2D Bouquet Identification</vt:lpstr>
      <vt:lpstr>Characteristics of 2D Contours</vt:lpstr>
      <vt:lpstr>Crossing 2D Contours</vt:lpstr>
      <vt:lpstr>2D Performance Analysis</vt:lpstr>
      <vt:lpstr>Dealing with large ρ </vt:lpstr>
      <vt:lpstr>1) Reducing ρ with Anorexic Reduction</vt:lpstr>
      <vt:lpstr>MSO guarantees (compile time)</vt:lpstr>
      <vt:lpstr>2) Reducing ρ with Selectivity Monitoring</vt:lpstr>
      <vt:lpstr>3) Maximizing selectivity movement</vt:lpstr>
      <vt:lpstr>Empirical Evaluation</vt:lpstr>
      <vt:lpstr>Experimental Testbed</vt:lpstr>
      <vt:lpstr>Performance on PostgreSQL</vt:lpstr>
      <vt:lpstr>Performance with COM</vt:lpstr>
      <vt:lpstr>Sample Savings in Wall-clock Time</vt:lpstr>
      <vt:lpstr>Summary</vt:lpstr>
      <vt:lpstr>Limitations</vt:lpstr>
      <vt:lpstr>Incorporating Cost Model Error</vt:lpstr>
      <vt:lpstr>Slide 49</vt:lpstr>
      <vt:lpstr>Slide 50</vt:lpstr>
      <vt:lpstr>FAQs</vt:lpstr>
      <vt:lpstr>Assumptions Revisited</vt:lpstr>
      <vt:lpstr>Assumptions Revisited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Jayant Haritsa</cp:lastModifiedBy>
  <cp:revision>1379</cp:revision>
  <dcterms:created xsi:type="dcterms:W3CDTF">2013-02-27T05:42:13Z</dcterms:created>
  <dcterms:modified xsi:type="dcterms:W3CDTF">2014-12-11T23:55:47Z</dcterms:modified>
</cp:coreProperties>
</file>