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60"/>
  </p:notesMasterIdLst>
  <p:sldIdLst>
    <p:sldId id="287" r:id="rId2"/>
    <p:sldId id="396" r:id="rId3"/>
    <p:sldId id="277" r:id="rId4"/>
    <p:sldId id="354" r:id="rId5"/>
    <p:sldId id="288" r:id="rId6"/>
    <p:sldId id="278" r:id="rId7"/>
    <p:sldId id="280" r:id="rId8"/>
    <p:sldId id="442" r:id="rId9"/>
    <p:sldId id="378" r:id="rId10"/>
    <p:sldId id="427" r:id="rId11"/>
    <p:sldId id="394" r:id="rId12"/>
    <p:sldId id="422" r:id="rId13"/>
    <p:sldId id="440" r:id="rId14"/>
    <p:sldId id="397" r:id="rId15"/>
    <p:sldId id="398" r:id="rId16"/>
    <p:sldId id="372" r:id="rId17"/>
    <p:sldId id="373" r:id="rId18"/>
    <p:sldId id="374" r:id="rId19"/>
    <p:sldId id="375" r:id="rId20"/>
    <p:sldId id="376" r:id="rId21"/>
    <p:sldId id="266" r:id="rId22"/>
    <p:sldId id="267" r:id="rId23"/>
    <p:sldId id="400" r:id="rId24"/>
    <p:sldId id="268" r:id="rId25"/>
    <p:sldId id="284" r:id="rId26"/>
    <p:sldId id="270" r:id="rId27"/>
    <p:sldId id="289" r:id="rId28"/>
    <p:sldId id="285" r:id="rId29"/>
    <p:sldId id="273" r:id="rId30"/>
    <p:sldId id="290" r:id="rId31"/>
    <p:sldId id="275" r:id="rId32"/>
    <p:sldId id="276" r:id="rId33"/>
    <p:sldId id="286" r:id="rId34"/>
    <p:sldId id="415" r:id="rId35"/>
    <p:sldId id="401" r:id="rId36"/>
    <p:sldId id="402" r:id="rId37"/>
    <p:sldId id="403" r:id="rId38"/>
    <p:sldId id="404" r:id="rId39"/>
    <p:sldId id="406" r:id="rId40"/>
    <p:sldId id="407" r:id="rId41"/>
    <p:sldId id="408" r:id="rId42"/>
    <p:sldId id="420" r:id="rId43"/>
    <p:sldId id="410" r:id="rId44"/>
    <p:sldId id="421" r:id="rId45"/>
    <p:sldId id="412" r:id="rId46"/>
    <p:sldId id="419" r:id="rId47"/>
    <p:sldId id="443" r:id="rId48"/>
    <p:sldId id="444" r:id="rId49"/>
    <p:sldId id="446" r:id="rId50"/>
    <p:sldId id="447" r:id="rId51"/>
    <p:sldId id="448" r:id="rId52"/>
    <p:sldId id="449" r:id="rId53"/>
    <p:sldId id="450" r:id="rId54"/>
    <p:sldId id="451" r:id="rId55"/>
    <p:sldId id="452" r:id="rId56"/>
    <p:sldId id="453" r:id="rId57"/>
    <p:sldId id="454" r:id="rId58"/>
    <p:sldId id="416" r:id="rId59"/>
  </p:sldIdLst>
  <p:sldSz cx="10080625" cy="7559675"/>
  <p:notesSz cx="7772400" cy="10058400"/>
  <p:defaultTextStyle>
    <a:defPPr>
      <a:defRPr lang="en-GB"/>
    </a:defPPr>
    <a:lvl1pPr algn="l" defTabSz="457152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742873" indent="-285721" algn="l" defTabSz="457152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142881" indent="-228576" algn="l" defTabSz="457152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600034" indent="-228576" algn="l" defTabSz="457152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57187" indent="-228576" algn="l" defTabSz="457152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5763" algn="l" defTabSz="914305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2916" algn="l" defTabSz="914305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068" algn="l" defTabSz="914305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221" algn="l" defTabSz="914305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E33123"/>
    <a:srgbClr val="000000"/>
    <a:srgbClr val="FFFFFF"/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664" autoAdjust="0"/>
    <p:restoredTop sz="94590" autoAdjust="0"/>
  </p:normalViewPr>
  <p:slideViewPr>
    <p:cSldViewPr>
      <p:cViewPr varScale="1">
        <p:scale>
          <a:sx n="62" d="100"/>
          <a:sy n="62" d="100"/>
        </p:scale>
        <p:origin x="-1104" y="-96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192" y="1384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46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83D4B3-446D-4831-A0DC-741198ABD24B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2817EDB-EE01-4B87-AEC4-A0BC0F6F90FF}">
      <dgm:prSet/>
      <dgm:spPr/>
      <dgm:t>
        <a:bodyPr/>
        <a:lstStyle/>
        <a:p>
          <a:pPr rtl="0"/>
          <a:r>
            <a:rPr lang="en-US" dirty="0" smtClean="0"/>
            <a:t>Dynamic Continuous Query Optimization</a:t>
          </a:r>
          <a:endParaRPr lang="en-US" dirty="0"/>
        </a:p>
      </dgm:t>
    </dgm:pt>
    <dgm:pt modelId="{867F88F8-361C-4642-97B9-DAAF7D96640D}" type="parTrans" cxnId="{DCC9C013-4ECA-4899-9995-8038BAAE337A}">
      <dgm:prSet/>
      <dgm:spPr/>
      <dgm:t>
        <a:bodyPr/>
        <a:lstStyle/>
        <a:p>
          <a:endParaRPr lang="en-US"/>
        </a:p>
      </dgm:t>
    </dgm:pt>
    <dgm:pt modelId="{C5677AF3-A201-4CCE-8386-AFE77F85F0B8}" type="sibTrans" cxnId="{DCC9C013-4ECA-4899-9995-8038BAAE337A}">
      <dgm:prSet/>
      <dgm:spPr/>
      <dgm:t>
        <a:bodyPr/>
        <a:lstStyle/>
        <a:p>
          <a:endParaRPr lang="en-US"/>
        </a:p>
      </dgm:t>
    </dgm:pt>
    <dgm:pt modelId="{1D298D4D-2EE4-45A5-9806-C66A25430D7F}">
      <dgm:prSet/>
      <dgm:spPr/>
      <dgm:t>
        <a:bodyPr/>
        <a:lstStyle/>
        <a:p>
          <a:pPr rtl="0"/>
          <a:r>
            <a:rPr lang="en-US" dirty="0" smtClean="0"/>
            <a:t>Ad-hoc query optimization</a:t>
          </a:r>
          <a:endParaRPr lang="en-US" dirty="0"/>
        </a:p>
      </dgm:t>
    </dgm:pt>
    <dgm:pt modelId="{25C2F37B-3FAB-46D8-9633-37023D9FCA8F}" type="parTrans" cxnId="{1CFBF771-AD0A-45D1-9BBB-D69074431B37}">
      <dgm:prSet/>
      <dgm:spPr/>
      <dgm:t>
        <a:bodyPr/>
        <a:lstStyle/>
        <a:p>
          <a:endParaRPr lang="en-US"/>
        </a:p>
      </dgm:t>
    </dgm:pt>
    <dgm:pt modelId="{54E2919D-C006-47FD-BFE1-3E52F3D77FE8}" type="sibTrans" cxnId="{1CFBF771-AD0A-45D1-9BBB-D69074431B37}">
      <dgm:prSet/>
      <dgm:spPr/>
      <dgm:t>
        <a:bodyPr/>
        <a:lstStyle/>
        <a:p>
          <a:endParaRPr lang="en-US"/>
        </a:p>
      </dgm:t>
    </dgm:pt>
    <dgm:pt modelId="{93E912E0-F137-4DA9-AD0A-40B6A9186A8F}" type="pres">
      <dgm:prSet presAssocID="{0783D4B3-446D-4831-A0DC-741198ABD24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C18A04-FB1B-4AC3-B089-3D806C0379E9}" type="pres">
      <dgm:prSet presAssocID="{0783D4B3-446D-4831-A0DC-741198ABD24B}" presName="ribbon" presStyleLbl="node1" presStyleIdx="0" presStyleCn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E4DBD4FF-4A0B-4E34-B951-30D0840A082B}" type="pres">
      <dgm:prSet presAssocID="{0783D4B3-446D-4831-A0DC-741198ABD24B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C0275-3120-43C8-B870-6FC9F8C0A14E}" type="pres">
      <dgm:prSet presAssocID="{0783D4B3-446D-4831-A0DC-741198ABD24B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FBF771-AD0A-45D1-9BBB-D69074431B37}" srcId="{0783D4B3-446D-4831-A0DC-741198ABD24B}" destId="{1D298D4D-2EE4-45A5-9806-C66A25430D7F}" srcOrd="1" destOrd="0" parTransId="{25C2F37B-3FAB-46D8-9633-37023D9FCA8F}" sibTransId="{54E2919D-C006-47FD-BFE1-3E52F3D77FE8}"/>
    <dgm:cxn modelId="{9339D10A-641C-49E5-8D20-EDFDFE930865}" type="presOf" srcId="{1D298D4D-2EE4-45A5-9806-C66A25430D7F}" destId="{543C0275-3120-43C8-B870-6FC9F8C0A14E}" srcOrd="0" destOrd="0" presId="urn:microsoft.com/office/officeart/2005/8/layout/arrow6"/>
    <dgm:cxn modelId="{DCC9C013-4ECA-4899-9995-8038BAAE337A}" srcId="{0783D4B3-446D-4831-A0DC-741198ABD24B}" destId="{82817EDB-EE01-4B87-AEC4-A0BC0F6F90FF}" srcOrd="0" destOrd="0" parTransId="{867F88F8-361C-4642-97B9-DAAF7D96640D}" sibTransId="{C5677AF3-A201-4CCE-8386-AFE77F85F0B8}"/>
    <dgm:cxn modelId="{69B56B12-4A60-4394-9B29-996879FE76B8}" type="presOf" srcId="{0783D4B3-446D-4831-A0DC-741198ABD24B}" destId="{93E912E0-F137-4DA9-AD0A-40B6A9186A8F}" srcOrd="0" destOrd="0" presId="urn:microsoft.com/office/officeart/2005/8/layout/arrow6"/>
    <dgm:cxn modelId="{9E1CC07D-0188-4F19-8487-657900FBB443}" type="presOf" srcId="{82817EDB-EE01-4B87-AEC4-A0BC0F6F90FF}" destId="{E4DBD4FF-4A0B-4E34-B951-30D0840A082B}" srcOrd="0" destOrd="0" presId="urn:microsoft.com/office/officeart/2005/8/layout/arrow6"/>
    <dgm:cxn modelId="{B415ED2A-AB07-4615-9D3B-6257E3C145C3}" type="presParOf" srcId="{93E912E0-F137-4DA9-AD0A-40B6A9186A8F}" destId="{43C18A04-FB1B-4AC3-B089-3D806C0379E9}" srcOrd="0" destOrd="0" presId="urn:microsoft.com/office/officeart/2005/8/layout/arrow6"/>
    <dgm:cxn modelId="{5B9D9FBA-C99C-4DC1-A582-943D0460529F}" type="presParOf" srcId="{93E912E0-F137-4DA9-AD0A-40B6A9186A8F}" destId="{E4DBD4FF-4A0B-4E34-B951-30D0840A082B}" srcOrd="1" destOrd="0" presId="urn:microsoft.com/office/officeart/2005/8/layout/arrow6"/>
    <dgm:cxn modelId="{31F1C5F6-4DEA-44A1-B528-E71C4C978AE2}" type="presParOf" srcId="{93E912E0-F137-4DA9-AD0A-40B6A9186A8F}" destId="{543C0275-3120-43C8-B870-6FC9F8C0A14E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C18A04-FB1B-4AC3-B089-3D806C0379E9}">
      <dsp:nvSpPr>
        <dsp:cNvPr id="0" name=""/>
        <dsp:cNvSpPr/>
      </dsp:nvSpPr>
      <dsp:spPr>
        <a:xfrm>
          <a:off x="0" y="635317"/>
          <a:ext cx="9070975" cy="3628390"/>
        </a:xfrm>
        <a:prstGeom prst="leftRightRibbon">
          <a:avLst/>
        </a:prstGeom>
        <a:solidFill>
          <a:schemeClr val="dk1">
            <a:tint val="50000"/>
          </a:schemeClr>
        </a:solidFill>
        <a:ln w="10000" cap="flat" cmpd="sng" algn="ctr">
          <a:solidFill>
            <a:schemeClr val="dk1"/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E4DBD4FF-4A0B-4E34-B951-30D0840A082B}">
      <dsp:nvSpPr>
        <dsp:cNvPr id="0" name=""/>
        <dsp:cNvSpPr/>
      </dsp:nvSpPr>
      <dsp:spPr>
        <a:xfrm>
          <a:off x="1088517" y="1270285"/>
          <a:ext cx="2993421" cy="1777911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7348" rIns="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Dynamic Continuous Query Optimization</a:t>
          </a:r>
          <a:endParaRPr lang="en-US" sz="3300" kern="1200" dirty="0"/>
        </a:p>
      </dsp:txBody>
      <dsp:txXfrm>
        <a:off x="1088517" y="1270285"/>
        <a:ext cx="2993421" cy="1777911"/>
      </dsp:txXfrm>
    </dsp:sp>
    <dsp:sp modelId="{543C0275-3120-43C8-B870-6FC9F8C0A14E}">
      <dsp:nvSpPr>
        <dsp:cNvPr id="0" name=""/>
        <dsp:cNvSpPr/>
      </dsp:nvSpPr>
      <dsp:spPr>
        <a:xfrm>
          <a:off x="4535487" y="1850828"/>
          <a:ext cx="3537680" cy="1777911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7348" rIns="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Ad-hoc query optimization</a:t>
          </a:r>
          <a:endParaRPr lang="en-US" sz="3300" kern="1200" dirty="0"/>
        </a:p>
      </dsp:txBody>
      <dsp:txXfrm>
        <a:off x="4535487" y="1850828"/>
        <a:ext cx="3537680" cy="1777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DejaVu Sans" charset="0"/>
                <a:cs typeface="DejaVu Sans" charset="0"/>
              </a:defRPr>
            </a:lvl1pPr>
          </a:lstStyle>
          <a:p>
            <a:fld id="{A41780A7-3967-482A-83DD-0EF4574ABA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873" indent="-285721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2881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034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187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1780A7-3967-482A-83DD-0EF4574ABA8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can be</a:t>
            </a:r>
            <a:r>
              <a:rPr lang="en-US" baseline="0" dirty="0" smtClean="0"/>
              <a:t> many reason for borealis to revise query:</a:t>
            </a:r>
          </a:p>
          <a:p>
            <a:pPr marL="254706" indent="-254706">
              <a:buAutoNum type="arabicPeriod"/>
            </a:pPr>
            <a:r>
              <a:rPr lang="en-US" baseline="0" dirty="0" smtClean="0"/>
              <a:t>Wrong input</a:t>
            </a:r>
          </a:p>
          <a:p>
            <a:pPr marL="254706" indent="-254706">
              <a:buAutoNum type="arabicPeriod"/>
            </a:pPr>
            <a:r>
              <a:rPr lang="en-US" baseline="0" dirty="0" smtClean="0"/>
              <a:t>Missing input</a:t>
            </a:r>
          </a:p>
          <a:p>
            <a:pPr marL="254706" indent="-254706">
              <a:buAutoNum type="arabicPeriod"/>
            </a:pPr>
            <a:r>
              <a:rPr lang="en-US" baseline="0" dirty="0" smtClean="0"/>
              <a:t>Shed load and delay work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Connection point store diagram history while receive add/delete/replace the revision is triggered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Revision message is only small part of message so its inefficient to rerun all history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20532-8350-0348-9CF0-0141FEBAD1D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1807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20532-8350-0348-9CF0-0141FEBAD1D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6190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Optimization:</a:t>
            </a:r>
          </a:p>
          <a:p>
            <a:endParaRPr lang="en-US" dirty="0" smtClean="0"/>
          </a:p>
          <a:p>
            <a:r>
              <a:rPr lang="en-US" dirty="0" smtClean="0"/>
              <a:t>TRADE OFF:</a:t>
            </a:r>
          </a:p>
          <a:p>
            <a:r>
              <a:rPr lang="en-US" dirty="0" smtClean="0"/>
              <a:t>Upstream history bound 5</a:t>
            </a:r>
            <a:r>
              <a:rPr lang="en-US" baseline="0" dirty="0" smtClean="0"/>
              <a:t> HRS Downstream 10 hours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PROLIFERATION:</a:t>
            </a:r>
          </a:p>
          <a:p>
            <a:r>
              <a:rPr lang="en-US" baseline="0" dirty="0" smtClean="0"/>
              <a:t>Size-base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20532-8350-0348-9CF0-0141FEBAD1D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65532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20532-8350-0348-9CF0-0141FEBAD1D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7758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20532-8350-0348-9CF0-0141FEBAD1D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8044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611BED9-F076-4DBA-90FD-45FE552599E0}" type="slidenum">
              <a:rPr lang="en-US"/>
              <a:pPr/>
              <a:t>16</a:t>
            </a:fld>
            <a:endParaRPr lang="en-US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66EBB5-A2C7-457F-B4DB-0D1011502459}" type="slidenum">
              <a:rPr lang="en-US"/>
              <a:pPr/>
              <a:t>18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EE107A-3A53-45D0-ACA7-7CCE12A4217D}" type="slidenum">
              <a:rPr lang="en-US"/>
              <a:pPr/>
              <a:t>20</a:t>
            </a:fld>
            <a:endParaRPr 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84B149-828E-4D50-B2B1-8645C76BDF15}" type="slidenum">
              <a:rPr lang="en-US"/>
              <a:pPr/>
              <a:t>21</a:t>
            </a:fld>
            <a:endParaRPr lang="en-US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8757A1-82D7-470A-B7F0-AB8EAA3D5E84}" type="slidenum">
              <a:rPr lang="en-US"/>
              <a:pPr/>
              <a:t>22</a:t>
            </a:fld>
            <a:endParaRPr lang="en-US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E40BB7-2144-4891-BF93-F4F4AF4E7590}" type="slidenum">
              <a:rPr lang="en-US"/>
              <a:pPr/>
              <a:t>24</a:t>
            </a:fld>
            <a:endParaRPr lang="en-US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8BC7E2-834E-4C42-9BA3-DB7AAAA98FE4}" type="slidenum">
              <a:rPr lang="en-US"/>
              <a:pPr/>
              <a:t>26</a:t>
            </a:fld>
            <a:endParaRPr lang="en-US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5EF5B0-B3E7-4A85-AA4E-543550F65CCD}" type="slidenum">
              <a:rPr lang="en-US"/>
              <a:pPr/>
              <a:t>29</a:t>
            </a:fld>
            <a:endParaRPr lang="en-US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604161" y="4451810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20" indent="0" algn="ctr">
              <a:buNone/>
            </a:lvl2pPr>
            <a:lvl3pPr marL="1007838" indent="0" algn="ctr">
              <a:buNone/>
            </a:lvl3pPr>
            <a:lvl4pPr marL="1511758" indent="0" algn="ctr">
              <a:buNone/>
            </a:lvl4pPr>
            <a:lvl5pPr marL="2015677" indent="0" algn="ctr">
              <a:buNone/>
            </a:lvl5pPr>
            <a:lvl6pPr marL="2519597" indent="0" algn="ctr">
              <a:buNone/>
            </a:lvl6pPr>
            <a:lvl7pPr marL="3023515" indent="0" algn="ctr">
              <a:buNone/>
            </a:lvl7pPr>
            <a:lvl8pPr marL="3527435" indent="0" algn="ctr">
              <a:buNone/>
            </a:lvl8pPr>
            <a:lvl9pPr marL="4031354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fld id="{E4830281-9BE3-4F3F-A26E-AF350B05E929}" type="datetime3">
              <a:rPr lang="en-US" smtClean="0"/>
              <a:pPr/>
              <a:t>26 March 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299001" y="260741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BEB26B-EF81-4913-98F9-201B764B7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3E8-4697-4258-AF51-23933299C7F8}" type="datetime3">
              <a:rPr lang="en-US" smtClean="0"/>
              <a:pPr/>
              <a:t>26 March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9C06-43C2-4A28-9C45-32F32A92E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4449" y="671973"/>
            <a:ext cx="2268141" cy="608098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24449" y="6887708"/>
            <a:ext cx="2436151" cy="402483"/>
          </a:xfrm>
        </p:spPr>
        <p:txBody>
          <a:bodyPr/>
          <a:lstStyle/>
          <a:p>
            <a:fld id="{D7857C4D-674F-450B-95AB-7E0A107EB191}" type="datetime3">
              <a:rPr lang="en-US" smtClean="0"/>
              <a:pPr/>
              <a:t>26 March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4034" y="6887493"/>
            <a:ext cx="6144378" cy="40248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83" tIns="50392" rIns="100783" bIns="50392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83" tIns="50392" rIns="100783" bIns="50392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771170" y="1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83" tIns="50392" rIns="100783" bIns="50392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2" y="159228"/>
            <a:ext cx="587975" cy="269518"/>
          </a:xfrm>
        </p:spPr>
        <p:txBody>
          <a:bodyPr/>
          <a:lstStyle/>
          <a:p>
            <a:fld id="{7D22B7E8-10B8-463D-BF3F-6D133C2B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503978"/>
            <a:ext cx="9072563" cy="15119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4031" y="2183906"/>
            <a:ext cx="4452276" cy="42838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24318" y="2183906"/>
            <a:ext cx="4452276" cy="20579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24318" y="4409810"/>
            <a:ext cx="4452276" cy="20579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444214" y="6887704"/>
            <a:ext cx="3192198" cy="503978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224448" y="6887704"/>
            <a:ext cx="2352146" cy="503978"/>
          </a:xfrm>
        </p:spPr>
        <p:txBody>
          <a:bodyPr/>
          <a:lstStyle>
            <a:lvl1pPr>
              <a:defRPr/>
            </a:lvl1pPr>
          </a:lstStyle>
          <a:p>
            <a:fld id="{4C0D05B5-3E51-4661-BF66-C458D6182F53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504031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305B4EE8-25F1-4DCC-AA80-94D1E08ED697}" type="datetime3">
              <a:rPr lang="en-US" altLang="zh-TW" smtClean="0"/>
              <a:pPr/>
              <a:t>26 March 2015</a:t>
            </a:fld>
            <a:endParaRPr lang="en-US" altLang="zh-TW"/>
          </a:p>
        </p:txBody>
      </p:sp>
      <p:sp>
        <p:nvSpPr>
          <p:cNvPr id="9" name="Slide Number Placeholder 22"/>
          <p:cNvSpPr txBox="1">
            <a:spLocks/>
          </p:cNvSpPr>
          <p:nvPr userDrawn="1"/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83" tIns="50392" rIns="100783" bIns="50392" anchor="ctr" anchorCtr="0">
            <a:normAutofit fontScale="92500" lnSpcReduction="20000"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457152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fld id="{71AF74EC-6096-4387-889E-133A290AFC86}" type="slidenum">
              <a:rPr kumimoji="0" lang="en-US" sz="15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457152" rtl="0" eaLnBrk="1" fontAlgn="base" latinLnBrk="0" hangingPunct="1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  <a:defRPr/>
              </a:pPr>
              <a:t>‹#›</a:t>
            </a:fld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0486-2A42-4A62-B573-941FDE6FDC35}" type="datetime3">
              <a:rPr lang="en-US" smtClean="0"/>
              <a:pPr/>
              <a:t>26 March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204DA1-FDA9-4A5D-A963-9EA4EF1914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096" y="3023872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512095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95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2BF4-5CD8-4F53-B74E-F537596B5188}" type="datetime3">
              <a:rPr lang="en-US" smtClean="0"/>
              <a:pPr/>
              <a:t>26 March 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1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fld id="{8FDF981A-DCEB-4AC3-8B2D-97CDA40084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871F1D1-A2F5-48B2-8155-E2FDA26A4D01}" type="datetime3">
              <a:rPr lang="en-US" smtClean="0"/>
              <a:pPr/>
              <a:t>26 March 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D63DC63-3CC2-4A65-AA9E-E88A878870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038" y="300988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4FF702-2029-4D22-937D-64B0A7E19056}" type="datetime3">
              <a:rPr lang="en-US" smtClean="0"/>
              <a:pPr/>
              <a:t>26 March 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A0DD709-93F7-42CA-85C8-6B936DB3FF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0486-D61E-49E4-AD87-7FFBF9B4F659}" type="datetime3">
              <a:rPr lang="en-US" smtClean="0"/>
              <a:pPr/>
              <a:t>26 March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F07A37-71EB-4B7E-8BC0-A81144AEBC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5A06-5EE3-43F5-8EBB-5558C10EE4A4}" type="datetime3">
              <a:rPr lang="en-US" smtClean="0"/>
              <a:pPr/>
              <a:t>26 March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A2FBA6-8EB0-4F0D-87FD-17856F388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300988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BAB-D827-4086-8635-897FA0AEC062}" type="datetime3">
              <a:rPr lang="en-US" smtClean="0"/>
              <a:pPr/>
              <a:t>26 March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269A27-D348-4809-BBF1-DC3AAA6194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2043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75" tIns="201568" rIns="151175" bIns="100783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604161" y="1931918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703627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596100" y="1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888427" y="6887705"/>
            <a:ext cx="2940182" cy="402483"/>
          </a:xfrm>
        </p:spPr>
        <p:txBody>
          <a:bodyPr rtlCol="0"/>
          <a:lstStyle/>
          <a:p>
            <a:fld id="{4C5104A6-7AC3-46FC-AC2D-313BF27C701C}" type="datetime3">
              <a:rPr lang="en-US" smtClean="0"/>
              <a:pPr/>
              <a:t>26 March 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fld id="{80FA371A-E542-429E-AB53-481C754649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64109" y="6887492"/>
            <a:ext cx="5040313" cy="402483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72043" y="251989"/>
            <a:ext cx="8988557" cy="1091953"/>
          </a:xfrm>
          <a:prstGeom prst="rect">
            <a:avLst/>
          </a:prstGeom>
        </p:spPr>
        <p:txBody>
          <a:bodyPr vert="horz" lIns="100783" tIns="50392" rIns="100783" bIns="50392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83" tIns="50392" rIns="100783" bIns="50392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720417" y="6887705"/>
            <a:ext cx="2940182" cy="402483"/>
          </a:xfrm>
          <a:prstGeom prst="rect">
            <a:avLst/>
          </a:prstGeom>
        </p:spPr>
        <p:txBody>
          <a:bodyPr vert="horz" lIns="100783" tIns="50392" rIns="100783" bIns="50392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fld id="{B01EBD6C-9746-493B-A26C-730010C68D2A}" type="datetime3">
              <a:rPr lang="en-US" smtClean="0"/>
              <a:pPr/>
              <a:t>26 March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72043" y="6887492"/>
            <a:ext cx="5976368" cy="402483"/>
          </a:xfrm>
          <a:prstGeom prst="rect">
            <a:avLst/>
          </a:prstGeom>
        </p:spPr>
        <p:txBody>
          <a:bodyPr vert="horz" lIns="100783" tIns="50392" rIns="100783" bIns="50392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83" tIns="50392" rIns="100783" bIns="50392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fld id="{71AF74EC-6096-4387-889E-133A290AFC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44" indent="-352744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486" indent="-302352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indent="-251960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indent="-251960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indent="-251960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029" indent="-25196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380" indent="-25196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2732" indent="-25196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084" indent="-25196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Fzc3e" TargetMode="External"/><Relationship Id="rId2" Type="http://schemas.openxmlformats.org/officeDocument/2006/relationships/hyperlink" Target="http://goo.gl/8K7Q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2" y="503237"/>
            <a:ext cx="8991601" cy="2209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Monitoring streams: </a:t>
            </a:r>
            <a:br>
              <a:rPr lang="en-US" dirty="0" smtClean="0"/>
            </a:br>
            <a:r>
              <a:rPr lang="en-US" sz="3600" dirty="0" smtClean="0"/>
              <a:t>a new class of data management applications</a:t>
            </a:r>
            <a:br>
              <a:rPr lang="en-US" sz="3600" dirty="0" smtClean="0"/>
            </a:br>
            <a:r>
              <a:rPr lang="en-US" sz="2400" dirty="0" smtClean="0"/>
              <a:t>D. Carney et al.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Advanced Database Management System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9712" y="3703637"/>
            <a:ext cx="4267200" cy="1638133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b="1" u="sng" dirty="0" smtClean="0">
                <a:cs typeface="Arial" pitchFamily="34" charset="0"/>
              </a:rPr>
              <a:t>Includes slides by:</a:t>
            </a:r>
          </a:p>
          <a:p>
            <a:r>
              <a:rPr lang="en-US" altLang="ko-KR" dirty="0" err="1" smtClean="0">
                <a:cs typeface="Arial" pitchFamily="34" charset="0"/>
              </a:rPr>
              <a:t>YongChul</a:t>
            </a:r>
            <a:r>
              <a:rPr lang="en-US" altLang="ko-KR" dirty="0" smtClean="0">
                <a:cs typeface="Arial" pitchFamily="34" charset="0"/>
              </a:rPr>
              <a:t> Kwon (</a:t>
            </a:r>
            <a:r>
              <a:rPr lang="en-US" altLang="ko-KR" dirty="0" smtClean="0">
                <a:cs typeface="Arial" pitchFamily="34" charset="0"/>
                <a:hlinkClick r:id="rId2"/>
              </a:rPr>
              <a:t>http://goo.gl/8K7Qa</a:t>
            </a:r>
            <a:r>
              <a:rPr lang="en-US" altLang="ko-KR" dirty="0" smtClean="0">
                <a:cs typeface="Arial" pitchFamily="34" charset="0"/>
              </a:rPr>
              <a:t>)</a:t>
            </a:r>
          </a:p>
          <a:p>
            <a:r>
              <a:rPr lang="en-US" altLang="ko-KR" dirty="0" err="1" smtClean="0">
                <a:cs typeface="Arial" pitchFamily="34" charset="0"/>
              </a:rPr>
              <a:t>Jong</a:t>
            </a:r>
            <a:r>
              <a:rPr lang="en-US" altLang="ko-KR" dirty="0" smtClean="0">
                <a:cs typeface="Arial" pitchFamily="34" charset="0"/>
              </a:rPr>
              <a:t>-Won </a:t>
            </a:r>
            <a:r>
              <a:rPr lang="en-US" altLang="ko-KR" dirty="0" err="1" smtClean="0">
                <a:cs typeface="Arial" pitchFamily="34" charset="0"/>
              </a:rPr>
              <a:t>Roh</a:t>
            </a:r>
            <a:r>
              <a:rPr lang="en-US" altLang="ko-KR" dirty="0" smtClean="0">
                <a:cs typeface="Arial" pitchFamily="34" charset="0"/>
              </a:rPr>
              <a:t> (</a:t>
            </a:r>
            <a:r>
              <a:rPr lang="en-US" altLang="ko-KR" dirty="0" smtClean="0">
                <a:cs typeface="Arial" pitchFamily="34" charset="0"/>
                <a:hlinkClick r:id="rId3"/>
              </a:rPr>
              <a:t>http://goo.gl/Fzc3e</a:t>
            </a:r>
            <a:r>
              <a:rPr lang="en-US" altLang="ko-KR" dirty="0" smtClean="0">
                <a:cs typeface="Arial" pitchFamily="34" charset="0"/>
              </a:rPr>
              <a:t>)       </a:t>
            </a:r>
            <a:r>
              <a:rPr lang="en-US" altLang="ko-KR" dirty="0" err="1" smtClean="0">
                <a:cs typeface="Arial" pitchFamily="34" charset="0"/>
              </a:rPr>
              <a:t>Joydip</a:t>
            </a:r>
            <a:r>
              <a:rPr lang="en-US" altLang="ko-KR" dirty="0" smtClean="0">
                <a:cs typeface="Arial" pitchFamily="34" charset="0"/>
              </a:rPr>
              <a:t> </a:t>
            </a:r>
            <a:r>
              <a:rPr lang="en-US" altLang="ko-KR" dirty="0" err="1" smtClean="0">
                <a:cs typeface="Arial" pitchFamily="34" charset="0"/>
              </a:rPr>
              <a:t>Datta</a:t>
            </a:r>
            <a:r>
              <a:rPr lang="en-US" altLang="ko-KR" dirty="0" smtClean="0">
                <a:cs typeface="Arial" pitchFamily="34" charset="0"/>
              </a:rPr>
              <a:t>             </a:t>
            </a:r>
          </a:p>
          <a:p>
            <a:r>
              <a:rPr lang="en-US" altLang="ko-KR" dirty="0" smtClean="0">
                <a:cs typeface="Arial" pitchFamily="34" charset="0"/>
              </a:rPr>
              <a:t> </a:t>
            </a:r>
            <a:r>
              <a:rPr lang="en-US" altLang="ko-KR" dirty="0" err="1" smtClean="0">
                <a:cs typeface="Arial" pitchFamily="34" charset="0"/>
              </a:rPr>
              <a:t>Debarghya</a:t>
            </a:r>
            <a:r>
              <a:rPr lang="en-US" altLang="ko-KR" dirty="0" smtClean="0">
                <a:cs typeface="Arial" pitchFamily="34" charset="0"/>
              </a:rPr>
              <a:t> </a:t>
            </a:r>
            <a:r>
              <a:rPr lang="en-US" altLang="ko-KR" dirty="0" err="1" smtClean="0">
                <a:cs typeface="Arial" pitchFamily="34" charset="0"/>
              </a:rPr>
              <a:t>Majumdar</a:t>
            </a:r>
            <a:r>
              <a:rPr lang="en-US" altLang="ko-KR" dirty="0" smtClean="0">
                <a:cs typeface="Arial" pitchFamily="34" charset="0"/>
              </a:rPr>
              <a:t> </a:t>
            </a:r>
          </a:p>
          <a:p>
            <a:r>
              <a:rPr lang="en-US" altLang="ko-KR" dirty="0" smtClean="0">
                <a:cs typeface="Arial" pitchFamily="34" charset="0"/>
              </a:rPr>
              <a:t>Le </a:t>
            </a:r>
            <a:r>
              <a:rPr lang="en-US" altLang="ko-KR" dirty="0" err="1" smtClean="0">
                <a:cs typeface="Arial" pitchFamily="34" charset="0"/>
              </a:rPr>
              <a:t>Xu</a:t>
            </a:r>
            <a:endParaRPr lang="en-US" altLang="ko-KR" dirty="0" smtClean="0">
              <a:cs typeface="Arial" pitchFamily="34" charset="0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0281-9BE3-4F3F-A26E-AF350B05E929}" type="datetime3">
              <a:rPr lang="en-US" smtClean="0"/>
              <a:pPr/>
              <a:t>26 March 2015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35513" y="4999038"/>
            <a:ext cx="4876800" cy="1122863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i="1" dirty="0" smtClean="0">
                <a:latin typeface="Times" pitchFamily="18" charset="0"/>
              </a:rPr>
              <a:t>Presented by:</a:t>
            </a:r>
          </a:p>
          <a:p>
            <a:pPr algn="r"/>
            <a:r>
              <a:rPr lang="en-US" dirty="0" err="1" smtClean="0"/>
              <a:t>Kuldeep</a:t>
            </a:r>
            <a:r>
              <a:rPr lang="en-US" dirty="0" smtClean="0"/>
              <a:t> Sharma</a:t>
            </a:r>
          </a:p>
          <a:p>
            <a:r>
              <a:rPr lang="en-US" i="1" dirty="0" smtClean="0">
                <a:latin typeface="Times" pitchFamily="18" charset="0"/>
              </a:rPr>
              <a:t>Under the guidance of:</a:t>
            </a:r>
          </a:p>
          <a:p>
            <a:pPr algn="r"/>
            <a:r>
              <a:rPr lang="en-US" dirty="0" smtClean="0"/>
              <a:t>Prof. S. </a:t>
            </a:r>
            <a:r>
              <a:rPr lang="en-US" dirty="0" err="1" smtClean="0"/>
              <a:t>Sudarshan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1"/>
            <a:ext cx="9072563" cy="1291444"/>
          </a:xfrm>
        </p:spPr>
        <p:txBody>
          <a:bodyPr/>
          <a:lstStyle/>
          <a:p>
            <a:r>
              <a:rPr lang="en-US" altLang="zh-TW" dirty="0" smtClean="0"/>
              <a:t>Operators	in Aurora</a:t>
            </a:r>
            <a:endParaRPr lang="en-US" altLang="zh-TW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4031" y="1767695"/>
            <a:ext cx="8981557" cy="521254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2600" b="1" dirty="0" smtClean="0">
                <a:latin typeface="Calibri" pitchFamily="34" charset="0"/>
              </a:rPr>
              <a:t>Filter:</a:t>
            </a:r>
            <a:r>
              <a:rPr lang="en-US" altLang="zh-TW" sz="2600" dirty="0" smtClean="0">
                <a:latin typeface="Calibri" pitchFamily="34" charset="0"/>
              </a:rPr>
              <a:t> screens tuples based on input predicate</a:t>
            </a:r>
          </a:p>
          <a:p>
            <a:pPr lvl="1">
              <a:lnSpc>
                <a:spcPct val="90000"/>
              </a:lnSpc>
            </a:pPr>
            <a:r>
              <a:rPr lang="en-US" altLang="zh-TW" sz="2300" dirty="0" smtClean="0">
                <a:latin typeface="Calibri" pitchFamily="34" charset="0"/>
              </a:rPr>
              <a:t>Like select in usual DBMS</a:t>
            </a:r>
            <a:endParaRPr lang="en-US" altLang="zh-TW" sz="26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en-US" altLang="zh-TW" sz="600" b="1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600" b="1" dirty="0" smtClean="0">
                <a:latin typeface="Calibri" pitchFamily="34" charset="0"/>
              </a:rPr>
              <a:t>Map</a:t>
            </a:r>
            <a:r>
              <a:rPr lang="en-US" altLang="zh-TW" sz="2600" dirty="0" smtClean="0">
                <a:latin typeface="Calibri" pitchFamily="34" charset="0"/>
              </a:rPr>
              <a:t> is a generalized projection operator</a:t>
            </a:r>
          </a:p>
          <a:p>
            <a:pPr>
              <a:lnSpc>
                <a:spcPct val="90000"/>
              </a:lnSpc>
            </a:pPr>
            <a:endParaRPr lang="en-US" altLang="zh-TW" sz="600" b="1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600" b="1" dirty="0" smtClean="0">
                <a:latin typeface="Calibri" pitchFamily="34" charset="0"/>
              </a:rPr>
              <a:t>Union:</a:t>
            </a:r>
            <a:r>
              <a:rPr lang="en-US" altLang="zh-TW" sz="2600" dirty="0" smtClean="0">
                <a:latin typeface="Calibri" pitchFamily="34" charset="0"/>
              </a:rPr>
              <a:t> merge two or more streams with common schema into a single output stream.</a:t>
            </a:r>
          </a:p>
          <a:p>
            <a:pPr>
              <a:lnSpc>
                <a:spcPct val="90000"/>
              </a:lnSpc>
            </a:pPr>
            <a:endParaRPr lang="en-US" altLang="zh-TW" sz="26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600" b="1" dirty="0" smtClean="0">
                <a:latin typeface="Calibri" pitchFamily="34" charset="0"/>
              </a:rPr>
              <a:t>Note: </a:t>
            </a:r>
          </a:p>
          <a:p>
            <a:pPr lvl="1">
              <a:lnSpc>
                <a:spcPct val="90000"/>
              </a:lnSpc>
            </a:pPr>
            <a:r>
              <a:rPr lang="en-US" altLang="zh-TW" sz="2300" dirty="0" smtClean="0">
                <a:latin typeface="Calibri" pitchFamily="34" charset="0"/>
              </a:rPr>
              <a:t>Operators like Join, however can not be calculated over unbounded streams</a:t>
            </a:r>
          </a:p>
          <a:p>
            <a:pPr lvl="1">
              <a:lnSpc>
                <a:spcPct val="90000"/>
              </a:lnSpc>
            </a:pPr>
            <a:r>
              <a:rPr lang="en-US" altLang="zh-TW" sz="2300" dirty="0" smtClean="0">
                <a:latin typeface="Calibri" pitchFamily="34" charset="0"/>
              </a:rPr>
              <a:t>Those operations are defined in </a:t>
            </a:r>
            <a:r>
              <a:rPr lang="en-US" altLang="zh-TW" sz="2300" i="1" dirty="0" smtClean="0">
                <a:latin typeface="Calibri" pitchFamily="34" charset="0"/>
              </a:rPr>
              <a:t>windows over the input stream </a:t>
            </a:r>
            <a:r>
              <a:rPr lang="en-US" altLang="zh-TW" sz="2000" dirty="0" smtClean="0">
                <a:latin typeface="Calibri" pitchFamily="34" charset="0"/>
              </a:rPr>
              <a:t>(described in next slide)</a:t>
            </a:r>
            <a:endParaRPr lang="en-US" altLang="zh-TW" sz="2300" dirty="0" smtClean="0">
              <a:latin typeface="Calibri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0D05B5-3E51-4661-BF66-C458D6182F53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Windowing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5402" y="3202163"/>
            <a:ext cx="8988557" cy="385427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alibri" pitchFamily="34" charset="0"/>
              </a:rPr>
              <a:t>Monitoring Systems often applies operations on a window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Operations (e.g. Join) can not be applied over infinite length streams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Window marks a finite length part of the stream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Now we can apply operations on windows</a:t>
            </a:r>
          </a:p>
          <a:p>
            <a:endParaRPr lang="en-US" sz="600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Window advancement</a:t>
            </a:r>
          </a:p>
          <a:p>
            <a:pPr lvl="1"/>
            <a:r>
              <a:rPr lang="en-US" b="1" dirty="0" smtClean="0">
                <a:latin typeface="Calibri" pitchFamily="34" charset="0"/>
              </a:rPr>
              <a:t>Slide: </a:t>
            </a:r>
            <a:r>
              <a:rPr lang="en-US" dirty="0" smtClean="0">
                <a:latin typeface="Calibri" pitchFamily="34" charset="0"/>
              </a:rPr>
              <a:t>perform rolling computations (</a:t>
            </a:r>
            <a:r>
              <a:rPr lang="en-US" i="1" dirty="0" smtClean="0">
                <a:latin typeface="Calibri" pitchFamily="34" charset="0"/>
              </a:rPr>
              <a:t>e.g.</a:t>
            </a:r>
            <a:r>
              <a:rPr lang="en-US" dirty="0" smtClean="0">
                <a:latin typeface="Calibri" pitchFamily="34" charset="0"/>
              </a:rPr>
              <a:t> max stock price in last one hour)</a:t>
            </a:r>
          </a:p>
          <a:p>
            <a:pPr lvl="1"/>
            <a:r>
              <a:rPr lang="en-US" b="1" dirty="0" smtClean="0">
                <a:latin typeface="Calibri" pitchFamily="34" charset="0"/>
              </a:rPr>
              <a:t>Tumble: </a:t>
            </a:r>
            <a:r>
              <a:rPr lang="en-US" dirty="0" smtClean="0">
                <a:latin typeface="Calibri" pitchFamily="34" charset="0"/>
              </a:rPr>
              <a:t>Consecutive windows has no tuple in common (</a:t>
            </a:r>
            <a:r>
              <a:rPr lang="en-US" i="1" dirty="0" smtClean="0">
                <a:latin typeface="Calibri" pitchFamily="34" charset="0"/>
              </a:rPr>
              <a:t>e.g.</a:t>
            </a:r>
            <a:r>
              <a:rPr lang="en-US" dirty="0" smtClean="0">
                <a:latin typeface="Calibri" pitchFamily="34" charset="0"/>
              </a:rPr>
              <a:t> hourly max stock price) </a:t>
            </a:r>
          </a:p>
          <a:p>
            <a:pPr lvl="1"/>
            <a:r>
              <a:rPr lang="en-US" b="1" dirty="0" smtClean="0">
                <a:latin typeface="Calibri" pitchFamily="34" charset="0"/>
              </a:rPr>
              <a:t>Latch: </a:t>
            </a:r>
            <a:r>
              <a:rPr lang="en-US" dirty="0" smtClean="0">
                <a:latin typeface="Calibri" pitchFamily="34" charset="0"/>
              </a:rPr>
              <a:t>Like tumble but may have internal state (</a:t>
            </a:r>
            <a:r>
              <a:rPr lang="en-US" i="1" dirty="0" smtClean="0">
                <a:latin typeface="Calibri" pitchFamily="34" charset="0"/>
              </a:rPr>
              <a:t>e.g.</a:t>
            </a:r>
            <a:r>
              <a:rPr lang="en-US" dirty="0" smtClean="0">
                <a:latin typeface="Calibri" pitchFamily="34" charset="0"/>
              </a:rPr>
              <a:t> Max stock price in life time)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0313" y="1874838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rot="5400000" flipH="1" flipV="1">
            <a:off x="1040606" y="2826543"/>
            <a:ext cx="533400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26606" y="2826543"/>
            <a:ext cx="533400" cy="158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3326606" y="2826543"/>
            <a:ext cx="533400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5688806" y="2826543"/>
            <a:ext cx="533400" cy="158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5688806" y="2826543"/>
            <a:ext cx="533400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8203406" y="2826543"/>
            <a:ext cx="533400" cy="158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in Aurora (</a:t>
            </a:r>
            <a:r>
              <a:rPr lang="en-US" dirty="0" err="1" smtClean="0"/>
              <a:t>cntd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Aggregate: Applies aggregate function on windows over input stream</a:t>
            </a:r>
          </a:p>
          <a:p>
            <a:pPr lvl="1"/>
            <a:r>
              <a:rPr lang="en-US" dirty="0" smtClean="0"/>
              <a:t>Syntax: </a:t>
            </a:r>
            <a:br>
              <a:rPr lang="en-US" dirty="0" smtClean="0"/>
            </a:br>
            <a:r>
              <a:rPr lang="en-US" sz="2400" i="1" dirty="0" smtClean="0">
                <a:latin typeface="Times" pitchFamily="18" charset="0"/>
              </a:rPr>
              <a:t>Aggregate(Function, Assuming order, Size s, Advance I, Timeout t) (S)</a:t>
            </a:r>
            <a:endParaRPr lang="en-US" i="1" dirty="0" smtClean="0">
              <a:latin typeface="Times" pitchFamily="18" charset="0"/>
            </a:endParaRPr>
          </a:p>
          <a:p>
            <a:endParaRPr lang="en-US" dirty="0" smtClean="0"/>
          </a:p>
          <a:p>
            <a:r>
              <a:rPr lang="en-US" dirty="0" smtClean="0"/>
              <a:t>Join: Binary join operation on windows of two input streams</a:t>
            </a:r>
          </a:p>
          <a:p>
            <a:pPr lvl="1"/>
            <a:r>
              <a:rPr lang="en-US" dirty="0" smtClean="0"/>
              <a:t>Syntax: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Join(P, Size s)(S1,S2)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r>
              <a:rPr lang="en-US" sz="2600" b="1" dirty="0" smtClean="0"/>
              <a:t>Note: </a:t>
            </a:r>
            <a:r>
              <a:rPr lang="en-US" sz="2600" dirty="0" smtClean="0"/>
              <a:t>For now, we assume all tuples are ordered by timestamp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44512" y="274638"/>
            <a:ext cx="9072563" cy="1132202"/>
          </a:xfrm>
          <a:prstGeom prst="rect">
            <a:avLst/>
          </a:prstGeom>
        </p:spPr>
        <p:txBody>
          <a:bodyPr lIns="91430" tIns="45716" rIns="91430" bIns="45716"/>
          <a:lstStyle/>
          <a:p>
            <a:pPr algn="ctr">
              <a:defRPr/>
            </a:pPr>
            <a:r>
              <a:rPr lang="en-US" altLang="zh-TW" sz="4400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Aggregate Example Contd.</a:t>
            </a:r>
          </a:p>
        </p:txBody>
      </p:sp>
      <p:pic>
        <p:nvPicPr>
          <p:cNvPr id="163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294" y="1417637"/>
            <a:ext cx="959333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Aurora Query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Three types of queries</a:t>
            </a:r>
          </a:p>
          <a:p>
            <a:pPr lvl="1"/>
            <a:r>
              <a:rPr lang="en-US" dirty="0" smtClean="0"/>
              <a:t>Continuous queries: Continuously monitors input stream</a:t>
            </a:r>
          </a:p>
          <a:p>
            <a:pPr lvl="1"/>
            <a:r>
              <a:rPr lang="en-US" dirty="0" smtClean="0"/>
              <a:t>Views: Queries yet not connected to application endpoint</a:t>
            </a:r>
          </a:p>
          <a:p>
            <a:pPr lvl="1"/>
            <a:r>
              <a:rPr lang="en-US" dirty="0" smtClean="0"/>
              <a:t>Ad-hoc queries: On demand query; may access predefined history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Aurora Query Model (</a:t>
            </a:r>
            <a:r>
              <a:rPr lang="en-US" dirty="0" err="1" smtClean="0"/>
              <a:t>cntd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5402" y="1763925"/>
            <a:ext cx="8988557" cy="102531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Continuous queries:</a:t>
            </a:r>
            <a:r>
              <a:rPr lang="en-US" dirty="0" smtClean="0"/>
              <a:t> Continuously monitors input stream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023127" y="3677860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b1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326270" y="3677860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b2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72878" y="3677860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b3</a:t>
            </a:r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8034751" y="3564116"/>
            <a:ext cx="1191823" cy="713969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 i="1">
                <a:latin typeface="Times New Roman" pitchFamily="18" charset="0"/>
              </a:rPr>
              <a:t>app</a:t>
            </a:r>
          </a:p>
        </p:txBody>
      </p:sp>
      <p:cxnSp>
        <p:nvCxnSpPr>
          <p:cNvPr id="8" name="AutoShape 16"/>
          <p:cNvCxnSpPr>
            <a:cxnSpLocks noChangeShapeType="1"/>
            <a:endCxn id="4" idx="1"/>
          </p:cNvCxnSpPr>
          <p:nvPr/>
        </p:nvCxnSpPr>
        <p:spPr bwMode="auto">
          <a:xfrm>
            <a:off x="0" y="3915850"/>
            <a:ext cx="2023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" name="AutoShape 17"/>
          <p:cNvCxnSpPr>
            <a:cxnSpLocks noChangeShapeType="1"/>
            <a:stCxn id="4" idx="3"/>
            <a:endCxn id="5" idx="1"/>
          </p:cNvCxnSpPr>
          <p:nvPr/>
        </p:nvCxnSpPr>
        <p:spPr bwMode="auto">
          <a:xfrm>
            <a:off x="3134447" y="3915850"/>
            <a:ext cx="119182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" name="AutoShape 18"/>
          <p:cNvCxnSpPr>
            <a:cxnSpLocks noChangeShapeType="1"/>
            <a:stCxn id="5" idx="3"/>
            <a:endCxn id="6" idx="1"/>
          </p:cNvCxnSpPr>
          <p:nvPr/>
        </p:nvCxnSpPr>
        <p:spPr bwMode="auto">
          <a:xfrm>
            <a:off x="5437589" y="3915850"/>
            <a:ext cx="635289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" name="AutoShape 19"/>
          <p:cNvCxnSpPr>
            <a:cxnSpLocks noChangeShapeType="1"/>
            <a:stCxn id="6" idx="3"/>
            <a:endCxn id="7" idx="2"/>
          </p:cNvCxnSpPr>
          <p:nvPr/>
        </p:nvCxnSpPr>
        <p:spPr bwMode="auto">
          <a:xfrm>
            <a:off x="7184197" y="3915851"/>
            <a:ext cx="850553" cy="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8930799" y="2883396"/>
            <a:ext cx="1050065" cy="794466"/>
            <a:chOff x="4649" y="2160"/>
            <a:chExt cx="600" cy="454"/>
          </a:xfrm>
        </p:grpSpPr>
        <p:cxnSp>
          <p:nvCxnSpPr>
            <p:cNvPr id="13" name="AutoShape 31"/>
            <p:cNvCxnSpPr>
              <a:cxnSpLocks noChangeShapeType="1"/>
            </p:cNvCxnSpPr>
            <p:nvPr/>
          </p:nvCxnSpPr>
          <p:spPr bwMode="auto">
            <a:xfrm flipV="1">
              <a:off x="4694" y="2160"/>
              <a:ext cx="0" cy="4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4" name="AutoShape 32"/>
            <p:cNvCxnSpPr>
              <a:cxnSpLocks noChangeShapeType="1"/>
            </p:cNvCxnSpPr>
            <p:nvPr/>
          </p:nvCxnSpPr>
          <p:spPr bwMode="auto">
            <a:xfrm>
              <a:off x="4694" y="2614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5" name="Freeform 34"/>
            <p:cNvSpPr>
              <a:spLocks/>
            </p:cNvSpPr>
            <p:nvPr/>
          </p:nvSpPr>
          <p:spPr bwMode="auto">
            <a:xfrm>
              <a:off x="4694" y="2387"/>
              <a:ext cx="363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363" y="91"/>
                </a:cxn>
              </a:cxnLst>
              <a:rect l="0" t="0" r="r" b="b"/>
              <a:pathLst>
                <a:path w="363" h="91">
                  <a:moveTo>
                    <a:pt x="0" y="0"/>
                  </a:moveTo>
                  <a:lnTo>
                    <a:pt x="227" y="0"/>
                  </a:lnTo>
                  <a:lnTo>
                    <a:pt x="363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35"/>
            <p:cNvSpPr txBox="1">
              <a:spLocks noChangeArrowheads="1"/>
            </p:cNvSpPr>
            <p:nvPr/>
          </p:nvSpPr>
          <p:spPr bwMode="auto">
            <a:xfrm>
              <a:off x="4649" y="2160"/>
              <a:ext cx="60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i="1" dirty="0" err="1" smtClean="0">
                  <a:latin typeface="Times New Roman" pitchFamily="18" charset="0"/>
                </a:rPr>
                <a:t>QoS</a:t>
              </a:r>
              <a:r>
                <a:rPr lang="en-US" altLang="ko-KR" i="1" dirty="0" smtClean="0">
                  <a:latin typeface="Times New Roman" pitchFamily="18" charset="0"/>
                </a:rPr>
                <a:t> </a:t>
              </a:r>
              <a:r>
                <a:rPr lang="en-US" altLang="ko-KR" i="1" dirty="0">
                  <a:latin typeface="Times New Roman" pitchFamily="18" charset="0"/>
                </a:rPr>
                <a:t>spec</a:t>
              </a:r>
            </a:p>
          </p:txBody>
        </p:sp>
      </p:grpSp>
      <p:sp>
        <p:nvSpPr>
          <p:cNvPr id="17" name="Oval 51"/>
          <p:cNvSpPr>
            <a:spLocks noChangeArrowheads="1"/>
          </p:cNvSpPr>
          <p:nvPr/>
        </p:nvSpPr>
        <p:spPr bwMode="auto">
          <a:xfrm>
            <a:off x="3610476" y="3835355"/>
            <a:ext cx="159259" cy="15924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8" name="Text Box 52"/>
          <p:cNvSpPr txBox="1">
            <a:spLocks noChangeArrowheads="1"/>
          </p:cNvSpPr>
          <p:nvPr/>
        </p:nvSpPr>
        <p:spPr bwMode="auto">
          <a:xfrm>
            <a:off x="7864988" y="4232587"/>
            <a:ext cx="2152808" cy="41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sz="2200" i="1" dirty="0">
                <a:latin typeface="Times New Roman" pitchFamily="18" charset="0"/>
              </a:rPr>
              <a:t>continuous query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1" y="5105799"/>
            <a:ext cx="1503570" cy="73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sz="2200" i="1" dirty="0">
                <a:latin typeface="Times New Roman" pitchFamily="18" charset="0"/>
              </a:rPr>
              <a:t>Connection</a:t>
            </a:r>
          </a:p>
          <a:p>
            <a:r>
              <a:rPr lang="en-US" altLang="ko-KR" sz="2200" i="1" dirty="0">
                <a:latin typeface="Times New Roman" pitchFamily="18" charset="0"/>
              </a:rPr>
              <a:t>point</a:t>
            </a:r>
          </a:p>
        </p:txBody>
      </p:sp>
      <p:cxnSp>
        <p:nvCxnSpPr>
          <p:cNvPr id="20" name="AutoShape 57"/>
          <p:cNvCxnSpPr>
            <a:cxnSpLocks noChangeShapeType="1"/>
            <a:stCxn id="19" idx="0"/>
            <a:endCxn id="17" idx="3"/>
          </p:cNvCxnSpPr>
          <p:nvPr/>
        </p:nvCxnSpPr>
        <p:spPr bwMode="auto">
          <a:xfrm rot="5400000" flipH="1" flipV="1">
            <a:off x="1625532" y="3097533"/>
            <a:ext cx="1134521" cy="2882013"/>
          </a:xfrm>
          <a:prstGeom prst="curvedConnector3">
            <a:avLst>
              <a:gd name="adj1" fmla="val 50000"/>
            </a:avLst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</p:cxnSp>
      <p:grpSp>
        <p:nvGrpSpPr>
          <p:cNvPr id="21" name="Group 65"/>
          <p:cNvGrpSpPr>
            <a:grpSpLocks/>
          </p:cNvGrpSpPr>
          <p:nvPr/>
        </p:nvGrpSpPr>
        <p:grpSpPr bwMode="auto">
          <a:xfrm>
            <a:off x="435779" y="3280628"/>
            <a:ext cx="1113069" cy="169742"/>
            <a:chOff x="1292" y="3152"/>
            <a:chExt cx="636" cy="97"/>
          </a:xfrm>
        </p:grpSpPr>
        <p:sp>
          <p:nvSpPr>
            <p:cNvPr id="22" name="Rectangle 58"/>
            <p:cNvSpPr>
              <a:spLocks noChangeArrowheads="1"/>
            </p:cNvSpPr>
            <p:nvPr/>
          </p:nvSpPr>
          <p:spPr bwMode="auto">
            <a:xfrm>
              <a:off x="1292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59"/>
            <p:cNvSpPr>
              <a:spLocks noChangeArrowheads="1"/>
            </p:cNvSpPr>
            <p:nvPr/>
          </p:nvSpPr>
          <p:spPr bwMode="auto">
            <a:xfrm>
              <a:off x="1390" y="3152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60"/>
            <p:cNvSpPr>
              <a:spLocks noChangeArrowheads="1"/>
            </p:cNvSpPr>
            <p:nvPr/>
          </p:nvSpPr>
          <p:spPr bwMode="auto">
            <a:xfrm>
              <a:off x="1474" y="3152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61"/>
            <p:cNvSpPr>
              <a:spLocks noChangeArrowheads="1"/>
            </p:cNvSpPr>
            <p:nvPr/>
          </p:nvSpPr>
          <p:spPr bwMode="auto">
            <a:xfrm>
              <a:off x="1571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62"/>
            <p:cNvSpPr>
              <a:spLocks noChangeArrowheads="1"/>
            </p:cNvSpPr>
            <p:nvPr/>
          </p:nvSpPr>
          <p:spPr bwMode="auto">
            <a:xfrm>
              <a:off x="1655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63"/>
            <p:cNvSpPr>
              <a:spLocks noChangeArrowheads="1"/>
            </p:cNvSpPr>
            <p:nvPr/>
          </p:nvSpPr>
          <p:spPr bwMode="auto">
            <a:xfrm>
              <a:off x="1746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64"/>
            <p:cNvSpPr>
              <a:spLocks noChangeArrowheads="1"/>
            </p:cNvSpPr>
            <p:nvPr/>
          </p:nvSpPr>
          <p:spPr bwMode="auto">
            <a:xfrm>
              <a:off x="1837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82"/>
          <p:cNvGrpSpPr>
            <a:grpSpLocks/>
          </p:cNvGrpSpPr>
          <p:nvPr/>
        </p:nvGrpSpPr>
        <p:grpSpPr bwMode="auto">
          <a:xfrm>
            <a:off x="3134446" y="3280629"/>
            <a:ext cx="1113069" cy="171493"/>
            <a:chOff x="1429" y="3073"/>
            <a:chExt cx="636" cy="98"/>
          </a:xfrm>
        </p:grpSpPr>
        <p:sp>
          <p:nvSpPr>
            <p:cNvPr id="30" name="Rectangle 67"/>
            <p:cNvSpPr>
              <a:spLocks noChangeArrowheads="1"/>
            </p:cNvSpPr>
            <p:nvPr/>
          </p:nvSpPr>
          <p:spPr bwMode="auto">
            <a:xfrm>
              <a:off x="1429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68"/>
            <p:cNvSpPr>
              <a:spLocks noChangeArrowheads="1"/>
            </p:cNvSpPr>
            <p:nvPr/>
          </p:nvSpPr>
          <p:spPr bwMode="auto">
            <a:xfrm>
              <a:off x="1527" y="3080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69"/>
            <p:cNvSpPr>
              <a:spLocks noChangeArrowheads="1"/>
            </p:cNvSpPr>
            <p:nvPr/>
          </p:nvSpPr>
          <p:spPr bwMode="auto">
            <a:xfrm>
              <a:off x="1611" y="3080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70"/>
            <p:cNvSpPr>
              <a:spLocks noChangeArrowheads="1"/>
            </p:cNvSpPr>
            <p:nvPr/>
          </p:nvSpPr>
          <p:spPr bwMode="auto">
            <a:xfrm>
              <a:off x="1708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71"/>
            <p:cNvSpPr>
              <a:spLocks noChangeArrowheads="1"/>
            </p:cNvSpPr>
            <p:nvPr/>
          </p:nvSpPr>
          <p:spPr bwMode="auto">
            <a:xfrm>
              <a:off x="1792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72"/>
            <p:cNvSpPr>
              <a:spLocks noChangeArrowheads="1"/>
            </p:cNvSpPr>
            <p:nvPr/>
          </p:nvSpPr>
          <p:spPr bwMode="auto">
            <a:xfrm>
              <a:off x="1883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73"/>
            <p:cNvSpPr>
              <a:spLocks noChangeArrowheads="1"/>
            </p:cNvSpPr>
            <p:nvPr/>
          </p:nvSpPr>
          <p:spPr bwMode="auto">
            <a:xfrm>
              <a:off x="1974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0" y="3597365"/>
            <a:ext cx="1146100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i="1">
                <a:solidFill>
                  <a:srgbClr val="0000FF"/>
                </a:solidFill>
                <a:latin typeface="Times New Roman" pitchFamily="18" charset="0"/>
              </a:rPr>
              <a:t>data input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7313" y="7208838"/>
            <a:ext cx="3200400" cy="297441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1400" b="1" dirty="0" smtClean="0"/>
              <a:t>Picture Courtesy: </a:t>
            </a:r>
            <a:r>
              <a:rPr lang="en-US" sz="1400" dirty="0" smtClean="0"/>
              <a:t>Reference [2]</a:t>
            </a:r>
            <a:endParaRPr lang="en-US" sz="1400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9" y="346075"/>
            <a:ext cx="9070975" cy="1171575"/>
          </a:xfrm>
          <a:ln/>
        </p:spPr>
        <p:txBody>
          <a:bodyPr tIns="38804"/>
          <a:lstStyle/>
          <a:p>
            <a:pPr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Connection Points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9" y="1768476"/>
            <a:ext cx="9070975" cy="4899025"/>
          </a:xfrm>
          <a:ln/>
        </p:spPr>
        <p:txBody>
          <a:bodyPr/>
          <a:lstStyle/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Supports dynamic modification to the network (say for ad-hoc queries)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Stores historical data (App author specifies </a:t>
            </a:r>
            <a:r>
              <a:rPr lang="en-US" dirty="0" smtClean="0"/>
              <a:t>duration)</a:t>
            </a:r>
          </a:p>
          <a:p>
            <a:pPr marL="431755" indent="-323816">
              <a:buSzPct val="45000"/>
              <a:buNone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431755" indent="-323816">
              <a:buSzPct val="45000"/>
              <a:buNone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Aurora Query model: Views</a:t>
            </a:r>
            <a:endParaRPr lang="en-US" altLang="ko-KR" dirty="0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2023127" y="2351899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b1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4326270" y="2351899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b2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6072878" y="2351899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b3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3134445" y="3779837"/>
            <a:ext cx="1111318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b4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4564285" y="4493807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b5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6072878" y="4493807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b6</a:t>
            </a:r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8034751" y="2238154"/>
            <a:ext cx="1191823" cy="713969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 i="1">
                <a:latin typeface="Times New Roman" pitchFamily="18" charset="0"/>
              </a:rPr>
              <a:t>app</a:t>
            </a:r>
          </a:p>
        </p:txBody>
      </p:sp>
      <p:cxnSp>
        <p:nvCxnSpPr>
          <p:cNvPr id="72720" name="AutoShape 16"/>
          <p:cNvCxnSpPr>
            <a:cxnSpLocks noChangeShapeType="1"/>
            <a:endCxn id="72708" idx="1"/>
          </p:cNvCxnSpPr>
          <p:nvPr/>
        </p:nvCxnSpPr>
        <p:spPr bwMode="auto">
          <a:xfrm>
            <a:off x="0" y="2589889"/>
            <a:ext cx="2023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1" name="AutoShape 17"/>
          <p:cNvCxnSpPr>
            <a:cxnSpLocks noChangeShapeType="1"/>
            <a:stCxn id="72708" idx="3"/>
            <a:endCxn id="72709" idx="1"/>
          </p:cNvCxnSpPr>
          <p:nvPr/>
        </p:nvCxnSpPr>
        <p:spPr bwMode="auto">
          <a:xfrm>
            <a:off x="3134447" y="2589889"/>
            <a:ext cx="119182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2" name="AutoShape 18"/>
          <p:cNvCxnSpPr>
            <a:cxnSpLocks noChangeShapeType="1"/>
            <a:stCxn id="72709" idx="3"/>
            <a:endCxn id="72710" idx="1"/>
          </p:cNvCxnSpPr>
          <p:nvPr/>
        </p:nvCxnSpPr>
        <p:spPr bwMode="auto">
          <a:xfrm>
            <a:off x="5437589" y="2589889"/>
            <a:ext cx="635289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3" name="AutoShape 19"/>
          <p:cNvCxnSpPr>
            <a:cxnSpLocks noChangeShapeType="1"/>
            <a:stCxn id="72710" idx="3"/>
            <a:endCxn id="72719" idx="2"/>
          </p:cNvCxnSpPr>
          <p:nvPr/>
        </p:nvCxnSpPr>
        <p:spPr bwMode="auto">
          <a:xfrm>
            <a:off x="7184197" y="2589889"/>
            <a:ext cx="850553" cy="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5" name="AutoShape 21"/>
          <p:cNvCxnSpPr>
            <a:cxnSpLocks noChangeShapeType="1"/>
            <a:stCxn id="72755" idx="4"/>
            <a:endCxn id="72711" idx="0"/>
          </p:cNvCxnSpPr>
          <p:nvPr/>
        </p:nvCxnSpPr>
        <p:spPr bwMode="auto">
          <a:xfrm rot="5400000">
            <a:off x="3135378" y="3224237"/>
            <a:ext cx="111120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6" name="AutoShape 22"/>
          <p:cNvCxnSpPr>
            <a:cxnSpLocks noChangeShapeType="1"/>
            <a:stCxn id="72711" idx="2"/>
            <a:endCxn id="72712" idx="1"/>
          </p:cNvCxnSpPr>
          <p:nvPr/>
        </p:nvCxnSpPr>
        <p:spPr bwMode="auto">
          <a:xfrm rot="16200000" flipH="1">
            <a:off x="3889641" y="4057155"/>
            <a:ext cx="475980" cy="87330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2727" name="AutoShape 23"/>
          <p:cNvCxnSpPr>
            <a:cxnSpLocks noChangeShapeType="1"/>
            <a:stCxn id="72712" idx="3"/>
            <a:endCxn id="72713" idx="1"/>
          </p:cNvCxnSpPr>
          <p:nvPr/>
        </p:nvCxnSpPr>
        <p:spPr bwMode="auto">
          <a:xfrm>
            <a:off x="5675602" y="4731797"/>
            <a:ext cx="39727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2733" name="AutoShape 29"/>
          <p:cNvSpPr>
            <a:spLocks noChangeArrowheads="1"/>
          </p:cNvSpPr>
          <p:nvPr/>
        </p:nvSpPr>
        <p:spPr bwMode="auto">
          <a:xfrm flipV="1">
            <a:off x="7500967" y="5050284"/>
            <a:ext cx="633539" cy="554727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cxnSp>
        <p:nvCxnSpPr>
          <p:cNvPr id="72734" name="AutoShape 30"/>
          <p:cNvCxnSpPr>
            <a:cxnSpLocks noChangeShapeType="1"/>
            <a:stCxn id="72713" idx="3"/>
            <a:endCxn id="72733" idx="3"/>
          </p:cNvCxnSpPr>
          <p:nvPr/>
        </p:nvCxnSpPr>
        <p:spPr bwMode="auto">
          <a:xfrm>
            <a:off x="7184198" y="4731798"/>
            <a:ext cx="633539" cy="3202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8930799" y="1557435"/>
            <a:ext cx="1050065" cy="794466"/>
            <a:chOff x="4649" y="2160"/>
            <a:chExt cx="600" cy="454"/>
          </a:xfrm>
        </p:grpSpPr>
        <p:cxnSp>
          <p:nvCxnSpPr>
            <p:cNvPr id="72735" name="AutoShape 31"/>
            <p:cNvCxnSpPr>
              <a:cxnSpLocks noChangeShapeType="1"/>
            </p:cNvCxnSpPr>
            <p:nvPr/>
          </p:nvCxnSpPr>
          <p:spPr bwMode="auto">
            <a:xfrm flipV="1">
              <a:off x="4694" y="2160"/>
              <a:ext cx="0" cy="4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2736" name="AutoShape 32"/>
            <p:cNvCxnSpPr>
              <a:cxnSpLocks noChangeShapeType="1"/>
            </p:cNvCxnSpPr>
            <p:nvPr/>
          </p:nvCxnSpPr>
          <p:spPr bwMode="auto">
            <a:xfrm>
              <a:off x="4694" y="2614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2738" name="Freeform 34"/>
            <p:cNvSpPr>
              <a:spLocks/>
            </p:cNvSpPr>
            <p:nvPr/>
          </p:nvSpPr>
          <p:spPr bwMode="auto">
            <a:xfrm>
              <a:off x="4694" y="2387"/>
              <a:ext cx="363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363" y="91"/>
                </a:cxn>
              </a:cxnLst>
              <a:rect l="0" t="0" r="r" b="b"/>
              <a:pathLst>
                <a:path w="363" h="91">
                  <a:moveTo>
                    <a:pt x="0" y="0"/>
                  </a:moveTo>
                  <a:lnTo>
                    <a:pt x="227" y="0"/>
                  </a:lnTo>
                  <a:lnTo>
                    <a:pt x="363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39" name="Text Box 35"/>
            <p:cNvSpPr txBox="1">
              <a:spLocks noChangeArrowheads="1"/>
            </p:cNvSpPr>
            <p:nvPr/>
          </p:nvSpPr>
          <p:spPr bwMode="auto">
            <a:xfrm>
              <a:off x="4649" y="2160"/>
              <a:ext cx="60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i="1" dirty="0" err="1" smtClean="0">
                  <a:latin typeface="Times New Roman" pitchFamily="18" charset="0"/>
                </a:rPr>
                <a:t>QoS</a:t>
              </a:r>
              <a:r>
                <a:rPr lang="en-US" altLang="ko-KR" i="1" dirty="0" smtClean="0">
                  <a:latin typeface="Times New Roman" pitchFamily="18" charset="0"/>
                </a:rPr>
                <a:t> </a:t>
              </a:r>
              <a:r>
                <a:rPr lang="en-US" altLang="ko-KR" i="1" dirty="0">
                  <a:latin typeface="Times New Roman" pitchFamily="18" charset="0"/>
                </a:rPr>
                <a:t>spec</a:t>
              </a: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7422207" y="3858585"/>
            <a:ext cx="1050065" cy="794466"/>
            <a:chOff x="4649" y="2160"/>
            <a:chExt cx="600" cy="454"/>
          </a:xfrm>
        </p:grpSpPr>
        <p:cxnSp>
          <p:nvCxnSpPr>
            <p:cNvPr id="72742" name="AutoShape 38"/>
            <p:cNvCxnSpPr>
              <a:cxnSpLocks noChangeShapeType="1"/>
            </p:cNvCxnSpPr>
            <p:nvPr/>
          </p:nvCxnSpPr>
          <p:spPr bwMode="auto">
            <a:xfrm flipV="1">
              <a:off x="4694" y="2160"/>
              <a:ext cx="0" cy="4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2743" name="AutoShape 39"/>
            <p:cNvCxnSpPr>
              <a:cxnSpLocks noChangeShapeType="1"/>
            </p:cNvCxnSpPr>
            <p:nvPr/>
          </p:nvCxnSpPr>
          <p:spPr bwMode="auto">
            <a:xfrm>
              <a:off x="4694" y="2614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2744" name="Freeform 40"/>
            <p:cNvSpPr>
              <a:spLocks/>
            </p:cNvSpPr>
            <p:nvPr/>
          </p:nvSpPr>
          <p:spPr bwMode="auto">
            <a:xfrm>
              <a:off x="4694" y="2387"/>
              <a:ext cx="363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363" y="91"/>
                </a:cxn>
              </a:cxnLst>
              <a:rect l="0" t="0" r="r" b="b"/>
              <a:pathLst>
                <a:path w="363" h="91">
                  <a:moveTo>
                    <a:pt x="0" y="0"/>
                  </a:moveTo>
                  <a:lnTo>
                    <a:pt x="227" y="0"/>
                  </a:lnTo>
                  <a:lnTo>
                    <a:pt x="363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45" name="Text Box 41"/>
            <p:cNvSpPr txBox="1">
              <a:spLocks noChangeArrowheads="1"/>
            </p:cNvSpPr>
            <p:nvPr/>
          </p:nvSpPr>
          <p:spPr bwMode="auto">
            <a:xfrm>
              <a:off x="4649" y="2160"/>
              <a:ext cx="60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i="1" dirty="0" err="1" smtClean="0">
                  <a:latin typeface="Times New Roman" pitchFamily="18" charset="0"/>
                </a:rPr>
                <a:t>QoS</a:t>
              </a:r>
              <a:r>
                <a:rPr lang="en-US" altLang="ko-KR" i="1" dirty="0" smtClean="0">
                  <a:latin typeface="Times New Roman" pitchFamily="18" charset="0"/>
                </a:rPr>
                <a:t> </a:t>
              </a:r>
              <a:r>
                <a:rPr lang="en-US" altLang="ko-KR" i="1" dirty="0">
                  <a:latin typeface="Times New Roman" pitchFamily="18" charset="0"/>
                </a:rPr>
                <a:t>spec</a:t>
              </a:r>
            </a:p>
          </p:txBody>
        </p:sp>
      </p:grpSp>
      <p:sp>
        <p:nvSpPr>
          <p:cNvPr id="72753" name="Line 49"/>
          <p:cNvSpPr>
            <a:spLocks noChangeShapeType="1"/>
          </p:cNvSpPr>
          <p:nvPr/>
        </p:nvSpPr>
        <p:spPr bwMode="auto">
          <a:xfrm>
            <a:off x="0" y="3303858"/>
            <a:ext cx="100806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72755" name="Oval 51"/>
          <p:cNvSpPr>
            <a:spLocks noChangeArrowheads="1"/>
          </p:cNvSpPr>
          <p:nvPr/>
        </p:nvSpPr>
        <p:spPr bwMode="auto">
          <a:xfrm>
            <a:off x="3610476" y="2509394"/>
            <a:ext cx="159259" cy="15924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72756" name="Text Box 52"/>
          <p:cNvSpPr txBox="1">
            <a:spLocks noChangeArrowheads="1"/>
          </p:cNvSpPr>
          <p:nvPr/>
        </p:nvSpPr>
        <p:spPr bwMode="auto">
          <a:xfrm>
            <a:off x="7864988" y="2906626"/>
            <a:ext cx="2152808" cy="41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sz="2200" i="1" dirty="0">
                <a:latin typeface="Times New Roman" pitchFamily="18" charset="0"/>
              </a:rPr>
              <a:t>continuous query</a:t>
            </a:r>
          </a:p>
        </p:txBody>
      </p:sp>
      <p:sp>
        <p:nvSpPr>
          <p:cNvPr id="72757" name="Text Box 53"/>
          <p:cNvSpPr txBox="1">
            <a:spLocks noChangeArrowheads="1"/>
          </p:cNvSpPr>
          <p:nvPr/>
        </p:nvSpPr>
        <p:spPr bwMode="auto">
          <a:xfrm>
            <a:off x="8771544" y="4493807"/>
            <a:ext cx="719724" cy="41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sz="2200" i="1" dirty="0">
                <a:latin typeface="Times New Roman" pitchFamily="18" charset="0"/>
              </a:rPr>
              <a:t>view</a:t>
            </a:r>
          </a:p>
        </p:txBody>
      </p:sp>
      <p:sp>
        <p:nvSpPr>
          <p:cNvPr id="72759" name="Text Box 55"/>
          <p:cNvSpPr txBox="1">
            <a:spLocks noChangeArrowheads="1"/>
          </p:cNvSpPr>
          <p:nvPr/>
        </p:nvSpPr>
        <p:spPr bwMode="auto">
          <a:xfrm>
            <a:off x="1" y="3779839"/>
            <a:ext cx="1503570" cy="73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sz="2200" i="1" dirty="0">
                <a:latin typeface="Times New Roman" pitchFamily="18" charset="0"/>
              </a:rPr>
              <a:t>Connection</a:t>
            </a:r>
          </a:p>
          <a:p>
            <a:r>
              <a:rPr lang="en-US" altLang="ko-KR" sz="2200" i="1" dirty="0">
                <a:latin typeface="Times New Roman" pitchFamily="18" charset="0"/>
              </a:rPr>
              <a:t>point</a:t>
            </a:r>
          </a:p>
        </p:txBody>
      </p:sp>
      <p:cxnSp>
        <p:nvCxnSpPr>
          <p:cNvPr id="72761" name="AutoShape 57"/>
          <p:cNvCxnSpPr>
            <a:cxnSpLocks noChangeShapeType="1"/>
            <a:stCxn id="72759" idx="0"/>
            <a:endCxn id="72755" idx="3"/>
          </p:cNvCxnSpPr>
          <p:nvPr/>
        </p:nvCxnSpPr>
        <p:spPr bwMode="auto">
          <a:xfrm rot="5400000" flipH="1" flipV="1">
            <a:off x="1625531" y="1771572"/>
            <a:ext cx="1134522" cy="2882013"/>
          </a:xfrm>
          <a:prstGeom prst="curvedConnector3">
            <a:avLst>
              <a:gd name="adj1" fmla="val 50000"/>
            </a:avLst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</p:cxn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435779" y="1954667"/>
            <a:ext cx="1113069" cy="169742"/>
            <a:chOff x="1292" y="3152"/>
            <a:chExt cx="636" cy="97"/>
          </a:xfrm>
        </p:grpSpPr>
        <p:sp>
          <p:nvSpPr>
            <p:cNvPr id="72762" name="Rectangle 58"/>
            <p:cNvSpPr>
              <a:spLocks noChangeArrowheads="1"/>
            </p:cNvSpPr>
            <p:nvPr/>
          </p:nvSpPr>
          <p:spPr bwMode="auto">
            <a:xfrm>
              <a:off x="1292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3" name="Rectangle 59"/>
            <p:cNvSpPr>
              <a:spLocks noChangeArrowheads="1"/>
            </p:cNvSpPr>
            <p:nvPr/>
          </p:nvSpPr>
          <p:spPr bwMode="auto">
            <a:xfrm>
              <a:off x="1390" y="3152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4" name="Rectangle 60"/>
            <p:cNvSpPr>
              <a:spLocks noChangeArrowheads="1"/>
            </p:cNvSpPr>
            <p:nvPr/>
          </p:nvSpPr>
          <p:spPr bwMode="auto">
            <a:xfrm>
              <a:off x="1474" y="3152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5" name="Rectangle 61"/>
            <p:cNvSpPr>
              <a:spLocks noChangeArrowheads="1"/>
            </p:cNvSpPr>
            <p:nvPr/>
          </p:nvSpPr>
          <p:spPr bwMode="auto">
            <a:xfrm>
              <a:off x="1571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6" name="Rectangle 62"/>
            <p:cNvSpPr>
              <a:spLocks noChangeArrowheads="1"/>
            </p:cNvSpPr>
            <p:nvPr/>
          </p:nvSpPr>
          <p:spPr bwMode="auto">
            <a:xfrm>
              <a:off x="1655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7" name="Rectangle 63"/>
            <p:cNvSpPr>
              <a:spLocks noChangeArrowheads="1"/>
            </p:cNvSpPr>
            <p:nvPr/>
          </p:nvSpPr>
          <p:spPr bwMode="auto">
            <a:xfrm>
              <a:off x="1746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8" name="Rectangle 64"/>
            <p:cNvSpPr>
              <a:spLocks noChangeArrowheads="1"/>
            </p:cNvSpPr>
            <p:nvPr/>
          </p:nvSpPr>
          <p:spPr bwMode="auto">
            <a:xfrm>
              <a:off x="1837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82"/>
          <p:cNvGrpSpPr>
            <a:grpSpLocks/>
          </p:cNvGrpSpPr>
          <p:nvPr/>
        </p:nvGrpSpPr>
        <p:grpSpPr bwMode="auto">
          <a:xfrm>
            <a:off x="3134446" y="1954668"/>
            <a:ext cx="1113069" cy="171493"/>
            <a:chOff x="1429" y="3073"/>
            <a:chExt cx="636" cy="98"/>
          </a:xfrm>
        </p:grpSpPr>
        <p:sp>
          <p:nvSpPr>
            <p:cNvPr id="72771" name="Rectangle 67"/>
            <p:cNvSpPr>
              <a:spLocks noChangeArrowheads="1"/>
            </p:cNvSpPr>
            <p:nvPr/>
          </p:nvSpPr>
          <p:spPr bwMode="auto">
            <a:xfrm>
              <a:off x="1429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2" name="Rectangle 68"/>
            <p:cNvSpPr>
              <a:spLocks noChangeArrowheads="1"/>
            </p:cNvSpPr>
            <p:nvPr/>
          </p:nvSpPr>
          <p:spPr bwMode="auto">
            <a:xfrm>
              <a:off x="1527" y="3080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3" name="Rectangle 69"/>
            <p:cNvSpPr>
              <a:spLocks noChangeArrowheads="1"/>
            </p:cNvSpPr>
            <p:nvPr/>
          </p:nvSpPr>
          <p:spPr bwMode="auto">
            <a:xfrm>
              <a:off x="1611" y="3080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4" name="Rectangle 70"/>
            <p:cNvSpPr>
              <a:spLocks noChangeArrowheads="1"/>
            </p:cNvSpPr>
            <p:nvPr/>
          </p:nvSpPr>
          <p:spPr bwMode="auto">
            <a:xfrm>
              <a:off x="1708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5" name="Rectangle 71"/>
            <p:cNvSpPr>
              <a:spLocks noChangeArrowheads="1"/>
            </p:cNvSpPr>
            <p:nvPr/>
          </p:nvSpPr>
          <p:spPr bwMode="auto">
            <a:xfrm>
              <a:off x="1792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6" name="Rectangle 72"/>
            <p:cNvSpPr>
              <a:spLocks noChangeArrowheads="1"/>
            </p:cNvSpPr>
            <p:nvPr/>
          </p:nvSpPr>
          <p:spPr bwMode="auto">
            <a:xfrm>
              <a:off x="1883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7" name="Rectangle 73"/>
            <p:cNvSpPr>
              <a:spLocks noChangeArrowheads="1"/>
            </p:cNvSpPr>
            <p:nvPr/>
          </p:nvSpPr>
          <p:spPr bwMode="auto">
            <a:xfrm>
              <a:off x="1974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83"/>
          <p:cNvGrpSpPr>
            <a:grpSpLocks/>
          </p:cNvGrpSpPr>
          <p:nvPr/>
        </p:nvGrpSpPr>
        <p:grpSpPr bwMode="auto">
          <a:xfrm>
            <a:off x="3372461" y="5011786"/>
            <a:ext cx="1113069" cy="164493"/>
            <a:chOff x="1927" y="2864"/>
            <a:chExt cx="636" cy="94"/>
          </a:xfrm>
        </p:grpSpPr>
        <p:sp>
          <p:nvSpPr>
            <p:cNvPr id="72779" name="Rectangle 75"/>
            <p:cNvSpPr>
              <a:spLocks noChangeArrowheads="1"/>
            </p:cNvSpPr>
            <p:nvPr/>
          </p:nvSpPr>
          <p:spPr bwMode="auto">
            <a:xfrm>
              <a:off x="1927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0" name="Rectangle 76"/>
            <p:cNvSpPr>
              <a:spLocks noChangeArrowheads="1"/>
            </p:cNvSpPr>
            <p:nvPr/>
          </p:nvSpPr>
          <p:spPr bwMode="auto">
            <a:xfrm>
              <a:off x="2025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1" name="Rectangle 77"/>
            <p:cNvSpPr>
              <a:spLocks noChangeArrowheads="1"/>
            </p:cNvSpPr>
            <p:nvPr/>
          </p:nvSpPr>
          <p:spPr bwMode="auto">
            <a:xfrm>
              <a:off x="2118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2" name="Rectangle 78"/>
            <p:cNvSpPr>
              <a:spLocks noChangeArrowheads="1"/>
            </p:cNvSpPr>
            <p:nvPr/>
          </p:nvSpPr>
          <p:spPr bwMode="auto">
            <a:xfrm>
              <a:off x="2206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3" name="Rectangle 79"/>
            <p:cNvSpPr>
              <a:spLocks noChangeArrowheads="1"/>
            </p:cNvSpPr>
            <p:nvPr/>
          </p:nvSpPr>
          <p:spPr bwMode="auto">
            <a:xfrm>
              <a:off x="2290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4" name="Rectangle 80"/>
            <p:cNvSpPr>
              <a:spLocks noChangeArrowheads="1"/>
            </p:cNvSpPr>
            <p:nvPr/>
          </p:nvSpPr>
          <p:spPr bwMode="auto">
            <a:xfrm>
              <a:off x="2381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5" name="Rectangle 81"/>
            <p:cNvSpPr>
              <a:spLocks noChangeArrowheads="1"/>
            </p:cNvSpPr>
            <p:nvPr/>
          </p:nvSpPr>
          <p:spPr bwMode="auto">
            <a:xfrm>
              <a:off x="2472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788" name="Text Box 84"/>
          <p:cNvSpPr txBox="1">
            <a:spLocks noChangeArrowheads="1"/>
          </p:cNvSpPr>
          <p:nvPr/>
        </p:nvSpPr>
        <p:spPr bwMode="auto">
          <a:xfrm>
            <a:off x="0" y="2271403"/>
            <a:ext cx="1146100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i="1">
                <a:solidFill>
                  <a:srgbClr val="0000FF"/>
                </a:solidFill>
                <a:latin typeface="Times New Roman" pitchFamily="18" charset="0"/>
              </a:rPr>
              <a:t>data input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7313" y="7208838"/>
            <a:ext cx="3200400" cy="297441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1400" b="1" dirty="0" smtClean="0"/>
              <a:t>Picture Courtesy: </a:t>
            </a:r>
            <a:r>
              <a:rPr lang="en-US" sz="1400" dirty="0" smtClean="0"/>
              <a:t>Reference [2]</a:t>
            </a:r>
            <a:endParaRPr lang="en-US" sz="1400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1992313" y="3475037"/>
            <a:ext cx="7772400" cy="2286000"/>
          </a:xfrm>
          <a:prstGeom prst="rect">
            <a:avLst/>
          </a:prstGeom>
          <a:noFill/>
          <a:ln w="28575">
            <a:solidFill>
              <a:srgbClr val="E331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9" y="346075"/>
            <a:ext cx="9070975" cy="1171575"/>
          </a:xfrm>
          <a:ln/>
        </p:spPr>
        <p:txBody>
          <a:bodyPr tIns="38804"/>
          <a:lstStyle/>
          <a:p>
            <a:pPr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Views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9" y="1768476"/>
            <a:ext cx="9070975" cy="4899025"/>
          </a:xfrm>
          <a:ln/>
        </p:spPr>
        <p:txBody>
          <a:bodyPr/>
          <a:lstStyle/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No app connected to the end point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May still have </a:t>
            </a: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specs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Applications can connect to the end any time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Values may be propagated to the view lazily until some app connects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Values may be materialized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Aurora Query model: Ad-hoc queries</a:t>
            </a:r>
            <a:endParaRPr lang="en-US" altLang="ko-KR" dirty="0"/>
          </a:p>
        </p:txBody>
      </p:sp>
      <p:sp>
        <p:nvSpPr>
          <p:cNvPr id="7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1D80DC08-7F34-4333-A54E-9A9DEAC18689}" type="slidenum">
              <a:rPr lang="en-US" altLang="ko-KR" smtClean="0"/>
              <a:pPr/>
              <a:t>19</a:t>
            </a:fld>
            <a:endParaRPr lang="en-US" altLang="ko-KR" dirty="0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2023127" y="2351899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b1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4326270" y="2351899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b2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6072878" y="2351899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b3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3134445" y="3779837"/>
            <a:ext cx="1111318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b4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4564285" y="4493807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b5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6072878" y="4493807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b6</a:t>
            </a:r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992312" y="6262981"/>
            <a:ext cx="1111318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b7</a:t>
            </a: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3452965" y="6275230"/>
            <a:ext cx="1111318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b8</a:t>
            </a:r>
          </a:p>
        </p:txBody>
      </p:sp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5596849" y="6275230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b9</a:t>
            </a:r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7285704" y="6161487"/>
            <a:ext cx="1191823" cy="713969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 i="1">
                <a:latin typeface="Times New Roman" pitchFamily="18" charset="0"/>
              </a:rPr>
              <a:t>app</a:t>
            </a:r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8034751" y="2238154"/>
            <a:ext cx="1191823" cy="713969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 i="1">
                <a:latin typeface="Times New Roman" pitchFamily="18" charset="0"/>
              </a:rPr>
              <a:t>app</a:t>
            </a:r>
          </a:p>
        </p:txBody>
      </p:sp>
      <p:cxnSp>
        <p:nvCxnSpPr>
          <p:cNvPr id="72720" name="AutoShape 16"/>
          <p:cNvCxnSpPr>
            <a:cxnSpLocks noChangeShapeType="1"/>
            <a:endCxn id="72708" idx="1"/>
          </p:cNvCxnSpPr>
          <p:nvPr/>
        </p:nvCxnSpPr>
        <p:spPr bwMode="auto">
          <a:xfrm>
            <a:off x="0" y="2589889"/>
            <a:ext cx="2023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1" name="AutoShape 17"/>
          <p:cNvCxnSpPr>
            <a:cxnSpLocks noChangeShapeType="1"/>
            <a:stCxn id="72708" idx="3"/>
            <a:endCxn id="72709" idx="1"/>
          </p:cNvCxnSpPr>
          <p:nvPr/>
        </p:nvCxnSpPr>
        <p:spPr bwMode="auto">
          <a:xfrm>
            <a:off x="3134447" y="2589889"/>
            <a:ext cx="119182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2" name="AutoShape 18"/>
          <p:cNvCxnSpPr>
            <a:cxnSpLocks noChangeShapeType="1"/>
            <a:stCxn id="72709" idx="3"/>
            <a:endCxn id="72710" idx="1"/>
          </p:cNvCxnSpPr>
          <p:nvPr/>
        </p:nvCxnSpPr>
        <p:spPr bwMode="auto">
          <a:xfrm>
            <a:off x="5437589" y="2589889"/>
            <a:ext cx="635289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3" name="AutoShape 19"/>
          <p:cNvCxnSpPr>
            <a:cxnSpLocks noChangeShapeType="1"/>
            <a:stCxn id="72710" idx="3"/>
            <a:endCxn id="72719" idx="2"/>
          </p:cNvCxnSpPr>
          <p:nvPr/>
        </p:nvCxnSpPr>
        <p:spPr bwMode="auto">
          <a:xfrm>
            <a:off x="7184197" y="2589889"/>
            <a:ext cx="850553" cy="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5" name="AutoShape 21"/>
          <p:cNvCxnSpPr>
            <a:cxnSpLocks noChangeShapeType="1"/>
            <a:stCxn id="72755" idx="4"/>
            <a:endCxn id="72711" idx="0"/>
          </p:cNvCxnSpPr>
          <p:nvPr/>
        </p:nvCxnSpPr>
        <p:spPr bwMode="auto">
          <a:xfrm rot="5400000">
            <a:off x="3135378" y="3224237"/>
            <a:ext cx="111120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6" name="AutoShape 22"/>
          <p:cNvCxnSpPr>
            <a:cxnSpLocks noChangeShapeType="1"/>
            <a:stCxn id="72711" idx="2"/>
            <a:endCxn id="72712" idx="1"/>
          </p:cNvCxnSpPr>
          <p:nvPr/>
        </p:nvCxnSpPr>
        <p:spPr bwMode="auto">
          <a:xfrm rot="16200000" flipH="1">
            <a:off x="3889641" y="4057155"/>
            <a:ext cx="475980" cy="87330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2727" name="AutoShape 23"/>
          <p:cNvCxnSpPr>
            <a:cxnSpLocks noChangeShapeType="1"/>
            <a:stCxn id="72712" idx="3"/>
            <a:endCxn id="72713" idx="1"/>
          </p:cNvCxnSpPr>
          <p:nvPr/>
        </p:nvCxnSpPr>
        <p:spPr bwMode="auto">
          <a:xfrm>
            <a:off x="5675602" y="4731797"/>
            <a:ext cx="39727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8" name="AutoShape 24"/>
          <p:cNvCxnSpPr>
            <a:cxnSpLocks noChangeShapeType="1"/>
            <a:stCxn id="72754" idx="4"/>
            <a:endCxn id="72714" idx="0"/>
          </p:cNvCxnSpPr>
          <p:nvPr/>
        </p:nvCxnSpPr>
        <p:spPr bwMode="auto">
          <a:xfrm>
            <a:off x="1548847" y="2668638"/>
            <a:ext cx="0" cy="359434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29" name="AutoShape 25"/>
          <p:cNvCxnSpPr>
            <a:cxnSpLocks noChangeShapeType="1"/>
            <a:stCxn id="72714" idx="3"/>
            <a:endCxn id="72715" idx="1"/>
          </p:cNvCxnSpPr>
          <p:nvPr/>
        </p:nvCxnSpPr>
        <p:spPr bwMode="auto">
          <a:xfrm>
            <a:off x="2103631" y="6500971"/>
            <a:ext cx="1349334" cy="122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30" name="AutoShape 26"/>
          <p:cNvCxnSpPr>
            <a:cxnSpLocks noChangeShapeType="1"/>
            <a:stCxn id="72715" idx="3"/>
            <a:endCxn id="72716" idx="1"/>
          </p:cNvCxnSpPr>
          <p:nvPr/>
        </p:nvCxnSpPr>
        <p:spPr bwMode="auto">
          <a:xfrm>
            <a:off x="4564285" y="6513220"/>
            <a:ext cx="103256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2731" name="AutoShape 27"/>
          <p:cNvCxnSpPr>
            <a:cxnSpLocks noChangeShapeType="1"/>
            <a:stCxn id="72716" idx="3"/>
            <a:endCxn id="72717" idx="2"/>
          </p:cNvCxnSpPr>
          <p:nvPr/>
        </p:nvCxnSpPr>
        <p:spPr bwMode="auto">
          <a:xfrm>
            <a:off x="6708168" y="6513222"/>
            <a:ext cx="577536" cy="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2733" name="AutoShape 29"/>
          <p:cNvSpPr>
            <a:spLocks noChangeArrowheads="1"/>
          </p:cNvSpPr>
          <p:nvPr/>
        </p:nvSpPr>
        <p:spPr bwMode="auto">
          <a:xfrm flipV="1">
            <a:off x="7500967" y="5050284"/>
            <a:ext cx="633539" cy="554727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cxnSp>
        <p:nvCxnSpPr>
          <p:cNvPr id="72734" name="AutoShape 30"/>
          <p:cNvCxnSpPr>
            <a:cxnSpLocks noChangeShapeType="1"/>
            <a:stCxn id="72713" idx="3"/>
            <a:endCxn id="72733" idx="3"/>
          </p:cNvCxnSpPr>
          <p:nvPr/>
        </p:nvCxnSpPr>
        <p:spPr bwMode="auto">
          <a:xfrm>
            <a:off x="7184198" y="4731798"/>
            <a:ext cx="633539" cy="3202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8930799" y="1557435"/>
            <a:ext cx="1050065" cy="794466"/>
            <a:chOff x="4649" y="2160"/>
            <a:chExt cx="600" cy="454"/>
          </a:xfrm>
        </p:grpSpPr>
        <p:cxnSp>
          <p:nvCxnSpPr>
            <p:cNvPr id="72735" name="AutoShape 31"/>
            <p:cNvCxnSpPr>
              <a:cxnSpLocks noChangeShapeType="1"/>
            </p:cNvCxnSpPr>
            <p:nvPr/>
          </p:nvCxnSpPr>
          <p:spPr bwMode="auto">
            <a:xfrm flipV="1">
              <a:off x="4694" y="2160"/>
              <a:ext cx="0" cy="4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2736" name="AutoShape 32"/>
            <p:cNvCxnSpPr>
              <a:cxnSpLocks noChangeShapeType="1"/>
            </p:cNvCxnSpPr>
            <p:nvPr/>
          </p:nvCxnSpPr>
          <p:spPr bwMode="auto">
            <a:xfrm>
              <a:off x="4694" y="2614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2738" name="Freeform 34"/>
            <p:cNvSpPr>
              <a:spLocks/>
            </p:cNvSpPr>
            <p:nvPr/>
          </p:nvSpPr>
          <p:spPr bwMode="auto">
            <a:xfrm>
              <a:off x="4694" y="2387"/>
              <a:ext cx="363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363" y="91"/>
                </a:cxn>
              </a:cxnLst>
              <a:rect l="0" t="0" r="r" b="b"/>
              <a:pathLst>
                <a:path w="363" h="91">
                  <a:moveTo>
                    <a:pt x="0" y="0"/>
                  </a:moveTo>
                  <a:lnTo>
                    <a:pt x="227" y="0"/>
                  </a:lnTo>
                  <a:lnTo>
                    <a:pt x="363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39" name="Text Box 35"/>
            <p:cNvSpPr txBox="1">
              <a:spLocks noChangeArrowheads="1"/>
            </p:cNvSpPr>
            <p:nvPr/>
          </p:nvSpPr>
          <p:spPr bwMode="auto">
            <a:xfrm>
              <a:off x="4649" y="2160"/>
              <a:ext cx="60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i="1" dirty="0" err="1" smtClean="0">
                  <a:latin typeface="Times New Roman" pitchFamily="18" charset="0"/>
                </a:rPr>
                <a:t>QoS</a:t>
              </a:r>
              <a:r>
                <a:rPr lang="en-US" altLang="ko-KR" i="1" dirty="0" smtClean="0">
                  <a:latin typeface="Times New Roman" pitchFamily="18" charset="0"/>
                </a:rPr>
                <a:t> </a:t>
              </a:r>
              <a:r>
                <a:rPr lang="en-US" altLang="ko-KR" i="1" dirty="0">
                  <a:latin typeface="Times New Roman" pitchFamily="18" charset="0"/>
                </a:rPr>
                <a:t>spec</a:t>
              </a: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7422207" y="3858585"/>
            <a:ext cx="1050065" cy="794466"/>
            <a:chOff x="4649" y="2160"/>
            <a:chExt cx="600" cy="454"/>
          </a:xfrm>
        </p:grpSpPr>
        <p:cxnSp>
          <p:nvCxnSpPr>
            <p:cNvPr id="72742" name="AutoShape 38"/>
            <p:cNvCxnSpPr>
              <a:cxnSpLocks noChangeShapeType="1"/>
            </p:cNvCxnSpPr>
            <p:nvPr/>
          </p:nvCxnSpPr>
          <p:spPr bwMode="auto">
            <a:xfrm flipV="1">
              <a:off x="4694" y="2160"/>
              <a:ext cx="0" cy="4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2743" name="AutoShape 39"/>
            <p:cNvCxnSpPr>
              <a:cxnSpLocks noChangeShapeType="1"/>
            </p:cNvCxnSpPr>
            <p:nvPr/>
          </p:nvCxnSpPr>
          <p:spPr bwMode="auto">
            <a:xfrm>
              <a:off x="4694" y="2614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2744" name="Freeform 40"/>
            <p:cNvSpPr>
              <a:spLocks/>
            </p:cNvSpPr>
            <p:nvPr/>
          </p:nvSpPr>
          <p:spPr bwMode="auto">
            <a:xfrm>
              <a:off x="4694" y="2387"/>
              <a:ext cx="363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363" y="91"/>
                </a:cxn>
              </a:cxnLst>
              <a:rect l="0" t="0" r="r" b="b"/>
              <a:pathLst>
                <a:path w="363" h="91">
                  <a:moveTo>
                    <a:pt x="0" y="0"/>
                  </a:moveTo>
                  <a:lnTo>
                    <a:pt x="227" y="0"/>
                  </a:lnTo>
                  <a:lnTo>
                    <a:pt x="363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45" name="Text Box 41"/>
            <p:cNvSpPr txBox="1">
              <a:spLocks noChangeArrowheads="1"/>
            </p:cNvSpPr>
            <p:nvPr/>
          </p:nvSpPr>
          <p:spPr bwMode="auto">
            <a:xfrm>
              <a:off x="4649" y="2160"/>
              <a:ext cx="60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i="1" dirty="0" err="1" smtClean="0">
                  <a:latin typeface="Times New Roman" pitchFamily="18" charset="0"/>
                </a:rPr>
                <a:t>QoS</a:t>
              </a:r>
              <a:r>
                <a:rPr lang="en-US" altLang="ko-KR" i="1" dirty="0" smtClean="0">
                  <a:latin typeface="Times New Roman" pitchFamily="18" charset="0"/>
                </a:rPr>
                <a:t> </a:t>
              </a:r>
              <a:r>
                <a:rPr lang="en-US" altLang="ko-KR" i="1" dirty="0">
                  <a:latin typeface="Times New Roman" pitchFamily="18" charset="0"/>
                </a:rPr>
                <a:t>spec</a:t>
              </a: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8692785" y="6478223"/>
            <a:ext cx="1050065" cy="794466"/>
            <a:chOff x="4649" y="2160"/>
            <a:chExt cx="600" cy="454"/>
          </a:xfrm>
        </p:grpSpPr>
        <p:cxnSp>
          <p:nvCxnSpPr>
            <p:cNvPr id="72747" name="AutoShape 43"/>
            <p:cNvCxnSpPr>
              <a:cxnSpLocks noChangeShapeType="1"/>
            </p:cNvCxnSpPr>
            <p:nvPr/>
          </p:nvCxnSpPr>
          <p:spPr bwMode="auto">
            <a:xfrm flipV="1">
              <a:off x="4694" y="2160"/>
              <a:ext cx="0" cy="4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2748" name="AutoShape 44"/>
            <p:cNvCxnSpPr>
              <a:cxnSpLocks noChangeShapeType="1"/>
            </p:cNvCxnSpPr>
            <p:nvPr/>
          </p:nvCxnSpPr>
          <p:spPr bwMode="auto">
            <a:xfrm>
              <a:off x="4694" y="2614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2749" name="Freeform 45"/>
            <p:cNvSpPr>
              <a:spLocks/>
            </p:cNvSpPr>
            <p:nvPr/>
          </p:nvSpPr>
          <p:spPr bwMode="auto">
            <a:xfrm>
              <a:off x="4694" y="2387"/>
              <a:ext cx="363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363" y="91"/>
                </a:cxn>
              </a:cxnLst>
              <a:rect l="0" t="0" r="r" b="b"/>
              <a:pathLst>
                <a:path w="363" h="91">
                  <a:moveTo>
                    <a:pt x="0" y="0"/>
                  </a:moveTo>
                  <a:lnTo>
                    <a:pt x="227" y="0"/>
                  </a:lnTo>
                  <a:lnTo>
                    <a:pt x="363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50" name="Text Box 46"/>
            <p:cNvSpPr txBox="1">
              <a:spLocks noChangeArrowheads="1"/>
            </p:cNvSpPr>
            <p:nvPr/>
          </p:nvSpPr>
          <p:spPr bwMode="auto">
            <a:xfrm>
              <a:off x="4649" y="2160"/>
              <a:ext cx="60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i="1" dirty="0" err="1" smtClean="0">
                  <a:latin typeface="Times New Roman" pitchFamily="18" charset="0"/>
                </a:rPr>
                <a:t>QoS</a:t>
              </a:r>
              <a:r>
                <a:rPr lang="en-US" altLang="ko-KR" i="1" dirty="0" smtClean="0">
                  <a:latin typeface="Times New Roman" pitchFamily="18" charset="0"/>
                </a:rPr>
                <a:t> </a:t>
              </a:r>
              <a:r>
                <a:rPr lang="en-US" altLang="ko-KR" i="1" dirty="0">
                  <a:latin typeface="Times New Roman" pitchFamily="18" charset="0"/>
                </a:rPr>
                <a:t>spec</a:t>
              </a:r>
            </a:p>
          </p:txBody>
        </p:sp>
      </p:grpSp>
      <p:sp>
        <p:nvSpPr>
          <p:cNvPr id="72752" name="Line 48"/>
          <p:cNvSpPr>
            <a:spLocks noChangeShapeType="1"/>
          </p:cNvSpPr>
          <p:nvPr/>
        </p:nvSpPr>
        <p:spPr bwMode="auto">
          <a:xfrm>
            <a:off x="0" y="5842999"/>
            <a:ext cx="100806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72753" name="Line 49"/>
          <p:cNvSpPr>
            <a:spLocks noChangeShapeType="1"/>
          </p:cNvSpPr>
          <p:nvPr/>
        </p:nvSpPr>
        <p:spPr bwMode="auto">
          <a:xfrm>
            <a:off x="0" y="3303858"/>
            <a:ext cx="100806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100783" tIns="50392" rIns="100783" bIns="50392"/>
          <a:lstStyle/>
          <a:p>
            <a:endParaRPr lang="en-US"/>
          </a:p>
        </p:txBody>
      </p:sp>
      <p:sp>
        <p:nvSpPr>
          <p:cNvPr id="72754" name="Oval 50"/>
          <p:cNvSpPr>
            <a:spLocks noChangeArrowheads="1"/>
          </p:cNvSpPr>
          <p:nvPr/>
        </p:nvSpPr>
        <p:spPr bwMode="auto">
          <a:xfrm>
            <a:off x="1468343" y="2509394"/>
            <a:ext cx="159259" cy="15924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72755" name="Oval 51"/>
          <p:cNvSpPr>
            <a:spLocks noChangeArrowheads="1"/>
          </p:cNvSpPr>
          <p:nvPr/>
        </p:nvSpPr>
        <p:spPr bwMode="auto">
          <a:xfrm>
            <a:off x="3610476" y="2509394"/>
            <a:ext cx="159259" cy="15924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72756" name="Text Box 52"/>
          <p:cNvSpPr txBox="1">
            <a:spLocks noChangeArrowheads="1"/>
          </p:cNvSpPr>
          <p:nvPr/>
        </p:nvSpPr>
        <p:spPr bwMode="auto">
          <a:xfrm>
            <a:off x="7864988" y="2906626"/>
            <a:ext cx="2152808" cy="41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sz="2200" i="1" dirty="0">
                <a:latin typeface="Times New Roman" pitchFamily="18" charset="0"/>
              </a:rPr>
              <a:t>continuous query</a:t>
            </a:r>
          </a:p>
        </p:txBody>
      </p:sp>
      <p:sp>
        <p:nvSpPr>
          <p:cNvPr id="72757" name="Text Box 53"/>
          <p:cNvSpPr txBox="1">
            <a:spLocks noChangeArrowheads="1"/>
          </p:cNvSpPr>
          <p:nvPr/>
        </p:nvSpPr>
        <p:spPr bwMode="auto">
          <a:xfrm>
            <a:off x="8771544" y="4493807"/>
            <a:ext cx="719724" cy="41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sz="2200" i="1" dirty="0">
                <a:latin typeface="Times New Roman" pitchFamily="18" charset="0"/>
              </a:rPr>
              <a:t>view</a:t>
            </a:r>
          </a:p>
        </p:txBody>
      </p:sp>
      <p:sp>
        <p:nvSpPr>
          <p:cNvPr id="72758" name="Text Box 54"/>
          <p:cNvSpPr txBox="1">
            <a:spLocks noChangeArrowheads="1"/>
          </p:cNvSpPr>
          <p:nvPr/>
        </p:nvSpPr>
        <p:spPr bwMode="auto">
          <a:xfrm>
            <a:off x="8362019" y="5923497"/>
            <a:ext cx="1699159" cy="41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sz="2200" i="1" dirty="0">
                <a:latin typeface="Times New Roman" pitchFamily="18" charset="0"/>
              </a:rPr>
              <a:t>ad-hoc query</a:t>
            </a:r>
          </a:p>
        </p:txBody>
      </p:sp>
      <p:sp>
        <p:nvSpPr>
          <p:cNvPr id="72759" name="Text Box 55"/>
          <p:cNvSpPr txBox="1">
            <a:spLocks noChangeArrowheads="1"/>
          </p:cNvSpPr>
          <p:nvPr/>
        </p:nvSpPr>
        <p:spPr bwMode="auto">
          <a:xfrm>
            <a:off x="1" y="3779839"/>
            <a:ext cx="1503570" cy="73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sz="2200" i="1" dirty="0">
                <a:latin typeface="Times New Roman" pitchFamily="18" charset="0"/>
              </a:rPr>
              <a:t>Connection</a:t>
            </a:r>
          </a:p>
          <a:p>
            <a:r>
              <a:rPr lang="en-US" altLang="ko-KR" sz="2200" i="1" dirty="0">
                <a:latin typeface="Times New Roman" pitchFamily="18" charset="0"/>
              </a:rPr>
              <a:t>point</a:t>
            </a:r>
          </a:p>
        </p:txBody>
      </p:sp>
      <p:cxnSp>
        <p:nvCxnSpPr>
          <p:cNvPr id="72760" name="AutoShape 56"/>
          <p:cNvCxnSpPr>
            <a:cxnSpLocks noChangeShapeType="1"/>
            <a:stCxn id="72759" idx="0"/>
            <a:endCxn id="72754" idx="3"/>
          </p:cNvCxnSpPr>
          <p:nvPr/>
        </p:nvCxnSpPr>
        <p:spPr bwMode="auto">
          <a:xfrm rot="5400000" flipH="1" flipV="1">
            <a:off x="554465" y="2842638"/>
            <a:ext cx="1134522" cy="739880"/>
          </a:xfrm>
          <a:prstGeom prst="curvedConnector3">
            <a:avLst>
              <a:gd name="adj1" fmla="val 50000"/>
            </a:avLst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</p:cxnSp>
      <p:cxnSp>
        <p:nvCxnSpPr>
          <p:cNvPr id="72761" name="AutoShape 57"/>
          <p:cNvCxnSpPr>
            <a:cxnSpLocks noChangeShapeType="1"/>
            <a:stCxn id="72759" idx="0"/>
            <a:endCxn id="72755" idx="3"/>
          </p:cNvCxnSpPr>
          <p:nvPr/>
        </p:nvCxnSpPr>
        <p:spPr bwMode="auto">
          <a:xfrm rot="5400000" flipH="1" flipV="1">
            <a:off x="1625531" y="1771572"/>
            <a:ext cx="1134522" cy="2882013"/>
          </a:xfrm>
          <a:prstGeom prst="curvedConnector3">
            <a:avLst>
              <a:gd name="adj1" fmla="val 50000"/>
            </a:avLst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</p:cxnSp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435779" y="1954667"/>
            <a:ext cx="1113069" cy="169742"/>
            <a:chOff x="1292" y="3152"/>
            <a:chExt cx="636" cy="97"/>
          </a:xfrm>
        </p:grpSpPr>
        <p:sp>
          <p:nvSpPr>
            <p:cNvPr id="72762" name="Rectangle 58"/>
            <p:cNvSpPr>
              <a:spLocks noChangeArrowheads="1"/>
            </p:cNvSpPr>
            <p:nvPr/>
          </p:nvSpPr>
          <p:spPr bwMode="auto">
            <a:xfrm>
              <a:off x="1292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3" name="Rectangle 59"/>
            <p:cNvSpPr>
              <a:spLocks noChangeArrowheads="1"/>
            </p:cNvSpPr>
            <p:nvPr/>
          </p:nvSpPr>
          <p:spPr bwMode="auto">
            <a:xfrm>
              <a:off x="1390" y="3152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4" name="Rectangle 60"/>
            <p:cNvSpPr>
              <a:spLocks noChangeArrowheads="1"/>
            </p:cNvSpPr>
            <p:nvPr/>
          </p:nvSpPr>
          <p:spPr bwMode="auto">
            <a:xfrm>
              <a:off x="1474" y="3152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5" name="Rectangle 61"/>
            <p:cNvSpPr>
              <a:spLocks noChangeArrowheads="1"/>
            </p:cNvSpPr>
            <p:nvPr/>
          </p:nvSpPr>
          <p:spPr bwMode="auto">
            <a:xfrm>
              <a:off x="1571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6" name="Rectangle 62"/>
            <p:cNvSpPr>
              <a:spLocks noChangeArrowheads="1"/>
            </p:cNvSpPr>
            <p:nvPr/>
          </p:nvSpPr>
          <p:spPr bwMode="auto">
            <a:xfrm>
              <a:off x="1655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7" name="Rectangle 63"/>
            <p:cNvSpPr>
              <a:spLocks noChangeArrowheads="1"/>
            </p:cNvSpPr>
            <p:nvPr/>
          </p:nvSpPr>
          <p:spPr bwMode="auto">
            <a:xfrm>
              <a:off x="1746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8" name="Rectangle 64"/>
            <p:cNvSpPr>
              <a:spLocks noChangeArrowheads="1"/>
            </p:cNvSpPr>
            <p:nvPr/>
          </p:nvSpPr>
          <p:spPr bwMode="auto">
            <a:xfrm>
              <a:off x="1837" y="3158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3134446" y="1954668"/>
            <a:ext cx="1113069" cy="171493"/>
            <a:chOff x="1429" y="3073"/>
            <a:chExt cx="636" cy="98"/>
          </a:xfrm>
        </p:grpSpPr>
        <p:sp>
          <p:nvSpPr>
            <p:cNvPr id="72771" name="Rectangle 67"/>
            <p:cNvSpPr>
              <a:spLocks noChangeArrowheads="1"/>
            </p:cNvSpPr>
            <p:nvPr/>
          </p:nvSpPr>
          <p:spPr bwMode="auto">
            <a:xfrm>
              <a:off x="1429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2" name="Rectangle 68"/>
            <p:cNvSpPr>
              <a:spLocks noChangeArrowheads="1"/>
            </p:cNvSpPr>
            <p:nvPr/>
          </p:nvSpPr>
          <p:spPr bwMode="auto">
            <a:xfrm>
              <a:off x="1527" y="3080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3" name="Rectangle 69"/>
            <p:cNvSpPr>
              <a:spLocks noChangeArrowheads="1"/>
            </p:cNvSpPr>
            <p:nvPr/>
          </p:nvSpPr>
          <p:spPr bwMode="auto">
            <a:xfrm>
              <a:off x="1611" y="3080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4" name="Rectangle 70"/>
            <p:cNvSpPr>
              <a:spLocks noChangeArrowheads="1"/>
            </p:cNvSpPr>
            <p:nvPr/>
          </p:nvSpPr>
          <p:spPr bwMode="auto">
            <a:xfrm>
              <a:off x="1708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5" name="Rectangle 71"/>
            <p:cNvSpPr>
              <a:spLocks noChangeArrowheads="1"/>
            </p:cNvSpPr>
            <p:nvPr/>
          </p:nvSpPr>
          <p:spPr bwMode="auto">
            <a:xfrm>
              <a:off x="1792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6" name="Rectangle 72"/>
            <p:cNvSpPr>
              <a:spLocks noChangeArrowheads="1"/>
            </p:cNvSpPr>
            <p:nvPr/>
          </p:nvSpPr>
          <p:spPr bwMode="auto">
            <a:xfrm>
              <a:off x="1883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7" name="Rectangle 73"/>
            <p:cNvSpPr>
              <a:spLocks noChangeArrowheads="1"/>
            </p:cNvSpPr>
            <p:nvPr/>
          </p:nvSpPr>
          <p:spPr bwMode="auto">
            <a:xfrm>
              <a:off x="1974" y="3073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3372461" y="5011786"/>
            <a:ext cx="1113069" cy="164493"/>
            <a:chOff x="1927" y="2864"/>
            <a:chExt cx="636" cy="94"/>
          </a:xfrm>
        </p:grpSpPr>
        <p:sp>
          <p:nvSpPr>
            <p:cNvPr id="72779" name="Rectangle 75"/>
            <p:cNvSpPr>
              <a:spLocks noChangeArrowheads="1"/>
            </p:cNvSpPr>
            <p:nvPr/>
          </p:nvSpPr>
          <p:spPr bwMode="auto">
            <a:xfrm>
              <a:off x="1927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0" name="Rectangle 76"/>
            <p:cNvSpPr>
              <a:spLocks noChangeArrowheads="1"/>
            </p:cNvSpPr>
            <p:nvPr/>
          </p:nvSpPr>
          <p:spPr bwMode="auto">
            <a:xfrm>
              <a:off x="2025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1" name="Rectangle 77"/>
            <p:cNvSpPr>
              <a:spLocks noChangeArrowheads="1"/>
            </p:cNvSpPr>
            <p:nvPr/>
          </p:nvSpPr>
          <p:spPr bwMode="auto">
            <a:xfrm>
              <a:off x="2118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2" name="Rectangle 78"/>
            <p:cNvSpPr>
              <a:spLocks noChangeArrowheads="1"/>
            </p:cNvSpPr>
            <p:nvPr/>
          </p:nvSpPr>
          <p:spPr bwMode="auto">
            <a:xfrm>
              <a:off x="2206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3" name="Rectangle 79"/>
            <p:cNvSpPr>
              <a:spLocks noChangeArrowheads="1"/>
            </p:cNvSpPr>
            <p:nvPr/>
          </p:nvSpPr>
          <p:spPr bwMode="auto">
            <a:xfrm>
              <a:off x="2290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4" name="Rectangle 80"/>
            <p:cNvSpPr>
              <a:spLocks noChangeArrowheads="1"/>
            </p:cNvSpPr>
            <p:nvPr/>
          </p:nvSpPr>
          <p:spPr bwMode="auto">
            <a:xfrm>
              <a:off x="2381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5" name="Rectangle 81"/>
            <p:cNvSpPr>
              <a:spLocks noChangeArrowheads="1"/>
            </p:cNvSpPr>
            <p:nvPr/>
          </p:nvSpPr>
          <p:spPr bwMode="auto">
            <a:xfrm>
              <a:off x="2472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788" name="Text Box 84"/>
          <p:cNvSpPr txBox="1">
            <a:spLocks noChangeArrowheads="1"/>
          </p:cNvSpPr>
          <p:nvPr/>
        </p:nvSpPr>
        <p:spPr bwMode="auto">
          <a:xfrm>
            <a:off x="0" y="2271403"/>
            <a:ext cx="1146100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i="1">
                <a:solidFill>
                  <a:srgbClr val="0000FF"/>
                </a:solidFill>
                <a:latin typeface="Times New Roman" pitchFamily="18" charset="0"/>
              </a:rPr>
              <a:t>data input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7313" y="7208838"/>
            <a:ext cx="3200400" cy="297441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1400" b="1" dirty="0" smtClean="0"/>
              <a:t>Picture Courtesy: </a:t>
            </a:r>
            <a:r>
              <a:rPr lang="en-US" sz="1400" dirty="0" smtClean="0"/>
              <a:t>Reference [2]</a:t>
            </a:r>
            <a:endParaRPr lang="en-US" sz="1400" dirty="0"/>
          </a:p>
        </p:txBody>
      </p:sp>
      <p:sp>
        <p:nvSpPr>
          <p:cNvPr id="80" name="Rectangle 79"/>
          <p:cNvSpPr/>
          <p:nvPr/>
        </p:nvSpPr>
        <p:spPr>
          <a:xfrm>
            <a:off x="925513" y="5989637"/>
            <a:ext cx="8915400" cy="1295400"/>
          </a:xfrm>
          <a:prstGeom prst="rect">
            <a:avLst/>
          </a:prstGeom>
          <a:noFill/>
          <a:ln w="28575">
            <a:solidFill>
              <a:srgbClr val="E331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Monitoring Applications</a:t>
            </a:r>
          </a:p>
          <a:p>
            <a:pPr lvl="1"/>
            <a:r>
              <a:rPr lang="en-US" dirty="0" smtClean="0"/>
              <a:t>Special needs of monitoring applications</a:t>
            </a:r>
          </a:p>
          <a:p>
            <a:r>
              <a:rPr lang="en-US" dirty="0" smtClean="0"/>
              <a:t>Aurora</a:t>
            </a:r>
          </a:p>
          <a:p>
            <a:pPr lvl="1"/>
            <a:r>
              <a:rPr lang="en-US" dirty="0" smtClean="0"/>
              <a:t>System and Query Model of Aurora</a:t>
            </a:r>
          </a:p>
          <a:p>
            <a:pPr lvl="1"/>
            <a:r>
              <a:rPr lang="en-US" dirty="0" smtClean="0"/>
              <a:t>Operators in Aurora</a:t>
            </a:r>
          </a:p>
          <a:p>
            <a:pPr lvl="1"/>
            <a:r>
              <a:rPr lang="en-US" dirty="0" smtClean="0"/>
              <a:t>Aurora System Architecture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9" y="346075"/>
            <a:ext cx="9070975" cy="1171575"/>
          </a:xfrm>
          <a:ln/>
        </p:spPr>
        <p:txBody>
          <a:bodyPr tIns="38804"/>
          <a:lstStyle/>
          <a:p>
            <a:pPr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Ad-hoc queries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9" y="1768476"/>
            <a:ext cx="9070975" cy="4899025"/>
          </a:xfrm>
          <a:ln/>
        </p:spPr>
        <p:txBody>
          <a:bodyPr/>
          <a:lstStyle/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Can be attached to a connection point at any time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Gets all the historical data stored at the connection point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Also access new data items coming in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Acts as a continuous query until disconnected by the app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9" y="346075"/>
            <a:ext cx="9070975" cy="1171575"/>
          </a:xfrm>
          <a:ln/>
        </p:spPr>
        <p:txBody>
          <a:bodyPr tIns="38804"/>
          <a:lstStyle/>
          <a:p>
            <a:pPr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Aurora Optimization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503239" y="1768476"/>
          <a:ext cx="9070975" cy="489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9" y="301626"/>
            <a:ext cx="9070975" cy="1262063"/>
          </a:xfrm>
          <a:ln/>
        </p:spPr>
        <p:txBody>
          <a:bodyPr tIns="38804"/>
          <a:lstStyle/>
          <a:p>
            <a:pPr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Continuous Query Optimization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9" y="1768476"/>
            <a:ext cx="9070975" cy="4989513"/>
          </a:xfrm>
          <a:ln/>
        </p:spPr>
        <p:txBody>
          <a:bodyPr tIns="24693"/>
          <a:lstStyle/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sz="2800" dirty="0"/>
              <a:t>The un-optimized network starts executing... optimizations are done on the go</a:t>
            </a:r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sz="2800" dirty="0"/>
              <a:t>Statistics are gathered during execution</a:t>
            </a:r>
          </a:p>
          <a:p>
            <a:pPr marL="863511" lvl="1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sz="2400" dirty="0"/>
              <a:t>Cost and Selectivity of a box  </a:t>
            </a:r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sz="2800" dirty="0"/>
              <a:t>The network is optimized at run time</a:t>
            </a:r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sz="2800" dirty="0"/>
              <a:t>Can not pause the whole network and optimize</a:t>
            </a:r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sz="2800" dirty="0"/>
              <a:t>Optimizers selects a sub-network, holds all incoming flow, flushes the items inside and then optimizes</a:t>
            </a:r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sz="2800" dirty="0"/>
              <a:t>Output may see some hiccups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448DAB65-6C8B-4CA8-BB5C-DE3F6DE180D7}" type="slidenum">
              <a:rPr lang="en-US" altLang="ko-KR" smtClean="0"/>
              <a:pPr/>
              <a:t>23</a:t>
            </a:fld>
            <a:endParaRPr lang="en-US" altLang="ko-KR" dirty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Optimization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1309083" y="5447516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Filter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850241" y="5447516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BSort</a:t>
            </a:r>
          </a:p>
        </p:txBody>
      </p:sp>
      <p:cxnSp>
        <p:nvCxnSpPr>
          <p:cNvPr id="89094" name="AutoShape 6"/>
          <p:cNvCxnSpPr>
            <a:cxnSpLocks noChangeShapeType="1"/>
            <a:stCxn id="89096" idx="4"/>
            <a:endCxn id="89092" idx="0"/>
          </p:cNvCxnSpPr>
          <p:nvPr/>
        </p:nvCxnSpPr>
        <p:spPr bwMode="auto">
          <a:xfrm>
            <a:off x="1151572" y="4574305"/>
            <a:ext cx="714044" cy="873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095" name="AutoShape 7"/>
          <p:cNvCxnSpPr>
            <a:cxnSpLocks noChangeShapeType="1"/>
            <a:stCxn id="89092" idx="3"/>
            <a:endCxn id="89093" idx="1"/>
          </p:cNvCxnSpPr>
          <p:nvPr/>
        </p:nvCxnSpPr>
        <p:spPr bwMode="auto">
          <a:xfrm>
            <a:off x="2420401" y="5685506"/>
            <a:ext cx="14298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096" name="Oval 8"/>
          <p:cNvSpPr>
            <a:spLocks noChangeArrowheads="1"/>
          </p:cNvSpPr>
          <p:nvPr/>
        </p:nvSpPr>
        <p:spPr bwMode="auto">
          <a:xfrm>
            <a:off x="1071067" y="4415062"/>
            <a:ext cx="159260" cy="15924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cxnSp>
        <p:nvCxnSpPr>
          <p:cNvPr id="89097" name="AutoShape 9"/>
          <p:cNvCxnSpPr>
            <a:cxnSpLocks noChangeShapeType="1"/>
            <a:endCxn id="89096" idx="2"/>
          </p:cNvCxnSpPr>
          <p:nvPr/>
        </p:nvCxnSpPr>
        <p:spPr bwMode="auto">
          <a:xfrm>
            <a:off x="197763" y="4493807"/>
            <a:ext cx="873304" cy="1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2182386" y="3620595"/>
            <a:ext cx="1111318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Filter</a:t>
            </a:r>
          </a:p>
        </p:txBody>
      </p:sp>
      <p:cxnSp>
        <p:nvCxnSpPr>
          <p:cNvPr id="89099" name="AutoShape 11"/>
          <p:cNvCxnSpPr>
            <a:cxnSpLocks noChangeShapeType="1"/>
            <a:stCxn id="89096" idx="7"/>
            <a:endCxn id="89098" idx="1"/>
          </p:cNvCxnSpPr>
          <p:nvPr/>
        </p:nvCxnSpPr>
        <p:spPr bwMode="auto">
          <a:xfrm flipV="1">
            <a:off x="1207576" y="3858584"/>
            <a:ext cx="974811" cy="579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00" name="Rectangle 12"/>
          <p:cNvSpPr>
            <a:spLocks noChangeArrowheads="1"/>
          </p:cNvSpPr>
          <p:nvPr/>
        </p:nvSpPr>
        <p:spPr bwMode="auto">
          <a:xfrm>
            <a:off x="5278329" y="2827878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Union</a:t>
            </a:r>
          </a:p>
        </p:txBody>
      </p:sp>
      <p:sp>
        <p:nvSpPr>
          <p:cNvPr id="89102" name="Rectangle 14"/>
          <p:cNvSpPr>
            <a:spLocks noChangeArrowheads="1"/>
          </p:cNvSpPr>
          <p:nvPr/>
        </p:nvSpPr>
        <p:spPr bwMode="auto">
          <a:xfrm>
            <a:off x="5278329" y="1874170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Aggregate</a:t>
            </a:r>
          </a:p>
        </p:txBody>
      </p:sp>
      <p:sp>
        <p:nvSpPr>
          <p:cNvPr id="89103" name="Rectangle 15"/>
          <p:cNvSpPr>
            <a:spLocks noChangeArrowheads="1"/>
          </p:cNvSpPr>
          <p:nvPr/>
        </p:nvSpPr>
        <p:spPr bwMode="auto">
          <a:xfrm>
            <a:off x="7024937" y="2271402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Join</a:t>
            </a:r>
          </a:p>
        </p:txBody>
      </p:sp>
      <p:sp>
        <p:nvSpPr>
          <p:cNvPr id="89104" name="Rectangle 16"/>
          <p:cNvSpPr>
            <a:spLocks noChangeArrowheads="1"/>
          </p:cNvSpPr>
          <p:nvPr/>
        </p:nvSpPr>
        <p:spPr bwMode="auto">
          <a:xfrm>
            <a:off x="3850241" y="6716211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Aggregate</a:t>
            </a:r>
          </a:p>
        </p:txBody>
      </p:sp>
      <p:sp>
        <p:nvSpPr>
          <p:cNvPr id="89105" name="Rectangle 17"/>
          <p:cNvSpPr>
            <a:spLocks noChangeArrowheads="1"/>
          </p:cNvSpPr>
          <p:nvPr/>
        </p:nvSpPr>
        <p:spPr bwMode="auto">
          <a:xfrm>
            <a:off x="5834864" y="5447516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Map</a:t>
            </a:r>
          </a:p>
        </p:txBody>
      </p:sp>
      <p:cxnSp>
        <p:nvCxnSpPr>
          <p:cNvPr id="89106" name="AutoShape 18"/>
          <p:cNvCxnSpPr>
            <a:cxnSpLocks noChangeShapeType="1"/>
            <a:stCxn id="89092" idx="3"/>
            <a:endCxn id="89104" idx="1"/>
          </p:cNvCxnSpPr>
          <p:nvPr/>
        </p:nvCxnSpPr>
        <p:spPr bwMode="auto">
          <a:xfrm>
            <a:off x="2420401" y="5685508"/>
            <a:ext cx="1429838" cy="12686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08" name="AutoShape 20"/>
          <p:cNvCxnSpPr>
            <a:cxnSpLocks noChangeShapeType="1"/>
            <a:stCxn id="89101" idx="3"/>
            <a:endCxn id="89100" idx="1"/>
          </p:cNvCxnSpPr>
          <p:nvPr/>
        </p:nvCxnSpPr>
        <p:spPr bwMode="auto">
          <a:xfrm>
            <a:off x="4723545" y="2668636"/>
            <a:ext cx="554784" cy="3972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09" name="AutoShape 21"/>
          <p:cNvCxnSpPr>
            <a:cxnSpLocks noChangeShapeType="1"/>
            <a:stCxn id="89102" idx="3"/>
            <a:endCxn id="89103" idx="1"/>
          </p:cNvCxnSpPr>
          <p:nvPr/>
        </p:nvCxnSpPr>
        <p:spPr bwMode="auto">
          <a:xfrm>
            <a:off x="6389648" y="2112160"/>
            <a:ext cx="635289" cy="3972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10" name="AutoShape 22"/>
          <p:cNvCxnSpPr>
            <a:cxnSpLocks noChangeShapeType="1"/>
            <a:stCxn id="89098" idx="3"/>
            <a:endCxn id="89125" idx="2"/>
          </p:cNvCxnSpPr>
          <p:nvPr/>
        </p:nvCxnSpPr>
        <p:spPr bwMode="auto">
          <a:xfrm>
            <a:off x="3293704" y="3858587"/>
            <a:ext cx="714044" cy="17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11" name="Oval 23"/>
          <p:cNvSpPr>
            <a:spLocks noChangeArrowheads="1"/>
          </p:cNvSpPr>
          <p:nvPr/>
        </p:nvSpPr>
        <p:spPr bwMode="auto">
          <a:xfrm>
            <a:off x="1071067" y="2589889"/>
            <a:ext cx="159260" cy="15924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cxnSp>
        <p:nvCxnSpPr>
          <p:cNvPr id="89112" name="AutoShape 24"/>
          <p:cNvCxnSpPr>
            <a:cxnSpLocks noChangeShapeType="1"/>
            <a:endCxn id="89111" idx="2"/>
          </p:cNvCxnSpPr>
          <p:nvPr/>
        </p:nvCxnSpPr>
        <p:spPr bwMode="auto">
          <a:xfrm>
            <a:off x="197763" y="2668638"/>
            <a:ext cx="873304" cy="17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15" name="AutoShape 27"/>
          <p:cNvCxnSpPr>
            <a:cxnSpLocks noChangeShapeType="1"/>
            <a:stCxn id="89111" idx="6"/>
            <a:endCxn id="89101" idx="1"/>
          </p:cNvCxnSpPr>
          <p:nvPr/>
        </p:nvCxnSpPr>
        <p:spPr bwMode="auto">
          <a:xfrm flipV="1">
            <a:off x="1230329" y="2668638"/>
            <a:ext cx="2381897" cy="17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16" name="AutoShape 28"/>
          <p:cNvCxnSpPr>
            <a:cxnSpLocks noChangeShapeType="1"/>
            <a:stCxn id="89101" idx="3"/>
            <a:endCxn id="89102" idx="1"/>
          </p:cNvCxnSpPr>
          <p:nvPr/>
        </p:nvCxnSpPr>
        <p:spPr bwMode="auto">
          <a:xfrm flipV="1">
            <a:off x="4723545" y="2112160"/>
            <a:ext cx="554784" cy="5564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17" name="AutoShape 29"/>
          <p:cNvCxnSpPr>
            <a:cxnSpLocks noChangeShapeType="1"/>
            <a:stCxn id="89100" idx="3"/>
            <a:endCxn id="89103" idx="1"/>
          </p:cNvCxnSpPr>
          <p:nvPr/>
        </p:nvCxnSpPr>
        <p:spPr bwMode="auto">
          <a:xfrm flipV="1">
            <a:off x="6389648" y="2509394"/>
            <a:ext cx="635289" cy="5564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18" name="AutoShape 30"/>
          <p:cNvCxnSpPr>
            <a:cxnSpLocks noChangeShapeType="1"/>
            <a:stCxn id="89093" idx="3"/>
            <a:endCxn id="89105" idx="1"/>
          </p:cNvCxnSpPr>
          <p:nvPr/>
        </p:nvCxnSpPr>
        <p:spPr bwMode="auto">
          <a:xfrm>
            <a:off x="4961558" y="5685506"/>
            <a:ext cx="87330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19" name="AutoShape 31"/>
          <p:cNvCxnSpPr>
            <a:cxnSpLocks noChangeShapeType="1"/>
            <a:stCxn id="89105" idx="3"/>
            <a:endCxn id="89120" idx="2"/>
          </p:cNvCxnSpPr>
          <p:nvPr/>
        </p:nvCxnSpPr>
        <p:spPr bwMode="auto">
          <a:xfrm>
            <a:off x="6946183" y="5685506"/>
            <a:ext cx="150684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20" name="Oval 32"/>
          <p:cNvSpPr>
            <a:spLocks noChangeArrowheads="1"/>
          </p:cNvSpPr>
          <p:nvPr/>
        </p:nvSpPr>
        <p:spPr bwMode="auto">
          <a:xfrm>
            <a:off x="8453026" y="5605009"/>
            <a:ext cx="159260" cy="15924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cxnSp>
        <p:nvCxnSpPr>
          <p:cNvPr id="89121" name="AutoShape 33"/>
          <p:cNvCxnSpPr>
            <a:cxnSpLocks noChangeShapeType="1"/>
            <a:stCxn id="89120" idx="4"/>
            <a:endCxn id="89122" idx="0"/>
          </p:cNvCxnSpPr>
          <p:nvPr/>
        </p:nvCxnSpPr>
        <p:spPr bwMode="auto">
          <a:xfrm>
            <a:off x="8533529" y="5764254"/>
            <a:ext cx="0" cy="103245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23" name="AutoShape 35"/>
          <p:cNvCxnSpPr>
            <a:cxnSpLocks noChangeShapeType="1"/>
            <a:stCxn id="89120" idx="6"/>
          </p:cNvCxnSpPr>
          <p:nvPr/>
        </p:nvCxnSpPr>
        <p:spPr bwMode="auto">
          <a:xfrm>
            <a:off x="8612286" y="5685506"/>
            <a:ext cx="119182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24" name="AutoShape 36"/>
          <p:cNvCxnSpPr>
            <a:cxnSpLocks noChangeShapeType="1"/>
            <a:stCxn id="89103" idx="3"/>
          </p:cNvCxnSpPr>
          <p:nvPr/>
        </p:nvCxnSpPr>
        <p:spPr bwMode="auto">
          <a:xfrm>
            <a:off x="8136257" y="2509392"/>
            <a:ext cx="166785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25" name="Oval 37"/>
          <p:cNvSpPr>
            <a:spLocks noChangeArrowheads="1"/>
          </p:cNvSpPr>
          <p:nvPr/>
        </p:nvSpPr>
        <p:spPr bwMode="auto">
          <a:xfrm>
            <a:off x="4007749" y="3779839"/>
            <a:ext cx="159260" cy="15924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cxnSp>
        <p:nvCxnSpPr>
          <p:cNvPr id="89126" name="AutoShape 38"/>
          <p:cNvCxnSpPr>
            <a:cxnSpLocks noChangeShapeType="1"/>
            <a:stCxn id="89125" idx="7"/>
            <a:endCxn id="89100" idx="1"/>
          </p:cNvCxnSpPr>
          <p:nvPr/>
        </p:nvCxnSpPr>
        <p:spPr bwMode="auto">
          <a:xfrm flipV="1">
            <a:off x="4144257" y="3065868"/>
            <a:ext cx="1134070" cy="7367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27" name="Rectangle 39"/>
          <p:cNvSpPr>
            <a:spLocks noChangeArrowheads="1"/>
          </p:cNvSpPr>
          <p:nvPr/>
        </p:nvSpPr>
        <p:spPr bwMode="auto">
          <a:xfrm>
            <a:off x="1706358" y="1716678"/>
            <a:ext cx="6667913" cy="1746425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89128" name="Text Box 40"/>
          <p:cNvSpPr txBox="1">
            <a:spLocks noChangeArrowheads="1"/>
          </p:cNvSpPr>
          <p:nvPr/>
        </p:nvSpPr>
        <p:spPr bwMode="auto">
          <a:xfrm>
            <a:off x="833053" y="2747382"/>
            <a:ext cx="665199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i="1" dirty="0">
                <a:latin typeface="Times New Roman" pitchFamily="18" charset="0"/>
              </a:rPr>
              <a:t>Hold</a:t>
            </a:r>
          </a:p>
        </p:txBody>
      </p:sp>
      <p:sp>
        <p:nvSpPr>
          <p:cNvPr id="89129" name="Text Box 41"/>
          <p:cNvSpPr txBox="1">
            <a:spLocks noChangeArrowheads="1"/>
          </p:cNvSpPr>
          <p:nvPr/>
        </p:nvSpPr>
        <p:spPr bwMode="auto">
          <a:xfrm>
            <a:off x="3769735" y="4017827"/>
            <a:ext cx="665199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i="1" dirty="0">
                <a:latin typeface="Times New Roman" pitchFamily="18" charset="0"/>
              </a:rPr>
              <a:t>Hold</a:t>
            </a:r>
          </a:p>
        </p:txBody>
      </p:sp>
      <p:sp>
        <p:nvSpPr>
          <p:cNvPr id="89130" name="Text Box 42"/>
          <p:cNvSpPr txBox="1">
            <a:spLocks noChangeArrowheads="1"/>
          </p:cNvSpPr>
          <p:nvPr/>
        </p:nvSpPr>
        <p:spPr bwMode="auto">
          <a:xfrm>
            <a:off x="8453025" y="2509393"/>
            <a:ext cx="1030684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 i="1">
                <a:solidFill>
                  <a:srgbClr val="0000FF"/>
                </a:solidFill>
                <a:latin typeface="Times New Roman" pitchFamily="18" charset="0"/>
              </a:rPr>
              <a:t>pull data</a:t>
            </a:r>
          </a:p>
        </p:txBody>
      </p: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6310892" y="3375605"/>
            <a:ext cx="1851421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>
                <a:solidFill>
                  <a:srgbClr val="CC0000"/>
                </a:solidFill>
                <a:latin typeface="Times New Roman" pitchFamily="18" charset="0"/>
              </a:rPr>
              <a:t>Continuous query</a:t>
            </a:r>
          </a:p>
        </p:txBody>
      </p:sp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3612226" y="2430646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Filter</a:t>
            </a:r>
          </a:p>
        </p:txBody>
      </p:sp>
      <p:cxnSp>
        <p:nvCxnSpPr>
          <p:cNvPr id="89133" name="AutoShape 45"/>
          <p:cNvCxnSpPr>
            <a:cxnSpLocks noChangeShapeType="1"/>
            <a:stCxn id="89111" idx="6"/>
            <a:endCxn id="89132" idx="1"/>
          </p:cNvCxnSpPr>
          <p:nvPr/>
        </p:nvCxnSpPr>
        <p:spPr bwMode="auto">
          <a:xfrm flipV="1">
            <a:off x="1230327" y="2668638"/>
            <a:ext cx="873304" cy="17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32" name="Rectangle 44"/>
          <p:cNvSpPr>
            <a:spLocks noChangeArrowheads="1"/>
          </p:cNvSpPr>
          <p:nvPr/>
        </p:nvSpPr>
        <p:spPr bwMode="auto">
          <a:xfrm>
            <a:off x="2103632" y="2430646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Map</a:t>
            </a:r>
          </a:p>
        </p:txBody>
      </p:sp>
      <p:sp>
        <p:nvSpPr>
          <p:cNvPr id="89136" name="Rectangle 48"/>
          <p:cNvSpPr>
            <a:spLocks noChangeArrowheads="1"/>
          </p:cNvSpPr>
          <p:nvPr/>
        </p:nvSpPr>
        <p:spPr bwMode="auto">
          <a:xfrm>
            <a:off x="911809" y="5050283"/>
            <a:ext cx="8971056" cy="2301152"/>
          </a:xfrm>
          <a:prstGeom prst="rect">
            <a:avLst/>
          </a:prstGeom>
          <a:noFill/>
          <a:ln w="28575">
            <a:solidFill>
              <a:srgbClr val="0000FF"/>
            </a:solidFill>
            <a:prstDash val="dash"/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89137" name="Text Box 49"/>
          <p:cNvSpPr txBox="1">
            <a:spLocks noChangeArrowheads="1"/>
          </p:cNvSpPr>
          <p:nvPr/>
        </p:nvSpPr>
        <p:spPr bwMode="auto">
          <a:xfrm>
            <a:off x="5992372" y="4653052"/>
            <a:ext cx="1460289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altLang="ko-KR">
                <a:solidFill>
                  <a:srgbClr val="0000FF"/>
                </a:solidFill>
                <a:latin typeface="Times New Roman" pitchFamily="18" charset="0"/>
              </a:rPr>
              <a:t>Ad hoc query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57022" y="4096576"/>
            <a:ext cx="1113069" cy="164493"/>
            <a:chOff x="1927" y="2864"/>
            <a:chExt cx="636" cy="94"/>
          </a:xfrm>
        </p:grpSpPr>
        <p:sp>
          <p:nvSpPr>
            <p:cNvPr id="89139" name="Rectangle 51"/>
            <p:cNvSpPr>
              <a:spLocks noChangeArrowheads="1"/>
            </p:cNvSpPr>
            <p:nvPr/>
          </p:nvSpPr>
          <p:spPr bwMode="auto">
            <a:xfrm>
              <a:off x="1927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0" name="Rectangle 52"/>
            <p:cNvSpPr>
              <a:spLocks noChangeArrowheads="1"/>
            </p:cNvSpPr>
            <p:nvPr/>
          </p:nvSpPr>
          <p:spPr bwMode="auto">
            <a:xfrm>
              <a:off x="2025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1" name="Rectangle 53"/>
            <p:cNvSpPr>
              <a:spLocks noChangeArrowheads="1"/>
            </p:cNvSpPr>
            <p:nvPr/>
          </p:nvSpPr>
          <p:spPr bwMode="auto">
            <a:xfrm>
              <a:off x="2118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2" name="Rectangle 54"/>
            <p:cNvSpPr>
              <a:spLocks noChangeArrowheads="1"/>
            </p:cNvSpPr>
            <p:nvPr/>
          </p:nvSpPr>
          <p:spPr bwMode="auto">
            <a:xfrm>
              <a:off x="2206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3" name="Rectangle 55"/>
            <p:cNvSpPr>
              <a:spLocks noChangeArrowheads="1"/>
            </p:cNvSpPr>
            <p:nvPr/>
          </p:nvSpPr>
          <p:spPr bwMode="auto">
            <a:xfrm>
              <a:off x="2290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4" name="Rectangle 56"/>
            <p:cNvSpPr>
              <a:spLocks noChangeArrowheads="1"/>
            </p:cNvSpPr>
            <p:nvPr/>
          </p:nvSpPr>
          <p:spPr bwMode="auto">
            <a:xfrm>
              <a:off x="2381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5" name="Rectangle 57"/>
            <p:cNvSpPr>
              <a:spLocks noChangeArrowheads="1"/>
            </p:cNvSpPr>
            <p:nvPr/>
          </p:nvSpPr>
          <p:spPr bwMode="auto">
            <a:xfrm>
              <a:off x="2472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4245763" y="3779839"/>
            <a:ext cx="1113069" cy="164493"/>
            <a:chOff x="1927" y="2864"/>
            <a:chExt cx="636" cy="94"/>
          </a:xfrm>
        </p:grpSpPr>
        <p:sp>
          <p:nvSpPr>
            <p:cNvPr id="89147" name="Rectangle 59"/>
            <p:cNvSpPr>
              <a:spLocks noChangeArrowheads="1"/>
            </p:cNvSpPr>
            <p:nvPr/>
          </p:nvSpPr>
          <p:spPr bwMode="auto">
            <a:xfrm>
              <a:off x="1927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8" name="Rectangle 60"/>
            <p:cNvSpPr>
              <a:spLocks noChangeArrowheads="1"/>
            </p:cNvSpPr>
            <p:nvPr/>
          </p:nvSpPr>
          <p:spPr bwMode="auto">
            <a:xfrm>
              <a:off x="2025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49" name="Rectangle 61"/>
            <p:cNvSpPr>
              <a:spLocks noChangeArrowheads="1"/>
            </p:cNvSpPr>
            <p:nvPr/>
          </p:nvSpPr>
          <p:spPr bwMode="auto">
            <a:xfrm>
              <a:off x="2118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0" name="Rectangle 62"/>
            <p:cNvSpPr>
              <a:spLocks noChangeArrowheads="1"/>
            </p:cNvSpPr>
            <p:nvPr/>
          </p:nvSpPr>
          <p:spPr bwMode="auto">
            <a:xfrm>
              <a:off x="2206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1" name="Rectangle 63"/>
            <p:cNvSpPr>
              <a:spLocks noChangeArrowheads="1"/>
            </p:cNvSpPr>
            <p:nvPr/>
          </p:nvSpPr>
          <p:spPr bwMode="auto">
            <a:xfrm>
              <a:off x="2290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2" name="Rectangle 64"/>
            <p:cNvSpPr>
              <a:spLocks noChangeArrowheads="1"/>
            </p:cNvSpPr>
            <p:nvPr/>
          </p:nvSpPr>
          <p:spPr bwMode="auto">
            <a:xfrm>
              <a:off x="2381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3" name="Rectangle 65"/>
            <p:cNvSpPr>
              <a:spLocks noChangeArrowheads="1"/>
            </p:cNvSpPr>
            <p:nvPr/>
          </p:nvSpPr>
          <p:spPr bwMode="auto">
            <a:xfrm>
              <a:off x="2472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76517" y="2271404"/>
            <a:ext cx="1113069" cy="164493"/>
            <a:chOff x="1927" y="2864"/>
            <a:chExt cx="636" cy="94"/>
          </a:xfrm>
        </p:grpSpPr>
        <p:sp>
          <p:nvSpPr>
            <p:cNvPr id="89155" name="Rectangle 67"/>
            <p:cNvSpPr>
              <a:spLocks noChangeArrowheads="1"/>
            </p:cNvSpPr>
            <p:nvPr/>
          </p:nvSpPr>
          <p:spPr bwMode="auto">
            <a:xfrm>
              <a:off x="1927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6" name="Rectangle 68"/>
            <p:cNvSpPr>
              <a:spLocks noChangeArrowheads="1"/>
            </p:cNvSpPr>
            <p:nvPr/>
          </p:nvSpPr>
          <p:spPr bwMode="auto">
            <a:xfrm>
              <a:off x="2025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7" name="Rectangle 69"/>
            <p:cNvSpPr>
              <a:spLocks noChangeArrowheads="1"/>
            </p:cNvSpPr>
            <p:nvPr/>
          </p:nvSpPr>
          <p:spPr bwMode="auto">
            <a:xfrm>
              <a:off x="2118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8" name="Rectangle 70"/>
            <p:cNvSpPr>
              <a:spLocks noChangeArrowheads="1"/>
            </p:cNvSpPr>
            <p:nvPr/>
          </p:nvSpPr>
          <p:spPr bwMode="auto">
            <a:xfrm>
              <a:off x="2206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59" name="Rectangle 71"/>
            <p:cNvSpPr>
              <a:spLocks noChangeArrowheads="1"/>
            </p:cNvSpPr>
            <p:nvPr/>
          </p:nvSpPr>
          <p:spPr bwMode="auto">
            <a:xfrm>
              <a:off x="2290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60" name="Rectangle 72"/>
            <p:cNvSpPr>
              <a:spLocks noChangeArrowheads="1"/>
            </p:cNvSpPr>
            <p:nvPr/>
          </p:nvSpPr>
          <p:spPr bwMode="auto">
            <a:xfrm>
              <a:off x="2381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61" name="Rectangle 73"/>
            <p:cNvSpPr>
              <a:spLocks noChangeArrowheads="1"/>
            </p:cNvSpPr>
            <p:nvPr/>
          </p:nvSpPr>
          <p:spPr bwMode="auto">
            <a:xfrm>
              <a:off x="2472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8295514" y="5288274"/>
            <a:ext cx="1113069" cy="164493"/>
            <a:chOff x="1927" y="2864"/>
            <a:chExt cx="636" cy="94"/>
          </a:xfrm>
        </p:grpSpPr>
        <p:sp>
          <p:nvSpPr>
            <p:cNvPr id="89163" name="Rectangle 75"/>
            <p:cNvSpPr>
              <a:spLocks noChangeArrowheads="1"/>
            </p:cNvSpPr>
            <p:nvPr/>
          </p:nvSpPr>
          <p:spPr bwMode="auto">
            <a:xfrm>
              <a:off x="1927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64" name="Rectangle 76"/>
            <p:cNvSpPr>
              <a:spLocks noChangeArrowheads="1"/>
            </p:cNvSpPr>
            <p:nvPr/>
          </p:nvSpPr>
          <p:spPr bwMode="auto">
            <a:xfrm>
              <a:off x="2025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65" name="Rectangle 77"/>
            <p:cNvSpPr>
              <a:spLocks noChangeArrowheads="1"/>
            </p:cNvSpPr>
            <p:nvPr/>
          </p:nvSpPr>
          <p:spPr bwMode="auto">
            <a:xfrm>
              <a:off x="2118" y="2867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66" name="Rectangle 78"/>
            <p:cNvSpPr>
              <a:spLocks noChangeArrowheads="1"/>
            </p:cNvSpPr>
            <p:nvPr/>
          </p:nvSpPr>
          <p:spPr bwMode="auto">
            <a:xfrm>
              <a:off x="2206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67" name="Rectangle 79"/>
            <p:cNvSpPr>
              <a:spLocks noChangeArrowheads="1"/>
            </p:cNvSpPr>
            <p:nvPr/>
          </p:nvSpPr>
          <p:spPr bwMode="auto">
            <a:xfrm>
              <a:off x="2290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68" name="Rectangle 80"/>
            <p:cNvSpPr>
              <a:spLocks noChangeArrowheads="1"/>
            </p:cNvSpPr>
            <p:nvPr/>
          </p:nvSpPr>
          <p:spPr bwMode="auto">
            <a:xfrm>
              <a:off x="2381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69" name="Rectangle 81"/>
            <p:cNvSpPr>
              <a:spLocks noChangeArrowheads="1"/>
            </p:cNvSpPr>
            <p:nvPr/>
          </p:nvSpPr>
          <p:spPr bwMode="auto">
            <a:xfrm>
              <a:off x="2472" y="2864"/>
              <a:ext cx="91" cy="91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170" name="Oval 82"/>
          <p:cNvSpPr>
            <a:spLocks noChangeArrowheads="1"/>
          </p:cNvSpPr>
          <p:nvPr/>
        </p:nvSpPr>
        <p:spPr bwMode="auto">
          <a:xfrm>
            <a:off x="6786923" y="6954201"/>
            <a:ext cx="159260" cy="15924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cxnSp>
        <p:nvCxnSpPr>
          <p:cNvPr id="89171" name="AutoShape 83"/>
          <p:cNvCxnSpPr>
            <a:cxnSpLocks noChangeShapeType="1"/>
            <a:stCxn id="89170" idx="6"/>
            <a:endCxn id="89122" idx="1"/>
          </p:cNvCxnSpPr>
          <p:nvPr/>
        </p:nvCxnSpPr>
        <p:spPr bwMode="auto">
          <a:xfrm>
            <a:off x="6946183" y="7034698"/>
            <a:ext cx="1030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22" name="Rectangle 34"/>
          <p:cNvSpPr>
            <a:spLocks noChangeArrowheads="1"/>
          </p:cNvSpPr>
          <p:nvPr/>
        </p:nvSpPr>
        <p:spPr bwMode="auto">
          <a:xfrm>
            <a:off x="7976996" y="6796708"/>
            <a:ext cx="1111319" cy="4759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Join</a:t>
            </a:r>
          </a:p>
        </p:txBody>
      </p:sp>
      <p:sp>
        <p:nvSpPr>
          <p:cNvPr id="89172" name="AutoShape 84"/>
          <p:cNvSpPr>
            <a:spLocks noChangeArrowheads="1"/>
          </p:cNvSpPr>
          <p:nvPr/>
        </p:nvSpPr>
        <p:spPr bwMode="auto">
          <a:xfrm>
            <a:off x="5913617" y="6399477"/>
            <a:ext cx="1881366" cy="46548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0783" tIns="50392" rIns="100783" bIns="50392" anchor="ctr"/>
          <a:lstStyle/>
          <a:p>
            <a:pPr algn="ctr"/>
            <a:r>
              <a:rPr lang="en-US" altLang="ko-KR">
                <a:latin typeface="Times New Roman" pitchFamily="18" charset="0"/>
              </a:rPr>
              <a:t>Static storage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69113" y="1417639"/>
            <a:ext cx="3200400" cy="292701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sz="1400" b="1" dirty="0" smtClean="0"/>
              <a:t>Courtesy: </a:t>
            </a:r>
            <a:r>
              <a:rPr lang="en-US" sz="1400" dirty="0" smtClean="0"/>
              <a:t>Slides by Yong </a:t>
            </a:r>
            <a:r>
              <a:rPr lang="en-US" sz="1400" dirty="0" err="1" smtClean="0"/>
              <a:t>Chul</a:t>
            </a:r>
            <a:r>
              <a:rPr lang="en-US" sz="1400" dirty="0" smtClean="0"/>
              <a:t> Kwon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9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9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9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9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89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89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89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891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89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89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89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89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89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89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04 3.57739E-6 L 0.13785 3.57739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89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04 3.57739E-6 L 0.14184 3.57739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9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11" grpId="0" animBg="1"/>
      <p:bldP spid="89125" grpId="0" animBg="1"/>
      <p:bldP spid="89127" grpId="0" animBg="1"/>
      <p:bldP spid="89127" grpId="1" animBg="1"/>
      <p:bldP spid="89128" grpId="0"/>
      <p:bldP spid="89129" grpId="0"/>
      <p:bldP spid="89130" grpId="0"/>
      <p:bldP spid="89131" grpId="0"/>
      <p:bldP spid="89131" grpId="1"/>
      <p:bldP spid="89132" grpId="0" animBg="1"/>
      <p:bldP spid="89132" grpId="1" animBg="1"/>
      <p:bldP spid="89136" grpId="0" animBg="1"/>
      <p:bldP spid="891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9" y="346075"/>
            <a:ext cx="9070975" cy="1171575"/>
          </a:xfrm>
          <a:ln/>
        </p:spPr>
        <p:txBody>
          <a:bodyPr tIns="38804"/>
          <a:lstStyle/>
          <a:p>
            <a:pPr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Continuous Query Optimization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9" y="1768475"/>
            <a:ext cx="9070975" cy="5316538"/>
          </a:xfrm>
          <a:ln/>
        </p:spPr>
        <p:txBody>
          <a:bodyPr>
            <a:normAutofit/>
          </a:bodyPr>
          <a:lstStyle/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Local tactics applied to the </a:t>
            </a:r>
            <a:r>
              <a:rPr lang="en-US" dirty="0" smtClean="0"/>
              <a:t>sub-network</a:t>
            </a:r>
            <a:endParaRPr lang="en-US" dirty="0"/>
          </a:p>
          <a:p>
            <a:pPr marL="1053991" lvl="1" indent="-514297">
              <a:buSzPct val="45000"/>
              <a:buFont typeface="+mj-lt"/>
              <a:buAutoNum type="arabicPeriod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b="1" dirty="0"/>
              <a:t>Inserting projections: </a:t>
            </a:r>
            <a:r>
              <a:rPr lang="en-US" dirty="0" smtClean="0"/>
              <a:t>Attributes not required are </a:t>
            </a:r>
            <a:r>
              <a:rPr lang="en-US" dirty="0"/>
              <a:t>projected out at the earliest</a:t>
            </a:r>
          </a:p>
          <a:p>
            <a:pPr marL="1053991" lvl="1" indent="-514297">
              <a:buSzPct val="45000"/>
              <a:buFont typeface="+mj-lt"/>
              <a:buAutoNum type="arabicPeriod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b="1" dirty="0"/>
              <a:t>Combining Boxes: </a:t>
            </a:r>
          </a:p>
          <a:p>
            <a:pPr marL="1295265" lvl="2" indent="-287308"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Boxes are </a:t>
            </a:r>
            <a:r>
              <a:rPr lang="en-US" dirty="0" smtClean="0"/>
              <a:t>pair-wise </a:t>
            </a:r>
            <a:r>
              <a:rPr lang="en-US" dirty="0"/>
              <a:t>examined to see if they can be combined</a:t>
            </a:r>
          </a:p>
          <a:p>
            <a:pPr marL="1295265" lvl="2" indent="-287308"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Combining reduces box execution overhead</a:t>
            </a:r>
          </a:p>
          <a:p>
            <a:pPr marL="1295265" lvl="2" indent="-287308"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Normal relational query optimization can be applied on combined box</a:t>
            </a:r>
          </a:p>
          <a:p>
            <a:pPr marL="1295265" lvl="2" indent="-287308"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Example: </a:t>
            </a:r>
            <a:r>
              <a:rPr lang="en-US" dirty="0" smtClean="0"/>
              <a:t>filter </a:t>
            </a:r>
            <a:r>
              <a:rPr lang="en-US" dirty="0"/>
              <a:t>and </a:t>
            </a:r>
            <a:r>
              <a:rPr lang="en-US" dirty="0" smtClean="0"/>
              <a:t>map operator</a:t>
            </a:r>
            <a:r>
              <a:rPr lang="en-US" dirty="0"/>
              <a:t>, two filters into one etc</a:t>
            </a:r>
          </a:p>
          <a:p>
            <a:pPr marL="1053991" lvl="1" indent="-514297">
              <a:buSzPct val="45000"/>
              <a:buFont typeface="+mj-lt"/>
              <a:buAutoNum type="arabicPeriod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b="1" dirty="0"/>
              <a:t>Re-ordering boxes: </a:t>
            </a:r>
            <a:r>
              <a:rPr lang="en-US" dirty="0" err="1"/>
              <a:t>cntd</a:t>
            </a:r>
            <a:r>
              <a:rPr lang="en-US" dirty="0"/>
              <a:t> to next slide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5400000">
            <a:off x="4050109" y="5074840"/>
            <a:ext cx="182880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230313" y="4694237"/>
            <a:ext cx="2133600" cy="609600"/>
            <a:chOff x="1154112" y="1951037"/>
            <a:chExt cx="2133600" cy="609600"/>
          </a:xfrm>
          <a:noFill/>
        </p:grpSpPr>
        <p:sp>
          <p:nvSpPr>
            <p:cNvPr id="4" name="Rectangle 3"/>
            <p:cNvSpPr/>
            <p:nvPr/>
          </p:nvSpPr>
          <p:spPr>
            <a:xfrm>
              <a:off x="1154112" y="1951037"/>
              <a:ext cx="762000" cy="6096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i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525712" y="1951037"/>
              <a:ext cx="762000" cy="6096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0000"/>
                  </a:solidFill>
                </a:rPr>
                <a:t>b</a:t>
              </a:r>
              <a:r>
                <a:rPr lang="en-US" baseline="-25000" dirty="0" err="1">
                  <a:solidFill>
                    <a:srgbClr val="000000"/>
                  </a:solidFill>
                </a:rPr>
                <a:t>j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Straight Arrow Connector 7"/>
            <p:cNvCxnSpPr>
              <a:stCxn id="4" idx="3"/>
              <a:endCxn id="6" idx="1"/>
            </p:cNvCxnSpPr>
            <p:nvPr/>
          </p:nvCxnSpPr>
          <p:spPr>
            <a:xfrm>
              <a:off x="1916112" y="2255837"/>
              <a:ext cx="609600" cy="158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849313" y="1493838"/>
            <a:ext cx="7848600" cy="2453933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Each Aurora box has cost and selectivity associated with them</a:t>
            </a:r>
          </a:p>
          <a:p>
            <a:endParaRPr lang="en-US" sz="1100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Suppose there are two boxes </a:t>
            </a:r>
            <a:r>
              <a:rPr lang="en-US" i="1" dirty="0">
                <a:latin typeface="Calibri" pitchFamily="34" charset="0"/>
              </a:rPr>
              <a:t>b</a:t>
            </a:r>
            <a:r>
              <a:rPr lang="en-US" i="1" baseline="-25000" dirty="0">
                <a:latin typeface="Calibri" pitchFamily="34" charset="0"/>
              </a:rPr>
              <a:t>i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and </a:t>
            </a:r>
            <a:r>
              <a:rPr lang="en-US" i="1" dirty="0" err="1">
                <a:latin typeface="Calibri" pitchFamily="34" charset="0"/>
              </a:rPr>
              <a:t>b</a:t>
            </a:r>
            <a:r>
              <a:rPr lang="en-US" i="1" baseline="-25000" dirty="0" err="1">
                <a:latin typeface="Calibri" pitchFamily="34" charset="0"/>
              </a:rPr>
              <a:t>j</a:t>
            </a:r>
            <a:r>
              <a:rPr lang="en-US" dirty="0" smtClean="0">
                <a:latin typeface="Calibri" pitchFamily="34" charset="0"/>
              </a:rPr>
              <a:t> connected to each other. </a:t>
            </a:r>
          </a:p>
          <a:p>
            <a:endParaRPr lang="en-US" sz="1100" dirty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Let, </a:t>
            </a:r>
          </a:p>
          <a:p>
            <a:r>
              <a:rPr lang="en-US" i="1" dirty="0" smtClean="0">
                <a:latin typeface="Calibri" pitchFamily="34" charset="0"/>
              </a:rPr>
              <a:t>	C(b</a:t>
            </a:r>
            <a:r>
              <a:rPr lang="en-US" i="1" baseline="-25000" dirty="0" smtClean="0">
                <a:latin typeface="Calibri" pitchFamily="34" charset="0"/>
              </a:rPr>
              <a:t>i</a:t>
            </a:r>
            <a:r>
              <a:rPr lang="en-US" i="1" dirty="0" smtClean="0">
                <a:latin typeface="Calibri" pitchFamily="34" charset="0"/>
              </a:rPr>
              <a:t>) </a:t>
            </a:r>
            <a:r>
              <a:rPr lang="en-US" dirty="0" smtClean="0">
                <a:latin typeface="Calibri" pitchFamily="34" charset="0"/>
              </a:rPr>
              <a:t>= cost of executing </a:t>
            </a:r>
            <a:r>
              <a:rPr lang="en-US" i="1" dirty="0">
                <a:latin typeface="Calibri" pitchFamily="34" charset="0"/>
              </a:rPr>
              <a:t>b</a:t>
            </a:r>
            <a:r>
              <a:rPr lang="en-US" i="1" baseline="-25000" dirty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for one tuple</a:t>
            </a:r>
          </a:p>
          <a:p>
            <a:r>
              <a:rPr lang="en-US" i="1" dirty="0" smtClean="0">
                <a:latin typeface="Calibri" pitchFamily="34" charset="0"/>
              </a:rPr>
              <a:t>	</a:t>
            </a:r>
            <a:r>
              <a:rPr lang="en-US" i="1" dirty="0">
                <a:latin typeface="Calibri" pitchFamily="34" charset="0"/>
              </a:rPr>
              <a:t>S(bi)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= selectivity of </a:t>
            </a:r>
            <a:r>
              <a:rPr lang="en-US" i="1" dirty="0">
                <a:latin typeface="Calibri" pitchFamily="34" charset="0"/>
              </a:rPr>
              <a:t>b</a:t>
            </a:r>
            <a:r>
              <a:rPr lang="en-US" i="1" baseline="-25000" dirty="0">
                <a:latin typeface="Calibri" pitchFamily="34" charset="0"/>
              </a:rPr>
              <a:t>i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	</a:t>
            </a:r>
            <a:r>
              <a:rPr lang="en-US" i="1" dirty="0">
                <a:latin typeface="Calibri" pitchFamily="34" charset="0"/>
              </a:rPr>
              <a:t>C(</a:t>
            </a:r>
            <a:r>
              <a:rPr lang="en-US" i="1" dirty="0" err="1">
                <a:latin typeface="Calibri" pitchFamily="34" charset="0"/>
              </a:rPr>
              <a:t>b</a:t>
            </a:r>
            <a:r>
              <a:rPr lang="en-US" i="1" baseline="-25000" dirty="0" err="1">
                <a:latin typeface="Calibri" pitchFamily="34" charset="0"/>
              </a:rPr>
              <a:t>j</a:t>
            </a:r>
            <a:r>
              <a:rPr lang="en-US" i="1" dirty="0">
                <a:latin typeface="Calibri" pitchFamily="34" charset="0"/>
              </a:rPr>
              <a:t>)</a:t>
            </a:r>
            <a:r>
              <a:rPr lang="en-US" dirty="0" smtClean="0">
                <a:latin typeface="Calibri" pitchFamily="34" charset="0"/>
              </a:rPr>
              <a:t> = cost of executing </a:t>
            </a:r>
            <a:r>
              <a:rPr lang="en-US" i="1" dirty="0" err="1">
                <a:latin typeface="Calibri" pitchFamily="34" charset="0"/>
              </a:rPr>
              <a:t>b</a:t>
            </a:r>
            <a:r>
              <a:rPr lang="en-US" i="1" baseline="-25000" dirty="0" err="1">
                <a:latin typeface="Calibri" pitchFamily="34" charset="0"/>
              </a:rPr>
              <a:t>j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for one tuple</a:t>
            </a:r>
          </a:p>
          <a:p>
            <a:r>
              <a:rPr lang="en-US" dirty="0" smtClean="0">
                <a:latin typeface="Calibri" pitchFamily="34" charset="0"/>
              </a:rPr>
              <a:t>	</a:t>
            </a:r>
            <a:r>
              <a:rPr lang="en-US" i="1" dirty="0">
                <a:latin typeface="Calibri" pitchFamily="34" charset="0"/>
              </a:rPr>
              <a:t>S(</a:t>
            </a:r>
            <a:r>
              <a:rPr lang="en-US" i="1" dirty="0" err="1">
                <a:latin typeface="Calibri" pitchFamily="34" charset="0"/>
              </a:rPr>
              <a:t>b</a:t>
            </a:r>
            <a:r>
              <a:rPr lang="en-US" i="1" baseline="-25000" dirty="0" err="1">
                <a:latin typeface="Calibri" pitchFamily="34" charset="0"/>
              </a:rPr>
              <a:t>j</a:t>
            </a:r>
            <a:r>
              <a:rPr lang="en-US" i="1" dirty="0">
                <a:latin typeface="Calibri" pitchFamily="34" charset="0"/>
              </a:rPr>
              <a:t>)</a:t>
            </a:r>
            <a:r>
              <a:rPr lang="en-US" dirty="0" smtClean="0">
                <a:latin typeface="Calibri" pitchFamily="34" charset="0"/>
              </a:rPr>
              <a:t> = selectivity of </a:t>
            </a:r>
            <a:r>
              <a:rPr lang="en-US" i="1" dirty="0" err="1">
                <a:latin typeface="Calibri" pitchFamily="34" charset="0"/>
              </a:rPr>
              <a:t>b</a:t>
            </a:r>
            <a:r>
              <a:rPr lang="en-US" i="1" baseline="-25000" dirty="0" err="1">
                <a:latin typeface="Calibri" pitchFamily="34" charset="0"/>
              </a:rPr>
              <a:t>j</a:t>
            </a:r>
          </a:p>
        </p:txBody>
      </p:sp>
      <p:sp>
        <p:nvSpPr>
          <p:cNvPr id="15" name="Rectangle 1"/>
          <p:cNvSpPr txBox="1">
            <a:spLocks noChangeArrowheads="1"/>
          </p:cNvSpPr>
          <p:nvPr/>
        </p:nvSpPr>
        <p:spPr>
          <a:xfrm>
            <a:off x="503239" y="346075"/>
            <a:ext cx="9070975" cy="1171575"/>
          </a:xfrm>
          <a:prstGeom prst="rect">
            <a:avLst/>
          </a:prstGeom>
          <a:ln/>
        </p:spPr>
        <p:txBody>
          <a:bodyPr lIns="91430" tIns="38804" rIns="91430" bIns="45716"/>
          <a:lstStyle/>
          <a:p>
            <a:pPr algn="ctr" defTabSz="1007838" fontAlgn="auto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  <a:defRPr/>
            </a:pPr>
            <a:r>
              <a:rPr lang="en-US" sz="4900" dirty="0" smtClean="0">
                <a:latin typeface="+mj-lt"/>
                <a:ea typeface="+mj-ea"/>
                <a:cs typeface="+mj-cs"/>
              </a:rPr>
              <a:t>Reordering Boxes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2112" y="4237038"/>
            <a:ext cx="1005383" cy="349960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b="1" dirty="0" smtClean="0"/>
              <a:t>Case 1: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116512" y="4237038"/>
            <a:ext cx="1005383" cy="349960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b="1" dirty="0" smtClean="0"/>
              <a:t>Case 2:</a:t>
            </a:r>
            <a:endParaRPr lang="en-US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26113" y="4694237"/>
            <a:ext cx="2133600" cy="609600"/>
            <a:chOff x="1154112" y="1951037"/>
            <a:chExt cx="2133600" cy="609600"/>
          </a:xfrm>
          <a:noFill/>
        </p:grpSpPr>
        <p:sp>
          <p:nvSpPr>
            <p:cNvPr id="22" name="Rectangle 21"/>
            <p:cNvSpPr/>
            <p:nvPr/>
          </p:nvSpPr>
          <p:spPr>
            <a:xfrm>
              <a:off x="1154112" y="1951037"/>
              <a:ext cx="762000" cy="6096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0000"/>
                  </a:solidFill>
                </a:rPr>
                <a:t>b</a:t>
              </a:r>
              <a:r>
                <a:rPr lang="en-US" baseline="-25000" dirty="0" err="1">
                  <a:solidFill>
                    <a:srgbClr val="000000"/>
                  </a:solidFill>
                </a:rPr>
                <a:t>j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525712" y="1951037"/>
              <a:ext cx="762000" cy="6096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i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24" name="Straight Arrow Connector 23"/>
            <p:cNvCxnSpPr>
              <a:stCxn id="22" idx="3"/>
              <a:endCxn id="23" idx="1"/>
            </p:cNvCxnSpPr>
            <p:nvPr/>
          </p:nvCxnSpPr>
          <p:spPr>
            <a:xfrm>
              <a:off x="1916112" y="2255837"/>
              <a:ext cx="609600" cy="158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620713" y="5608638"/>
            <a:ext cx="3504465" cy="349960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i="1" dirty="0" smtClean="0">
                <a:latin typeface="Times" pitchFamily="18" charset="0"/>
              </a:rPr>
              <a:t>Overall Cost = C(b</a:t>
            </a:r>
            <a:r>
              <a:rPr lang="en-US" i="1" baseline="-25000" dirty="0" smtClean="0">
                <a:latin typeface="Times" pitchFamily="18" charset="0"/>
              </a:rPr>
              <a:t>i</a:t>
            </a:r>
            <a:r>
              <a:rPr lang="en-US" i="1" dirty="0" smtClean="0">
                <a:latin typeface="Times" pitchFamily="18" charset="0"/>
              </a:rPr>
              <a:t>) + C(</a:t>
            </a:r>
            <a:r>
              <a:rPr lang="en-US" i="1" dirty="0" err="1" smtClean="0">
                <a:latin typeface="Times" pitchFamily="18" charset="0"/>
              </a:rPr>
              <a:t>b</a:t>
            </a:r>
            <a:r>
              <a:rPr lang="en-US" i="1" baseline="-25000" dirty="0" err="1" smtClean="0">
                <a:latin typeface="Times" pitchFamily="18" charset="0"/>
              </a:rPr>
              <a:t>j</a:t>
            </a:r>
            <a:r>
              <a:rPr lang="en-US" i="1" dirty="0" smtClean="0">
                <a:latin typeface="Times" pitchFamily="18" charset="0"/>
              </a:rPr>
              <a:t>) * S(b</a:t>
            </a:r>
            <a:r>
              <a:rPr lang="en-US" i="1" baseline="-25000" dirty="0" smtClean="0">
                <a:latin typeface="Times" pitchFamily="18" charset="0"/>
              </a:rPr>
              <a:t>i</a:t>
            </a:r>
            <a:r>
              <a:rPr lang="en-US" i="1" dirty="0" smtClean="0">
                <a:latin typeface="Times" pitchFamily="18" charset="0"/>
              </a:rPr>
              <a:t>)</a:t>
            </a:r>
            <a:endParaRPr lang="en-US" i="1" dirty="0">
              <a:latin typeface="Times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6513" y="5608638"/>
            <a:ext cx="3504465" cy="349960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i="1" dirty="0" smtClean="0">
                <a:latin typeface="Times" pitchFamily="18" charset="0"/>
              </a:rPr>
              <a:t>Overall Cost = C(</a:t>
            </a:r>
            <a:r>
              <a:rPr lang="en-US" i="1" dirty="0" err="1" smtClean="0">
                <a:latin typeface="Times" pitchFamily="18" charset="0"/>
              </a:rPr>
              <a:t>b</a:t>
            </a:r>
            <a:r>
              <a:rPr lang="en-US" i="1" baseline="-25000" dirty="0" err="1">
                <a:latin typeface="Times" pitchFamily="18" charset="0"/>
              </a:rPr>
              <a:t>j</a:t>
            </a:r>
            <a:r>
              <a:rPr lang="en-US" i="1" dirty="0" smtClean="0">
                <a:latin typeface="Times" pitchFamily="18" charset="0"/>
              </a:rPr>
              <a:t>) + C(b</a:t>
            </a:r>
            <a:r>
              <a:rPr lang="en-US" i="1" baseline="-25000" dirty="0">
                <a:latin typeface="Times" pitchFamily="18" charset="0"/>
              </a:rPr>
              <a:t>i</a:t>
            </a:r>
            <a:r>
              <a:rPr lang="en-US" i="1" dirty="0" smtClean="0">
                <a:latin typeface="Times" pitchFamily="18" charset="0"/>
              </a:rPr>
              <a:t>) * S(</a:t>
            </a:r>
            <a:r>
              <a:rPr lang="en-US" i="1" dirty="0" err="1" smtClean="0">
                <a:latin typeface="Times" pitchFamily="18" charset="0"/>
              </a:rPr>
              <a:t>b</a:t>
            </a:r>
            <a:r>
              <a:rPr lang="en-US" i="1" baseline="-25000" dirty="0" err="1">
                <a:latin typeface="Times" pitchFamily="18" charset="0"/>
              </a:rPr>
              <a:t>j</a:t>
            </a:r>
            <a:r>
              <a:rPr lang="en-US" i="1" dirty="0" smtClean="0">
                <a:latin typeface="Times" pitchFamily="18" charset="0"/>
              </a:rPr>
              <a:t>)</a:t>
            </a:r>
            <a:endParaRPr lang="en-US" i="1" dirty="0">
              <a:latin typeface="Times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0713" y="6370637"/>
            <a:ext cx="8229600" cy="77930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 Whichever arrangement has smaller overall cost is preferred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 Iteratively reorder boxes until no more reorder is possible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FBA6-8EB0-4F0D-87FD-17856F388B1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9" y="346075"/>
            <a:ext cx="9070975" cy="1171575"/>
          </a:xfrm>
          <a:ln/>
        </p:spPr>
        <p:txBody>
          <a:bodyPr tIns="38804"/>
          <a:lstStyle/>
          <a:p>
            <a:pPr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Optimizing Ad-hoc queries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9" y="1768476"/>
            <a:ext cx="9070975" cy="4899025"/>
          </a:xfrm>
          <a:ln/>
        </p:spPr>
        <p:txBody>
          <a:bodyPr>
            <a:normAutofit fontScale="92500" lnSpcReduction="10000"/>
          </a:bodyPr>
          <a:lstStyle/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Two separate copies sub-networks for the ad-hoc query is created</a:t>
            </a:r>
          </a:p>
          <a:p>
            <a:pPr marL="863511" lvl="1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COPY#1: works on historical data</a:t>
            </a:r>
          </a:p>
          <a:p>
            <a:pPr marL="863511" lvl="1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COPY#2: works on current data</a:t>
            </a:r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COPY#1 </a:t>
            </a:r>
            <a:r>
              <a:rPr lang="en-US" dirty="0"/>
              <a:t>is run first and utilizes the B-Tree structure of historical data for optimization</a:t>
            </a:r>
          </a:p>
          <a:p>
            <a:pPr marL="863511" lvl="1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Index look-up for filter, appropriate join algorithms</a:t>
            </a:r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COPY#2 </a:t>
            </a:r>
            <a:r>
              <a:rPr lang="en-US" dirty="0"/>
              <a:t>is optimized as before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6113" y="1874837"/>
            <a:ext cx="6172200" cy="4953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503239" y="346075"/>
            <a:ext cx="9070975" cy="1171575"/>
          </a:xfrm>
          <a:prstGeom prst="rect">
            <a:avLst/>
          </a:prstGeom>
          <a:ln/>
        </p:spPr>
        <p:txBody>
          <a:bodyPr lIns="91430" tIns="38804" rIns="91430" bIns="45716"/>
          <a:lstStyle/>
          <a:p>
            <a:pPr defTabSz="914305" fontAlgn="auto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  <a:defRPr/>
            </a:pPr>
            <a:r>
              <a:rPr lang="en-US" sz="4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Aurora Runtime</a:t>
            </a:r>
            <a:endParaRPr lang="en-US" sz="4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15913" y="3856037"/>
            <a:ext cx="1066800" cy="1446213"/>
          </a:xfrm>
          <a:prstGeom prst="rightArrow">
            <a:avLst>
              <a:gd name="adj1" fmla="val 74676"/>
              <a:gd name="adj2" fmla="val 22958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Data</a:t>
            </a:r>
          </a:p>
          <a:p>
            <a:pPr algn="ctr"/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Stream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8774113" y="3638550"/>
            <a:ext cx="914400" cy="1665288"/>
          </a:xfrm>
          <a:prstGeom prst="rightArrow">
            <a:avLst>
              <a:gd name="adj1" fmla="val 45778"/>
              <a:gd name="adj2" fmla="val 22958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Output</a:t>
            </a:r>
            <a:endParaRPr lang="en-US" altLang="ko-KR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Rectangle 44"/>
          <p:cNvSpPr>
            <a:spLocks noChangeArrowheads="1"/>
          </p:cNvSpPr>
          <p:nvPr/>
        </p:nvSpPr>
        <p:spPr bwMode="auto">
          <a:xfrm>
            <a:off x="2220912" y="2636838"/>
            <a:ext cx="2011363" cy="37004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endParaRPr lang="en-US" sz="1700" dirty="0">
              <a:cs typeface="Arial" pitchFamily="34" charset="0"/>
            </a:endParaRPr>
          </a:p>
        </p:txBody>
      </p:sp>
      <p:sp>
        <p:nvSpPr>
          <p:cNvPr id="8" name="Rectangle 45"/>
          <p:cNvSpPr>
            <a:spLocks noChangeArrowheads="1"/>
          </p:cNvSpPr>
          <p:nvPr/>
        </p:nvSpPr>
        <p:spPr bwMode="auto">
          <a:xfrm>
            <a:off x="2449512" y="2732089"/>
            <a:ext cx="1560513" cy="1755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endParaRPr lang="en-US" sz="1700" dirty="0">
              <a:cs typeface="Arial" pitchFamily="34" charset="0"/>
            </a:endParaRPr>
          </a:p>
        </p:txBody>
      </p:sp>
      <p:sp>
        <p:nvSpPr>
          <p:cNvPr id="9" name="Text Box 46"/>
          <p:cNvSpPr txBox="1">
            <a:spLocks noChangeArrowheads="1"/>
          </p:cNvSpPr>
          <p:nvPr/>
        </p:nvSpPr>
        <p:spPr bwMode="auto">
          <a:xfrm>
            <a:off x="2556136" y="4221164"/>
            <a:ext cx="1455286" cy="29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altLang="ko-KR" sz="1400" i="1" dirty="0">
                <a:cs typeface="Arial" pitchFamily="34" charset="0"/>
              </a:rPr>
              <a:t>Buffer manager</a:t>
            </a:r>
          </a:p>
        </p:txBody>
      </p:sp>
      <p:sp>
        <p:nvSpPr>
          <p:cNvPr id="10" name="Text Box 47"/>
          <p:cNvSpPr txBox="1">
            <a:spLocks noChangeArrowheads="1"/>
          </p:cNvSpPr>
          <p:nvPr/>
        </p:nvSpPr>
        <p:spPr bwMode="auto">
          <a:xfrm>
            <a:off x="2525713" y="2103437"/>
            <a:ext cx="2032000" cy="33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0" tIns="45716" rIns="91430" bIns="45716">
            <a:spAutoFit/>
          </a:bodyPr>
          <a:lstStyle/>
          <a:p>
            <a:r>
              <a:rPr lang="en-US" altLang="ko-KR" sz="1700" i="1" dirty="0" smtClean="0">
                <a:cs typeface="Arial" pitchFamily="34" charset="0"/>
              </a:rPr>
              <a:t>Storage Manager</a:t>
            </a:r>
            <a:endParaRPr lang="en-US" altLang="ko-KR" sz="1700" i="1" dirty="0">
              <a:cs typeface="Arial" pitchFamily="34" charset="0"/>
            </a:endParaRPr>
          </a:p>
        </p:txBody>
      </p:sp>
      <p:sp>
        <p:nvSpPr>
          <p:cNvPr id="11" name="AutoShape 48"/>
          <p:cNvSpPr>
            <a:spLocks noChangeArrowheads="1"/>
          </p:cNvSpPr>
          <p:nvPr/>
        </p:nvSpPr>
        <p:spPr bwMode="auto">
          <a:xfrm>
            <a:off x="2449512" y="4802188"/>
            <a:ext cx="1592263" cy="1370012"/>
          </a:xfrm>
          <a:prstGeom prst="can">
            <a:avLst>
              <a:gd name="adj" fmla="val 26088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endParaRPr lang="en-US" sz="1700" dirty="0">
              <a:cs typeface="Arial" pitchFamily="34" charset="0"/>
            </a:endParaRPr>
          </a:p>
        </p:txBody>
      </p:sp>
      <p:sp>
        <p:nvSpPr>
          <p:cNvPr id="12" name="Text Box 49"/>
          <p:cNvSpPr txBox="1">
            <a:spLocks noChangeArrowheads="1"/>
          </p:cNvSpPr>
          <p:nvPr/>
        </p:nvSpPr>
        <p:spPr bwMode="auto">
          <a:xfrm>
            <a:off x="2525712" y="4858729"/>
            <a:ext cx="1494164" cy="29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altLang="ko-KR" sz="1400" i="1" dirty="0">
                <a:cs typeface="Arial" pitchFamily="34" charset="0"/>
              </a:rPr>
              <a:t>Persistent Store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149581" y="2919954"/>
            <a:ext cx="620743" cy="129724"/>
            <a:chOff x="3149581" y="2919954"/>
            <a:chExt cx="620743" cy="129724"/>
          </a:xfrm>
        </p:grpSpPr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3149581" y="2919954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15" name="Rectangle 53"/>
            <p:cNvSpPr>
              <a:spLocks noChangeArrowheads="1"/>
            </p:cNvSpPr>
            <p:nvPr/>
          </p:nvSpPr>
          <p:spPr bwMode="auto">
            <a:xfrm>
              <a:off x="3245230" y="2924094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16" name="Rectangle 54"/>
            <p:cNvSpPr>
              <a:spLocks noChangeArrowheads="1"/>
            </p:cNvSpPr>
            <p:nvPr/>
          </p:nvSpPr>
          <p:spPr bwMode="auto">
            <a:xfrm>
              <a:off x="3335999" y="2924094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17" name="Rectangle 55"/>
            <p:cNvSpPr>
              <a:spLocks noChangeArrowheads="1"/>
            </p:cNvSpPr>
            <p:nvPr/>
          </p:nvSpPr>
          <p:spPr bwMode="auto">
            <a:xfrm>
              <a:off x="3421888" y="2919954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503873" y="2919954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19" name="Rectangle 57"/>
            <p:cNvSpPr>
              <a:spLocks noChangeArrowheads="1"/>
            </p:cNvSpPr>
            <p:nvPr/>
          </p:nvSpPr>
          <p:spPr bwMode="auto">
            <a:xfrm>
              <a:off x="3592690" y="2919954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20" name="Rectangle 58"/>
            <p:cNvSpPr>
              <a:spLocks noChangeArrowheads="1"/>
            </p:cNvSpPr>
            <p:nvPr/>
          </p:nvSpPr>
          <p:spPr bwMode="auto">
            <a:xfrm>
              <a:off x="3681507" y="2919954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703513" y="2881314"/>
            <a:ext cx="1041400" cy="200376"/>
            <a:chOff x="2860675" y="2881313"/>
            <a:chExt cx="1041400" cy="200377"/>
          </a:xfrm>
        </p:grpSpPr>
        <p:cxnSp>
          <p:nvCxnSpPr>
            <p:cNvPr id="22" name="AutoShape 59"/>
            <p:cNvCxnSpPr>
              <a:cxnSpLocks noChangeShapeType="1"/>
              <a:stCxn id="20" idx="3"/>
            </p:cNvCxnSpPr>
            <p:nvPr/>
          </p:nvCxnSpPr>
          <p:spPr bwMode="auto">
            <a:xfrm flipV="1">
              <a:off x="3770314" y="2982056"/>
              <a:ext cx="131761" cy="13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" name="AutoShape 60"/>
            <p:cNvCxnSpPr>
              <a:cxnSpLocks noChangeShapeType="1"/>
              <a:stCxn id="24" idx="3"/>
              <a:endCxn id="14" idx="1"/>
            </p:cNvCxnSpPr>
            <p:nvPr/>
          </p:nvCxnSpPr>
          <p:spPr bwMode="auto">
            <a:xfrm>
              <a:off x="3067463" y="2981502"/>
              <a:ext cx="239280" cy="1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4" name="Text Box 61"/>
            <p:cNvSpPr txBox="1">
              <a:spLocks noChangeArrowheads="1"/>
            </p:cNvSpPr>
            <p:nvPr/>
          </p:nvSpPr>
          <p:spPr bwMode="auto">
            <a:xfrm>
              <a:off x="2860675" y="2881313"/>
              <a:ext cx="206788" cy="200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dirty="0">
                  <a:cs typeface="Arial" pitchFamily="34" charset="0"/>
                </a:rPr>
                <a:t>Q</a:t>
              </a:r>
              <a:r>
                <a:rPr lang="en-US" altLang="ko-KR" sz="1400" baseline="-25000" dirty="0"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992420" y="3232692"/>
            <a:ext cx="620743" cy="129724"/>
            <a:chOff x="3149582" y="3232691"/>
            <a:chExt cx="620743" cy="129724"/>
          </a:xfrm>
        </p:grpSpPr>
        <p:sp>
          <p:nvSpPr>
            <p:cNvPr id="26" name="Rectangle 64"/>
            <p:cNvSpPr>
              <a:spLocks noChangeArrowheads="1"/>
            </p:cNvSpPr>
            <p:nvPr/>
          </p:nvSpPr>
          <p:spPr bwMode="auto">
            <a:xfrm>
              <a:off x="3149582" y="3232691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27" name="Rectangle 65"/>
            <p:cNvSpPr>
              <a:spLocks noChangeArrowheads="1"/>
            </p:cNvSpPr>
            <p:nvPr/>
          </p:nvSpPr>
          <p:spPr bwMode="auto">
            <a:xfrm>
              <a:off x="3245231" y="3236831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28" name="Rectangle 66"/>
            <p:cNvSpPr>
              <a:spLocks noChangeArrowheads="1"/>
            </p:cNvSpPr>
            <p:nvPr/>
          </p:nvSpPr>
          <p:spPr bwMode="auto">
            <a:xfrm>
              <a:off x="3336000" y="3236831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29" name="Rectangle 67"/>
            <p:cNvSpPr>
              <a:spLocks noChangeArrowheads="1"/>
            </p:cNvSpPr>
            <p:nvPr/>
          </p:nvSpPr>
          <p:spPr bwMode="auto">
            <a:xfrm>
              <a:off x="3421889" y="3232691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30" name="Rectangle 68"/>
            <p:cNvSpPr>
              <a:spLocks noChangeArrowheads="1"/>
            </p:cNvSpPr>
            <p:nvPr/>
          </p:nvSpPr>
          <p:spPr bwMode="auto">
            <a:xfrm>
              <a:off x="3503874" y="3232691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31" name="Rectangle 69"/>
            <p:cNvSpPr>
              <a:spLocks noChangeArrowheads="1"/>
            </p:cNvSpPr>
            <p:nvPr/>
          </p:nvSpPr>
          <p:spPr bwMode="auto">
            <a:xfrm>
              <a:off x="3592691" y="3232691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32" name="Rectangle 70"/>
            <p:cNvSpPr>
              <a:spLocks noChangeArrowheads="1"/>
            </p:cNvSpPr>
            <p:nvPr/>
          </p:nvSpPr>
          <p:spPr bwMode="auto">
            <a:xfrm>
              <a:off x="3681508" y="3232691"/>
              <a:ext cx="88817" cy="1255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703512" y="3194051"/>
            <a:ext cx="884238" cy="200376"/>
            <a:chOff x="2860675" y="3194050"/>
            <a:chExt cx="884237" cy="200377"/>
          </a:xfrm>
        </p:grpSpPr>
        <p:cxnSp>
          <p:nvCxnSpPr>
            <p:cNvPr id="34" name="AutoShape 71"/>
            <p:cNvCxnSpPr>
              <a:cxnSpLocks noChangeShapeType="1"/>
              <a:stCxn id="32" idx="3"/>
            </p:cNvCxnSpPr>
            <p:nvPr/>
          </p:nvCxnSpPr>
          <p:spPr bwMode="auto">
            <a:xfrm flipV="1">
              <a:off x="3613151" y="3294793"/>
              <a:ext cx="131761" cy="13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5" name="AutoShape 72"/>
            <p:cNvCxnSpPr>
              <a:cxnSpLocks noChangeShapeType="1"/>
              <a:stCxn id="36" idx="3"/>
              <a:endCxn id="26" idx="1"/>
            </p:cNvCxnSpPr>
            <p:nvPr/>
          </p:nvCxnSpPr>
          <p:spPr bwMode="auto">
            <a:xfrm>
              <a:off x="3067463" y="3294239"/>
              <a:ext cx="82120" cy="12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6" name="Text Box 73"/>
            <p:cNvSpPr txBox="1">
              <a:spLocks noChangeArrowheads="1"/>
            </p:cNvSpPr>
            <p:nvPr/>
          </p:nvSpPr>
          <p:spPr bwMode="auto">
            <a:xfrm>
              <a:off x="2860675" y="3194050"/>
              <a:ext cx="206788" cy="200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dirty="0">
                  <a:cs typeface="Arial" pitchFamily="34" charset="0"/>
                </a:rPr>
                <a:t>Q</a:t>
              </a:r>
              <a:r>
                <a:rPr lang="en-US" altLang="ko-KR" sz="1400" baseline="-25000" dirty="0"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149571" y="3986788"/>
            <a:ext cx="620740" cy="129834"/>
            <a:chOff x="3149570" y="3986787"/>
            <a:chExt cx="620740" cy="129834"/>
          </a:xfrm>
        </p:grpSpPr>
        <p:sp>
          <p:nvSpPr>
            <p:cNvPr id="38" name="Rectangle 76"/>
            <p:cNvSpPr>
              <a:spLocks noChangeArrowheads="1"/>
            </p:cNvSpPr>
            <p:nvPr/>
          </p:nvSpPr>
          <p:spPr bwMode="auto">
            <a:xfrm>
              <a:off x="3149570" y="398678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39" name="Rectangle 77"/>
            <p:cNvSpPr>
              <a:spLocks noChangeArrowheads="1"/>
            </p:cNvSpPr>
            <p:nvPr/>
          </p:nvSpPr>
          <p:spPr bwMode="auto">
            <a:xfrm>
              <a:off x="3245219" y="3990931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40" name="Rectangle 78"/>
            <p:cNvSpPr>
              <a:spLocks noChangeArrowheads="1"/>
            </p:cNvSpPr>
            <p:nvPr/>
          </p:nvSpPr>
          <p:spPr bwMode="auto">
            <a:xfrm>
              <a:off x="3335987" y="3990931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41" name="Rectangle 79"/>
            <p:cNvSpPr>
              <a:spLocks noChangeArrowheads="1"/>
            </p:cNvSpPr>
            <p:nvPr/>
          </p:nvSpPr>
          <p:spPr bwMode="auto">
            <a:xfrm>
              <a:off x="3421876" y="398678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42" name="Rectangle 80"/>
            <p:cNvSpPr>
              <a:spLocks noChangeArrowheads="1"/>
            </p:cNvSpPr>
            <p:nvPr/>
          </p:nvSpPr>
          <p:spPr bwMode="auto">
            <a:xfrm>
              <a:off x="3503860" y="398678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43" name="Rectangle 81"/>
            <p:cNvSpPr>
              <a:spLocks noChangeArrowheads="1"/>
            </p:cNvSpPr>
            <p:nvPr/>
          </p:nvSpPr>
          <p:spPr bwMode="auto">
            <a:xfrm>
              <a:off x="3592677" y="398678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44" name="Rectangle 82"/>
            <p:cNvSpPr>
              <a:spLocks noChangeArrowheads="1"/>
            </p:cNvSpPr>
            <p:nvPr/>
          </p:nvSpPr>
          <p:spPr bwMode="auto">
            <a:xfrm>
              <a:off x="3681493" y="398678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703513" y="3948113"/>
            <a:ext cx="1041400" cy="200376"/>
            <a:chOff x="2860675" y="3948113"/>
            <a:chExt cx="1041400" cy="200377"/>
          </a:xfrm>
        </p:grpSpPr>
        <p:cxnSp>
          <p:nvCxnSpPr>
            <p:cNvPr id="46" name="AutoShape 83"/>
            <p:cNvCxnSpPr>
              <a:cxnSpLocks noChangeShapeType="1"/>
              <a:stCxn id="44" idx="3"/>
            </p:cNvCxnSpPr>
            <p:nvPr/>
          </p:nvCxnSpPr>
          <p:spPr bwMode="auto">
            <a:xfrm flipV="1">
              <a:off x="3770314" y="4048942"/>
              <a:ext cx="131761" cy="13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7" name="AutoShape 84"/>
            <p:cNvCxnSpPr>
              <a:cxnSpLocks noChangeShapeType="1"/>
              <a:stCxn id="48" idx="3"/>
              <a:endCxn id="38" idx="1"/>
            </p:cNvCxnSpPr>
            <p:nvPr/>
          </p:nvCxnSpPr>
          <p:spPr bwMode="auto">
            <a:xfrm>
              <a:off x="3099523" y="4048302"/>
              <a:ext cx="207210" cy="13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8" name="Text Box 85"/>
            <p:cNvSpPr txBox="1">
              <a:spLocks noChangeArrowheads="1"/>
            </p:cNvSpPr>
            <p:nvPr/>
          </p:nvSpPr>
          <p:spPr bwMode="auto">
            <a:xfrm>
              <a:off x="2860675" y="3948113"/>
              <a:ext cx="238848" cy="200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dirty="0" err="1">
                  <a:cs typeface="Arial" pitchFamily="34" charset="0"/>
                </a:rPr>
                <a:t>Q</a:t>
              </a:r>
              <a:r>
                <a:rPr lang="en-US" altLang="ko-KR" sz="1400" baseline="-25000" dirty="0" err="1">
                  <a:cs typeface="Arial" pitchFamily="34" charset="0"/>
                </a:rPr>
                <a:t>m</a:t>
              </a:r>
              <a:endParaRPr lang="en-US" altLang="ko-KR" sz="1400" baseline="-25000" dirty="0">
                <a:cs typeface="Arial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149584" y="5240912"/>
            <a:ext cx="620743" cy="129834"/>
            <a:chOff x="3149583" y="5240912"/>
            <a:chExt cx="620743" cy="129834"/>
          </a:xfrm>
        </p:grpSpPr>
        <p:sp>
          <p:nvSpPr>
            <p:cNvPr id="50" name="Rectangle 88"/>
            <p:cNvSpPr>
              <a:spLocks noChangeArrowheads="1"/>
            </p:cNvSpPr>
            <p:nvPr/>
          </p:nvSpPr>
          <p:spPr bwMode="auto">
            <a:xfrm>
              <a:off x="3149583" y="5240912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51" name="Rectangle 89"/>
            <p:cNvSpPr>
              <a:spLocks noChangeArrowheads="1"/>
            </p:cNvSpPr>
            <p:nvPr/>
          </p:nvSpPr>
          <p:spPr bwMode="auto">
            <a:xfrm>
              <a:off x="3245232" y="5245056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52" name="Rectangle 90"/>
            <p:cNvSpPr>
              <a:spLocks noChangeArrowheads="1"/>
            </p:cNvSpPr>
            <p:nvPr/>
          </p:nvSpPr>
          <p:spPr bwMode="auto">
            <a:xfrm>
              <a:off x="3336001" y="5245056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53" name="Rectangle 91"/>
            <p:cNvSpPr>
              <a:spLocks noChangeArrowheads="1"/>
            </p:cNvSpPr>
            <p:nvPr/>
          </p:nvSpPr>
          <p:spPr bwMode="auto">
            <a:xfrm>
              <a:off x="3421890" y="5240912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54" name="Rectangle 92"/>
            <p:cNvSpPr>
              <a:spLocks noChangeArrowheads="1"/>
            </p:cNvSpPr>
            <p:nvPr/>
          </p:nvSpPr>
          <p:spPr bwMode="auto">
            <a:xfrm>
              <a:off x="3503875" y="5240912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55" name="Rectangle 93"/>
            <p:cNvSpPr>
              <a:spLocks noChangeArrowheads="1"/>
            </p:cNvSpPr>
            <p:nvPr/>
          </p:nvSpPr>
          <p:spPr bwMode="auto">
            <a:xfrm>
              <a:off x="3592692" y="5240912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56" name="Rectangle 94"/>
            <p:cNvSpPr>
              <a:spLocks noChangeArrowheads="1"/>
            </p:cNvSpPr>
            <p:nvPr/>
          </p:nvSpPr>
          <p:spPr bwMode="auto">
            <a:xfrm>
              <a:off x="3681509" y="5240912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754313" y="5202238"/>
            <a:ext cx="1041400" cy="200376"/>
            <a:chOff x="2860675" y="5202239"/>
            <a:chExt cx="1041400" cy="200377"/>
          </a:xfrm>
        </p:grpSpPr>
        <p:cxnSp>
          <p:nvCxnSpPr>
            <p:cNvPr id="58" name="AutoShape 95"/>
            <p:cNvCxnSpPr>
              <a:cxnSpLocks noChangeShapeType="1"/>
              <a:stCxn id="56" idx="3"/>
            </p:cNvCxnSpPr>
            <p:nvPr/>
          </p:nvCxnSpPr>
          <p:spPr bwMode="auto">
            <a:xfrm flipV="1">
              <a:off x="3770314" y="5303067"/>
              <a:ext cx="131761" cy="13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9" name="AutoShape 96"/>
            <p:cNvCxnSpPr>
              <a:cxnSpLocks noChangeShapeType="1"/>
              <a:stCxn id="60" idx="3"/>
              <a:endCxn id="50" idx="1"/>
            </p:cNvCxnSpPr>
            <p:nvPr/>
          </p:nvCxnSpPr>
          <p:spPr bwMode="auto">
            <a:xfrm>
              <a:off x="3067463" y="5302427"/>
              <a:ext cx="188483" cy="13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0" name="Text Box 97"/>
            <p:cNvSpPr txBox="1">
              <a:spLocks noChangeArrowheads="1"/>
            </p:cNvSpPr>
            <p:nvPr/>
          </p:nvSpPr>
          <p:spPr bwMode="auto">
            <a:xfrm>
              <a:off x="2860675" y="5202239"/>
              <a:ext cx="206788" cy="200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dirty="0">
                  <a:cs typeface="Arial" pitchFamily="34" charset="0"/>
                </a:rPr>
                <a:t>Q</a:t>
              </a:r>
              <a:r>
                <a:rPr lang="en-US" altLang="ko-KR" sz="1400" baseline="-25000" dirty="0"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149584" y="5491737"/>
            <a:ext cx="620743" cy="129834"/>
            <a:chOff x="3149583" y="5491737"/>
            <a:chExt cx="620743" cy="129834"/>
          </a:xfrm>
        </p:grpSpPr>
        <p:sp>
          <p:nvSpPr>
            <p:cNvPr id="62" name="Rectangle 100"/>
            <p:cNvSpPr>
              <a:spLocks noChangeArrowheads="1"/>
            </p:cNvSpPr>
            <p:nvPr/>
          </p:nvSpPr>
          <p:spPr bwMode="auto">
            <a:xfrm>
              <a:off x="3149583" y="549173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63" name="Rectangle 101"/>
            <p:cNvSpPr>
              <a:spLocks noChangeArrowheads="1"/>
            </p:cNvSpPr>
            <p:nvPr/>
          </p:nvSpPr>
          <p:spPr bwMode="auto">
            <a:xfrm>
              <a:off x="3245232" y="5495881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64" name="Rectangle 102"/>
            <p:cNvSpPr>
              <a:spLocks noChangeArrowheads="1"/>
            </p:cNvSpPr>
            <p:nvPr/>
          </p:nvSpPr>
          <p:spPr bwMode="auto">
            <a:xfrm>
              <a:off x="3336001" y="5495881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65" name="Rectangle 103"/>
            <p:cNvSpPr>
              <a:spLocks noChangeArrowheads="1"/>
            </p:cNvSpPr>
            <p:nvPr/>
          </p:nvSpPr>
          <p:spPr bwMode="auto">
            <a:xfrm>
              <a:off x="3421890" y="549173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66" name="Rectangle 104"/>
            <p:cNvSpPr>
              <a:spLocks noChangeArrowheads="1"/>
            </p:cNvSpPr>
            <p:nvPr/>
          </p:nvSpPr>
          <p:spPr bwMode="auto">
            <a:xfrm>
              <a:off x="3503875" y="549173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67" name="Rectangle 105"/>
            <p:cNvSpPr>
              <a:spLocks noChangeArrowheads="1"/>
            </p:cNvSpPr>
            <p:nvPr/>
          </p:nvSpPr>
          <p:spPr bwMode="auto">
            <a:xfrm>
              <a:off x="3592692" y="549173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68" name="Rectangle 106"/>
            <p:cNvSpPr>
              <a:spLocks noChangeArrowheads="1"/>
            </p:cNvSpPr>
            <p:nvPr/>
          </p:nvSpPr>
          <p:spPr bwMode="auto">
            <a:xfrm>
              <a:off x="3681509" y="5491737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754313" y="5453063"/>
            <a:ext cx="1041400" cy="200376"/>
            <a:chOff x="2860675" y="5453064"/>
            <a:chExt cx="1041400" cy="200377"/>
          </a:xfrm>
        </p:grpSpPr>
        <p:cxnSp>
          <p:nvCxnSpPr>
            <p:cNvPr id="70" name="AutoShape 107"/>
            <p:cNvCxnSpPr>
              <a:cxnSpLocks noChangeShapeType="1"/>
              <a:stCxn id="68" idx="3"/>
            </p:cNvCxnSpPr>
            <p:nvPr/>
          </p:nvCxnSpPr>
          <p:spPr bwMode="auto">
            <a:xfrm flipV="1">
              <a:off x="3770314" y="5553892"/>
              <a:ext cx="131761" cy="13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1" name="AutoShape 108"/>
            <p:cNvCxnSpPr>
              <a:cxnSpLocks noChangeShapeType="1"/>
              <a:stCxn id="72" idx="3"/>
              <a:endCxn id="62" idx="1"/>
            </p:cNvCxnSpPr>
            <p:nvPr/>
          </p:nvCxnSpPr>
          <p:spPr bwMode="auto">
            <a:xfrm>
              <a:off x="3067463" y="5553253"/>
              <a:ext cx="188483" cy="13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2" name="Text Box 109"/>
            <p:cNvSpPr txBox="1">
              <a:spLocks noChangeArrowheads="1"/>
            </p:cNvSpPr>
            <p:nvPr/>
          </p:nvSpPr>
          <p:spPr bwMode="auto">
            <a:xfrm>
              <a:off x="2860675" y="5453064"/>
              <a:ext cx="206788" cy="200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dirty="0">
                  <a:cs typeface="Arial" pitchFamily="34" charset="0"/>
                </a:rPr>
                <a:t>Q</a:t>
              </a:r>
              <a:r>
                <a:rPr lang="en-US" altLang="ko-KR" sz="1400" baseline="-25000" dirty="0"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043207" y="5931475"/>
            <a:ext cx="620740" cy="129834"/>
            <a:chOff x="3149570" y="5931474"/>
            <a:chExt cx="620740" cy="129834"/>
          </a:xfrm>
        </p:grpSpPr>
        <p:sp>
          <p:nvSpPr>
            <p:cNvPr id="74" name="Rectangle 112"/>
            <p:cNvSpPr>
              <a:spLocks noChangeArrowheads="1"/>
            </p:cNvSpPr>
            <p:nvPr/>
          </p:nvSpPr>
          <p:spPr bwMode="auto">
            <a:xfrm>
              <a:off x="3149570" y="5931474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75" name="Rectangle 113"/>
            <p:cNvSpPr>
              <a:spLocks noChangeArrowheads="1"/>
            </p:cNvSpPr>
            <p:nvPr/>
          </p:nvSpPr>
          <p:spPr bwMode="auto">
            <a:xfrm>
              <a:off x="3245219" y="5935618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76" name="Rectangle 114"/>
            <p:cNvSpPr>
              <a:spLocks noChangeArrowheads="1"/>
            </p:cNvSpPr>
            <p:nvPr/>
          </p:nvSpPr>
          <p:spPr bwMode="auto">
            <a:xfrm>
              <a:off x="3335987" y="5935618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77" name="Rectangle 115"/>
            <p:cNvSpPr>
              <a:spLocks noChangeArrowheads="1"/>
            </p:cNvSpPr>
            <p:nvPr/>
          </p:nvSpPr>
          <p:spPr bwMode="auto">
            <a:xfrm>
              <a:off x="3421876" y="5931474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78" name="Rectangle 116"/>
            <p:cNvSpPr>
              <a:spLocks noChangeArrowheads="1"/>
            </p:cNvSpPr>
            <p:nvPr/>
          </p:nvSpPr>
          <p:spPr bwMode="auto">
            <a:xfrm>
              <a:off x="3503860" y="5931474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79" name="Rectangle 117"/>
            <p:cNvSpPr>
              <a:spLocks noChangeArrowheads="1"/>
            </p:cNvSpPr>
            <p:nvPr/>
          </p:nvSpPr>
          <p:spPr bwMode="auto">
            <a:xfrm>
              <a:off x="3592677" y="5931474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80" name="Rectangle 118"/>
            <p:cNvSpPr>
              <a:spLocks noChangeArrowheads="1"/>
            </p:cNvSpPr>
            <p:nvPr/>
          </p:nvSpPr>
          <p:spPr bwMode="auto">
            <a:xfrm>
              <a:off x="3681493" y="5931474"/>
              <a:ext cx="88817" cy="12569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754312" y="5892799"/>
            <a:ext cx="935038" cy="200376"/>
            <a:chOff x="2860675" y="5892801"/>
            <a:chExt cx="935037" cy="200377"/>
          </a:xfrm>
        </p:grpSpPr>
        <p:cxnSp>
          <p:nvCxnSpPr>
            <p:cNvPr id="82" name="AutoShape 119"/>
            <p:cNvCxnSpPr>
              <a:cxnSpLocks noChangeShapeType="1"/>
              <a:stCxn id="80" idx="3"/>
            </p:cNvCxnSpPr>
            <p:nvPr/>
          </p:nvCxnSpPr>
          <p:spPr bwMode="auto">
            <a:xfrm flipV="1">
              <a:off x="3663951" y="5993629"/>
              <a:ext cx="131761" cy="13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3" name="AutoShape 120"/>
            <p:cNvCxnSpPr>
              <a:cxnSpLocks noChangeShapeType="1"/>
              <a:stCxn id="84" idx="3"/>
              <a:endCxn id="74" idx="1"/>
            </p:cNvCxnSpPr>
            <p:nvPr/>
          </p:nvCxnSpPr>
          <p:spPr bwMode="auto">
            <a:xfrm>
              <a:off x="3067463" y="5992990"/>
              <a:ext cx="82107" cy="13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4" name="Text Box 121"/>
            <p:cNvSpPr txBox="1">
              <a:spLocks noChangeArrowheads="1"/>
            </p:cNvSpPr>
            <p:nvPr/>
          </p:nvSpPr>
          <p:spPr bwMode="auto">
            <a:xfrm>
              <a:off x="2860675" y="5892801"/>
              <a:ext cx="206788" cy="200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dirty="0" err="1">
                  <a:cs typeface="Arial" pitchFamily="34" charset="0"/>
                </a:rPr>
                <a:t>Q</a:t>
              </a:r>
              <a:r>
                <a:rPr lang="en-US" altLang="ko-KR" sz="1400" baseline="-25000" dirty="0" err="1">
                  <a:cs typeface="Arial" pitchFamily="34" charset="0"/>
                </a:rPr>
                <a:t>n</a:t>
              </a:r>
              <a:endParaRPr lang="en-US" altLang="ko-KR" sz="1400" baseline="-25000" dirty="0">
                <a:cs typeface="Arial" pitchFamily="34" charset="0"/>
              </a:endParaRPr>
            </a:p>
          </p:txBody>
        </p:sp>
      </p:grpSp>
      <p:sp>
        <p:nvSpPr>
          <p:cNvPr id="85" name="AutoShape 122"/>
          <p:cNvSpPr>
            <a:spLocks noChangeArrowheads="1"/>
          </p:cNvSpPr>
          <p:nvPr/>
        </p:nvSpPr>
        <p:spPr bwMode="auto">
          <a:xfrm>
            <a:off x="3059113" y="4487863"/>
            <a:ext cx="298450" cy="314325"/>
          </a:xfrm>
          <a:prstGeom prst="upDownArrow">
            <a:avLst>
              <a:gd name="adj1" fmla="val 50000"/>
              <a:gd name="adj2" fmla="val 21064"/>
            </a:avLst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91430" tIns="45716" rIns="91430" bIns="45716" anchor="ctr"/>
          <a:lstStyle/>
          <a:p>
            <a:endParaRPr lang="en-US" sz="1700" dirty="0">
              <a:cs typeface="Arial" pitchFamily="34" charset="0"/>
            </a:endParaRPr>
          </a:p>
        </p:txBody>
      </p:sp>
      <p:sp>
        <p:nvSpPr>
          <p:cNvPr id="86" name="Rectangle 123"/>
          <p:cNvSpPr>
            <a:spLocks noChangeArrowheads="1"/>
          </p:cNvSpPr>
          <p:nvPr/>
        </p:nvSpPr>
        <p:spPr bwMode="auto">
          <a:xfrm>
            <a:off x="5205412" y="2898776"/>
            <a:ext cx="884238" cy="14223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r>
              <a:rPr lang="en-US" altLang="ko-KR" sz="1400" i="1" dirty="0">
                <a:solidFill>
                  <a:schemeClr val="bg1"/>
                </a:solidFill>
                <a:cs typeface="Arial" pitchFamily="34" charset="0"/>
              </a:rPr>
              <a:t>Scheduler</a:t>
            </a:r>
          </a:p>
        </p:txBody>
      </p:sp>
      <p:sp>
        <p:nvSpPr>
          <p:cNvPr id="87" name="Rectangle 124"/>
          <p:cNvSpPr>
            <a:spLocks noChangeArrowheads="1"/>
          </p:cNvSpPr>
          <p:nvPr/>
        </p:nvSpPr>
        <p:spPr bwMode="auto">
          <a:xfrm>
            <a:off x="5205412" y="5053012"/>
            <a:ext cx="884238" cy="93980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r>
              <a:rPr lang="en-US" altLang="ko-KR" sz="1400" i="1" dirty="0">
                <a:solidFill>
                  <a:schemeClr val="bg1"/>
                </a:solidFill>
                <a:cs typeface="Arial" pitchFamily="34" charset="0"/>
              </a:rPr>
              <a:t>Load</a:t>
            </a:r>
          </a:p>
          <a:p>
            <a:pPr algn="ctr"/>
            <a:r>
              <a:rPr lang="en-US" altLang="ko-KR" sz="1400" i="1" dirty="0">
                <a:solidFill>
                  <a:schemeClr val="bg1"/>
                </a:solidFill>
                <a:cs typeface="Arial" pitchFamily="34" charset="0"/>
              </a:rPr>
              <a:t>Shedder</a:t>
            </a:r>
          </a:p>
        </p:txBody>
      </p:sp>
      <p:sp>
        <p:nvSpPr>
          <p:cNvPr id="88" name="Rectangle 125"/>
          <p:cNvSpPr>
            <a:spLocks noChangeArrowheads="1"/>
          </p:cNvSpPr>
          <p:nvPr/>
        </p:nvSpPr>
        <p:spPr bwMode="auto">
          <a:xfrm>
            <a:off x="6619875" y="5053012"/>
            <a:ext cx="884238" cy="93980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r>
              <a:rPr lang="en-US" altLang="ko-KR" sz="1400" i="1" dirty="0" err="1" smtClean="0">
                <a:solidFill>
                  <a:schemeClr val="bg1"/>
                </a:solidFill>
                <a:cs typeface="Arial" pitchFamily="34" charset="0"/>
              </a:rPr>
              <a:t>QoS</a:t>
            </a:r>
            <a:endParaRPr lang="en-US" altLang="ko-KR" sz="1400" i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en-US" altLang="ko-KR" sz="1400" i="1" dirty="0">
                <a:solidFill>
                  <a:schemeClr val="bg1"/>
                </a:solidFill>
                <a:cs typeface="Arial" pitchFamily="34" charset="0"/>
              </a:rPr>
              <a:t>Monitor</a:t>
            </a:r>
          </a:p>
        </p:txBody>
      </p:sp>
      <p:sp>
        <p:nvSpPr>
          <p:cNvPr id="89" name="AutoShape 126"/>
          <p:cNvSpPr>
            <a:spLocks noChangeArrowheads="1"/>
          </p:cNvSpPr>
          <p:nvPr/>
        </p:nvSpPr>
        <p:spPr bwMode="auto">
          <a:xfrm>
            <a:off x="4410075" y="4362450"/>
            <a:ext cx="655638" cy="56515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r>
              <a:rPr lang="en-US" altLang="ko-KR" sz="1400" dirty="0">
                <a:cs typeface="Arial" pitchFamily="34" charset="0"/>
              </a:rPr>
              <a:t>Catalog</a:t>
            </a:r>
          </a:p>
        </p:txBody>
      </p:sp>
      <p:sp>
        <p:nvSpPr>
          <p:cNvPr id="90" name="Rectangle 127"/>
          <p:cNvSpPr>
            <a:spLocks noChangeArrowheads="1"/>
          </p:cNvSpPr>
          <p:nvPr/>
        </p:nvSpPr>
        <p:spPr bwMode="auto">
          <a:xfrm>
            <a:off x="6530975" y="2887664"/>
            <a:ext cx="531813" cy="14430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endParaRPr lang="en-US" i="1" dirty="0">
              <a:cs typeface="Arial" pitchFamily="34" charset="0"/>
            </a:endParaRPr>
          </a:p>
        </p:txBody>
      </p:sp>
      <p:sp>
        <p:nvSpPr>
          <p:cNvPr id="91" name="Text Box 128"/>
          <p:cNvSpPr txBox="1">
            <a:spLocks noChangeArrowheads="1"/>
          </p:cNvSpPr>
          <p:nvPr/>
        </p:nvSpPr>
        <p:spPr bwMode="auto">
          <a:xfrm>
            <a:off x="6080125" y="4292601"/>
            <a:ext cx="1472957" cy="29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altLang="ko-KR" sz="1400" i="1" dirty="0">
                <a:cs typeface="Arial" pitchFamily="34" charset="0"/>
              </a:rPr>
              <a:t>Box Processors</a:t>
            </a:r>
          </a:p>
        </p:txBody>
      </p:sp>
      <p:cxnSp>
        <p:nvCxnSpPr>
          <p:cNvPr id="92" name="AutoShape 129"/>
          <p:cNvCxnSpPr>
            <a:cxnSpLocks noChangeShapeType="1"/>
            <a:stCxn id="86" idx="2"/>
            <a:endCxn id="87" idx="0"/>
          </p:cNvCxnSpPr>
          <p:nvPr/>
        </p:nvCxnSpPr>
        <p:spPr bwMode="auto">
          <a:xfrm>
            <a:off x="5646738" y="4321175"/>
            <a:ext cx="0" cy="731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93" name="Line 130"/>
          <p:cNvSpPr>
            <a:spLocks noChangeShapeType="1"/>
          </p:cNvSpPr>
          <p:nvPr/>
        </p:nvSpPr>
        <p:spPr bwMode="auto">
          <a:xfrm flipH="1">
            <a:off x="6089650" y="5492750"/>
            <a:ext cx="53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430" tIns="45716" rIns="91430" bIns="45716"/>
          <a:lstStyle/>
          <a:p>
            <a:endParaRPr lang="en-US" sz="1700" dirty="0">
              <a:cs typeface="Arial" pitchFamily="34" charset="0"/>
            </a:endParaRPr>
          </a:p>
        </p:txBody>
      </p:sp>
      <p:sp>
        <p:nvSpPr>
          <p:cNvPr id="94" name="Line 131"/>
          <p:cNvSpPr>
            <a:spLocks noChangeShapeType="1"/>
          </p:cNvSpPr>
          <p:nvPr/>
        </p:nvSpPr>
        <p:spPr bwMode="auto">
          <a:xfrm flipH="1">
            <a:off x="4232275" y="5492750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430" tIns="45716" rIns="91430" bIns="45716"/>
          <a:lstStyle/>
          <a:p>
            <a:endParaRPr lang="en-US" sz="1700" dirty="0">
              <a:cs typeface="Arial" pitchFamily="34" charset="0"/>
            </a:endParaRPr>
          </a:p>
        </p:txBody>
      </p:sp>
      <p:cxnSp>
        <p:nvCxnSpPr>
          <p:cNvPr id="95" name="AutoShape 132"/>
          <p:cNvCxnSpPr>
            <a:cxnSpLocks noChangeShapeType="1"/>
            <a:stCxn id="86" idx="3"/>
            <a:endCxn id="90" idx="1"/>
          </p:cNvCxnSpPr>
          <p:nvPr/>
        </p:nvCxnSpPr>
        <p:spPr bwMode="auto">
          <a:xfrm>
            <a:off x="6089650" y="3609975"/>
            <a:ext cx="4413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6" name="Line 133"/>
          <p:cNvSpPr>
            <a:spLocks noChangeShapeType="1"/>
          </p:cNvSpPr>
          <p:nvPr/>
        </p:nvSpPr>
        <p:spPr bwMode="auto">
          <a:xfrm flipH="1">
            <a:off x="4232275" y="3422650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91430" tIns="45716" rIns="91430" bIns="45716"/>
          <a:lstStyle/>
          <a:p>
            <a:endParaRPr lang="en-US" sz="1700" dirty="0">
              <a:cs typeface="Arial" pitchFamily="34" charset="0"/>
            </a:endParaRPr>
          </a:p>
        </p:txBody>
      </p:sp>
      <p:sp>
        <p:nvSpPr>
          <p:cNvPr id="97" name="Text Box 134"/>
          <p:cNvSpPr txBox="1">
            <a:spLocks noChangeArrowheads="1"/>
          </p:cNvSpPr>
          <p:nvPr/>
        </p:nvSpPr>
        <p:spPr bwMode="auto">
          <a:xfrm>
            <a:off x="6708775" y="2857502"/>
            <a:ext cx="319298" cy="1308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l-GR" altLang="ko-KR" sz="1700" dirty="0">
                <a:cs typeface="Arial" pitchFamily="34" charset="0"/>
              </a:rPr>
              <a:t>σ</a:t>
            </a:r>
            <a:endParaRPr lang="en-US" altLang="ko-KR" sz="1700" dirty="0">
              <a:cs typeface="Arial" pitchFamily="34" charset="0"/>
            </a:endParaRPr>
          </a:p>
          <a:p>
            <a:r>
              <a:rPr lang="el-GR" altLang="ko-KR" sz="1700" dirty="0">
                <a:cs typeface="Arial" pitchFamily="34" charset="0"/>
              </a:rPr>
              <a:t>μ</a:t>
            </a:r>
            <a:endParaRPr lang="en-US" altLang="ko-KR" sz="1700" dirty="0">
              <a:cs typeface="Arial" pitchFamily="34" charset="0"/>
            </a:endParaRPr>
          </a:p>
          <a:p>
            <a:endParaRPr lang="en-US" altLang="ko-KR" sz="1700" dirty="0">
              <a:cs typeface="Arial" pitchFamily="34" charset="0"/>
            </a:endParaRPr>
          </a:p>
          <a:p>
            <a:endParaRPr lang="en-US" altLang="ko-KR" sz="1700" dirty="0">
              <a:cs typeface="Arial" pitchFamily="34" charset="0"/>
            </a:endParaRPr>
          </a:p>
          <a:p>
            <a:endParaRPr lang="el-GR" altLang="ko-KR" sz="1700" dirty="0">
              <a:cs typeface="Arial" pitchFamily="34" charset="0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6708777" y="3860799"/>
            <a:ext cx="163511" cy="168275"/>
            <a:chOff x="6708776" y="3860799"/>
            <a:chExt cx="163511" cy="168275"/>
          </a:xfrm>
        </p:grpSpPr>
        <p:sp>
          <p:nvSpPr>
            <p:cNvPr id="99" name="AutoShape 136"/>
            <p:cNvSpPr>
              <a:spLocks noChangeArrowheads="1"/>
            </p:cNvSpPr>
            <p:nvPr/>
          </p:nvSpPr>
          <p:spPr bwMode="auto">
            <a:xfrm rot="16200000">
              <a:off x="6747888" y="3904424"/>
              <a:ext cx="168023" cy="8077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  <p:sp>
          <p:nvSpPr>
            <p:cNvPr id="100" name="AutoShape 137"/>
            <p:cNvSpPr>
              <a:spLocks noChangeArrowheads="1"/>
            </p:cNvSpPr>
            <p:nvPr/>
          </p:nvSpPr>
          <p:spPr bwMode="auto">
            <a:xfrm rot="5400000">
              <a:off x="6665151" y="3904676"/>
              <a:ext cx="168023" cy="8077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700" dirty="0">
                <a:cs typeface="Arial" pitchFamily="34" charset="0"/>
              </a:endParaRPr>
            </a:p>
          </p:txBody>
        </p:sp>
      </p:grpSp>
      <p:sp>
        <p:nvSpPr>
          <p:cNvPr id="101" name="Rectangle 138"/>
          <p:cNvSpPr>
            <a:spLocks noChangeArrowheads="1"/>
          </p:cNvSpPr>
          <p:nvPr/>
        </p:nvSpPr>
        <p:spPr bwMode="auto">
          <a:xfrm>
            <a:off x="5205412" y="2230440"/>
            <a:ext cx="839788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r>
              <a:rPr lang="en-US" altLang="ko-KR" sz="1400" i="1" dirty="0">
                <a:cs typeface="Arial" pitchFamily="34" charset="0"/>
              </a:rPr>
              <a:t>Router</a:t>
            </a:r>
          </a:p>
        </p:txBody>
      </p:sp>
      <p:cxnSp>
        <p:nvCxnSpPr>
          <p:cNvPr id="102" name="AutoShape 139"/>
          <p:cNvCxnSpPr>
            <a:cxnSpLocks noChangeShapeType="1"/>
            <a:stCxn id="101" idx="1"/>
            <a:endCxn id="7" idx="0"/>
          </p:cNvCxnSpPr>
          <p:nvPr/>
        </p:nvCxnSpPr>
        <p:spPr bwMode="auto">
          <a:xfrm rot="10800000" flipV="1">
            <a:off x="3226594" y="2418557"/>
            <a:ext cx="1978818" cy="21828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3" name="AutoShape 140"/>
          <p:cNvCxnSpPr>
            <a:cxnSpLocks noChangeShapeType="1"/>
            <a:stCxn id="90" idx="3"/>
            <a:endCxn id="101" idx="3"/>
          </p:cNvCxnSpPr>
          <p:nvPr/>
        </p:nvCxnSpPr>
        <p:spPr bwMode="auto">
          <a:xfrm flipH="1" flipV="1">
            <a:off x="6045200" y="2417764"/>
            <a:ext cx="1017588" cy="1192212"/>
          </a:xfrm>
          <a:prstGeom prst="bentConnector3">
            <a:avLst>
              <a:gd name="adj1" fmla="val -348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4" name="AutoShape 141"/>
          <p:cNvCxnSpPr>
            <a:cxnSpLocks noChangeShapeType="1"/>
            <a:endCxn id="88" idx="3"/>
          </p:cNvCxnSpPr>
          <p:nvPr/>
        </p:nvCxnSpPr>
        <p:spPr bwMode="auto">
          <a:xfrm rot="16200000" flipH="1">
            <a:off x="5018088" y="3036888"/>
            <a:ext cx="3292475" cy="1679575"/>
          </a:xfrm>
          <a:prstGeom prst="bentConnector4">
            <a:avLst>
              <a:gd name="adj1" fmla="val -2185"/>
              <a:gd name="adj2" fmla="val 1134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5" name="Line 142"/>
          <p:cNvSpPr>
            <a:spLocks noChangeShapeType="1"/>
          </p:cNvSpPr>
          <p:nvPr/>
        </p:nvSpPr>
        <p:spPr bwMode="auto">
          <a:xfrm>
            <a:off x="5426075" y="1979613"/>
            <a:ext cx="0" cy="25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430" tIns="45716" rIns="91430" bIns="45716"/>
          <a:lstStyle/>
          <a:p>
            <a:endParaRPr lang="en-US" sz="1700" dirty="0">
              <a:cs typeface="Arial" pitchFamily="34" charset="0"/>
            </a:endParaRPr>
          </a:p>
        </p:txBody>
      </p:sp>
      <p:sp>
        <p:nvSpPr>
          <p:cNvPr id="106" name="Text Box 144"/>
          <p:cNvSpPr txBox="1">
            <a:spLocks noChangeArrowheads="1"/>
          </p:cNvSpPr>
          <p:nvPr/>
        </p:nvSpPr>
        <p:spPr bwMode="auto">
          <a:xfrm>
            <a:off x="925513" y="1493837"/>
            <a:ext cx="768139" cy="33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altLang="ko-KR" sz="1700" i="1" dirty="0">
                <a:cs typeface="Arial" pitchFamily="34" charset="0"/>
              </a:rPr>
              <a:t>inputs</a:t>
            </a:r>
          </a:p>
        </p:txBody>
      </p:sp>
      <p:sp>
        <p:nvSpPr>
          <p:cNvPr id="107" name="Text Box 145"/>
          <p:cNvSpPr txBox="1">
            <a:spLocks noChangeArrowheads="1"/>
          </p:cNvSpPr>
          <p:nvPr/>
        </p:nvSpPr>
        <p:spPr bwMode="auto">
          <a:xfrm>
            <a:off x="8240713" y="1493837"/>
            <a:ext cx="902791" cy="33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altLang="ko-KR" sz="1700" i="1" dirty="0">
                <a:cs typeface="Arial" pitchFamily="34" charset="0"/>
              </a:rPr>
              <a:t>outputs</a:t>
            </a:r>
          </a:p>
        </p:txBody>
      </p:sp>
      <p:sp>
        <p:nvSpPr>
          <p:cNvPr id="108" name="Text Box 148"/>
          <p:cNvSpPr txBox="1">
            <a:spLocks noChangeArrowheads="1"/>
          </p:cNvSpPr>
          <p:nvPr/>
        </p:nvSpPr>
        <p:spPr bwMode="auto">
          <a:xfrm>
            <a:off x="5719763" y="2244725"/>
            <a:ext cx="184150" cy="33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0" tIns="45716" rIns="91430" bIns="45716">
            <a:spAutoFit/>
          </a:bodyPr>
          <a:lstStyle/>
          <a:p>
            <a:r>
              <a:rPr lang="en-US" altLang="ko-KR" sz="1700" dirty="0">
                <a:cs typeface="Arial" pitchFamily="34" charset="0"/>
              </a:rPr>
              <a:t> </a:t>
            </a:r>
          </a:p>
        </p:txBody>
      </p:sp>
      <p:cxnSp>
        <p:nvCxnSpPr>
          <p:cNvPr id="109" name="AutoShape 149"/>
          <p:cNvCxnSpPr>
            <a:cxnSpLocks noChangeShapeType="1"/>
            <a:stCxn id="108" idx="0"/>
            <a:endCxn id="6" idx="1"/>
          </p:cNvCxnSpPr>
          <p:nvPr/>
        </p:nvCxnSpPr>
        <p:spPr bwMode="auto">
          <a:xfrm rot="16200000" flipH="1">
            <a:off x="6179740" y="1876822"/>
            <a:ext cx="2226469" cy="2962275"/>
          </a:xfrm>
          <a:prstGeom prst="bentConnector4">
            <a:avLst>
              <a:gd name="adj1" fmla="val -32789"/>
              <a:gd name="adj2" fmla="val 81924"/>
            </a:avLst>
          </a:prstGeom>
          <a:noFill/>
          <a:ln w="101600">
            <a:solidFill>
              <a:srgbClr val="80808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0" name="Text Box 150"/>
          <p:cNvSpPr txBox="1">
            <a:spLocks noChangeArrowheads="1"/>
          </p:cNvSpPr>
          <p:nvPr/>
        </p:nvSpPr>
        <p:spPr bwMode="auto">
          <a:xfrm>
            <a:off x="5359400" y="2276475"/>
            <a:ext cx="184150" cy="33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0" tIns="45716" rIns="91430" bIns="45716">
            <a:spAutoFit/>
          </a:bodyPr>
          <a:lstStyle/>
          <a:p>
            <a:r>
              <a:rPr lang="en-US" altLang="ko-KR" sz="1700" dirty="0">
                <a:cs typeface="Arial" pitchFamily="34" charset="0"/>
              </a:rPr>
              <a:t> </a:t>
            </a:r>
          </a:p>
        </p:txBody>
      </p:sp>
      <p:cxnSp>
        <p:nvCxnSpPr>
          <p:cNvPr id="111" name="AutoShape 151"/>
          <p:cNvCxnSpPr>
            <a:cxnSpLocks noChangeShapeType="1"/>
            <a:stCxn id="5" idx="3"/>
            <a:endCxn id="110" idx="0"/>
          </p:cNvCxnSpPr>
          <p:nvPr/>
        </p:nvCxnSpPr>
        <p:spPr bwMode="auto">
          <a:xfrm flipV="1">
            <a:off x="1382713" y="2276475"/>
            <a:ext cx="4068762" cy="2302669"/>
          </a:xfrm>
          <a:prstGeom prst="bentConnector4">
            <a:avLst>
              <a:gd name="adj1" fmla="val 7546"/>
              <a:gd name="adj2" fmla="val 133626"/>
            </a:avLst>
          </a:prstGeom>
          <a:noFill/>
          <a:ln w="101600">
            <a:solidFill>
              <a:srgbClr val="80808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87313" y="7132637"/>
            <a:ext cx="3233557" cy="335597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sz="1700" dirty="0" smtClean="0"/>
              <a:t>Picture Courtesy: Reference [2]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QoS</a:t>
            </a:r>
            <a:r>
              <a:rPr lang="en-US" altLang="ko-KR" dirty="0" smtClean="0"/>
              <a:t> </a:t>
            </a:r>
            <a:r>
              <a:rPr lang="en-US" altLang="ko-KR" dirty="0"/>
              <a:t>Specification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0712" y="1722438"/>
            <a:ext cx="9072563" cy="32058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ko-KR" sz="2800" dirty="0" smtClean="0">
                <a:latin typeface="Calibri" pitchFamily="34" charset="0"/>
              </a:rPr>
              <a:t>Response Time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 smtClean="0">
                <a:latin typeface="Calibri" pitchFamily="34" charset="0"/>
              </a:rPr>
              <a:t>Output tuples should be produced in timely fashion, as otherwise </a:t>
            </a:r>
            <a:r>
              <a:rPr lang="en-US" altLang="ko-KR" sz="2400" dirty="0" err="1" smtClean="0">
                <a:latin typeface="Calibri" pitchFamily="34" charset="0"/>
              </a:rPr>
              <a:t>QoS</a:t>
            </a:r>
            <a:r>
              <a:rPr lang="en-US" altLang="ko-KR" sz="2400" dirty="0" smtClean="0">
                <a:latin typeface="Calibri" pitchFamily="34" charset="0"/>
              </a:rPr>
              <a:t>/utility will degrade as delay get longer</a:t>
            </a:r>
          </a:p>
          <a:p>
            <a:pPr>
              <a:lnSpc>
                <a:spcPct val="80000"/>
              </a:lnSpc>
            </a:pPr>
            <a:endParaRPr lang="en-US" altLang="ko-KR" sz="11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ko-KR" sz="2800" dirty="0" smtClean="0">
                <a:latin typeface="Calibri" pitchFamily="34" charset="0"/>
              </a:rPr>
              <a:t>Tuple Drops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 smtClean="0">
                <a:latin typeface="Calibri" pitchFamily="34" charset="0"/>
              </a:rPr>
              <a:t>How utility is affected with tuple drops</a:t>
            </a:r>
          </a:p>
          <a:p>
            <a:pPr>
              <a:lnSpc>
                <a:spcPct val="80000"/>
              </a:lnSpc>
            </a:pPr>
            <a:endParaRPr lang="en-US" altLang="ko-KR" sz="11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ko-KR" sz="2800" dirty="0" smtClean="0">
                <a:latin typeface="Calibri" pitchFamily="34" charset="0"/>
              </a:rPr>
              <a:t>Values produced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 smtClean="0">
                <a:latin typeface="Calibri" pitchFamily="34" charset="0"/>
              </a:rPr>
              <a:t>Not all values are equally important</a:t>
            </a:r>
          </a:p>
          <a:p>
            <a:pPr>
              <a:lnSpc>
                <a:spcPct val="80000"/>
              </a:lnSpc>
              <a:buNone/>
            </a:pPr>
            <a:endParaRPr lang="en-US" altLang="ko-KR" sz="2800" dirty="0">
              <a:latin typeface="Calibri" pitchFamily="34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1312" y="4957623"/>
            <a:ext cx="6870771" cy="2251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2167" y="7192332"/>
            <a:ext cx="2754176" cy="297441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sz="1400" dirty="0" smtClean="0"/>
              <a:t>Picture Courtesy: Reference [2]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9" y="346075"/>
            <a:ext cx="9070975" cy="1171575"/>
          </a:xfrm>
          <a:ln/>
        </p:spPr>
        <p:txBody>
          <a:bodyPr tIns="38804">
            <a:normAutofit fontScale="90000"/>
          </a:bodyPr>
          <a:lstStyle/>
          <a:p>
            <a:pPr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/>
              <a:t>Aurora Storage </a:t>
            </a:r>
            <a:r>
              <a:rPr lang="en-US" dirty="0" smtClean="0"/>
              <a:t>Management (ASM)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9" y="1768476"/>
            <a:ext cx="9070975" cy="4899025"/>
          </a:xfrm>
          <a:ln/>
        </p:spPr>
        <p:txBody>
          <a:bodyPr/>
          <a:lstStyle/>
          <a:p>
            <a:pPr marL="457152" lvl="1" indent="-342865">
              <a:lnSpc>
                <a:spcPct val="95000"/>
              </a:lnSpc>
            </a:pPr>
            <a:r>
              <a:rPr lang="en-US" sz="2600" dirty="0">
                <a:latin typeface="Arial" pitchFamily="34" charset="0"/>
              </a:rPr>
              <a:t>Manages queues and buffers for tuples being passed from one box to </a:t>
            </a:r>
            <a:r>
              <a:rPr lang="en-US" sz="2600" dirty="0" smtClean="0">
                <a:latin typeface="Arial" pitchFamily="34" charset="0"/>
              </a:rPr>
              <a:t>another</a:t>
            </a:r>
          </a:p>
          <a:p>
            <a:pPr marL="457152" lvl="1" indent="-342865">
              <a:lnSpc>
                <a:spcPct val="95000"/>
              </a:lnSpc>
            </a:pPr>
            <a:endParaRPr lang="en-US" dirty="0" smtClean="0"/>
          </a:p>
          <a:p>
            <a:pPr marL="457152" lvl="1" indent="-342865">
              <a:lnSpc>
                <a:spcPct val="95000"/>
              </a:lnSpc>
            </a:pPr>
            <a:r>
              <a:rPr lang="en-US" sz="2600" dirty="0">
                <a:latin typeface="Arial" pitchFamily="34" charset="0"/>
              </a:rPr>
              <a:t>Manages storage at connection </a:t>
            </a:r>
            <a:r>
              <a:rPr lang="en-US" sz="2600" dirty="0" smtClean="0">
                <a:latin typeface="Arial" pitchFamily="34" charset="0"/>
              </a:rPr>
              <a:t>points</a:t>
            </a:r>
            <a:endParaRPr lang="en-US" sz="2600" dirty="0">
              <a:latin typeface="Arial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Monitoring </a:t>
            </a:r>
            <a:r>
              <a:rPr lang="en-US" altLang="ko-KR" dirty="0"/>
              <a:t>Applications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ko-KR" sz="2800" dirty="0">
                <a:latin typeface="+mj-lt"/>
              </a:rPr>
              <a:t>Concept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>
                <a:latin typeface="+mj-lt"/>
              </a:rPr>
              <a:t>Monitor continuous </a:t>
            </a:r>
            <a:r>
              <a:rPr lang="en-US" altLang="ko-KR" sz="2400" b="1" dirty="0" smtClean="0">
                <a:latin typeface="+mj-lt"/>
              </a:rPr>
              <a:t>data streams</a:t>
            </a:r>
            <a:r>
              <a:rPr lang="en-US" altLang="ko-KR" sz="2400" dirty="0" smtClean="0">
                <a:latin typeface="+mj-lt"/>
              </a:rPr>
              <a:t>, </a:t>
            </a:r>
            <a:r>
              <a:rPr lang="en-US" altLang="ko-KR" sz="2400" dirty="0">
                <a:latin typeface="+mj-lt"/>
              </a:rPr>
              <a:t>detect abnormal activity, and alert users those situations</a:t>
            </a:r>
          </a:p>
          <a:p>
            <a:pPr>
              <a:lnSpc>
                <a:spcPct val="80000"/>
              </a:lnSpc>
            </a:pPr>
            <a:endParaRPr lang="en-US" altLang="ko-KR" sz="2800" dirty="0" smtClean="0">
              <a:latin typeface="+mj-lt"/>
              <a:ea typeface="HY견고딕" pitchFamily="18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800" dirty="0" smtClean="0">
                <a:latin typeface="+mj-lt"/>
                <a:ea typeface="HY견고딕" pitchFamily="18" charset="-127"/>
              </a:rPr>
              <a:t>Data </a:t>
            </a:r>
            <a:r>
              <a:rPr lang="en-US" altLang="ko-KR" sz="2800" dirty="0">
                <a:latin typeface="+mj-lt"/>
                <a:ea typeface="HY견고딕" pitchFamily="18" charset="-127"/>
              </a:rPr>
              <a:t>Stream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>
                <a:latin typeface="+mj-lt"/>
                <a:ea typeface="HY견고딕" pitchFamily="18" charset="-127"/>
              </a:rPr>
              <a:t>Continuous, 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>
                <a:latin typeface="+mj-lt"/>
                <a:ea typeface="HY견고딕" pitchFamily="18" charset="-127"/>
              </a:rPr>
              <a:t>Unbounded, 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>
                <a:latin typeface="+mj-lt"/>
                <a:ea typeface="HY견고딕" pitchFamily="18" charset="-127"/>
              </a:rPr>
              <a:t>Rapid, 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 smtClean="0">
                <a:latin typeface="+mj-lt"/>
                <a:ea typeface="HY견고딕" pitchFamily="18" charset="-127"/>
              </a:rPr>
              <a:t>May contain missing, out of order values</a:t>
            </a:r>
            <a:endParaRPr lang="en-US" altLang="ko-KR" sz="2400" dirty="0">
              <a:latin typeface="+mj-lt"/>
              <a:ea typeface="HY견고딕" pitchFamily="18" charset="-127"/>
            </a:endParaRPr>
          </a:p>
          <a:p>
            <a:pPr>
              <a:lnSpc>
                <a:spcPct val="80000"/>
              </a:lnSpc>
            </a:pPr>
            <a:endParaRPr lang="en-US" altLang="ko-KR" sz="2800" dirty="0" smtClean="0">
              <a:latin typeface="+mj-lt"/>
              <a:ea typeface="HY견고딕" pitchFamily="18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800" dirty="0" smtClean="0">
                <a:latin typeface="+mj-lt"/>
                <a:ea typeface="HY견고딕" pitchFamily="18" charset="-127"/>
              </a:rPr>
              <a:t>Occurs </a:t>
            </a:r>
            <a:r>
              <a:rPr lang="en-US" altLang="ko-KR" sz="2800" dirty="0">
                <a:latin typeface="+mj-lt"/>
                <a:ea typeface="HY견고딕" pitchFamily="18" charset="-127"/>
              </a:rPr>
              <a:t>in a variety of modern </a:t>
            </a:r>
            <a:r>
              <a:rPr lang="en-US" altLang="ko-KR" sz="2800" dirty="0" smtClean="0">
                <a:latin typeface="+mj-lt"/>
                <a:ea typeface="HY견고딕" pitchFamily="18" charset="-127"/>
              </a:rPr>
              <a:t>applications</a:t>
            </a:r>
            <a:endParaRPr lang="en-US" altLang="ko-KR" sz="2800" dirty="0">
              <a:latin typeface="+mj-lt"/>
              <a:ea typeface="HY견고딕" pitchFamily="18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04031" y="122237"/>
            <a:ext cx="9072563" cy="1259946"/>
          </a:xfrm>
          <a:prstGeom prst="rect">
            <a:avLst/>
          </a:prstGeom>
        </p:spPr>
        <p:txBody>
          <a:bodyPr lIns="91430" tIns="45716" rIns="91430" bIns="45716"/>
          <a:lstStyle/>
          <a:p>
            <a:pPr defTabSz="914305" fontAlgn="auto" hangingPunct="1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en-US" sz="4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Queue Management</a:t>
            </a:r>
            <a:endParaRPr lang="en-US" sz="4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183312" y="4008438"/>
            <a:ext cx="3393282" cy="2744524"/>
          </a:xfrm>
          <a:prstGeom prst="rect">
            <a:avLst/>
          </a:prstGeom>
        </p:spPr>
        <p:txBody>
          <a:bodyPr lIns="91430" tIns="45716" rIns="91430" bIns="45716">
            <a:normAutofit fontScale="70000" lnSpcReduction="20000"/>
          </a:bodyPr>
          <a:lstStyle/>
          <a:p>
            <a:pPr marL="352744" indent="-352744" defTabSz="914305" fontAlgn="auto" hangingPunct="1">
              <a:lnSpc>
                <a:spcPct val="100000"/>
              </a:lnSpc>
              <a:spcBef>
                <a:spcPts val="772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3200" dirty="0" smtClean="0">
              <a:latin typeface="+mn-lt"/>
            </a:endParaRPr>
          </a:p>
          <a:p>
            <a:pPr marL="352744" indent="-352744" defTabSz="914305" fontAlgn="auto" hangingPunct="1">
              <a:lnSpc>
                <a:spcPct val="100000"/>
              </a:lnSpc>
              <a:spcBef>
                <a:spcPts val="772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3200" b="1" dirty="0" smtClean="0">
                <a:latin typeface="+mn-lt"/>
              </a:rPr>
              <a:t>b</a:t>
            </a:r>
            <a:r>
              <a:rPr lang="en-US" sz="3200" b="1" baseline="-25000" dirty="0" smtClean="0">
                <a:latin typeface="+mn-lt"/>
              </a:rPr>
              <a:t>1</a:t>
            </a:r>
            <a:r>
              <a:rPr lang="en-US" sz="3200" baseline="-25000" dirty="0" smtClean="0"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&amp; </a:t>
            </a:r>
            <a:r>
              <a:rPr lang="en-US" sz="3200" b="1" dirty="0" smtClean="0">
                <a:latin typeface="+mn-lt"/>
              </a:rPr>
              <a:t>b</a:t>
            </a:r>
            <a:r>
              <a:rPr lang="en-US" sz="3200" b="1" baseline="-25000" dirty="0" smtClean="0">
                <a:latin typeface="+mn-lt"/>
              </a:rPr>
              <a:t>2</a:t>
            </a:r>
            <a:r>
              <a:rPr lang="en-US" sz="3200" dirty="0" smtClean="0">
                <a:latin typeface="+mn-lt"/>
              </a:rPr>
              <a:t> share the same output queue of </a:t>
            </a:r>
            <a:r>
              <a:rPr lang="en-US" sz="3200" b="1" dirty="0" smtClean="0">
                <a:latin typeface="+mn-lt"/>
              </a:rPr>
              <a:t>b</a:t>
            </a:r>
            <a:r>
              <a:rPr lang="en-US" sz="3200" b="1" baseline="-25000" dirty="0" smtClean="0">
                <a:latin typeface="+mn-lt"/>
              </a:rPr>
              <a:t>0</a:t>
            </a:r>
          </a:p>
          <a:p>
            <a:pPr marL="352744" indent="-352744" defTabSz="914305" fontAlgn="auto" hangingPunct="1">
              <a:lnSpc>
                <a:spcPct val="100000"/>
              </a:lnSpc>
              <a:spcBef>
                <a:spcPts val="772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3200" dirty="0" smtClean="0">
              <a:latin typeface="+mn-lt"/>
            </a:endParaRPr>
          </a:p>
          <a:p>
            <a:pPr marL="352744" indent="-352744" defTabSz="914305" fontAlgn="auto" hangingPunct="1">
              <a:lnSpc>
                <a:spcPct val="100000"/>
              </a:lnSpc>
              <a:spcBef>
                <a:spcPts val="772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3200" dirty="0" smtClean="0">
                <a:latin typeface="+mn-lt"/>
              </a:rPr>
              <a:t>Only the tuples older than the oldest tail pointer (tail of </a:t>
            </a:r>
            <a:r>
              <a:rPr lang="en-US" sz="3200" b="1" dirty="0" smtClean="0">
                <a:latin typeface="+mn-lt"/>
              </a:rPr>
              <a:t>b</a:t>
            </a:r>
            <a:r>
              <a:rPr lang="en-US" sz="3200" b="1" baseline="-25000" dirty="0" smtClean="0">
                <a:latin typeface="+mn-lt"/>
              </a:rPr>
              <a:t>2</a:t>
            </a:r>
            <a:r>
              <a:rPr lang="en-US" sz="3200" baseline="-25000" dirty="0" smtClean="0"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in this case) can be discarded</a:t>
            </a:r>
            <a:endParaRPr lang="en-US" sz="32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78113" y="1874837"/>
            <a:ext cx="11430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b</a:t>
            </a:r>
            <a:r>
              <a:rPr lang="en-US" baseline="-25000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0</a:t>
            </a:r>
            <a:endParaRPr lang="en-US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78513" y="1417636"/>
            <a:ext cx="11430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b</a:t>
            </a:r>
            <a:r>
              <a:rPr lang="en-US" baseline="-25000" dirty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1</a:t>
            </a:r>
            <a:endParaRPr lang="en-US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78513" y="2408237"/>
            <a:ext cx="11430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b</a:t>
            </a:r>
            <a:r>
              <a:rPr lang="en-US" baseline="-25000" dirty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2</a:t>
            </a:r>
            <a:endParaRPr lang="en-US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 flipV="1">
            <a:off x="3821113" y="1836736"/>
            <a:ext cx="2057400" cy="4572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3821113" y="2293938"/>
            <a:ext cx="20574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513" y="3590211"/>
            <a:ext cx="5391150" cy="3313826"/>
          </a:xfrm>
          <a:prstGeom prst="rect">
            <a:avLst/>
          </a:prstGeom>
          <a:ln>
            <a:noFill/>
          </a:ln>
          <a:effectLst/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7250112" y="1189037"/>
            <a:ext cx="2514601" cy="2744524"/>
          </a:xfrm>
          <a:prstGeom prst="rect">
            <a:avLst/>
          </a:prstGeom>
        </p:spPr>
        <p:txBody>
          <a:bodyPr vert="horz" lIns="100783" tIns="50392" rIns="100783" bIns="50392" rtlCol="0">
            <a:normAutofit fontScale="62500" lnSpcReduction="20000"/>
          </a:bodyPr>
          <a:lstStyle/>
          <a:p>
            <a:pPr marL="377940" indent="-377940" defTabSz="1007838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500" b="1" dirty="0" smtClean="0">
              <a:latin typeface="+mn-lt"/>
            </a:endParaRPr>
          </a:p>
          <a:p>
            <a:pPr marL="377940" indent="-377940" defTabSz="1007838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sz="3500" b="1" dirty="0" smtClean="0">
                <a:latin typeface="+mn-lt"/>
              </a:rPr>
              <a:t>Head:  </a:t>
            </a:r>
            <a:r>
              <a:rPr lang="en-US" sz="3500" dirty="0" smtClean="0">
                <a:latin typeface="+mn-lt"/>
              </a:rPr>
              <a:t>oldest tuple that this box has not processed</a:t>
            </a:r>
          </a:p>
          <a:p>
            <a:pPr marL="377940" indent="-377940" defTabSz="1007838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1300" dirty="0" smtClean="0">
              <a:latin typeface="+mn-lt"/>
            </a:endParaRPr>
          </a:p>
          <a:p>
            <a:pPr marL="377940" indent="-377940" defTabSz="1007838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sz="3500" b="1" dirty="0" smtClean="0">
                <a:latin typeface="+mn-lt"/>
              </a:rPr>
              <a:t>Tail:</a:t>
            </a:r>
            <a:r>
              <a:rPr lang="en-US" sz="3500" dirty="0" smtClean="0">
                <a:latin typeface="+mn-lt"/>
              </a:rPr>
              <a:t> Oldest tuple that this box still needs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5913" y="3170237"/>
            <a:ext cx="2372745" cy="349960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b="1" dirty="0" smtClean="0"/>
              <a:t>Output Queue of b</a:t>
            </a:r>
            <a:r>
              <a:rPr lang="en-US" b="1" baseline="-25000" dirty="0" smtClean="0"/>
              <a:t>0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7312" y="7220929"/>
            <a:ext cx="2754176" cy="297441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sz="1400" dirty="0" smtClean="0"/>
              <a:t>Picture Courtesy: Reference [2]</a:t>
            </a:r>
            <a:endParaRPr lang="en-US" sz="14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FBA6-8EB0-4F0D-87FD-17856F388B1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of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Disk storage is divided into fixed length blocks (the length is tunable)</a:t>
            </a:r>
          </a:p>
          <a:p>
            <a:pPr lvl="1"/>
            <a:r>
              <a:rPr lang="en-US" dirty="0" smtClean="0"/>
              <a:t>Typical size is 128KB</a:t>
            </a:r>
          </a:p>
          <a:p>
            <a:r>
              <a:rPr lang="en-US" dirty="0" smtClean="0"/>
              <a:t>Initially each queue is allocated one block</a:t>
            </a:r>
          </a:p>
          <a:p>
            <a:r>
              <a:rPr lang="en-US" dirty="0" smtClean="0"/>
              <a:t>Block is used as a circular buffer</a:t>
            </a:r>
          </a:p>
          <a:p>
            <a:r>
              <a:rPr lang="en-US" dirty="0" smtClean="0"/>
              <a:t>At each overflow queue size is doubled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 policy for Queue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Idea</a:t>
            </a:r>
            <a:r>
              <a:rPr lang="en-US" dirty="0" smtClean="0"/>
              <a:t>: Make sure the queue for the box that will be scheduled soon is in memory</a:t>
            </a:r>
          </a:p>
          <a:p>
            <a:endParaRPr lang="en-US" dirty="0" smtClean="0"/>
          </a:p>
          <a:p>
            <a:r>
              <a:rPr lang="en-US" dirty="0" smtClean="0"/>
              <a:t>The scheduler and ASM share a table having a row per box</a:t>
            </a:r>
          </a:p>
          <a:p>
            <a:pPr marL="1018217" lvl="1" indent="-514297">
              <a:buFont typeface="+mj-lt"/>
              <a:buAutoNum type="arabicPeriod"/>
            </a:pPr>
            <a:r>
              <a:rPr lang="en-US" dirty="0" smtClean="0"/>
              <a:t>Scheduler updates </a:t>
            </a:r>
            <a:r>
              <a:rPr lang="en-US" b="1" dirty="0" smtClean="0"/>
              <a:t>current box priority </a:t>
            </a:r>
            <a:r>
              <a:rPr lang="en-US" dirty="0" smtClean="0"/>
              <a:t>+ </a:t>
            </a:r>
            <a:r>
              <a:rPr lang="en-US" dirty="0" err="1" smtClean="0"/>
              <a:t>isRunning</a:t>
            </a:r>
            <a:r>
              <a:rPr lang="en-US" dirty="0" smtClean="0"/>
              <a:t> flag</a:t>
            </a:r>
          </a:p>
          <a:p>
            <a:pPr marL="1018217" lvl="1" indent="-514297">
              <a:buFont typeface="+mj-lt"/>
              <a:buAutoNum type="arabicPeriod"/>
            </a:pPr>
            <a:r>
              <a:rPr lang="en-US" dirty="0" smtClean="0"/>
              <a:t>ASM updates fraction of the queue that is in memory</a:t>
            </a:r>
          </a:p>
          <a:p>
            <a:pPr marL="1018217" lvl="1" indent="-514297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ASM uses (1) for paging: </a:t>
            </a:r>
          </a:p>
          <a:p>
            <a:pPr lvl="1"/>
            <a:r>
              <a:rPr lang="en-US" dirty="0" smtClean="0"/>
              <a:t>Lowest priority block is evicted</a:t>
            </a:r>
          </a:p>
          <a:p>
            <a:pPr lvl="1"/>
            <a:r>
              <a:rPr lang="en-US" dirty="0" smtClean="0"/>
              <a:t>Block for which box is not running is replaced by a higher priority block</a:t>
            </a:r>
          </a:p>
          <a:p>
            <a:pPr lvl="1"/>
            <a:r>
              <a:rPr lang="en-US" dirty="0" smtClean="0"/>
              <a:t>Can also consider multi-block read/write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Scheduler uses (2) for fixing priorities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4713" y="1722436"/>
            <a:ext cx="5785339" cy="4347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63513" y="7056437"/>
            <a:ext cx="3233557" cy="335597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sz="1700" dirty="0" smtClean="0"/>
              <a:t>Picture Courtesy: Reference [2]</a:t>
            </a:r>
            <a:endParaRPr lang="en-US" sz="17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Point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Historical data of a predefined duration is stored at the connection points to support ad-hoc query</a:t>
            </a:r>
          </a:p>
          <a:p>
            <a:r>
              <a:rPr lang="en-US" dirty="0" smtClean="0"/>
              <a:t>Historical tuples are stored in a B-Tree on storage key</a:t>
            </a:r>
          </a:p>
          <a:p>
            <a:pPr lvl="1"/>
            <a:r>
              <a:rPr lang="en-US" dirty="0" smtClean="0"/>
              <a:t>Default storage key is </a:t>
            </a:r>
            <a:r>
              <a:rPr lang="en-US" i="1" dirty="0" smtClean="0"/>
              <a:t>timestamp</a:t>
            </a:r>
          </a:p>
          <a:p>
            <a:r>
              <a:rPr lang="en-US" dirty="0" smtClean="0"/>
              <a:t>B-Tree insert is done in batches</a:t>
            </a:r>
          </a:p>
          <a:p>
            <a:r>
              <a:rPr lang="en-US" dirty="0" smtClean="0"/>
              <a:t>Old enough tuples are deleted by </a:t>
            </a:r>
            <a:r>
              <a:rPr lang="en-US" i="1" dirty="0" smtClean="0"/>
              <a:t>periodic traversals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 Scheduling(RTS)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Scheduler selects which box to execute next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Scheduling decision depends upon </a:t>
            </a:r>
            <a:r>
              <a:rPr lang="en-US" dirty="0" err="1" smtClean="0"/>
              <a:t>QoS</a:t>
            </a:r>
            <a:r>
              <a:rPr lang="en-US" dirty="0" smtClean="0"/>
              <a:t> information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End to End processing cost should also be considered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Aurora scheduling considers both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/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RTS by Optimizing overall processing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b="1" dirty="0" smtClean="0"/>
              <a:t>Non Linearity: </a:t>
            </a:r>
            <a:r>
              <a:rPr lang="en-US" dirty="0" smtClean="0"/>
              <a:t>Output rate is not always proportional to input rate</a:t>
            </a:r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err="1" smtClean="0"/>
              <a:t>Intrabox</a:t>
            </a:r>
            <a:r>
              <a:rPr lang="en-US" dirty="0" smtClean="0"/>
              <a:t> nonlinearity </a:t>
            </a:r>
          </a:p>
          <a:p>
            <a:pPr marL="831764" lvl="1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Cost of processing decrease if many tuples are processed at once</a:t>
            </a:r>
          </a:p>
          <a:p>
            <a:pPr marL="1231772" lvl="2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The number of box call decreases</a:t>
            </a:r>
          </a:p>
          <a:p>
            <a:pPr marL="1231772" lvl="2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Scope of optimization on call for multiple tuples (concept similar to batch binding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RTS by Optimizing overall processing cost(contd.)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err="1" smtClean="0"/>
              <a:t>Interbox</a:t>
            </a:r>
            <a:r>
              <a:rPr lang="en-US" dirty="0" smtClean="0"/>
              <a:t> nonlinearity</a:t>
            </a:r>
          </a:p>
          <a:p>
            <a:pPr marL="831764" lvl="1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The tuples which will be operated should be in main memory avoiding disk I/O</a:t>
            </a:r>
          </a:p>
          <a:p>
            <a:pPr marL="831764" lvl="1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831764" lvl="1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831764" lvl="1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B2 should be scheduled right after B1 to bypass storage manager</a:t>
            </a:r>
          </a:p>
          <a:p>
            <a:pPr marL="479020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Batching of multiple input to a box is </a:t>
            </a:r>
            <a:r>
              <a:rPr lang="en-US" i="1" dirty="0" smtClean="0"/>
              <a:t>train scheduling</a:t>
            </a:r>
          </a:p>
          <a:p>
            <a:pPr marL="479020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Pushing a tuple train through multiple box is</a:t>
            </a:r>
            <a:r>
              <a:rPr lang="en-US" i="1" dirty="0" smtClean="0"/>
              <a:t> </a:t>
            </a:r>
            <a:r>
              <a:rPr lang="en-US" i="1" dirty="0" err="1" smtClean="0"/>
              <a:t>superbox</a:t>
            </a:r>
            <a:r>
              <a:rPr lang="en-US" i="1" dirty="0" smtClean="0"/>
              <a:t> scheduling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068513" y="3398837"/>
            <a:ext cx="1066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0" tIns="45716" rIns="91430" bIns="45716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Arial" pitchFamily="34" charset="0"/>
              </a:rPr>
              <a:t>B1</a:t>
            </a:r>
            <a:r>
              <a:rPr lang="en-US" dirty="0" smtClean="0">
                <a:latin typeface="Arial" pitchFamily="34" charset="0"/>
              </a:rPr>
              <a:t>		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821113" y="3398837"/>
            <a:ext cx="1066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0" tIns="45716" rIns="91430" bIns="45716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Arial" pitchFamily="34" charset="0"/>
              </a:rPr>
              <a:t>B2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573713" y="3398837"/>
            <a:ext cx="1066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30" tIns="45716" rIns="91430" bIns="45716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Arial" pitchFamily="34" charset="0"/>
              </a:rPr>
              <a:t>B3</a:t>
            </a: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 bwMode="auto">
          <a:xfrm>
            <a:off x="3135313" y="3665537"/>
            <a:ext cx="6858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4887913" y="3627438"/>
            <a:ext cx="6858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640513" y="3627438"/>
            <a:ext cx="6858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535113" y="3627438"/>
            <a:ext cx="5334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RTS by Optimizing </a:t>
            </a:r>
            <a:r>
              <a:rPr lang="en-US" dirty="0" err="1" smtClean="0"/>
              <a:t>QoS</a:t>
            </a:r>
            <a:r>
              <a:rPr lang="en-US" dirty="0" smtClean="0"/>
              <a:t>: Priority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Latency = Processing delay + waiting delay</a:t>
            </a:r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Train scheduling considers the Processing Delay</a:t>
            </a:r>
            <a:endParaRPr lang="en-US" dirty="0"/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Waiting delay is function of scheduling</a:t>
            </a:r>
            <a:endParaRPr lang="en-US" dirty="0"/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Give priority to tuple while scheduling to improve </a:t>
            </a:r>
            <a:r>
              <a:rPr lang="en-US" dirty="0" err="1" smtClean="0"/>
              <a:t>QoS</a:t>
            </a:r>
            <a:endParaRPr lang="en-US" dirty="0"/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Two approaches to assign priority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a state-based approach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feedback-based approach</a:t>
            </a:r>
          </a:p>
          <a:p>
            <a:pPr marL="831764" lvl="1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831764" lvl="1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priority assignment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zh-TW" b="1" dirty="0"/>
              <a:t>S</a:t>
            </a:r>
            <a:r>
              <a:rPr lang="en-US" altLang="zh-TW" b="1" dirty="0" smtClean="0"/>
              <a:t>tate-based approach</a:t>
            </a:r>
            <a:r>
              <a:rPr lang="en-US" altLang="zh-TW" sz="2800" dirty="0" smtClean="0"/>
              <a:t> 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zh-TW" sz="2400" dirty="0" smtClean="0"/>
              <a:t>assigns priorities to outputs based on their expected utility 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zh-TW" sz="2400" dirty="0" smtClean="0"/>
              <a:t>How much </a:t>
            </a:r>
            <a:r>
              <a:rPr lang="en-US" altLang="zh-TW" sz="2400" dirty="0" err="1" smtClean="0"/>
              <a:t>QoS</a:t>
            </a:r>
            <a:r>
              <a:rPr lang="en-US" altLang="zh-TW" sz="2400" dirty="0" smtClean="0"/>
              <a:t> is sacrificed if execution is deferred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zh-TW" sz="2400" dirty="0" smtClean="0"/>
              <a:t>Selects the output with max utility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en-US" altLang="zh-TW" b="1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zh-TW" b="1" dirty="0" smtClean="0"/>
              <a:t>Feedback-based approach</a:t>
            </a:r>
            <a:r>
              <a:rPr lang="en-US" altLang="zh-TW" dirty="0" smtClean="0"/>
              <a:t> 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zh-TW" sz="2800" dirty="0" smtClean="0"/>
              <a:t>Increase priority of application which are not doing well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zh-TW" dirty="0" smtClean="0"/>
              <a:t>Decrease priority of application in good zone</a:t>
            </a:r>
            <a:endParaRPr lang="en-US" altLang="zh-TW" sz="2800" dirty="0" smtClean="0"/>
          </a:p>
          <a:p>
            <a:pPr>
              <a:lnSpc>
                <a:spcPct val="80000"/>
              </a:lnSpc>
            </a:pPr>
            <a:endParaRPr lang="en-US" altLang="zh-TW" sz="2800" dirty="0" smtClean="0"/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sz="2800" dirty="0" smtClean="0"/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sz="2800" dirty="0" smtClean="0"/>
          </a:p>
          <a:p>
            <a:pPr marL="831764" lvl="1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431755" indent="-323816">
              <a:buSzPct val="45000"/>
              <a:buFont typeface="Wingdings" pitchFamily="2" charset="2"/>
              <a:buChar char="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Shedding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have a limit to how much fast data can be processed</a:t>
            </a:r>
          </a:p>
          <a:p>
            <a:r>
              <a:rPr lang="en-US" dirty="0" smtClean="0"/>
              <a:t>Load shedding discards some data so the system can flow</a:t>
            </a:r>
          </a:p>
          <a:p>
            <a:r>
              <a:rPr lang="en-US" dirty="0" smtClean="0"/>
              <a:t>Drop box are used to discard data</a:t>
            </a:r>
          </a:p>
          <a:p>
            <a:r>
              <a:rPr lang="en-US" dirty="0" smtClean="0"/>
              <a:t>Different from networking load shedding</a:t>
            </a:r>
          </a:p>
          <a:p>
            <a:pPr lvl="1"/>
            <a:r>
              <a:rPr lang="en-US" dirty="0" smtClean="0"/>
              <a:t>Data has semantic value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can be used to find the best stream to drop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Monitoring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Monitoring the ups and downs of various stock prices in a Stock Broker Firm</a:t>
            </a:r>
          </a:p>
          <a:p>
            <a:pPr lvl="1"/>
            <a:r>
              <a:rPr lang="en-US" dirty="0" smtClean="0"/>
              <a:t>Process streams of stock tickers from various sources</a:t>
            </a:r>
          </a:p>
          <a:p>
            <a:endParaRPr lang="en-US" dirty="0" smtClean="0"/>
          </a:p>
          <a:p>
            <a:r>
              <a:rPr lang="en-US" dirty="0" smtClean="0"/>
              <a:t>Monitoring the health and location of soldiers in a warzone</a:t>
            </a:r>
          </a:p>
          <a:p>
            <a:pPr lvl="1"/>
            <a:r>
              <a:rPr lang="en-US" dirty="0" smtClean="0"/>
              <a:t>Process streams of data coming from sensors attached to the soldiers</a:t>
            </a:r>
          </a:p>
          <a:p>
            <a:pPr lvl="1"/>
            <a:r>
              <a:rPr lang="en-US" dirty="0" smtClean="0"/>
              <a:t>Some data items may be missing</a:t>
            </a:r>
          </a:p>
          <a:p>
            <a:pPr lvl="1"/>
            <a:r>
              <a:rPr lang="en-US" dirty="0" smtClean="0"/>
              <a:t>Alerts the control room in case of health hazards</a:t>
            </a:r>
          </a:p>
          <a:p>
            <a:endParaRPr lang="en-US" dirty="0" smtClean="0"/>
          </a:p>
          <a:p>
            <a:r>
              <a:rPr lang="en-US" dirty="0" smtClean="0"/>
              <a:t>Monitor the location of borrowed equipments </a:t>
            </a:r>
          </a:p>
          <a:p>
            <a:pPr lvl="1"/>
            <a:r>
              <a:rPr lang="en-US" dirty="0" smtClean="0"/>
              <a:t>Process streams of data coming from RFID sensors</a:t>
            </a:r>
          </a:p>
          <a:p>
            <a:pPr lvl="1"/>
            <a:r>
              <a:rPr lang="en-US" dirty="0" smtClean="0"/>
              <a:t>Alerts when some items goes missing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Detecting Load Shedding: Static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input date rate is higher than processing speed queue will overflow</a:t>
            </a:r>
          </a:p>
          <a:p>
            <a:endParaRPr lang="en-US" dirty="0" smtClean="0"/>
          </a:p>
          <a:p>
            <a:r>
              <a:rPr lang="en-US" dirty="0" smtClean="0"/>
              <a:t>Condition for overload</a:t>
            </a:r>
          </a:p>
          <a:p>
            <a:pPr lvl="1"/>
            <a:r>
              <a:rPr lang="en-US" sz="2800" dirty="0" smtClean="0"/>
              <a:t>C X H &lt; </a:t>
            </a:r>
            <a:r>
              <a:rPr lang="en-US" sz="2800" dirty="0" err="1" smtClean="0"/>
              <a:t>min_cap</a:t>
            </a:r>
            <a:endParaRPr lang="en-US" sz="2800" dirty="0" smtClean="0"/>
          </a:p>
          <a:p>
            <a:pPr lvl="2"/>
            <a:r>
              <a:rPr lang="en-US" dirty="0" smtClean="0"/>
              <a:t>C=capacity of Aurora system</a:t>
            </a:r>
          </a:p>
          <a:p>
            <a:pPr lvl="2"/>
            <a:r>
              <a:rPr lang="en-US" dirty="0" smtClean="0"/>
              <a:t>H=Headroom factor, % of sys resources that can be used at a steady state</a:t>
            </a:r>
          </a:p>
          <a:p>
            <a:pPr lvl="2"/>
            <a:r>
              <a:rPr lang="en-US" dirty="0" err="1" smtClean="0"/>
              <a:t>min_cap</a:t>
            </a:r>
            <a:r>
              <a:rPr lang="en-US" dirty="0" smtClean="0"/>
              <a:t>=minimum aggregate computational capacity required 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min_cap</a:t>
            </a:r>
            <a:r>
              <a:rPr lang="en-US" dirty="0" smtClean="0"/>
              <a:t> is calculated using input data rate and selectivity of the operator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Detecting Load Shedding: Dynamic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system have sufficient resource but low </a:t>
            </a:r>
            <a:r>
              <a:rPr lang="en-US" dirty="0" err="1" smtClean="0"/>
              <a:t>QoS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Uses delay based </a:t>
            </a:r>
            <a:r>
              <a:rPr lang="en-US" dirty="0" err="1" smtClean="0"/>
              <a:t>QoS</a:t>
            </a:r>
            <a:r>
              <a:rPr lang="en-US" dirty="0" smtClean="0"/>
              <a:t> information to detect load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 enough output is outside of good zone it indicates overload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6513" y="4541837"/>
            <a:ext cx="30480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3513" y="7056437"/>
            <a:ext cx="3233557" cy="335597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sz="1700" dirty="0" smtClean="0"/>
              <a:t>Picture Courtesy: Reference [2]</a:t>
            </a:r>
            <a:endParaRPr lang="en-US" sz="17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Load Shedding by dropping 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Considers the drop based </a:t>
            </a:r>
            <a:r>
              <a:rPr lang="en-US" dirty="0" err="1" smtClean="0"/>
              <a:t>Qos</a:t>
            </a:r>
            <a:r>
              <a:rPr lang="en-US" dirty="0" smtClean="0"/>
              <a:t> graph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Step1: Finds the output and amount of tuple drop which would  results in minimum overall </a:t>
            </a:r>
            <a:r>
              <a:rPr lang="en-US" dirty="0" err="1" smtClean="0"/>
              <a:t>Qos</a:t>
            </a:r>
            <a:r>
              <a:rPr lang="en-US" dirty="0" smtClean="0"/>
              <a:t> drop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Step 2: Insert drop box in appropriate place and drop tuples randomly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Step3: Re-calculate the amount of system resources. If System resource is not sufficient repeat the process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42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713" y="2179637"/>
            <a:ext cx="800099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 of Drop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99955" y="1763924"/>
            <a:ext cx="5940557" cy="209211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Move the drop-box as close</a:t>
            </a:r>
            <a:r>
              <a:rPr lang="en-US" dirty="0"/>
              <a:t> </a:t>
            </a:r>
            <a:r>
              <a:rPr lang="en-US" dirty="0" smtClean="0"/>
              <a:t>to the data source or connection point</a:t>
            </a:r>
          </a:p>
          <a:p>
            <a:pPr lvl="1"/>
            <a:r>
              <a:rPr lang="en-US" dirty="0" smtClean="0"/>
              <a:t>Drop the overhead as early as possible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335713" y="5303837"/>
            <a:ext cx="1143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802313" y="5075238"/>
            <a:ext cx="533400" cy="533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659313" y="5303837"/>
            <a:ext cx="1143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35713" y="4237038"/>
            <a:ext cx="1143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802313" y="4008437"/>
            <a:ext cx="533400" cy="533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659313" y="4237038"/>
            <a:ext cx="1143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125913" y="5075238"/>
            <a:ext cx="533400" cy="533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125913" y="4008437"/>
            <a:ext cx="533400" cy="533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601913" y="4541838"/>
            <a:ext cx="533400" cy="533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25513" y="4541838"/>
            <a:ext cx="533400" cy="533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458913" y="4770438"/>
            <a:ext cx="1143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35" idx="1"/>
          </p:cNvCxnSpPr>
          <p:nvPr/>
        </p:nvCxnSpPr>
        <p:spPr>
          <a:xfrm flipV="1">
            <a:off x="3135313" y="4275138"/>
            <a:ext cx="990600" cy="4953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6" idx="3"/>
          </p:cNvCxnSpPr>
          <p:nvPr/>
        </p:nvCxnSpPr>
        <p:spPr>
          <a:xfrm>
            <a:off x="3135313" y="4808537"/>
            <a:ext cx="990600" cy="5715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478713" y="3932238"/>
            <a:ext cx="990600" cy="533400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app1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7478713" y="4999038"/>
            <a:ext cx="990600" cy="533400"/>
          </a:xfrm>
          <a:prstGeom prst="ellipse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app2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16513" y="5075237"/>
            <a:ext cx="381000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40113" y="4922837"/>
            <a:ext cx="381000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345113" y="6218238"/>
            <a:ext cx="1981200" cy="349960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dirty="0" smtClean="0"/>
              <a:t>Too much load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16200000">
            <a:off x="5726113" y="5837237"/>
            <a:ext cx="647700" cy="266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945313" y="1798637"/>
            <a:ext cx="381000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478713" y="1798638"/>
            <a:ext cx="1981200" cy="349960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dirty="0" smtClean="0"/>
              <a:t>Drop Box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869113" y="2332038"/>
            <a:ext cx="533400" cy="5334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554913" y="2408238"/>
            <a:ext cx="1981200" cy="349960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Load Shedding by dropping 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Delay based </a:t>
            </a:r>
            <a:r>
              <a:rPr lang="en-US" dirty="0" err="1" smtClean="0"/>
              <a:t>Qos</a:t>
            </a:r>
            <a:r>
              <a:rPr lang="en-US" dirty="0" smtClean="0"/>
              <a:t> graph is considered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Selects output which has </a:t>
            </a:r>
            <a:r>
              <a:rPr lang="en-US" dirty="0" err="1" smtClean="0"/>
              <a:t>Qos</a:t>
            </a:r>
            <a:r>
              <a:rPr lang="en-US" dirty="0" smtClean="0"/>
              <a:t> lower than the threshold specified in the graph(not in good zone)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Insert drop box close to the source of the data or connection point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Repeat the process until the latency goal are met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5513" y="2216430"/>
            <a:ext cx="7772400" cy="214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Semantic Load shedding by filtering 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Previous method drops packet </a:t>
            </a:r>
            <a:r>
              <a:rPr lang="en-US" b="1" dirty="0" smtClean="0"/>
              <a:t>randomly</a:t>
            </a:r>
            <a:r>
              <a:rPr lang="en-US" dirty="0" smtClean="0"/>
              <a:t> at strategic point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Some tuple may be </a:t>
            </a:r>
            <a:r>
              <a:rPr lang="en-US" b="1" dirty="0" smtClean="0"/>
              <a:t>more important</a:t>
            </a:r>
            <a:r>
              <a:rPr lang="en-US" dirty="0" smtClean="0"/>
              <a:t> than other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Consult </a:t>
            </a:r>
            <a:r>
              <a:rPr lang="en-US" b="1" dirty="0" smtClean="0"/>
              <a:t>value based </a:t>
            </a:r>
            <a:r>
              <a:rPr lang="en-US" b="1" dirty="0" err="1" smtClean="0"/>
              <a:t>QoS</a:t>
            </a:r>
            <a:r>
              <a:rPr lang="en-US" b="1" dirty="0" smtClean="0"/>
              <a:t> </a:t>
            </a:r>
            <a:r>
              <a:rPr lang="en-US" dirty="0" smtClean="0"/>
              <a:t>information before dropping a tuple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Drop tuple based on </a:t>
            </a:r>
            <a:r>
              <a:rPr lang="en-US" b="1" dirty="0" err="1" smtClean="0"/>
              <a:t>QoS</a:t>
            </a:r>
            <a:r>
              <a:rPr lang="en-US" b="1" dirty="0" smtClean="0"/>
              <a:t> value</a:t>
            </a:r>
            <a:r>
              <a:rPr lang="en-US" dirty="0" smtClean="0"/>
              <a:t> and </a:t>
            </a:r>
            <a:r>
              <a:rPr lang="en-US" b="1" dirty="0" smtClean="0"/>
              <a:t>frequency</a:t>
            </a:r>
            <a:r>
              <a:rPr lang="en-US" dirty="0" smtClean="0"/>
              <a:t> of the value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3100" b="1" i="1" dirty="0" smtClean="0"/>
              <a:t>Aurora </a:t>
            </a:r>
            <a:r>
              <a:rPr lang="en-US" altLang="ko-KR" sz="3100" dirty="0" smtClean="0"/>
              <a:t>is a Data Stream Management System for Monitoring Systems. It provides:</a:t>
            </a:r>
          </a:p>
          <a:p>
            <a:pPr lvl="1">
              <a:lnSpc>
                <a:spcPct val="90000"/>
              </a:lnSpc>
            </a:pPr>
            <a:r>
              <a:rPr lang="en-US" altLang="ko-KR" sz="2600" dirty="0" smtClean="0"/>
              <a:t>Continuous and Ad-hoc Queries on Data streams</a:t>
            </a:r>
          </a:p>
          <a:p>
            <a:pPr lvl="1">
              <a:lnSpc>
                <a:spcPct val="90000"/>
              </a:lnSpc>
            </a:pPr>
            <a:r>
              <a:rPr lang="en-US" altLang="ko-KR" sz="2600" dirty="0" smtClean="0"/>
              <a:t>Historical Data of a predefined duration is stored</a:t>
            </a:r>
          </a:p>
          <a:p>
            <a:pPr lvl="1">
              <a:lnSpc>
                <a:spcPct val="90000"/>
              </a:lnSpc>
            </a:pPr>
            <a:r>
              <a:rPr lang="en-US" altLang="ko-KR" sz="2600" dirty="0" smtClean="0"/>
              <a:t>Box and arrow style query </a:t>
            </a:r>
            <a:r>
              <a:rPr lang="en-US" altLang="ko-KR" sz="2600" dirty="0" smtClean="0"/>
              <a:t>specification</a:t>
            </a:r>
            <a:endParaRPr lang="en-US" altLang="ko-KR" sz="2600" dirty="0" smtClean="0"/>
          </a:p>
          <a:p>
            <a:pPr lvl="1">
              <a:lnSpc>
                <a:spcPct val="90000"/>
              </a:lnSpc>
            </a:pPr>
            <a:r>
              <a:rPr lang="en-US" altLang="ko-KR" sz="2600" dirty="0" smtClean="0"/>
              <a:t>Real-time requirement is supported by Dynamic Load-shedding</a:t>
            </a:r>
          </a:p>
          <a:p>
            <a:pPr>
              <a:lnSpc>
                <a:spcPct val="90000"/>
              </a:lnSpc>
            </a:pPr>
            <a:r>
              <a:rPr lang="en-US" altLang="ko-KR" dirty="0" smtClean="0"/>
              <a:t>Aurora runs on Single Computer</a:t>
            </a:r>
          </a:p>
          <a:p>
            <a:pPr lvl="1">
              <a:lnSpc>
                <a:spcPct val="90000"/>
              </a:lnSpc>
            </a:pPr>
            <a:r>
              <a:rPr lang="en-US" altLang="ko-KR" dirty="0" smtClean="0"/>
              <a:t>Borealis</a:t>
            </a:r>
            <a:r>
              <a:rPr lang="en-US" altLang="ko-KR" baseline="30000" dirty="0" smtClean="0"/>
              <a:t>[3]</a:t>
            </a:r>
            <a:r>
              <a:rPr lang="en-US" altLang="ko-KR" dirty="0" smtClean="0"/>
              <a:t> is a distributed data stream management system</a:t>
            </a:r>
          </a:p>
          <a:p>
            <a:pPr lvl="1">
              <a:lnSpc>
                <a:spcPct val="90000"/>
              </a:lnSpc>
            </a:pPr>
            <a:endParaRPr lang="en-US" altLang="ko-KR" sz="26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Borealis Stream Processing Engine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Second  Generation  SPE (Aurora was 1</a:t>
            </a:r>
            <a:r>
              <a:rPr lang="en-IN" baseline="30000" dirty="0" smtClean="0"/>
              <a:t>st</a:t>
            </a:r>
            <a:r>
              <a:rPr lang="en-IN" dirty="0" smtClean="0"/>
              <a:t> generation)</a:t>
            </a:r>
          </a:p>
          <a:p>
            <a:r>
              <a:rPr lang="en-IN" dirty="0" smtClean="0"/>
              <a:t>Uses Similar System Architecture</a:t>
            </a:r>
          </a:p>
          <a:p>
            <a:r>
              <a:rPr lang="en-IN" dirty="0" smtClean="0"/>
              <a:t>Some New Features:</a:t>
            </a:r>
          </a:p>
          <a:p>
            <a:pPr lvl="1"/>
            <a:r>
              <a:rPr lang="en-IN" dirty="0" smtClean="0"/>
              <a:t>Distributed Processing</a:t>
            </a:r>
          </a:p>
          <a:p>
            <a:pPr lvl="1"/>
            <a:r>
              <a:rPr lang="en-IN" dirty="0" smtClean="0"/>
              <a:t>Dynamic Revision of Query results</a:t>
            </a:r>
          </a:p>
          <a:p>
            <a:pPr lvl="1"/>
            <a:r>
              <a:rPr lang="en-IN" dirty="0" smtClean="0"/>
              <a:t>Dynamic Query Modification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Borealis Architecture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48</a:t>
            </a:fld>
            <a:endParaRPr lang="en-US" dirty="0"/>
          </a:p>
        </p:txBody>
      </p:sp>
      <p:pic>
        <p:nvPicPr>
          <p:cNvPr id="5" name="Content Placeholder 3" descr="Screen Shot 2014-02-18 at 8.29.50 AM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8622" b="-18622"/>
          <a:stretch>
            <a:fillRect/>
          </a:stretch>
        </p:blipFill>
        <p:spPr>
          <a:xfrm>
            <a:off x="674688" y="1798637"/>
            <a:ext cx="8990012" cy="49152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</a:t>
            </a:r>
            <a:r>
              <a:rPr lang="en-US" dirty="0"/>
              <a:t>r</a:t>
            </a:r>
            <a:r>
              <a:rPr lang="en-US" dirty="0" smtClean="0"/>
              <a:t>evising query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  Motivation:  wrong/missing input, shed load…</a:t>
            </a:r>
          </a:p>
          <a:p>
            <a:pPr>
              <a:buFontTx/>
              <a:buChar char="-"/>
            </a:pPr>
            <a:r>
              <a:rPr lang="en-US" dirty="0" smtClean="0"/>
              <a:t>Each box (operator) has a diagram history stored in the connection point of the input (has a history bound, of course)</a:t>
            </a:r>
          </a:p>
          <a:p>
            <a:pPr>
              <a:buFontTx/>
              <a:buChar char="-"/>
            </a:pPr>
            <a:r>
              <a:rPr lang="en-US" dirty="0" smtClean="0"/>
              <a:t>Start revise while a revision message received (add, delete, replace)</a:t>
            </a:r>
          </a:p>
          <a:p>
            <a:pPr>
              <a:buFontTx/>
              <a:buChar char="-"/>
            </a:pPr>
            <a:r>
              <a:rPr lang="en-US" dirty="0" smtClean="0"/>
              <a:t>Dynamic revision only generates the “delta” reflecting the change of result to save space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41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44512" y="0"/>
            <a:ext cx="9072563" cy="1259946"/>
          </a:xfrm>
          <a:prstGeom prst="rect">
            <a:avLst/>
          </a:prstGeom>
        </p:spPr>
        <p:txBody>
          <a:bodyPr lIns="91430" tIns="45716" rIns="91430" bIns="45716"/>
          <a:lstStyle/>
          <a:p>
            <a:pPr defTabSz="914305" fontAlgn="auto" hangingPunct="1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en-US" sz="49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Motivation</a:t>
            </a:r>
            <a:endParaRPr lang="en-US" sz="4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96913" y="1646238"/>
          <a:ext cx="8915400" cy="4700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4457700"/>
              </a:tblGrid>
              <a:tr h="57021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Traditional DBMS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Needs of Monitoring</a:t>
                      </a:r>
                      <a:r>
                        <a:rPr lang="en-US" sz="2400" baseline="0" dirty="0" smtClean="0"/>
                        <a:t> applications</a:t>
                      </a:r>
                      <a:endParaRPr lang="en-US" sz="24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One time query: Evaluated</a:t>
                      </a:r>
                      <a:r>
                        <a:rPr lang="en-US" sz="2400" baseline="0" dirty="0" smtClean="0"/>
                        <a:t> once on a fixed dataset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Queries once registered continuously</a:t>
                      </a:r>
                      <a:r>
                        <a:rPr lang="en-US" sz="2400" baseline="0" dirty="0" smtClean="0"/>
                        <a:t> act on incoming flow of tuples (like a filter) </a:t>
                      </a:r>
                      <a:endParaRPr lang="en-US" sz="2400" dirty="0"/>
                    </a:p>
                  </a:txBody>
                  <a:tcPr/>
                </a:tc>
              </a:tr>
              <a:tr h="677893"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Stores only the current state of the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Applications need some history of the data (time</a:t>
                      </a:r>
                      <a:r>
                        <a:rPr lang="en-US" sz="2400" baseline="0" dirty="0" smtClean="0"/>
                        <a:t> series data)</a:t>
                      </a:r>
                      <a:endParaRPr lang="en-US" sz="2400" dirty="0" smtClean="0"/>
                    </a:p>
                  </a:txBody>
                  <a:tcPr/>
                </a:tc>
              </a:tr>
              <a:tr h="677893"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Triggers secondary features</a:t>
                      </a:r>
                      <a:r>
                        <a:rPr lang="en-US" sz="2400" baseline="0" dirty="0" smtClean="0"/>
                        <a:t>; often not scalable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Triggers are one of the central features.</a:t>
                      </a:r>
                      <a:r>
                        <a:rPr lang="en-US" sz="2400" baseline="0" dirty="0" smtClean="0"/>
                        <a:t> Must be scalable</a:t>
                      </a:r>
                      <a:endParaRPr lang="en-US" sz="2400" dirty="0" smtClean="0"/>
                    </a:p>
                  </a:txBody>
                  <a:tcPr/>
                </a:tc>
              </a:tr>
              <a:tr h="383157"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Does not require real time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Real time service</a:t>
                      </a:r>
                      <a:r>
                        <a:rPr lang="en-US" sz="2400" baseline="0" dirty="0" smtClean="0"/>
                        <a:t> is required</a:t>
                      </a:r>
                      <a:endParaRPr lang="en-US" sz="2400" dirty="0"/>
                    </a:p>
                  </a:txBody>
                  <a:tcPr/>
                </a:tc>
              </a:tr>
              <a:tr h="83875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items assumed</a:t>
                      </a:r>
                      <a:r>
                        <a:rPr lang="en-US" sz="2400" baseline="0" dirty="0" smtClean="0"/>
                        <a:t> to be accurate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Data may be incomplete, lost, stale or intentionally dropped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1096" y="1189038"/>
            <a:ext cx="9399817" cy="435826"/>
          </a:xfrm>
          <a:prstGeom prst="rect">
            <a:avLst/>
          </a:prstGeom>
          <a:noFill/>
        </p:spPr>
        <p:txBody>
          <a:bodyPr wrap="none" lIns="91430" tIns="45716" rIns="91430" bIns="45716" rtlCol="0">
            <a:spAutoFit/>
          </a:bodyPr>
          <a:lstStyle/>
          <a:p>
            <a:r>
              <a:rPr lang="en-US" altLang="ko-KR" sz="2400" dirty="0" smtClean="0">
                <a:latin typeface="+mj-lt"/>
              </a:rPr>
              <a:t>Monitoring applications are difficult to implement in the traditional  DBMS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FBA6-8EB0-4F0D-87FD-17856F388B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>
            <a:stCxn id="5" idx="3"/>
          </p:cNvCxnSpPr>
          <p:nvPr/>
        </p:nvCxnSpPr>
        <p:spPr>
          <a:xfrm flipV="1">
            <a:off x="5549435" y="2494440"/>
            <a:ext cx="3207472" cy="9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603888"/>
            <a:ext cx="8988557" cy="495578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Stateless operator (e.g. Filter) only affects the revised message itself</a:t>
            </a:r>
          </a:p>
          <a:p>
            <a:r>
              <a:rPr lang="en-US" dirty="0" smtClean="0"/>
              <a:t>Dynamic revision only generates message of operation to revise the old result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8417" y="2138091"/>
            <a:ext cx="1731018" cy="731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sz="4400" dirty="0" smtClean="0"/>
              <a:t>  x&gt;5</a:t>
            </a:r>
            <a:endParaRPr lang="en-US" sz="44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992788" y="2494438"/>
            <a:ext cx="2825629" cy="254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01912" y="2138091"/>
            <a:ext cx="381841" cy="780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16508" y="2138091"/>
            <a:ext cx="381841" cy="78031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8" name="Rectangle 7"/>
          <p:cNvSpPr/>
          <p:nvPr/>
        </p:nvSpPr>
        <p:spPr>
          <a:xfrm>
            <a:off x="3156560" y="2138091"/>
            <a:ext cx="330930" cy="780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42990" y="2138091"/>
            <a:ext cx="381841" cy="78031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983041" y="2138091"/>
            <a:ext cx="330930" cy="780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3818418" y="1482772"/>
            <a:ext cx="1585067" cy="476483"/>
          </a:xfrm>
          <a:prstGeom prst="borderCallout2">
            <a:avLst>
              <a:gd name="adj1" fmla="val 22668"/>
              <a:gd name="adj2" fmla="val -89"/>
              <a:gd name="adj3" fmla="val 42254"/>
              <a:gd name="adj4" fmla="val -1356"/>
              <a:gd name="adj5" fmla="val 136005"/>
              <a:gd name="adj6" fmla="val -86154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Replace: 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Line Callout 2 16"/>
          <p:cNvSpPr/>
          <p:nvPr/>
        </p:nvSpPr>
        <p:spPr>
          <a:xfrm>
            <a:off x="6898609" y="1482772"/>
            <a:ext cx="1585067" cy="476483"/>
          </a:xfrm>
          <a:prstGeom prst="borderCallout2">
            <a:avLst>
              <a:gd name="adj1" fmla="val 22668"/>
              <a:gd name="adj2" fmla="val -89"/>
              <a:gd name="adj3" fmla="val 42254"/>
              <a:gd name="adj4" fmla="val -1356"/>
              <a:gd name="adj5" fmla="val 136005"/>
              <a:gd name="adj6" fmla="val -86154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Delete: </a:t>
            </a: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1" name="Multiply 10"/>
          <p:cNvSpPr/>
          <p:nvPr/>
        </p:nvSpPr>
        <p:spPr>
          <a:xfrm>
            <a:off x="6898609" y="2138091"/>
            <a:ext cx="941878" cy="780313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813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>
            <a:stCxn id="5" idx="3"/>
          </p:cNvCxnSpPr>
          <p:nvPr/>
        </p:nvCxnSpPr>
        <p:spPr>
          <a:xfrm flipV="1">
            <a:off x="5348332" y="2494441"/>
            <a:ext cx="3408575" cy="1382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712" y="2027237"/>
            <a:ext cx="9072563" cy="4989036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Stateful</a:t>
            </a:r>
            <a:r>
              <a:rPr lang="en-US" dirty="0" smtClean="0"/>
              <a:t> operator(e.g. Aggregation by window) revision require all messages involve in computation</a:t>
            </a:r>
          </a:p>
          <a:p>
            <a:r>
              <a:rPr lang="en-US" dirty="0" smtClean="0"/>
              <a:t>Dynamic revision only generates message of operation to revise the old result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8417" y="2138090"/>
            <a:ext cx="1529915" cy="9891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sz="4400" dirty="0" smtClean="0"/>
              <a:t> </a:t>
            </a:r>
            <a:r>
              <a:rPr lang="en-US" dirty="0" smtClean="0"/>
              <a:t>Aggregation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" y="2494439"/>
            <a:ext cx="3818417" cy="254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00045" y="2138091"/>
            <a:ext cx="168009" cy="780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36064" y="2129736"/>
            <a:ext cx="196012" cy="7803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68054" y="2138091"/>
            <a:ext cx="168010" cy="780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28394" y="2138091"/>
            <a:ext cx="381841" cy="78031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142990" y="2138091"/>
            <a:ext cx="381841" cy="78031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983041" y="2138091"/>
            <a:ext cx="330930" cy="78031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619011" y="2140469"/>
            <a:ext cx="173100" cy="777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09932" y="2129735"/>
            <a:ext cx="192193" cy="78866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02126" y="2138090"/>
            <a:ext cx="168009" cy="780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60166" y="2138091"/>
            <a:ext cx="196012" cy="7803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024188" y="2138091"/>
            <a:ext cx="168010" cy="780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856178" y="2140468"/>
            <a:ext cx="168010" cy="780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2" name="Line Callout 1 31"/>
          <p:cNvSpPr/>
          <p:nvPr/>
        </p:nvSpPr>
        <p:spPr>
          <a:xfrm>
            <a:off x="3024189" y="3253462"/>
            <a:ext cx="1036063" cy="330385"/>
          </a:xfrm>
          <a:prstGeom prst="borderCallout1">
            <a:avLst>
              <a:gd name="adj1" fmla="val 35699"/>
              <a:gd name="adj2" fmla="val -225"/>
              <a:gd name="adj3" fmla="val -82416"/>
              <a:gd name="adj4" fmla="val -126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M, T, W</a:t>
            </a:r>
            <a:endParaRPr lang="en-US" dirty="0"/>
          </a:p>
        </p:txBody>
      </p:sp>
      <p:sp>
        <p:nvSpPr>
          <p:cNvPr id="33" name="Line Callout 1 32"/>
          <p:cNvSpPr/>
          <p:nvPr/>
        </p:nvSpPr>
        <p:spPr>
          <a:xfrm>
            <a:off x="1988125" y="3281461"/>
            <a:ext cx="1036062" cy="302386"/>
          </a:xfrm>
          <a:prstGeom prst="borderCallout1">
            <a:avLst>
              <a:gd name="adj1" fmla="val 35699"/>
              <a:gd name="adj2" fmla="val -225"/>
              <a:gd name="adj3" fmla="val -82416"/>
              <a:gd name="adj4" fmla="val -126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T, W, R</a:t>
            </a:r>
            <a:endParaRPr lang="en-US" dirty="0"/>
          </a:p>
        </p:txBody>
      </p:sp>
      <p:sp>
        <p:nvSpPr>
          <p:cNvPr id="34" name="Line Callout 1 33"/>
          <p:cNvSpPr/>
          <p:nvPr/>
        </p:nvSpPr>
        <p:spPr>
          <a:xfrm>
            <a:off x="350022" y="3281460"/>
            <a:ext cx="1036063" cy="330385"/>
          </a:xfrm>
          <a:prstGeom prst="borderCallout1">
            <a:avLst>
              <a:gd name="adj1" fmla="val 1801"/>
              <a:gd name="adj2" fmla="val 17343"/>
              <a:gd name="adj3" fmla="val -103602"/>
              <a:gd name="adj4" fmla="val 5491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W,R,F</a:t>
            </a:r>
            <a:endParaRPr lang="en-US" dirty="0"/>
          </a:p>
        </p:txBody>
      </p:sp>
      <p:sp>
        <p:nvSpPr>
          <p:cNvPr id="35" name="Line Callout 1 34"/>
          <p:cNvSpPr/>
          <p:nvPr/>
        </p:nvSpPr>
        <p:spPr>
          <a:xfrm>
            <a:off x="7006799" y="1306106"/>
            <a:ext cx="1307173" cy="330385"/>
          </a:xfrm>
          <a:prstGeom prst="borderCallout1">
            <a:avLst>
              <a:gd name="adj1" fmla="val 35699"/>
              <a:gd name="adj2" fmla="val -225"/>
              <a:gd name="adj3" fmla="val 245269"/>
              <a:gd name="adj4" fmla="val -5049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REVISED</a:t>
            </a:r>
            <a:endParaRPr lang="en-US" dirty="0"/>
          </a:p>
        </p:txBody>
      </p:sp>
      <p:cxnSp>
        <p:nvCxnSpPr>
          <p:cNvPr id="38" name="Straight Connector 37"/>
          <p:cNvCxnSpPr>
            <a:endCxn id="13" idx="0"/>
          </p:cNvCxnSpPr>
          <p:nvPr/>
        </p:nvCxnSpPr>
        <p:spPr>
          <a:xfrm flipH="1">
            <a:off x="7333910" y="1636490"/>
            <a:ext cx="58548" cy="5016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983041" y="1636491"/>
            <a:ext cx="59820" cy="4932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023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Revision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712" y="1722437"/>
            <a:ext cx="9072563" cy="5437773"/>
          </a:xfrm>
        </p:spPr>
        <p:txBody>
          <a:bodyPr>
            <a:normAutofit/>
          </a:bodyPr>
          <a:lstStyle/>
          <a:p>
            <a:r>
              <a:rPr lang="en-US" dirty="0" smtClean="0"/>
              <a:t>Revision Proliferation (misalignment in size-based operation)</a:t>
            </a:r>
          </a:p>
          <a:p>
            <a:pPr marL="0" indent="0">
              <a:buNone/>
            </a:pPr>
            <a:r>
              <a:rPr lang="en-US" dirty="0" smtClean="0"/>
              <a:t>Before:								After insert: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All messages (start from revision point to present) need to be revised!</a:t>
            </a:r>
          </a:p>
          <a:p>
            <a:pPr marL="0" indent="0">
              <a:buNone/>
            </a:pPr>
            <a:endParaRPr lang="en-US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4031" y="3527848"/>
            <a:ext cx="392024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66952" y="3166880"/>
            <a:ext cx="173100" cy="77793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7873" y="3156147"/>
            <a:ext cx="192193" cy="788669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50067" y="3164501"/>
            <a:ext cx="168009" cy="780313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47013" y="3177613"/>
            <a:ext cx="173100" cy="77793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37934" y="3166880"/>
            <a:ext cx="192193" cy="78866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030128" y="3175234"/>
            <a:ext cx="168009" cy="780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80234" y="3317857"/>
            <a:ext cx="462029" cy="48997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725080" y="3177613"/>
            <a:ext cx="173100" cy="777934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916001" y="3166880"/>
            <a:ext cx="192193" cy="788669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08195" y="3175234"/>
            <a:ext cx="168009" cy="780313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054313" y="3527848"/>
            <a:ext cx="49652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262209" y="3166880"/>
            <a:ext cx="173100" cy="77793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453129" y="3156147"/>
            <a:ext cx="192193" cy="788669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645323" y="3164501"/>
            <a:ext cx="168009" cy="78031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242269" y="3177613"/>
            <a:ext cx="173100" cy="77793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433190" y="3166880"/>
            <a:ext cx="192193" cy="78866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625384" y="3175234"/>
            <a:ext cx="168009" cy="780313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375490" y="3317857"/>
            <a:ext cx="462029" cy="48997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320336" y="3177613"/>
            <a:ext cx="173100" cy="777934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8511257" y="3166880"/>
            <a:ext cx="192193" cy="788669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8703451" y="3175234"/>
            <a:ext cx="168009" cy="780313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282148" y="3156147"/>
            <a:ext cx="173100" cy="777934"/>
          </a:xfrm>
          <a:prstGeom prst="rect">
            <a:avLst/>
          </a:prstGeom>
          <a:solidFill>
            <a:schemeClr val="accent6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473068" y="3145413"/>
            <a:ext cx="192193" cy="78866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665262" y="3153768"/>
            <a:ext cx="168009" cy="780313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96691" y="3145414"/>
            <a:ext cx="1148070" cy="5226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456092" y="3252742"/>
            <a:ext cx="1148070" cy="5226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2562161" y="3252742"/>
            <a:ext cx="1148070" cy="5226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8043290" y="3252742"/>
            <a:ext cx="1148070" cy="5226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7051348" y="3304324"/>
            <a:ext cx="1148070" cy="5226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9" name="Oval 48"/>
          <p:cNvSpPr/>
          <p:nvPr/>
        </p:nvSpPr>
        <p:spPr>
          <a:xfrm>
            <a:off x="5903279" y="3290538"/>
            <a:ext cx="1148070" cy="52264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732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Modification of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Control Lines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Triggered while receiving control message specifying &lt;attribute, value&gt; pair</a:t>
            </a:r>
          </a:p>
          <a:p>
            <a:r>
              <a:rPr lang="en-US" dirty="0" smtClean="0"/>
              <a:t>Timing:</a:t>
            </a:r>
          </a:p>
          <a:p>
            <a:pPr marL="0" indent="0">
              <a:buNone/>
            </a:pPr>
            <a:r>
              <a:rPr lang="en-US" dirty="0" smtClean="0"/>
              <a:t>	- Control message before data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Control message after data</a:t>
            </a:r>
            <a:endParaRPr lang="en-US" dirty="0"/>
          </a:p>
        </p:txBody>
      </p:sp>
      <p:pic>
        <p:nvPicPr>
          <p:cNvPr id="4" name="Picture 3" descr="Screen Shot 2014-02-19 at 1.35.03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4031" y="2469021"/>
            <a:ext cx="4452276" cy="362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34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Travel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Connection Point (CP) View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CP view has two operations to enable time travel: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replay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undo</a:t>
            </a:r>
          </a:p>
        </p:txBody>
      </p:sp>
      <p:sp>
        <p:nvSpPr>
          <p:cNvPr id="7" name="Can 6"/>
          <p:cNvSpPr/>
          <p:nvPr/>
        </p:nvSpPr>
        <p:spPr>
          <a:xfrm>
            <a:off x="1739319" y="3616765"/>
            <a:ext cx="1166616" cy="1039422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CP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142331" y="2736438"/>
            <a:ext cx="13363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78638" y="2503098"/>
            <a:ext cx="657547" cy="5939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box1</a:t>
            </a:r>
            <a:endParaRPr lang="en-US" dirty="0"/>
          </a:p>
        </p:txBody>
      </p:sp>
      <p:cxnSp>
        <p:nvCxnSpPr>
          <p:cNvPr id="13" name="Elbow Connector 12"/>
          <p:cNvCxnSpPr/>
          <p:nvPr/>
        </p:nvCxnSpPr>
        <p:spPr>
          <a:xfrm rot="16200000" flipH="1">
            <a:off x="2958908" y="2937999"/>
            <a:ext cx="1527317" cy="1124195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84664" y="4263755"/>
            <a:ext cx="57270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857367" y="4115263"/>
            <a:ext cx="721180" cy="5409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r>
              <a:rPr lang="en-US" dirty="0" smtClean="0"/>
              <a:t>box</a:t>
            </a:r>
          </a:p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1" idx="3"/>
          </p:cNvCxnSpPr>
          <p:nvPr/>
        </p:nvCxnSpPr>
        <p:spPr>
          <a:xfrm>
            <a:off x="4136185" y="2800076"/>
            <a:ext cx="33089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3"/>
          </p:cNvCxnSpPr>
          <p:nvPr/>
        </p:nvCxnSpPr>
        <p:spPr>
          <a:xfrm>
            <a:off x="5578547" y="4385725"/>
            <a:ext cx="2460500" cy="47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7" idx="4"/>
          </p:cNvCxnSpPr>
          <p:nvPr/>
        </p:nvCxnSpPr>
        <p:spPr>
          <a:xfrm flipV="1">
            <a:off x="2905936" y="3097054"/>
            <a:ext cx="1230250" cy="1039422"/>
          </a:xfrm>
          <a:prstGeom prst="curvedConnector3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7" idx="4"/>
          </p:cNvCxnSpPr>
          <p:nvPr/>
        </p:nvCxnSpPr>
        <p:spPr>
          <a:xfrm>
            <a:off x="2905936" y="4136476"/>
            <a:ext cx="1951431" cy="519711"/>
          </a:xfrm>
          <a:prstGeom prst="curvedConnector3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015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StreamSQL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55</a:t>
            </a:fld>
            <a:endParaRPr lang="en-US" dirty="0"/>
          </a:p>
        </p:txBody>
      </p:sp>
      <p:pic>
        <p:nvPicPr>
          <p:cNvPr id="5" name="Content Placeholder 4" descr="streamsql_eventflow_applicatio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49312" y="2636837"/>
            <a:ext cx="8839200" cy="3048000"/>
          </a:xfrm>
        </p:spPr>
      </p:pic>
      <p:sp>
        <p:nvSpPr>
          <p:cNvPr id="7" name="TextBox 6"/>
          <p:cNvSpPr txBox="1"/>
          <p:nvPr/>
        </p:nvSpPr>
        <p:spPr>
          <a:xfrm>
            <a:off x="773112" y="6904037"/>
            <a:ext cx="7467600" cy="607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Reference:http://www.streambase.com/developers/docs/latest/streamsql/usingstreamsql.html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StreamSQL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CREATE INPUT STREAM </a:t>
            </a:r>
            <a:r>
              <a:rPr lang="en-IN" dirty="0" err="1" smtClean="0"/>
              <a:t>TicksIn</a:t>
            </a:r>
            <a:r>
              <a:rPr lang="en-IN" dirty="0" smtClean="0"/>
              <a:t> ( Symbol string, </a:t>
            </a:r>
            <a:r>
              <a:rPr lang="en-IN" dirty="0" err="1" smtClean="0"/>
              <a:t>SourceTimestamp</a:t>
            </a:r>
            <a:r>
              <a:rPr lang="en-IN" dirty="0" smtClean="0"/>
              <a:t> timestamp, </a:t>
            </a:r>
            <a:r>
              <a:rPr lang="en-IN" dirty="0" err="1" smtClean="0"/>
              <a:t>BidPrice</a:t>
            </a:r>
            <a:r>
              <a:rPr lang="en-IN" dirty="0" smtClean="0"/>
              <a:t> double, </a:t>
            </a:r>
            <a:r>
              <a:rPr lang="en-IN" dirty="0" err="1" smtClean="0"/>
              <a:t>AskPrice</a:t>
            </a:r>
            <a:r>
              <a:rPr lang="en-IN" dirty="0" smtClean="0"/>
              <a:t> double, </a:t>
            </a:r>
            <a:r>
              <a:rPr lang="en-IN" dirty="0" err="1" smtClean="0"/>
              <a:t>FeedName</a:t>
            </a:r>
            <a:r>
              <a:rPr lang="en-IN" dirty="0" smtClean="0"/>
              <a:t> string );</a:t>
            </a:r>
          </a:p>
          <a:p>
            <a:r>
              <a:rPr lang="en-IN" dirty="0" smtClean="0"/>
              <a:t>CREATE STREAM </a:t>
            </a:r>
            <a:r>
              <a:rPr lang="en-IN" dirty="0" err="1" smtClean="0"/>
              <a:t>TicksWithTime</a:t>
            </a:r>
            <a:r>
              <a:rPr lang="en-IN" dirty="0" smtClean="0"/>
              <a:t> AS SELECT *, now() AS </a:t>
            </a:r>
            <a:r>
              <a:rPr lang="en-IN" dirty="0" err="1" smtClean="0"/>
              <a:t>LocalTime</a:t>
            </a:r>
            <a:r>
              <a:rPr lang="en-IN" dirty="0" smtClean="0"/>
              <a:t> FROM </a:t>
            </a:r>
            <a:r>
              <a:rPr lang="en-IN" dirty="0" err="1" smtClean="0"/>
              <a:t>TicksIn</a:t>
            </a:r>
            <a:r>
              <a:rPr lang="en-IN" dirty="0" smtClean="0"/>
              <a:t>;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StreamSQL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CREATE STREAM </a:t>
            </a:r>
            <a:r>
              <a:rPr lang="en-IN" dirty="0" err="1" smtClean="0"/>
              <a:t>TicksPerSecond</a:t>
            </a:r>
            <a:r>
              <a:rPr lang="en-IN" dirty="0" smtClean="0"/>
              <a:t> AS SELECT </a:t>
            </a:r>
            <a:r>
              <a:rPr lang="en-IN" dirty="0" err="1" smtClean="0"/>
              <a:t>openval</a:t>
            </a:r>
            <a:r>
              <a:rPr lang="en-IN" dirty="0" smtClean="0"/>
              <a:t>() AS </a:t>
            </a:r>
            <a:r>
              <a:rPr lang="en-IN" dirty="0" err="1" smtClean="0"/>
              <a:t>StartOfTimeSlice</a:t>
            </a:r>
            <a:r>
              <a:rPr lang="en-IN" dirty="0" smtClean="0"/>
              <a:t>, count() AS </a:t>
            </a:r>
            <a:r>
              <a:rPr lang="en-IN" dirty="0" err="1" smtClean="0"/>
              <a:t>NumberTicks,FeedName</a:t>
            </a:r>
            <a:r>
              <a:rPr lang="en-IN" dirty="0" smtClean="0"/>
              <a:t> FROM </a:t>
            </a:r>
            <a:r>
              <a:rPr lang="en-IN" dirty="0" err="1" smtClean="0"/>
              <a:t>TicksWithTime</a:t>
            </a:r>
            <a:r>
              <a:rPr lang="en-IN" dirty="0" smtClean="0"/>
              <a:t> [SIZE 1 ON </a:t>
            </a:r>
            <a:r>
              <a:rPr lang="en-IN" dirty="0" err="1" smtClean="0"/>
              <a:t>LocalTime</a:t>
            </a:r>
            <a:r>
              <a:rPr lang="en-IN" dirty="0" smtClean="0"/>
              <a:t> PARTITION BY </a:t>
            </a:r>
            <a:r>
              <a:rPr lang="en-IN" dirty="0" err="1" smtClean="0"/>
              <a:t>FeedName</a:t>
            </a:r>
            <a:r>
              <a:rPr lang="en-IN" dirty="0" smtClean="0"/>
              <a:t>] GROUP BY </a:t>
            </a:r>
            <a:r>
              <a:rPr lang="en-IN" dirty="0" err="1" smtClean="0"/>
              <a:t>FeedName</a:t>
            </a:r>
            <a:r>
              <a:rPr lang="en-IN" dirty="0" smtClean="0"/>
              <a:t>;</a:t>
            </a:r>
            <a:endParaRPr lang="en-IN" dirty="0" smtClean="0"/>
          </a:p>
          <a:p>
            <a:r>
              <a:rPr lang="en-IN" dirty="0" smtClean="0"/>
              <a:t>CREATE </a:t>
            </a:r>
            <a:r>
              <a:rPr lang="en-IN" dirty="0" smtClean="0"/>
              <a:t>STREAM </a:t>
            </a:r>
            <a:r>
              <a:rPr lang="en-IN" dirty="0" err="1" smtClean="0"/>
              <a:t>SetThreshold</a:t>
            </a:r>
            <a:r>
              <a:rPr lang="en-IN" dirty="0" smtClean="0"/>
              <a:t> AS SELECT *,.75 AS </a:t>
            </a:r>
            <a:r>
              <a:rPr lang="en-IN" dirty="0" err="1" smtClean="0"/>
              <a:t>AlertThreshold</a:t>
            </a:r>
            <a:r>
              <a:rPr lang="en-IN" dirty="0" smtClean="0"/>
              <a:t> FROM </a:t>
            </a:r>
            <a:r>
              <a:rPr lang="en-IN" dirty="0" err="1" smtClean="0"/>
              <a:t>TickStats</a:t>
            </a:r>
            <a:r>
              <a:rPr lang="en-IN" dirty="0" smtClean="0"/>
              <a:t>;</a:t>
            </a:r>
          </a:p>
          <a:p>
            <a:r>
              <a:rPr lang="en-IN" dirty="0" smtClean="0"/>
              <a:t>CREATE OUTPUT STREAM </a:t>
            </a:r>
            <a:r>
              <a:rPr lang="en-IN" dirty="0" err="1" smtClean="0"/>
              <a:t>TickFallOffAlert</a:t>
            </a:r>
            <a:r>
              <a:rPr lang="en-IN" dirty="0" smtClean="0"/>
              <a:t> AS SELECT * FROM </a:t>
            </a:r>
            <a:r>
              <a:rPr lang="en-IN" dirty="0" err="1" smtClean="0"/>
              <a:t>SetThreshold</a:t>
            </a:r>
            <a:r>
              <a:rPr lang="en-IN" dirty="0" smtClean="0"/>
              <a:t> WHERE </a:t>
            </a:r>
            <a:r>
              <a:rPr lang="en-IN" dirty="0" err="1" smtClean="0"/>
              <a:t>LastTicksPerSecond</a:t>
            </a:r>
            <a:r>
              <a:rPr lang="en-IN" dirty="0" smtClean="0"/>
              <a:t> &lt; </a:t>
            </a:r>
            <a:r>
              <a:rPr lang="en-IN" dirty="0" err="1" smtClean="0"/>
              <a:t>AvgTicksPerSecond</a:t>
            </a:r>
            <a:r>
              <a:rPr lang="en-IN" dirty="0" smtClean="0"/>
              <a:t> * </a:t>
            </a:r>
            <a:r>
              <a:rPr lang="en-IN" dirty="0" err="1" smtClean="0"/>
              <a:t>AlertThreshold</a:t>
            </a:r>
            <a:r>
              <a:rPr lang="en-IN" dirty="0" smtClean="0"/>
              <a:t>;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[1]</a:t>
            </a:r>
          </a:p>
          <a:p>
            <a:pPr>
              <a:buNone/>
            </a:pPr>
            <a:r>
              <a:rPr lang="en-US" dirty="0" smtClean="0"/>
              <a:t>D. Carney et al., “Monitoring streams: a new class of data management applications,” </a:t>
            </a:r>
            <a:r>
              <a:rPr lang="en-US" i="1" dirty="0" smtClean="0"/>
              <a:t>Proceedings of the 28th international conference on Very Large Data Bases</a:t>
            </a:r>
            <a:r>
              <a:rPr lang="en-US" dirty="0" smtClean="0"/>
              <a:t>, p. 215–226, 2002. </a:t>
            </a:r>
          </a:p>
          <a:p>
            <a:pPr>
              <a:buNone/>
            </a:pPr>
            <a:r>
              <a:rPr lang="en-US" dirty="0" smtClean="0"/>
              <a:t>[2]</a:t>
            </a:r>
          </a:p>
          <a:p>
            <a:pPr>
              <a:buNone/>
            </a:pPr>
            <a:r>
              <a:rPr lang="en-US" dirty="0" smtClean="0"/>
              <a:t>D. J. </a:t>
            </a:r>
            <a:r>
              <a:rPr lang="en-US" dirty="0" err="1" smtClean="0"/>
              <a:t>Abadi</a:t>
            </a:r>
            <a:r>
              <a:rPr lang="en-US" dirty="0" smtClean="0"/>
              <a:t> et al., “Aurora: a new model and architecture for data stream management,” </a:t>
            </a:r>
            <a:r>
              <a:rPr lang="en-US" i="1" dirty="0" smtClean="0"/>
              <a:t>The VLDB Journal The International Journal on Very Large Data Bases</a:t>
            </a:r>
            <a:r>
              <a:rPr lang="en-US" dirty="0" smtClean="0"/>
              <a:t>, vol. 12, no. 2, pp. 120-139, 2003.</a:t>
            </a:r>
          </a:p>
          <a:p>
            <a:pPr>
              <a:buNone/>
            </a:pPr>
            <a:r>
              <a:rPr lang="en-US" dirty="0" smtClean="0"/>
              <a:t>[3]</a:t>
            </a:r>
          </a:p>
          <a:p>
            <a:pPr>
              <a:buNone/>
            </a:pPr>
            <a:r>
              <a:rPr lang="en-US" dirty="0" smtClean="0"/>
              <a:t>D. J. </a:t>
            </a:r>
            <a:r>
              <a:rPr lang="en-US" dirty="0" err="1" smtClean="0"/>
              <a:t>Abadi</a:t>
            </a:r>
            <a:r>
              <a:rPr lang="en-US" dirty="0" smtClean="0"/>
              <a:t> et al., others, “The design of the borealis stream processing engine,” in </a:t>
            </a:r>
            <a:r>
              <a:rPr lang="en-US" i="1" dirty="0" smtClean="0"/>
              <a:t>Second Biennial Conference on Innovative Data Systems Research (CIDR 2005), </a:t>
            </a:r>
            <a:r>
              <a:rPr lang="en-US" i="1" dirty="0" err="1" smtClean="0"/>
              <a:t>Asilomar</a:t>
            </a:r>
            <a:r>
              <a:rPr lang="en-US" i="1" dirty="0" smtClean="0"/>
              <a:t>, CA</a:t>
            </a:r>
            <a:r>
              <a:rPr lang="en-US" dirty="0" smtClean="0"/>
              <a:t>, 2005, p. 277–289.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Aurora</a:t>
            </a:r>
            <a:endParaRPr lang="en-US" altLang="ko-KR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3100" dirty="0" smtClean="0">
                <a:latin typeface="+mj-lt"/>
              </a:rPr>
              <a:t>This </a:t>
            </a:r>
            <a:r>
              <a:rPr lang="en-US" altLang="ko-KR" sz="3100" dirty="0">
                <a:latin typeface="+mj-lt"/>
              </a:rPr>
              <a:t>paper describes a new prototype system, </a:t>
            </a:r>
            <a:r>
              <a:rPr lang="en-US" altLang="ko-KR" sz="3100" b="1" i="1" dirty="0">
                <a:latin typeface="+mj-lt"/>
              </a:rPr>
              <a:t>Aurora</a:t>
            </a:r>
            <a:r>
              <a:rPr lang="en-US" altLang="ko-KR" sz="3100" dirty="0">
                <a:latin typeface="+mj-lt"/>
              </a:rPr>
              <a:t>, which is designed to better support monitoring applications</a:t>
            </a:r>
          </a:p>
          <a:p>
            <a:pPr lvl="1">
              <a:lnSpc>
                <a:spcPct val="90000"/>
              </a:lnSpc>
            </a:pPr>
            <a:r>
              <a:rPr lang="en-US" altLang="ko-KR" sz="2600" dirty="0">
                <a:latin typeface="+mj-lt"/>
              </a:rPr>
              <a:t>Stream data</a:t>
            </a:r>
          </a:p>
          <a:p>
            <a:pPr lvl="1">
              <a:lnSpc>
                <a:spcPct val="90000"/>
              </a:lnSpc>
            </a:pPr>
            <a:r>
              <a:rPr lang="en-US" altLang="ko-KR" sz="2600" dirty="0" smtClean="0">
                <a:latin typeface="+mj-lt"/>
              </a:rPr>
              <a:t>Continuous Queries</a:t>
            </a:r>
          </a:p>
          <a:p>
            <a:pPr lvl="1">
              <a:lnSpc>
                <a:spcPct val="90000"/>
              </a:lnSpc>
            </a:pPr>
            <a:r>
              <a:rPr lang="en-US" altLang="ko-KR" sz="2600" dirty="0" smtClean="0">
                <a:latin typeface="+mj-lt"/>
              </a:rPr>
              <a:t>Historical Data requirements</a:t>
            </a:r>
            <a:endParaRPr lang="en-US" altLang="ko-KR" sz="26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altLang="ko-KR" sz="2600" dirty="0">
                <a:latin typeface="+mj-lt"/>
              </a:rPr>
              <a:t>Imprecise data</a:t>
            </a:r>
          </a:p>
          <a:p>
            <a:pPr lvl="1">
              <a:lnSpc>
                <a:spcPct val="90000"/>
              </a:lnSpc>
            </a:pPr>
            <a:r>
              <a:rPr lang="en-US" altLang="ko-KR" sz="2600" dirty="0">
                <a:latin typeface="+mj-lt"/>
              </a:rPr>
              <a:t>Real-time requirement</a:t>
            </a:r>
          </a:p>
        </p:txBody>
      </p:sp>
      <p:pic>
        <p:nvPicPr>
          <p:cNvPr id="1914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0513" y="3170238"/>
            <a:ext cx="2476500" cy="3286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Times New Roman" pitchFamily="18" charset="0"/>
              </a:rPr>
              <a:t>Aurora </a:t>
            </a:r>
            <a:r>
              <a:rPr lang="en-US" altLang="ko-KR" dirty="0" smtClean="0">
                <a:latin typeface="Times New Roman" pitchFamily="18" charset="0"/>
              </a:rPr>
              <a:t>Overall System </a:t>
            </a:r>
            <a:r>
              <a:rPr lang="en-US" altLang="ko-KR" dirty="0">
                <a:latin typeface="Times New Roman" pitchFamily="18" charset="0"/>
              </a:rPr>
              <a:t>Model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1"/>
          </a:xfrm>
        </p:spPr>
        <p:txBody>
          <a:bodyPr/>
          <a:lstStyle/>
          <a:p>
            <a:fld id="{70C8F1EA-BDA4-4C15-902A-F4B2DACB3BCF}" type="slidenum">
              <a:rPr lang="en-US" altLang="ko-KR"/>
              <a:pPr/>
              <a:t>7</a:t>
            </a:fld>
            <a:r>
              <a:rPr lang="en-US" altLang="ko-KR"/>
              <a:t>/15</a:t>
            </a:r>
          </a:p>
        </p:txBody>
      </p:sp>
      <p:pic>
        <p:nvPicPr>
          <p:cNvPr id="84" name="Picture 94" descr="j029202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 flipH="1">
            <a:off x="8164512" y="5380037"/>
            <a:ext cx="1011952" cy="960438"/>
          </a:xfrm>
          <a:prstGeom prst="rect">
            <a:avLst/>
          </a:prstGeom>
          <a:noFill/>
          <a:ln/>
        </p:spPr>
      </p:pic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900112" y="1773238"/>
            <a:ext cx="6119813" cy="42481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endParaRPr lang="en-US" b="0"/>
          </a:p>
        </p:txBody>
      </p:sp>
      <p:sp>
        <p:nvSpPr>
          <p:cNvPr id="8" name="Rectangle 36"/>
          <p:cNvSpPr>
            <a:spLocks noChangeArrowheads="1"/>
          </p:cNvSpPr>
          <p:nvPr/>
        </p:nvSpPr>
        <p:spPr bwMode="auto">
          <a:xfrm>
            <a:off x="1071563" y="1901825"/>
            <a:ext cx="5329238" cy="25923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1230313" y="2060575"/>
            <a:ext cx="5329238" cy="25923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1403350" y="2205038"/>
            <a:ext cx="5329238" cy="25923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395289" y="1989138"/>
            <a:ext cx="358775" cy="35877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395289" y="2492376"/>
            <a:ext cx="358775" cy="35877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395289" y="2970214"/>
            <a:ext cx="358775" cy="35877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395289" y="3429000"/>
            <a:ext cx="358775" cy="35877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395289" y="3890964"/>
            <a:ext cx="358775" cy="35877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395289" y="4365625"/>
            <a:ext cx="358775" cy="35877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7" name="Oval 13"/>
          <p:cNvSpPr>
            <a:spLocks noChangeArrowheads="1"/>
          </p:cNvSpPr>
          <p:nvPr/>
        </p:nvSpPr>
        <p:spPr bwMode="auto">
          <a:xfrm>
            <a:off x="395289" y="4868864"/>
            <a:ext cx="358775" cy="35877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8" name="Oval 41"/>
          <p:cNvSpPr>
            <a:spLocks noChangeArrowheads="1"/>
          </p:cNvSpPr>
          <p:nvPr/>
        </p:nvSpPr>
        <p:spPr bwMode="auto">
          <a:xfrm>
            <a:off x="950914" y="6178551"/>
            <a:ext cx="358775" cy="358775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1258889" y="6092825"/>
            <a:ext cx="1119197" cy="49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altLang="ko-KR" sz="1400" dirty="0">
                <a:cs typeface="Arial" pitchFamily="34" charset="0"/>
              </a:rPr>
              <a:t>External</a:t>
            </a:r>
          </a:p>
          <a:p>
            <a:r>
              <a:rPr lang="en-US" altLang="ko-KR" sz="1400" dirty="0">
                <a:cs typeface="Arial" pitchFamily="34" charset="0"/>
              </a:rPr>
              <a:t>data source</a:t>
            </a:r>
          </a:p>
        </p:txBody>
      </p:sp>
      <p:grpSp>
        <p:nvGrpSpPr>
          <p:cNvPr id="20" name="Group 97"/>
          <p:cNvGrpSpPr>
            <a:grpSpLocks/>
          </p:cNvGrpSpPr>
          <p:nvPr/>
        </p:nvGrpSpPr>
        <p:grpSpPr bwMode="auto">
          <a:xfrm>
            <a:off x="7451728" y="2970214"/>
            <a:ext cx="1468438" cy="1182687"/>
            <a:chOff x="4694" y="1871"/>
            <a:chExt cx="925" cy="745"/>
          </a:xfrm>
        </p:grpSpPr>
        <p:pic>
          <p:nvPicPr>
            <p:cNvPr id="21" name="Picture 3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1871"/>
              <a:ext cx="673" cy="577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22" name="Text Box 43"/>
            <p:cNvSpPr txBox="1">
              <a:spLocks noChangeArrowheads="1"/>
            </p:cNvSpPr>
            <p:nvPr/>
          </p:nvSpPr>
          <p:spPr bwMode="auto">
            <a:xfrm>
              <a:off x="4694" y="2432"/>
              <a:ext cx="925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1400" i="1" dirty="0">
                  <a:cs typeface="Arial" pitchFamily="34" charset="0"/>
                </a:rPr>
                <a:t>User application</a:t>
              </a:r>
            </a:p>
          </p:txBody>
        </p:sp>
      </p:grpSp>
      <p:sp>
        <p:nvSpPr>
          <p:cNvPr id="24" name="Text Box 45"/>
          <p:cNvSpPr txBox="1">
            <a:spLocks noChangeArrowheads="1"/>
          </p:cNvSpPr>
          <p:nvPr/>
        </p:nvSpPr>
        <p:spPr bwMode="auto">
          <a:xfrm>
            <a:off x="3017839" y="6094413"/>
            <a:ext cx="889967" cy="49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altLang="ko-KR" sz="1400" dirty="0">
                <a:cs typeface="Arial" pitchFamily="34" charset="0"/>
              </a:rPr>
              <a:t>Operator</a:t>
            </a:r>
          </a:p>
          <a:p>
            <a:r>
              <a:rPr lang="en-US" altLang="ko-KR" sz="1400" dirty="0">
                <a:cs typeface="Arial" pitchFamily="34" charset="0"/>
              </a:rPr>
              <a:t>boxes</a:t>
            </a:r>
          </a:p>
        </p:txBody>
      </p:sp>
      <p:cxnSp>
        <p:nvCxnSpPr>
          <p:cNvPr id="25" name="AutoShape 46"/>
          <p:cNvCxnSpPr>
            <a:cxnSpLocks noChangeShapeType="1"/>
          </p:cNvCxnSpPr>
          <p:nvPr/>
        </p:nvCxnSpPr>
        <p:spPr bwMode="auto">
          <a:xfrm>
            <a:off x="3975100" y="6365875"/>
            <a:ext cx="5032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4478339" y="6065837"/>
            <a:ext cx="1019174" cy="693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0" tIns="45716" rIns="91430" bIns="45716">
            <a:spAutoFit/>
          </a:bodyPr>
          <a:lstStyle/>
          <a:p>
            <a:r>
              <a:rPr lang="en-US" altLang="ko-KR" sz="1400" dirty="0">
                <a:cs typeface="Arial" pitchFamily="34" charset="0"/>
              </a:rPr>
              <a:t>data </a:t>
            </a:r>
            <a:r>
              <a:rPr lang="en-US" altLang="ko-KR" sz="1400" dirty="0" smtClean="0">
                <a:cs typeface="Arial" pitchFamily="34" charset="0"/>
              </a:rPr>
              <a:t>flow</a:t>
            </a:r>
          </a:p>
          <a:p>
            <a:r>
              <a:rPr lang="en-US" altLang="ko-KR" sz="1400" dirty="0" smtClean="0">
                <a:cs typeface="Arial" pitchFamily="34" charset="0"/>
              </a:rPr>
              <a:t>(collection of stream)</a:t>
            </a:r>
            <a:endParaRPr lang="en-US" altLang="ko-KR" sz="1400" dirty="0">
              <a:cs typeface="Arial" pitchFamily="34" charset="0"/>
            </a:endParaRPr>
          </a:p>
        </p:txBody>
      </p:sp>
      <p:sp>
        <p:nvSpPr>
          <p:cNvPr id="28" name="Text Box 49"/>
          <p:cNvSpPr txBox="1">
            <a:spLocks noChangeArrowheads="1"/>
          </p:cNvSpPr>
          <p:nvPr/>
        </p:nvSpPr>
        <p:spPr bwMode="auto">
          <a:xfrm>
            <a:off x="6134101" y="6154129"/>
            <a:ext cx="1126586" cy="29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altLang="ko-KR" sz="1400" dirty="0" smtClean="0">
                <a:cs typeface="Arial" pitchFamily="34" charset="0"/>
              </a:rPr>
              <a:t>Query spec</a:t>
            </a:r>
            <a:endParaRPr lang="en-US" altLang="ko-KR" sz="1400" dirty="0">
              <a:cs typeface="Arial" pitchFamily="34" charset="0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1547813" y="2349501"/>
            <a:ext cx="5329238" cy="2592388"/>
            <a:chOff x="1547813" y="2349500"/>
            <a:chExt cx="5329237" cy="2592388"/>
          </a:xfrm>
        </p:grpSpPr>
        <p:sp>
          <p:nvSpPr>
            <p:cNvPr id="30" name="Rectangle 14"/>
            <p:cNvSpPr>
              <a:spLocks noChangeArrowheads="1"/>
            </p:cNvSpPr>
            <p:nvPr/>
          </p:nvSpPr>
          <p:spPr bwMode="auto">
            <a:xfrm>
              <a:off x="1547813" y="2349500"/>
              <a:ext cx="5329237" cy="259238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15"/>
            <p:cNvSpPr>
              <a:spLocks noChangeArrowheads="1"/>
            </p:cNvSpPr>
            <p:nvPr/>
          </p:nvSpPr>
          <p:spPr bwMode="auto">
            <a:xfrm>
              <a:off x="1835150" y="2492375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16"/>
            <p:cNvSpPr>
              <a:spLocks noChangeArrowheads="1"/>
            </p:cNvSpPr>
            <p:nvPr/>
          </p:nvSpPr>
          <p:spPr bwMode="auto">
            <a:xfrm>
              <a:off x="1835150" y="3429000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17"/>
            <p:cNvSpPr>
              <a:spLocks noChangeArrowheads="1"/>
            </p:cNvSpPr>
            <p:nvPr/>
          </p:nvSpPr>
          <p:spPr bwMode="auto">
            <a:xfrm>
              <a:off x="1835150" y="4221163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3059113" y="3860800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3059113" y="2492375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20"/>
            <p:cNvSpPr>
              <a:spLocks noChangeArrowheads="1"/>
            </p:cNvSpPr>
            <p:nvPr/>
          </p:nvSpPr>
          <p:spPr bwMode="auto">
            <a:xfrm>
              <a:off x="4211638" y="4221163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7" name="AutoShape 25"/>
            <p:cNvCxnSpPr>
              <a:cxnSpLocks noChangeShapeType="1"/>
              <a:stCxn id="31" idx="3"/>
              <a:endCxn id="35" idx="1"/>
            </p:cNvCxnSpPr>
            <p:nvPr/>
          </p:nvCxnSpPr>
          <p:spPr bwMode="auto">
            <a:xfrm>
              <a:off x="2554288" y="2744788"/>
              <a:ext cx="50482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8" name="AutoShape 28"/>
            <p:cNvCxnSpPr>
              <a:cxnSpLocks noChangeShapeType="1"/>
              <a:stCxn id="34" idx="3"/>
              <a:endCxn id="36" idx="1"/>
            </p:cNvCxnSpPr>
            <p:nvPr/>
          </p:nvCxnSpPr>
          <p:spPr bwMode="auto">
            <a:xfrm>
              <a:off x="3778250" y="4113213"/>
              <a:ext cx="433387" cy="360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9" name="AutoShape 29"/>
            <p:cNvCxnSpPr>
              <a:cxnSpLocks noChangeShapeType="1"/>
              <a:stCxn id="33" idx="3"/>
              <a:endCxn id="34" idx="1"/>
            </p:cNvCxnSpPr>
            <p:nvPr/>
          </p:nvCxnSpPr>
          <p:spPr bwMode="auto">
            <a:xfrm flipV="1">
              <a:off x="2554288" y="4113213"/>
              <a:ext cx="504825" cy="360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0" name="AutoShape 30"/>
            <p:cNvCxnSpPr>
              <a:cxnSpLocks noChangeShapeType="1"/>
              <a:stCxn id="32" idx="3"/>
              <a:endCxn id="34" idx="1"/>
            </p:cNvCxnSpPr>
            <p:nvPr/>
          </p:nvCxnSpPr>
          <p:spPr bwMode="auto">
            <a:xfrm>
              <a:off x="2554288" y="3681413"/>
              <a:ext cx="504825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1" name="AutoShape 31"/>
            <p:cNvCxnSpPr>
              <a:cxnSpLocks noChangeShapeType="1"/>
              <a:stCxn id="35" idx="3"/>
              <a:endCxn id="42" idx="1"/>
            </p:cNvCxnSpPr>
            <p:nvPr/>
          </p:nvCxnSpPr>
          <p:spPr bwMode="auto">
            <a:xfrm>
              <a:off x="3778250" y="2744788"/>
              <a:ext cx="1370012" cy="12239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2" name="Rectangle 32"/>
            <p:cNvSpPr>
              <a:spLocks noChangeArrowheads="1"/>
            </p:cNvSpPr>
            <p:nvPr/>
          </p:nvSpPr>
          <p:spPr bwMode="auto">
            <a:xfrm>
              <a:off x="5148263" y="3716338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3" name="AutoShape 33"/>
            <p:cNvCxnSpPr>
              <a:cxnSpLocks noChangeShapeType="1"/>
              <a:stCxn id="42" idx="3"/>
              <a:endCxn id="50" idx="1"/>
            </p:cNvCxnSpPr>
            <p:nvPr/>
          </p:nvCxnSpPr>
          <p:spPr bwMode="auto">
            <a:xfrm flipV="1">
              <a:off x="5867400" y="3429000"/>
              <a:ext cx="144462" cy="539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4" name="AutoShape 34"/>
            <p:cNvCxnSpPr>
              <a:cxnSpLocks noChangeShapeType="1"/>
              <a:stCxn id="36" idx="3"/>
              <a:endCxn id="42" idx="1"/>
            </p:cNvCxnSpPr>
            <p:nvPr/>
          </p:nvCxnSpPr>
          <p:spPr bwMode="auto">
            <a:xfrm flipV="1">
              <a:off x="4930775" y="3968750"/>
              <a:ext cx="217487" cy="5048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5" name="Rectangle 50"/>
            <p:cNvSpPr>
              <a:spLocks noChangeArrowheads="1"/>
            </p:cNvSpPr>
            <p:nvPr/>
          </p:nvSpPr>
          <p:spPr bwMode="auto">
            <a:xfrm>
              <a:off x="3059113" y="3176588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6" name="AutoShape 51"/>
            <p:cNvCxnSpPr>
              <a:cxnSpLocks noChangeShapeType="1"/>
              <a:stCxn id="32" idx="3"/>
              <a:endCxn id="45" idx="1"/>
            </p:cNvCxnSpPr>
            <p:nvPr/>
          </p:nvCxnSpPr>
          <p:spPr bwMode="auto">
            <a:xfrm flipV="1">
              <a:off x="2554288" y="3429000"/>
              <a:ext cx="504825" cy="2524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7" name="AutoShape 52"/>
            <p:cNvCxnSpPr>
              <a:cxnSpLocks noChangeShapeType="1"/>
              <a:stCxn id="45" idx="3"/>
              <a:endCxn id="48" idx="1"/>
            </p:cNvCxnSpPr>
            <p:nvPr/>
          </p:nvCxnSpPr>
          <p:spPr bwMode="auto">
            <a:xfrm flipV="1">
              <a:off x="3778250" y="2817813"/>
              <a:ext cx="1081087" cy="6111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8" name="Rectangle 53"/>
            <p:cNvSpPr>
              <a:spLocks noChangeArrowheads="1"/>
            </p:cNvSpPr>
            <p:nvPr/>
          </p:nvSpPr>
          <p:spPr bwMode="auto">
            <a:xfrm>
              <a:off x="4859338" y="2565400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9" name="AutoShape 54"/>
            <p:cNvCxnSpPr>
              <a:cxnSpLocks noChangeShapeType="1"/>
              <a:stCxn id="48" idx="3"/>
              <a:endCxn id="50" idx="1"/>
            </p:cNvCxnSpPr>
            <p:nvPr/>
          </p:nvCxnSpPr>
          <p:spPr bwMode="auto">
            <a:xfrm>
              <a:off x="5578475" y="2817813"/>
              <a:ext cx="433387" cy="6111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50" name="Rectangle 57"/>
            <p:cNvSpPr>
              <a:spLocks noChangeArrowheads="1"/>
            </p:cNvSpPr>
            <p:nvPr/>
          </p:nvSpPr>
          <p:spPr bwMode="auto">
            <a:xfrm>
              <a:off x="6011863" y="3176588"/>
              <a:ext cx="719137" cy="503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1" name="AutoShape 58"/>
          <p:cNvCxnSpPr>
            <a:cxnSpLocks noChangeShapeType="1"/>
            <a:stCxn id="50" idx="3"/>
          </p:cNvCxnSpPr>
          <p:nvPr/>
        </p:nvCxnSpPr>
        <p:spPr bwMode="auto">
          <a:xfrm>
            <a:off x="6731000" y="3429000"/>
            <a:ext cx="8651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2" name="AutoShape 60"/>
          <p:cNvSpPr>
            <a:spLocks noChangeArrowheads="1"/>
          </p:cNvSpPr>
          <p:nvPr/>
        </p:nvSpPr>
        <p:spPr bwMode="auto">
          <a:xfrm>
            <a:off x="3132137" y="5157788"/>
            <a:ext cx="2138363" cy="78105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r>
              <a:rPr lang="en-US" altLang="ko-KR" sz="1700" dirty="0" smtClean="0">
                <a:cs typeface="Arial" pitchFamily="34" charset="0"/>
              </a:rPr>
              <a:t>Historical</a:t>
            </a:r>
            <a:endParaRPr lang="en-US" altLang="ko-KR" sz="1700" dirty="0">
              <a:cs typeface="Arial" pitchFamily="34" charset="0"/>
            </a:endParaRPr>
          </a:p>
          <a:p>
            <a:pPr algn="ctr"/>
            <a:r>
              <a:rPr lang="en-US" altLang="ko-KR" sz="1700" dirty="0">
                <a:cs typeface="Arial" pitchFamily="34" charset="0"/>
              </a:rPr>
              <a:t>Storage</a:t>
            </a:r>
          </a:p>
        </p:txBody>
      </p:sp>
      <p:sp>
        <p:nvSpPr>
          <p:cNvPr id="53" name="AutoShape 61"/>
          <p:cNvSpPr>
            <a:spLocks noChangeArrowheads="1"/>
          </p:cNvSpPr>
          <p:nvPr/>
        </p:nvSpPr>
        <p:spPr bwMode="auto">
          <a:xfrm>
            <a:off x="3798887" y="4941888"/>
            <a:ext cx="773113" cy="34925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91430" tIns="45716" rIns="91430" bIns="45716" anchor="ctr"/>
          <a:lstStyle/>
          <a:p>
            <a:endParaRPr lang="en-US"/>
          </a:p>
        </p:txBody>
      </p:sp>
      <p:sp>
        <p:nvSpPr>
          <p:cNvPr id="54" name="Text Box 64"/>
          <p:cNvSpPr txBox="1">
            <a:spLocks noChangeArrowheads="1"/>
          </p:cNvSpPr>
          <p:nvPr/>
        </p:nvSpPr>
        <p:spPr bwMode="auto">
          <a:xfrm>
            <a:off x="971551" y="5229226"/>
            <a:ext cx="954087" cy="60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spAutoFit/>
          </a:bodyPr>
          <a:lstStyle/>
          <a:p>
            <a:r>
              <a:rPr lang="en-US" altLang="ko-KR" i="1" dirty="0">
                <a:cs typeface="Arial" pitchFamily="34" charset="0"/>
              </a:rPr>
              <a:t>Aurora</a:t>
            </a:r>
          </a:p>
          <a:p>
            <a:r>
              <a:rPr lang="en-US" altLang="ko-KR" i="1" dirty="0">
                <a:cs typeface="Arial" pitchFamily="34" charset="0"/>
              </a:rPr>
              <a:t>System</a:t>
            </a:r>
          </a:p>
        </p:txBody>
      </p:sp>
      <p:grpSp>
        <p:nvGrpSpPr>
          <p:cNvPr id="55" name="Group 65"/>
          <p:cNvGrpSpPr>
            <a:grpSpLocks/>
          </p:cNvGrpSpPr>
          <p:nvPr/>
        </p:nvGrpSpPr>
        <p:grpSpPr bwMode="auto">
          <a:xfrm>
            <a:off x="8197850" y="4365626"/>
            <a:ext cx="1144588" cy="720725"/>
            <a:chOff x="4649" y="2160"/>
            <a:chExt cx="721" cy="454"/>
          </a:xfrm>
        </p:grpSpPr>
        <p:cxnSp>
          <p:nvCxnSpPr>
            <p:cNvPr id="56" name="AutoShape 66"/>
            <p:cNvCxnSpPr>
              <a:cxnSpLocks noChangeShapeType="1"/>
            </p:cNvCxnSpPr>
            <p:nvPr/>
          </p:nvCxnSpPr>
          <p:spPr bwMode="auto">
            <a:xfrm flipV="1">
              <a:off x="4694" y="2160"/>
              <a:ext cx="0" cy="4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" name="AutoShape 67"/>
            <p:cNvCxnSpPr>
              <a:cxnSpLocks noChangeShapeType="1"/>
            </p:cNvCxnSpPr>
            <p:nvPr/>
          </p:nvCxnSpPr>
          <p:spPr bwMode="auto">
            <a:xfrm>
              <a:off x="4694" y="2614"/>
              <a:ext cx="4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4694" y="2387"/>
              <a:ext cx="363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7" y="0"/>
                </a:cxn>
                <a:cxn ang="0">
                  <a:pos x="363" y="91"/>
                </a:cxn>
              </a:cxnLst>
              <a:rect l="0" t="0" r="r" b="b"/>
              <a:pathLst>
                <a:path w="363" h="91">
                  <a:moveTo>
                    <a:pt x="0" y="0"/>
                  </a:moveTo>
                  <a:lnTo>
                    <a:pt x="227" y="0"/>
                  </a:lnTo>
                  <a:lnTo>
                    <a:pt x="363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Text Box 69"/>
            <p:cNvSpPr txBox="1">
              <a:spLocks noChangeArrowheads="1"/>
            </p:cNvSpPr>
            <p:nvPr/>
          </p:nvSpPr>
          <p:spPr bwMode="auto">
            <a:xfrm>
              <a:off x="4649" y="2160"/>
              <a:ext cx="72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1700" i="1" dirty="0" err="1" smtClean="0">
                  <a:cs typeface="Arial" pitchFamily="34" charset="0"/>
                </a:rPr>
                <a:t>QoS</a:t>
              </a:r>
              <a:r>
                <a:rPr lang="en-US" altLang="ko-KR" sz="1700" i="1" dirty="0" smtClean="0">
                  <a:cs typeface="Arial" pitchFamily="34" charset="0"/>
                </a:rPr>
                <a:t> </a:t>
              </a:r>
              <a:r>
                <a:rPr lang="en-US" altLang="ko-KR" sz="1700" i="1" dirty="0">
                  <a:cs typeface="Arial" pitchFamily="34" charset="0"/>
                </a:rPr>
                <a:t>spec</a:t>
              </a:r>
            </a:p>
          </p:txBody>
        </p:sp>
      </p:grpSp>
      <p:grpSp>
        <p:nvGrpSpPr>
          <p:cNvPr id="60" name="Group 93"/>
          <p:cNvGrpSpPr>
            <a:grpSpLocks/>
          </p:cNvGrpSpPr>
          <p:nvPr/>
        </p:nvGrpSpPr>
        <p:grpSpPr bwMode="auto">
          <a:xfrm>
            <a:off x="7164393" y="4437063"/>
            <a:ext cx="1100138" cy="723900"/>
            <a:chOff x="5012" y="1344"/>
            <a:chExt cx="693" cy="456"/>
          </a:xfrm>
        </p:grpSpPr>
        <p:grpSp>
          <p:nvGrpSpPr>
            <p:cNvPr id="61" name="Group 91"/>
            <p:cNvGrpSpPr>
              <a:grpSpLocks/>
            </p:cNvGrpSpPr>
            <p:nvPr/>
          </p:nvGrpSpPr>
          <p:grpSpPr bwMode="auto">
            <a:xfrm>
              <a:off x="5103" y="1344"/>
              <a:ext cx="454" cy="273"/>
              <a:chOff x="1111" y="1616"/>
              <a:chExt cx="3357" cy="1633"/>
            </a:xfrm>
          </p:grpSpPr>
          <p:sp>
            <p:nvSpPr>
              <p:cNvPr id="63" name="Rectangle 70"/>
              <p:cNvSpPr>
                <a:spLocks noChangeArrowheads="1"/>
              </p:cNvSpPr>
              <p:nvPr/>
            </p:nvSpPr>
            <p:spPr bwMode="auto">
              <a:xfrm>
                <a:off x="1111" y="1616"/>
                <a:ext cx="3357" cy="1633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1"/>
              <p:cNvSpPr>
                <a:spLocks noChangeArrowheads="1"/>
              </p:cNvSpPr>
              <p:nvPr/>
            </p:nvSpPr>
            <p:spPr bwMode="auto">
              <a:xfrm>
                <a:off x="1292" y="1706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2"/>
              <p:cNvSpPr>
                <a:spLocks noChangeArrowheads="1"/>
              </p:cNvSpPr>
              <p:nvPr/>
            </p:nvSpPr>
            <p:spPr bwMode="auto">
              <a:xfrm>
                <a:off x="1292" y="2296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3"/>
              <p:cNvSpPr>
                <a:spLocks noChangeArrowheads="1"/>
              </p:cNvSpPr>
              <p:nvPr/>
            </p:nvSpPr>
            <p:spPr bwMode="auto">
              <a:xfrm>
                <a:off x="1292" y="2795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4"/>
              <p:cNvSpPr>
                <a:spLocks noChangeArrowheads="1"/>
              </p:cNvSpPr>
              <p:nvPr/>
            </p:nvSpPr>
            <p:spPr bwMode="auto">
              <a:xfrm>
                <a:off x="2063" y="2568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5"/>
              <p:cNvSpPr>
                <a:spLocks noChangeArrowheads="1"/>
              </p:cNvSpPr>
              <p:nvPr/>
            </p:nvSpPr>
            <p:spPr bwMode="auto">
              <a:xfrm>
                <a:off x="2063" y="1706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76"/>
              <p:cNvSpPr>
                <a:spLocks noChangeArrowheads="1"/>
              </p:cNvSpPr>
              <p:nvPr/>
            </p:nvSpPr>
            <p:spPr bwMode="auto">
              <a:xfrm>
                <a:off x="2789" y="2795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70" name="AutoShape 77"/>
              <p:cNvCxnSpPr>
                <a:cxnSpLocks noChangeShapeType="1"/>
                <a:stCxn id="64" idx="3"/>
                <a:endCxn id="68" idx="1"/>
              </p:cNvCxnSpPr>
              <p:nvPr/>
            </p:nvCxnSpPr>
            <p:spPr bwMode="auto">
              <a:xfrm>
                <a:off x="1745" y="1865"/>
                <a:ext cx="318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71" name="AutoShape 78"/>
              <p:cNvCxnSpPr>
                <a:cxnSpLocks noChangeShapeType="1"/>
                <a:stCxn id="67" idx="3"/>
                <a:endCxn id="69" idx="1"/>
              </p:cNvCxnSpPr>
              <p:nvPr/>
            </p:nvCxnSpPr>
            <p:spPr bwMode="auto">
              <a:xfrm>
                <a:off x="2516" y="2727"/>
                <a:ext cx="273" cy="22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72" name="AutoShape 79"/>
              <p:cNvCxnSpPr>
                <a:cxnSpLocks noChangeShapeType="1"/>
                <a:stCxn id="66" idx="3"/>
                <a:endCxn id="67" idx="1"/>
              </p:cNvCxnSpPr>
              <p:nvPr/>
            </p:nvCxnSpPr>
            <p:spPr bwMode="auto">
              <a:xfrm flipV="1">
                <a:off x="1745" y="2727"/>
                <a:ext cx="318" cy="22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73" name="AutoShape 80"/>
              <p:cNvCxnSpPr>
                <a:cxnSpLocks noChangeShapeType="1"/>
                <a:stCxn id="65" idx="3"/>
                <a:endCxn id="67" idx="1"/>
              </p:cNvCxnSpPr>
              <p:nvPr/>
            </p:nvCxnSpPr>
            <p:spPr bwMode="auto">
              <a:xfrm>
                <a:off x="1745" y="2455"/>
                <a:ext cx="318" cy="27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74" name="AutoShape 81"/>
              <p:cNvCxnSpPr>
                <a:cxnSpLocks noChangeShapeType="1"/>
                <a:stCxn id="68" idx="3"/>
                <a:endCxn id="75" idx="1"/>
              </p:cNvCxnSpPr>
              <p:nvPr/>
            </p:nvCxnSpPr>
            <p:spPr bwMode="auto">
              <a:xfrm>
                <a:off x="2516" y="1865"/>
                <a:ext cx="863" cy="77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75" name="Rectangle 82"/>
              <p:cNvSpPr>
                <a:spLocks noChangeArrowheads="1"/>
              </p:cNvSpPr>
              <p:nvPr/>
            </p:nvSpPr>
            <p:spPr bwMode="auto">
              <a:xfrm>
                <a:off x="3379" y="2477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76" name="AutoShape 83"/>
              <p:cNvCxnSpPr>
                <a:cxnSpLocks noChangeShapeType="1"/>
                <a:stCxn id="75" idx="3"/>
                <a:endCxn id="83" idx="1"/>
              </p:cNvCxnSpPr>
              <p:nvPr/>
            </p:nvCxnSpPr>
            <p:spPr bwMode="auto">
              <a:xfrm flipV="1">
                <a:off x="3832" y="2455"/>
                <a:ext cx="137" cy="18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77" name="AutoShape 84"/>
              <p:cNvCxnSpPr>
                <a:cxnSpLocks noChangeShapeType="1"/>
                <a:stCxn id="69" idx="3"/>
                <a:endCxn id="75" idx="1"/>
              </p:cNvCxnSpPr>
              <p:nvPr/>
            </p:nvCxnSpPr>
            <p:spPr bwMode="auto">
              <a:xfrm flipV="1">
                <a:off x="3242" y="2636"/>
                <a:ext cx="137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78" name="Rectangle 85"/>
              <p:cNvSpPr>
                <a:spLocks noChangeArrowheads="1"/>
              </p:cNvSpPr>
              <p:nvPr/>
            </p:nvSpPr>
            <p:spPr bwMode="auto">
              <a:xfrm>
                <a:off x="2063" y="2137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79" name="AutoShape 86"/>
              <p:cNvCxnSpPr>
                <a:cxnSpLocks noChangeShapeType="1"/>
                <a:stCxn id="65" idx="3"/>
                <a:endCxn id="78" idx="1"/>
              </p:cNvCxnSpPr>
              <p:nvPr/>
            </p:nvCxnSpPr>
            <p:spPr bwMode="auto">
              <a:xfrm flipV="1">
                <a:off x="1745" y="2296"/>
                <a:ext cx="318" cy="15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80" name="AutoShape 87"/>
              <p:cNvCxnSpPr>
                <a:cxnSpLocks noChangeShapeType="1"/>
                <a:stCxn id="78" idx="3"/>
                <a:endCxn id="81" idx="1"/>
              </p:cNvCxnSpPr>
              <p:nvPr/>
            </p:nvCxnSpPr>
            <p:spPr bwMode="auto">
              <a:xfrm flipV="1">
                <a:off x="2516" y="1911"/>
                <a:ext cx="681" cy="3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81" name="Rectangle 88"/>
              <p:cNvSpPr>
                <a:spLocks noChangeArrowheads="1"/>
              </p:cNvSpPr>
              <p:nvPr/>
            </p:nvSpPr>
            <p:spPr bwMode="auto">
              <a:xfrm>
                <a:off x="3197" y="1752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82" name="AutoShape 89"/>
              <p:cNvCxnSpPr>
                <a:cxnSpLocks noChangeShapeType="1"/>
                <a:stCxn id="81" idx="3"/>
                <a:endCxn id="83" idx="1"/>
              </p:cNvCxnSpPr>
              <p:nvPr/>
            </p:nvCxnSpPr>
            <p:spPr bwMode="auto">
              <a:xfrm>
                <a:off x="3650" y="1911"/>
                <a:ext cx="319" cy="54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83" name="Rectangle 90"/>
              <p:cNvSpPr>
                <a:spLocks noChangeArrowheads="1"/>
              </p:cNvSpPr>
              <p:nvPr/>
            </p:nvSpPr>
            <p:spPr bwMode="auto">
              <a:xfrm>
                <a:off x="3969" y="2296"/>
                <a:ext cx="453" cy="31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" name="Text Box 92"/>
            <p:cNvSpPr txBox="1">
              <a:spLocks noChangeArrowheads="1"/>
            </p:cNvSpPr>
            <p:nvPr/>
          </p:nvSpPr>
          <p:spPr bwMode="auto">
            <a:xfrm>
              <a:off x="5012" y="1616"/>
              <a:ext cx="69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1400" i="1" dirty="0">
                  <a:cs typeface="Arial" pitchFamily="34" charset="0"/>
                </a:rPr>
                <a:t>Query spec</a:t>
              </a:r>
            </a:p>
          </p:txBody>
        </p:sp>
      </p:grpSp>
      <p:sp>
        <p:nvSpPr>
          <p:cNvPr id="85" name="Text Box 96"/>
          <p:cNvSpPr txBox="1">
            <a:spLocks noChangeArrowheads="1"/>
          </p:cNvSpPr>
          <p:nvPr/>
        </p:nvSpPr>
        <p:spPr bwMode="auto">
          <a:xfrm>
            <a:off x="7861300" y="6388769"/>
            <a:ext cx="1333698" cy="515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 i="1" dirty="0">
                <a:cs typeface="Arial" pitchFamily="34" charset="0"/>
              </a:rPr>
              <a:t>Application</a:t>
            </a:r>
          </a:p>
          <a:p>
            <a:r>
              <a:rPr lang="en-US" altLang="ko-KR" i="1" dirty="0">
                <a:cs typeface="Arial" pitchFamily="34" charset="0"/>
              </a:rPr>
              <a:t>administrator</a:t>
            </a:r>
          </a:p>
        </p:txBody>
      </p:sp>
      <p:cxnSp>
        <p:nvCxnSpPr>
          <p:cNvPr id="86" name="AutoShape 21"/>
          <p:cNvCxnSpPr>
            <a:cxnSpLocks noChangeShapeType="1"/>
            <a:stCxn id="11" idx="6"/>
            <a:endCxn id="31" idx="1"/>
          </p:cNvCxnSpPr>
          <p:nvPr/>
        </p:nvCxnSpPr>
        <p:spPr bwMode="auto">
          <a:xfrm>
            <a:off x="754063" y="2168526"/>
            <a:ext cx="1081088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7" name="AutoShape 22"/>
          <p:cNvCxnSpPr>
            <a:cxnSpLocks noChangeShapeType="1"/>
            <a:stCxn id="16" idx="6"/>
            <a:endCxn id="32" idx="1"/>
          </p:cNvCxnSpPr>
          <p:nvPr/>
        </p:nvCxnSpPr>
        <p:spPr bwMode="auto">
          <a:xfrm flipV="1">
            <a:off x="754063" y="3681413"/>
            <a:ext cx="10810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8" name="AutoShape 23"/>
          <p:cNvCxnSpPr>
            <a:cxnSpLocks noChangeShapeType="1"/>
            <a:stCxn id="17" idx="6"/>
            <a:endCxn id="33" idx="1"/>
          </p:cNvCxnSpPr>
          <p:nvPr/>
        </p:nvCxnSpPr>
        <p:spPr bwMode="auto">
          <a:xfrm flipV="1">
            <a:off x="754063" y="4473576"/>
            <a:ext cx="1081088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" name="AutoShape 24"/>
          <p:cNvCxnSpPr>
            <a:cxnSpLocks noChangeShapeType="1"/>
            <a:stCxn id="13" idx="6"/>
            <a:endCxn id="31" idx="1"/>
          </p:cNvCxnSpPr>
          <p:nvPr/>
        </p:nvCxnSpPr>
        <p:spPr bwMode="auto">
          <a:xfrm flipV="1">
            <a:off x="754063" y="2744788"/>
            <a:ext cx="1081088" cy="404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0" name="AutoShape 26"/>
          <p:cNvCxnSpPr>
            <a:cxnSpLocks noChangeShapeType="1"/>
            <a:stCxn id="12" idx="6"/>
            <a:endCxn id="31" idx="1"/>
          </p:cNvCxnSpPr>
          <p:nvPr/>
        </p:nvCxnSpPr>
        <p:spPr bwMode="auto">
          <a:xfrm>
            <a:off x="754063" y="2671764"/>
            <a:ext cx="1081088" cy="7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1" name="AutoShape 27"/>
          <p:cNvCxnSpPr>
            <a:cxnSpLocks noChangeShapeType="1"/>
            <a:stCxn id="14" idx="6"/>
            <a:endCxn id="31" idx="1"/>
          </p:cNvCxnSpPr>
          <p:nvPr/>
        </p:nvCxnSpPr>
        <p:spPr bwMode="auto">
          <a:xfrm flipV="1">
            <a:off x="754063" y="2744788"/>
            <a:ext cx="10810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" name="AutoShape 35"/>
          <p:cNvCxnSpPr>
            <a:cxnSpLocks noChangeShapeType="1"/>
            <a:stCxn id="15" idx="6"/>
            <a:endCxn id="31" idx="1"/>
          </p:cNvCxnSpPr>
          <p:nvPr/>
        </p:nvCxnSpPr>
        <p:spPr bwMode="auto">
          <a:xfrm flipV="1">
            <a:off x="754063" y="2744788"/>
            <a:ext cx="1081088" cy="1325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3" name="Rectangle 36"/>
          <p:cNvSpPr>
            <a:spLocks noChangeArrowheads="1"/>
          </p:cNvSpPr>
          <p:nvPr/>
        </p:nvSpPr>
        <p:spPr bwMode="auto">
          <a:xfrm>
            <a:off x="5661024" y="6142037"/>
            <a:ext cx="522288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94" name="Rectangle 18"/>
          <p:cNvSpPr>
            <a:spLocks noChangeArrowheads="1"/>
          </p:cNvSpPr>
          <p:nvPr/>
        </p:nvSpPr>
        <p:spPr bwMode="auto">
          <a:xfrm>
            <a:off x="2449512" y="6142037"/>
            <a:ext cx="566738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endParaRPr lang="en-US"/>
          </a:p>
        </p:txBody>
      </p:sp>
      <p:sp>
        <p:nvSpPr>
          <p:cNvPr id="97" name="Slide Number Placeholder 4"/>
          <p:cNvSpPr txBox="1">
            <a:spLocks/>
          </p:cNvSpPr>
          <p:nvPr/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83" tIns="50392" rIns="100783" bIns="50392" anchor="ctr" anchorCtr="0">
            <a:normAutofit fontScale="92500" lnSpcReduction="20000"/>
          </a:bodyPr>
          <a:lstStyle/>
          <a:p>
            <a:pPr algn="ctr" hangingPunct="1">
              <a:defRPr/>
            </a:pPr>
            <a:fld id="{FF204DA1-FDA9-4A5D-A963-9EA4EF1914CF}" type="slidenum">
              <a:rPr lang="en-US" sz="1500" b="1" smtClean="0">
                <a:solidFill>
                  <a:srgbClr val="FFFFFF"/>
                </a:solidFill>
              </a:rPr>
              <a:pPr algn="ctr" hangingPunct="1">
                <a:defRPr/>
              </a:pPr>
              <a:t>7</a:t>
            </a:fld>
            <a:endParaRPr lang="en-US" sz="15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83689E-6 L -0.06545 -0.05329 C -0.07916 -0.06533 -0.09965 -0.07205 -0.121 -0.07205 C -0.14531 -0.07205 -0.16475 -0.06533 -0.17847 -0.05329 L -0.24375 -3.83689E-6 " pathEditMode="relative" rAng="0" ptsTypes="FffFF">
                                      <p:cBhvr>
                                        <p:cTn id="1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3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9.63855E-7 L -0.06545 -0.05329 C -0.07916 -0.06534 -0.09965 -0.07206 -0.121 -0.07206 C -0.14531 -0.07206 -0.16475 -0.06534 -0.17847 -0.05329 L -0.24375 9.63855E-7 " pathEditMode="relative" rAng="0" ptsTypes="FffFF">
                                      <p:cBhvr>
                                        <p:cTn id="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Suppose, in a hospital, continuous stream of doctor’s position, patient’s health, position </a:t>
            </a:r>
            <a:r>
              <a:rPr lang="en-US" i="1" dirty="0" smtClean="0"/>
              <a:t>etc.</a:t>
            </a:r>
            <a:r>
              <a:rPr lang="en-US" dirty="0" smtClean="0"/>
              <a:t> is monitored</a:t>
            </a:r>
          </a:p>
          <a:p>
            <a:endParaRPr lang="en-US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040312" y="4694237"/>
            <a:ext cx="137160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100783" tIns="50392" rIns="100783" bIns="50392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Join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039670" y="5456237"/>
            <a:ext cx="998624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83" tIns="50392" rIns="100783" bIns="50392">
            <a:spAutoFit/>
          </a:bodyPr>
          <a:lstStyle/>
          <a:p>
            <a:r>
              <a:rPr lang="en-US" dirty="0">
                <a:cs typeface="Arial" pitchFamily="34" charset="0"/>
              </a:rPr>
              <a:t>Doctors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20712" y="4465637"/>
            <a:ext cx="1600200" cy="35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0783" tIns="50392" rIns="100783" bIns="50392">
            <a:spAutoFit/>
          </a:bodyPr>
          <a:lstStyle/>
          <a:p>
            <a:r>
              <a:rPr lang="en-US" dirty="0">
                <a:cs typeface="Arial" pitchFamily="34" charset="0"/>
              </a:rPr>
              <a:t>Patients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7707312" y="4465637"/>
            <a:ext cx="1719079" cy="1389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0783" tIns="50392" rIns="100783" bIns="50392">
            <a:spAutoFit/>
          </a:bodyPr>
          <a:lstStyle/>
          <a:p>
            <a:r>
              <a:rPr lang="en-US" b="1" dirty="0" smtClean="0">
                <a:cs typeface="Arial" pitchFamily="34" charset="0"/>
              </a:rPr>
              <a:t>Nearby doctors </a:t>
            </a:r>
            <a:r>
              <a:rPr lang="en-US" b="1" dirty="0">
                <a:cs typeface="Arial" pitchFamily="34" charset="0"/>
              </a:rPr>
              <a:t>who can </a:t>
            </a:r>
            <a:r>
              <a:rPr lang="en-US" b="1" dirty="0" smtClean="0">
                <a:cs typeface="Arial" pitchFamily="34" charset="0"/>
              </a:rPr>
              <a:t>work</a:t>
            </a:r>
          </a:p>
          <a:p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>
                <a:cs typeface="Arial" pitchFamily="34" charset="0"/>
              </a:rPr>
              <a:t>on a </a:t>
            </a:r>
            <a:r>
              <a:rPr lang="en-US" b="1" dirty="0" smtClean="0">
                <a:cs typeface="Arial" pitchFamily="34" charset="0"/>
              </a:rPr>
              <a:t>heart patient</a:t>
            </a:r>
            <a:endParaRPr lang="en-US" b="1" dirty="0"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35112" y="5380037"/>
            <a:ext cx="3505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5" idx="3"/>
          </p:cNvCxnSpPr>
          <p:nvPr/>
        </p:nvCxnSpPr>
        <p:spPr>
          <a:xfrm>
            <a:off x="4311833" y="4829792"/>
            <a:ext cx="728479" cy="168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5" idx="1"/>
          </p:cNvCxnSpPr>
          <p:nvPr/>
        </p:nvCxnSpPr>
        <p:spPr>
          <a:xfrm flipV="1">
            <a:off x="1687512" y="4829792"/>
            <a:ext cx="762000" cy="16845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</p:cNvCxnSpPr>
          <p:nvPr/>
        </p:nvCxnSpPr>
        <p:spPr>
          <a:xfrm>
            <a:off x="6411912" y="5151437"/>
            <a:ext cx="1367164" cy="15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2449512" y="4465637"/>
            <a:ext cx="1862321" cy="7283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100783" tIns="50392" rIns="100783" bIns="50392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Filter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(disease=heart)</a:t>
            </a:r>
            <a:endParaRPr lang="en-US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68512" y="6370637"/>
            <a:ext cx="4166590" cy="6076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Join condition: </a:t>
            </a:r>
          </a:p>
          <a:p>
            <a:r>
              <a:rPr lang="en-US" dirty="0" smtClean="0">
                <a:solidFill>
                  <a:sysClr val="windowText" lastClr="000000"/>
                </a:solidFill>
                <a:cs typeface="Arial" pitchFamily="34" charset="0"/>
              </a:rPr>
              <a:t>(</a:t>
            </a:r>
            <a:r>
              <a:rPr lang="en-US" dirty="0" err="1" smtClean="0">
                <a:solidFill>
                  <a:sysClr val="windowText" lastClr="000000"/>
                </a:solidFill>
                <a:cs typeface="Arial" pitchFamily="34" charset="0"/>
              </a:rPr>
              <a:t>Patient.location</a:t>
            </a:r>
            <a:r>
              <a:rPr lang="en-US" dirty="0" smtClean="0">
                <a:solidFill>
                  <a:sysClr val="windowText" lastClr="000000"/>
                </a:solidFill>
                <a:cs typeface="Arial" pitchFamily="34" charset="0"/>
              </a:rPr>
              <a:t> – </a:t>
            </a:r>
            <a:r>
              <a:rPr lang="en-US" dirty="0" err="1" smtClean="0">
                <a:solidFill>
                  <a:sysClr val="windowText" lastClr="000000"/>
                </a:solidFill>
                <a:cs typeface="Arial" pitchFamily="34" charset="0"/>
              </a:rPr>
              <a:t>doctor.location</a:t>
            </a:r>
            <a:r>
              <a:rPr lang="en-US" dirty="0" smtClean="0">
                <a:solidFill>
                  <a:sysClr val="windowText" lastClr="000000"/>
                </a:solidFill>
                <a:cs typeface="Arial" pitchFamily="34" charset="0"/>
              </a:rPr>
              <a:t>) &lt; </a:t>
            </a:r>
            <a:r>
              <a:rPr lang="el-GR" dirty="0" smtClean="0">
                <a:solidFill>
                  <a:sysClr val="windowText" lastClr="000000"/>
                </a:solidFill>
                <a:cs typeface="Arial" pitchFamily="34" charset="0"/>
              </a:rPr>
              <a:t>θ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5" idx="2"/>
            <a:endCxn id="24" idx="0"/>
          </p:cNvCxnSpPr>
          <p:nvPr/>
        </p:nvCxnSpPr>
        <p:spPr>
          <a:xfrm rot="5400000">
            <a:off x="4557960" y="5202485"/>
            <a:ext cx="762000" cy="1574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of 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Aurora stream tuple: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(TS=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.. A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endParaRPr lang="en-US" dirty="0" smtClean="0"/>
          </a:p>
          <a:p>
            <a:pPr marL="431755" indent="-323816">
              <a:buSzPct val="45000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  <a:tab pos="8685899" algn="l"/>
              </a:tabLst>
            </a:pPr>
            <a:r>
              <a:rPr lang="en-US" dirty="0" smtClean="0"/>
              <a:t>TS (Timestamp) information is used for </a:t>
            </a:r>
            <a:r>
              <a:rPr lang="en-US" dirty="0" err="1" smtClean="0"/>
              <a:t>QoS</a:t>
            </a:r>
            <a:r>
              <a:rPr lang="en-US" dirty="0" smtClean="0"/>
              <a:t> calculation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FF204DA1-FDA9-4A5D-A963-9EA4EF1914C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2206</TotalTime>
  <Words>2747</Words>
  <Application>Microsoft Office PowerPoint</Application>
  <PresentationFormat>Custom</PresentationFormat>
  <Paragraphs>621</Paragraphs>
  <Slides>58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Median</vt:lpstr>
      <vt:lpstr>Monitoring streams:  a new class of data management applications D. Carney et al.</vt:lpstr>
      <vt:lpstr>Outline </vt:lpstr>
      <vt:lpstr>Monitoring Applications</vt:lpstr>
      <vt:lpstr>Examples of Monitoring Applications</vt:lpstr>
      <vt:lpstr>Slide 5</vt:lpstr>
      <vt:lpstr>Aurora</vt:lpstr>
      <vt:lpstr>Aurora Overall System Model</vt:lpstr>
      <vt:lpstr>Example</vt:lpstr>
      <vt:lpstr>Representation of Stream</vt:lpstr>
      <vt:lpstr>Operators in Aurora</vt:lpstr>
      <vt:lpstr>Concept of Windowing</vt:lpstr>
      <vt:lpstr>Operations in Aurora (cntd.)</vt:lpstr>
      <vt:lpstr>Slide 13</vt:lpstr>
      <vt:lpstr>Aurora Query Model</vt:lpstr>
      <vt:lpstr>Aurora Query Model (cntd.)</vt:lpstr>
      <vt:lpstr>Connection Points</vt:lpstr>
      <vt:lpstr>Aurora Query model: Views</vt:lpstr>
      <vt:lpstr>Views</vt:lpstr>
      <vt:lpstr>Aurora Query model: Ad-hoc queries</vt:lpstr>
      <vt:lpstr>Ad-hoc queries</vt:lpstr>
      <vt:lpstr>Aurora Optimization</vt:lpstr>
      <vt:lpstr>Continuous Query Optimization</vt:lpstr>
      <vt:lpstr>Optimization</vt:lpstr>
      <vt:lpstr>Continuous Query Optimization</vt:lpstr>
      <vt:lpstr>Slide 25</vt:lpstr>
      <vt:lpstr>Optimizing Ad-hoc queries</vt:lpstr>
      <vt:lpstr>Slide 27</vt:lpstr>
      <vt:lpstr>QoS Specification</vt:lpstr>
      <vt:lpstr>Aurora Storage Management (ASM)</vt:lpstr>
      <vt:lpstr>Slide 30</vt:lpstr>
      <vt:lpstr>Storing of Queues</vt:lpstr>
      <vt:lpstr>Swap policy for Queue blocks</vt:lpstr>
      <vt:lpstr>Connection Point Management</vt:lpstr>
      <vt:lpstr>Real Time Scheduling(RTS)</vt:lpstr>
      <vt:lpstr>RTS by Optimizing overall processing cost</vt:lpstr>
      <vt:lpstr>RTS by Optimizing overall processing cost(contd.)</vt:lpstr>
      <vt:lpstr>RTS by Optimizing QoS: Priority Assignment</vt:lpstr>
      <vt:lpstr>Different priority assignment approach</vt:lpstr>
      <vt:lpstr>Load Shedding</vt:lpstr>
      <vt:lpstr>Detecting Load Shedding: Static Analysis</vt:lpstr>
      <vt:lpstr>Detecting Load Shedding: Dynamic Analysis</vt:lpstr>
      <vt:lpstr>Static Load Shedding by dropping tuples</vt:lpstr>
      <vt:lpstr>Placement of Drop box</vt:lpstr>
      <vt:lpstr>Dynamic Load Shedding by dropping tuples</vt:lpstr>
      <vt:lpstr>Semantic Load shedding by filtering tuples</vt:lpstr>
      <vt:lpstr>Conclusion</vt:lpstr>
      <vt:lpstr>Borealis Stream Processing Engine</vt:lpstr>
      <vt:lpstr>Borealis Architecture</vt:lpstr>
      <vt:lpstr>Dynamic revising query results</vt:lpstr>
      <vt:lpstr>Stateless revision</vt:lpstr>
      <vt:lpstr>Stateful revision</vt:lpstr>
      <vt:lpstr>Dynamic Revision Challenge</vt:lpstr>
      <vt:lpstr>Dynamic Modification of Queries</vt:lpstr>
      <vt:lpstr>Time Travel</vt:lpstr>
      <vt:lpstr>StreamSQL</vt:lpstr>
      <vt:lpstr>StreamSQL</vt:lpstr>
      <vt:lpstr>StreamSQL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Joydip Datta</dc:creator>
  <cp:lastModifiedBy>Dell</cp:lastModifiedBy>
  <cp:revision>140</cp:revision>
  <cp:lastPrinted>1601-01-01T00:00:00Z</cp:lastPrinted>
  <dcterms:created xsi:type="dcterms:W3CDTF">2011-03-21T04:58:06Z</dcterms:created>
  <dcterms:modified xsi:type="dcterms:W3CDTF">2015-03-25T22:00:55Z</dcterms:modified>
</cp:coreProperties>
</file>