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11.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44"/>
  </p:notesMasterIdLst>
  <p:handoutMasterIdLst>
    <p:handoutMasterId r:id="rId45"/>
  </p:handoutMasterIdLst>
  <p:sldIdLst>
    <p:sldId id="317" r:id="rId2"/>
    <p:sldId id="528" r:id="rId3"/>
    <p:sldId id="529" r:id="rId4"/>
    <p:sldId id="530" r:id="rId5"/>
    <p:sldId id="505" r:id="rId6"/>
    <p:sldId id="386" r:id="rId7"/>
    <p:sldId id="534" r:id="rId8"/>
    <p:sldId id="535" r:id="rId9"/>
    <p:sldId id="560" r:id="rId10"/>
    <p:sldId id="531" r:id="rId11"/>
    <p:sldId id="353" r:id="rId12"/>
    <p:sldId id="426" r:id="rId13"/>
    <p:sldId id="533" r:id="rId14"/>
    <p:sldId id="537" r:id="rId15"/>
    <p:sldId id="503" r:id="rId16"/>
    <p:sldId id="508" r:id="rId17"/>
    <p:sldId id="507" r:id="rId18"/>
    <p:sldId id="481" r:id="rId19"/>
    <p:sldId id="509" r:id="rId20"/>
    <p:sldId id="484" r:id="rId21"/>
    <p:sldId id="550" r:id="rId22"/>
    <p:sldId id="495" r:id="rId23"/>
    <p:sldId id="491" r:id="rId24"/>
    <p:sldId id="511" r:id="rId25"/>
    <p:sldId id="541" r:id="rId26"/>
    <p:sldId id="542" r:id="rId27"/>
    <p:sldId id="549" r:id="rId28"/>
    <p:sldId id="538" r:id="rId29"/>
    <p:sldId id="539" r:id="rId30"/>
    <p:sldId id="540" r:id="rId31"/>
    <p:sldId id="543" r:id="rId32"/>
    <p:sldId id="513" r:id="rId33"/>
    <p:sldId id="308" r:id="rId34"/>
    <p:sldId id="516" r:id="rId35"/>
    <p:sldId id="500" r:id="rId36"/>
    <p:sldId id="501" r:id="rId37"/>
    <p:sldId id="502" r:id="rId38"/>
    <p:sldId id="557" r:id="rId39"/>
    <p:sldId id="527" r:id="rId40"/>
    <p:sldId id="524" r:id="rId41"/>
    <p:sldId id="525" r:id="rId42"/>
    <p:sldId id="526" r:id="rId43"/>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7FBD5"/>
    <a:srgbClr val="0000FF"/>
    <a:srgbClr val="007A3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882" autoAdjust="0"/>
    <p:restoredTop sz="84388" autoAdjust="0"/>
  </p:normalViewPr>
  <p:slideViewPr>
    <p:cSldViewPr snapToGrid="0">
      <p:cViewPr varScale="1">
        <p:scale>
          <a:sx n="96" d="100"/>
          <a:sy n="96" d="100"/>
        </p:scale>
        <p:origin x="1248" y="90"/>
      </p:cViewPr>
      <p:guideLst/>
    </p:cSldViewPr>
  </p:slideViewPr>
  <p:outlineViewPr>
    <p:cViewPr>
      <p:scale>
        <a:sx n="33" d="100"/>
        <a:sy n="33" d="100"/>
      </p:scale>
      <p:origin x="0" y="0"/>
    </p:cViewPr>
  </p:outlineViewPr>
  <p:notesTextViewPr>
    <p:cViewPr>
      <p:scale>
        <a:sx n="3" d="2"/>
        <a:sy n="3" d="2"/>
      </p:scale>
      <p:origin x="0" y="0"/>
    </p:cViewPr>
  </p:notesTextViewPr>
  <p:sorterViewPr>
    <p:cViewPr>
      <p:scale>
        <a:sx n="100" d="100"/>
        <a:sy n="100" d="100"/>
      </p:scale>
      <p:origin x="0" y="-1398"/>
    </p:cViewPr>
  </p:sorterViewPr>
  <p:notesViewPr>
    <p:cSldViewPr snapToGrid="0">
      <p:cViewPr>
        <p:scale>
          <a:sx n="150" d="100"/>
          <a:sy n="150" d="100"/>
        </p:scale>
        <p:origin x="2472" y="-1218"/>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50" Type="http://schemas.microsoft.com/office/2015/10/relationships/revisionInfo" Target="revisionInfo.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s>
</file>

<file path=ppt/charts/_rels/chart1.xml.rels><?xml version="1.0" encoding="UTF-8" standalone="yes"?>
<Relationships xmlns="http://schemas.openxmlformats.org/package/2006/relationships"><Relationship Id="rId3" Type="http://schemas.openxmlformats.org/officeDocument/2006/relationships/oleObject" Target="file:///C:\Users\andut\Documents\Visual%20Studio%202015\Projects\ConsoleApplication1\Paper\Camera%20Ready%20version\exp_excel\Results_Nov4.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file:///C:\Users\andut\Documents\Visual%20Studio%202015\Projects\ConsoleApplication1\Paper\Camera%20Ready%20version\exp_excel\Results_Nov4.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file:///C:\Users\andut\Documents\Visual%20Studio%202015\Projects\ConsoleApplication1\Paper\Camera%20Ready%20version\exp_excel\Results_Nov4.xlsx"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file:///C:\Users\andut\Documents\Visual%20Studio%202015\Projects\ConsoleApplication1\Paper\Camera%20Ready%20version\exp_excel\Results_Nov4.xlsx" TargetMode="External"/><Relationship Id="rId2" Type="http://schemas.microsoft.com/office/2011/relationships/chartColorStyle" Target="colors4.xml"/><Relationship Id="rId1" Type="http://schemas.microsoft.com/office/2011/relationships/chartStyle" Target="style4.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scatterChart>
        <c:scatterStyle val="lineMarker"/>
        <c:varyColors val="0"/>
        <c:ser>
          <c:idx val="0"/>
          <c:order val="0"/>
          <c:tx>
            <c:strRef>
              <c:f>OnlyRandomSeq!$H$110</c:f>
              <c:strCache>
                <c:ptCount val="1"/>
                <c:pt idx="0">
                  <c:v>Avg TC</c:v>
                </c:pt>
              </c:strCache>
            </c:strRef>
          </c:tx>
          <c:spPr>
            <a:ln w="19050" cap="rnd">
              <a:noFill/>
              <a:round/>
            </a:ln>
            <a:effectLst/>
          </c:spPr>
          <c:marker>
            <c:symbol val="circle"/>
            <c:size val="5"/>
            <c:spPr>
              <a:solidFill>
                <a:schemeClr val="accent1"/>
              </a:solidFill>
              <a:ln w="9525">
                <a:solidFill>
                  <a:schemeClr val="accent1"/>
                </a:solidFill>
              </a:ln>
              <a:effectLst/>
            </c:spPr>
          </c:marker>
          <c:dPt>
            <c:idx val="0"/>
            <c:marker>
              <c:symbol val="circle"/>
              <c:size val="11"/>
              <c:spPr>
                <a:solidFill>
                  <a:srgbClr val="002060"/>
                </a:solidFill>
                <a:ln w="9525">
                  <a:solidFill>
                    <a:schemeClr val="accent1"/>
                  </a:solidFill>
                </a:ln>
                <a:effectLst/>
              </c:spPr>
            </c:marker>
            <c:bubble3D val="0"/>
            <c:extLst>
              <c:ext xmlns:c16="http://schemas.microsoft.com/office/drawing/2014/chart" uri="{C3380CC4-5D6E-409C-BE32-E72D297353CC}">
                <c16:uniqueId val="{00000000-02C7-4B25-802E-70865AF4912F}"/>
              </c:ext>
            </c:extLst>
          </c:dPt>
          <c:dLbls>
            <c:dLbl>
              <c:idx val="0"/>
              <c:layout>
                <c:manualLayout>
                  <c:x val="-2.7822364901016586E-2"/>
                  <c:y val="-4.4321329639889197E-2"/>
                </c:manualLayout>
              </c:layout>
              <c:tx>
                <c:rich>
                  <a:bodyPr rot="0" spcFirstLastPara="1" vertOverflow="ellipsis" vert="horz" wrap="square" lIns="38100" tIns="19050" rIns="38100" bIns="19050" anchor="ctr" anchorCtr="1">
                    <a:noAutofit/>
                  </a:bodyPr>
                  <a:lstStyle/>
                  <a:p>
                    <a:pPr>
                      <a:defRPr sz="900" b="0" i="0" u="none" strike="noStrike" kern="1200" baseline="0">
                        <a:solidFill>
                          <a:schemeClr val="tx1">
                            <a:lumMod val="75000"/>
                            <a:lumOff val="25000"/>
                          </a:schemeClr>
                        </a:solidFill>
                        <a:latin typeface="+mn-lt"/>
                        <a:ea typeface="+mn-ea"/>
                        <a:cs typeface="+mn-cs"/>
                      </a:defRPr>
                    </a:pPr>
                    <a:fld id="{C43163A0-7921-4FCE-9D08-C8C1A2614364}" type="CELLREF">
                      <a:rPr lang="en-US" sz="1500" b="1"/>
                      <a:pPr>
                        <a:defRPr/>
                      </a:pPr>
                      <a:t>[CELLREF]</a:t>
                    </a:fld>
                    <a:endParaRPr lang="en-US"/>
                  </a:p>
                </c:rich>
              </c:tx>
              <c:spPr>
                <a:noFill/>
                <a:ln>
                  <a:noFill/>
                </a:ln>
                <a:effectLst/>
              </c:spPr>
              <c:txPr>
                <a:bodyPr rot="0" spcFirstLastPara="1" vertOverflow="ellipsis" vert="horz" wrap="square" lIns="38100" tIns="19050" rIns="38100" bIns="19050" anchor="ctr" anchorCtr="1">
                  <a:no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extLst>
                <c:ext xmlns:c15="http://schemas.microsoft.com/office/drawing/2012/chart" uri="{CE6537A1-D6FC-4f65-9D91-7224C49458BB}">
                  <c15:layout>
                    <c:manualLayout>
                      <c:w val="0.15340823970037454"/>
                      <c:h val="5.9039849935655551E-2"/>
                    </c:manualLayout>
                  </c15:layout>
                  <c15:dlblFieldTable>
                    <c15:dlblFTEntry>
                      <c15:txfldGUID>{C43163A0-7921-4FCE-9D08-C8C1A2614364}</c15:txfldGUID>
                      <c15:f>OnlyRandomSeq!$F$111</c15:f>
                      <c15:dlblFieldTableCache>
                        <c:ptCount val="1"/>
                        <c:pt idx="0">
                          <c:v>OptOnce</c:v>
                        </c:pt>
                      </c15:dlblFieldTableCache>
                    </c15:dlblFTEntry>
                  </c15:dlblFieldTable>
                  <c15:showDataLabelsRange val="0"/>
                </c:ext>
                <c:ext xmlns:c16="http://schemas.microsoft.com/office/drawing/2014/chart" uri="{C3380CC4-5D6E-409C-BE32-E72D297353CC}">
                  <c16:uniqueId val="{00000000-02C7-4B25-802E-70865AF4912F}"/>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noFill/>
                      <a:round/>
                    </a:ln>
                    <a:effectLst/>
                  </c:spPr>
                </c15:leaderLines>
              </c:ext>
            </c:extLst>
          </c:dLbls>
          <c:xVal>
            <c:numRef>
              <c:f>OnlyRandomSeq!$G$111</c:f>
              <c:numCache>
                <c:formatCode>General</c:formatCode>
                <c:ptCount val="1"/>
                <c:pt idx="0">
                  <c:v>0.1</c:v>
                </c:pt>
              </c:numCache>
            </c:numRef>
          </c:xVal>
          <c:yVal>
            <c:numRef>
              <c:f>OnlyRandomSeq!$H$111</c:f>
              <c:numCache>
                <c:formatCode>0.00</c:formatCode>
                <c:ptCount val="1"/>
                <c:pt idx="0">
                  <c:v>2943</c:v>
                </c:pt>
              </c:numCache>
            </c:numRef>
          </c:yVal>
          <c:smooth val="0"/>
          <c:extLst>
            <c:ext xmlns:c16="http://schemas.microsoft.com/office/drawing/2014/chart" uri="{C3380CC4-5D6E-409C-BE32-E72D297353CC}">
              <c16:uniqueId val="{00000001-02C7-4B25-802E-70865AF4912F}"/>
            </c:ext>
          </c:extLst>
        </c:ser>
        <c:dLbls>
          <c:showLegendKey val="0"/>
          <c:showVal val="0"/>
          <c:showCatName val="0"/>
          <c:showSerName val="0"/>
          <c:showPercent val="0"/>
          <c:showBubbleSize val="0"/>
        </c:dLbls>
        <c:axId val="728624408"/>
        <c:axId val="728625392"/>
      </c:scatterChart>
      <c:valAx>
        <c:axId val="728624408"/>
        <c:scaling>
          <c:orientation val="minMax"/>
          <c:max val="100"/>
        </c:scaling>
        <c:delete val="0"/>
        <c:axPos val="b"/>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sz="1800" b="1" dirty="0"/>
                  <a:t>Optimize</a:t>
                </a:r>
                <a:r>
                  <a:rPr lang="en-US" sz="1800" b="1" baseline="0" dirty="0"/>
                  <a:t> calls (%)</a:t>
                </a:r>
                <a:endParaRPr lang="en-US" sz="1800" b="1" dirty="0"/>
              </a:p>
            </c:rich>
          </c:tx>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800" b="1" i="0" u="none" strike="noStrike" kern="1200" baseline="0">
                <a:solidFill>
                  <a:schemeClr val="tx1">
                    <a:lumMod val="65000"/>
                    <a:lumOff val="35000"/>
                  </a:schemeClr>
                </a:solidFill>
                <a:latin typeface="+mn-lt"/>
                <a:ea typeface="+mn-ea"/>
                <a:cs typeface="+mn-cs"/>
              </a:defRPr>
            </a:pPr>
            <a:endParaRPr lang="en-US"/>
          </a:p>
        </c:txPr>
        <c:crossAx val="728625392"/>
        <c:crosses val="autoZero"/>
        <c:crossBetween val="midCat"/>
      </c:valAx>
      <c:valAx>
        <c:axId val="728625392"/>
        <c:scaling>
          <c:logBase val="10"/>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sz="1800" b="1" dirty="0"/>
                  <a:t>Plan quality</a:t>
                </a:r>
              </a:p>
            </c:rich>
          </c:tx>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0.0E+0" sourceLinked="0"/>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800" b="1" i="0" u="none" strike="noStrike" kern="1200" baseline="0">
                <a:solidFill>
                  <a:schemeClr val="tx1">
                    <a:lumMod val="65000"/>
                    <a:lumOff val="35000"/>
                  </a:schemeClr>
                </a:solidFill>
                <a:latin typeface="+mn-lt"/>
                <a:ea typeface="+mn-ea"/>
                <a:cs typeface="+mn-cs"/>
              </a:defRPr>
            </a:pPr>
            <a:endParaRPr lang="en-US"/>
          </a:p>
        </c:txPr>
        <c:crossAx val="728624408"/>
        <c:crosses val="autoZero"/>
        <c:crossBetween val="midCat"/>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scatterChart>
        <c:scatterStyle val="lineMarker"/>
        <c:varyColors val="0"/>
        <c:ser>
          <c:idx val="0"/>
          <c:order val="0"/>
          <c:tx>
            <c:strRef>
              <c:f>OnlyRandomSeq!$H$110</c:f>
              <c:strCache>
                <c:ptCount val="1"/>
                <c:pt idx="0">
                  <c:v>Avg TC</c:v>
                </c:pt>
              </c:strCache>
            </c:strRef>
          </c:tx>
          <c:spPr>
            <a:ln w="19050" cap="rnd">
              <a:noFill/>
              <a:round/>
            </a:ln>
            <a:effectLst/>
          </c:spPr>
          <c:marker>
            <c:symbol val="circle"/>
            <c:size val="5"/>
            <c:spPr>
              <a:solidFill>
                <a:schemeClr val="accent1"/>
              </a:solidFill>
              <a:ln w="9525">
                <a:solidFill>
                  <a:schemeClr val="accent1"/>
                </a:solidFill>
              </a:ln>
              <a:effectLst/>
            </c:spPr>
          </c:marker>
          <c:dPt>
            <c:idx val="0"/>
            <c:marker>
              <c:symbol val="circle"/>
              <c:size val="11"/>
              <c:spPr>
                <a:solidFill>
                  <a:srgbClr val="002060"/>
                </a:solidFill>
                <a:ln w="9525">
                  <a:solidFill>
                    <a:schemeClr val="accent1"/>
                  </a:solidFill>
                </a:ln>
                <a:effectLst/>
              </c:spPr>
            </c:marker>
            <c:bubble3D val="0"/>
            <c:extLst>
              <c:ext xmlns:c16="http://schemas.microsoft.com/office/drawing/2014/chart" uri="{C3380CC4-5D6E-409C-BE32-E72D297353CC}">
                <c16:uniqueId val="{00000000-C37B-4167-9D06-CFB9AAC680E4}"/>
              </c:ext>
            </c:extLst>
          </c:dPt>
          <c:dLbls>
            <c:dLbl>
              <c:idx val="0"/>
              <c:layout>
                <c:manualLayout>
                  <c:x val="-2.7822364901016586E-2"/>
                  <c:y val="-4.4321329639889197E-2"/>
                </c:manualLayout>
              </c:layout>
              <c:tx>
                <c:rich>
                  <a:bodyPr rot="0" spcFirstLastPara="1" vertOverflow="ellipsis" vert="horz" wrap="square" lIns="38100" tIns="19050" rIns="38100" bIns="19050" anchor="ctr" anchorCtr="1">
                    <a:noAutofit/>
                  </a:bodyPr>
                  <a:lstStyle/>
                  <a:p>
                    <a:pPr>
                      <a:defRPr sz="900" b="0" i="0" u="none" strike="noStrike" kern="1200" baseline="0">
                        <a:solidFill>
                          <a:schemeClr val="tx1">
                            <a:lumMod val="75000"/>
                            <a:lumOff val="25000"/>
                          </a:schemeClr>
                        </a:solidFill>
                        <a:latin typeface="+mn-lt"/>
                        <a:ea typeface="+mn-ea"/>
                        <a:cs typeface="+mn-cs"/>
                      </a:defRPr>
                    </a:pPr>
                    <a:fld id="{C43163A0-7921-4FCE-9D08-C8C1A2614364}" type="CELLREF">
                      <a:rPr lang="en-US" sz="1500" b="1"/>
                      <a:pPr>
                        <a:defRPr/>
                      </a:pPr>
                      <a:t>[CELLREF]</a:t>
                    </a:fld>
                    <a:endParaRPr lang="en-US"/>
                  </a:p>
                </c:rich>
              </c:tx>
              <c:spPr>
                <a:noFill/>
                <a:ln>
                  <a:noFill/>
                </a:ln>
                <a:effectLst/>
              </c:spPr>
              <c:txPr>
                <a:bodyPr rot="0" spcFirstLastPara="1" vertOverflow="ellipsis" vert="horz" wrap="square" lIns="38100" tIns="19050" rIns="38100" bIns="19050" anchor="ctr" anchorCtr="1">
                  <a:no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extLst>
                <c:ext xmlns:c15="http://schemas.microsoft.com/office/drawing/2012/chart" uri="{CE6537A1-D6FC-4f65-9D91-7224C49458BB}">
                  <c15:layout>
                    <c:manualLayout>
                      <c:w val="0.15340823970037454"/>
                      <c:h val="5.9039849935655551E-2"/>
                    </c:manualLayout>
                  </c15:layout>
                  <c15:dlblFieldTable>
                    <c15:dlblFTEntry>
                      <c15:txfldGUID>{C43163A0-7921-4FCE-9D08-C8C1A2614364}</c15:txfldGUID>
                      <c15:f>OnlyRandomSeq!$F$111</c15:f>
                      <c15:dlblFieldTableCache>
                        <c:ptCount val="1"/>
                        <c:pt idx="0">
                          <c:v>OptOnce</c:v>
                        </c:pt>
                      </c15:dlblFieldTableCache>
                    </c15:dlblFTEntry>
                  </c15:dlblFieldTable>
                  <c15:showDataLabelsRange val="0"/>
                </c:ext>
                <c:ext xmlns:c16="http://schemas.microsoft.com/office/drawing/2014/chart" uri="{C3380CC4-5D6E-409C-BE32-E72D297353CC}">
                  <c16:uniqueId val="{00000000-C37B-4167-9D06-CFB9AAC680E4}"/>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noFill/>
                      <a:round/>
                    </a:ln>
                    <a:effectLst/>
                  </c:spPr>
                </c15:leaderLines>
              </c:ext>
            </c:extLst>
          </c:dLbls>
          <c:xVal>
            <c:numRef>
              <c:f>OnlyRandomSeq!$G$111</c:f>
              <c:numCache>
                <c:formatCode>General</c:formatCode>
                <c:ptCount val="1"/>
                <c:pt idx="0">
                  <c:v>0.1</c:v>
                </c:pt>
              </c:numCache>
            </c:numRef>
          </c:xVal>
          <c:yVal>
            <c:numRef>
              <c:f>OnlyRandomSeq!$H$111</c:f>
              <c:numCache>
                <c:formatCode>0.00</c:formatCode>
                <c:ptCount val="1"/>
                <c:pt idx="0">
                  <c:v>2943</c:v>
                </c:pt>
              </c:numCache>
            </c:numRef>
          </c:yVal>
          <c:smooth val="0"/>
          <c:extLst>
            <c:ext xmlns:c16="http://schemas.microsoft.com/office/drawing/2014/chart" uri="{C3380CC4-5D6E-409C-BE32-E72D297353CC}">
              <c16:uniqueId val="{00000001-C37B-4167-9D06-CFB9AAC680E4}"/>
            </c:ext>
          </c:extLst>
        </c:ser>
        <c:dLbls>
          <c:showLegendKey val="0"/>
          <c:showVal val="0"/>
          <c:showCatName val="0"/>
          <c:showSerName val="0"/>
          <c:showPercent val="0"/>
          <c:showBubbleSize val="0"/>
        </c:dLbls>
        <c:axId val="728624408"/>
        <c:axId val="728625392"/>
      </c:scatterChart>
      <c:valAx>
        <c:axId val="728624408"/>
        <c:scaling>
          <c:orientation val="minMax"/>
          <c:max val="100"/>
        </c:scaling>
        <c:delete val="0"/>
        <c:axPos val="b"/>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sz="1800" b="1" dirty="0"/>
                  <a:t>Optimize</a:t>
                </a:r>
                <a:r>
                  <a:rPr lang="en-US" sz="1800" b="1" baseline="0" dirty="0"/>
                  <a:t> calls (%)</a:t>
                </a:r>
                <a:endParaRPr lang="en-US" sz="1800" b="1" dirty="0"/>
              </a:p>
            </c:rich>
          </c:tx>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800" b="1" i="0" u="none" strike="noStrike" kern="1200" baseline="0">
                <a:solidFill>
                  <a:schemeClr val="tx1">
                    <a:lumMod val="65000"/>
                    <a:lumOff val="35000"/>
                  </a:schemeClr>
                </a:solidFill>
                <a:latin typeface="+mn-lt"/>
                <a:ea typeface="+mn-ea"/>
                <a:cs typeface="+mn-cs"/>
              </a:defRPr>
            </a:pPr>
            <a:endParaRPr lang="en-US"/>
          </a:p>
        </c:txPr>
        <c:crossAx val="728625392"/>
        <c:crosses val="autoZero"/>
        <c:crossBetween val="midCat"/>
      </c:valAx>
      <c:valAx>
        <c:axId val="728625392"/>
        <c:scaling>
          <c:logBase val="10"/>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sz="1800" b="1" dirty="0"/>
                  <a:t>Cost</a:t>
                </a:r>
                <a:r>
                  <a:rPr lang="en-US" sz="1800" b="1" baseline="0" dirty="0"/>
                  <a:t> sub-optimality</a:t>
                </a:r>
                <a:endParaRPr lang="en-US" sz="1800" b="1" dirty="0"/>
              </a:p>
            </c:rich>
          </c:tx>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0.0E+0" sourceLinked="0"/>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800" b="1" i="0" u="none" strike="noStrike" kern="1200" baseline="0">
                <a:solidFill>
                  <a:schemeClr val="tx1">
                    <a:lumMod val="65000"/>
                    <a:lumOff val="35000"/>
                  </a:schemeClr>
                </a:solidFill>
                <a:latin typeface="+mn-lt"/>
                <a:ea typeface="+mn-ea"/>
                <a:cs typeface="+mn-cs"/>
              </a:defRPr>
            </a:pPr>
            <a:endParaRPr lang="en-US"/>
          </a:p>
        </c:txPr>
        <c:crossAx val="728624408"/>
        <c:crosses val="autoZero"/>
        <c:crossBetween val="midCat"/>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scatterChart>
        <c:scatterStyle val="lineMarker"/>
        <c:varyColors val="0"/>
        <c:ser>
          <c:idx val="0"/>
          <c:order val="0"/>
          <c:tx>
            <c:strRef>
              <c:f>OnlyRandomSeq!$H$110</c:f>
              <c:strCache>
                <c:ptCount val="1"/>
                <c:pt idx="0">
                  <c:v>Avg TC</c:v>
                </c:pt>
              </c:strCache>
            </c:strRef>
          </c:tx>
          <c:spPr>
            <a:ln w="19050" cap="rnd">
              <a:noFill/>
              <a:round/>
            </a:ln>
            <a:effectLst/>
          </c:spPr>
          <c:marker>
            <c:symbol val="circle"/>
            <c:size val="5"/>
            <c:spPr>
              <a:solidFill>
                <a:schemeClr val="accent1"/>
              </a:solidFill>
              <a:ln w="9525">
                <a:solidFill>
                  <a:schemeClr val="accent1"/>
                </a:solidFill>
              </a:ln>
              <a:effectLst/>
            </c:spPr>
          </c:marker>
          <c:dPt>
            <c:idx val="0"/>
            <c:marker>
              <c:symbol val="circle"/>
              <c:size val="11"/>
              <c:spPr>
                <a:solidFill>
                  <a:srgbClr val="002060"/>
                </a:solidFill>
                <a:ln w="9525">
                  <a:solidFill>
                    <a:schemeClr val="accent1"/>
                  </a:solidFill>
                </a:ln>
                <a:effectLst/>
              </c:spPr>
            </c:marker>
            <c:bubble3D val="0"/>
            <c:extLst>
              <c:ext xmlns:c16="http://schemas.microsoft.com/office/drawing/2014/chart" uri="{C3380CC4-5D6E-409C-BE32-E72D297353CC}">
                <c16:uniqueId val="{00000000-CCE5-4E77-9210-66588C031077}"/>
              </c:ext>
            </c:extLst>
          </c:dPt>
          <c:dLbls>
            <c:dLbl>
              <c:idx val="0"/>
              <c:layout>
                <c:manualLayout>
                  <c:x val="-2.7822364901016586E-2"/>
                  <c:y val="-4.4321329639889197E-2"/>
                </c:manualLayout>
              </c:layout>
              <c:tx>
                <c:rich>
                  <a:bodyPr rot="0" spcFirstLastPara="1" vertOverflow="ellipsis" vert="horz" wrap="square" lIns="38100" tIns="19050" rIns="38100" bIns="19050" anchor="ctr" anchorCtr="1">
                    <a:noAutofit/>
                  </a:bodyPr>
                  <a:lstStyle/>
                  <a:p>
                    <a:pPr>
                      <a:defRPr sz="900" b="0" i="0" u="none" strike="noStrike" kern="1200" baseline="0">
                        <a:solidFill>
                          <a:schemeClr val="tx1">
                            <a:lumMod val="75000"/>
                            <a:lumOff val="25000"/>
                          </a:schemeClr>
                        </a:solidFill>
                        <a:latin typeface="+mn-lt"/>
                        <a:ea typeface="+mn-ea"/>
                        <a:cs typeface="+mn-cs"/>
                      </a:defRPr>
                    </a:pPr>
                    <a:fld id="{C43163A0-7921-4FCE-9D08-C8C1A2614364}" type="CELLREF">
                      <a:rPr lang="en-US" sz="1500" b="1"/>
                      <a:pPr>
                        <a:defRPr/>
                      </a:pPr>
                      <a:t>[CELLREF]</a:t>
                    </a:fld>
                    <a:endParaRPr lang="en-US"/>
                  </a:p>
                </c:rich>
              </c:tx>
              <c:spPr>
                <a:noFill/>
                <a:ln>
                  <a:noFill/>
                </a:ln>
                <a:effectLst/>
              </c:spPr>
              <c:txPr>
                <a:bodyPr rot="0" spcFirstLastPara="1" vertOverflow="ellipsis" vert="horz" wrap="square" lIns="38100" tIns="19050" rIns="38100" bIns="19050" anchor="ctr" anchorCtr="1">
                  <a:no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extLst>
                <c:ext xmlns:c15="http://schemas.microsoft.com/office/drawing/2012/chart" uri="{CE6537A1-D6FC-4f65-9D91-7224C49458BB}">
                  <c15:layout>
                    <c:manualLayout>
                      <c:w val="0.15340823970037454"/>
                      <c:h val="5.9039849935655551E-2"/>
                    </c:manualLayout>
                  </c15:layout>
                  <c15:dlblFieldTable>
                    <c15:dlblFTEntry>
                      <c15:txfldGUID>{C43163A0-7921-4FCE-9D08-C8C1A2614364}</c15:txfldGUID>
                      <c15:f>OnlyRandomSeq!$F$111</c15:f>
                      <c15:dlblFieldTableCache>
                        <c:ptCount val="1"/>
                        <c:pt idx="0">
                          <c:v>OptOnce</c:v>
                        </c:pt>
                      </c15:dlblFieldTableCache>
                    </c15:dlblFTEntry>
                  </c15:dlblFieldTable>
                  <c15:showDataLabelsRange val="0"/>
                </c:ext>
                <c:ext xmlns:c16="http://schemas.microsoft.com/office/drawing/2014/chart" uri="{C3380CC4-5D6E-409C-BE32-E72D297353CC}">
                  <c16:uniqueId val="{00000000-CCE5-4E77-9210-66588C031077}"/>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noFill/>
                      <a:round/>
                    </a:ln>
                    <a:effectLst/>
                  </c:spPr>
                </c15:leaderLines>
              </c:ext>
            </c:extLst>
          </c:dLbls>
          <c:xVal>
            <c:numRef>
              <c:f>OnlyRandomSeq!$G$111</c:f>
              <c:numCache>
                <c:formatCode>General</c:formatCode>
                <c:ptCount val="1"/>
                <c:pt idx="0">
                  <c:v>0.1</c:v>
                </c:pt>
              </c:numCache>
            </c:numRef>
          </c:xVal>
          <c:yVal>
            <c:numRef>
              <c:f>OnlyRandomSeq!$H$111</c:f>
              <c:numCache>
                <c:formatCode>0.00</c:formatCode>
                <c:ptCount val="1"/>
                <c:pt idx="0">
                  <c:v>2943</c:v>
                </c:pt>
              </c:numCache>
            </c:numRef>
          </c:yVal>
          <c:smooth val="0"/>
          <c:extLst>
            <c:ext xmlns:c16="http://schemas.microsoft.com/office/drawing/2014/chart" uri="{C3380CC4-5D6E-409C-BE32-E72D297353CC}">
              <c16:uniqueId val="{00000001-CCE5-4E77-9210-66588C031077}"/>
            </c:ext>
          </c:extLst>
        </c:ser>
        <c:dLbls>
          <c:showLegendKey val="0"/>
          <c:showVal val="0"/>
          <c:showCatName val="0"/>
          <c:showSerName val="0"/>
          <c:showPercent val="0"/>
          <c:showBubbleSize val="0"/>
        </c:dLbls>
        <c:axId val="728624408"/>
        <c:axId val="728625392"/>
      </c:scatterChart>
      <c:valAx>
        <c:axId val="728624408"/>
        <c:scaling>
          <c:orientation val="minMax"/>
          <c:max val="100"/>
        </c:scaling>
        <c:delete val="0"/>
        <c:axPos val="b"/>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sz="1800" b="1" dirty="0"/>
                  <a:t>Optimize</a:t>
                </a:r>
                <a:r>
                  <a:rPr lang="en-US" sz="1800" b="1" baseline="0" dirty="0"/>
                  <a:t> calls (%)</a:t>
                </a:r>
                <a:endParaRPr lang="en-US" sz="1800" b="1" dirty="0"/>
              </a:p>
            </c:rich>
          </c:tx>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800" b="1" i="0" u="none" strike="noStrike" kern="1200" baseline="0">
                <a:solidFill>
                  <a:schemeClr val="tx1">
                    <a:lumMod val="65000"/>
                    <a:lumOff val="35000"/>
                  </a:schemeClr>
                </a:solidFill>
                <a:latin typeface="+mn-lt"/>
                <a:ea typeface="+mn-ea"/>
                <a:cs typeface="+mn-cs"/>
              </a:defRPr>
            </a:pPr>
            <a:endParaRPr lang="en-US"/>
          </a:p>
        </c:txPr>
        <c:crossAx val="728625392"/>
        <c:crosses val="autoZero"/>
        <c:crossBetween val="midCat"/>
      </c:valAx>
      <c:valAx>
        <c:axId val="728625392"/>
        <c:scaling>
          <c:logBase val="10"/>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sz="1800" b="1" dirty="0"/>
                  <a:t>Cost</a:t>
                </a:r>
                <a:r>
                  <a:rPr lang="en-US" sz="1800" b="1" baseline="0" dirty="0"/>
                  <a:t> sub-optimality</a:t>
                </a:r>
                <a:endParaRPr lang="en-US" sz="1800" b="1" dirty="0"/>
              </a:p>
            </c:rich>
          </c:tx>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0.0E+0" sourceLinked="0"/>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800" b="1" i="0" u="none" strike="noStrike" kern="1200" baseline="0">
                <a:solidFill>
                  <a:schemeClr val="tx1">
                    <a:lumMod val="65000"/>
                    <a:lumOff val="35000"/>
                  </a:schemeClr>
                </a:solidFill>
                <a:latin typeface="+mn-lt"/>
                <a:ea typeface="+mn-ea"/>
                <a:cs typeface="+mn-cs"/>
              </a:defRPr>
            </a:pPr>
            <a:endParaRPr lang="en-US"/>
          </a:p>
        </c:txPr>
        <c:crossAx val="728624408"/>
        <c:crosses val="autoZero"/>
        <c:crossBetween val="midCat"/>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3000" b="0" i="0" u="none" strike="noStrike" kern="1200" spc="0" baseline="0">
                <a:solidFill>
                  <a:schemeClr val="tx1">
                    <a:lumMod val="65000"/>
                    <a:lumOff val="35000"/>
                  </a:schemeClr>
                </a:solidFill>
                <a:latin typeface="+mn-lt"/>
                <a:ea typeface="+mn-ea"/>
                <a:cs typeface="+mn-cs"/>
              </a:defRPr>
            </a:pPr>
            <a:r>
              <a:rPr lang="en-US" sz="3000" b="1" baseline="0"/>
              <a:t>numPlans</a:t>
            </a:r>
          </a:p>
        </c:rich>
      </c:tx>
      <c:layout>
        <c:manualLayout>
          <c:xMode val="edge"/>
          <c:yMode val="edge"/>
          <c:x val="0.1202752624671916"/>
          <c:y val="3.1481299212598429E-2"/>
        </c:manualLayout>
      </c:layout>
      <c:overlay val="0"/>
      <c:spPr>
        <a:noFill/>
        <a:ln>
          <a:noFill/>
        </a:ln>
        <a:effectLst/>
      </c:spPr>
      <c:txPr>
        <a:bodyPr rot="0" spcFirstLastPara="1" vertOverflow="ellipsis" vert="horz" wrap="square" anchor="ctr" anchorCtr="1"/>
        <a:lstStyle/>
        <a:p>
          <a:pPr>
            <a:defRPr sz="30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8.7953772293269714E-2"/>
          <c:y val="0.16494503045609865"/>
          <c:w val="0.85163559683244727"/>
          <c:h val="0.63848993136218668"/>
        </c:manualLayout>
      </c:layout>
      <c:barChart>
        <c:barDir val="col"/>
        <c:grouping val="clustered"/>
        <c:varyColors val="0"/>
        <c:ser>
          <c:idx val="2"/>
          <c:order val="0"/>
          <c:tx>
            <c:strRef>
              <c:f>'numOpt and Plans'!$F$130</c:f>
              <c:strCache>
                <c:ptCount val="1"/>
                <c:pt idx="0">
                  <c:v>Avg</c:v>
                </c:pt>
              </c:strCache>
            </c:strRef>
          </c:tx>
          <c:spPr>
            <a:solidFill>
              <a:srgbClr val="C00000"/>
            </a:solidFill>
            <a:ln>
              <a:noFill/>
            </a:ln>
            <a:effectLst/>
          </c:spPr>
          <c:invertIfNegative val="0"/>
          <c:cat>
            <c:strRef>
              <c:f>'numOpt and Plans'!$E$131:$E$135</c:f>
              <c:strCache>
                <c:ptCount val="5"/>
                <c:pt idx="0">
                  <c:v>PCM2</c:v>
                </c:pt>
                <c:pt idx="1">
                  <c:v>SCR2</c:v>
                </c:pt>
                <c:pt idx="2">
                  <c:v>Ellipse</c:v>
                </c:pt>
                <c:pt idx="3">
                  <c:v>Density</c:v>
                </c:pt>
                <c:pt idx="4">
                  <c:v>Ranges</c:v>
                </c:pt>
              </c:strCache>
            </c:strRef>
          </c:cat>
          <c:val>
            <c:numRef>
              <c:f>'numOpt and Plans'!$F$131:$F$135</c:f>
              <c:numCache>
                <c:formatCode>General</c:formatCode>
                <c:ptCount val="5"/>
                <c:pt idx="0">
                  <c:v>45.31111111111111</c:v>
                </c:pt>
                <c:pt idx="1">
                  <c:v>4.7155555555555555</c:v>
                </c:pt>
                <c:pt idx="2">
                  <c:v>45.213333333333331</c:v>
                </c:pt>
                <c:pt idx="3">
                  <c:v>34.875555555555557</c:v>
                </c:pt>
                <c:pt idx="4">
                  <c:v>19.157777777777778</c:v>
                </c:pt>
              </c:numCache>
            </c:numRef>
          </c:val>
          <c:extLst>
            <c:ext xmlns:c16="http://schemas.microsoft.com/office/drawing/2014/chart" uri="{C3380CC4-5D6E-409C-BE32-E72D297353CC}">
              <c16:uniqueId val="{00000000-3B60-48CC-938B-034D6BF88EEE}"/>
            </c:ext>
          </c:extLst>
        </c:ser>
        <c:dLbls>
          <c:showLegendKey val="0"/>
          <c:showVal val="0"/>
          <c:showCatName val="0"/>
          <c:showSerName val="0"/>
          <c:showPercent val="0"/>
          <c:showBubbleSize val="0"/>
        </c:dLbls>
        <c:gapWidth val="219"/>
        <c:overlap val="-27"/>
        <c:axId val="667050648"/>
        <c:axId val="667057864"/>
      </c:barChart>
      <c:catAx>
        <c:axId val="66705064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3000" b="1" i="0" u="none" strike="noStrike" kern="1200" baseline="0">
                <a:solidFill>
                  <a:schemeClr val="tx1">
                    <a:lumMod val="65000"/>
                    <a:lumOff val="35000"/>
                  </a:schemeClr>
                </a:solidFill>
                <a:latin typeface="+mn-lt"/>
                <a:ea typeface="+mn-ea"/>
                <a:cs typeface="+mn-cs"/>
              </a:defRPr>
            </a:pPr>
            <a:endParaRPr lang="en-US"/>
          </a:p>
        </c:txPr>
        <c:crossAx val="667057864"/>
        <c:crosses val="autoZero"/>
        <c:auto val="1"/>
        <c:lblAlgn val="ctr"/>
        <c:lblOffset val="100"/>
        <c:noMultiLvlLbl val="0"/>
      </c:catAx>
      <c:valAx>
        <c:axId val="667057864"/>
        <c:scaling>
          <c:orientation val="minMax"/>
        </c:scaling>
        <c:delete val="0"/>
        <c:axPos val="l"/>
        <c:majorGridlines>
          <c:spPr>
            <a:ln w="9525" cap="flat" cmpd="sng" algn="ctr">
              <a:solidFill>
                <a:schemeClr val="tx1">
                  <a:lumMod val="15000"/>
                  <a:lumOff val="85000"/>
                </a:schemeClr>
              </a:solidFill>
              <a:round/>
            </a:ln>
            <a:effectLst/>
          </c:spPr>
        </c:majorGridlines>
        <c:minorGridlines>
          <c:spPr>
            <a:ln w="9525" cap="flat" cmpd="sng" algn="ctr">
              <a:solidFill>
                <a:schemeClr val="tx1">
                  <a:lumMod val="5000"/>
                  <a:lumOff val="95000"/>
                </a:schemeClr>
              </a:solidFill>
              <a:round/>
            </a:ln>
            <a:effectLst/>
          </c:spPr>
        </c:min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3000" b="1" i="0" u="none" strike="noStrike" kern="1200" baseline="0">
                <a:solidFill>
                  <a:schemeClr val="tx1">
                    <a:lumMod val="65000"/>
                    <a:lumOff val="35000"/>
                  </a:schemeClr>
                </a:solidFill>
                <a:latin typeface="+mn-lt"/>
                <a:ea typeface="+mn-ea"/>
                <a:cs typeface="+mn-cs"/>
              </a:defRPr>
            </a:pPr>
            <a:endParaRPr lang="en-US"/>
          </a:p>
        </c:txPr>
        <c:crossAx val="667050648"/>
        <c:crosses val="autoZero"/>
        <c:crossBetween val="between"/>
      </c:valAx>
      <c:spPr>
        <a:noFill/>
        <a:ln>
          <a:solidFill>
            <a:schemeClr val="tx1"/>
          </a:solidFill>
        </a:ln>
        <a:effectLst/>
      </c:spPr>
    </c:plotArea>
    <c:legend>
      <c:legendPos val="b"/>
      <c:layout>
        <c:manualLayout>
          <c:xMode val="edge"/>
          <c:yMode val="edge"/>
          <c:x val="0.4342755845724296"/>
          <c:y val="2.4698326430609895E-2"/>
          <c:w val="0.50039041994750655"/>
          <c:h val="0.11169838145231846"/>
        </c:manualLayout>
      </c:layout>
      <c:overlay val="0"/>
      <c:spPr>
        <a:noFill/>
        <a:ln>
          <a:noFill/>
        </a:ln>
        <a:effectLst/>
      </c:spPr>
      <c:txPr>
        <a:bodyPr rot="0" spcFirstLastPara="1" vertOverflow="ellipsis" vert="horz" wrap="square" anchor="ctr" anchorCtr="1"/>
        <a:lstStyle/>
        <a:p>
          <a:pPr>
            <a:defRPr sz="3000" b="1"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solidFill>
      <a:schemeClr val="bg1"/>
    </a:solidFill>
    <a:ln w="9525" cap="flat" cmpd="sng" algn="ctr">
      <a:noFill/>
      <a:round/>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6434"/>
          </a:xfrm>
          <a:prstGeom prst="rect">
            <a:avLst/>
          </a:prstGeom>
        </p:spPr>
        <p:txBody>
          <a:bodyPr vert="horz" lIns="93177" tIns="46589" rIns="93177" bIns="46589" rtlCol="0"/>
          <a:lstStyle>
            <a:lvl1pPr algn="r">
              <a:defRPr sz="1200"/>
            </a:lvl1pPr>
          </a:lstStyle>
          <a:p>
            <a:fld id="{B5E80988-7DA7-4D39-9938-7B9794855C61}" type="datetimeFigureOut">
              <a:rPr lang="en-US" smtClean="0"/>
              <a:t>1/26/2018</a:t>
            </a:fld>
            <a:endParaRPr lang="en-US"/>
          </a:p>
        </p:txBody>
      </p:sp>
      <p:sp>
        <p:nvSpPr>
          <p:cNvPr id="4" name="Footer Placeholder 3"/>
          <p:cNvSpPr>
            <a:spLocks noGrp="1"/>
          </p:cNvSpPr>
          <p:nvPr>
            <p:ph type="ftr" sz="quarter" idx="2"/>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6433"/>
          </a:xfrm>
          <a:prstGeom prst="rect">
            <a:avLst/>
          </a:prstGeom>
        </p:spPr>
        <p:txBody>
          <a:bodyPr vert="horz" lIns="93177" tIns="46589" rIns="93177" bIns="46589" rtlCol="0" anchor="b"/>
          <a:lstStyle>
            <a:lvl1pPr algn="r">
              <a:defRPr sz="1200"/>
            </a:lvl1pPr>
          </a:lstStyle>
          <a:p>
            <a:fld id="{075B9842-0CF5-42EC-9140-9B4547AB070F}" type="slidenum">
              <a:rPr lang="en-US" smtClean="0"/>
              <a:t>‹#›</a:t>
            </a:fld>
            <a:endParaRPr lang="en-US"/>
          </a:p>
        </p:txBody>
      </p:sp>
    </p:spTree>
    <p:extLst>
      <p:ext uri="{BB962C8B-B14F-4D97-AF65-F5344CB8AC3E}">
        <p14:creationId xmlns:p14="http://schemas.microsoft.com/office/powerpoint/2010/main" val="414728989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5B440D09-18E9-43ED-A1CB-A2B3EBEC257F}" type="datetimeFigureOut">
              <a:rPr lang="en-US" smtClean="0"/>
              <a:t>1/26/2018</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E4853F69-4AC3-44C4-BCB0-AA8085805E74}" type="slidenum">
              <a:rPr lang="en-US" smtClean="0"/>
              <a:t>‹#›</a:t>
            </a:fld>
            <a:endParaRPr lang="en-US"/>
          </a:p>
        </p:txBody>
      </p:sp>
    </p:spTree>
    <p:extLst>
      <p:ext uri="{BB962C8B-B14F-4D97-AF65-F5344CB8AC3E}">
        <p14:creationId xmlns:p14="http://schemas.microsoft.com/office/powerpoint/2010/main" val="280738201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4853F69-4AC3-44C4-BCB0-AA8085805E74}" type="slidenum">
              <a:rPr lang="en-US" smtClean="0"/>
              <a:t>1</a:t>
            </a:fld>
            <a:endParaRPr lang="en-US"/>
          </a:p>
        </p:txBody>
      </p:sp>
    </p:spTree>
    <p:extLst>
      <p:ext uri="{BB962C8B-B14F-4D97-AF65-F5344CB8AC3E}">
        <p14:creationId xmlns:p14="http://schemas.microsoft.com/office/powerpoint/2010/main" val="25362330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4853F69-4AC3-44C4-BCB0-AA8085805E74}" type="slidenum">
              <a:rPr lang="en-US" smtClean="0"/>
              <a:t>15</a:t>
            </a:fld>
            <a:endParaRPr lang="en-US"/>
          </a:p>
        </p:txBody>
      </p:sp>
    </p:spTree>
    <p:extLst>
      <p:ext uri="{BB962C8B-B14F-4D97-AF65-F5344CB8AC3E}">
        <p14:creationId xmlns:p14="http://schemas.microsoft.com/office/powerpoint/2010/main" val="49494958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4853F69-4AC3-44C4-BCB0-AA8085805E74}" type="slidenum">
              <a:rPr lang="en-US" smtClean="0"/>
              <a:t>16</a:t>
            </a:fld>
            <a:endParaRPr lang="en-US"/>
          </a:p>
        </p:txBody>
      </p:sp>
    </p:spTree>
    <p:extLst>
      <p:ext uri="{BB962C8B-B14F-4D97-AF65-F5344CB8AC3E}">
        <p14:creationId xmlns:p14="http://schemas.microsoft.com/office/powerpoint/2010/main" val="56908704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But this</a:t>
            </a:r>
            <a:r>
              <a:rPr lang="en-US" baseline="0" dirty="0"/>
              <a:t> still does not give any guarantee and a single bad plan can be so sub-optimal that it can nullify the saving that we have been doing by skipping optimizer calls. Also, </a:t>
            </a:r>
            <a:r>
              <a:rPr lang="en-US" baseline="0" dirty="0" err="1"/>
              <a:t>recost</a:t>
            </a:r>
            <a:r>
              <a:rPr lang="en-US" baseline="0" dirty="0"/>
              <a:t> is not so cheap that we can do 100s of them</a:t>
            </a:r>
          </a:p>
          <a:p>
            <a:endParaRPr lang="en-US" baseline="0" dirty="0"/>
          </a:p>
          <a:p>
            <a:r>
              <a:rPr lang="en-US" baseline="0" dirty="0"/>
              <a:t>Because we may want guarantees and re-cost is not so cheap</a:t>
            </a:r>
            <a:endParaRPr lang="en-US" dirty="0"/>
          </a:p>
        </p:txBody>
      </p:sp>
      <p:sp>
        <p:nvSpPr>
          <p:cNvPr id="4" name="Slide Number Placeholder 3"/>
          <p:cNvSpPr>
            <a:spLocks noGrp="1"/>
          </p:cNvSpPr>
          <p:nvPr>
            <p:ph type="sldNum" sz="quarter" idx="10"/>
          </p:nvPr>
        </p:nvSpPr>
        <p:spPr/>
        <p:txBody>
          <a:bodyPr/>
          <a:lstStyle/>
          <a:p>
            <a:fld id="{E4853F69-4AC3-44C4-BCB0-AA8085805E74}" type="slidenum">
              <a:rPr lang="en-US" smtClean="0"/>
              <a:t>18</a:t>
            </a:fld>
            <a:endParaRPr lang="en-US"/>
          </a:p>
        </p:txBody>
      </p:sp>
    </p:spTree>
    <p:extLst>
      <p:ext uri="{BB962C8B-B14F-4D97-AF65-F5344CB8AC3E}">
        <p14:creationId xmlns:p14="http://schemas.microsoft.com/office/powerpoint/2010/main" val="250680447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4853F69-4AC3-44C4-BCB0-AA8085805E74}" type="slidenum">
              <a:rPr lang="en-US" smtClean="0"/>
              <a:t>20</a:t>
            </a:fld>
            <a:endParaRPr lang="en-US"/>
          </a:p>
        </p:txBody>
      </p:sp>
    </p:spTree>
    <p:extLst>
      <p:ext uri="{BB962C8B-B14F-4D97-AF65-F5344CB8AC3E}">
        <p14:creationId xmlns:p14="http://schemas.microsoft.com/office/powerpoint/2010/main" val="173968013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4853F69-4AC3-44C4-BCB0-AA8085805E74}" type="slidenum">
              <a:rPr lang="en-US" smtClean="0"/>
              <a:t>22</a:t>
            </a:fld>
            <a:endParaRPr lang="en-US"/>
          </a:p>
        </p:txBody>
      </p:sp>
    </p:spTree>
    <p:extLst>
      <p:ext uri="{BB962C8B-B14F-4D97-AF65-F5344CB8AC3E}">
        <p14:creationId xmlns:p14="http://schemas.microsoft.com/office/powerpoint/2010/main" val="28948335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4853F69-4AC3-44C4-BCB0-AA8085805E74}" type="slidenum">
              <a:rPr lang="en-US" smtClean="0"/>
              <a:t>23</a:t>
            </a:fld>
            <a:endParaRPr lang="en-US"/>
          </a:p>
        </p:txBody>
      </p:sp>
    </p:spTree>
    <p:extLst>
      <p:ext uri="{BB962C8B-B14F-4D97-AF65-F5344CB8AC3E}">
        <p14:creationId xmlns:p14="http://schemas.microsoft.com/office/powerpoint/2010/main" val="190465047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4853F69-4AC3-44C4-BCB0-AA8085805E74}" type="slidenum">
              <a:rPr lang="en-US" smtClean="0"/>
              <a:t>24</a:t>
            </a:fld>
            <a:endParaRPr lang="en-US"/>
          </a:p>
        </p:txBody>
      </p:sp>
    </p:spTree>
    <p:extLst>
      <p:ext uri="{BB962C8B-B14F-4D97-AF65-F5344CB8AC3E}">
        <p14:creationId xmlns:p14="http://schemas.microsoft.com/office/powerpoint/2010/main" val="255853619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4853F69-4AC3-44C4-BCB0-AA8085805E74}" type="slidenum">
              <a:rPr lang="en-US" smtClean="0"/>
              <a:t>26</a:t>
            </a:fld>
            <a:endParaRPr lang="en-US"/>
          </a:p>
        </p:txBody>
      </p:sp>
    </p:spTree>
    <p:extLst>
      <p:ext uri="{BB962C8B-B14F-4D97-AF65-F5344CB8AC3E}">
        <p14:creationId xmlns:p14="http://schemas.microsoft.com/office/powerpoint/2010/main" val="122955831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4853F69-4AC3-44C4-BCB0-AA8085805E74}" type="slidenum">
              <a:rPr lang="en-US" smtClean="0"/>
              <a:t>31</a:t>
            </a:fld>
            <a:endParaRPr lang="en-US"/>
          </a:p>
        </p:txBody>
      </p:sp>
    </p:spTree>
    <p:extLst>
      <p:ext uri="{BB962C8B-B14F-4D97-AF65-F5344CB8AC3E}">
        <p14:creationId xmlns:p14="http://schemas.microsoft.com/office/powerpoint/2010/main" val="354217442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Cost and plan</a:t>
            </a:r>
            <a:r>
              <a:rPr lang="en-US" baseline="0" dirty="0"/>
              <a:t> </a:t>
            </a:r>
            <a:r>
              <a:rPr lang="en-US" dirty="0"/>
              <a:t>changes</a:t>
            </a:r>
            <a:r>
              <a:rPr lang="en-US" baseline="0" dirty="0"/>
              <a:t> in selectivity regions near the axes tend to be quite different than in other regions. Hence, we ensure generation of instances from different regions. The number of regions increases in higher-dimensions. </a:t>
            </a:r>
          </a:p>
          <a:p>
            <a:pPr algn="ctr"/>
            <a:endParaRPr lang="en-US" baseline="0" dirty="0"/>
          </a:p>
          <a:p>
            <a:pPr algn="ctr"/>
            <a:r>
              <a:rPr lang="en-US" baseline="0" dirty="0"/>
              <a:t>MSO: maximum sub optimality over all instances – compared to optimizing each instance to get its best plan (</a:t>
            </a:r>
            <a:r>
              <a:rPr lang="en-US" baseline="0" dirty="0" err="1"/>
              <a:t>OptAlways</a:t>
            </a:r>
            <a:r>
              <a:rPr lang="en-US" baseline="0" dirty="0"/>
              <a:t>).</a:t>
            </a:r>
          </a:p>
          <a:p>
            <a:endParaRPr lang="en-US" dirty="0"/>
          </a:p>
        </p:txBody>
      </p:sp>
      <p:sp>
        <p:nvSpPr>
          <p:cNvPr id="4" name="Slide Number Placeholder 3"/>
          <p:cNvSpPr>
            <a:spLocks noGrp="1"/>
          </p:cNvSpPr>
          <p:nvPr>
            <p:ph type="sldNum" sz="quarter" idx="10"/>
          </p:nvPr>
        </p:nvSpPr>
        <p:spPr/>
        <p:txBody>
          <a:bodyPr/>
          <a:lstStyle/>
          <a:p>
            <a:fld id="{E4853F69-4AC3-44C4-BCB0-AA8085805E74}" type="slidenum">
              <a:rPr lang="en-US" smtClean="0"/>
              <a:t>33</a:t>
            </a:fld>
            <a:endParaRPr lang="en-US"/>
          </a:p>
        </p:txBody>
      </p:sp>
    </p:spTree>
    <p:extLst>
      <p:ext uri="{BB962C8B-B14F-4D97-AF65-F5344CB8AC3E}">
        <p14:creationId xmlns:p14="http://schemas.microsoft.com/office/powerpoint/2010/main" val="199989157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46063" y="719138"/>
            <a:ext cx="6391275" cy="3595687"/>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DD411112-34D3-4CE3-83D3-1753DE434061}" type="slidenum">
              <a:rPr lang="en-US" smtClean="0"/>
              <a:pPr>
                <a:defRPr/>
              </a:pPr>
              <a:t>3</a:t>
            </a:fld>
            <a:endParaRPr lang="en-US"/>
          </a:p>
        </p:txBody>
      </p:sp>
    </p:spTree>
    <p:extLst>
      <p:ext uri="{BB962C8B-B14F-4D97-AF65-F5344CB8AC3E}">
        <p14:creationId xmlns:p14="http://schemas.microsoft.com/office/powerpoint/2010/main" val="252854151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4853F69-4AC3-44C4-BCB0-AA8085805E74}" type="slidenum">
              <a:rPr lang="en-US" smtClean="0"/>
              <a:t>34</a:t>
            </a:fld>
            <a:endParaRPr lang="en-US"/>
          </a:p>
        </p:txBody>
      </p:sp>
    </p:spTree>
    <p:extLst>
      <p:ext uri="{BB962C8B-B14F-4D97-AF65-F5344CB8AC3E}">
        <p14:creationId xmlns:p14="http://schemas.microsoft.com/office/powerpoint/2010/main" val="57368531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4853F69-4AC3-44C4-BCB0-AA8085805E74}" type="slidenum">
              <a:rPr lang="en-US" smtClean="0"/>
              <a:t>36</a:t>
            </a:fld>
            <a:endParaRPr lang="en-US"/>
          </a:p>
        </p:txBody>
      </p:sp>
    </p:spTree>
    <p:extLst>
      <p:ext uri="{BB962C8B-B14F-4D97-AF65-F5344CB8AC3E}">
        <p14:creationId xmlns:p14="http://schemas.microsoft.com/office/powerpoint/2010/main" val="91404848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4853F69-4AC3-44C4-BCB0-AA8085805E74}" type="slidenum">
              <a:rPr lang="en-US" smtClean="0"/>
              <a:t>37</a:t>
            </a:fld>
            <a:endParaRPr lang="en-US"/>
          </a:p>
        </p:txBody>
      </p:sp>
    </p:spTree>
    <p:extLst>
      <p:ext uri="{BB962C8B-B14F-4D97-AF65-F5344CB8AC3E}">
        <p14:creationId xmlns:p14="http://schemas.microsoft.com/office/powerpoint/2010/main" val="196303284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46063" y="719138"/>
            <a:ext cx="6391275" cy="3595687"/>
          </a:xfrm>
        </p:spPr>
      </p:sp>
      <p:sp>
        <p:nvSpPr>
          <p:cNvPr id="3" name="Notes Placeholder 2"/>
          <p:cNvSpPr>
            <a:spLocks noGrp="1"/>
          </p:cNvSpPr>
          <p:nvPr>
            <p:ph type="body" idx="1"/>
          </p:nvPr>
        </p:nvSpPr>
        <p:spPr/>
        <p:txBody>
          <a:bodyPr/>
          <a:lstStyle/>
          <a:p>
            <a:pPr marL="235275" indent="-235275">
              <a:buAutoNum type="arabicPeriod"/>
            </a:pPr>
            <a:endParaRPr lang="en-US" baseline="0" dirty="0"/>
          </a:p>
        </p:txBody>
      </p:sp>
      <p:sp>
        <p:nvSpPr>
          <p:cNvPr id="4" name="Slide Number Placeholder 3"/>
          <p:cNvSpPr>
            <a:spLocks noGrp="1"/>
          </p:cNvSpPr>
          <p:nvPr>
            <p:ph type="sldNum" sz="quarter" idx="10"/>
          </p:nvPr>
        </p:nvSpPr>
        <p:spPr/>
        <p:txBody>
          <a:bodyPr/>
          <a:lstStyle/>
          <a:p>
            <a:pPr>
              <a:defRPr/>
            </a:pPr>
            <a:fld id="{DD411112-34D3-4CE3-83D3-1753DE434061}" type="slidenum">
              <a:rPr lang="en-US" smtClean="0"/>
              <a:pPr>
                <a:defRPr/>
              </a:pPr>
              <a:t>4</a:t>
            </a:fld>
            <a:endParaRPr lang="en-US"/>
          </a:p>
        </p:txBody>
      </p:sp>
    </p:spTree>
    <p:extLst>
      <p:ext uri="{BB962C8B-B14F-4D97-AF65-F5344CB8AC3E}">
        <p14:creationId xmlns:p14="http://schemas.microsoft.com/office/powerpoint/2010/main" val="284270240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4853F69-4AC3-44C4-BCB0-AA8085805E74}" type="slidenum">
              <a:rPr lang="en-US" smtClean="0"/>
              <a:t>5</a:t>
            </a:fld>
            <a:endParaRPr lang="en-US"/>
          </a:p>
        </p:txBody>
      </p:sp>
    </p:spTree>
    <p:extLst>
      <p:ext uri="{BB962C8B-B14F-4D97-AF65-F5344CB8AC3E}">
        <p14:creationId xmlns:p14="http://schemas.microsoft.com/office/powerpoint/2010/main" val="144179996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We all know that parameterized queries are quite common</a:t>
            </a:r>
            <a:r>
              <a:rPr lang="en-US" baseline="0"/>
              <a:t> in database applications. Here I show an example parameterized query over the TPC-DS schema with 2 parameters. We also call this a query template and when the placeholders are replaced with specific values , we call it a ‘query instance’.</a:t>
            </a:r>
          </a:p>
          <a:p>
            <a:endParaRPr lang="en-US" baseline="0"/>
          </a:p>
          <a:p>
            <a:r>
              <a:rPr lang="en-US"/>
              <a:t>Usually query instances are optimized as they arrive </a:t>
            </a:r>
            <a:r>
              <a:rPr lang="en-US" baseline="0"/>
              <a:t>to find their best execution plan, but in case of parameterized queries there are interesting trade offs – this is because after optimization we may find that different instances lead to same optimal plan and this looks like an opportunity to avoid the time spent in optimization.</a:t>
            </a:r>
            <a:endParaRPr lang="en-US"/>
          </a:p>
          <a:p>
            <a:r>
              <a:rPr lang="en-US" baseline="0"/>
              <a:t>This becomes specifically important for the queries where optimization time is comparable to execution time.</a:t>
            </a:r>
            <a:endParaRPr lang="en-US"/>
          </a:p>
          <a:p>
            <a:endParaRPr lang="en-US"/>
          </a:p>
          <a:p>
            <a:endParaRPr lang="en-US"/>
          </a:p>
          <a:p>
            <a:endParaRPr lang="en-US"/>
          </a:p>
          <a:p>
            <a:endParaRPr lang="en-US"/>
          </a:p>
          <a:p>
            <a:endParaRPr lang="en-US"/>
          </a:p>
          <a:p>
            <a:r>
              <a:rPr lang="en-US"/>
              <a:t>1. Find out the connection between cs_sales_price and i_current_price and what does this query mean?</a:t>
            </a:r>
            <a:endParaRPr lang="en-US" dirty="0"/>
          </a:p>
        </p:txBody>
      </p:sp>
      <p:sp>
        <p:nvSpPr>
          <p:cNvPr id="4" name="Slide Number Placeholder 3"/>
          <p:cNvSpPr>
            <a:spLocks noGrp="1"/>
          </p:cNvSpPr>
          <p:nvPr>
            <p:ph type="sldNum" sz="quarter" idx="10"/>
          </p:nvPr>
        </p:nvSpPr>
        <p:spPr/>
        <p:txBody>
          <a:bodyPr/>
          <a:lstStyle/>
          <a:p>
            <a:fld id="{E4853F69-4AC3-44C4-BCB0-AA8085805E74}" type="slidenum">
              <a:rPr lang="en-US" smtClean="0"/>
              <a:t>6</a:t>
            </a:fld>
            <a:endParaRPr lang="en-US"/>
          </a:p>
        </p:txBody>
      </p:sp>
    </p:spTree>
    <p:extLst>
      <p:ext uri="{BB962C8B-B14F-4D97-AF65-F5344CB8AC3E}">
        <p14:creationId xmlns:p14="http://schemas.microsoft.com/office/powerpoint/2010/main" val="302086705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Here, we see two extreme</a:t>
            </a:r>
            <a:r>
              <a:rPr lang="en-US" baseline="0" dirty="0"/>
              <a:t> approaches for optimizing parameterized queries.</a:t>
            </a:r>
          </a:p>
          <a:p>
            <a:r>
              <a:rPr lang="en-US" baseline="0" dirty="0"/>
              <a:t>The first one is the naïve approach where fresh optimization is done for each individual query instance. </a:t>
            </a:r>
          </a:p>
          <a:p>
            <a:r>
              <a:rPr lang="en-US" baseline="0" dirty="0"/>
              <a:t>While this ensures that the plan quality is best possible, the optimizer overhead is huge.</a:t>
            </a:r>
          </a:p>
          <a:p>
            <a:r>
              <a:rPr lang="en-US" baseline="0" dirty="0"/>
              <a:t>The approach used by SQL Server is on the other extreme. Here, the plan is constructed only once and it is stored in the plan cache. Then, the same plan is used for every new query instance. While this ensures maximum saving in optimizer overhead, the savings may be easily nullified if the plan quality turns out to be bad for new instances.</a:t>
            </a:r>
          </a:p>
          <a:p>
            <a:endParaRPr lang="en-US" baseline="0" dirty="0"/>
          </a:p>
          <a:p>
            <a:r>
              <a:rPr lang="en-US" baseline="0" dirty="0"/>
              <a:t>So, we can say that an interesting goal is to strike a balance between these two extreme approaches.</a:t>
            </a:r>
            <a:endParaRPr lang="en-US" dirty="0"/>
          </a:p>
        </p:txBody>
      </p:sp>
      <p:sp>
        <p:nvSpPr>
          <p:cNvPr id="4" name="Slide Number Placeholder 3"/>
          <p:cNvSpPr>
            <a:spLocks noGrp="1"/>
          </p:cNvSpPr>
          <p:nvPr>
            <p:ph type="sldNum" sz="quarter" idx="10"/>
          </p:nvPr>
        </p:nvSpPr>
        <p:spPr/>
        <p:txBody>
          <a:bodyPr/>
          <a:lstStyle/>
          <a:p>
            <a:fld id="{E4853F69-4AC3-44C4-BCB0-AA8085805E74}" type="slidenum">
              <a:rPr lang="en-US" smtClean="0"/>
              <a:t>8</a:t>
            </a:fld>
            <a:endParaRPr lang="en-US"/>
          </a:p>
        </p:txBody>
      </p:sp>
    </p:spTree>
    <p:extLst>
      <p:ext uri="{BB962C8B-B14F-4D97-AF65-F5344CB8AC3E}">
        <p14:creationId xmlns:p14="http://schemas.microsoft.com/office/powerpoint/2010/main" val="244685067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Let us formalize</a:t>
            </a:r>
            <a:r>
              <a:rPr lang="en-US" baseline="0" dirty="0"/>
              <a:t> the above notions in terms of metrics that can be used to compare various middle-ground techniques.</a:t>
            </a:r>
          </a:p>
          <a:p>
            <a:r>
              <a:rPr lang="en-US" baseline="0" dirty="0"/>
              <a:t>The most important aspect of plan quality is captured by the cost sub-optimality metric which is defined as the optimizer estimated cost of the selected plan compared to the optimal plan.</a:t>
            </a:r>
          </a:p>
          <a:p>
            <a:r>
              <a:rPr lang="en-US" baseline="0" dirty="0"/>
              <a:t>Next, optimizer overheads are measured in terms of fraction of instances that are optimized compared to </a:t>
            </a:r>
            <a:r>
              <a:rPr lang="en-US" baseline="0" dirty="0" err="1"/>
              <a:t>OptAlways</a:t>
            </a:r>
            <a:r>
              <a:rPr lang="en-US" baseline="0" dirty="0"/>
              <a:t>.</a:t>
            </a:r>
          </a:p>
          <a:p>
            <a:r>
              <a:rPr lang="en-US" baseline="0" dirty="0"/>
              <a:t>Finally, the number of stored plans.</a:t>
            </a:r>
          </a:p>
          <a:p>
            <a:endParaRPr lang="en-US" baseline="0" dirty="0"/>
          </a:p>
          <a:p>
            <a:r>
              <a:rPr lang="en-US" dirty="0"/>
              <a:t>Our</a:t>
            </a:r>
            <a:r>
              <a:rPr lang="en-US" baseline="0" dirty="0"/>
              <a:t> formulation of the problem is to minimize optimizer overhead while ensuring a tight bound on cost sub-optimality. We also study a variant where an additional constraint on number of plans can be specified – of course, such restriction can lead to increase in optimizer overhead but we do not want to compromise the bounded sub-optimality.</a:t>
            </a:r>
            <a:endParaRPr lang="en-US" dirty="0"/>
          </a:p>
        </p:txBody>
      </p:sp>
      <p:sp>
        <p:nvSpPr>
          <p:cNvPr id="4" name="Slide Number Placeholder 3"/>
          <p:cNvSpPr>
            <a:spLocks noGrp="1"/>
          </p:cNvSpPr>
          <p:nvPr>
            <p:ph type="sldNum" sz="quarter" idx="10"/>
          </p:nvPr>
        </p:nvSpPr>
        <p:spPr/>
        <p:txBody>
          <a:bodyPr/>
          <a:lstStyle/>
          <a:p>
            <a:fld id="{E4853F69-4AC3-44C4-BCB0-AA8085805E74}" type="slidenum">
              <a:rPr lang="en-US" smtClean="0"/>
              <a:t>11</a:t>
            </a:fld>
            <a:endParaRPr lang="en-US"/>
          </a:p>
        </p:txBody>
      </p:sp>
    </p:spTree>
    <p:extLst>
      <p:ext uri="{BB962C8B-B14F-4D97-AF65-F5344CB8AC3E}">
        <p14:creationId xmlns:p14="http://schemas.microsoft.com/office/powerpoint/2010/main" val="101550104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a:p>
            <a:endParaRPr lang="en-US"/>
          </a:p>
          <a:p>
            <a:r>
              <a:rPr lang="en-US"/>
              <a:t>Here, we see two extreme</a:t>
            </a:r>
            <a:r>
              <a:rPr lang="en-US" baseline="0"/>
              <a:t> approaches for optimizing parameterized queries.</a:t>
            </a:r>
          </a:p>
          <a:p>
            <a:r>
              <a:rPr lang="en-US" baseline="0"/>
              <a:t>The first one is the naïve approach where fresh optimization is done for each individual query instance. </a:t>
            </a:r>
          </a:p>
          <a:p>
            <a:r>
              <a:rPr lang="en-US" baseline="0"/>
              <a:t>While this ensures that the plan quality is best possible, the optimizer overhead is huge.</a:t>
            </a:r>
          </a:p>
          <a:p>
            <a:r>
              <a:rPr lang="en-US" baseline="0"/>
              <a:t>OptOnce is on the other extreme. Here, the plan is constructed only once and it is stored in the plan cache. Then, the same plan is used for every new query instance. While this ensures maximum saving in optimizer overhead, the savings may easily be nullified if the plan quality turns out to be bad for new instances.</a:t>
            </a:r>
          </a:p>
          <a:p>
            <a:endParaRPr lang="en-US" baseline="0"/>
          </a:p>
          <a:p>
            <a:r>
              <a:rPr lang="en-US" baseline="0"/>
              <a:t>So, we can say that an interesting goal is to strike a balance between these two extreme approaches.</a:t>
            </a:r>
            <a:endParaRPr lang="en-US" dirty="0"/>
          </a:p>
        </p:txBody>
      </p:sp>
      <p:sp>
        <p:nvSpPr>
          <p:cNvPr id="4" name="Slide Number Placeholder 3"/>
          <p:cNvSpPr>
            <a:spLocks noGrp="1"/>
          </p:cNvSpPr>
          <p:nvPr>
            <p:ph type="sldNum" sz="quarter" idx="10"/>
          </p:nvPr>
        </p:nvSpPr>
        <p:spPr/>
        <p:txBody>
          <a:bodyPr/>
          <a:lstStyle/>
          <a:p>
            <a:fld id="{E4853F69-4AC3-44C4-BCB0-AA8085805E74}" type="slidenum">
              <a:rPr lang="en-US" smtClean="0"/>
              <a:t>12</a:t>
            </a:fld>
            <a:endParaRPr lang="en-US"/>
          </a:p>
        </p:txBody>
      </p:sp>
    </p:spTree>
    <p:extLst>
      <p:ext uri="{BB962C8B-B14F-4D97-AF65-F5344CB8AC3E}">
        <p14:creationId xmlns:p14="http://schemas.microsoft.com/office/powerpoint/2010/main" val="329674550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4853F69-4AC3-44C4-BCB0-AA8085805E74}" type="slidenum">
              <a:rPr lang="en-US" smtClean="0"/>
              <a:t>13</a:t>
            </a:fld>
            <a:endParaRPr lang="en-US"/>
          </a:p>
        </p:txBody>
      </p:sp>
    </p:spTree>
    <p:extLst>
      <p:ext uri="{BB962C8B-B14F-4D97-AF65-F5344CB8AC3E}">
        <p14:creationId xmlns:p14="http://schemas.microsoft.com/office/powerpoint/2010/main" val="26689231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solidFill>
                  <a:srgbClr val="C00000"/>
                </a:solidFill>
              </a:defRPr>
            </a:lvl1pPr>
          </a:lstStyle>
          <a:p>
            <a:r>
              <a:rPr lang="en-US" dirty="0"/>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solidFill>
                  <a:srgbClr val="00B050"/>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p:cNvSpPr>
            <a:spLocks noGrp="1"/>
          </p:cNvSpPr>
          <p:nvPr>
            <p:ph type="dt" sz="half" idx="10"/>
          </p:nvPr>
        </p:nvSpPr>
        <p:spPr/>
        <p:txBody>
          <a:bodyPr/>
          <a:lstStyle/>
          <a:p>
            <a:fld id="{F673DBCD-B9B1-48C3-82BC-64D575C121B8}" type="datetime1">
              <a:rPr lang="en-US" smtClean="0"/>
              <a:t>1/26/2018</a:t>
            </a:fld>
            <a:endParaRPr lang="en-US"/>
          </a:p>
        </p:txBody>
      </p:sp>
      <p:sp>
        <p:nvSpPr>
          <p:cNvPr id="5" name="Footer Placeholder 4"/>
          <p:cNvSpPr>
            <a:spLocks noGrp="1"/>
          </p:cNvSpPr>
          <p:nvPr>
            <p:ph type="ftr" sz="quarter" idx="11"/>
          </p:nvPr>
        </p:nvSpPr>
        <p:spPr/>
        <p:txBody>
          <a:bodyPr/>
          <a:lstStyle/>
          <a:p>
            <a:r>
              <a:rPr lang="en-US"/>
              <a:t>IIT-B visit</a:t>
            </a:r>
          </a:p>
        </p:txBody>
      </p:sp>
      <p:sp>
        <p:nvSpPr>
          <p:cNvPr id="6" name="Slide Number Placeholder 5"/>
          <p:cNvSpPr>
            <a:spLocks noGrp="1"/>
          </p:cNvSpPr>
          <p:nvPr>
            <p:ph type="sldNum" sz="quarter" idx="12"/>
          </p:nvPr>
        </p:nvSpPr>
        <p:spPr/>
        <p:txBody>
          <a:bodyPr/>
          <a:lstStyle/>
          <a:p>
            <a:fld id="{2A90BD27-C47E-47C2-9FB3-CBB1CB19B799}" type="slidenum">
              <a:rPr lang="en-US" smtClean="0"/>
              <a:t>‹#›</a:t>
            </a:fld>
            <a:endParaRPr lang="en-US"/>
          </a:p>
        </p:txBody>
      </p:sp>
    </p:spTree>
    <p:extLst>
      <p:ext uri="{BB962C8B-B14F-4D97-AF65-F5344CB8AC3E}">
        <p14:creationId xmlns:p14="http://schemas.microsoft.com/office/powerpoint/2010/main" val="18602808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FF7FA69-A556-4881-80D4-E63CB41262EB}" type="datetime1">
              <a:rPr lang="en-US" smtClean="0"/>
              <a:t>1/26/2018</a:t>
            </a:fld>
            <a:endParaRPr lang="en-US"/>
          </a:p>
        </p:txBody>
      </p:sp>
      <p:sp>
        <p:nvSpPr>
          <p:cNvPr id="5" name="Footer Placeholder 4"/>
          <p:cNvSpPr>
            <a:spLocks noGrp="1"/>
          </p:cNvSpPr>
          <p:nvPr>
            <p:ph type="ftr" sz="quarter" idx="11"/>
          </p:nvPr>
        </p:nvSpPr>
        <p:spPr/>
        <p:txBody>
          <a:bodyPr/>
          <a:lstStyle/>
          <a:p>
            <a:r>
              <a:rPr lang="en-US"/>
              <a:t>IIT-B visit</a:t>
            </a:r>
          </a:p>
        </p:txBody>
      </p:sp>
      <p:sp>
        <p:nvSpPr>
          <p:cNvPr id="6" name="Slide Number Placeholder 5"/>
          <p:cNvSpPr>
            <a:spLocks noGrp="1"/>
          </p:cNvSpPr>
          <p:nvPr>
            <p:ph type="sldNum" sz="quarter" idx="12"/>
          </p:nvPr>
        </p:nvSpPr>
        <p:spPr/>
        <p:txBody>
          <a:bodyPr/>
          <a:lstStyle/>
          <a:p>
            <a:fld id="{2A90BD27-C47E-47C2-9FB3-CBB1CB19B799}" type="slidenum">
              <a:rPr lang="en-US" smtClean="0"/>
              <a:t>‹#›</a:t>
            </a:fld>
            <a:endParaRPr lang="en-US"/>
          </a:p>
        </p:txBody>
      </p:sp>
    </p:spTree>
    <p:extLst>
      <p:ext uri="{BB962C8B-B14F-4D97-AF65-F5344CB8AC3E}">
        <p14:creationId xmlns:p14="http://schemas.microsoft.com/office/powerpoint/2010/main" val="34257017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7CEB503-E274-4823-BC46-94A6B7BBFB45}" type="datetime1">
              <a:rPr lang="en-US" smtClean="0"/>
              <a:t>1/26/2018</a:t>
            </a:fld>
            <a:endParaRPr lang="en-US"/>
          </a:p>
        </p:txBody>
      </p:sp>
      <p:sp>
        <p:nvSpPr>
          <p:cNvPr id="5" name="Footer Placeholder 4"/>
          <p:cNvSpPr>
            <a:spLocks noGrp="1"/>
          </p:cNvSpPr>
          <p:nvPr>
            <p:ph type="ftr" sz="quarter" idx="11"/>
          </p:nvPr>
        </p:nvSpPr>
        <p:spPr/>
        <p:txBody>
          <a:bodyPr/>
          <a:lstStyle/>
          <a:p>
            <a:r>
              <a:rPr lang="en-US"/>
              <a:t>IIT-B visit</a:t>
            </a:r>
          </a:p>
        </p:txBody>
      </p:sp>
      <p:sp>
        <p:nvSpPr>
          <p:cNvPr id="6" name="Slide Number Placeholder 5"/>
          <p:cNvSpPr>
            <a:spLocks noGrp="1"/>
          </p:cNvSpPr>
          <p:nvPr>
            <p:ph type="sldNum" sz="quarter" idx="12"/>
          </p:nvPr>
        </p:nvSpPr>
        <p:spPr/>
        <p:txBody>
          <a:bodyPr/>
          <a:lstStyle/>
          <a:p>
            <a:fld id="{2A90BD27-C47E-47C2-9FB3-CBB1CB19B799}" type="slidenum">
              <a:rPr lang="en-US" smtClean="0"/>
              <a:t>‹#›</a:t>
            </a:fld>
            <a:endParaRPr lang="en-US"/>
          </a:p>
        </p:txBody>
      </p:sp>
    </p:spTree>
    <p:extLst>
      <p:ext uri="{BB962C8B-B14F-4D97-AF65-F5344CB8AC3E}">
        <p14:creationId xmlns:p14="http://schemas.microsoft.com/office/powerpoint/2010/main" val="41686580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1362" y="365125"/>
            <a:ext cx="10857470" cy="641737"/>
          </a:xfrm>
        </p:spPr>
        <p:txBody>
          <a:bodyPr>
            <a:normAutofit/>
          </a:bodyPr>
          <a:lstStyle>
            <a:lvl1pPr>
              <a:defRPr sz="3600">
                <a:solidFill>
                  <a:schemeClr val="tx1"/>
                </a:solidFill>
                <a:latin typeface="Arial" panose="020B0604020202020204" pitchFamily="34" charset="0"/>
                <a:cs typeface="Arial" panose="020B0604020202020204" pitchFamily="34" charset="0"/>
              </a:defRPr>
            </a:lvl1pPr>
          </a:lstStyle>
          <a:p>
            <a:r>
              <a:rPr lang="en-US" dirty="0"/>
              <a:t>Click to edit Master title style</a:t>
            </a:r>
          </a:p>
        </p:txBody>
      </p:sp>
      <p:sp>
        <p:nvSpPr>
          <p:cNvPr id="3" name="Content Placeholder 2"/>
          <p:cNvSpPr>
            <a:spLocks noGrp="1"/>
          </p:cNvSpPr>
          <p:nvPr>
            <p:ph idx="1"/>
          </p:nvPr>
        </p:nvSpPr>
        <p:spPr>
          <a:xfrm>
            <a:off x="601362" y="1167925"/>
            <a:ext cx="10857470" cy="5009038"/>
          </a:xfrm>
        </p:spPr>
        <p:txBody>
          <a:bodyPr/>
          <a:lstStyle>
            <a:lvl1pPr>
              <a:defRPr sz="2800">
                <a:solidFill>
                  <a:schemeClr val="tx1"/>
                </a:solidFill>
              </a:defRPr>
            </a:lvl1pPr>
            <a:lvl2pPr>
              <a:defRPr sz="2400">
                <a:solidFill>
                  <a:srgbClr val="0000FF"/>
                </a:solidFill>
              </a:defRPr>
            </a:lvl2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a:xfrm>
            <a:off x="599299" y="6356350"/>
            <a:ext cx="2743200" cy="365125"/>
          </a:xfrm>
        </p:spPr>
        <p:txBody>
          <a:bodyPr/>
          <a:lstStyle/>
          <a:p>
            <a:fld id="{B3D032D5-6432-4991-BBA2-18A6CBB8ACCA}" type="datetime1">
              <a:rPr lang="en-US" smtClean="0"/>
              <a:t>1/26/2018</a:t>
            </a:fld>
            <a:endParaRPr lang="en-US"/>
          </a:p>
        </p:txBody>
      </p:sp>
      <p:sp>
        <p:nvSpPr>
          <p:cNvPr id="5" name="Footer Placeholder 4"/>
          <p:cNvSpPr>
            <a:spLocks noGrp="1"/>
          </p:cNvSpPr>
          <p:nvPr>
            <p:ph type="ftr" sz="quarter" idx="11"/>
          </p:nvPr>
        </p:nvSpPr>
        <p:spPr>
          <a:xfrm>
            <a:off x="3947982" y="6356350"/>
            <a:ext cx="4114800" cy="365125"/>
          </a:xfrm>
        </p:spPr>
        <p:txBody>
          <a:bodyPr/>
          <a:lstStyle>
            <a:lvl1pPr>
              <a:defRPr/>
            </a:lvl1pPr>
          </a:lstStyle>
          <a:p>
            <a:r>
              <a:rPr lang="en-US"/>
              <a:t>IIT-B visit</a:t>
            </a:r>
            <a:endParaRPr lang="en-US" dirty="0"/>
          </a:p>
        </p:txBody>
      </p:sp>
      <p:sp>
        <p:nvSpPr>
          <p:cNvPr id="6" name="Slide Number Placeholder 5"/>
          <p:cNvSpPr>
            <a:spLocks noGrp="1"/>
          </p:cNvSpPr>
          <p:nvPr>
            <p:ph type="sldNum" sz="quarter" idx="12"/>
          </p:nvPr>
        </p:nvSpPr>
        <p:spPr>
          <a:xfrm>
            <a:off x="8742408" y="6356350"/>
            <a:ext cx="2743200" cy="365125"/>
          </a:xfrm>
        </p:spPr>
        <p:txBody>
          <a:bodyPr/>
          <a:lstStyle/>
          <a:p>
            <a:fld id="{2A90BD27-C47E-47C2-9FB3-CBB1CB19B799}" type="slidenum">
              <a:rPr lang="en-US" smtClean="0"/>
              <a:t>‹#›</a:t>
            </a:fld>
            <a:endParaRPr lang="en-US"/>
          </a:p>
        </p:txBody>
      </p:sp>
      <p:cxnSp>
        <p:nvCxnSpPr>
          <p:cNvPr id="8" name="Straight Connector 7"/>
          <p:cNvCxnSpPr/>
          <p:nvPr userDrawn="1"/>
        </p:nvCxnSpPr>
        <p:spPr>
          <a:xfrm>
            <a:off x="494270" y="1087393"/>
            <a:ext cx="11121081" cy="0"/>
          </a:xfrm>
          <a:prstGeom prst="line">
            <a:avLst/>
          </a:prstGeom>
          <a:ln w="38100" cmpd="tri">
            <a:solidFill>
              <a:srgbClr val="C0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129743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E2A8ADA6-3CAD-467C-8699-CC710CCDA8F3}" type="datetime1">
              <a:rPr lang="en-US" smtClean="0"/>
              <a:t>1/26/2018</a:t>
            </a:fld>
            <a:endParaRPr lang="en-US"/>
          </a:p>
        </p:txBody>
      </p:sp>
      <p:sp>
        <p:nvSpPr>
          <p:cNvPr id="5" name="Footer Placeholder 4"/>
          <p:cNvSpPr>
            <a:spLocks noGrp="1"/>
          </p:cNvSpPr>
          <p:nvPr>
            <p:ph type="ftr" sz="quarter" idx="11"/>
          </p:nvPr>
        </p:nvSpPr>
        <p:spPr/>
        <p:txBody>
          <a:bodyPr/>
          <a:lstStyle/>
          <a:p>
            <a:r>
              <a:rPr lang="en-US"/>
              <a:t>IIT-B visit</a:t>
            </a:r>
          </a:p>
        </p:txBody>
      </p:sp>
      <p:sp>
        <p:nvSpPr>
          <p:cNvPr id="6" name="Slide Number Placeholder 5"/>
          <p:cNvSpPr>
            <a:spLocks noGrp="1"/>
          </p:cNvSpPr>
          <p:nvPr>
            <p:ph type="sldNum" sz="quarter" idx="12"/>
          </p:nvPr>
        </p:nvSpPr>
        <p:spPr/>
        <p:txBody>
          <a:bodyPr/>
          <a:lstStyle/>
          <a:p>
            <a:fld id="{2A90BD27-C47E-47C2-9FB3-CBB1CB19B799}" type="slidenum">
              <a:rPr lang="en-US" smtClean="0"/>
              <a:t>‹#›</a:t>
            </a:fld>
            <a:endParaRPr lang="en-US"/>
          </a:p>
        </p:txBody>
      </p:sp>
    </p:spTree>
    <p:extLst>
      <p:ext uri="{BB962C8B-B14F-4D97-AF65-F5344CB8AC3E}">
        <p14:creationId xmlns:p14="http://schemas.microsoft.com/office/powerpoint/2010/main" val="40247462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28FC80DB-9C10-4ABB-A3C8-798827FAC895}" type="datetime1">
              <a:rPr lang="en-US" smtClean="0"/>
              <a:t>1/26/2018</a:t>
            </a:fld>
            <a:endParaRPr lang="en-US"/>
          </a:p>
        </p:txBody>
      </p:sp>
      <p:sp>
        <p:nvSpPr>
          <p:cNvPr id="6" name="Footer Placeholder 5"/>
          <p:cNvSpPr>
            <a:spLocks noGrp="1"/>
          </p:cNvSpPr>
          <p:nvPr>
            <p:ph type="ftr" sz="quarter" idx="11"/>
          </p:nvPr>
        </p:nvSpPr>
        <p:spPr/>
        <p:txBody>
          <a:bodyPr/>
          <a:lstStyle/>
          <a:p>
            <a:r>
              <a:rPr lang="en-US"/>
              <a:t>IIT-B visit</a:t>
            </a:r>
          </a:p>
        </p:txBody>
      </p:sp>
      <p:sp>
        <p:nvSpPr>
          <p:cNvPr id="7" name="Slide Number Placeholder 6"/>
          <p:cNvSpPr>
            <a:spLocks noGrp="1"/>
          </p:cNvSpPr>
          <p:nvPr>
            <p:ph type="sldNum" sz="quarter" idx="12"/>
          </p:nvPr>
        </p:nvSpPr>
        <p:spPr/>
        <p:txBody>
          <a:bodyPr/>
          <a:lstStyle/>
          <a:p>
            <a:fld id="{2A90BD27-C47E-47C2-9FB3-CBB1CB19B799}" type="slidenum">
              <a:rPr lang="en-US" smtClean="0"/>
              <a:t>‹#›</a:t>
            </a:fld>
            <a:endParaRPr lang="en-US"/>
          </a:p>
        </p:txBody>
      </p:sp>
    </p:spTree>
    <p:extLst>
      <p:ext uri="{BB962C8B-B14F-4D97-AF65-F5344CB8AC3E}">
        <p14:creationId xmlns:p14="http://schemas.microsoft.com/office/powerpoint/2010/main" val="39178494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8124F397-E54A-4D47-BCF6-2653DC22F935}" type="datetime1">
              <a:rPr lang="en-US" smtClean="0"/>
              <a:t>1/26/2018</a:t>
            </a:fld>
            <a:endParaRPr lang="en-US"/>
          </a:p>
        </p:txBody>
      </p:sp>
      <p:sp>
        <p:nvSpPr>
          <p:cNvPr id="8" name="Footer Placeholder 7"/>
          <p:cNvSpPr>
            <a:spLocks noGrp="1"/>
          </p:cNvSpPr>
          <p:nvPr>
            <p:ph type="ftr" sz="quarter" idx="11"/>
          </p:nvPr>
        </p:nvSpPr>
        <p:spPr/>
        <p:txBody>
          <a:bodyPr/>
          <a:lstStyle/>
          <a:p>
            <a:r>
              <a:rPr lang="en-US"/>
              <a:t>IIT-B visit</a:t>
            </a:r>
          </a:p>
        </p:txBody>
      </p:sp>
      <p:sp>
        <p:nvSpPr>
          <p:cNvPr id="9" name="Slide Number Placeholder 8"/>
          <p:cNvSpPr>
            <a:spLocks noGrp="1"/>
          </p:cNvSpPr>
          <p:nvPr>
            <p:ph type="sldNum" sz="quarter" idx="12"/>
          </p:nvPr>
        </p:nvSpPr>
        <p:spPr/>
        <p:txBody>
          <a:bodyPr/>
          <a:lstStyle/>
          <a:p>
            <a:fld id="{2A90BD27-C47E-47C2-9FB3-CBB1CB19B799}" type="slidenum">
              <a:rPr lang="en-US" smtClean="0"/>
              <a:t>‹#›</a:t>
            </a:fld>
            <a:endParaRPr lang="en-US"/>
          </a:p>
        </p:txBody>
      </p:sp>
    </p:spTree>
    <p:extLst>
      <p:ext uri="{BB962C8B-B14F-4D97-AF65-F5344CB8AC3E}">
        <p14:creationId xmlns:p14="http://schemas.microsoft.com/office/powerpoint/2010/main" val="34989940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84AE8DE-79E3-4CFB-8F76-D77A9ECCFC7C}" type="datetime1">
              <a:rPr lang="en-US" smtClean="0"/>
              <a:t>1/26/2018</a:t>
            </a:fld>
            <a:endParaRPr lang="en-US"/>
          </a:p>
        </p:txBody>
      </p:sp>
      <p:sp>
        <p:nvSpPr>
          <p:cNvPr id="4" name="Footer Placeholder 3"/>
          <p:cNvSpPr>
            <a:spLocks noGrp="1"/>
          </p:cNvSpPr>
          <p:nvPr>
            <p:ph type="ftr" sz="quarter" idx="11"/>
          </p:nvPr>
        </p:nvSpPr>
        <p:spPr/>
        <p:txBody>
          <a:bodyPr/>
          <a:lstStyle/>
          <a:p>
            <a:r>
              <a:rPr lang="en-US"/>
              <a:t>IIT-B visit</a:t>
            </a:r>
          </a:p>
        </p:txBody>
      </p:sp>
      <p:sp>
        <p:nvSpPr>
          <p:cNvPr id="5" name="Slide Number Placeholder 4"/>
          <p:cNvSpPr>
            <a:spLocks noGrp="1"/>
          </p:cNvSpPr>
          <p:nvPr>
            <p:ph type="sldNum" sz="quarter" idx="12"/>
          </p:nvPr>
        </p:nvSpPr>
        <p:spPr/>
        <p:txBody>
          <a:bodyPr/>
          <a:lstStyle/>
          <a:p>
            <a:fld id="{2A90BD27-C47E-47C2-9FB3-CBB1CB19B799}" type="slidenum">
              <a:rPr lang="en-US" smtClean="0"/>
              <a:t>‹#›</a:t>
            </a:fld>
            <a:endParaRPr lang="en-US"/>
          </a:p>
        </p:txBody>
      </p:sp>
    </p:spTree>
    <p:extLst>
      <p:ext uri="{BB962C8B-B14F-4D97-AF65-F5344CB8AC3E}">
        <p14:creationId xmlns:p14="http://schemas.microsoft.com/office/powerpoint/2010/main" val="42434196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C303C63-1F57-4696-89A9-87006A622CD8}" type="datetime1">
              <a:rPr lang="en-US" smtClean="0"/>
              <a:t>1/26/2018</a:t>
            </a:fld>
            <a:endParaRPr lang="en-US"/>
          </a:p>
        </p:txBody>
      </p:sp>
      <p:sp>
        <p:nvSpPr>
          <p:cNvPr id="3" name="Footer Placeholder 2"/>
          <p:cNvSpPr>
            <a:spLocks noGrp="1"/>
          </p:cNvSpPr>
          <p:nvPr>
            <p:ph type="ftr" sz="quarter" idx="11"/>
          </p:nvPr>
        </p:nvSpPr>
        <p:spPr/>
        <p:txBody>
          <a:bodyPr/>
          <a:lstStyle/>
          <a:p>
            <a:r>
              <a:rPr lang="en-US"/>
              <a:t>IIT-B visit</a:t>
            </a:r>
          </a:p>
        </p:txBody>
      </p:sp>
      <p:sp>
        <p:nvSpPr>
          <p:cNvPr id="4" name="Slide Number Placeholder 3"/>
          <p:cNvSpPr>
            <a:spLocks noGrp="1"/>
          </p:cNvSpPr>
          <p:nvPr>
            <p:ph type="sldNum" sz="quarter" idx="12"/>
          </p:nvPr>
        </p:nvSpPr>
        <p:spPr/>
        <p:txBody>
          <a:bodyPr/>
          <a:lstStyle/>
          <a:p>
            <a:fld id="{2A90BD27-C47E-47C2-9FB3-CBB1CB19B799}" type="slidenum">
              <a:rPr lang="en-US" smtClean="0"/>
              <a:t>‹#›</a:t>
            </a:fld>
            <a:endParaRPr lang="en-US"/>
          </a:p>
        </p:txBody>
      </p:sp>
    </p:spTree>
    <p:extLst>
      <p:ext uri="{BB962C8B-B14F-4D97-AF65-F5344CB8AC3E}">
        <p14:creationId xmlns:p14="http://schemas.microsoft.com/office/powerpoint/2010/main" val="38359111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F4703218-3F5C-4239-B067-717E821331C7}" type="datetime1">
              <a:rPr lang="en-US" smtClean="0"/>
              <a:t>1/26/2018</a:t>
            </a:fld>
            <a:endParaRPr lang="en-US"/>
          </a:p>
        </p:txBody>
      </p:sp>
      <p:sp>
        <p:nvSpPr>
          <p:cNvPr id="6" name="Footer Placeholder 5"/>
          <p:cNvSpPr>
            <a:spLocks noGrp="1"/>
          </p:cNvSpPr>
          <p:nvPr>
            <p:ph type="ftr" sz="quarter" idx="11"/>
          </p:nvPr>
        </p:nvSpPr>
        <p:spPr/>
        <p:txBody>
          <a:bodyPr/>
          <a:lstStyle/>
          <a:p>
            <a:r>
              <a:rPr lang="en-US"/>
              <a:t>IIT-B visit</a:t>
            </a:r>
          </a:p>
        </p:txBody>
      </p:sp>
      <p:sp>
        <p:nvSpPr>
          <p:cNvPr id="7" name="Slide Number Placeholder 6"/>
          <p:cNvSpPr>
            <a:spLocks noGrp="1"/>
          </p:cNvSpPr>
          <p:nvPr>
            <p:ph type="sldNum" sz="quarter" idx="12"/>
          </p:nvPr>
        </p:nvSpPr>
        <p:spPr/>
        <p:txBody>
          <a:bodyPr/>
          <a:lstStyle/>
          <a:p>
            <a:fld id="{2A90BD27-C47E-47C2-9FB3-CBB1CB19B799}" type="slidenum">
              <a:rPr lang="en-US" smtClean="0"/>
              <a:t>‹#›</a:t>
            </a:fld>
            <a:endParaRPr lang="en-US"/>
          </a:p>
        </p:txBody>
      </p:sp>
    </p:spTree>
    <p:extLst>
      <p:ext uri="{BB962C8B-B14F-4D97-AF65-F5344CB8AC3E}">
        <p14:creationId xmlns:p14="http://schemas.microsoft.com/office/powerpoint/2010/main" val="24609366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0A985A5C-488B-4978-95A9-EF3507D7D50A}" type="datetime1">
              <a:rPr lang="en-US" smtClean="0"/>
              <a:t>1/26/2018</a:t>
            </a:fld>
            <a:endParaRPr lang="en-US"/>
          </a:p>
        </p:txBody>
      </p:sp>
      <p:sp>
        <p:nvSpPr>
          <p:cNvPr id="6" name="Footer Placeholder 5"/>
          <p:cNvSpPr>
            <a:spLocks noGrp="1"/>
          </p:cNvSpPr>
          <p:nvPr>
            <p:ph type="ftr" sz="quarter" idx="11"/>
          </p:nvPr>
        </p:nvSpPr>
        <p:spPr/>
        <p:txBody>
          <a:bodyPr/>
          <a:lstStyle/>
          <a:p>
            <a:r>
              <a:rPr lang="en-US"/>
              <a:t>IIT-B visit</a:t>
            </a:r>
          </a:p>
        </p:txBody>
      </p:sp>
      <p:sp>
        <p:nvSpPr>
          <p:cNvPr id="7" name="Slide Number Placeholder 6"/>
          <p:cNvSpPr>
            <a:spLocks noGrp="1"/>
          </p:cNvSpPr>
          <p:nvPr>
            <p:ph type="sldNum" sz="quarter" idx="12"/>
          </p:nvPr>
        </p:nvSpPr>
        <p:spPr/>
        <p:txBody>
          <a:bodyPr/>
          <a:lstStyle/>
          <a:p>
            <a:fld id="{2A90BD27-C47E-47C2-9FB3-CBB1CB19B799}" type="slidenum">
              <a:rPr lang="en-US" smtClean="0"/>
              <a:t>‹#›</a:t>
            </a:fld>
            <a:endParaRPr lang="en-US"/>
          </a:p>
        </p:txBody>
      </p:sp>
    </p:spTree>
    <p:extLst>
      <p:ext uri="{BB962C8B-B14F-4D97-AF65-F5344CB8AC3E}">
        <p14:creationId xmlns:p14="http://schemas.microsoft.com/office/powerpoint/2010/main" val="40558501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C7CD3E8-8D1C-4586-8F56-B37EE00C9611}" type="datetime1">
              <a:rPr lang="en-US" smtClean="0"/>
              <a:t>1/26/2018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IIT-B visit</a:t>
            </a: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A90BD27-C47E-47C2-9FB3-CBB1CB19B799}" type="slidenum">
              <a:rPr lang="en-US" smtClean="0"/>
              <a:t>‹#›</a:t>
            </a:fld>
            <a:endParaRPr lang="en-US"/>
          </a:p>
        </p:txBody>
      </p:sp>
    </p:spTree>
    <p:extLst>
      <p:ext uri="{BB962C8B-B14F-4D97-AF65-F5344CB8AC3E}">
        <p14:creationId xmlns:p14="http://schemas.microsoft.com/office/powerpoint/2010/main" val="296973352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50.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17.xml"/><Relationship Id="rId1" Type="http://schemas.openxmlformats.org/officeDocument/2006/relationships/slideLayout" Target="../slideLayouts/slideLayout2.xml"/><Relationship Id="rId4" Type="http://schemas.openxmlformats.org/officeDocument/2006/relationships/image" Target="../media/image11.png"/></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7.emf"/><Relationship Id="rId1" Type="http://schemas.openxmlformats.org/officeDocument/2006/relationships/slideLayout" Target="../slideLayouts/slideLayout2.xml"/><Relationship Id="rId4" Type="http://schemas.openxmlformats.org/officeDocument/2006/relationships/image" Target="../media/image8.emf"/></Relationships>
</file>

<file path=ppt/slides/_rels/slide3.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7.emf"/><Relationship Id="rId1" Type="http://schemas.openxmlformats.org/officeDocument/2006/relationships/slideLayout" Target="../slideLayouts/slideLayout2.xml"/><Relationship Id="rId4" Type="http://schemas.openxmlformats.org/officeDocument/2006/relationships/image" Target="../media/image8.emf"/></Relationships>
</file>

<file path=ppt/slides/_rels/slide3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png"/><Relationship Id="rId1" Type="http://schemas.openxmlformats.org/officeDocument/2006/relationships/slideLayout" Target="../slideLayouts/slideLayout2.xml"/><Relationship Id="rId4" Type="http://schemas.openxmlformats.org/officeDocument/2006/relationships/image" Target="../media/image17.png"/></Relationships>
</file>

<file path=ppt/slides/_rels/slide41.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image" Target="../media/image20.png"/><Relationship Id="rId1" Type="http://schemas.openxmlformats.org/officeDocument/2006/relationships/slideLayout" Target="../slideLayouts/slideLayout2.xml"/><Relationship Id="rId4" Type="http://schemas.openxmlformats.org/officeDocument/2006/relationships/image" Target="../media/image22.pn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29748" y="609110"/>
            <a:ext cx="9144000" cy="1607316"/>
          </a:xfrm>
        </p:spPr>
        <p:txBody>
          <a:bodyPr>
            <a:normAutofit/>
          </a:bodyPr>
          <a:lstStyle/>
          <a:p>
            <a:r>
              <a:rPr lang="en-US" sz="3600" dirty="0">
                <a:solidFill>
                  <a:schemeClr val="tx1"/>
                </a:solidFill>
                <a:latin typeface="+mn-lt"/>
              </a:rPr>
              <a:t>Leveraging Re-costing for </a:t>
            </a:r>
            <a:br>
              <a:rPr lang="en-US" sz="3600" dirty="0">
                <a:solidFill>
                  <a:schemeClr val="tx1"/>
                </a:solidFill>
                <a:latin typeface="+mn-lt"/>
              </a:rPr>
            </a:br>
            <a:r>
              <a:rPr lang="en-US" sz="3600" dirty="0">
                <a:solidFill>
                  <a:schemeClr val="tx1"/>
                </a:solidFill>
                <a:latin typeface="+mn-lt"/>
              </a:rPr>
              <a:t>Online Optimization of Parameterized Queries</a:t>
            </a:r>
            <a:endParaRPr lang="en-US" sz="1800" dirty="0">
              <a:solidFill>
                <a:schemeClr val="tx1"/>
              </a:solidFill>
              <a:latin typeface="+mn-lt"/>
            </a:endParaRPr>
          </a:p>
        </p:txBody>
      </p:sp>
      <p:pic>
        <p:nvPicPr>
          <p:cNvPr id="4" name="Picture 3">
            <a:extLst>
              <a:ext uri="{FF2B5EF4-FFF2-40B4-BE49-F238E27FC236}">
                <a16:creationId xmlns:a16="http://schemas.microsoft.com/office/drawing/2014/main" id="{30CD4FC2-4B19-4C11-ADFE-8B6428F7E20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4688785"/>
            <a:ext cx="3856383" cy="2169215"/>
          </a:xfrm>
          <a:prstGeom prst="rect">
            <a:avLst/>
          </a:prstGeom>
        </p:spPr>
      </p:pic>
      <p:sp>
        <p:nvSpPr>
          <p:cNvPr id="5" name="Subtitle 2"/>
          <p:cNvSpPr txBox="1">
            <a:spLocks/>
          </p:cNvSpPr>
          <p:nvPr/>
        </p:nvSpPr>
        <p:spPr>
          <a:xfrm>
            <a:off x="3336236" y="3391166"/>
            <a:ext cx="4241916" cy="1347026"/>
          </a:xfrm>
          <a:prstGeom prst="rect">
            <a:avLst/>
          </a:prstGeom>
        </p:spPr>
        <p:txBody>
          <a:bodyPr vert="horz" lIns="91440" tIns="45720" rIns="91440" bIns="45720" rtlCol="0">
            <a:normAutofit fontScale="85000" lnSpcReduction="2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rgbClr val="00B050"/>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US" dirty="0">
                <a:solidFill>
                  <a:srgbClr val="C00000"/>
                </a:solidFill>
              </a:rPr>
              <a:t>Anshuman Dutt </a:t>
            </a:r>
          </a:p>
          <a:p>
            <a:r>
              <a:rPr lang="en-US" dirty="0">
                <a:solidFill>
                  <a:srgbClr val="0000FF"/>
                </a:solidFill>
              </a:rPr>
              <a:t>Joint work with </a:t>
            </a:r>
          </a:p>
          <a:p>
            <a:r>
              <a:rPr lang="en-US" dirty="0">
                <a:solidFill>
                  <a:srgbClr val="0000FF"/>
                </a:solidFill>
              </a:rPr>
              <a:t>Vivek Narasayya, </a:t>
            </a:r>
            <a:r>
              <a:rPr lang="en-US" dirty="0" err="1">
                <a:solidFill>
                  <a:srgbClr val="0000FF"/>
                </a:solidFill>
              </a:rPr>
              <a:t>Surajit</a:t>
            </a:r>
            <a:r>
              <a:rPr lang="en-US" dirty="0">
                <a:solidFill>
                  <a:srgbClr val="0000FF"/>
                </a:solidFill>
              </a:rPr>
              <a:t> Chaudhuri</a:t>
            </a:r>
          </a:p>
          <a:p>
            <a:r>
              <a:rPr lang="en-US" dirty="0">
                <a:solidFill>
                  <a:schemeClr val="tx1"/>
                </a:solidFill>
              </a:rPr>
              <a:t>Microsoft Research</a:t>
            </a:r>
          </a:p>
        </p:txBody>
      </p:sp>
    </p:spTree>
    <p:extLst>
      <p:ext uri="{BB962C8B-B14F-4D97-AF65-F5344CB8AC3E}">
        <p14:creationId xmlns:p14="http://schemas.microsoft.com/office/powerpoint/2010/main" val="121601665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926FFB-A8DE-466C-95AD-32EFC455478E}"/>
              </a:ext>
            </a:extLst>
          </p:cNvPr>
          <p:cNvSpPr>
            <a:spLocks noGrp="1"/>
          </p:cNvSpPr>
          <p:nvPr>
            <p:ph type="title"/>
          </p:nvPr>
        </p:nvSpPr>
        <p:spPr/>
        <p:txBody>
          <a:bodyPr>
            <a:normAutofit fontScale="90000"/>
          </a:bodyPr>
          <a:lstStyle/>
          <a:p>
            <a:r>
              <a:rPr lang="en-US" dirty="0"/>
              <a:t>Prior work (upfront identification of plans i.e. offline PQO) </a:t>
            </a:r>
          </a:p>
        </p:txBody>
      </p:sp>
      <p:sp>
        <p:nvSpPr>
          <p:cNvPr id="5" name="Footer Placeholder 4">
            <a:extLst>
              <a:ext uri="{FF2B5EF4-FFF2-40B4-BE49-F238E27FC236}">
                <a16:creationId xmlns:a16="http://schemas.microsoft.com/office/drawing/2014/main" id="{387597DC-6484-40E2-B336-BA7604AA8974}"/>
              </a:ext>
            </a:extLst>
          </p:cNvPr>
          <p:cNvSpPr>
            <a:spLocks noGrp="1"/>
          </p:cNvSpPr>
          <p:nvPr>
            <p:ph type="ftr" sz="quarter" idx="11"/>
          </p:nvPr>
        </p:nvSpPr>
        <p:spPr/>
        <p:txBody>
          <a:bodyPr/>
          <a:lstStyle/>
          <a:p>
            <a:r>
              <a:rPr lang="en-US"/>
              <a:t>IIT-B visit</a:t>
            </a:r>
            <a:endParaRPr lang="en-US" dirty="0"/>
          </a:p>
        </p:txBody>
      </p:sp>
      <p:sp>
        <p:nvSpPr>
          <p:cNvPr id="3" name="TextBox 2">
            <a:extLst>
              <a:ext uri="{FF2B5EF4-FFF2-40B4-BE49-F238E27FC236}">
                <a16:creationId xmlns:a16="http://schemas.microsoft.com/office/drawing/2014/main" id="{D22FB33C-67FF-4047-870E-DFF6575757D8}"/>
              </a:ext>
            </a:extLst>
          </p:cNvPr>
          <p:cNvSpPr txBox="1"/>
          <p:nvPr/>
        </p:nvSpPr>
        <p:spPr>
          <a:xfrm>
            <a:off x="2127102" y="1502522"/>
            <a:ext cx="1215397" cy="369332"/>
          </a:xfrm>
          <a:prstGeom prst="rect">
            <a:avLst/>
          </a:prstGeom>
          <a:noFill/>
        </p:spPr>
        <p:txBody>
          <a:bodyPr wrap="none" rtlCol="0">
            <a:spAutoFit/>
          </a:bodyPr>
          <a:lstStyle/>
          <a:p>
            <a:r>
              <a:rPr lang="en-US" b="1" dirty="0"/>
              <a:t>VLDB 2005</a:t>
            </a:r>
          </a:p>
        </p:txBody>
      </p:sp>
      <p:pic>
        <p:nvPicPr>
          <p:cNvPr id="14" name="Picture 13">
            <a:extLst>
              <a:ext uri="{FF2B5EF4-FFF2-40B4-BE49-F238E27FC236}">
                <a16:creationId xmlns:a16="http://schemas.microsoft.com/office/drawing/2014/main" id="{5548F303-E6AC-4C79-B63F-AAD8CCDE90C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67912" y="1971123"/>
            <a:ext cx="3533775" cy="3171825"/>
          </a:xfrm>
          <a:prstGeom prst="rect">
            <a:avLst/>
          </a:prstGeom>
        </p:spPr>
      </p:pic>
      <p:pic>
        <p:nvPicPr>
          <p:cNvPr id="16" name="Picture 15">
            <a:extLst>
              <a:ext uri="{FF2B5EF4-FFF2-40B4-BE49-F238E27FC236}">
                <a16:creationId xmlns:a16="http://schemas.microsoft.com/office/drawing/2014/main" id="{D81ABA9F-3443-4403-B8E1-988B47202FB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497236" y="2101740"/>
            <a:ext cx="3299933" cy="2820121"/>
          </a:xfrm>
          <a:prstGeom prst="rect">
            <a:avLst/>
          </a:prstGeom>
        </p:spPr>
      </p:pic>
      <p:sp>
        <p:nvSpPr>
          <p:cNvPr id="17" name="TextBox 16">
            <a:extLst>
              <a:ext uri="{FF2B5EF4-FFF2-40B4-BE49-F238E27FC236}">
                <a16:creationId xmlns:a16="http://schemas.microsoft.com/office/drawing/2014/main" id="{7202C3FB-3D57-4E47-9EE0-763F2D8C54BD}"/>
              </a:ext>
            </a:extLst>
          </p:cNvPr>
          <p:cNvSpPr txBox="1"/>
          <p:nvPr/>
        </p:nvSpPr>
        <p:spPr>
          <a:xfrm>
            <a:off x="7622375" y="1560150"/>
            <a:ext cx="1215397" cy="369332"/>
          </a:xfrm>
          <a:prstGeom prst="rect">
            <a:avLst/>
          </a:prstGeom>
          <a:noFill/>
        </p:spPr>
        <p:txBody>
          <a:bodyPr wrap="none" rtlCol="0">
            <a:spAutoFit/>
          </a:bodyPr>
          <a:lstStyle/>
          <a:p>
            <a:r>
              <a:rPr lang="en-US" b="1" dirty="0"/>
              <a:t>VLDB 2007</a:t>
            </a:r>
          </a:p>
        </p:txBody>
      </p:sp>
      <p:sp>
        <p:nvSpPr>
          <p:cNvPr id="4" name="Date Placeholder 3">
            <a:extLst>
              <a:ext uri="{FF2B5EF4-FFF2-40B4-BE49-F238E27FC236}">
                <a16:creationId xmlns:a16="http://schemas.microsoft.com/office/drawing/2014/main" id="{B860A0D3-DFDC-4D69-B827-89C95FAC7994}"/>
              </a:ext>
            </a:extLst>
          </p:cNvPr>
          <p:cNvSpPr>
            <a:spLocks noGrp="1"/>
          </p:cNvSpPr>
          <p:nvPr>
            <p:ph type="dt" sz="half" idx="10"/>
          </p:nvPr>
        </p:nvSpPr>
        <p:spPr/>
        <p:txBody>
          <a:bodyPr/>
          <a:lstStyle/>
          <a:p>
            <a:fld id="{FB0BC349-06BD-42E2-80A3-F6A5B0159960}" type="datetime1">
              <a:rPr lang="en-US" smtClean="0"/>
              <a:t>1/26/2018</a:t>
            </a:fld>
            <a:endParaRPr lang="en-US"/>
          </a:p>
        </p:txBody>
      </p:sp>
      <p:sp>
        <p:nvSpPr>
          <p:cNvPr id="6" name="Slide Number Placeholder 5">
            <a:extLst>
              <a:ext uri="{FF2B5EF4-FFF2-40B4-BE49-F238E27FC236}">
                <a16:creationId xmlns:a16="http://schemas.microsoft.com/office/drawing/2014/main" id="{8BD6D239-7415-41DA-AC5E-A564B32CEB91}"/>
              </a:ext>
            </a:extLst>
          </p:cNvPr>
          <p:cNvSpPr>
            <a:spLocks noGrp="1"/>
          </p:cNvSpPr>
          <p:nvPr>
            <p:ph type="sldNum" sz="quarter" idx="12"/>
          </p:nvPr>
        </p:nvSpPr>
        <p:spPr/>
        <p:txBody>
          <a:bodyPr/>
          <a:lstStyle/>
          <a:p>
            <a:fld id="{2A90BD27-C47E-47C2-9FB3-CBB1CB19B799}" type="slidenum">
              <a:rPr lang="en-US" smtClean="0"/>
              <a:t>10</a:t>
            </a:fld>
            <a:endParaRPr lang="en-US"/>
          </a:p>
        </p:txBody>
      </p:sp>
    </p:spTree>
    <p:extLst>
      <p:ext uri="{BB962C8B-B14F-4D97-AF65-F5344CB8AC3E}">
        <p14:creationId xmlns:p14="http://schemas.microsoft.com/office/powerpoint/2010/main" val="36109092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fade">
                                      <p:cBhvr>
                                        <p:cTn id="7" dur="500"/>
                                        <p:tgtEl>
                                          <p:spTgt spid="16"/>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7"/>
                                        </p:tgtEl>
                                        <p:attrNameLst>
                                          <p:attrName>style.visibility</p:attrName>
                                        </p:attrNameLst>
                                      </p:cBhvr>
                                      <p:to>
                                        <p:strVal val="visible"/>
                                      </p:to>
                                    </p:set>
                                    <p:animEffect transition="in" filter="fade">
                                      <p:cBhvr>
                                        <p:cTn id="10"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Performance Metrics (online PQO)</a:t>
            </a:r>
            <a:endParaRPr lang="en-US" dirty="0">
              <a:solidFill>
                <a:schemeClr val="tx1"/>
              </a:solidFill>
            </a:endParaRPr>
          </a:p>
        </p:txBody>
      </p:sp>
      <p:sp>
        <p:nvSpPr>
          <p:cNvPr id="29" name="Footer Placeholder 28"/>
          <p:cNvSpPr>
            <a:spLocks noGrp="1"/>
          </p:cNvSpPr>
          <p:nvPr>
            <p:ph type="ftr" sz="quarter" idx="11"/>
          </p:nvPr>
        </p:nvSpPr>
        <p:spPr/>
        <p:txBody>
          <a:bodyPr/>
          <a:lstStyle/>
          <a:p>
            <a:r>
              <a:rPr lang="en-US"/>
              <a:t>IIT-B visit</a:t>
            </a:r>
            <a:endParaRPr lang="en-US" dirty="0"/>
          </a:p>
        </p:txBody>
      </p:sp>
      <mc:AlternateContent xmlns:mc="http://schemas.openxmlformats.org/markup-compatibility/2006" xmlns:a14="http://schemas.microsoft.com/office/drawing/2010/main">
        <mc:Choice Requires="a14">
          <p:sp>
            <p:nvSpPr>
              <p:cNvPr id="36" name="Content Placeholder 2"/>
              <p:cNvSpPr>
                <a:spLocks noGrp="1"/>
              </p:cNvSpPr>
              <p:nvPr>
                <p:ph idx="1"/>
              </p:nvPr>
            </p:nvSpPr>
            <p:spPr>
              <a:xfrm>
                <a:off x="2053325" y="1888436"/>
                <a:ext cx="9307101" cy="3117056"/>
              </a:xfrm>
            </p:spPr>
            <p:txBody>
              <a:bodyPr>
                <a:normAutofit fontScale="92500"/>
              </a:bodyPr>
              <a:lstStyle/>
              <a:p>
                <a:pPr marL="0" indent="0">
                  <a:buNone/>
                </a:pPr>
                <a:r>
                  <a:rPr lang="en-US" sz="2000" b="1" dirty="0"/>
                  <a:t>1. Number of cached plans</a:t>
                </a:r>
              </a:p>
              <a:p>
                <a:pPr marL="0" indent="0">
                  <a:buNone/>
                </a:pPr>
                <a:endParaRPr lang="en-US" sz="2000" b="1" dirty="0"/>
              </a:p>
              <a:p>
                <a:pPr marL="0" indent="0">
                  <a:buNone/>
                </a:pPr>
                <a:r>
                  <a:rPr lang="en-US" sz="2000" b="1" dirty="0">
                    <a:solidFill>
                      <a:schemeClr val="tx1"/>
                    </a:solidFill>
                  </a:rPr>
                  <a:t>2. Cost sub-optimality</a:t>
                </a:r>
                <a:r>
                  <a:rPr lang="en-US" sz="2000" dirty="0">
                    <a:solidFill>
                      <a:schemeClr val="tx1"/>
                    </a:solidFill>
                  </a:rPr>
                  <a:t>  </a:t>
                </a:r>
                <a14:m>
                  <m:oMath xmlns:m="http://schemas.openxmlformats.org/officeDocument/2006/math">
                    <m:r>
                      <a:rPr lang="en-US" i="0" smtClean="0">
                        <a:solidFill>
                          <a:schemeClr val="tx1"/>
                        </a:solidFill>
                        <a:latin typeface="Cambria Math" panose="02040503050406030204" pitchFamily="18" charset="0"/>
                      </a:rPr>
                      <m:t>=</m:t>
                    </m:r>
                    <m:f>
                      <m:fPr>
                        <m:ctrlPr>
                          <a:rPr lang="en-US" i="1" smtClean="0">
                            <a:solidFill>
                              <a:schemeClr val="tx1"/>
                            </a:solidFill>
                            <a:latin typeface="Cambria Math" panose="02040503050406030204" pitchFamily="18" charset="0"/>
                          </a:rPr>
                        </m:ctrlPr>
                      </m:fPr>
                      <m:num>
                        <m:r>
                          <m:rPr>
                            <m:sty m:val="p"/>
                          </m:rPr>
                          <a:rPr lang="en-US" b="0" i="0" smtClean="0">
                            <a:solidFill>
                              <a:schemeClr val="tx1"/>
                            </a:solidFill>
                            <a:latin typeface="Cambria Math" panose="02040503050406030204" pitchFamily="18" charset="0"/>
                          </a:rPr>
                          <m:t>cost</m:t>
                        </m:r>
                        <m:r>
                          <a:rPr lang="en-US" b="0" i="0" smtClean="0">
                            <a:solidFill>
                              <a:schemeClr val="tx1"/>
                            </a:solidFill>
                            <a:latin typeface="Cambria Math" panose="02040503050406030204" pitchFamily="18" charset="0"/>
                          </a:rPr>
                          <m:t> </m:t>
                        </m:r>
                        <m:r>
                          <m:rPr>
                            <m:sty m:val="p"/>
                          </m:rPr>
                          <a:rPr lang="en-US" b="0" i="0" smtClean="0">
                            <a:solidFill>
                              <a:schemeClr val="tx1"/>
                            </a:solidFill>
                            <a:latin typeface="Cambria Math" panose="02040503050406030204" pitchFamily="18" charset="0"/>
                          </a:rPr>
                          <m:t>of</m:t>
                        </m:r>
                        <m:r>
                          <a:rPr lang="en-US" b="0" i="0" smtClean="0">
                            <a:solidFill>
                              <a:schemeClr val="tx1"/>
                            </a:solidFill>
                            <a:latin typeface="Cambria Math" panose="02040503050406030204" pitchFamily="18" charset="0"/>
                          </a:rPr>
                          <m:t> </m:t>
                        </m:r>
                        <m:r>
                          <m:rPr>
                            <m:sty m:val="p"/>
                          </m:rPr>
                          <a:rPr lang="en-US" b="0" i="0" smtClean="0">
                            <a:solidFill>
                              <a:schemeClr val="tx1"/>
                            </a:solidFill>
                            <a:latin typeface="Cambria Math" panose="02040503050406030204" pitchFamily="18" charset="0"/>
                          </a:rPr>
                          <m:t>selected</m:t>
                        </m:r>
                        <m:r>
                          <a:rPr lang="en-US" b="0" i="0" smtClean="0">
                            <a:solidFill>
                              <a:schemeClr val="tx1"/>
                            </a:solidFill>
                            <a:latin typeface="Cambria Math" panose="02040503050406030204" pitchFamily="18" charset="0"/>
                          </a:rPr>
                          <m:t> </m:t>
                        </m:r>
                        <m:r>
                          <m:rPr>
                            <m:sty m:val="p"/>
                          </m:rPr>
                          <a:rPr lang="en-US" b="0" i="0" smtClean="0">
                            <a:solidFill>
                              <a:schemeClr val="tx1"/>
                            </a:solidFill>
                            <a:latin typeface="Cambria Math" panose="02040503050406030204" pitchFamily="18" charset="0"/>
                          </a:rPr>
                          <m:t>plan</m:t>
                        </m:r>
                        <m:r>
                          <a:rPr lang="en-US" b="0" i="1" smtClean="0">
                            <a:solidFill>
                              <a:schemeClr val="tx1"/>
                            </a:solidFill>
                            <a:latin typeface="Cambria Math" panose="02040503050406030204" pitchFamily="18" charset="0"/>
                          </a:rPr>
                          <m:t> </m:t>
                        </m:r>
                        <m:r>
                          <a:rPr lang="en-US" b="0" i="0" smtClean="0">
                            <a:solidFill>
                              <a:schemeClr val="tx1"/>
                            </a:solidFill>
                            <a:latin typeface="Cambria Math" panose="02040503050406030204" pitchFamily="18" charset="0"/>
                          </a:rPr>
                          <m:t>(</m:t>
                        </m:r>
                        <m:r>
                          <m:rPr>
                            <m:sty m:val="p"/>
                          </m:rPr>
                          <a:rPr lang="en-US" b="0" i="0" smtClean="0">
                            <a:solidFill>
                              <a:schemeClr val="tx1"/>
                            </a:solidFill>
                            <a:latin typeface="Cambria Math" panose="02040503050406030204" pitchFamily="18" charset="0"/>
                          </a:rPr>
                          <m:t>from</m:t>
                        </m:r>
                        <m:r>
                          <a:rPr lang="en-US" b="0" i="0" smtClean="0">
                            <a:solidFill>
                              <a:schemeClr val="tx1"/>
                            </a:solidFill>
                            <a:latin typeface="Cambria Math" panose="02040503050406030204" pitchFamily="18" charset="0"/>
                          </a:rPr>
                          <m:t> </m:t>
                        </m:r>
                        <m:r>
                          <m:rPr>
                            <m:sty m:val="p"/>
                          </m:rPr>
                          <a:rPr lang="en-US" b="0" i="0" smtClean="0">
                            <a:solidFill>
                              <a:schemeClr val="tx1"/>
                            </a:solidFill>
                            <a:latin typeface="Cambria Math" panose="02040503050406030204" pitchFamily="18" charset="0"/>
                          </a:rPr>
                          <m:t>cached</m:t>
                        </m:r>
                        <m:r>
                          <a:rPr lang="en-US" b="0" i="0" smtClean="0">
                            <a:solidFill>
                              <a:schemeClr val="tx1"/>
                            </a:solidFill>
                            <a:latin typeface="Cambria Math" panose="02040503050406030204" pitchFamily="18" charset="0"/>
                          </a:rPr>
                          <m:t> </m:t>
                        </m:r>
                        <m:r>
                          <m:rPr>
                            <m:sty m:val="p"/>
                          </m:rPr>
                          <a:rPr lang="en-US" b="0" i="0" smtClean="0">
                            <a:solidFill>
                              <a:schemeClr val="tx1"/>
                            </a:solidFill>
                            <a:latin typeface="Cambria Math" panose="02040503050406030204" pitchFamily="18" charset="0"/>
                          </a:rPr>
                          <m:t>plans</m:t>
                        </m:r>
                        <m:r>
                          <a:rPr lang="en-US" b="0" i="0" smtClean="0">
                            <a:solidFill>
                              <a:schemeClr val="tx1"/>
                            </a:solidFill>
                            <a:latin typeface="Cambria Math" panose="02040503050406030204" pitchFamily="18" charset="0"/>
                          </a:rPr>
                          <m:t>)</m:t>
                        </m:r>
                      </m:num>
                      <m:den>
                        <m:r>
                          <m:rPr>
                            <m:sty m:val="p"/>
                          </m:rPr>
                          <a:rPr lang="en-US" b="0" i="0" smtClean="0">
                            <a:solidFill>
                              <a:schemeClr val="tx1"/>
                            </a:solidFill>
                            <a:latin typeface="Cambria Math" panose="02040503050406030204" pitchFamily="18" charset="0"/>
                          </a:rPr>
                          <m:t>cost</m:t>
                        </m:r>
                        <m:r>
                          <a:rPr lang="en-US" b="0" i="0" smtClean="0">
                            <a:solidFill>
                              <a:schemeClr val="tx1"/>
                            </a:solidFill>
                            <a:latin typeface="Cambria Math" panose="02040503050406030204" pitchFamily="18" charset="0"/>
                          </a:rPr>
                          <m:t> </m:t>
                        </m:r>
                        <m:r>
                          <m:rPr>
                            <m:sty m:val="p"/>
                          </m:rPr>
                          <a:rPr lang="en-US" b="0" i="0" smtClean="0">
                            <a:solidFill>
                              <a:schemeClr val="tx1"/>
                            </a:solidFill>
                            <a:latin typeface="Cambria Math" panose="02040503050406030204" pitchFamily="18" charset="0"/>
                          </a:rPr>
                          <m:t>of</m:t>
                        </m:r>
                        <m:r>
                          <a:rPr lang="en-US" b="0" i="0" smtClean="0">
                            <a:solidFill>
                              <a:schemeClr val="tx1"/>
                            </a:solidFill>
                            <a:latin typeface="Cambria Math" panose="02040503050406030204" pitchFamily="18" charset="0"/>
                          </a:rPr>
                          <m:t> </m:t>
                        </m:r>
                        <m:r>
                          <m:rPr>
                            <m:sty m:val="p"/>
                          </m:rPr>
                          <a:rPr lang="en-US" b="0" i="0" smtClean="0">
                            <a:solidFill>
                              <a:schemeClr val="tx1"/>
                            </a:solidFill>
                            <a:latin typeface="Cambria Math" panose="02040503050406030204" pitchFamily="18" charset="0"/>
                          </a:rPr>
                          <m:t>optimal</m:t>
                        </m:r>
                        <m:r>
                          <a:rPr lang="en-US" b="0" i="0" smtClean="0">
                            <a:solidFill>
                              <a:schemeClr val="tx1"/>
                            </a:solidFill>
                            <a:latin typeface="Cambria Math" panose="02040503050406030204" pitchFamily="18" charset="0"/>
                          </a:rPr>
                          <m:t> </m:t>
                        </m:r>
                        <m:r>
                          <m:rPr>
                            <m:sty m:val="p"/>
                          </m:rPr>
                          <a:rPr lang="en-US" b="0" i="0" smtClean="0">
                            <a:solidFill>
                              <a:schemeClr val="tx1"/>
                            </a:solidFill>
                            <a:latin typeface="Cambria Math" panose="02040503050406030204" pitchFamily="18" charset="0"/>
                          </a:rPr>
                          <m:t>plan</m:t>
                        </m:r>
                        <m:r>
                          <a:rPr lang="en-US" b="0" i="0" smtClean="0">
                            <a:solidFill>
                              <a:schemeClr val="tx1"/>
                            </a:solidFill>
                            <a:latin typeface="Cambria Math" panose="02040503050406030204" pitchFamily="18" charset="0"/>
                          </a:rPr>
                          <m:t> </m:t>
                        </m:r>
                      </m:den>
                    </m:f>
                  </m:oMath>
                </a14:m>
                <a:r>
                  <a:rPr lang="en-US" dirty="0">
                    <a:solidFill>
                      <a:schemeClr val="tx1"/>
                    </a:solidFill>
                  </a:rPr>
                  <a:t>        </a:t>
                </a:r>
                <a:r>
                  <a:rPr lang="en-US" sz="2000" b="1" dirty="0">
                    <a:solidFill>
                      <a:schemeClr val="tx1"/>
                    </a:solidFill>
                  </a:rPr>
                  <a:t>              </a:t>
                </a:r>
              </a:p>
              <a:p>
                <a:pPr marL="0" indent="0">
                  <a:buNone/>
                </a:pPr>
                <a:endParaRPr lang="en-US" sz="2000" b="1" dirty="0"/>
              </a:p>
              <a:p>
                <a:pPr marL="0" indent="0">
                  <a:buNone/>
                </a:pPr>
                <a:r>
                  <a:rPr lang="en-US" sz="2000" b="1" dirty="0">
                    <a:solidFill>
                      <a:schemeClr val="tx1"/>
                    </a:solidFill>
                  </a:rPr>
                  <a:t>3.</a:t>
                </a:r>
                <a:r>
                  <a:rPr lang="en-US" sz="3000" b="1" dirty="0">
                    <a:solidFill>
                      <a:schemeClr val="tx1"/>
                    </a:solidFill>
                  </a:rPr>
                  <a:t> </a:t>
                </a:r>
                <a:r>
                  <a:rPr lang="en-US" sz="2200" b="1" dirty="0"/>
                  <a:t>Optimize calls (%) </a:t>
                </a:r>
                <a:r>
                  <a:rPr lang="en-US" sz="2200" dirty="0"/>
                  <a:t> </a:t>
                </a:r>
                <a14:m>
                  <m:oMath xmlns:m="http://schemas.openxmlformats.org/officeDocument/2006/math">
                    <m:r>
                      <a:rPr lang="en-US" sz="3000">
                        <a:latin typeface="Cambria Math" panose="02040503050406030204" pitchFamily="18" charset="0"/>
                      </a:rPr>
                      <m:t>= </m:t>
                    </m:r>
                    <m:f>
                      <m:fPr>
                        <m:ctrlPr>
                          <a:rPr lang="en-US" sz="3000" i="1">
                            <a:latin typeface="Cambria Math" panose="02040503050406030204" pitchFamily="18" charset="0"/>
                          </a:rPr>
                        </m:ctrlPr>
                      </m:fPr>
                      <m:num>
                        <m:r>
                          <m:rPr>
                            <m:sty m:val="p"/>
                          </m:rPr>
                          <a:rPr lang="en-US" sz="3000">
                            <a:latin typeface="Cambria Math" panose="02040503050406030204" pitchFamily="18" charset="0"/>
                          </a:rPr>
                          <m:t>number</m:t>
                        </m:r>
                        <m:r>
                          <a:rPr lang="en-US" sz="3000">
                            <a:latin typeface="Cambria Math" panose="02040503050406030204" pitchFamily="18" charset="0"/>
                          </a:rPr>
                          <m:t> </m:t>
                        </m:r>
                        <m:r>
                          <m:rPr>
                            <m:sty m:val="p"/>
                          </m:rPr>
                          <a:rPr lang="en-US" sz="3000">
                            <a:latin typeface="Cambria Math" panose="02040503050406030204" pitchFamily="18" charset="0"/>
                          </a:rPr>
                          <m:t>of</m:t>
                        </m:r>
                        <m:r>
                          <a:rPr lang="en-US" sz="3000">
                            <a:latin typeface="Cambria Math" panose="02040503050406030204" pitchFamily="18" charset="0"/>
                          </a:rPr>
                          <m:t> </m:t>
                        </m:r>
                        <m:r>
                          <m:rPr>
                            <m:sty m:val="p"/>
                          </m:rPr>
                          <a:rPr lang="en-US" sz="3000">
                            <a:latin typeface="Cambria Math" panose="02040503050406030204" pitchFamily="18" charset="0"/>
                          </a:rPr>
                          <m:t>optimize</m:t>
                        </m:r>
                        <m:r>
                          <a:rPr lang="en-US" sz="3000">
                            <a:latin typeface="Cambria Math" panose="02040503050406030204" pitchFamily="18" charset="0"/>
                          </a:rPr>
                          <m:t> </m:t>
                        </m:r>
                        <m:r>
                          <m:rPr>
                            <m:sty m:val="p"/>
                          </m:rPr>
                          <a:rPr lang="en-US" sz="3000">
                            <a:latin typeface="Cambria Math" panose="02040503050406030204" pitchFamily="18" charset="0"/>
                          </a:rPr>
                          <m:t>calls</m:t>
                        </m:r>
                      </m:num>
                      <m:den>
                        <m:r>
                          <m:rPr>
                            <m:sty m:val="p"/>
                          </m:rPr>
                          <a:rPr lang="en-US" sz="3000">
                            <a:latin typeface="Cambria Math" panose="02040503050406030204" pitchFamily="18" charset="0"/>
                          </a:rPr>
                          <m:t>number</m:t>
                        </m:r>
                        <m:r>
                          <a:rPr lang="en-US" sz="3000">
                            <a:latin typeface="Cambria Math" panose="02040503050406030204" pitchFamily="18" charset="0"/>
                          </a:rPr>
                          <m:t> </m:t>
                        </m:r>
                        <m:r>
                          <m:rPr>
                            <m:sty m:val="p"/>
                          </m:rPr>
                          <a:rPr lang="en-US" sz="3000">
                            <a:latin typeface="Cambria Math" panose="02040503050406030204" pitchFamily="18" charset="0"/>
                          </a:rPr>
                          <m:t>of</m:t>
                        </m:r>
                        <m:r>
                          <a:rPr lang="en-US" sz="3000">
                            <a:latin typeface="Cambria Math" panose="02040503050406030204" pitchFamily="18" charset="0"/>
                          </a:rPr>
                          <m:t> </m:t>
                        </m:r>
                        <m:r>
                          <m:rPr>
                            <m:sty m:val="p"/>
                          </m:rPr>
                          <a:rPr lang="en-US" sz="3000">
                            <a:latin typeface="Cambria Math" panose="02040503050406030204" pitchFamily="18" charset="0"/>
                          </a:rPr>
                          <m:t>query</m:t>
                        </m:r>
                        <m:r>
                          <a:rPr lang="en-US" sz="3000">
                            <a:latin typeface="Cambria Math" panose="02040503050406030204" pitchFamily="18" charset="0"/>
                          </a:rPr>
                          <m:t> </m:t>
                        </m:r>
                        <m:r>
                          <m:rPr>
                            <m:sty m:val="p"/>
                          </m:rPr>
                          <a:rPr lang="en-US" sz="3000">
                            <a:latin typeface="Cambria Math" panose="02040503050406030204" pitchFamily="18" charset="0"/>
                          </a:rPr>
                          <m:t>instances</m:t>
                        </m:r>
                        <m:r>
                          <a:rPr lang="en-US" sz="3000">
                            <a:latin typeface="Cambria Math" panose="02040503050406030204" pitchFamily="18" charset="0"/>
                          </a:rPr>
                          <m:t> </m:t>
                        </m:r>
                      </m:den>
                    </m:f>
                  </m:oMath>
                </a14:m>
                <a:endParaRPr lang="en-US" sz="3000" b="1" dirty="0">
                  <a:solidFill>
                    <a:schemeClr val="tx1"/>
                  </a:solidFill>
                </a:endParaRPr>
              </a:p>
              <a:p>
                <a:pPr marL="0" indent="0">
                  <a:buNone/>
                </a:pPr>
                <a:endParaRPr lang="en-US" sz="2000" b="1" dirty="0"/>
              </a:p>
              <a:p>
                <a:pPr marL="0" indent="0">
                  <a:buNone/>
                </a:pPr>
                <a:endParaRPr lang="en-US" sz="2000" b="1" dirty="0">
                  <a:solidFill>
                    <a:schemeClr val="tx1"/>
                  </a:solidFill>
                </a:endParaRPr>
              </a:p>
            </p:txBody>
          </p:sp>
        </mc:Choice>
        <mc:Fallback xmlns="">
          <p:sp>
            <p:nvSpPr>
              <p:cNvPr id="36" name="Content Placeholder 2"/>
              <p:cNvSpPr>
                <a:spLocks noGrp="1" noRot="1" noChangeAspect="1" noMove="1" noResize="1" noEditPoints="1" noAdjustHandles="1" noChangeArrowheads="1" noChangeShapeType="1" noTextEdit="1"/>
              </p:cNvSpPr>
              <p:nvPr>
                <p:ph idx="1"/>
              </p:nvPr>
            </p:nvSpPr>
            <p:spPr>
              <a:xfrm>
                <a:off x="2053325" y="1888436"/>
                <a:ext cx="9307101" cy="3117056"/>
              </a:xfrm>
              <a:blipFill>
                <a:blip r:embed="rId3"/>
                <a:stretch>
                  <a:fillRect l="-655" t="-1957"/>
                </a:stretch>
              </a:blipFill>
            </p:spPr>
            <p:txBody>
              <a:bodyPr/>
              <a:lstStyle/>
              <a:p>
                <a:r>
                  <a:rPr lang="en-US">
                    <a:noFill/>
                  </a:rPr>
                  <a:t> </a:t>
                </a:r>
              </a:p>
            </p:txBody>
          </p:sp>
        </mc:Fallback>
      </mc:AlternateContent>
      <p:sp>
        <p:nvSpPr>
          <p:cNvPr id="3" name="Date Placeholder 2">
            <a:extLst>
              <a:ext uri="{FF2B5EF4-FFF2-40B4-BE49-F238E27FC236}">
                <a16:creationId xmlns:a16="http://schemas.microsoft.com/office/drawing/2014/main" id="{51E534C2-6CF6-4C87-9119-09458660FBE9}"/>
              </a:ext>
            </a:extLst>
          </p:cNvPr>
          <p:cNvSpPr>
            <a:spLocks noGrp="1"/>
          </p:cNvSpPr>
          <p:nvPr>
            <p:ph type="dt" sz="half" idx="10"/>
          </p:nvPr>
        </p:nvSpPr>
        <p:spPr/>
        <p:txBody>
          <a:bodyPr/>
          <a:lstStyle/>
          <a:p>
            <a:fld id="{8AAD3CAA-3C5C-4E27-B32E-8160C9DD6161}" type="datetime1">
              <a:rPr lang="en-US" smtClean="0"/>
              <a:t>1/26/2018</a:t>
            </a:fld>
            <a:endParaRPr lang="en-US"/>
          </a:p>
        </p:txBody>
      </p:sp>
      <p:sp>
        <p:nvSpPr>
          <p:cNvPr id="4" name="Slide Number Placeholder 3">
            <a:extLst>
              <a:ext uri="{FF2B5EF4-FFF2-40B4-BE49-F238E27FC236}">
                <a16:creationId xmlns:a16="http://schemas.microsoft.com/office/drawing/2014/main" id="{1D40B339-79FA-4483-B5C5-025187FBD060}"/>
              </a:ext>
            </a:extLst>
          </p:cNvPr>
          <p:cNvSpPr>
            <a:spLocks noGrp="1"/>
          </p:cNvSpPr>
          <p:nvPr>
            <p:ph type="sldNum" sz="quarter" idx="12"/>
          </p:nvPr>
        </p:nvSpPr>
        <p:spPr/>
        <p:txBody>
          <a:bodyPr/>
          <a:lstStyle/>
          <a:p>
            <a:fld id="{2A90BD27-C47E-47C2-9FB3-CBB1CB19B799}" type="slidenum">
              <a:rPr lang="en-US" smtClean="0"/>
              <a:t>11</a:t>
            </a:fld>
            <a:endParaRPr lang="en-US"/>
          </a:p>
        </p:txBody>
      </p:sp>
    </p:spTree>
    <p:extLst>
      <p:ext uri="{BB962C8B-B14F-4D97-AF65-F5344CB8AC3E}">
        <p14:creationId xmlns:p14="http://schemas.microsoft.com/office/powerpoint/2010/main" val="13926790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Competing factors and Goal</a:t>
            </a:r>
          </a:p>
        </p:txBody>
      </p:sp>
      <p:sp>
        <p:nvSpPr>
          <p:cNvPr id="5" name="Footer Placeholder 4"/>
          <p:cNvSpPr>
            <a:spLocks noGrp="1"/>
          </p:cNvSpPr>
          <p:nvPr>
            <p:ph type="ftr" sz="quarter" idx="11"/>
          </p:nvPr>
        </p:nvSpPr>
        <p:spPr/>
        <p:txBody>
          <a:bodyPr/>
          <a:lstStyle/>
          <a:p>
            <a:r>
              <a:rPr lang="en-US"/>
              <a:t>IIT-B visit</a:t>
            </a:r>
            <a:endParaRPr lang="en-US" dirty="0"/>
          </a:p>
        </p:txBody>
      </p:sp>
      <p:sp>
        <p:nvSpPr>
          <p:cNvPr id="17" name="Rounded Rectangle 37"/>
          <p:cNvSpPr txBox="1">
            <a:spLocks/>
          </p:cNvSpPr>
          <p:nvPr/>
        </p:nvSpPr>
        <p:spPr>
          <a:xfrm>
            <a:off x="402954" y="4804423"/>
            <a:ext cx="4930311" cy="795173"/>
          </a:xfrm>
          <a:prstGeom prst="roundRect">
            <a:avLst/>
          </a:prstGeom>
          <a:solidFill>
            <a:srgbClr val="F7FBD5"/>
          </a:solidFill>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ct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0000FF"/>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lt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9pPr>
          </a:lstStyle>
          <a:p>
            <a:pPr marL="0" indent="0">
              <a:buFont typeface="Arial" panose="020B0604020202020204" pitchFamily="34" charset="0"/>
              <a:buNone/>
            </a:pPr>
            <a:r>
              <a:rPr lang="en-US" sz="2000" b="1" dirty="0"/>
              <a:t>Goal: </a:t>
            </a:r>
            <a:r>
              <a:rPr lang="en-US" sz="2000" dirty="0"/>
              <a:t>plan quality comparable to </a:t>
            </a:r>
            <a:r>
              <a:rPr lang="en-US" sz="2000" dirty="0" err="1"/>
              <a:t>OptAlways</a:t>
            </a:r>
            <a:r>
              <a:rPr lang="en-US" sz="2000" dirty="0"/>
              <a:t>  </a:t>
            </a:r>
          </a:p>
          <a:p>
            <a:pPr marL="0" indent="0">
              <a:buFont typeface="Arial" panose="020B0604020202020204" pitchFamily="34" charset="0"/>
              <a:buNone/>
            </a:pPr>
            <a:r>
              <a:rPr lang="en-US" sz="2000" dirty="0"/>
              <a:t>          with significantly fewer optimize calls</a:t>
            </a:r>
            <a:endParaRPr lang="en-US" sz="1400" dirty="0"/>
          </a:p>
        </p:txBody>
      </p:sp>
      <p:sp>
        <p:nvSpPr>
          <p:cNvPr id="10" name="TextBox 9"/>
          <p:cNvSpPr txBox="1"/>
          <p:nvPr/>
        </p:nvSpPr>
        <p:spPr>
          <a:xfrm>
            <a:off x="8681834" y="2796557"/>
            <a:ext cx="1215974" cy="369332"/>
          </a:xfrm>
          <a:prstGeom prst="rect">
            <a:avLst/>
          </a:prstGeom>
          <a:noFill/>
        </p:spPr>
        <p:txBody>
          <a:bodyPr wrap="none" rtlCol="0">
            <a:spAutoFit/>
          </a:bodyPr>
          <a:lstStyle/>
          <a:p>
            <a:r>
              <a:rPr lang="en-US" b="1" dirty="0" err="1">
                <a:solidFill>
                  <a:schemeClr val="tx1">
                    <a:lumMod val="65000"/>
                    <a:lumOff val="35000"/>
                  </a:schemeClr>
                </a:solidFill>
              </a:rPr>
              <a:t>OptAlways</a:t>
            </a:r>
            <a:endParaRPr lang="en-US" b="1" dirty="0">
              <a:solidFill>
                <a:schemeClr val="tx1">
                  <a:lumMod val="65000"/>
                  <a:lumOff val="35000"/>
                </a:schemeClr>
              </a:solidFill>
            </a:endParaRPr>
          </a:p>
        </p:txBody>
      </p:sp>
      <p:sp>
        <p:nvSpPr>
          <p:cNvPr id="12" name="5-Point Star 6"/>
          <p:cNvSpPr/>
          <p:nvPr/>
        </p:nvSpPr>
        <p:spPr>
          <a:xfrm>
            <a:off x="9002280" y="3170388"/>
            <a:ext cx="198408" cy="198408"/>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13" name="Chart 12"/>
          <p:cNvGraphicFramePr>
            <a:graphicFrameLocks/>
          </p:cNvGraphicFramePr>
          <p:nvPr>
            <p:extLst>
              <p:ext uri="{D42A27DB-BD31-4B8C-83A1-F6EECF244321}">
                <p14:modId xmlns:p14="http://schemas.microsoft.com/office/powerpoint/2010/main" val="2015806595"/>
              </p:ext>
            </p:extLst>
          </p:nvPr>
        </p:nvGraphicFramePr>
        <p:xfrm>
          <a:off x="4154038" y="1428671"/>
          <a:ext cx="5280604" cy="2802978"/>
        </p:xfrm>
        <a:graphic>
          <a:graphicData uri="http://schemas.openxmlformats.org/drawingml/2006/chart">
            <c:chart xmlns:c="http://schemas.openxmlformats.org/drawingml/2006/chart" xmlns:r="http://schemas.openxmlformats.org/officeDocument/2006/relationships" r:id="rId3"/>
          </a:graphicData>
        </a:graphic>
      </p:graphicFrame>
      <p:sp>
        <p:nvSpPr>
          <p:cNvPr id="14" name="Oval 13"/>
          <p:cNvSpPr/>
          <p:nvPr/>
        </p:nvSpPr>
        <p:spPr>
          <a:xfrm>
            <a:off x="5468405" y="3170388"/>
            <a:ext cx="263004" cy="154848"/>
          </a:xfrm>
          <a:prstGeom prst="ellipse">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4576910" y="1428671"/>
            <a:ext cx="756355" cy="204622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lumMod val="65000"/>
                    <a:lumOff val="35000"/>
                  </a:schemeClr>
                </a:solidFill>
              </a:rPr>
              <a:t>Worst</a:t>
            </a:r>
          </a:p>
          <a:p>
            <a:pPr algn="ctr"/>
            <a:endParaRPr lang="en-US" b="1" dirty="0">
              <a:solidFill>
                <a:schemeClr val="tx1">
                  <a:lumMod val="65000"/>
                  <a:lumOff val="35000"/>
                </a:schemeClr>
              </a:solidFill>
            </a:endParaRPr>
          </a:p>
          <a:p>
            <a:pPr algn="ctr"/>
            <a:endParaRPr lang="en-US" b="1" dirty="0">
              <a:solidFill>
                <a:schemeClr val="tx1">
                  <a:lumMod val="65000"/>
                  <a:lumOff val="35000"/>
                </a:schemeClr>
              </a:solidFill>
            </a:endParaRPr>
          </a:p>
          <a:p>
            <a:pPr algn="ctr"/>
            <a:endParaRPr lang="en-US" b="1" dirty="0">
              <a:solidFill>
                <a:schemeClr val="tx1">
                  <a:lumMod val="65000"/>
                  <a:lumOff val="35000"/>
                </a:schemeClr>
              </a:solidFill>
            </a:endParaRPr>
          </a:p>
          <a:p>
            <a:pPr algn="ctr"/>
            <a:endParaRPr lang="en-US" b="1" dirty="0">
              <a:solidFill>
                <a:schemeClr val="tx1">
                  <a:lumMod val="65000"/>
                  <a:lumOff val="35000"/>
                </a:schemeClr>
              </a:solidFill>
            </a:endParaRPr>
          </a:p>
          <a:p>
            <a:pPr algn="ctr"/>
            <a:endParaRPr lang="en-US" b="1" dirty="0">
              <a:solidFill>
                <a:schemeClr val="tx1">
                  <a:lumMod val="65000"/>
                  <a:lumOff val="35000"/>
                </a:schemeClr>
              </a:solidFill>
            </a:endParaRPr>
          </a:p>
          <a:p>
            <a:pPr algn="ctr"/>
            <a:r>
              <a:rPr lang="en-US" b="1" dirty="0">
                <a:solidFill>
                  <a:schemeClr val="tx1">
                    <a:lumMod val="65000"/>
                    <a:lumOff val="35000"/>
                  </a:schemeClr>
                </a:solidFill>
              </a:rPr>
              <a:t>Best</a:t>
            </a:r>
          </a:p>
        </p:txBody>
      </p:sp>
      <p:cxnSp>
        <p:nvCxnSpPr>
          <p:cNvPr id="15" name="Straight Arrow Connector 14"/>
          <p:cNvCxnSpPr>
            <a:cxnSpLocks/>
            <a:stCxn id="17" idx="3"/>
            <a:endCxn id="14" idx="3"/>
          </p:cNvCxnSpPr>
          <p:nvPr/>
        </p:nvCxnSpPr>
        <p:spPr>
          <a:xfrm flipV="1">
            <a:off x="5333265" y="3302559"/>
            <a:ext cx="173656" cy="1899451"/>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6" name="Rounded Rectangle 37">
            <a:extLst>
              <a:ext uri="{FF2B5EF4-FFF2-40B4-BE49-F238E27FC236}">
                <a16:creationId xmlns:a16="http://schemas.microsoft.com/office/drawing/2014/main" id="{A4196A16-E208-4F56-AADF-189022DE80BC}"/>
              </a:ext>
            </a:extLst>
          </p:cNvPr>
          <p:cNvSpPr txBox="1">
            <a:spLocks/>
          </p:cNvSpPr>
          <p:nvPr/>
        </p:nvSpPr>
        <p:spPr>
          <a:xfrm>
            <a:off x="7104441" y="5532915"/>
            <a:ext cx="4660402" cy="1032941"/>
          </a:xfrm>
          <a:prstGeom prst="roundRect">
            <a:avLst/>
          </a:prstGeom>
          <a:solidFill>
            <a:srgbClr val="F7FBD5"/>
          </a:solidFill>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ctr">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0000FF"/>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lt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9pPr>
          </a:lstStyle>
          <a:p>
            <a:pPr marL="0" indent="0">
              <a:buFont typeface="Arial" panose="020B0604020202020204" pitchFamily="34" charset="0"/>
              <a:buNone/>
            </a:pPr>
            <a:r>
              <a:rPr lang="en-US" sz="2200" dirty="0"/>
              <a:t>Paper provides ways to keep number of plans under control </a:t>
            </a:r>
            <a:br>
              <a:rPr lang="en-US" sz="2200" dirty="0"/>
            </a:br>
            <a:r>
              <a:rPr lang="en-US" sz="2200" dirty="0"/>
              <a:t>(briefly hinted at the end of the talk)</a:t>
            </a:r>
          </a:p>
        </p:txBody>
      </p:sp>
      <p:sp>
        <p:nvSpPr>
          <p:cNvPr id="3" name="Date Placeholder 2">
            <a:extLst>
              <a:ext uri="{FF2B5EF4-FFF2-40B4-BE49-F238E27FC236}">
                <a16:creationId xmlns:a16="http://schemas.microsoft.com/office/drawing/2014/main" id="{8967602A-8D0A-4BED-8FCD-57091191803A}"/>
              </a:ext>
            </a:extLst>
          </p:cNvPr>
          <p:cNvSpPr>
            <a:spLocks noGrp="1"/>
          </p:cNvSpPr>
          <p:nvPr>
            <p:ph type="dt" sz="half" idx="10"/>
          </p:nvPr>
        </p:nvSpPr>
        <p:spPr/>
        <p:txBody>
          <a:bodyPr/>
          <a:lstStyle/>
          <a:p>
            <a:fld id="{92F529BD-D2EB-4647-BD0B-BD09F2CDF382}" type="datetime1">
              <a:rPr lang="en-US" smtClean="0"/>
              <a:t>1/26/2018</a:t>
            </a:fld>
            <a:endParaRPr lang="en-US"/>
          </a:p>
        </p:txBody>
      </p:sp>
      <p:sp>
        <p:nvSpPr>
          <p:cNvPr id="4" name="Slide Number Placeholder 3">
            <a:extLst>
              <a:ext uri="{FF2B5EF4-FFF2-40B4-BE49-F238E27FC236}">
                <a16:creationId xmlns:a16="http://schemas.microsoft.com/office/drawing/2014/main" id="{D183500E-A6BE-4384-89C0-E45D3CF47CC3}"/>
              </a:ext>
            </a:extLst>
          </p:cNvPr>
          <p:cNvSpPr>
            <a:spLocks noGrp="1"/>
          </p:cNvSpPr>
          <p:nvPr>
            <p:ph type="sldNum" sz="quarter" idx="12"/>
          </p:nvPr>
        </p:nvSpPr>
        <p:spPr/>
        <p:txBody>
          <a:bodyPr/>
          <a:lstStyle/>
          <a:p>
            <a:fld id="{2A90BD27-C47E-47C2-9FB3-CBB1CB19B799}" type="slidenum">
              <a:rPr lang="en-US" smtClean="0"/>
              <a:t>12</a:t>
            </a:fld>
            <a:endParaRPr lang="en-US"/>
          </a:p>
        </p:txBody>
      </p:sp>
    </p:spTree>
    <p:extLst>
      <p:ext uri="{BB962C8B-B14F-4D97-AF65-F5344CB8AC3E}">
        <p14:creationId xmlns:p14="http://schemas.microsoft.com/office/powerpoint/2010/main" val="35469497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fade">
                                      <p:cBhvr>
                                        <p:cTn id="7" dur="500"/>
                                        <p:tgtEl>
                                          <p:spTgt spid="13"/>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fade">
                                      <p:cBhvr>
                                        <p:cTn id="10" dur="500"/>
                                        <p:tgtEl>
                                          <p:spTgt spid="6"/>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12"/>
                                        </p:tgtEl>
                                        <p:attrNameLst>
                                          <p:attrName>style.visibility</p:attrName>
                                        </p:attrNameLst>
                                      </p:cBhvr>
                                      <p:to>
                                        <p:strVal val="visible"/>
                                      </p:to>
                                    </p:set>
                                    <p:animEffect transition="in" filter="fade">
                                      <p:cBhvr>
                                        <p:cTn id="15" dur="500"/>
                                        <p:tgtEl>
                                          <p:spTgt spid="12"/>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10"/>
                                        </p:tgtEl>
                                        <p:attrNameLst>
                                          <p:attrName>style.visibility</p:attrName>
                                        </p:attrNameLst>
                                      </p:cBhvr>
                                      <p:to>
                                        <p:strVal val="visible"/>
                                      </p:to>
                                    </p:set>
                                    <p:animEffect transition="in" filter="fade">
                                      <p:cBhvr>
                                        <p:cTn id="18" dur="500"/>
                                        <p:tgtEl>
                                          <p:spTgt spid="10"/>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17"/>
                                        </p:tgtEl>
                                        <p:attrNameLst>
                                          <p:attrName>style.visibility</p:attrName>
                                        </p:attrNameLst>
                                      </p:cBhvr>
                                      <p:to>
                                        <p:strVal val="visible"/>
                                      </p:to>
                                    </p:set>
                                    <p:animEffect transition="in" filter="fade">
                                      <p:cBhvr>
                                        <p:cTn id="23" dur="500"/>
                                        <p:tgtEl>
                                          <p:spTgt spid="17"/>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14"/>
                                        </p:tgtEl>
                                        <p:attrNameLst>
                                          <p:attrName>style.visibility</p:attrName>
                                        </p:attrNameLst>
                                      </p:cBhvr>
                                      <p:to>
                                        <p:strVal val="visible"/>
                                      </p:to>
                                    </p:set>
                                    <p:animEffect transition="in" filter="fade">
                                      <p:cBhvr>
                                        <p:cTn id="26" dur="500"/>
                                        <p:tgtEl>
                                          <p:spTgt spid="14"/>
                                        </p:tgtEl>
                                      </p:cBhvr>
                                    </p:animEffect>
                                  </p:childTnLst>
                                </p:cTn>
                              </p:par>
                              <p:par>
                                <p:cTn id="27" presetID="10" presetClass="entr" presetSubtype="0" fill="hold" nodeType="withEffect">
                                  <p:stCondLst>
                                    <p:cond delay="0"/>
                                  </p:stCondLst>
                                  <p:childTnLst>
                                    <p:set>
                                      <p:cBhvr>
                                        <p:cTn id="28" dur="1" fill="hold">
                                          <p:stCondLst>
                                            <p:cond delay="0"/>
                                          </p:stCondLst>
                                        </p:cTn>
                                        <p:tgtEl>
                                          <p:spTgt spid="15"/>
                                        </p:tgtEl>
                                        <p:attrNameLst>
                                          <p:attrName>style.visibility</p:attrName>
                                        </p:attrNameLst>
                                      </p:cBhvr>
                                      <p:to>
                                        <p:strVal val="visible"/>
                                      </p:to>
                                    </p:set>
                                    <p:animEffect transition="in" filter="fade">
                                      <p:cBhvr>
                                        <p:cTn id="29" dur="500"/>
                                        <p:tgtEl>
                                          <p:spTgt spid="15"/>
                                        </p:tgtEl>
                                      </p:cBhvr>
                                    </p:animEffect>
                                  </p:childTnLst>
                                </p:cTn>
                              </p:par>
                            </p:childTnLst>
                          </p:cTn>
                        </p:par>
                      </p:childTnLst>
                    </p:cTn>
                  </p:par>
                  <p:par>
                    <p:cTn id="30" fill="hold">
                      <p:stCondLst>
                        <p:cond delay="indefinite"/>
                      </p:stCondLst>
                      <p:childTnLst>
                        <p:par>
                          <p:cTn id="31" fill="hold">
                            <p:stCondLst>
                              <p:cond delay="0"/>
                            </p:stCondLst>
                            <p:childTnLst>
                              <p:par>
                                <p:cTn id="32" presetID="10" presetClass="entr" presetSubtype="0" fill="hold" grpId="0" nodeType="clickEffect">
                                  <p:stCondLst>
                                    <p:cond delay="0"/>
                                  </p:stCondLst>
                                  <p:childTnLst>
                                    <p:set>
                                      <p:cBhvr>
                                        <p:cTn id="33" dur="1" fill="hold">
                                          <p:stCondLst>
                                            <p:cond delay="0"/>
                                          </p:stCondLst>
                                        </p:cTn>
                                        <p:tgtEl>
                                          <p:spTgt spid="16"/>
                                        </p:tgtEl>
                                        <p:attrNameLst>
                                          <p:attrName>style.visibility</p:attrName>
                                        </p:attrNameLst>
                                      </p:cBhvr>
                                      <p:to>
                                        <p:strVal val="visible"/>
                                      </p:to>
                                    </p:set>
                                    <p:animEffect transition="in" filter="fade">
                                      <p:cBhvr>
                                        <p:cTn id="34"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P spid="10" grpId="0"/>
      <p:bldP spid="12" grpId="0" animBg="1"/>
      <p:bldGraphic spid="13" grpId="0">
        <p:bldAsOne/>
      </p:bldGraphic>
      <p:bldP spid="14" grpId="0" animBg="1"/>
      <p:bldP spid="6" grpId="0" animBg="1"/>
      <p:bldP spid="16"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16835" y="365126"/>
            <a:ext cx="11058637" cy="783243"/>
          </a:xfrm>
        </p:spPr>
        <p:txBody>
          <a:bodyPr>
            <a:noAutofit/>
          </a:bodyPr>
          <a:lstStyle/>
          <a:p>
            <a:r>
              <a:rPr lang="en-US" dirty="0"/>
              <a:t>Prior work 1: online PQO [VLDB 2008]</a:t>
            </a:r>
          </a:p>
        </p:txBody>
      </p:sp>
      <p:sp>
        <p:nvSpPr>
          <p:cNvPr id="3" name="Content Placeholder 2"/>
          <p:cNvSpPr>
            <a:spLocks noGrp="1"/>
          </p:cNvSpPr>
          <p:nvPr>
            <p:ph idx="1"/>
          </p:nvPr>
        </p:nvSpPr>
        <p:spPr>
          <a:xfrm>
            <a:off x="5627077" y="1464896"/>
            <a:ext cx="6120685" cy="3858097"/>
          </a:xfrm>
        </p:spPr>
        <p:txBody>
          <a:bodyPr>
            <a:normAutofit lnSpcReduction="10000"/>
          </a:bodyPr>
          <a:lstStyle/>
          <a:p>
            <a:r>
              <a:rPr lang="en-US" sz="2400" dirty="0"/>
              <a:t>Assumption</a:t>
            </a:r>
          </a:p>
          <a:p>
            <a:pPr lvl="1"/>
            <a:r>
              <a:rPr lang="en-US" sz="2000" dirty="0"/>
              <a:t>plan is close-to-optimal in a hypercube shaped selectivity region</a:t>
            </a:r>
          </a:p>
          <a:p>
            <a:r>
              <a:rPr lang="en-US" sz="2400" dirty="0"/>
              <a:t>Same plan found again</a:t>
            </a:r>
          </a:p>
          <a:p>
            <a:pPr lvl="1"/>
            <a:r>
              <a:rPr lang="en-US" sz="2000" dirty="0"/>
              <a:t>merge the selectivity ranges </a:t>
            </a:r>
          </a:p>
          <a:p>
            <a:endParaRPr lang="en-US" sz="2400" dirty="0"/>
          </a:p>
          <a:p>
            <a:r>
              <a:rPr lang="en-US" sz="2400" dirty="0"/>
              <a:t>Advantage</a:t>
            </a:r>
          </a:p>
          <a:p>
            <a:pPr lvl="1"/>
            <a:r>
              <a:rPr lang="en-US" sz="2000" dirty="0"/>
              <a:t>skip many optimizer calls</a:t>
            </a:r>
          </a:p>
          <a:p>
            <a:r>
              <a:rPr lang="en-US" sz="2400" dirty="0"/>
              <a:t>Limitations</a:t>
            </a:r>
          </a:p>
          <a:p>
            <a:pPr lvl="1"/>
            <a:r>
              <a:rPr lang="en-US" sz="2000" dirty="0"/>
              <a:t>may choose sub-optimal plan </a:t>
            </a:r>
          </a:p>
          <a:p>
            <a:pPr lvl="1"/>
            <a:r>
              <a:rPr lang="en-US" sz="2000" dirty="0"/>
              <a:t>cannot discard a new plan in principled manner</a:t>
            </a:r>
          </a:p>
          <a:p>
            <a:pPr marL="457200" lvl="1" indent="0">
              <a:buNone/>
            </a:pPr>
            <a:endParaRPr lang="en-US" sz="2000" dirty="0"/>
          </a:p>
        </p:txBody>
      </p:sp>
      <p:sp>
        <p:nvSpPr>
          <p:cNvPr id="5" name="Footer Placeholder 4"/>
          <p:cNvSpPr>
            <a:spLocks noGrp="1"/>
          </p:cNvSpPr>
          <p:nvPr>
            <p:ph type="ftr" sz="quarter" idx="11"/>
          </p:nvPr>
        </p:nvSpPr>
        <p:spPr/>
        <p:txBody>
          <a:bodyPr/>
          <a:lstStyle/>
          <a:p>
            <a:r>
              <a:rPr lang="en-US"/>
              <a:t>IIT-B visit</a:t>
            </a:r>
            <a:endParaRPr lang="en-US" dirty="0"/>
          </a:p>
        </p:txBody>
      </p:sp>
      <p:sp>
        <p:nvSpPr>
          <p:cNvPr id="7" name="Rectangle 6"/>
          <p:cNvSpPr/>
          <p:nvPr/>
        </p:nvSpPr>
        <p:spPr>
          <a:xfrm>
            <a:off x="3753280" y="2628343"/>
            <a:ext cx="325319" cy="362231"/>
          </a:xfrm>
          <a:prstGeom prst="rect">
            <a:avLst/>
          </a:prstGeom>
          <a:noFill/>
          <a:ln w="19050">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3851909" y="2753756"/>
            <a:ext cx="134224" cy="125835"/>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Isosceles Triangle 8"/>
          <p:cNvSpPr/>
          <p:nvPr/>
        </p:nvSpPr>
        <p:spPr>
          <a:xfrm>
            <a:off x="3690362" y="3054551"/>
            <a:ext cx="125835" cy="125835"/>
          </a:xfrm>
          <a:prstGeom prst="triangl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p:cNvSpPr txBox="1"/>
          <p:nvPr/>
        </p:nvSpPr>
        <p:spPr>
          <a:xfrm>
            <a:off x="4120789" y="2628344"/>
            <a:ext cx="197170" cy="276999"/>
          </a:xfrm>
          <a:prstGeom prst="rect">
            <a:avLst/>
          </a:prstGeom>
          <a:noFill/>
        </p:spPr>
        <p:txBody>
          <a:bodyPr wrap="none" lIns="0" tIns="0" rIns="0" bIns="0" rtlCol="0">
            <a:spAutoFit/>
          </a:bodyPr>
          <a:lstStyle/>
          <a:p>
            <a:r>
              <a:rPr lang="en-US" dirty="0"/>
              <a:t>P</a:t>
            </a:r>
            <a:r>
              <a:rPr lang="en-US" baseline="-25000" dirty="0"/>
              <a:t>2</a:t>
            </a:r>
          </a:p>
        </p:txBody>
      </p:sp>
      <p:sp>
        <p:nvSpPr>
          <p:cNvPr id="11" name="TextBox 10"/>
          <p:cNvSpPr txBox="1"/>
          <p:nvPr/>
        </p:nvSpPr>
        <p:spPr>
          <a:xfrm>
            <a:off x="4099297" y="4043919"/>
            <a:ext cx="197170" cy="276999"/>
          </a:xfrm>
          <a:prstGeom prst="rect">
            <a:avLst/>
          </a:prstGeom>
          <a:noFill/>
        </p:spPr>
        <p:txBody>
          <a:bodyPr wrap="none" lIns="0" tIns="0" rIns="0" bIns="0" rtlCol="0">
            <a:spAutoFit/>
          </a:bodyPr>
          <a:lstStyle/>
          <a:p>
            <a:r>
              <a:rPr lang="en-US" dirty="0"/>
              <a:t>P</a:t>
            </a:r>
            <a:r>
              <a:rPr lang="en-US" baseline="-25000" dirty="0"/>
              <a:t>1</a:t>
            </a:r>
          </a:p>
        </p:txBody>
      </p:sp>
      <p:sp>
        <p:nvSpPr>
          <p:cNvPr id="12" name="TextBox 11"/>
          <p:cNvSpPr txBox="1"/>
          <p:nvPr/>
        </p:nvSpPr>
        <p:spPr>
          <a:xfrm>
            <a:off x="2117280" y="2749432"/>
            <a:ext cx="197170" cy="276999"/>
          </a:xfrm>
          <a:prstGeom prst="rect">
            <a:avLst/>
          </a:prstGeom>
          <a:noFill/>
        </p:spPr>
        <p:txBody>
          <a:bodyPr wrap="none" lIns="0" tIns="0" rIns="0" bIns="0" rtlCol="0">
            <a:spAutoFit/>
          </a:bodyPr>
          <a:lstStyle/>
          <a:p>
            <a:r>
              <a:rPr lang="en-US" dirty="0"/>
              <a:t>P</a:t>
            </a:r>
            <a:r>
              <a:rPr lang="en-US" baseline="-25000" dirty="0"/>
              <a:t>1</a:t>
            </a:r>
          </a:p>
        </p:txBody>
      </p:sp>
      <p:sp>
        <p:nvSpPr>
          <p:cNvPr id="13" name="TextBox 12"/>
          <p:cNvSpPr txBox="1"/>
          <p:nvPr/>
        </p:nvSpPr>
        <p:spPr>
          <a:xfrm>
            <a:off x="3423380" y="2990575"/>
            <a:ext cx="197170" cy="276999"/>
          </a:xfrm>
          <a:prstGeom prst="rect">
            <a:avLst/>
          </a:prstGeom>
          <a:noFill/>
        </p:spPr>
        <p:txBody>
          <a:bodyPr wrap="none" lIns="0" tIns="0" rIns="0" bIns="0" rtlCol="0">
            <a:spAutoFit/>
          </a:bodyPr>
          <a:lstStyle/>
          <a:p>
            <a:r>
              <a:rPr lang="en-US" dirty="0"/>
              <a:t>P</a:t>
            </a:r>
            <a:r>
              <a:rPr lang="en-US" baseline="-25000" dirty="0"/>
              <a:t>1</a:t>
            </a:r>
          </a:p>
        </p:txBody>
      </p:sp>
      <p:sp>
        <p:nvSpPr>
          <p:cNvPr id="14" name="TextBox 13"/>
          <p:cNvSpPr txBox="1"/>
          <p:nvPr/>
        </p:nvSpPr>
        <p:spPr>
          <a:xfrm>
            <a:off x="2165724" y="4010547"/>
            <a:ext cx="197170" cy="276999"/>
          </a:xfrm>
          <a:prstGeom prst="rect">
            <a:avLst/>
          </a:prstGeom>
          <a:noFill/>
        </p:spPr>
        <p:txBody>
          <a:bodyPr wrap="none" lIns="0" tIns="0" rIns="0" bIns="0" rtlCol="0">
            <a:spAutoFit/>
          </a:bodyPr>
          <a:lstStyle/>
          <a:p>
            <a:r>
              <a:rPr lang="en-US" dirty="0"/>
              <a:t>P</a:t>
            </a:r>
            <a:r>
              <a:rPr lang="en-US" baseline="-25000" dirty="0"/>
              <a:t>1</a:t>
            </a:r>
            <a:endParaRPr lang="en-US" dirty="0"/>
          </a:p>
        </p:txBody>
      </p:sp>
      <p:grpSp>
        <p:nvGrpSpPr>
          <p:cNvPr id="15" name="Group 14"/>
          <p:cNvGrpSpPr/>
          <p:nvPr/>
        </p:nvGrpSpPr>
        <p:grpSpPr>
          <a:xfrm>
            <a:off x="1019593" y="1770711"/>
            <a:ext cx="3700453" cy="3552282"/>
            <a:chOff x="6398" y="1292924"/>
            <a:chExt cx="3700453" cy="3552282"/>
          </a:xfrm>
        </p:grpSpPr>
        <p:cxnSp>
          <p:nvCxnSpPr>
            <p:cNvPr id="16" name="Straight Arrow Connector 15"/>
            <p:cNvCxnSpPr/>
            <p:nvPr/>
          </p:nvCxnSpPr>
          <p:spPr>
            <a:xfrm flipV="1">
              <a:off x="543521" y="4390352"/>
              <a:ext cx="3163330" cy="823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p:nvPr/>
          </p:nvCxnSpPr>
          <p:spPr>
            <a:xfrm flipV="1">
              <a:off x="543521" y="1292924"/>
              <a:ext cx="0" cy="311021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8" name="Straight Arrow Connector 17"/>
            <p:cNvCxnSpPr/>
            <p:nvPr/>
          </p:nvCxnSpPr>
          <p:spPr>
            <a:xfrm>
              <a:off x="2208566" y="4652376"/>
              <a:ext cx="372894"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9" name="TextBox 18"/>
            <p:cNvSpPr txBox="1"/>
            <p:nvPr/>
          </p:nvSpPr>
          <p:spPr>
            <a:xfrm>
              <a:off x="1657879" y="4475874"/>
              <a:ext cx="537327" cy="369332"/>
            </a:xfrm>
            <a:prstGeom prst="rect">
              <a:avLst/>
            </a:prstGeom>
            <a:noFill/>
          </p:spPr>
          <p:txBody>
            <a:bodyPr wrap="none" rtlCol="0">
              <a:spAutoFit/>
            </a:bodyPr>
            <a:lstStyle/>
            <a:p>
              <a:r>
                <a:rPr lang="en-US" dirty="0"/>
                <a:t>Sel</a:t>
              </a:r>
              <a:r>
                <a:rPr lang="en-US" baseline="-25000" dirty="0"/>
                <a:t>1</a:t>
              </a:r>
            </a:p>
          </p:txBody>
        </p:sp>
        <p:sp>
          <p:nvSpPr>
            <p:cNvPr id="20" name="TextBox 19"/>
            <p:cNvSpPr txBox="1"/>
            <p:nvPr/>
          </p:nvSpPr>
          <p:spPr>
            <a:xfrm>
              <a:off x="6398" y="2524776"/>
              <a:ext cx="537327" cy="369332"/>
            </a:xfrm>
            <a:prstGeom prst="rect">
              <a:avLst/>
            </a:prstGeom>
            <a:noFill/>
          </p:spPr>
          <p:txBody>
            <a:bodyPr wrap="none" rtlCol="0">
              <a:spAutoFit/>
            </a:bodyPr>
            <a:lstStyle/>
            <a:p>
              <a:r>
                <a:rPr lang="en-US" dirty="0"/>
                <a:t>Sel</a:t>
              </a:r>
              <a:r>
                <a:rPr lang="en-US" baseline="-25000" dirty="0"/>
                <a:t>2</a:t>
              </a:r>
            </a:p>
          </p:txBody>
        </p:sp>
        <p:cxnSp>
          <p:nvCxnSpPr>
            <p:cNvPr id="21" name="Straight Arrow Connector 20"/>
            <p:cNvCxnSpPr/>
            <p:nvPr/>
          </p:nvCxnSpPr>
          <p:spPr>
            <a:xfrm flipV="1">
              <a:off x="400360" y="2062707"/>
              <a:ext cx="0" cy="480115"/>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sp>
        <p:nvSpPr>
          <p:cNvPr id="22" name="Oval 21"/>
          <p:cNvSpPr/>
          <p:nvPr/>
        </p:nvSpPr>
        <p:spPr>
          <a:xfrm>
            <a:off x="2118803" y="3191799"/>
            <a:ext cx="134224" cy="125835"/>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Oval 22"/>
          <p:cNvSpPr/>
          <p:nvPr/>
        </p:nvSpPr>
        <p:spPr>
          <a:xfrm>
            <a:off x="3853854" y="4232444"/>
            <a:ext cx="134224" cy="125835"/>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p:cNvSpPr/>
          <p:nvPr/>
        </p:nvSpPr>
        <p:spPr>
          <a:xfrm>
            <a:off x="3763438" y="4074645"/>
            <a:ext cx="325319" cy="393412"/>
          </a:xfrm>
          <a:prstGeom prst="rect">
            <a:avLst/>
          </a:prstGeom>
          <a:noFill/>
          <a:ln w="19050">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p:cNvSpPr/>
          <p:nvPr/>
        </p:nvSpPr>
        <p:spPr>
          <a:xfrm>
            <a:off x="2015318" y="3043247"/>
            <a:ext cx="325319" cy="393412"/>
          </a:xfrm>
          <a:prstGeom prst="rect">
            <a:avLst/>
          </a:prstGeom>
          <a:noFill/>
          <a:ln w="19050">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p:cNvSpPr/>
          <p:nvPr/>
        </p:nvSpPr>
        <p:spPr>
          <a:xfrm>
            <a:off x="2034426" y="3041342"/>
            <a:ext cx="2054331" cy="1433705"/>
          </a:xfrm>
          <a:prstGeom prst="rect">
            <a:avLst/>
          </a:prstGeom>
          <a:noFill/>
          <a:ln w="19050">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Isosceles Triangle 26"/>
          <p:cNvSpPr/>
          <p:nvPr/>
        </p:nvSpPr>
        <p:spPr>
          <a:xfrm>
            <a:off x="2299084" y="4299944"/>
            <a:ext cx="125835" cy="125835"/>
          </a:xfrm>
          <a:prstGeom prst="triangl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27"/>
          <p:cNvSpPr/>
          <p:nvPr/>
        </p:nvSpPr>
        <p:spPr>
          <a:xfrm>
            <a:off x="1664871" y="4468057"/>
            <a:ext cx="325319" cy="356828"/>
          </a:xfrm>
          <a:prstGeom prst="rect">
            <a:avLst/>
          </a:prstGeom>
          <a:noFill/>
          <a:ln w="19050">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Oval 28"/>
          <p:cNvSpPr/>
          <p:nvPr/>
        </p:nvSpPr>
        <p:spPr>
          <a:xfrm>
            <a:off x="1763500" y="4588066"/>
            <a:ext cx="134224" cy="125835"/>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TextBox 29"/>
          <p:cNvSpPr txBox="1"/>
          <p:nvPr/>
        </p:nvSpPr>
        <p:spPr>
          <a:xfrm>
            <a:off x="1575825" y="4148778"/>
            <a:ext cx="197170" cy="276999"/>
          </a:xfrm>
          <a:prstGeom prst="rect">
            <a:avLst/>
          </a:prstGeom>
          <a:noFill/>
        </p:spPr>
        <p:txBody>
          <a:bodyPr wrap="none" lIns="0" tIns="0" rIns="0" bIns="0" rtlCol="0">
            <a:spAutoFit/>
          </a:bodyPr>
          <a:lstStyle/>
          <a:p>
            <a:r>
              <a:rPr lang="en-US" dirty="0"/>
              <a:t>P</a:t>
            </a:r>
            <a:r>
              <a:rPr lang="en-US" baseline="-25000" dirty="0"/>
              <a:t>3</a:t>
            </a:r>
          </a:p>
        </p:txBody>
      </p:sp>
      <p:sp>
        <p:nvSpPr>
          <p:cNvPr id="32" name="TextBox 31"/>
          <p:cNvSpPr txBox="1"/>
          <p:nvPr/>
        </p:nvSpPr>
        <p:spPr>
          <a:xfrm>
            <a:off x="2425996" y="4583757"/>
            <a:ext cx="197170" cy="276999"/>
          </a:xfrm>
          <a:prstGeom prst="rect">
            <a:avLst/>
          </a:prstGeom>
          <a:noFill/>
        </p:spPr>
        <p:txBody>
          <a:bodyPr wrap="none" lIns="0" tIns="0" rIns="0" bIns="0" rtlCol="0">
            <a:spAutoFit/>
          </a:bodyPr>
          <a:lstStyle/>
          <a:p>
            <a:r>
              <a:rPr lang="en-US" dirty="0"/>
              <a:t>P</a:t>
            </a:r>
            <a:r>
              <a:rPr lang="en-US" baseline="-25000" dirty="0"/>
              <a:t>4</a:t>
            </a:r>
          </a:p>
        </p:txBody>
      </p:sp>
      <p:sp>
        <p:nvSpPr>
          <p:cNvPr id="33" name="Oval 32"/>
          <p:cNvSpPr/>
          <p:nvPr/>
        </p:nvSpPr>
        <p:spPr>
          <a:xfrm>
            <a:off x="2159215" y="4643148"/>
            <a:ext cx="134224" cy="125835"/>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33"/>
          <p:cNvSpPr/>
          <p:nvPr/>
        </p:nvSpPr>
        <p:spPr>
          <a:xfrm>
            <a:off x="2055730" y="4543820"/>
            <a:ext cx="325319" cy="316936"/>
          </a:xfrm>
          <a:prstGeom prst="rect">
            <a:avLst/>
          </a:prstGeom>
          <a:noFill/>
          <a:ln w="19050">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TextBox 30">
            <a:extLst>
              <a:ext uri="{FF2B5EF4-FFF2-40B4-BE49-F238E27FC236}">
                <a16:creationId xmlns:a16="http://schemas.microsoft.com/office/drawing/2014/main" id="{13F288DF-28FD-4124-A442-9D0FB494E4EC}"/>
              </a:ext>
            </a:extLst>
          </p:cNvPr>
          <p:cNvSpPr txBox="1"/>
          <p:nvPr/>
        </p:nvSpPr>
        <p:spPr>
          <a:xfrm>
            <a:off x="2096690" y="1236204"/>
            <a:ext cx="1711944" cy="369332"/>
          </a:xfrm>
          <a:prstGeom prst="rect">
            <a:avLst/>
          </a:prstGeom>
          <a:noFill/>
        </p:spPr>
        <p:txBody>
          <a:bodyPr wrap="none" rtlCol="0">
            <a:spAutoFit/>
          </a:bodyPr>
          <a:lstStyle/>
          <a:p>
            <a:r>
              <a:rPr lang="en-US" b="1" dirty="0"/>
              <a:t>Merging Ranges</a:t>
            </a:r>
          </a:p>
        </p:txBody>
      </p:sp>
      <p:sp>
        <p:nvSpPr>
          <p:cNvPr id="4" name="Date Placeholder 3">
            <a:extLst>
              <a:ext uri="{FF2B5EF4-FFF2-40B4-BE49-F238E27FC236}">
                <a16:creationId xmlns:a16="http://schemas.microsoft.com/office/drawing/2014/main" id="{6F709288-E2CD-4DA3-8733-97097F73EF58}"/>
              </a:ext>
            </a:extLst>
          </p:cNvPr>
          <p:cNvSpPr>
            <a:spLocks noGrp="1"/>
          </p:cNvSpPr>
          <p:nvPr>
            <p:ph type="dt" sz="half" idx="10"/>
          </p:nvPr>
        </p:nvSpPr>
        <p:spPr/>
        <p:txBody>
          <a:bodyPr/>
          <a:lstStyle/>
          <a:p>
            <a:fld id="{71BCEC2D-B2EA-47CA-B04F-A574D1A90FD4}" type="datetime1">
              <a:rPr lang="en-US" smtClean="0"/>
              <a:t>1/26/2018</a:t>
            </a:fld>
            <a:endParaRPr lang="en-US"/>
          </a:p>
        </p:txBody>
      </p:sp>
      <p:sp>
        <p:nvSpPr>
          <p:cNvPr id="6" name="Slide Number Placeholder 5">
            <a:extLst>
              <a:ext uri="{FF2B5EF4-FFF2-40B4-BE49-F238E27FC236}">
                <a16:creationId xmlns:a16="http://schemas.microsoft.com/office/drawing/2014/main" id="{935860E5-2225-426F-9D2B-E9349A90883B}"/>
              </a:ext>
            </a:extLst>
          </p:cNvPr>
          <p:cNvSpPr>
            <a:spLocks noGrp="1"/>
          </p:cNvSpPr>
          <p:nvPr>
            <p:ph type="sldNum" sz="quarter" idx="12"/>
          </p:nvPr>
        </p:nvSpPr>
        <p:spPr/>
        <p:txBody>
          <a:bodyPr/>
          <a:lstStyle/>
          <a:p>
            <a:fld id="{2A90BD27-C47E-47C2-9FB3-CBB1CB19B799}" type="slidenum">
              <a:rPr lang="en-US" smtClean="0"/>
              <a:t>13</a:t>
            </a:fld>
            <a:endParaRPr lang="en-US"/>
          </a:p>
        </p:txBody>
      </p:sp>
    </p:spTree>
    <p:extLst>
      <p:ext uri="{BB962C8B-B14F-4D97-AF65-F5344CB8AC3E}">
        <p14:creationId xmlns:p14="http://schemas.microsoft.com/office/powerpoint/2010/main" val="1701161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fade">
                                      <p:cBhvr>
                                        <p:cTn id="7" dur="500"/>
                                        <p:tgtEl>
                                          <p:spTgt spid="1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4"/>
                                        </p:tgtEl>
                                        <p:attrNameLst>
                                          <p:attrName>style.visibility</p:attrName>
                                        </p:attrNameLst>
                                      </p:cBhvr>
                                      <p:to>
                                        <p:strVal val="visible"/>
                                      </p:to>
                                    </p:set>
                                    <p:animEffect transition="in" filter="fade">
                                      <p:cBhvr>
                                        <p:cTn id="12" dur="500"/>
                                        <p:tgtEl>
                                          <p:spTgt spid="24"/>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23"/>
                                        </p:tgtEl>
                                        <p:attrNameLst>
                                          <p:attrName>style.visibility</p:attrName>
                                        </p:attrNameLst>
                                      </p:cBhvr>
                                      <p:to>
                                        <p:strVal val="visible"/>
                                      </p:to>
                                    </p:set>
                                    <p:animEffect transition="in" filter="fade">
                                      <p:cBhvr>
                                        <p:cTn id="15" dur="500"/>
                                        <p:tgtEl>
                                          <p:spTgt spid="23"/>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11"/>
                                        </p:tgtEl>
                                        <p:attrNameLst>
                                          <p:attrName>style.visibility</p:attrName>
                                        </p:attrNameLst>
                                      </p:cBhvr>
                                      <p:to>
                                        <p:strVal val="visible"/>
                                      </p:to>
                                    </p:set>
                                    <p:animEffect transition="in" filter="fade">
                                      <p:cBhvr>
                                        <p:cTn id="18" dur="500"/>
                                        <p:tgtEl>
                                          <p:spTgt spid="11"/>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nodeType="clickEffect">
                                  <p:stCondLst>
                                    <p:cond delay="0"/>
                                  </p:stCondLst>
                                  <p:childTnLst>
                                    <p:set>
                                      <p:cBhvr>
                                        <p:cTn id="22" dur="1" fill="hold">
                                          <p:stCondLst>
                                            <p:cond delay="0"/>
                                          </p:stCondLst>
                                        </p:cTn>
                                        <p:tgtEl>
                                          <p:spTgt spid="3">
                                            <p:txEl>
                                              <p:pRg st="0" end="0"/>
                                            </p:txEl>
                                          </p:spTgt>
                                        </p:tgtEl>
                                        <p:attrNameLst>
                                          <p:attrName>style.visibility</p:attrName>
                                        </p:attrNameLst>
                                      </p:cBhvr>
                                      <p:to>
                                        <p:strVal val="visible"/>
                                      </p:to>
                                    </p:set>
                                    <p:animEffect transition="in" filter="fade">
                                      <p:cBhvr>
                                        <p:cTn id="23" dur="500"/>
                                        <p:tgtEl>
                                          <p:spTgt spid="3">
                                            <p:txEl>
                                              <p:pRg st="0" end="0"/>
                                            </p:txEl>
                                          </p:spTgt>
                                        </p:tgtEl>
                                      </p:cBhvr>
                                    </p:animEffect>
                                  </p:childTnLst>
                                </p:cTn>
                              </p:par>
                              <p:par>
                                <p:cTn id="24" presetID="10" presetClass="entr" presetSubtype="0" fill="hold" nodeType="withEffect">
                                  <p:stCondLst>
                                    <p:cond delay="0"/>
                                  </p:stCondLst>
                                  <p:childTnLst>
                                    <p:set>
                                      <p:cBhvr>
                                        <p:cTn id="25" dur="1" fill="hold">
                                          <p:stCondLst>
                                            <p:cond delay="0"/>
                                          </p:stCondLst>
                                        </p:cTn>
                                        <p:tgtEl>
                                          <p:spTgt spid="3">
                                            <p:txEl>
                                              <p:pRg st="1" end="1"/>
                                            </p:txEl>
                                          </p:spTgt>
                                        </p:tgtEl>
                                        <p:attrNameLst>
                                          <p:attrName>style.visibility</p:attrName>
                                        </p:attrNameLst>
                                      </p:cBhvr>
                                      <p:to>
                                        <p:strVal val="visible"/>
                                      </p:to>
                                    </p:set>
                                    <p:animEffect transition="in" filter="fade">
                                      <p:cBhvr>
                                        <p:cTn id="26" dur="500"/>
                                        <p:tgtEl>
                                          <p:spTgt spid="3">
                                            <p:txEl>
                                              <p:pRg st="1" end="1"/>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grpId="0" nodeType="clickEffect">
                                  <p:stCondLst>
                                    <p:cond delay="0"/>
                                  </p:stCondLst>
                                  <p:childTnLst>
                                    <p:set>
                                      <p:cBhvr>
                                        <p:cTn id="30" dur="1" fill="hold">
                                          <p:stCondLst>
                                            <p:cond delay="0"/>
                                          </p:stCondLst>
                                        </p:cTn>
                                        <p:tgtEl>
                                          <p:spTgt spid="22"/>
                                        </p:tgtEl>
                                        <p:attrNameLst>
                                          <p:attrName>style.visibility</p:attrName>
                                        </p:attrNameLst>
                                      </p:cBhvr>
                                      <p:to>
                                        <p:strVal val="visible"/>
                                      </p:to>
                                    </p:set>
                                    <p:animEffect transition="in" filter="fade">
                                      <p:cBhvr>
                                        <p:cTn id="31" dur="500"/>
                                        <p:tgtEl>
                                          <p:spTgt spid="22"/>
                                        </p:tgtEl>
                                      </p:cBhvr>
                                    </p:animEffect>
                                  </p:childTnLst>
                                </p:cTn>
                              </p:par>
                              <p:par>
                                <p:cTn id="32" presetID="10" presetClass="entr" presetSubtype="0" fill="hold" grpId="0" nodeType="withEffect">
                                  <p:stCondLst>
                                    <p:cond delay="0"/>
                                  </p:stCondLst>
                                  <p:childTnLst>
                                    <p:set>
                                      <p:cBhvr>
                                        <p:cTn id="33" dur="1" fill="hold">
                                          <p:stCondLst>
                                            <p:cond delay="0"/>
                                          </p:stCondLst>
                                        </p:cTn>
                                        <p:tgtEl>
                                          <p:spTgt spid="12"/>
                                        </p:tgtEl>
                                        <p:attrNameLst>
                                          <p:attrName>style.visibility</p:attrName>
                                        </p:attrNameLst>
                                      </p:cBhvr>
                                      <p:to>
                                        <p:strVal val="visible"/>
                                      </p:to>
                                    </p:set>
                                    <p:animEffect transition="in" filter="fade">
                                      <p:cBhvr>
                                        <p:cTn id="34" dur="500"/>
                                        <p:tgtEl>
                                          <p:spTgt spid="12"/>
                                        </p:tgtEl>
                                      </p:cBhvr>
                                    </p:animEffect>
                                  </p:childTnLst>
                                </p:cTn>
                              </p:par>
                              <p:par>
                                <p:cTn id="35" presetID="10" presetClass="entr" presetSubtype="0" fill="hold" grpId="0" nodeType="withEffect">
                                  <p:stCondLst>
                                    <p:cond delay="0"/>
                                  </p:stCondLst>
                                  <p:childTnLst>
                                    <p:set>
                                      <p:cBhvr>
                                        <p:cTn id="36" dur="1" fill="hold">
                                          <p:stCondLst>
                                            <p:cond delay="0"/>
                                          </p:stCondLst>
                                        </p:cTn>
                                        <p:tgtEl>
                                          <p:spTgt spid="25"/>
                                        </p:tgtEl>
                                        <p:attrNameLst>
                                          <p:attrName>style.visibility</p:attrName>
                                        </p:attrNameLst>
                                      </p:cBhvr>
                                      <p:to>
                                        <p:strVal val="visible"/>
                                      </p:to>
                                    </p:set>
                                    <p:animEffect transition="in" filter="fade">
                                      <p:cBhvr>
                                        <p:cTn id="37" dur="500"/>
                                        <p:tgtEl>
                                          <p:spTgt spid="25"/>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3">
                                            <p:txEl>
                                              <p:pRg st="2" end="2"/>
                                            </p:txEl>
                                          </p:spTgt>
                                        </p:tgtEl>
                                        <p:attrNameLst>
                                          <p:attrName>style.visibility</p:attrName>
                                        </p:attrNameLst>
                                      </p:cBhvr>
                                      <p:to>
                                        <p:strVal val="visible"/>
                                      </p:to>
                                    </p:set>
                                    <p:animEffect transition="in" filter="fade">
                                      <p:cBhvr>
                                        <p:cTn id="42" dur="500"/>
                                        <p:tgtEl>
                                          <p:spTgt spid="3">
                                            <p:txEl>
                                              <p:pRg st="2" end="2"/>
                                            </p:txEl>
                                          </p:spTgt>
                                        </p:tgtEl>
                                      </p:cBhvr>
                                    </p:animEffect>
                                  </p:childTnLst>
                                </p:cTn>
                              </p:par>
                              <p:par>
                                <p:cTn id="43" presetID="10" presetClass="entr" presetSubtype="0" fill="hold" nodeType="withEffect">
                                  <p:stCondLst>
                                    <p:cond delay="0"/>
                                  </p:stCondLst>
                                  <p:childTnLst>
                                    <p:set>
                                      <p:cBhvr>
                                        <p:cTn id="44" dur="1" fill="hold">
                                          <p:stCondLst>
                                            <p:cond delay="0"/>
                                          </p:stCondLst>
                                        </p:cTn>
                                        <p:tgtEl>
                                          <p:spTgt spid="3">
                                            <p:txEl>
                                              <p:pRg st="3" end="3"/>
                                            </p:txEl>
                                          </p:spTgt>
                                        </p:tgtEl>
                                        <p:attrNameLst>
                                          <p:attrName>style.visibility</p:attrName>
                                        </p:attrNameLst>
                                      </p:cBhvr>
                                      <p:to>
                                        <p:strVal val="visible"/>
                                      </p:to>
                                    </p:set>
                                    <p:animEffect transition="in" filter="fade">
                                      <p:cBhvr>
                                        <p:cTn id="45" dur="500"/>
                                        <p:tgtEl>
                                          <p:spTgt spid="3">
                                            <p:txEl>
                                              <p:pRg st="3" end="3"/>
                                            </p:txEl>
                                          </p:spTgt>
                                        </p:tgtEl>
                                      </p:cBhvr>
                                    </p:animEffect>
                                  </p:childTnLst>
                                </p:cTn>
                              </p:par>
                            </p:childTnLst>
                          </p:cTn>
                        </p:par>
                      </p:childTnLst>
                    </p:cTn>
                  </p:par>
                  <p:par>
                    <p:cTn id="46" fill="hold">
                      <p:stCondLst>
                        <p:cond delay="indefinite"/>
                      </p:stCondLst>
                      <p:childTnLst>
                        <p:par>
                          <p:cTn id="47" fill="hold">
                            <p:stCondLst>
                              <p:cond delay="0"/>
                            </p:stCondLst>
                            <p:childTnLst>
                              <p:par>
                                <p:cTn id="48" presetID="10" presetClass="entr" presetSubtype="0" fill="hold" grpId="0" nodeType="clickEffect">
                                  <p:stCondLst>
                                    <p:cond delay="0"/>
                                  </p:stCondLst>
                                  <p:childTnLst>
                                    <p:set>
                                      <p:cBhvr>
                                        <p:cTn id="49" dur="1" fill="hold">
                                          <p:stCondLst>
                                            <p:cond delay="0"/>
                                          </p:stCondLst>
                                        </p:cTn>
                                        <p:tgtEl>
                                          <p:spTgt spid="26"/>
                                        </p:tgtEl>
                                        <p:attrNameLst>
                                          <p:attrName>style.visibility</p:attrName>
                                        </p:attrNameLst>
                                      </p:cBhvr>
                                      <p:to>
                                        <p:strVal val="visible"/>
                                      </p:to>
                                    </p:set>
                                    <p:animEffect transition="in" filter="fade">
                                      <p:cBhvr>
                                        <p:cTn id="50" dur="500"/>
                                        <p:tgtEl>
                                          <p:spTgt spid="26"/>
                                        </p:tgtEl>
                                      </p:cBhvr>
                                    </p:animEffect>
                                  </p:childTnLst>
                                </p:cTn>
                              </p:par>
                              <p:par>
                                <p:cTn id="51" presetID="10" presetClass="exit" presetSubtype="0" fill="hold" grpId="1" nodeType="withEffect">
                                  <p:stCondLst>
                                    <p:cond delay="0"/>
                                  </p:stCondLst>
                                  <p:childTnLst>
                                    <p:animEffect transition="out" filter="fade">
                                      <p:cBhvr>
                                        <p:cTn id="52" dur="500"/>
                                        <p:tgtEl>
                                          <p:spTgt spid="25"/>
                                        </p:tgtEl>
                                      </p:cBhvr>
                                    </p:animEffect>
                                    <p:set>
                                      <p:cBhvr>
                                        <p:cTn id="53" dur="1" fill="hold">
                                          <p:stCondLst>
                                            <p:cond delay="499"/>
                                          </p:stCondLst>
                                        </p:cTn>
                                        <p:tgtEl>
                                          <p:spTgt spid="25"/>
                                        </p:tgtEl>
                                        <p:attrNameLst>
                                          <p:attrName>style.visibility</p:attrName>
                                        </p:attrNameLst>
                                      </p:cBhvr>
                                      <p:to>
                                        <p:strVal val="hidden"/>
                                      </p:to>
                                    </p:set>
                                  </p:childTnLst>
                                </p:cTn>
                              </p:par>
                              <p:par>
                                <p:cTn id="54" presetID="10" presetClass="exit" presetSubtype="0" fill="hold" grpId="1" nodeType="withEffect">
                                  <p:stCondLst>
                                    <p:cond delay="0"/>
                                  </p:stCondLst>
                                  <p:childTnLst>
                                    <p:animEffect transition="out" filter="fade">
                                      <p:cBhvr>
                                        <p:cTn id="55" dur="500"/>
                                        <p:tgtEl>
                                          <p:spTgt spid="24"/>
                                        </p:tgtEl>
                                      </p:cBhvr>
                                    </p:animEffect>
                                    <p:set>
                                      <p:cBhvr>
                                        <p:cTn id="56" dur="1" fill="hold">
                                          <p:stCondLst>
                                            <p:cond delay="499"/>
                                          </p:stCondLst>
                                        </p:cTn>
                                        <p:tgtEl>
                                          <p:spTgt spid="24"/>
                                        </p:tgtEl>
                                        <p:attrNameLst>
                                          <p:attrName>style.visibility</p:attrName>
                                        </p:attrNameLst>
                                      </p:cBhvr>
                                      <p:to>
                                        <p:strVal val="hidden"/>
                                      </p:to>
                                    </p:set>
                                  </p:childTnLst>
                                </p:cTn>
                              </p:par>
                            </p:childTnLst>
                          </p:cTn>
                        </p:par>
                      </p:childTnLst>
                    </p:cTn>
                  </p:par>
                  <p:par>
                    <p:cTn id="57" fill="hold">
                      <p:stCondLst>
                        <p:cond delay="indefinite"/>
                      </p:stCondLst>
                      <p:childTnLst>
                        <p:par>
                          <p:cTn id="58" fill="hold">
                            <p:stCondLst>
                              <p:cond delay="0"/>
                            </p:stCondLst>
                            <p:childTnLst>
                              <p:par>
                                <p:cTn id="59" presetID="10" presetClass="entr" presetSubtype="0" fill="hold" nodeType="clickEffect">
                                  <p:stCondLst>
                                    <p:cond delay="0"/>
                                  </p:stCondLst>
                                  <p:childTnLst>
                                    <p:set>
                                      <p:cBhvr>
                                        <p:cTn id="60" dur="1" fill="hold">
                                          <p:stCondLst>
                                            <p:cond delay="0"/>
                                          </p:stCondLst>
                                        </p:cTn>
                                        <p:tgtEl>
                                          <p:spTgt spid="3">
                                            <p:txEl>
                                              <p:pRg st="5" end="5"/>
                                            </p:txEl>
                                          </p:spTgt>
                                        </p:tgtEl>
                                        <p:attrNameLst>
                                          <p:attrName>style.visibility</p:attrName>
                                        </p:attrNameLst>
                                      </p:cBhvr>
                                      <p:to>
                                        <p:strVal val="visible"/>
                                      </p:to>
                                    </p:set>
                                    <p:animEffect transition="in" filter="fade">
                                      <p:cBhvr>
                                        <p:cTn id="61" dur="500"/>
                                        <p:tgtEl>
                                          <p:spTgt spid="3">
                                            <p:txEl>
                                              <p:pRg st="5" end="5"/>
                                            </p:txEl>
                                          </p:spTgt>
                                        </p:tgtEl>
                                      </p:cBhvr>
                                    </p:animEffect>
                                  </p:childTnLst>
                                </p:cTn>
                              </p:par>
                              <p:par>
                                <p:cTn id="62" presetID="10" presetClass="entr" presetSubtype="0" fill="hold" nodeType="withEffect">
                                  <p:stCondLst>
                                    <p:cond delay="0"/>
                                  </p:stCondLst>
                                  <p:childTnLst>
                                    <p:set>
                                      <p:cBhvr>
                                        <p:cTn id="63" dur="1" fill="hold">
                                          <p:stCondLst>
                                            <p:cond delay="0"/>
                                          </p:stCondLst>
                                        </p:cTn>
                                        <p:tgtEl>
                                          <p:spTgt spid="3">
                                            <p:txEl>
                                              <p:pRg st="6" end="6"/>
                                            </p:txEl>
                                          </p:spTgt>
                                        </p:tgtEl>
                                        <p:attrNameLst>
                                          <p:attrName>style.visibility</p:attrName>
                                        </p:attrNameLst>
                                      </p:cBhvr>
                                      <p:to>
                                        <p:strVal val="visible"/>
                                      </p:to>
                                    </p:set>
                                    <p:animEffect transition="in" filter="fade">
                                      <p:cBhvr>
                                        <p:cTn id="64" dur="500"/>
                                        <p:tgtEl>
                                          <p:spTgt spid="3">
                                            <p:txEl>
                                              <p:pRg st="6" end="6"/>
                                            </p:txEl>
                                          </p:spTgt>
                                        </p:tgtEl>
                                      </p:cBhvr>
                                    </p:animEffect>
                                  </p:childTnLst>
                                </p:cTn>
                              </p:par>
                            </p:childTnLst>
                          </p:cTn>
                        </p:par>
                      </p:childTnLst>
                    </p:cTn>
                  </p:par>
                  <p:par>
                    <p:cTn id="65" fill="hold">
                      <p:stCondLst>
                        <p:cond delay="indefinite"/>
                      </p:stCondLst>
                      <p:childTnLst>
                        <p:par>
                          <p:cTn id="66" fill="hold">
                            <p:stCondLst>
                              <p:cond delay="0"/>
                            </p:stCondLst>
                            <p:childTnLst>
                              <p:par>
                                <p:cTn id="67" presetID="10" presetClass="entr" presetSubtype="0" fill="hold" grpId="0" nodeType="clickEffect">
                                  <p:stCondLst>
                                    <p:cond delay="0"/>
                                  </p:stCondLst>
                                  <p:childTnLst>
                                    <p:set>
                                      <p:cBhvr>
                                        <p:cTn id="68" dur="1" fill="hold">
                                          <p:stCondLst>
                                            <p:cond delay="0"/>
                                          </p:stCondLst>
                                        </p:cTn>
                                        <p:tgtEl>
                                          <p:spTgt spid="8"/>
                                        </p:tgtEl>
                                        <p:attrNameLst>
                                          <p:attrName>style.visibility</p:attrName>
                                        </p:attrNameLst>
                                      </p:cBhvr>
                                      <p:to>
                                        <p:strVal val="visible"/>
                                      </p:to>
                                    </p:set>
                                    <p:animEffect transition="in" filter="fade">
                                      <p:cBhvr>
                                        <p:cTn id="69" dur="500"/>
                                        <p:tgtEl>
                                          <p:spTgt spid="8"/>
                                        </p:tgtEl>
                                      </p:cBhvr>
                                    </p:animEffect>
                                  </p:childTnLst>
                                </p:cTn>
                              </p:par>
                              <p:par>
                                <p:cTn id="70" presetID="10" presetClass="entr" presetSubtype="0" fill="hold" grpId="0" nodeType="withEffect">
                                  <p:stCondLst>
                                    <p:cond delay="0"/>
                                  </p:stCondLst>
                                  <p:childTnLst>
                                    <p:set>
                                      <p:cBhvr>
                                        <p:cTn id="71" dur="1" fill="hold">
                                          <p:stCondLst>
                                            <p:cond delay="0"/>
                                          </p:stCondLst>
                                        </p:cTn>
                                        <p:tgtEl>
                                          <p:spTgt spid="7"/>
                                        </p:tgtEl>
                                        <p:attrNameLst>
                                          <p:attrName>style.visibility</p:attrName>
                                        </p:attrNameLst>
                                      </p:cBhvr>
                                      <p:to>
                                        <p:strVal val="visible"/>
                                      </p:to>
                                    </p:set>
                                    <p:animEffect transition="in" filter="fade">
                                      <p:cBhvr>
                                        <p:cTn id="72" dur="500"/>
                                        <p:tgtEl>
                                          <p:spTgt spid="7"/>
                                        </p:tgtEl>
                                      </p:cBhvr>
                                    </p:animEffect>
                                  </p:childTnLst>
                                </p:cTn>
                              </p:par>
                              <p:par>
                                <p:cTn id="73" presetID="10" presetClass="entr" presetSubtype="0" fill="hold" grpId="0" nodeType="withEffect">
                                  <p:stCondLst>
                                    <p:cond delay="0"/>
                                  </p:stCondLst>
                                  <p:childTnLst>
                                    <p:set>
                                      <p:cBhvr>
                                        <p:cTn id="74" dur="1" fill="hold">
                                          <p:stCondLst>
                                            <p:cond delay="0"/>
                                          </p:stCondLst>
                                        </p:cTn>
                                        <p:tgtEl>
                                          <p:spTgt spid="10"/>
                                        </p:tgtEl>
                                        <p:attrNameLst>
                                          <p:attrName>style.visibility</p:attrName>
                                        </p:attrNameLst>
                                      </p:cBhvr>
                                      <p:to>
                                        <p:strVal val="visible"/>
                                      </p:to>
                                    </p:set>
                                    <p:animEffect transition="in" filter="fade">
                                      <p:cBhvr>
                                        <p:cTn id="75" dur="500"/>
                                        <p:tgtEl>
                                          <p:spTgt spid="10"/>
                                        </p:tgtEl>
                                      </p:cBhvr>
                                    </p:animEffect>
                                  </p:childTnLst>
                                </p:cTn>
                              </p:par>
                            </p:childTnLst>
                          </p:cTn>
                        </p:par>
                      </p:childTnLst>
                    </p:cTn>
                  </p:par>
                  <p:par>
                    <p:cTn id="76" fill="hold">
                      <p:stCondLst>
                        <p:cond delay="indefinite"/>
                      </p:stCondLst>
                      <p:childTnLst>
                        <p:par>
                          <p:cTn id="77" fill="hold">
                            <p:stCondLst>
                              <p:cond delay="0"/>
                            </p:stCondLst>
                            <p:childTnLst>
                              <p:par>
                                <p:cTn id="78" presetID="10" presetClass="entr" presetSubtype="0" fill="hold" grpId="0" nodeType="clickEffect">
                                  <p:stCondLst>
                                    <p:cond delay="0"/>
                                  </p:stCondLst>
                                  <p:childTnLst>
                                    <p:set>
                                      <p:cBhvr>
                                        <p:cTn id="79" dur="1" fill="hold">
                                          <p:stCondLst>
                                            <p:cond delay="0"/>
                                          </p:stCondLst>
                                        </p:cTn>
                                        <p:tgtEl>
                                          <p:spTgt spid="9"/>
                                        </p:tgtEl>
                                        <p:attrNameLst>
                                          <p:attrName>style.visibility</p:attrName>
                                        </p:attrNameLst>
                                      </p:cBhvr>
                                      <p:to>
                                        <p:strVal val="visible"/>
                                      </p:to>
                                    </p:set>
                                    <p:animEffect transition="in" filter="fade">
                                      <p:cBhvr>
                                        <p:cTn id="80" dur="500"/>
                                        <p:tgtEl>
                                          <p:spTgt spid="9"/>
                                        </p:tgtEl>
                                      </p:cBhvr>
                                    </p:animEffect>
                                  </p:childTnLst>
                                </p:cTn>
                              </p:par>
                              <p:par>
                                <p:cTn id="81" presetID="10" presetClass="entr" presetSubtype="0" fill="hold" grpId="0" nodeType="withEffect">
                                  <p:stCondLst>
                                    <p:cond delay="0"/>
                                  </p:stCondLst>
                                  <p:childTnLst>
                                    <p:set>
                                      <p:cBhvr>
                                        <p:cTn id="82" dur="1" fill="hold">
                                          <p:stCondLst>
                                            <p:cond delay="0"/>
                                          </p:stCondLst>
                                        </p:cTn>
                                        <p:tgtEl>
                                          <p:spTgt spid="13"/>
                                        </p:tgtEl>
                                        <p:attrNameLst>
                                          <p:attrName>style.visibility</p:attrName>
                                        </p:attrNameLst>
                                      </p:cBhvr>
                                      <p:to>
                                        <p:strVal val="visible"/>
                                      </p:to>
                                    </p:set>
                                    <p:animEffect transition="in" filter="fade">
                                      <p:cBhvr>
                                        <p:cTn id="83" dur="500"/>
                                        <p:tgtEl>
                                          <p:spTgt spid="13"/>
                                        </p:tgtEl>
                                      </p:cBhvr>
                                    </p:animEffect>
                                  </p:childTnLst>
                                </p:cTn>
                              </p:par>
                            </p:childTnLst>
                          </p:cTn>
                        </p:par>
                      </p:childTnLst>
                    </p:cTn>
                  </p:par>
                  <p:par>
                    <p:cTn id="84" fill="hold">
                      <p:stCondLst>
                        <p:cond delay="indefinite"/>
                      </p:stCondLst>
                      <p:childTnLst>
                        <p:par>
                          <p:cTn id="85" fill="hold">
                            <p:stCondLst>
                              <p:cond delay="0"/>
                            </p:stCondLst>
                            <p:childTnLst>
                              <p:par>
                                <p:cTn id="86" presetID="10" presetClass="entr" presetSubtype="0" fill="hold" grpId="0" nodeType="clickEffect">
                                  <p:stCondLst>
                                    <p:cond delay="0"/>
                                  </p:stCondLst>
                                  <p:childTnLst>
                                    <p:set>
                                      <p:cBhvr>
                                        <p:cTn id="87" dur="1" fill="hold">
                                          <p:stCondLst>
                                            <p:cond delay="0"/>
                                          </p:stCondLst>
                                        </p:cTn>
                                        <p:tgtEl>
                                          <p:spTgt spid="29"/>
                                        </p:tgtEl>
                                        <p:attrNameLst>
                                          <p:attrName>style.visibility</p:attrName>
                                        </p:attrNameLst>
                                      </p:cBhvr>
                                      <p:to>
                                        <p:strVal val="visible"/>
                                      </p:to>
                                    </p:set>
                                    <p:animEffect transition="in" filter="fade">
                                      <p:cBhvr>
                                        <p:cTn id="88" dur="500"/>
                                        <p:tgtEl>
                                          <p:spTgt spid="29"/>
                                        </p:tgtEl>
                                      </p:cBhvr>
                                    </p:animEffect>
                                  </p:childTnLst>
                                </p:cTn>
                              </p:par>
                              <p:par>
                                <p:cTn id="89" presetID="10" presetClass="entr" presetSubtype="0" fill="hold" grpId="0" nodeType="withEffect">
                                  <p:stCondLst>
                                    <p:cond delay="0"/>
                                  </p:stCondLst>
                                  <p:childTnLst>
                                    <p:set>
                                      <p:cBhvr>
                                        <p:cTn id="90" dur="1" fill="hold">
                                          <p:stCondLst>
                                            <p:cond delay="0"/>
                                          </p:stCondLst>
                                        </p:cTn>
                                        <p:tgtEl>
                                          <p:spTgt spid="28"/>
                                        </p:tgtEl>
                                        <p:attrNameLst>
                                          <p:attrName>style.visibility</p:attrName>
                                        </p:attrNameLst>
                                      </p:cBhvr>
                                      <p:to>
                                        <p:strVal val="visible"/>
                                      </p:to>
                                    </p:set>
                                    <p:animEffect transition="in" filter="fade">
                                      <p:cBhvr>
                                        <p:cTn id="91" dur="500"/>
                                        <p:tgtEl>
                                          <p:spTgt spid="28"/>
                                        </p:tgtEl>
                                      </p:cBhvr>
                                    </p:animEffect>
                                  </p:childTnLst>
                                </p:cTn>
                              </p:par>
                              <p:par>
                                <p:cTn id="92" presetID="10" presetClass="entr" presetSubtype="0" fill="hold" grpId="0" nodeType="withEffect">
                                  <p:stCondLst>
                                    <p:cond delay="0"/>
                                  </p:stCondLst>
                                  <p:childTnLst>
                                    <p:set>
                                      <p:cBhvr>
                                        <p:cTn id="93" dur="1" fill="hold">
                                          <p:stCondLst>
                                            <p:cond delay="0"/>
                                          </p:stCondLst>
                                        </p:cTn>
                                        <p:tgtEl>
                                          <p:spTgt spid="30"/>
                                        </p:tgtEl>
                                        <p:attrNameLst>
                                          <p:attrName>style.visibility</p:attrName>
                                        </p:attrNameLst>
                                      </p:cBhvr>
                                      <p:to>
                                        <p:strVal val="visible"/>
                                      </p:to>
                                    </p:set>
                                    <p:animEffect transition="in" filter="fade">
                                      <p:cBhvr>
                                        <p:cTn id="94" dur="500"/>
                                        <p:tgtEl>
                                          <p:spTgt spid="30"/>
                                        </p:tgtEl>
                                      </p:cBhvr>
                                    </p:animEffect>
                                  </p:childTnLst>
                                </p:cTn>
                              </p:par>
                            </p:childTnLst>
                          </p:cTn>
                        </p:par>
                      </p:childTnLst>
                    </p:cTn>
                  </p:par>
                  <p:par>
                    <p:cTn id="95" fill="hold">
                      <p:stCondLst>
                        <p:cond delay="indefinite"/>
                      </p:stCondLst>
                      <p:childTnLst>
                        <p:par>
                          <p:cTn id="96" fill="hold">
                            <p:stCondLst>
                              <p:cond delay="0"/>
                            </p:stCondLst>
                            <p:childTnLst>
                              <p:par>
                                <p:cTn id="97" presetID="10" presetClass="entr" presetSubtype="0" fill="hold" grpId="0" nodeType="clickEffect">
                                  <p:stCondLst>
                                    <p:cond delay="0"/>
                                  </p:stCondLst>
                                  <p:childTnLst>
                                    <p:set>
                                      <p:cBhvr>
                                        <p:cTn id="98" dur="1" fill="hold">
                                          <p:stCondLst>
                                            <p:cond delay="0"/>
                                          </p:stCondLst>
                                        </p:cTn>
                                        <p:tgtEl>
                                          <p:spTgt spid="14"/>
                                        </p:tgtEl>
                                        <p:attrNameLst>
                                          <p:attrName>style.visibility</p:attrName>
                                        </p:attrNameLst>
                                      </p:cBhvr>
                                      <p:to>
                                        <p:strVal val="visible"/>
                                      </p:to>
                                    </p:set>
                                    <p:animEffect transition="in" filter="fade">
                                      <p:cBhvr>
                                        <p:cTn id="99" dur="500"/>
                                        <p:tgtEl>
                                          <p:spTgt spid="14"/>
                                        </p:tgtEl>
                                      </p:cBhvr>
                                    </p:animEffect>
                                  </p:childTnLst>
                                </p:cTn>
                              </p:par>
                              <p:par>
                                <p:cTn id="100" presetID="10" presetClass="entr" presetSubtype="0" fill="hold" grpId="0" nodeType="withEffect">
                                  <p:stCondLst>
                                    <p:cond delay="0"/>
                                  </p:stCondLst>
                                  <p:childTnLst>
                                    <p:set>
                                      <p:cBhvr>
                                        <p:cTn id="101" dur="1" fill="hold">
                                          <p:stCondLst>
                                            <p:cond delay="0"/>
                                          </p:stCondLst>
                                        </p:cTn>
                                        <p:tgtEl>
                                          <p:spTgt spid="27"/>
                                        </p:tgtEl>
                                        <p:attrNameLst>
                                          <p:attrName>style.visibility</p:attrName>
                                        </p:attrNameLst>
                                      </p:cBhvr>
                                      <p:to>
                                        <p:strVal val="visible"/>
                                      </p:to>
                                    </p:set>
                                    <p:animEffect transition="in" filter="fade">
                                      <p:cBhvr>
                                        <p:cTn id="102" dur="500"/>
                                        <p:tgtEl>
                                          <p:spTgt spid="27"/>
                                        </p:tgtEl>
                                      </p:cBhvr>
                                    </p:animEffect>
                                  </p:childTnLst>
                                </p:cTn>
                              </p:par>
                            </p:childTnLst>
                          </p:cTn>
                        </p:par>
                      </p:childTnLst>
                    </p:cTn>
                  </p:par>
                  <p:par>
                    <p:cTn id="103" fill="hold">
                      <p:stCondLst>
                        <p:cond delay="indefinite"/>
                      </p:stCondLst>
                      <p:childTnLst>
                        <p:par>
                          <p:cTn id="104" fill="hold">
                            <p:stCondLst>
                              <p:cond delay="0"/>
                            </p:stCondLst>
                            <p:childTnLst>
                              <p:par>
                                <p:cTn id="105" presetID="10" presetClass="entr" presetSubtype="0" fill="hold" nodeType="clickEffect">
                                  <p:stCondLst>
                                    <p:cond delay="0"/>
                                  </p:stCondLst>
                                  <p:childTnLst>
                                    <p:set>
                                      <p:cBhvr>
                                        <p:cTn id="106" dur="1" fill="hold">
                                          <p:stCondLst>
                                            <p:cond delay="0"/>
                                          </p:stCondLst>
                                        </p:cTn>
                                        <p:tgtEl>
                                          <p:spTgt spid="3">
                                            <p:txEl>
                                              <p:pRg st="7" end="7"/>
                                            </p:txEl>
                                          </p:spTgt>
                                        </p:tgtEl>
                                        <p:attrNameLst>
                                          <p:attrName>style.visibility</p:attrName>
                                        </p:attrNameLst>
                                      </p:cBhvr>
                                      <p:to>
                                        <p:strVal val="visible"/>
                                      </p:to>
                                    </p:set>
                                    <p:animEffect transition="in" filter="fade">
                                      <p:cBhvr>
                                        <p:cTn id="107" dur="500"/>
                                        <p:tgtEl>
                                          <p:spTgt spid="3">
                                            <p:txEl>
                                              <p:pRg st="7" end="7"/>
                                            </p:txEl>
                                          </p:spTgt>
                                        </p:tgtEl>
                                      </p:cBhvr>
                                    </p:animEffect>
                                  </p:childTnLst>
                                </p:cTn>
                              </p:par>
                              <p:par>
                                <p:cTn id="108" presetID="10" presetClass="entr" presetSubtype="0" fill="hold" nodeType="withEffect">
                                  <p:stCondLst>
                                    <p:cond delay="0"/>
                                  </p:stCondLst>
                                  <p:childTnLst>
                                    <p:set>
                                      <p:cBhvr>
                                        <p:cTn id="109" dur="1" fill="hold">
                                          <p:stCondLst>
                                            <p:cond delay="0"/>
                                          </p:stCondLst>
                                        </p:cTn>
                                        <p:tgtEl>
                                          <p:spTgt spid="3">
                                            <p:txEl>
                                              <p:pRg st="8" end="8"/>
                                            </p:txEl>
                                          </p:spTgt>
                                        </p:tgtEl>
                                        <p:attrNameLst>
                                          <p:attrName>style.visibility</p:attrName>
                                        </p:attrNameLst>
                                      </p:cBhvr>
                                      <p:to>
                                        <p:strVal val="visible"/>
                                      </p:to>
                                    </p:set>
                                    <p:animEffect transition="in" filter="fade">
                                      <p:cBhvr>
                                        <p:cTn id="110" dur="500"/>
                                        <p:tgtEl>
                                          <p:spTgt spid="3">
                                            <p:txEl>
                                              <p:pRg st="8" end="8"/>
                                            </p:txEl>
                                          </p:spTgt>
                                        </p:tgtEl>
                                      </p:cBhvr>
                                    </p:animEffect>
                                  </p:childTnLst>
                                </p:cTn>
                              </p:par>
                            </p:childTnLst>
                          </p:cTn>
                        </p:par>
                      </p:childTnLst>
                    </p:cTn>
                  </p:par>
                  <p:par>
                    <p:cTn id="111" fill="hold">
                      <p:stCondLst>
                        <p:cond delay="indefinite"/>
                      </p:stCondLst>
                      <p:childTnLst>
                        <p:par>
                          <p:cTn id="112" fill="hold">
                            <p:stCondLst>
                              <p:cond delay="0"/>
                            </p:stCondLst>
                            <p:childTnLst>
                              <p:par>
                                <p:cTn id="113" presetID="10" presetClass="entr" presetSubtype="0" fill="hold" grpId="0" nodeType="clickEffect">
                                  <p:stCondLst>
                                    <p:cond delay="0"/>
                                  </p:stCondLst>
                                  <p:childTnLst>
                                    <p:set>
                                      <p:cBhvr>
                                        <p:cTn id="114" dur="1" fill="hold">
                                          <p:stCondLst>
                                            <p:cond delay="0"/>
                                          </p:stCondLst>
                                        </p:cTn>
                                        <p:tgtEl>
                                          <p:spTgt spid="33"/>
                                        </p:tgtEl>
                                        <p:attrNameLst>
                                          <p:attrName>style.visibility</p:attrName>
                                        </p:attrNameLst>
                                      </p:cBhvr>
                                      <p:to>
                                        <p:strVal val="visible"/>
                                      </p:to>
                                    </p:set>
                                    <p:animEffect transition="in" filter="fade">
                                      <p:cBhvr>
                                        <p:cTn id="115" dur="500"/>
                                        <p:tgtEl>
                                          <p:spTgt spid="33"/>
                                        </p:tgtEl>
                                      </p:cBhvr>
                                    </p:animEffect>
                                  </p:childTnLst>
                                </p:cTn>
                              </p:par>
                              <p:par>
                                <p:cTn id="116" presetID="10" presetClass="entr" presetSubtype="0" fill="hold" grpId="0" nodeType="withEffect">
                                  <p:stCondLst>
                                    <p:cond delay="0"/>
                                  </p:stCondLst>
                                  <p:childTnLst>
                                    <p:set>
                                      <p:cBhvr>
                                        <p:cTn id="117" dur="1" fill="hold">
                                          <p:stCondLst>
                                            <p:cond delay="0"/>
                                          </p:stCondLst>
                                        </p:cTn>
                                        <p:tgtEl>
                                          <p:spTgt spid="32"/>
                                        </p:tgtEl>
                                        <p:attrNameLst>
                                          <p:attrName>style.visibility</p:attrName>
                                        </p:attrNameLst>
                                      </p:cBhvr>
                                      <p:to>
                                        <p:strVal val="visible"/>
                                      </p:to>
                                    </p:set>
                                    <p:animEffect transition="in" filter="fade">
                                      <p:cBhvr>
                                        <p:cTn id="118" dur="500"/>
                                        <p:tgtEl>
                                          <p:spTgt spid="32"/>
                                        </p:tgtEl>
                                      </p:cBhvr>
                                    </p:animEffect>
                                  </p:childTnLst>
                                </p:cTn>
                              </p:par>
                              <p:par>
                                <p:cTn id="119" presetID="10" presetClass="entr" presetSubtype="0" fill="hold" grpId="0" nodeType="withEffect">
                                  <p:stCondLst>
                                    <p:cond delay="0"/>
                                  </p:stCondLst>
                                  <p:childTnLst>
                                    <p:set>
                                      <p:cBhvr>
                                        <p:cTn id="120" dur="1" fill="hold">
                                          <p:stCondLst>
                                            <p:cond delay="0"/>
                                          </p:stCondLst>
                                        </p:cTn>
                                        <p:tgtEl>
                                          <p:spTgt spid="34"/>
                                        </p:tgtEl>
                                        <p:attrNameLst>
                                          <p:attrName>style.visibility</p:attrName>
                                        </p:attrNameLst>
                                      </p:cBhvr>
                                      <p:to>
                                        <p:strVal val="visible"/>
                                      </p:to>
                                    </p:set>
                                    <p:animEffect transition="in" filter="fade">
                                      <p:cBhvr>
                                        <p:cTn id="121" dur="500"/>
                                        <p:tgtEl>
                                          <p:spTgt spid="34"/>
                                        </p:tgtEl>
                                      </p:cBhvr>
                                    </p:animEffect>
                                  </p:childTnLst>
                                </p:cTn>
                              </p:par>
                            </p:childTnLst>
                          </p:cTn>
                        </p:par>
                      </p:childTnLst>
                    </p:cTn>
                  </p:par>
                  <p:par>
                    <p:cTn id="122" fill="hold">
                      <p:stCondLst>
                        <p:cond delay="indefinite"/>
                      </p:stCondLst>
                      <p:childTnLst>
                        <p:par>
                          <p:cTn id="123" fill="hold">
                            <p:stCondLst>
                              <p:cond delay="0"/>
                            </p:stCondLst>
                            <p:childTnLst>
                              <p:par>
                                <p:cTn id="124" presetID="10" presetClass="entr" presetSubtype="0" fill="hold" nodeType="clickEffect">
                                  <p:stCondLst>
                                    <p:cond delay="0"/>
                                  </p:stCondLst>
                                  <p:childTnLst>
                                    <p:set>
                                      <p:cBhvr>
                                        <p:cTn id="125" dur="1" fill="hold">
                                          <p:stCondLst>
                                            <p:cond delay="0"/>
                                          </p:stCondLst>
                                        </p:cTn>
                                        <p:tgtEl>
                                          <p:spTgt spid="3">
                                            <p:txEl>
                                              <p:pRg st="9" end="9"/>
                                            </p:txEl>
                                          </p:spTgt>
                                        </p:tgtEl>
                                        <p:attrNameLst>
                                          <p:attrName>style.visibility</p:attrName>
                                        </p:attrNameLst>
                                      </p:cBhvr>
                                      <p:to>
                                        <p:strVal val="visible"/>
                                      </p:to>
                                    </p:set>
                                    <p:animEffect transition="in" filter="fade">
                                      <p:cBhvr>
                                        <p:cTn id="126" dur="5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9" grpId="0" animBg="1"/>
      <p:bldP spid="10" grpId="0"/>
      <p:bldP spid="11" grpId="0"/>
      <p:bldP spid="12" grpId="0"/>
      <p:bldP spid="13" grpId="0"/>
      <p:bldP spid="14" grpId="0"/>
      <p:bldP spid="22" grpId="0" animBg="1"/>
      <p:bldP spid="23" grpId="0" animBg="1"/>
      <p:bldP spid="24" grpId="0" animBg="1"/>
      <p:bldP spid="24" grpId="1" animBg="1"/>
      <p:bldP spid="25" grpId="0" animBg="1"/>
      <p:bldP spid="25" grpId="1" animBg="1"/>
      <p:bldP spid="26" grpId="0" animBg="1"/>
      <p:bldP spid="27" grpId="0" animBg="1"/>
      <p:bldP spid="28" grpId="0" animBg="1"/>
      <p:bldP spid="29" grpId="0" animBg="1"/>
      <p:bldP spid="30" grpId="0"/>
      <p:bldP spid="32" grpId="0"/>
      <p:bldP spid="33" grpId="0" animBg="1"/>
      <p:bldP spid="34"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12BDFA-20C2-49E2-AE7E-B461EFB5508D}"/>
              </a:ext>
            </a:extLst>
          </p:cNvPr>
          <p:cNvSpPr>
            <a:spLocks noGrp="1"/>
          </p:cNvSpPr>
          <p:nvPr>
            <p:ph type="title"/>
          </p:nvPr>
        </p:nvSpPr>
        <p:spPr/>
        <p:txBody>
          <a:bodyPr/>
          <a:lstStyle/>
          <a:p>
            <a:r>
              <a:rPr lang="en-US" dirty="0"/>
              <a:t>Prior work 2: online PQO [TKDE 2009]</a:t>
            </a:r>
          </a:p>
        </p:txBody>
      </p:sp>
      <p:sp>
        <p:nvSpPr>
          <p:cNvPr id="3" name="Content Placeholder 2">
            <a:extLst>
              <a:ext uri="{FF2B5EF4-FFF2-40B4-BE49-F238E27FC236}">
                <a16:creationId xmlns:a16="http://schemas.microsoft.com/office/drawing/2014/main" id="{416278E2-19CF-4E27-893C-3AE3C4164D95}"/>
              </a:ext>
            </a:extLst>
          </p:cNvPr>
          <p:cNvSpPr>
            <a:spLocks noGrp="1"/>
          </p:cNvSpPr>
          <p:nvPr>
            <p:ph idx="1"/>
          </p:nvPr>
        </p:nvSpPr>
        <p:spPr>
          <a:xfrm>
            <a:off x="601362" y="1167925"/>
            <a:ext cx="7638177" cy="5009038"/>
          </a:xfrm>
        </p:spPr>
        <p:txBody>
          <a:bodyPr/>
          <a:lstStyle/>
          <a:p>
            <a:r>
              <a:rPr lang="en-US" dirty="0"/>
              <a:t>Basis: Plan Cost Monotonicity</a:t>
            </a:r>
          </a:p>
          <a:p>
            <a:pPr lvl="1"/>
            <a:r>
              <a:rPr lang="en-US" dirty="0"/>
              <a:t>Plan cost increases with increase in selectivities</a:t>
            </a:r>
          </a:p>
          <a:p>
            <a:r>
              <a:rPr lang="en-US" dirty="0"/>
              <a:t>Ensures bounded sub-optimality of selected plan</a:t>
            </a:r>
          </a:p>
          <a:p>
            <a:endParaRPr lang="en-US" dirty="0"/>
          </a:p>
        </p:txBody>
      </p:sp>
      <p:sp>
        <p:nvSpPr>
          <p:cNvPr id="5" name="Footer Placeholder 4">
            <a:extLst>
              <a:ext uri="{FF2B5EF4-FFF2-40B4-BE49-F238E27FC236}">
                <a16:creationId xmlns:a16="http://schemas.microsoft.com/office/drawing/2014/main" id="{4017C024-92ED-4DAD-BB63-7EB9B46528AD}"/>
              </a:ext>
            </a:extLst>
          </p:cNvPr>
          <p:cNvSpPr>
            <a:spLocks noGrp="1"/>
          </p:cNvSpPr>
          <p:nvPr>
            <p:ph type="ftr" sz="quarter" idx="11"/>
          </p:nvPr>
        </p:nvSpPr>
        <p:spPr>
          <a:xfrm>
            <a:off x="3947982" y="6356350"/>
            <a:ext cx="4114800" cy="365125"/>
          </a:xfrm>
        </p:spPr>
        <p:txBody>
          <a:bodyPr/>
          <a:lstStyle/>
          <a:p>
            <a:r>
              <a:rPr lang="en-US"/>
              <a:t>IIT-B visit</a:t>
            </a:r>
            <a:endParaRPr lang="en-US" dirty="0"/>
          </a:p>
        </p:txBody>
      </p:sp>
      <p:sp>
        <p:nvSpPr>
          <p:cNvPr id="35" name="Rectangle 34">
            <a:extLst>
              <a:ext uri="{FF2B5EF4-FFF2-40B4-BE49-F238E27FC236}">
                <a16:creationId xmlns:a16="http://schemas.microsoft.com/office/drawing/2014/main" id="{252BDF5F-E6C3-48AB-9308-5670800CAEA9}"/>
              </a:ext>
            </a:extLst>
          </p:cNvPr>
          <p:cNvSpPr/>
          <p:nvPr/>
        </p:nvSpPr>
        <p:spPr>
          <a:xfrm>
            <a:off x="3119451" y="3786904"/>
            <a:ext cx="689330" cy="879407"/>
          </a:xfrm>
          <a:prstGeom prst="rect">
            <a:avLst/>
          </a:prstGeom>
          <a:pattFill prst="pct5">
            <a:fgClr>
              <a:schemeClr val="accent1"/>
            </a:fgClr>
            <a:bgClr>
              <a:schemeClr val="bg1"/>
            </a:bgClr>
          </a:patt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36" name="Straight Connector 35">
            <a:extLst>
              <a:ext uri="{FF2B5EF4-FFF2-40B4-BE49-F238E27FC236}">
                <a16:creationId xmlns:a16="http://schemas.microsoft.com/office/drawing/2014/main" id="{B4DB17B4-5373-41F9-8154-A138309EB84F}"/>
              </a:ext>
            </a:extLst>
          </p:cNvPr>
          <p:cNvCxnSpPr/>
          <p:nvPr/>
        </p:nvCxnSpPr>
        <p:spPr>
          <a:xfrm flipV="1">
            <a:off x="3281132" y="4478025"/>
            <a:ext cx="1311838" cy="1"/>
          </a:xfrm>
          <a:prstGeom prst="line">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grpSp>
        <p:nvGrpSpPr>
          <p:cNvPr id="38" name="Group 37">
            <a:extLst>
              <a:ext uri="{FF2B5EF4-FFF2-40B4-BE49-F238E27FC236}">
                <a16:creationId xmlns:a16="http://schemas.microsoft.com/office/drawing/2014/main" id="{C6472375-E551-42F0-B360-9B498E5C20AD}"/>
              </a:ext>
            </a:extLst>
          </p:cNvPr>
          <p:cNvGrpSpPr/>
          <p:nvPr/>
        </p:nvGrpSpPr>
        <p:grpSpPr>
          <a:xfrm>
            <a:off x="730836" y="2954202"/>
            <a:ext cx="3700453" cy="3552282"/>
            <a:chOff x="6398" y="1292924"/>
            <a:chExt cx="3700453" cy="3552282"/>
          </a:xfrm>
        </p:grpSpPr>
        <p:cxnSp>
          <p:nvCxnSpPr>
            <p:cNvPr id="39" name="Straight Arrow Connector 38">
              <a:extLst>
                <a:ext uri="{FF2B5EF4-FFF2-40B4-BE49-F238E27FC236}">
                  <a16:creationId xmlns:a16="http://schemas.microsoft.com/office/drawing/2014/main" id="{674912A8-30E3-4C5C-B996-68F99F4D15F6}"/>
                </a:ext>
              </a:extLst>
            </p:cNvPr>
            <p:cNvCxnSpPr/>
            <p:nvPr/>
          </p:nvCxnSpPr>
          <p:spPr>
            <a:xfrm flipV="1">
              <a:off x="543521" y="4390352"/>
              <a:ext cx="3163330" cy="823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0" name="Straight Arrow Connector 39">
              <a:extLst>
                <a:ext uri="{FF2B5EF4-FFF2-40B4-BE49-F238E27FC236}">
                  <a16:creationId xmlns:a16="http://schemas.microsoft.com/office/drawing/2014/main" id="{D6B6EC1B-CC06-4ED2-BA80-6E6C0C8068D7}"/>
                </a:ext>
              </a:extLst>
            </p:cNvPr>
            <p:cNvCxnSpPr/>
            <p:nvPr/>
          </p:nvCxnSpPr>
          <p:spPr>
            <a:xfrm flipV="1">
              <a:off x="543521" y="1292924"/>
              <a:ext cx="0" cy="311021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1" name="Straight Arrow Connector 40">
              <a:extLst>
                <a:ext uri="{FF2B5EF4-FFF2-40B4-BE49-F238E27FC236}">
                  <a16:creationId xmlns:a16="http://schemas.microsoft.com/office/drawing/2014/main" id="{07403FBB-2780-4FC7-8865-985D148CFB28}"/>
                </a:ext>
              </a:extLst>
            </p:cNvPr>
            <p:cNvCxnSpPr/>
            <p:nvPr/>
          </p:nvCxnSpPr>
          <p:spPr>
            <a:xfrm>
              <a:off x="2208566" y="4652376"/>
              <a:ext cx="372894"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42" name="TextBox 41">
              <a:extLst>
                <a:ext uri="{FF2B5EF4-FFF2-40B4-BE49-F238E27FC236}">
                  <a16:creationId xmlns:a16="http://schemas.microsoft.com/office/drawing/2014/main" id="{18ECBA4D-9137-4E92-89B3-A49AF842169E}"/>
                </a:ext>
              </a:extLst>
            </p:cNvPr>
            <p:cNvSpPr txBox="1"/>
            <p:nvPr/>
          </p:nvSpPr>
          <p:spPr>
            <a:xfrm>
              <a:off x="1657879" y="4475874"/>
              <a:ext cx="537327" cy="369332"/>
            </a:xfrm>
            <a:prstGeom prst="rect">
              <a:avLst/>
            </a:prstGeom>
            <a:noFill/>
          </p:spPr>
          <p:txBody>
            <a:bodyPr wrap="none" rtlCol="0">
              <a:spAutoFit/>
            </a:bodyPr>
            <a:lstStyle/>
            <a:p>
              <a:r>
                <a:rPr lang="en-US" dirty="0"/>
                <a:t>Sel</a:t>
              </a:r>
              <a:r>
                <a:rPr lang="en-US" baseline="-25000" dirty="0"/>
                <a:t>1</a:t>
              </a:r>
            </a:p>
          </p:txBody>
        </p:sp>
        <p:sp>
          <p:nvSpPr>
            <p:cNvPr id="43" name="TextBox 42">
              <a:extLst>
                <a:ext uri="{FF2B5EF4-FFF2-40B4-BE49-F238E27FC236}">
                  <a16:creationId xmlns:a16="http://schemas.microsoft.com/office/drawing/2014/main" id="{FF75B13A-7DB0-4C71-83FA-A557C8FDFDA0}"/>
                </a:ext>
              </a:extLst>
            </p:cNvPr>
            <p:cNvSpPr txBox="1"/>
            <p:nvPr/>
          </p:nvSpPr>
          <p:spPr>
            <a:xfrm>
              <a:off x="6398" y="2524776"/>
              <a:ext cx="537327" cy="369332"/>
            </a:xfrm>
            <a:prstGeom prst="rect">
              <a:avLst/>
            </a:prstGeom>
            <a:noFill/>
          </p:spPr>
          <p:txBody>
            <a:bodyPr wrap="none" rtlCol="0">
              <a:spAutoFit/>
            </a:bodyPr>
            <a:lstStyle/>
            <a:p>
              <a:r>
                <a:rPr lang="en-US" dirty="0"/>
                <a:t>Sel</a:t>
              </a:r>
              <a:r>
                <a:rPr lang="en-US" baseline="-25000" dirty="0"/>
                <a:t>2</a:t>
              </a:r>
            </a:p>
          </p:txBody>
        </p:sp>
        <p:cxnSp>
          <p:nvCxnSpPr>
            <p:cNvPr id="44" name="Straight Arrow Connector 43">
              <a:extLst>
                <a:ext uri="{FF2B5EF4-FFF2-40B4-BE49-F238E27FC236}">
                  <a16:creationId xmlns:a16="http://schemas.microsoft.com/office/drawing/2014/main" id="{CC771335-F68F-48B8-8975-35F0C4186C6F}"/>
                </a:ext>
              </a:extLst>
            </p:cNvPr>
            <p:cNvCxnSpPr/>
            <p:nvPr/>
          </p:nvCxnSpPr>
          <p:spPr>
            <a:xfrm flipV="1">
              <a:off x="400360" y="2062707"/>
              <a:ext cx="0" cy="480115"/>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sp>
        <p:nvSpPr>
          <p:cNvPr id="45" name="Oval 44">
            <a:extLst>
              <a:ext uri="{FF2B5EF4-FFF2-40B4-BE49-F238E27FC236}">
                <a16:creationId xmlns:a16="http://schemas.microsoft.com/office/drawing/2014/main" id="{5283CE19-4265-48C5-97D5-0E11F9F41505}"/>
              </a:ext>
            </a:extLst>
          </p:cNvPr>
          <p:cNvSpPr/>
          <p:nvPr/>
        </p:nvSpPr>
        <p:spPr>
          <a:xfrm>
            <a:off x="3734581" y="3723985"/>
            <a:ext cx="134224" cy="125835"/>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Oval 45">
            <a:extLst>
              <a:ext uri="{FF2B5EF4-FFF2-40B4-BE49-F238E27FC236}">
                <a16:creationId xmlns:a16="http://schemas.microsoft.com/office/drawing/2014/main" id="{199C7D21-04E6-41F3-B9BD-26361DA35846}"/>
              </a:ext>
            </a:extLst>
          </p:cNvPr>
          <p:cNvSpPr/>
          <p:nvPr/>
        </p:nvSpPr>
        <p:spPr>
          <a:xfrm>
            <a:off x="3055281" y="4593952"/>
            <a:ext cx="134224" cy="125835"/>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TextBox 46">
            <a:extLst>
              <a:ext uri="{FF2B5EF4-FFF2-40B4-BE49-F238E27FC236}">
                <a16:creationId xmlns:a16="http://schemas.microsoft.com/office/drawing/2014/main" id="{4FD188FC-CD2E-47AA-B4F6-4D16C727E578}"/>
              </a:ext>
            </a:extLst>
          </p:cNvPr>
          <p:cNvSpPr txBox="1"/>
          <p:nvPr/>
        </p:nvSpPr>
        <p:spPr>
          <a:xfrm>
            <a:off x="3878400" y="3736873"/>
            <a:ext cx="200376" cy="276999"/>
          </a:xfrm>
          <a:prstGeom prst="rect">
            <a:avLst/>
          </a:prstGeom>
          <a:noFill/>
        </p:spPr>
        <p:txBody>
          <a:bodyPr wrap="none" lIns="0" tIns="0" rIns="0" bIns="0" rtlCol="0">
            <a:spAutoFit/>
          </a:bodyPr>
          <a:lstStyle/>
          <a:p>
            <a:r>
              <a:rPr lang="en-US" dirty="0"/>
              <a:t>q</a:t>
            </a:r>
            <a:r>
              <a:rPr lang="en-US" baseline="-25000" dirty="0"/>
              <a:t>1</a:t>
            </a:r>
          </a:p>
        </p:txBody>
      </p:sp>
      <p:sp>
        <p:nvSpPr>
          <p:cNvPr id="48" name="TextBox 47">
            <a:extLst>
              <a:ext uri="{FF2B5EF4-FFF2-40B4-BE49-F238E27FC236}">
                <a16:creationId xmlns:a16="http://schemas.microsoft.com/office/drawing/2014/main" id="{9E34CEB6-CD91-45F7-A65D-B4021A3ACC47}"/>
              </a:ext>
            </a:extLst>
          </p:cNvPr>
          <p:cNvSpPr txBox="1"/>
          <p:nvPr/>
        </p:nvSpPr>
        <p:spPr>
          <a:xfrm>
            <a:off x="3054318" y="4662259"/>
            <a:ext cx="200376" cy="276999"/>
          </a:xfrm>
          <a:prstGeom prst="rect">
            <a:avLst/>
          </a:prstGeom>
          <a:noFill/>
        </p:spPr>
        <p:txBody>
          <a:bodyPr wrap="none" lIns="0" tIns="0" rIns="0" bIns="0" rtlCol="0">
            <a:spAutoFit/>
          </a:bodyPr>
          <a:lstStyle/>
          <a:p>
            <a:r>
              <a:rPr lang="en-US" dirty="0"/>
              <a:t>q</a:t>
            </a:r>
            <a:r>
              <a:rPr lang="en-US" baseline="-25000" dirty="0"/>
              <a:t>3</a:t>
            </a:r>
          </a:p>
        </p:txBody>
      </p:sp>
      <p:sp>
        <p:nvSpPr>
          <p:cNvPr id="49" name="Isosceles Triangle 48">
            <a:extLst>
              <a:ext uri="{FF2B5EF4-FFF2-40B4-BE49-F238E27FC236}">
                <a16:creationId xmlns:a16="http://schemas.microsoft.com/office/drawing/2014/main" id="{2FF58894-4554-4C9E-88D0-AE585BF3B4C5}"/>
              </a:ext>
            </a:extLst>
          </p:cNvPr>
          <p:cNvSpPr/>
          <p:nvPr/>
        </p:nvSpPr>
        <p:spPr>
          <a:xfrm>
            <a:off x="3228603" y="4379705"/>
            <a:ext cx="125835" cy="125835"/>
          </a:xfrm>
          <a:prstGeom prst="triangl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0" name="TextBox 49">
            <a:extLst>
              <a:ext uri="{FF2B5EF4-FFF2-40B4-BE49-F238E27FC236}">
                <a16:creationId xmlns:a16="http://schemas.microsoft.com/office/drawing/2014/main" id="{CB9FE15B-2385-4B16-917C-24DDE6F9335D}"/>
              </a:ext>
            </a:extLst>
          </p:cNvPr>
          <p:cNvSpPr txBox="1"/>
          <p:nvPr/>
        </p:nvSpPr>
        <p:spPr>
          <a:xfrm>
            <a:off x="3430356" y="3423577"/>
            <a:ext cx="658835" cy="276999"/>
          </a:xfrm>
          <a:prstGeom prst="rect">
            <a:avLst/>
          </a:prstGeom>
          <a:noFill/>
        </p:spPr>
        <p:txBody>
          <a:bodyPr wrap="none" lIns="0" tIns="0" rIns="0" bIns="0" rtlCol="0">
            <a:spAutoFit/>
          </a:bodyPr>
          <a:lstStyle/>
          <a:p>
            <a:r>
              <a:rPr lang="en-US" dirty="0"/>
              <a:t>P</a:t>
            </a:r>
            <a:r>
              <a:rPr lang="en-US" baseline="-25000" dirty="0"/>
              <a:t>1</a:t>
            </a:r>
            <a:r>
              <a:rPr lang="en-US" dirty="0"/>
              <a:t>, 500</a:t>
            </a:r>
            <a:endParaRPr lang="en-US" baseline="-25000" dirty="0"/>
          </a:p>
        </p:txBody>
      </p:sp>
      <p:sp>
        <p:nvSpPr>
          <p:cNvPr id="51" name="TextBox 50">
            <a:extLst>
              <a:ext uri="{FF2B5EF4-FFF2-40B4-BE49-F238E27FC236}">
                <a16:creationId xmlns:a16="http://schemas.microsoft.com/office/drawing/2014/main" id="{7235E6D5-2508-4AE3-ADDD-16A963BE620A}"/>
              </a:ext>
            </a:extLst>
          </p:cNvPr>
          <p:cNvSpPr txBox="1"/>
          <p:nvPr/>
        </p:nvSpPr>
        <p:spPr>
          <a:xfrm>
            <a:off x="2285196" y="4662259"/>
            <a:ext cx="658835" cy="276999"/>
          </a:xfrm>
          <a:prstGeom prst="rect">
            <a:avLst/>
          </a:prstGeom>
          <a:noFill/>
        </p:spPr>
        <p:txBody>
          <a:bodyPr wrap="none" lIns="0" tIns="0" rIns="0" bIns="0" rtlCol="0">
            <a:spAutoFit/>
          </a:bodyPr>
          <a:lstStyle/>
          <a:p>
            <a:r>
              <a:rPr lang="en-US" dirty="0"/>
              <a:t>P</a:t>
            </a:r>
            <a:r>
              <a:rPr lang="en-US" baseline="-25000" dirty="0"/>
              <a:t>3</a:t>
            </a:r>
            <a:r>
              <a:rPr lang="en-US" dirty="0"/>
              <a:t>, 100</a:t>
            </a:r>
            <a:endParaRPr lang="en-US" baseline="-25000" dirty="0"/>
          </a:p>
        </p:txBody>
      </p:sp>
      <p:cxnSp>
        <p:nvCxnSpPr>
          <p:cNvPr id="52" name="Straight Connector 51">
            <a:extLst>
              <a:ext uri="{FF2B5EF4-FFF2-40B4-BE49-F238E27FC236}">
                <a16:creationId xmlns:a16="http://schemas.microsoft.com/office/drawing/2014/main" id="{0D54E54B-C8B6-402D-920E-4F82665A761C}"/>
              </a:ext>
            </a:extLst>
          </p:cNvPr>
          <p:cNvCxnSpPr/>
          <p:nvPr/>
        </p:nvCxnSpPr>
        <p:spPr>
          <a:xfrm flipV="1">
            <a:off x="1618826" y="4470975"/>
            <a:ext cx="1663143" cy="9492"/>
          </a:xfrm>
          <a:prstGeom prst="line">
            <a:avLst/>
          </a:prstGeom>
          <a:ln>
            <a:solidFill>
              <a:schemeClr val="tx1"/>
            </a:solidFill>
            <a:headEnd type="arrow"/>
          </a:ln>
        </p:spPr>
        <p:style>
          <a:lnRef idx="1">
            <a:schemeClr val="accent1"/>
          </a:lnRef>
          <a:fillRef idx="0">
            <a:schemeClr val="accent1"/>
          </a:fillRef>
          <a:effectRef idx="0">
            <a:schemeClr val="accent1"/>
          </a:effectRef>
          <a:fontRef idx="minor">
            <a:schemeClr val="tx1"/>
          </a:fontRef>
        </p:style>
      </p:cxnSp>
      <p:cxnSp>
        <p:nvCxnSpPr>
          <p:cNvPr id="53" name="Straight Connector 52">
            <a:extLst>
              <a:ext uri="{FF2B5EF4-FFF2-40B4-BE49-F238E27FC236}">
                <a16:creationId xmlns:a16="http://schemas.microsoft.com/office/drawing/2014/main" id="{DD158D5F-1FDF-4222-85A0-8FB245DF55A9}"/>
              </a:ext>
            </a:extLst>
          </p:cNvPr>
          <p:cNvCxnSpPr/>
          <p:nvPr/>
        </p:nvCxnSpPr>
        <p:spPr>
          <a:xfrm flipV="1">
            <a:off x="3263778" y="4471426"/>
            <a:ext cx="0" cy="1641611"/>
          </a:xfrm>
          <a:prstGeom prst="line">
            <a:avLst/>
          </a:prstGeom>
          <a:ln>
            <a:solidFill>
              <a:schemeClr val="tx1"/>
            </a:solidFill>
            <a:headEnd type="arrow"/>
          </a:ln>
        </p:spPr>
        <p:style>
          <a:lnRef idx="1">
            <a:schemeClr val="accent1"/>
          </a:lnRef>
          <a:fillRef idx="0">
            <a:schemeClr val="accent1"/>
          </a:fillRef>
          <a:effectRef idx="0">
            <a:schemeClr val="accent1"/>
          </a:effectRef>
          <a:fontRef idx="minor">
            <a:schemeClr val="tx1"/>
          </a:fontRef>
        </p:style>
      </p:cxnSp>
      <p:cxnSp>
        <p:nvCxnSpPr>
          <p:cNvPr id="54" name="Straight Connector 53">
            <a:extLst>
              <a:ext uri="{FF2B5EF4-FFF2-40B4-BE49-F238E27FC236}">
                <a16:creationId xmlns:a16="http://schemas.microsoft.com/office/drawing/2014/main" id="{8424393A-DDCB-4C4F-B2C4-D1863F1AAED1}"/>
              </a:ext>
            </a:extLst>
          </p:cNvPr>
          <p:cNvCxnSpPr/>
          <p:nvPr/>
        </p:nvCxnSpPr>
        <p:spPr>
          <a:xfrm flipV="1">
            <a:off x="3273883" y="2826119"/>
            <a:ext cx="0" cy="1641611"/>
          </a:xfrm>
          <a:prstGeom prst="line">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55" name="TextBox 54">
            <a:extLst>
              <a:ext uri="{FF2B5EF4-FFF2-40B4-BE49-F238E27FC236}">
                <a16:creationId xmlns:a16="http://schemas.microsoft.com/office/drawing/2014/main" id="{CBC6C6F7-42BE-47E3-9408-487A54318121}"/>
              </a:ext>
            </a:extLst>
          </p:cNvPr>
          <p:cNvSpPr txBox="1"/>
          <p:nvPr/>
        </p:nvSpPr>
        <p:spPr>
          <a:xfrm>
            <a:off x="3159068" y="4136498"/>
            <a:ext cx="518732" cy="323165"/>
          </a:xfrm>
          <a:prstGeom prst="rect">
            <a:avLst/>
          </a:prstGeom>
          <a:noFill/>
        </p:spPr>
        <p:txBody>
          <a:bodyPr wrap="none" rtlCol="0">
            <a:spAutoFit/>
          </a:bodyPr>
          <a:lstStyle/>
          <a:p>
            <a:r>
              <a:rPr lang="en-US" sz="1500" dirty="0"/>
              <a:t>new</a:t>
            </a:r>
          </a:p>
        </p:txBody>
      </p:sp>
      <mc:AlternateContent xmlns:mc="http://schemas.openxmlformats.org/markup-compatibility/2006" xmlns:a14="http://schemas.microsoft.com/office/drawing/2010/main">
        <mc:Choice Requires="a14">
          <p:sp>
            <p:nvSpPr>
              <p:cNvPr id="56" name="Rectangle 55">
                <a:extLst>
                  <a:ext uri="{FF2B5EF4-FFF2-40B4-BE49-F238E27FC236}">
                    <a16:creationId xmlns:a16="http://schemas.microsoft.com/office/drawing/2014/main" id="{BF3C1DD1-4537-44BD-82A5-2AC4C1317798}"/>
                  </a:ext>
                </a:extLst>
              </p:cNvPr>
              <p:cNvSpPr/>
              <p:nvPr/>
            </p:nvSpPr>
            <p:spPr>
              <a:xfrm>
                <a:off x="5442075" y="3104137"/>
                <a:ext cx="5280292" cy="778226"/>
              </a:xfrm>
              <a:prstGeom prst="rect">
                <a:avLst/>
              </a:prstGeom>
            </p:spPr>
            <p:txBody>
              <a:bodyPr wrap="none">
                <a:spAutoFit/>
              </a:bodyPr>
              <a:lstStyle/>
              <a:p>
                <a:r>
                  <a:rPr lang="en-US" sz="2000" b="1" dirty="0"/>
                  <a:t>Cost sub-optimality</a:t>
                </a:r>
                <a:r>
                  <a:rPr lang="en-US" sz="2000" dirty="0"/>
                  <a:t>  </a:t>
                </a:r>
                <a14:m>
                  <m:oMath xmlns:m="http://schemas.openxmlformats.org/officeDocument/2006/math">
                    <m:r>
                      <a:rPr lang="en-US" sz="2800">
                        <a:latin typeface="Cambria Math" panose="02040503050406030204" pitchFamily="18" charset="0"/>
                      </a:rPr>
                      <m:t>=</m:t>
                    </m:r>
                    <m:f>
                      <m:fPr>
                        <m:ctrlPr>
                          <a:rPr lang="en-US" sz="2800" i="1">
                            <a:latin typeface="Cambria Math" panose="02040503050406030204" pitchFamily="18" charset="0"/>
                          </a:rPr>
                        </m:ctrlPr>
                      </m:fPr>
                      <m:num>
                        <m:r>
                          <m:rPr>
                            <m:sty m:val="p"/>
                          </m:rPr>
                          <a:rPr lang="en-US" sz="2800">
                            <a:latin typeface="Cambria Math" panose="02040503050406030204" pitchFamily="18" charset="0"/>
                          </a:rPr>
                          <m:t>cost</m:t>
                        </m:r>
                        <m:r>
                          <a:rPr lang="en-US" sz="2800">
                            <a:latin typeface="Cambria Math" panose="02040503050406030204" pitchFamily="18" charset="0"/>
                          </a:rPr>
                          <m:t> </m:t>
                        </m:r>
                        <m:r>
                          <m:rPr>
                            <m:sty m:val="p"/>
                          </m:rPr>
                          <a:rPr lang="en-US" sz="2800">
                            <a:latin typeface="Cambria Math" panose="02040503050406030204" pitchFamily="18" charset="0"/>
                          </a:rPr>
                          <m:t>of</m:t>
                        </m:r>
                        <m:r>
                          <a:rPr lang="en-US" sz="2800">
                            <a:latin typeface="Cambria Math" panose="02040503050406030204" pitchFamily="18" charset="0"/>
                          </a:rPr>
                          <m:t> </m:t>
                        </m:r>
                        <m:r>
                          <m:rPr>
                            <m:sty m:val="p"/>
                          </m:rPr>
                          <a:rPr lang="en-US" sz="2800">
                            <a:latin typeface="Cambria Math" panose="02040503050406030204" pitchFamily="18" charset="0"/>
                          </a:rPr>
                          <m:t>selected</m:t>
                        </m:r>
                        <m:r>
                          <a:rPr lang="en-US" sz="2800">
                            <a:latin typeface="Cambria Math" panose="02040503050406030204" pitchFamily="18" charset="0"/>
                          </a:rPr>
                          <m:t> </m:t>
                        </m:r>
                        <m:r>
                          <m:rPr>
                            <m:sty m:val="p"/>
                          </m:rPr>
                          <a:rPr lang="en-US" sz="2800">
                            <a:latin typeface="Cambria Math" panose="02040503050406030204" pitchFamily="18" charset="0"/>
                          </a:rPr>
                          <m:t>plan</m:t>
                        </m:r>
                      </m:num>
                      <m:den>
                        <m:r>
                          <m:rPr>
                            <m:sty m:val="p"/>
                          </m:rPr>
                          <a:rPr lang="en-US" sz="2800">
                            <a:latin typeface="Cambria Math" panose="02040503050406030204" pitchFamily="18" charset="0"/>
                          </a:rPr>
                          <m:t>cost</m:t>
                        </m:r>
                        <m:r>
                          <a:rPr lang="en-US" sz="2800">
                            <a:latin typeface="Cambria Math" panose="02040503050406030204" pitchFamily="18" charset="0"/>
                          </a:rPr>
                          <m:t> </m:t>
                        </m:r>
                        <m:r>
                          <m:rPr>
                            <m:sty m:val="p"/>
                          </m:rPr>
                          <a:rPr lang="en-US" sz="2800">
                            <a:latin typeface="Cambria Math" panose="02040503050406030204" pitchFamily="18" charset="0"/>
                          </a:rPr>
                          <m:t>of</m:t>
                        </m:r>
                        <m:r>
                          <a:rPr lang="en-US" sz="2800">
                            <a:latin typeface="Cambria Math" panose="02040503050406030204" pitchFamily="18" charset="0"/>
                          </a:rPr>
                          <m:t> </m:t>
                        </m:r>
                        <m:r>
                          <m:rPr>
                            <m:sty m:val="p"/>
                          </m:rPr>
                          <a:rPr lang="en-US" sz="2800">
                            <a:latin typeface="Cambria Math" panose="02040503050406030204" pitchFamily="18" charset="0"/>
                          </a:rPr>
                          <m:t>optimal</m:t>
                        </m:r>
                        <m:r>
                          <a:rPr lang="en-US" sz="2800">
                            <a:latin typeface="Cambria Math" panose="02040503050406030204" pitchFamily="18" charset="0"/>
                          </a:rPr>
                          <m:t> </m:t>
                        </m:r>
                        <m:r>
                          <m:rPr>
                            <m:sty m:val="p"/>
                          </m:rPr>
                          <a:rPr lang="en-US" sz="2800">
                            <a:latin typeface="Cambria Math" panose="02040503050406030204" pitchFamily="18" charset="0"/>
                          </a:rPr>
                          <m:t>plan</m:t>
                        </m:r>
                        <m:r>
                          <a:rPr lang="en-US" sz="2800">
                            <a:latin typeface="Cambria Math" panose="02040503050406030204" pitchFamily="18" charset="0"/>
                          </a:rPr>
                          <m:t> </m:t>
                        </m:r>
                      </m:den>
                    </m:f>
                  </m:oMath>
                </a14:m>
                <a:endParaRPr lang="en-US" sz="2800" dirty="0"/>
              </a:p>
            </p:txBody>
          </p:sp>
        </mc:Choice>
        <mc:Fallback xmlns="">
          <p:sp>
            <p:nvSpPr>
              <p:cNvPr id="56" name="Rectangle 55">
                <a:extLst>
                  <a:ext uri="{FF2B5EF4-FFF2-40B4-BE49-F238E27FC236}">
                    <a16:creationId xmlns:a16="http://schemas.microsoft.com/office/drawing/2014/main" id="{BF3C1DD1-4537-44BD-82A5-2AC4C1317798}"/>
                  </a:ext>
                </a:extLst>
              </p:cNvPr>
              <p:cNvSpPr>
                <a:spLocks noRot="1" noChangeAspect="1" noMove="1" noResize="1" noEditPoints="1" noAdjustHandles="1" noChangeArrowheads="1" noChangeShapeType="1" noTextEdit="1"/>
              </p:cNvSpPr>
              <p:nvPr/>
            </p:nvSpPr>
            <p:spPr>
              <a:xfrm>
                <a:off x="5442075" y="3104137"/>
                <a:ext cx="5280292" cy="778226"/>
              </a:xfrm>
              <a:prstGeom prst="rect">
                <a:avLst/>
              </a:prstGeom>
              <a:blipFill>
                <a:blip r:embed="rId2"/>
                <a:stretch>
                  <a:fillRect l="-1270"/>
                </a:stretch>
              </a:blipFill>
            </p:spPr>
            <p:txBody>
              <a:bodyPr/>
              <a:lstStyle/>
              <a:p>
                <a:r>
                  <a:rPr lang="en-US">
                    <a:noFill/>
                  </a:rPr>
                  <a:t> </a:t>
                </a:r>
              </a:p>
            </p:txBody>
          </p:sp>
        </mc:Fallback>
      </mc:AlternateContent>
      <p:sp>
        <p:nvSpPr>
          <p:cNvPr id="58" name="Rounded Rectangle 37">
            <a:extLst>
              <a:ext uri="{FF2B5EF4-FFF2-40B4-BE49-F238E27FC236}">
                <a16:creationId xmlns:a16="http://schemas.microsoft.com/office/drawing/2014/main" id="{C515130A-E3E3-479F-A5B6-A826A6AF9D7B}"/>
              </a:ext>
            </a:extLst>
          </p:cNvPr>
          <p:cNvSpPr txBox="1">
            <a:spLocks/>
          </p:cNvSpPr>
          <p:nvPr/>
        </p:nvSpPr>
        <p:spPr>
          <a:xfrm>
            <a:off x="5804599" y="4352007"/>
            <a:ext cx="4842944" cy="735560"/>
          </a:xfrm>
          <a:prstGeom prst="roundRect">
            <a:avLst/>
          </a:prstGeom>
          <a:solidFill>
            <a:srgbClr val="F7FBD5"/>
          </a:solidFill>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ct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0000FF"/>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lt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9pPr>
          </a:lstStyle>
          <a:p>
            <a:pPr marL="0" indent="0">
              <a:buNone/>
            </a:pPr>
            <a:r>
              <a:rPr lang="en-US" sz="2000" b="1" dirty="0"/>
              <a:t>Candidate for selection    :      P</a:t>
            </a:r>
            <a:r>
              <a:rPr lang="en-US" sz="2000" b="1" baseline="-25000" dirty="0"/>
              <a:t>1</a:t>
            </a:r>
            <a:r>
              <a:rPr lang="en-US" sz="2000" b="1" dirty="0"/>
              <a:t> </a:t>
            </a:r>
          </a:p>
          <a:p>
            <a:pPr marL="0" indent="0">
              <a:buNone/>
            </a:pPr>
            <a:r>
              <a:rPr lang="en-US" sz="2000" b="1" dirty="0"/>
              <a:t>Cost sub-optimality           :     &lt; 5 (500/100)</a:t>
            </a:r>
          </a:p>
        </p:txBody>
      </p:sp>
      <p:sp>
        <p:nvSpPr>
          <p:cNvPr id="4" name="Date Placeholder 3">
            <a:extLst>
              <a:ext uri="{FF2B5EF4-FFF2-40B4-BE49-F238E27FC236}">
                <a16:creationId xmlns:a16="http://schemas.microsoft.com/office/drawing/2014/main" id="{932E5790-EEDE-4716-BAF1-305392A5542E}"/>
              </a:ext>
            </a:extLst>
          </p:cNvPr>
          <p:cNvSpPr>
            <a:spLocks noGrp="1"/>
          </p:cNvSpPr>
          <p:nvPr>
            <p:ph type="dt" sz="half" idx="10"/>
          </p:nvPr>
        </p:nvSpPr>
        <p:spPr/>
        <p:txBody>
          <a:bodyPr/>
          <a:lstStyle/>
          <a:p>
            <a:fld id="{F657DCC7-21F2-42C4-BBA7-994E3D9D5F5B}" type="datetime1">
              <a:rPr lang="en-US" smtClean="0"/>
              <a:t>1/26/2018</a:t>
            </a:fld>
            <a:endParaRPr lang="en-US"/>
          </a:p>
        </p:txBody>
      </p:sp>
      <p:sp>
        <p:nvSpPr>
          <p:cNvPr id="6" name="Slide Number Placeholder 5">
            <a:extLst>
              <a:ext uri="{FF2B5EF4-FFF2-40B4-BE49-F238E27FC236}">
                <a16:creationId xmlns:a16="http://schemas.microsoft.com/office/drawing/2014/main" id="{2FA53F7B-B1EC-4618-9B57-CCE9A21B4D5C}"/>
              </a:ext>
            </a:extLst>
          </p:cNvPr>
          <p:cNvSpPr>
            <a:spLocks noGrp="1"/>
          </p:cNvSpPr>
          <p:nvPr>
            <p:ph type="sldNum" sz="quarter" idx="12"/>
          </p:nvPr>
        </p:nvSpPr>
        <p:spPr/>
        <p:txBody>
          <a:bodyPr/>
          <a:lstStyle/>
          <a:p>
            <a:fld id="{2A90BD27-C47E-47C2-9FB3-CBB1CB19B799}" type="slidenum">
              <a:rPr lang="en-US" smtClean="0"/>
              <a:t>14</a:t>
            </a:fld>
            <a:endParaRPr lang="en-US"/>
          </a:p>
        </p:txBody>
      </p:sp>
    </p:spTree>
    <p:extLst>
      <p:ext uri="{BB962C8B-B14F-4D97-AF65-F5344CB8AC3E}">
        <p14:creationId xmlns:p14="http://schemas.microsoft.com/office/powerpoint/2010/main" val="34677421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6"/>
                                        </p:tgtEl>
                                        <p:attrNameLst>
                                          <p:attrName>style.visibility</p:attrName>
                                        </p:attrNameLst>
                                      </p:cBhvr>
                                      <p:to>
                                        <p:strVal val="visible"/>
                                      </p:to>
                                    </p:set>
                                    <p:animEffect transition="in" filter="fade">
                                      <p:cBhvr>
                                        <p:cTn id="7" dur="500"/>
                                        <p:tgtEl>
                                          <p:spTgt spid="5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6"/>
                                        </p:tgtEl>
                                        <p:attrNameLst>
                                          <p:attrName>style.visibility</p:attrName>
                                        </p:attrNameLst>
                                      </p:cBhvr>
                                      <p:to>
                                        <p:strVal val="visible"/>
                                      </p:to>
                                    </p:set>
                                    <p:animEffect transition="in" filter="fade">
                                      <p:cBhvr>
                                        <p:cTn id="12" dur="500"/>
                                        <p:tgtEl>
                                          <p:spTgt spid="36"/>
                                        </p:tgtEl>
                                      </p:cBhvr>
                                    </p:animEffect>
                                  </p:childTnLst>
                                </p:cTn>
                              </p:par>
                              <p:par>
                                <p:cTn id="13" presetID="10" presetClass="entr" presetSubtype="0" fill="hold" nodeType="withEffect">
                                  <p:stCondLst>
                                    <p:cond delay="0"/>
                                  </p:stCondLst>
                                  <p:childTnLst>
                                    <p:set>
                                      <p:cBhvr>
                                        <p:cTn id="14" dur="1" fill="hold">
                                          <p:stCondLst>
                                            <p:cond delay="0"/>
                                          </p:stCondLst>
                                        </p:cTn>
                                        <p:tgtEl>
                                          <p:spTgt spid="54"/>
                                        </p:tgtEl>
                                        <p:attrNameLst>
                                          <p:attrName>style.visibility</p:attrName>
                                        </p:attrNameLst>
                                      </p:cBhvr>
                                      <p:to>
                                        <p:strVal val="visible"/>
                                      </p:to>
                                    </p:set>
                                    <p:animEffect transition="in" filter="fade">
                                      <p:cBhvr>
                                        <p:cTn id="15" dur="500"/>
                                        <p:tgtEl>
                                          <p:spTgt spid="54"/>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45"/>
                                        </p:tgtEl>
                                        <p:attrNameLst>
                                          <p:attrName>style.visibility</p:attrName>
                                        </p:attrNameLst>
                                      </p:cBhvr>
                                      <p:to>
                                        <p:strVal val="visible"/>
                                      </p:to>
                                    </p:set>
                                    <p:animEffect transition="in" filter="fade">
                                      <p:cBhvr>
                                        <p:cTn id="20" dur="500"/>
                                        <p:tgtEl>
                                          <p:spTgt spid="45"/>
                                        </p:tgtEl>
                                      </p:cBhvr>
                                    </p:animEffect>
                                  </p:childTnLst>
                                </p:cTn>
                              </p:par>
                              <p:par>
                                <p:cTn id="21" presetID="10" presetClass="entr" presetSubtype="0" fill="hold" grpId="0" nodeType="withEffect">
                                  <p:stCondLst>
                                    <p:cond delay="0"/>
                                  </p:stCondLst>
                                  <p:childTnLst>
                                    <p:set>
                                      <p:cBhvr>
                                        <p:cTn id="22" dur="1" fill="hold">
                                          <p:stCondLst>
                                            <p:cond delay="0"/>
                                          </p:stCondLst>
                                        </p:cTn>
                                        <p:tgtEl>
                                          <p:spTgt spid="47"/>
                                        </p:tgtEl>
                                        <p:attrNameLst>
                                          <p:attrName>style.visibility</p:attrName>
                                        </p:attrNameLst>
                                      </p:cBhvr>
                                      <p:to>
                                        <p:strVal val="visible"/>
                                      </p:to>
                                    </p:set>
                                    <p:animEffect transition="in" filter="fade">
                                      <p:cBhvr>
                                        <p:cTn id="23" dur="500"/>
                                        <p:tgtEl>
                                          <p:spTgt spid="47"/>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50"/>
                                        </p:tgtEl>
                                        <p:attrNameLst>
                                          <p:attrName>style.visibility</p:attrName>
                                        </p:attrNameLst>
                                      </p:cBhvr>
                                      <p:to>
                                        <p:strVal val="visible"/>
                                      </p:to>
                                    </p:set>
                                    <p:animEffect transition="in" filter="fade">
                                      <p:cBhvr>
                                        <p:cTn id="26" dur="500"/>
                                        <p:tgtEl>
                                          <p:spTgt spid="50"/>
                                        </p:tgtEl>
                                      </p:cBhvr>
                                    </p:animEffect>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nodeType="clickEffect">
                                  <p:stCondLst>
                                    <p:cond delay="0"/>
                                  </p:stCondLst>
                                  <p:childTnLst>
                                    <p:set>
                                      <p:cBhvr>
                                        <p:cTn id="30" dur="1" fill="hold">
                                          <p:stCondLst>
                                            <p:cond delay="0"/>
                                          </p:stCondLst>
                                        </p:cTn>
                                        <p:tgtEl>
                                          <p:spTgt spid="52"/>
                                        </p:tgtEl>
                                        <p:attrNameLst>
                                          <p:attrName>style.visibility</p:attrName>
                                        </p:attrNameLst>
                                      </p:cBhvr>
                                      <p:to>
                                        <p:strVal val="visible"/>
                                      </p:to>
                                    </p:set>
                                    <p:animEffect transition="in" filter="fade">
                                      <p:cBhvr>
                                        <p:cTn id="31" dur="500"/>
                                        <p:tgtEl>
                                          <p:spTgt spid="52"/>
                                        </p:tgtEl>
                                      </p:cBhvr>
                                    </p:animEffect>
                                  </p:childTnLst>
                                </p:cTn>
                              </p:par>
                              <p:par>
                                <p:cTn id="32" presetID="10" presetClass="entr" presetSubtype="0" fill="hold" nodeType="withEffect">
                                  <p:stCondLst>
                                    <p:cond delay="0"/>
                                  </p:stCondLst>
                                  <p:childTnLst>
                                    <p:set>
                                      <p:cBhvr>
                                        <p:cTn id="33" dur="1" fill="hold">
                                          <p:stCondLst>
                                            <p:cond delay="0"/>
                                          </p:stCondLst>
                                        </p:cTn>
                                        <p:tgtEl>
                                          <p:spTgt spid="53"/>
                                        </p:tgtEl>
                                        <p:attrNameLst>
                                          <p:attrName>style.visibility</p:attrName>
                                        </p:attrNameLst>
                                      </p:cBhvr>
                                      <p:to>
                                        <p:strVal val="visible"/>
                                      </p:to>
                                    </p:set>
                                    <p:animEffect transition="in" filter="fade">
                                      <p:cBhvr>
                                        <p:cTn id="34" dur="500"/>
                                        <p:tgtEl>
                                          <p:spTgt spid="53"/>
                                        </p:tgtEl>
                                      </p:cBhvr>
                                    </p:animEffect>
                                  </p:childTnLst>
                                </p:cTn>
                              </p:par>
                            </p:childTnLst>
                          </p:cTn>
                        </p:par>
                      </p:childTnLst>
                    </p:cTn>
                  </p:par>
                  <p:par>
                    <p:cTn id="35" fill="hold">
                      <p:stCondLst>
                        <p:cond delay="indefinite"/>
                      </p:stCondLst>
                      <p:childTnLst>
                        <p:par>
                          <p:cTn id="36" fill="hold">
                            <p:stCondLst>
                              <p:cond delay="0"/>
                            </p:stCondLst>
                            <p:childTnLst>
                              <p:par>
                                <p:cTn id="37" presetID="10" presetClass="entr" presetSubtype="0" fill="hold" grpId="0" nodeType="clickEffect">
                                  <p:stCondLst>
                                    <p:cond delay="0"/>
                                  </p:stCondLst>
                                  <p:childTnLst>
                                    <p:set>
                                      <p:cBhvr>
                                        <p:cTn id="38" dur="1" fill="hold">
                                          <p:stCondLst>
                                            <p:cond delay="0"/>
                                          </p:stCondLst>
                                        </p:cTn>
                                        <p:tgtEl>
                                          <p:spTgt spid="46"/>
                                        </p:tgtEl>
                                        <p:attrNameLst>
                                          <p:attrName>style.visibility</p:attrName>
                                        </p:attrNameLst>
                                      </p:cBhvr>
                                      <p:to>
                                        <p:strVal val="visible"/>
                                      </p:to>
                                    </p:set>
                                    <p:animEffect transition="in" filter="fade">
                                      <p:cBhvr>
                                        <p:cTn id="39" dur="500"/>
                                        <p:tgtEl>
                                          <p:spTgt spid="46"/>
                                        </p:tgtEl>
                                      </p:cBhvr>
                                    </p:animEffect>
                                  </p:childTnLst>
                                </p:cTn>
                              </p:par>
                              <p:par>
                                <p:cTn id="40" presetID="10" presetClass="entr" presetSubtype="0" fill="hold" grpId="0" nodeType="withEffect">
                                  <p:stCondLst>
                                    <p:cond delay="0"/>
                                  </p:stCondLst>
                                  <p:childTnLst>
                                    <p:set>
                                      <p:cBhvr>
                                        <p:cTn id="41" dur="1" fill="hold">
                                          <p:stCondLst>
                                            <p:cond delay="0"/>
                                          </p:stCondLst>
                                        </p:cTn>
                                        <p:tgtEl>
                                          <p:spTgt spid="48"/>
                                        </p:tgtEl>
                                        <p:attrNameLst>
                                          <p:attrName>style.visibility</p:attrName>
                                        </p:attrNameLst>
                                      </p:cBhvr>
                                      <p:to>
                                        <p:strVal val="visible"/>
                                      </p:to>
                                    </p:set>
                                    <p:animEffect transition="in" filter="fade">
                                      <p:cBhvr>
                                        <p:cTn id="42" dur="500"/>
                                        <p:tgtEl>
                                          <p:spTgt spid="48"/>
                                        </p:tgtEl>
                                      </p:cBhvr>
                                    </p:animEffect>
                                  </p:childTnLst>
                                </p:cTn>
                              </p:par>
                              <p:par>
                                <p:cTn id="43" presetID="10" presetClass="entr" presetSubtype="0" fill="hold" grpId="0" nodeType="withEffect">
                                  <p:stCondLst>
                                    <p:cond delay="0"/>
                                  </p:stCondLst>
                                  <p:childTnLst>
                                    <p:set>
                                      <p:cBhvr>
                                        <p:cTn id="44" dur="1" fill="hold">
                                          <p:stCondLst>
                                            <p:cond delay="0"/>
                                          </p:stCondLst>
                                        </p:cTn>
                                        <p:tgtEl>
                                          <p:spTgt spid="51"/>
                                        </p:tgtEl>
                                        <p:attrNameLst>
                                          <p:attrName>style.visibility</p:attrName>
                                        </p:attrNameLst>
                                      </p:cBhvr>
                                      <p:to>
                                        <p:strVal val="visible"/>
                                      </p:to>
                                    </p:set>
                                    <p:animEffect transition="in" filter="fade">
                                      <p:cBhvr>
                                        <p:cTn id="45" dur="500"/>
                                        <p:tgtEl>
                                          <p:spTgt spid="51"/>
                                        </p:tgtEl>
                                      </p:cBhvr>
                                    </p:animEffect>
                                  </p:childTnLst>
                                </p:cTn>
                              </p:par>
                            </p:childTnLst>
                          </p:cTn>
                        </p:par>
                      </p:childTnLst>
                    </p:cTn>
                  </p:par>
                  <p:par>
                    <p:cTn id="46" fill="hold">
                      <p:stCondLst>
                        <p:cond delay="indefinite"/>
                      </p:stCondLst>
                      <p:childTnLst>
                        <p:par>
                          <p:cTn id="47" fill="hold">
                            <p:stCondLst>
                              <p:cond delay="0"/>
                            </p:stCondLst>
                            <p:childTnLst>
                              <p:par>
                                <p:cTn id="48" presetID="10" presetClass="entr" presetSubtype="0" fill="hold" grpId="0" nodeType="clickEffect">
                                  <p:stCondLst>
                                    <p:cond delay="0"/>
                                  </p:stCondLst>
                                  <p:childTnLst>
                                    <p:set>
                                      <p:cBhvr>
                                        <p:cTn id="49" dur="1" fill="hold">
                                          <p:stCondLst>
                                            <p:cond delay="0"/>
                                          </p:stCondLst>
                                        </p:cTn>
                                        <p:tgtEl>
                                          <p:spTgt spid="35"/>
                                        </p:tgtEl>
                                        <p:attrNameLst>
                                          <p:attrName>style.visibility</p:attrName>
                                        </p:attrNameLst>
                                      </p:cBhvr>
                                      <p:to>
                                        <p:strVal val="visible"/>
                                      </p:to>
                                    </p:set>
                                    <p:animEffect transition="in" filter="fade">
                                      <p:cBhvr>
                                        <p:cTn id="50" dur="500"/>
                                        <p:tgtEl>
                                          <p:spTgt spid="35"/>
                                        </p:tgtEl>
                                      </p:cBhvr>
                                    </p:animEffect>
                                  </p:childTnLst>
                                </p:cTn>
                              </p:par>
                            </p:childTnLst>
                          </p:cTn>
                        </p:par>
                      </p:childTnLst>
                    </p:cTn>
                  </p:par>
                  <p:par>
                    <p:cTn id="51" fill="hold">
                      <p:stCondLst>
                        <p:cond delay="indefinite"/>
                      </p:stCondLst>
                      <p:childTnLst>
                        <p:par>
                          <p:cTn id="52" fill="hold">
                            <p:stCondLst>
                              <p:cond delay="0"/>
                            </p:stCondLst>
                            <p:childTnLst>
                              <p:par>
                                <p:cTn id="53" presetID="10" presetClass="entr" presetSubtype="0" fill="hold" grpId="0" nodeType="clickEffect">
                                  <p:stCondLst>
                                    <p:cond delay="0"/>
                                  </p:stCondLst>
                                  <p:childTnLst>
                                    <p:set>
                                      <p:cBhvr>
                                        <p:cTn id="54" dur="1" fill="hold">
                                          <p:stCondLst>
                                            <p:cond delay="0"/>
                                          </p:stCondLst>
                                        </p:cTn>
                                        <p:tgtEl>
                                          <p:spTgt spid="58"/>
                                        </p:tgtEl>
                                        <p:attrNameLst>
                                          <p:attrName>style.visibility</p:attrName>
                                        </p:attrNameLst>
                                      </p:cBhvr>
                                      <p:to>
                                        <p:strVal val="visible"/>
                                      </p:to>
                                    </p:set>
                                    <p:animEffect transition="in" filter="fade">
                                      <p:cBhvr>
                                        <p:cTn id="55" dur="500"/>
                                        <p:tgtEl>
                                          <p:spTgt spid="5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 grpId="0" animBg="1"/>
      <p:bldP spid="45" grpId="0" animBg="1"/>
      <p:bldP spid="46" grpId="0" animBg="1"/>
      <p:bldP spid="47" grpId="0"/>
      <p:bldP spid="48" grpId="0"/>
      <p:bldP spid="50" grpId="0"/>
      <p:bldP spid="51" grpId="0"/>
      <p:bldP spid="56" grpId="0"/>
      <p:bldP spid="58"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Prior techniques: online PQO</a:t>
            </a:r>
          </a:p>
        </p:txBody>
      </p:sp>
      <p:sp>
        <p:nvSpPr>
          <p:cNvPr id="25" name="Rectangle 24"/>
          <p:cNvSpPr/>
          <p:nvPr/>
        </p:nvSpPr>
        <p:spPr>
          <a:xfrm>
            <a:off x="9088917" y="5340773"/>
            <a:ext cx="2396691" cy="33688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21" name="Content Placeholder 6"/>
          <p:cNvGraphicFramePr>
            <a:graphicFrameLocks/>
          </p:cNvGraphicFramePr>
          <p:nvPr>
            <p:extLst>
              <p:ext uri="{D42A27DB-BD31-4B8C-83A1-F6EECF244321}">
                <p14:modId xmlns:p14="http://schemas.microsoft.com/office/powerpoint/2010/main" val="3580426487"/>
              </p:ext>
            </p:extLst>
          </p:nvPr>
        </p:nvGraphicFramePr>
        <p:xfrm>
          <a:off x="1644234" y="1223248"/>
          <a:ext cx="9012532" cy="2346960"/>
        </p:xfrm>
        <a:graphic>
          <a:graphicData uri="http://schemas.openxmlformats.org/drawingml/2006/table">
            <a:tbl>
              <a:tblPr firstRow="1" bandRow="1">
                <a:tableStyleId>{74C1A8A3-306A-4EB7-A6B1-4F7E0EB9C5D6}</a:tableStyleId>
              </a:tblPr>
              <a:tblGrid>
                <a:gridCol w="1852780">
                  <a:extLst>
                    <a:ext uri="{9D8B030D-6E8A-4147-A177-3AD203B41FA5}">
                      <a16:colId xmlns:a16="http://schemas.microsoft.com/office/drawing/2014/main" val="255968244"/>
                    </a:ext>
                  </a:extLst>
                </a:gridCol>
                <a:gridCol w="3579876">
                  <a:extLst>
                    <a:ext uri="{9D8B030D-6E8A-4147-A177-3AD203B41FA5}">
                      <a16:colId xmlns:a16="http://schemas.microsoft.com/office/drawing/2014/main" val="479419953"/>
                    </a:ext>
                  </a:extLst>
                </a:gridCol>
                <a:gridCol w="3579876">
                  <a:extLst>
                    <a:ext uri="{9D8B030D-6E8A-4147-A177-3AD203B41FA5}">
                      <a16:colId xmlns:a16="http://schemas.microsoft.com/office/drawing/2014/main" val="3949618405"/>
                    </a:ext>
                  </a:extLst>
                </a:gridCol>
              </a:tblGrid>
              <a:tr h="867021">
                <a:tc>
                  <a:txBody>
                    <a:bodyPr/>
                    <a:lstStyle/>
                    <a:p>
                      <a:endParaRPr lang="en-US" dirty="0"/>
                    </a:p>
                  </a:txBody>
                  <a:tcPr/>
                </a:tc>
                <a:tc>
                  <a:txBody>
                    <a:bodyPr/>
                    <a:lstStyle/>
                    <a:p>
                      <a:r>
                        <a:rPr lang="en-US" dirty="0"/>
                        <a:t>Merging-Ranges [VLDB’08]</a:t>
                      </a:r>
                    </a:p>
                    <a:p>
                      <a:r>
                        <a:rPr lang="en-US" baseline="0" dirty="0"/>
                        <a:t>Ellipse-PPQO       [TKDE’09]    </a:t>
                      </a:r>
                    </a:p>
                    <a:p>
                      <a:r>
                        <a:rPr lang="en-US" baseline="0" dirty="0"/>
                        <a:t>Density based clustering [ICDE’12]</a:t>
                      </a:r>
                      <a:endParaRPr lang="en-US" dirty="0"/>
                    </a:p>
                  </a:txBody>
                  <a:tcPr/>
                </a:tc>
                <a:tc>
                  <a:txBody>
                    <a:bodyPr/>
                    <a:lstStyle/>
                    <a:p>
                      <a:r>
                        <a:rPr lang="en-US" dirty="0"/>
                        <a:t>Bounded-PPQO  [TKDE’09]</a:t>
                      </a:r>
                    </a:p>
                  </a:txBody>
                  <a:tcPr/>
                </a:tc>
                <a:extLst>
                  <a:ext uri="{0D108BD9-81ED-4DB2-BD59-A6C34878D82A}">
                    <a16:rowId xmlns:a16="http://schemas.microsoft.com/office/drawing/2014/main" val="548582841"/>
                  </a:ext>
                </a:extLst>
              </a:tr>
              <a:tr h="606914">
                <a:tc>
                  <a:txBody>
                    <a:bodyPr/>
                    <a:lstStyle/>
                    <a:p>
                      <a:r>
                        <a:rPr lang="en-US" b="1" dirty="0"/>
                        <a:t>Bounded cost</a:t>
                      </a:r>
                      <a:r>
                        <a:rPr lang="en-US" b="1" baseline="0" dirty="0"/>
                        <a:t> sub-optimality</a:t>
                      </a:r>
                      <a:endParaRPr lang="en-US" b="1" dirty="0"/>
                    </a:p>
                  </a:txBody>
                  <a:tcPr/>
                </a:tc>
                <a:tc>
                  <a:txBody>
                    <a:bodyPr/>
                    <a:lstStyle/>
                    <a:p>
                      <a:r>
                        <a:rPr lang="en-US" sz="2800" dirty="0">
                          <a:solidFill>
                            <a:srgbClr val="0000FF"/>
                          </a:solidFill>
                          <a:sym typeface="Wingdings" panose="05000000000000000000" pitchFamily="2" charset="2"/>
                        </a:rPr>
                        <a:t></a:t>
                      </a:r>
                      <a:endParaRPr lang="en-US" sz="2800" dirty="0">
                        <a:solidFill>
                          <a:srgbClr val="0000FF"/>
                        </a:solidFill>
                      </a:endParaRPr>
                    </a:p>
                  </a:txBody>
                  <a:tcPr/>
                </a:tc>
                <a:tc>
                  <a:txBody>
                    <a:bodyPr/>
                    <a:lstStyle/>
                    <a:p>
                      <a:r>
                        <a:rPr lang="en-US" sz="2800" dirty="0">
                          <a:solidFill>
                            <a:srgbClr val="0000FF"/>
                          </a:solidFill>
                          <a:sym typeface="Wingdings" panose="05000000000000000000" pitchFamily="2" charset="2"/>
                        </a:rPr>
                        <a:t></a:t>
                      </a:r>
                      <a:endParaRPr lang="en-US" sz="2800" dirty="0">
                        <a:solidFill>
                          <a:srgbClr val="0000FF"/>
                        </a:solidFill>
                      </a:endParaRPr>
                    </a:p>
                  </a:txBody>
                  <a:tcPr/>
                </a:tc>
                <a:extLst>
                  <a:ext uri="{0D108BD9-81ED-4DB2-BD59-A6C34878D82A}">
                    <a16:rowId xmlns:a16="http://schemas.microsoft.com/office/drawing/2014/main" val="4083114544"/>
                  </a:ext>
                </a:extLst>
              </a:tr>
              <a:tr h="751418">
                <a:tc>
                  <a:txBody>
                    <a:bodyPr/>
                    <a:lstStyle/>
                    <a:p>
                      <a:r>
                        <a:rPr lang="en-US" b="1" dirty="0"/>
                        <a:t>Low optimizer</a:t>
                      </a:r>
                      <a:r>
                        <a:rPr lang="en-US" b="1" baseline="0" dirty="0"/>
                        <a:t> overhead</a:t>
                      </a:r>
                      <a:endParaRPr lang="en-US" b="1"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800" dirty="0">
                          <a:solidFill>
                            <a:srgbClr val="0000FF"/>
                          </a:solidFill>
                          <a:sym typeface="Wingdings" panose="05000000000000000000" pitchFamily="2" charset="2"/>
                        </a:rPr>
                        <a:t></a:t>
                      </a:r>
                      <a:endParaRPr lang="en-US" sz="2800" dirty="0">
                        <a:solidFill>
                          <a:srgbClr val="0000FF"/>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800" dirty="0">
                          <a:solidFill>
                            <a:srgbClr val="0000FF"/>
                          </a:solidFill>
                          <a:sym typeface="Wingdings" panose="05000000000000000000" pitchFamily="2" charset="2"/>
                        </a:rPr>
                        <a:t></a:t>
                      </a:r>
                      <a:endParaRPr lang="en-US" sz="2800" dirty="0">
                        <a:solidFill>
                          <a:srgbClr val="0000FF"/>
                        </a:solidFill>
                      </a:endParaRPr>
                    </a:p>
                    <a:p>
                      <a:endParaRPr lang="en-US" dirty="0">
                        <a:solidFill>
                          <a:srgbClr val="0000FF"/>
                        </a:solidFill>
                      </a:endParaRPr>
                    </a:p>
                  </a:txBody>
                  <a:tcPr/>
                </a:tc>
                <a:extLst>
                  <a:ext uri="{0D108BD9-81ED-4DB2-BD59-A6C34878D82A}">
                    <a16:rowId xmlns:a16="http://schemas.microsoft.com/office/drawing/2014/main" val="682333679"/>
                  </a:ext>
                </a:extLst>
              </a:tr>
            </a:tbl>
          </a:graphicData>
        </a:graphic>
      </p:graphicFrame>
      <p:sp>
        <p:nvSpPr>
          <p:cNvPr id="22" name="TextBox 21"/>
          <p:cNvSpPr txBox="1"/>
          <p:nvPr/>
        </p:nvSpPr>
        <p:spPr>
          <a:xfrm>
            <a:off x="8284391" y="5191534"/>
            <a:ext cx="1215974" cy="369332"/>
          </a:xfrm>
          <a:prstGeom prst="rect">
            <a:avLst/>
          </a:prstGeom>
          <a:noFill/>
        </p:spPr>
        <p:txBody>
          <a:bodyPr wrap="none" rtlCol="0">
            <a:spAutoFit/>
          </a:bodyPr>
          <a:lstStyle/>
          <a:p>
            <a:r>
              <a:rPr lang="en-US" b="1" dirty="0" err="1"/>
              <a:t>OptAlways</a:t>
            </a:r>
            <a:endParaRPr lang="en-US" b="1" dirty="0"/>
          </a:p>
        </p:txBody>
      </p:sp>
      <p:sp>
        <p:nvSpPr>
          <p:cNvPr id="23" name="5-Point Star 6"/>
          <p:cNvSpPr/>
          <p:nvPr/>
        </p:nvSpPr>
        <p:spPr>
          <a:xfrm>
            <a:off x="8190741" y="5376200"/>
            <a:ext cx="198408" cy="198408"/>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24" name="Chart 23"/>
          <p:cNvGraphicFramePr>
            <a:graphicFrameLocks/>
          </p:cNvGraphicFramePr>
          <p:nvPr>
            <p:extLst>
              <p:ext uri="{D42A27DB-BD31-4B8C-83A1-F6EECF244321}">
                <p14:modId xmlns:p14="http://schemas.microsoft.com/office/powerpoint/2010/main" val="3519188982"/>
              </p:ext>
            </p:extLst>
          </p:nvPr>
        </p:nvGraphicFramePr>
        <p:xfrm>
          <a:off x="3342499" y="3580574"/>
          <a:ext cx="5280604" cy="2802978"/>
        </p:xfrm>
        <a:graphic>
          <a:graphicData uri="http://schemas.openxmlformats.org/drawingml/2006/chart">
            <c:chart xmlns:c="http://schemas.openxmlformats.org/drawingml/2006/chart" xmlns:r="http://schemas.openxmlformats.org/officeDocument/2006/relationships" r:id="rId3"/>
          </a:graphicData>
        </a:graphic>
      </p:graphicFrame>
      <p:sp>
        <p:nvSpPr>
          <p:cNvPr id="32" name="Oval 31"/>
          <p:cNvSpPr/>
          <p:nvPr/>
        </p:nvSpPr>
        <p:spPr>
          <a:xfrm>
            <a:off x="4656866" y="5376199"/>
            <a:ext cx="290306" cy="154849"/>
          </a:xfrm>
          <a:prstGeom prst="ellipse">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32"/>
          <p:cNvSpPr/>
          <p:nvPr/>
        </p:nvSpPr>
        <p:spPr>
          <a:xfrm>
            <a:off x="5837604" y="5339441"/>
            <a:ext cx="134220" cy="15959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TextBox 37"/>
          <p:cNvSpPr txBox="1"/>
          <p:nvPr/>
        </p:nvSpPr>
        <p:spPr>
          <a:xfrm>
            <a:off x="5581725" y="4982063"/>
            <a:ext cx="1731564" cy="369332"/>
          </a:xfrm>
          <a:prstGeom prst="rect">
            <a:avLst/>
          </a:prstGeom>
          <a:noFill/>
        </p:spPr>
        <p:txBody>
          <a:bodyPr wrap="none" rtlCol="0">
            <a:spAutoFit/>
          </a:bodyPr>
          <a:lstStyle/>
          <a:p>
            <a:r>
              <a:rPr lang="en-US" b="1" dirty="0"/>
              <a:t>Bounded-PPQO</a:t>
            </a:r>
          </a:p>
        </p:txBody>
      </p:sp>
      <p:sp>
        <p:nvSpPr>
          <p:cNvPr id="3" name="Rectangle 2"/>
          <p:cNvSpPr/>
          <p:nvPr/>
        </p:nvSpPr>
        <p:spPr>
          <a:xfrm>
            <a:off x="7313289" y="1487204"/>
            <a:ext cx="2278894" cy="646331"/>
          </a:xfrm>
          <a:prstGeom prst="rect">
            <a:avLst/>
          </a:prstGeom>
        </p:spPr>
        <p:txBody>
          <a:bodyPr wrap="none">
            <a:spAutoFit/>
          </a:bodyPr>
          <a:lstStyle/>
          <a:p>
            <a:r>
              <a:rPr lang="en-US" b="1" dirty="0">
                <a:solidFill>
                  <a:schemeClr val="bg1"/>
                </a:solidFill>
              </a:rPr>
              <a:t>(using assumption on </a:t>
            </a:r>
          </a:p>
          <a:p>
            <a:r>
              <a:rPr lang="en-US" b="1" dirty="0">
                <a:solidFill>
                  <a:schemeClr val="bg1"/>
                </a:solidFill>
              </a:rPr>
              <a:t>plan cost behavior)</a:t>
            </a:r>
          </a:p>
        </p:txBody>
      </p:sp>
      <p:sp>
        <p:nvSpPr>
          <p:cNvPr id="18" name="Footer Placeholder 4"/>
          <p:cNvSpPr>
            <a:spLocks noGrp="1"/>
          </p:cNvSpPr>
          <p:nvPr>
            <p:ph type="ftr" sz="quarter" idx="11"/>
          </p:nvPr>
        </p:nvSpPr>
        <p:spPr>
          <a:xfrm>
            <a:off x="4093100" y="6385969"/>
            <a:ext cx="4114800" cy="365125"/>
          </a:xfrm>
        </p:spPr>
        <p:txBody>
          <a:bodyPr/>
          <a:lstStyle/>
          <a:p>
            <a:r>
              <a:rPr lang="en-US"/>
              <a:t>IIT-B visit</a:t>
            </a:r>
            <a:endParaRPr lang="en-US" dirty="0"/>
          </a:p>
        </p:txBody>
      </p:sp>
      <p:sp>
        <p:nvSpPr>
          <p:cNvPr id="19" name="TextBox 18">
            <a:extLst>
              <a:ext uri="{FF2B5EF4-FFF2-40B4-BE49-F238E27FC236}">
                <a16:creationId xmlns:a16="http://schemas.microsoft.com/office/drawing/2014/main" id="{6AE9F605-9C7C-448E-A497-96DDC105B149}"/>
              </a:ext>
            </a:extLst>
          </p:cNvPr>
          <p:cNvSpPr txBox="1"/>
          <p:nvPr/>
        </p:nvSpPr>
        <p:spPr>
          <a:xfrm>
            <a:off x="4656866" y="4248654"/>
            <a:ext cx="1711944" cy="369332"/>
          </a:xfrm>
          <a:prstGeom prst="rect">
            <a:avLst/>
          </a:prstGeom>
          <a:noFill/>
        </p:spPr>
        <p:txBody>
          <a:bodyPr wrap="none" rtlCol="0">
            <a:spAutoFit/>
          </a:bodyPr>
          <a:lstStyle/>
          <a:p>
            <a:r>
              <a:rPr lang="en-US" b="1" dirty="0"/>
              <a:t>Merging Ranges</a:t>
            </a:r>
          </a:p>
        </p:txBody>
      </p:sp>
      <p:sp>
        <p:nvSpPr>
          <p:cNvPr id="20" name="Rectangle 19">
            <a:extLst>
              <a:ext uri="{FF2B5EF4-FFF2-40B4-BE49-F238E27FC236}">
                <a16:creationId xmlns:a16="http://schemas.microsoft.com/office/drawing/2014/main" id="{8425F97C-1432-4631-8C6C-B654A2B444B9}"/>
              </a:ext>
            </a:extLst>
          </p:cNvPr>
          <p:cNvSpPr/>
          <p:nvPr/>
        </p:nvSpPr>
        <p:spPr>
          <a:xfrm>
            <a:off x="4734909" y="4596864"/>
            <a:ext cx="134220" cy="15959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a:extLst>
              <a:ext uri="{FF2B5EF4-FFF2-40B4-BE49-F238E27FC236}">
                <a16:creationId xmlns:a16="http://schemas.microsoft.com/office/drawing/2014/main" id="{475A3354-A853-46C3-8B36-3E279FBD3CF3}"/>
              </a:ext>
            </a:extLst>
          </p:cNvPr>
          <p:cNvSpPr>
            <a:spLocks noGrp="1"/>
          </p:cNvSpPr>
          <p:nvPr>
            <p:ph type="dt" sz="half" idx="10"/>
          </p:nvPr>
        </p:nvSpPr>
        <p:spPr/>
        <p:txBody>
          <a:bodyPr/>
          <a:lstStyle/>
          <a:p>
            <a:fld id="{05211BB7-3A71-4308-B532-C291015675CC}" type="datetime1">
              <a:rPr lang="en-US" smtClean="0"/>
              <a:t>1/26/2018</a:t>
            </a:fld>
            <a:endParaRPr lang="en-US"/>
          </a:p>
        </p:txBody>
      </p:sp>
      <p:sp>
        <p:nvSpPr>
          <p:cNvPr id="5" name="Slide Number Placeholder 4">
            <a:extLst>
              <a:ext uri="{FF2B5EF4-FFF2-40B4-BE49-F238E27FC236}">
                <a16:creationId xmlns:a16="http://schemas.microsoft.com/office/drawing/2014/main" id="{4B29F725-FC8D-4233-87D1-197DC0E94976}"/>
              </a:ext>
            </a:extLst>
          </p:cNvPr>
          <p:cNvSpPr>
            <a:spLocks noGrp="1"/>
          </p:cNvSpPr>
          <p:nvPr>
            <p:ph type="sldNum" sz="quarter" idx="12"/>
          </p:nvPr>
        </p:nvSpPr>
        <p:spPr/>
        <p:txBody>
          <a:bodyPr/>
          <a:lstStyle/>
          <a:p>
            <a:fld id="{2A90BD27-C47E-47C2-9FB3-CBB1CB19B799}" type="slidenum">
              <a:rPr lang="en-US" smtClean="0"/>
              <a:t>15</a:t>
            </a:fld>
            <a:endParaRPr lang="en-US"/>
          </a:p>
        </p:txBody>
      </p:sp>
    </p:spTree>
    <p:extLst>
      <p:ext uri="{BB962C8B-B14F-4D97-AF65-F5344CB8AC3E}">
        <p14:creationId xmlns:p14="http://schemas.microsoft.com/office/powerpoint/2010/main" val="91839741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Generic argument  for online PQO</a:t>
            </a:r>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5190002" y="1167925"/>
                <a:ext cx="6268830" cy="5009038"/>
              </a:xfrm>
            </p:spPr>
            <p:txBody>
              <a:bodyPr>
                <a:normAutofit/>
              </a:bodyPr>
              <a:lstStyle/>
              <a:p>
                <a:r>
                  <a:rPr lang="en-US" sz="2400" dirty="0"/>
                  <a:t>Cost sub-optimality at </a:t>
                </a:r>
                <a:r>
                  <a:rPr lang="en-US" sz="2400" dirty="0" err="1"/>
                  <a:t>q</a:t>
                </a:r>
                <a:r>
                  <a:rPr lang="en-US" sz="2400" baseline="-25000" dirty="0" err="1"/>
                  <a:t>new</a:t>
                </a:r>
                <a:r>
                  <a:rPr lang="en-US" sz="2400" baseline="-25000" dirty="0"/>
                  <a:t> </a:t>
                </a:r>
                <a:r>
                  <a:rPr lang="en-US" sz="2400" dirty="0"/>
                  <a:t>can be evaluated as</a:t>
                </a:r>
              </a:p>
              <a:p>
                <a:pPr marL="457200" lvl="1" indent="0">
                  <a:buNone/>
                </a:pPr>
                <a:r>
                  <a:rPr lang="en-US" sz="2000" dirty="0"/>
                  <a:t> </a:t>
                </a:r>
                <a14:m>
                  <m:oMath xmlns:m="http://schemas.openxmlformats.org/officeDocument/2006/math">
                    <m:r>
                      <a:rPr lang="en-US" sz="2000" i="1" smtClean="0">
                        <a:latin typeface="Cambria Math" panose="02040503050406030204" pitchFamily="18" charset="0"/>
                      </a:rPr>
                      <m:t>=</m:t>
                    </m:r>
                    <m:f>
                      <m:fPr>
                        <m:ctrlPr>
                          <a:rPr lang="en-US" sz="2000" i="1" smtClean="0">
                            <a:latin typeface="Cambria Math" panose="02040503050406030204" pitchFamily="18" charset="0"/>
                          </a:rPr>
                        </m:ctrlPr>
                      </m:fPr>
                      <m:num>
                        <m:r>
                          <m:rPr>
                            <m:sty m:val="p"/>
                          </m:rPr>
                          <a:rPr lang="en-US" sz="2000" b="0" i="0" smtClean="0">
                            <a:latin typeface="Cambria Math" panose="02040503050406030204" pitchFamily="18" charset="0"/>
                          </a:rPr>
                          <m:t>cost</m:t>
                        </m:r>
                        <m:r>
                          <a:rPr lang="en-US" sz="2000" b="0" i="0" smtClean="0">
                            <a:latin typeface="Cambria Math" panose="02040503050406030204" pitchFamily="18" charset="0"/>
                          </a:rPr>
                          <m:t> </m:t>
                        </m:r>
                        <m:r>
                          <m:rPr>
                            <m:sty m:val="p"/>
                          </m:rPr>
                          <a:rPr lang="en-US" sz="2000" b="0" i="0" smtClean="0">
                            <a:latin typeface="Cambria Math" panose="02040503050406030204" pitchFamily="18" charset="0"/>
                          </a:rPr>
                          <m:t>of</m:t>
                        </m:r>
                        <m:r>
                          <a:rPr lang="en-US" sz="2000" b="0" i="0" smtClean="0">
                            <a:latin typeface="Cambria Math" panose="02040503050406030204" pitchFamily="18" charset="0"/>
                          </a:rPr>
                          <m:t> </m:t>
                        </m:r>
                        <m:r>
                          <m:rPr>
                            <m:sty m:val="p"/>
                          </m:rPr>
                          <a:rPr lang="en-US" sz="2000" b="0" i="0" smtClean="0">
                            <a:latin typeface="Cambria Math" panose="02040503050406030204" pitchFamily="18" charset="0"/>
                          </a:rPr>
                          <m:t>selected</m:t>
                        </m:r>
                        <m:r>
                          <a:rPr lang="en-US" sz="2000" b="0" i="0" smtClean="0">
                            <a:latin typeface="Cambria Math" panose="02040503050406030204" pitchFamily="18" charset="0"/>
                          </a:rPr>
                          <m:t> </m:t>
                        </m:r>
                        <m:r>
                          <m:rPr>
                            <m:sty m:val="p"/>
                          </m:rPr>
                          <a:rPr lang="en-US" sz="2000" b="0" i="0" smtClean="0">
                            <a:latin typeface="Cambria Math" panose="02040503050406030204" pitchFamily="18" charset="0"/>
                          </a:rPr>
                          <m:t>plan</m:t>
                        </m:r>
                        <m:r>
                          <a:rPr lang="en-US" sz="2000" b="0" i="0" smtClean="0">
                            <a:latin typeface="Cambria Math" panose="02040503050406030204" pitchFamily="18" charset="0"/>
                          </a:rPr>
                          <m:t> (</m:t>
                        </m:r>
                        <m:r>
                          <m:rPr>
                            <m:sty m:val="p"/>
                          </m:rPr>
                          <a:rPr lang="en-US" sz="2000" b="0" i="0" smtClean="0">
                            <a:latin typeface="Cambria Math" panose="02040503050406030204" pitchFamily="18" charset="0"/>
                          </a:rPr>
                          <m:t>from</m:t>
                        </m:r>
                        <m:r>
                          <a:rPr lang="en-US" sz="2000" b="0" i="0" smtClean="0">
                            <a:latin typeface="Cambria Math" panose="02040503050406030204" pitchFamily="18" charset="0"/>
                          </a:rPr>
                          <m:t> </m:t>
                        </m:r>
                        <m:r>
                          <m:rPr>
                            <m:sty m:val="p"/>
                          </m:rPr>
                          <a:rPr lang="en-US" sz="2000" b="0" i="0" smtClean="0">
                            <a:latin typeface="Cambria Math" panose="02040503050406030204" pitchFamily="18" charset="0"/>
                          </a:rPr>
                          <m:t>cached</m:t>
                        </m:r>
                        <m:r>
                          <a:rPr lang="en-US" sz="2000" b="0" i="0" smtClean="0">
                            <a:latin typeface="Cambria Math" panose="02040503050406030204" pitchFamily="18" charset="0"/>
                          </a:rPr>
                          <m:t> </m:t>
                        </m:r>
                        <m:r>
                          <m:rPr>
                            <m:sty m:val="p"/>
                          </m:rPr>
                          <a:rPr lang="en-US" sz="2000" b="0" i="0" smtClean="0">
                            <a:latin typeface="Cambria Math" panose="02040503050406030204" pitchFamily="18" charset="0"/>
                          </a:rPr>
                          <m:t>plans</m:t>
                        </m:r>
                        <m:r>
                          <a:rPr lang="en-US" sz="2000" b="0" i="0" smtClean="0">
                            <a:latin typeface="Cambria Math" panose="02040503050406030204" pitchFamily="18" charset="0"/>
                          </a:rPr>
                          <m:t>)</m:t>
                        </m:r>
                      </m:num>
                      <m:den>
                        <m:r>
                          <m:rPr>
                            <m:sty m:val="p"/>
                          </m:rPr>
                          <a:rPr lang="en-US" sz="2000" b="0" i="0" smtClean="0">
                            <a:latin typeface="Cambria Math" panose="02040503050406030204" pitchFamily="18" charset="0"/>
                          </a:rPr>
                          <m:t>cost</m:t>
                        </m:r>
                        <m:r>
                          <a:rPr lang="en-US" sz="2000" b="0" i="0" smtClean="0">
                            <a:latin typeface="Cambria Math" panose="02040503050406030204" pitchFamily="18" charset="0"/>
                          </a:rPr>
                          <m:t> </m:t>
                        </m:r>
                        <m:r>
                          <m:rPr>
                            <m:sty m:val="p"/>
                          </m:rPr>
                          <a:rPr lang="en-US" sz="2000" b="0" i="0" smtClean="0">
                            <a:latin typeface="Cambria Math" panose="02040503050406030204" pitchFamily="18" charset="0"/>
                          </a:rPr>
                          <m:t>of</m:t>
                        </m:r>
                        <m:r>
                          <a:rPr lang="en-US" sz="2000" b="0" i="0" smtClean="0">
                            <a:latin typeface="Cambria Math" panose="02040503050406030204" pitchFamily="18" charset="0"/>
                          </a:rPr>
                          <m:t> </m:t>
                        </m:r>
                        <m:r>
                          <m:rPr>
                            <m:sty m:val="p"/>
                          </m:rPr>
                          <a:rPr lang="en-US" sz="2000" b="0" i="0" smtClean="0">
                            <a:latin typeface="Cambria Math" panose="02040503050406030204" pitchFamily="18" charset="0"/>
                          </a:rPr>
                          <m:t>optimal</m:t>
                        </m:r>
                        <m:r>
                          <a:rPr lang="en-US" sz="2000" b="0" i="0" smtClean="0">
                            <a:latin typeface="Cambria Math" panose="02040503050406030204" pitchFamily="18" charset="0"/>
                          </a:rPr>
                          <m:t> </m:t>
                        </m:r>
                        <m:r>
                          <m:rPr>
                            <m:sty m:val="p"/>
                          </m:rPr>
                          <a:rPr lang="en-US" sz="2000" b="0" i="0" smtClean="0">
                            <a:latin typeface="Cambria Math" panose="02040503050406030204" pitchFamily="18" charset="0"/>
                          </a:rPr>
                          <m:t>plan</m:t>
                        </m:r>
                        <m:r>
                          <a:rPr lang="en-US" sz="2000" b="0" i="0" smtClean="0">
                            <a:latin typeface="Cambria Math" panose="02040503050406030204" pitchFamily="18" charset="0"/>
                          </a:rPr>
                          <m:t> </m:t>
                        </m:r>
                        <m:r>
                          <m:rPr>
                            <m:sty m:val="p"/>
                          </m:rPr>
                          <a:rPr lang="en-US" sz="2000" b="0" i="0" smtClean="0">
                            <a:latin typeface="Cambria Math" panose="02040503050406030204" pitchFamily="18" charset="0"/>
                          </a:rPr>
                          <m:t>for</m:t>
                        </m:r>
                        <m:r>
                          <a:rPr lang="en-US" sz="2000" b="0" i="0" smtClean="0">
                            <a:latin typeface="Cambria Math" panose="02040503050406030204" pitchFamily="18" charset="0"/>
                          </a:rPr>
                          <m:t> </m:t>
                        </m:r>
                        <m:sSub>
                          <m:sSubPr>
                            <m:ctrlPr>
                              <a:rPr lang="en-US" sz="2000" b="0" i="1" smtClean="0">
                                <a:latin typeface="Cambria Math" panose="02040503050406030204" pitchFamily="18" charset="0"/>
                              </a:rPr>
                            </m:ctrlPr>
                          </m:sSubPr>
                          <m:e>
                            <m:r>
                              <m:rPr>
                                <m:sty m:val="p"/>
                              </m:rPr>
                              <a:rPr lang="en-US" sz="2000" b="0" i="0" smtClean="0">
                                <a:latin typeface="Cambria Math" panose="02040503050406030204" pitchFamily="18" charset="0"/>
                              </a:rPr>
                              <m:t>q</m:t>
                            </m:r>
                          </m:e>
                          <m:sub>
                            <m:r>
                              <m:rPr>
                                <m:sty m:val="p"/>
                              </m:rPr>
                              <a:rPr lang="en-US" sz="2000" b="0" i="0" smtClean="0">
                                <a:latin typeface="Cambria Math" panose="02040503050406030204" pitchFamily="18" charset="0"/>
                              </a:rPr>
                              <m:t>new</m:t>
                            </m:r>
                          </m:sub>
                        </m:sSub>
                      </m:den>
                    </m:f>
                  </m:oMath>
                </a14:m>
                <a:endParaRPr lang="en-US" sz="2000" dirty="0"/>
              </a:p>
              <a:p>
                <a:pPr marL="457200" lvl="1" indent="0">
                  <a:buNone/>
                </a:pPr>
                <a:endParaRPr lang="en-US" sz="2000" dirty="0"/>
              </a:p>
              <a:p>
                <a:r>
                  <a:rPr lang="en-US" sz="2400" dirty="0"/>
                  <a:t>To always satisfy an upper bound on cost sub-optimality, any technique needs to know </a:t>
                </a:r>
              </a:p>
              <a:p>
                <a:pPr lvl="1"/>
                <a:r>
                  <a:rPr lang="en-US" sz="2000" dirty="0"/>
                  <a:t>numerator (or an upper bound)</a:t>
                </a:r>
              </a:p>
              <a:p>
                <a:pPr lvl="1"/>
                <a:r>
                  <a:rPr lang="en-US" sz="2000" dirty="0"/>
                  <a:t>a lower bound on denominator</a:t>
                </a:r>
              </a:p>
              <a:p>
                <a:endParaRPr lang="en-US" sz="2400" dirty="0"/>
              </a:p>
              <a:p>
                <a:r>
                  <a:rPr lang="en-US" sz="2400" dirty="0"/>
                  <a:t>Effectiveness in saving optimize calls</a:t>
                </a:r>
              </a:p>
              <a:p>
                <a:pPr lvl="1"/>
                <a:r>
                  <a:rPr lang="en-US" sz="2000" u="sng" dirty="0"/>
                  <a:t>Tightness of the bounds</a:t>
                </a:r>
                <a:r>
                  <a:rPr lang="en-US" sz="2000" dirty="0"/>
                  <a:t> on numerator and denominator</a:t>
                </a:r>
              </a:p>
              <a:p>
                <a:pPr lvl="1"/>
                <a:endParaRPr lang="en-US" sz="2000" dirty="0"/>
              </a:p>
              <a:p>
                <a:pPr lvl="1"/>
                <a:endParaRPr lang="en-US" sz="2000"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5190002" y="1167925"/>
                <a:ext cx="6268830" cy="5009038"/>
              </a:xfrm>
              <a:blipFill>
                <a:blip r:embed="rId3"/>
                <a:stretch>
                  <a:fillRect l="-1263" t="-1705" r="-194"/>
                </a:stretch>
              </a:blipFill>
            </p:spPr>
            <p:txBody>
              <a:bodyPr/>
              <a:lstStyle/>
              <a:p>
                <a:r>
                  <a:rPr lang="en-US">
                    <a:noFill/>
                  </a:rPr>
                  <a:t> </a:t>
                </a:r>
              </a:p>
            </p:txBody>
          </p:sp>
        </mc:Fallback>
      </mc:AlternateContent>
      <p:sp>
        <p:nvSpPr>
          <p:cNvPr id="5" name="Footer Placeholder 4"/>
          <p:cNvSpPr>
            <a:spLocks noGrp="1"/>
          </p:cNvSpPr>
          <p:nvPr>
            <p:ph type="ftr" sz="quarter" idx="11"/>
          </p:nvPr>
        </p:nvSpPr>
        <p:spPr/>
        <p:txBody>
          <a:bodyPr/>
          <a:lstStyle/>
          <a:p>
            <a:r>
              <a:rPr lang="en-US"/>
              <a:t>IIT-B visit</a:t>
            </a:r>
            <a:endParaRPr lang="en-US" dirty="0"/>
          </a:p>
        </p:txBody>
      </p:sp>
      <p:grpSp>
        <p:nvGrpSpPr>
          <p:cNvPr id="7" name="Group 6"/>
          <p:cNvGrpSpPr/>
          <p:nvPr/>
        </p:nvGrpSpPr>
        <p:grpSpPr>
          <a:xfrm>
            <a:off x="452544" y="1741631"/>
            <a:ext cx="3700453" cy="3552282"/>
            <a:chOff x="6398" y="1292924"/>
            <a:chExt cx="3700453" cy="3552282"/>
          </a:xfrm>
        </p:grpSpPr>
        <p:cxnSp>
          <p:nvCxnSpPr>
            <p:cNvPr id="8" name="Straight Arrow Connector 7"/>
            <p:cNvCxnSpPr/>
            <p:nvPr/>
          </p:nvCxnSpPr>
          <p:spPr>
            <a:xfrm flipV="1">
              <a:off x="543521" y="4390352"/>
              <a:ext cx="3163330" cy="823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flipV="1">
              <a:off x="543521" y="1292924"/>
              <a:ext cx="0" cy="311021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a:off x="2208566" y="4652376"/>
              <a:ext cx="372894"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1" name="TextBox 10"/>
            <p:cNvSpPr txBox="1"/>
            <p:nvPr/>
          </p:nvSpPr>
          <p:spPr>
            <a:xfrm>
              <a:off x="1657879" y="4475874"/>
              <a:ext cx="537327" cy="369332"/>
            </a:xfrm>
            <a:prstGeom prst="rect">
              <a:avLst/>
            </a:prstGeom>
            <a:noFill/>
          </p:spPr>
          <p:txBody>
            <a:bodyPr wrap="none" rtlCol="0">
              <a:spAutoFit/>
            </a:bodyPr>
            <a:lstStyle/>
            <a:p>
              <a:r>
                <a:rPr lang="en-US" dirty="0"/>
                <a:t>Sel</a:t>
              </a:r>
              <a:r>
                <a:rPr lang="en-US" baseline="-25000" dirty="0"/>
                <a:t>1</a:t>
              </a:r>
            </a:p>
          </p:txBody>
        </p:sp>
        <p:sp>
          <p:nvSpPr>
            <p:cNvPr id="12" name="TextBox 11"/>
            <p:cNvSpPr txBox="1"/>
            <p:nvPr/>
          </p:nvSpPr>
          <p:spPr>
            <a:xfrm>
              <a:off x="6398" y="2524776"/>
              <a:ext cx="537327" cy="369332"/>
            </a:xfrm>
            <a:prstGeom prst="rect">
              <a:avLst/>
            </a:prstGeom>
            <a:noFill/>
          </p:spPr>
          <p:txBody>
            <a:bodyPr wrap="none" rtlCol="0">
              <a:spAutoFit/>
            </a:bodyPr>
            <a:lstStyle/>
            <a:p>
              <a:r>
                <a:rPr lang="en-US" dirty="0"/>
                <a:t>Sel</a:t>
              </a:r>
              <a:r>
                <a:rPr lang="en-US" baseline="-25000" dirty="0"/>
                <a:t>2</a:t>
              </a:r>
            </a:p>
          </p:txBody>
        </p:sp>
        <p:cxnSp>
          <p:nvCxnSpPr>
            <p:cNvPr id="13" name="Straight Arrow Connector 12"/>
            <p:cNvCxnSpPr/>
            <p:nvPr/>
          </p:nvCxnSpPr>
          <p:spPr>
            <a:xfrm flipV="1">
              <a:off x="400360" y="2062707"/>
              <a:ext cx="0" cy="480115"/>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sp>
        <p:nvSpPr>
          <p:cNvPr id="14" name="Oval 13"/>
          <p:cNvSpPr/>
          <p:nvPr/>
        </p:nvSpPr>
        <p:spPr>
          <a:xfrm>
            <a:off x="3456289" y="2511414"/>
            <a:ext cx="134224" cy="125835"/>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Oval 14"/>
          <p:cNvSpPr/>
          <p:nvPr/>
        </p:nvSpPr>
        <p:spPr>
          <a:xfrm>
            <a:off x="2776989" y="3381381"/>
            <a:ext cx="134224" cy="125835"/>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TextBox 15"/>
          <p:cNvSpPr txBox="1"/>
          <p:nvPr/>
        </p:nvSpPr>
        <p:spPr>
          <a:xfrm>
            <a:off x="3600108" y="2524302"/>
            <a:ext cx="200376" cy="276999"/>
          </a:xfrm>
          <a:prstGeom prst="rect">
            <a:avLst/>
          </a:prstGeom>
          <a:noFill/>
        </p:spPr>
        <p:txBody>
          <a:bodyPr wrap="none" lIns="0" tIns="0" rIns="0" bIns="0" rtlCol="0">
            <a:spAutoFit/>
          </a:bodyPr>
          <a:lstStyle/>
          <a:p>
            <a:r>
              <a:rPr lang="en-US" dirty="0"/>
              <a:t>q</a:t>
            </a:r>
            <a:r>
              <a:rPr lang="en-US" baseline="-25000" dirty="0"/>
              <a:t>1</a:t>
            </a:r>
          </a:p>
        </p:txBody>
      </p:sp>
      <p:sp>
        <p:nvSpPr>
          <p:cNvPr id="17" name="TextBox 16"/>
          <p:cNvSpPr txBox="1"/>
          <p:nvPr/>
        </p:nvSpPr>
        <p:spPr>
          <a:xfrm>
            <a:off x="2776026" y="3449688"/>
            <a:ext cx="200376" cy="276999"/>
          </a:xfrm>
          <a:prstGeom prst="rect">
            <a:avLst/>
          </a:prstGeom>
          <a:noFill/>
        </p:spPr>
        <p:txBody>
          <a:bodyPr wrap="none" lIns="0" tIns="0" rIns="0" bIns="0" rtlCol="0">
            <a:spAutoFit/>
          </a:bodyPr>
          <a:lstStyle/>
          <a:p>
            <a:r>
              <a:rPr lang="en-US" dirty="0"/>
              <a:t>q</a:t>
            </a:r>
            <a:r>
              <a:rPr lang="en-US" baseline="-25000" dirty="0"/>
              <a:t>3</a:t>
            </a:r>
          </a:p>
        </p:txBody>
      </p:sp>
      <p:sp>
        <p:nvSpPr>
          <p:cNvPr id="18" name="Isosceles Triangle 17"/>
          <p:cNvSpPr/>
          <p:nvPr/>
        </p:nvSpPr>
        <p:spPr>
          <a:xfrm>
            <a:off x="3141316" y="3077565"/>
            <a:ext cx="125835" cy="125835"/>
          </a:xfrm>
          <a:prstGeom prst="triangl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TextBox 18"/>
          <p:cNvSpPr txBox="1"/>
          <p:nvPr/>
        </p:nvSpPr>
        <p:spPr>
          <a:xfrm>
            <a:off x="3152064" y="2211006"/>
            <a:ext cx="658835" cy="276999"/>
          </a:xfrm>
          <a:prstGeom prst="rect">
            <a:avLst/>
          </a:prstGeom>
          <a:noFill/>
        </p:spPr>
        <p:txBody>
          <a:bodyPr wrap="none" lIns="0" tIns="0" rIns="0" bIns="0" rtlCol="0">
            <a:spAutoFit/>
          </a:bodyPr>
          <a:lstStyle/>
          <a:p>
            <a:r>
              <a:rPr lang="en-US" dirty="0"/>
              <a:t>P</a:t>
            </a:r>
            <a:r>
              <a:rPr lang="en-US" baseline="-25000" dirty="0"/>
              <a:t>1</a:t>
            </a:r>
            <a:r>
              <a:rPr lang="en-US" dirty="0"/>
              <a:t>, 500</a:t>
            </a:r>
            <a:endParaRPr lang="en-US" baseline="-25000" dirty="0"/>
          </a:p>
        </p:txBody>
      </p:sp>
      <p:sp>
        <p:nvSpPr>
          <p:cNvPr id="20" name="TextBox 19"/>
          <p:cNvSpPr txBox="1"/>
          <p:nvPr/>
        </p:nvSpPr>
        <p:spPr>
          <a:xfrm>
            <a:off x="2006904" y="3449688"/>
            <a:ext cx="658835" cy="276999"/>
          </a:xfrm>
          <a:prstGeom prst="rect">
            <a:avLst/>
          </a:prstGeom>
          <a:noFill/>
        </p:spPr>
        <p:txBody>
          <a:bodyPr wrap="none" lIns="0" tIns="0" rIns="0" bIns="0" rtlCol="0">
            <a:spAutoFit/>
          </a:bodyPr>
          <a:lstStyle/>
          <a:p>
            <a:r>
              <a:rPr lang="en-US" dirty="0"/>
              <a:t>P</a:t>
            </a:r>
            <a:r>
              <a:rPr lang="en-US" baseline="-25000" dirty="0"/>
              <a:t>3</a:t>
            </a:r>
            <a:r>
              <a:rPr lang="en-US" dirty="0"/>
              <a:t>, 100</a:t>
            </a:r>
            <a:endParaRPr lang="en-US" baseline="-25000" dirty="0"/>
          </a:p>
        </p:txBody>
      </p:sp>
      <p:sp>
        <p:nvSpPr>
          <p:cNvPr id="21" name="TextBox 20"/>
          <p:cNvSpPr txBox="1"/>
          <p:nvPr/>
        </p:nvSpPr>
        <p:spPr>
          <a:xfrm>
            <a:off x="3071781" y="2834358"/>
            <a:ext cx="518732" cy="323165"/>
          </a:xfrm>
          <a:prstGeom prst="rect">
            <a:avLst/>
          </a:prstGeom>
          <a:noFill/>
        </p:spPr>
        <p:txBody>
          <a:bodyPr wrap="none" rtlCol="0">
            <a:spAutoFit/>
          </a:bodyPr>
          <a:lstStyle/>
          <a:p>
            <a:r>
              <a:rPr lang="en-US" sz="1500" dirty="0"/>
              <a:t>new</a:t>
            </a:r>
          </a:p>
        </p:txBody>
      </p:sp>
      <p:sp>
        <p:nvSpPr>
          <p:cNvPr id="25" name="Rounded Rectangle 24"/>
          <p:cNvSpPr/>
          <p:nvPr/>
        </p:nvSpPr>
        <p:spPr>
          <a:xfrm>
            <a:off x="9353539" y="1852521"/>
            <a:ext cx="2132069" cy="275303"/>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Needs optimize call</a:t>
            </a:r>
          </a:p>
        </p:txBody>
      </p:sp>
      <p:sp>
        <p:nvSpPr>
          <p:cNvPr id="4" name="Date Placeholder 3">
            <a:extLst>
              <a:ext uri="{FF2B5EF4-FFF2-40B4-BE49-F238E27FC236}">
                <a16:creationId xmlns:a16="http://schemas.microsoft.com/office/drawing/2014/main" id="{9A7C2D7C-97D3-4E61-96BA-DF290DC01476}"/>
              </a:ext>
            </a:extLst>
          </p:cNvPr>
          <p:cNvSpPr>
            <a:spLocks noGrp="1"/>
          </p:cNvSpPr>
          <p:nvPr>
            <p:ph type="dt" sz="half" idx="10"/>
          </p:nvPr>
        </p:nvSpPr>
        <p:spPr/>
        <p:txBody>
          <a:bodyPr/>
          <a:lstStyle/>
          <a:p>
            <a:fld id="{9F63E32A-3726-4167-84B6-39B91B2F3A20}" type="datetime1">
              <a:rPr lang="en-US" smtClean="0"/>
              <a:t>1/26/2018</a:t>
            </a:fld>
            <a:endParaRPr lang="en-US"/>
          </a:p>
        </p:txBody>
      </p:sp>
      <p:sp>
        <p:nvSpPr>
          <p:cNvPr id="6" name="Slide Number Placeholder 5">
            <a:extLst>
              <a:ext uri="{FF2B5EF4-FFF2-40B4-BE49-F238E27FC236}">
                <a16:creationId xmlns:a16="http://schemas.microsoft.com/office/drawing/2014/main" id="{66E1D057-5AAB-48E7-B44E-F4DAEA0C6582}"/>
              </a:ext>
            </a:extLst>
          </p:cNvPr>
          <p:cNvSpPr>
            <a:spLocks noGrp="1"/>
          </p:cNvSpPr>
          <p:nvPr>
            <p:ph type="sldNum" sz="quarter" idx="12"/>
          </p:nvPr>
        </p:nvSpPr>
        <p:spPr/>
        <p:txBody>
          <a:bodyPr/>
          <a:lstStyle/>
          <a:p>
            <a:fld id="{2A90BD27-C47E-47C2-9FB3-CBB1CB19B799}" type="slidenum">
              <a:rPr lang="en-US" smtClean="0"/>
              <a:t>16</a:t>
            </a:fld>
            <a:endParaRPr lang="en-US"/>
          </a:p>
        </p:txBody>
      </p:sp>
    </p:spTree>
    <p:extLst>
      <p:ext uri="{BB962C8B-B14F-4D97-AF65-F5344CB8AC3E}">
        <p14:creationId xmlns:p14="http://schemas.microsoft.com/office/powerpoint/2010/main" val="24180602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fade">
                                      <p:cBhvr>
                                        <p:cTn id="7" dur="500"/>
                                        <p:tgtEl>
                                          <p:spTgt spid="14"/>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6"/>
                                        </p:tgtEl>
                                        <p:attrNameLst>
                                          <p:attrName>style.visibility</p:attrName>
                                        </p:attrNameLst>
                                      </p:cBhvr>
                                      <p:to>
                                        <p:strVal val="visible"/>
                                      </p:to>
                                    </p:set>
                                    <p:animEffect transition="in" filter="fade">
                                      <p:cBhvr>
                                        <p:cTn id="10" dur="500"/>
                                        <p:tgtEl>
                                          <p:spTgt spid="16"/>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19"/>
                                        </p:tgtEl>
                                        <p:attrNameLst>
                                          <p:attrName>style.visibility</p:attrName>
                                        </p:attrNameLst>
                                      </p:cBhvr>
                                      <p:to>
                                        <p:strVal val="visible"/>
                                      </p:to>
                                    </p:set>
                                    <p:animEffect transition="in" filter="fade">
                                      <p:cBhvr>
                                        <p:cTn id="13" dur="500"/>
                                        <p:tgtEl>
                                          <p:spTgt spid="19"/>
                                        </p:tgtEl>
                                      </p:cBhvr>
                                    </p:animEffect>
                                  </p:childTnLst>
                                </p:cTn>
                              </p:par>
                            </p:childTnLst>
                          </p:cTn>
                        </p:par>
                        <p:par>
                          <p:cTn id="14" fill="hold">
                            <p:stCondLst>
                              <p:cond delay="500"/>
                            </p:stCondLst>
                            <p:childTnLst>
                              <p:par>
                                <p:cTn id="15" presetID="10" presetClass="entr" presetSubtype="0" fill="hold" grpId="0" nodeType="afterEffect">
                                  <p:stCondLst>
                                    <p:cond delay="0"/>
                                  </p:stCondLst>
                                  <p:childTnLst>
                                    <p:set>
                                      <p:cBhvr>
                                        <p:cTn id="16" dur="1" fill="hold">
                                          <p:stCondLst>
                                            <p:cond delay="0"/>
                                          </p:stCondLst>
                                        </p:cTn>
                                        <p:tgtEl>
                                          <p:spTgt spid="15"/>
                                        </p:tgtEl>
                                        <p:attrNameLst>
                                          <p:attrName>style.visibility</p:attrName>
                                        </p:attrNameLst>
                                      </p:cBhvr>
                                      <p:to>
                                        <p:strVal val="visible"/>
                                      </p:to>
                                    </p:set>
                                    <p:animEffect transition="in" filter="fade">
                                      <p:cBhvr>
                                        <p:cTn id="17" dur="500"/>
                                        <p:tgtEl>
                                          <p:spTgt spid="15"/>
                                        </p:tgtEl>
                                      </p:cBhvr>
                                    </p:animEffect>
                                  </p:childTnLst>
                                </p:cTn>
                              </p:par>
                              <p:par>
                                <p:cTn id="18" presetID="10" presetClass="entr" presetSubtype="0" fill="hold" grpId="0" nodeType="withEffect">
                                  <p:stCondLst>
                                    <p:cond delay="0"/>
                                  </p:stCondLst>
                                  <p:childTnLst>
                                    <p:set>
                                      <p:cBhvr>
                                        <p:cTn id="19" dur="1" fill="hold">
                                          <p:stCondLst>
                                            <p:cond delay="0"/>
                                          </p:stCondLst>
                                        </p:cTn>
                                        <p:tgtEl>
                                          <p:spTgt spid="17"/>
                                        </p:tgtEl>
                                        <p:attrNameLst>
                                          <p:attrName>style.visibility</p:attrName>
                                        </p:attrNameLst>
                                      </p:cBhvr>
                                      <p:to>
                                        <p:strVal val="visible"/>
                                      </p:to>
                                    </p:set>
                                    <p:animEffect transition="in" filter="fade">
                                      <p:cBhvr>
                                        <p:cTn id="20" dur="500"/>
                                        <p:tgtEl>
                                          <p:spTgt spid="17"/>
                                        </p:tgtEl>
                                      </p:cBhvr>
                                    </p:animEffect>
                                  </p:childTnLst>
                                </p:cTn>
                              </p:par>
                              <p:par>
                                <p:cTn id="21" presetID="10" presetClass="entr" presetSubtype="0" fill="hold" grpId="0" nodeType="withEffect">
                                  <p:stCondLst>
                                    <p:cond delay="0"/>
                                  </p:stCondLst>
                                  <p:childTnLst>
                                    <p:set>
                                      <p:cBhvr>
                                        <p:cTn id="22" dur="1" fill="hold">
                                          <p:stCondLst>
                                            <p:cond delay="0"/>
                                          </p:stCondLst>
                                        </p:cTn>
                                        <p:tgtEl>
                                          <p:spTgt spid="20"/>
                                        </p:tgtEl>
                                        <p:attrNameLst>
                                          <p:attrName>style.visibility</p:attrName>
                                        </p:attrNameLst>
                                      </p:cBhvr>
                                      <p:to>
                                        <p:strVal val="visible"/>
                                      </p:to>
                                    </p:set>
                                    <p:animEffect transition="in" filter="fade">
                                      <p:cBhvr>
                                        <p:cTn id="23" dur="500"/>
                                        <p:tgtEl>
                                          <p:spTgt spid="20"/>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grpId="0" nodeType="clickEffect">
                                  <p:stCondLst>
                                    <p:cond delay="0"/>
                                  </p:stCondLst>
                                  <p:childTnLst>
                                    <p:set>
                                      <p:cBhvr>
                                        <p:cTn id="27" dur="1" fill="hold">
                                          <p:stCondLst>
                                            <p:cond delay="0"/>
                                          </p:stCondLst>
                                        </p:cTn>
                                        <p:tgtEl>
                                          <p:spTgt spid="18"/>
                                        </p:tgtEl>
                                        <p:attrNameLst>
                                          <p:attrName>style.visibility</p:attrName>
                                        </p:attrNameLst>
                                      </p:cBhvr>
                                      <p:to>
                                        <p:strVal val="visible"/>
                                      </p:to>
                                    </p:set>
                                    <p:animEffect transition="in" filter="fade">
                                      <p:cBhvr>
                                        <p:cTn id="28" dur="500"/>
                                        <p:tgtEl>
                                          <p:spTgt spid="18"/>
                                        </p:tgtEl>
                                      </p:cBhvr>
                                    </p:animEffect>
                                  </p:childTnLst>
                                </p:cTn>
                              </p:par>
                              <p:par>
                                <p:cTn id="29" presetID="10" presetClass="entr" presetSubtype="0" fill="hold" grpId="0" nodeType="withEffect">
                                  <p:stCondLst>
                                    <p:cond delay="0"/>
                                  </p:stCondLst>
                                  <p:childTnLst>
                                    <p:set>
                                      <p:cBhvr>
                                        <p:cTn id="30" dur="1" fill="hold">
                                          <p:stCondLst>
                                            <p:cond delay="0"/>
                                          </p:stCondLst>
                                        </p:cTn>
                                        <p:tgtEl>
                                          <p:spTgt spid="21"/>
                                        </p:tgtEl>
                                        <p:attrNameLst>
                                          <p:attrName>style.visibility</p:attrName>
                                        </p:attrNameLst>
                                      </p:cBhvr>
                                      <p:to>
                                        <p:strVal val="visible"/>
                                      </p:to>
                                    </p:set>
                                    <p:animEffect transition="in" filter="fade">
                                      <p:cBhvr>
                                        <p:cTn id="31" dur="500"/>
                                        <p:tgtEl>
                                          <p:spTgt spid="21"/>
                                        </p:tgtEl>
                                      </p:cBhvr>
                                    </p:animEffect>
                                  </p:childTnLst>
                                </p:cTn>
                              </p:par>
                            </p:childTnLst>
                          </p:cTn>
                        </p:par>
                      </p:childTnLst>
                    </p:cTn>
                  </p:par>
                  <p:par>
                    <p:cTn id="32" fill="hold">
                      <p:stCondLst>
                        <p:cond delay="indefinite"/>
                      </p:stCondLst>
                      <p:childTnLst>
                        <p:par>
                          <p:cTn id="33" fill="hold">
                            <p:stCondLst>
                              <p:cond delay="0"/>
                            </p:stCondLst>
                            <p:childTnLst>
                              <p:par>
                                <p:cTn id="34" presetID="10" presetClass="entr" presetSubtype="0" fill="hold" nodeType="clickEffect">
                                  <p:stCondLst>
                                    <p:cond delay="0"/>
                                  </p:stCondLst>
                                  <p:childTnLst>
                                    <p:set>
                                      <p:cBhvr>
                                        <p:cTn id="35" dur="1" fill="hold">
                                          <p:stCondLst>
                                            <p:cond delay="0"/>
                                          </p:stCondLst>
                                        </p:cTn>
                                        <p:tgtEl>
                                          <p:spTgt spid="3">
                                            <p:txEl>
                                              <p:pRg st="0" end="0"/>
                                            </p:txEl>
                                          </p:spTgt>
                                        </p:tgtEl>
                                        <p:attrNameLst>
                                          <p:attrName>style.visibility</p:attrName>
                                        </p:attrNameLst>
                                      </p:cBhvr>
                                      <p:to>
                                        <p:strVal val="visible"/>
                                      </p:to>
                                    </p:set>
                                    <p:animEffect transition="in" filter="fade">
                                      <p:cBhvr>
                                        <p:cTn id="36" dur="500"/>
                                        <p:tgtEl>
                                          <p:spTgt spid="3">
                                            <p:txEl>
                                              <p:pRg st="0" end="0"/>
                                            </p:txEl>
                                          </p:spTgt>
                                        </p:tgtEl>
                                      </p:cBhvr>
                                    </p:animEffect>
                                  </p:childTnLst>
                                </p:cTn>
                              </p:par>
                            </p:childTnLst>
                          </p:cTn>
                        </p:par>
                      </p:childTnLst>
                    </p:cTn>
                  </p:par>
                  <p:par>
                    <p:cTn id="37" fill="hold">
                      <p:stCondLst>
                        <p:cond delay="indefinite"/>
                      </p:stCondLst>
                      <p:childTnLst>
                        <p:par>
                          <p:cTn id="38" fill="hold">
                            <p:stCondLst>
                              <p:cond delay="0"/>
                            </p:stCondLst>
                            <p:childTnLst>
                              <p:par>
                                <p:cTn id="39" presetID="10" presetClass="entr" presetSubtype="0" fill="hold" nodeType="clickEffect">
                                  <p:stCondLst>
                                    <p:cond delay="0"/>
                                  </p:stCondLst>
                                  <p:childTnLst>
                                    <p:set>
                                      <p:cBhvr>
                                        <p:cTn id="40" dur="1" fill="hold">
                                          <p:stCondLst>
                                            <p:cond delay="0"/>
                                          </p:stCondLst>
                                        </p:cTn>
                                        <p:tgtEl>
                                          <p:spTgt spid="3">
                                            <p:txEl>
                                              <p:pRg st="1" end="1"/>
                                            </p:txEl>
                                          </p:spTgt>
                                        </p:tgtEl>
                                        <p:attrNameLst>
                                          <p:attrName>style.visibility</p:attrName>
                                        </p:attrNameLst>
                                      </p:cBhvr>
                                      <p:to>
                                        <p:strVal val="visible"/>
                                      </p:to>
                                    </p:set>
                                    <p:animEffect transition="in" filter="fade">
                                      <p:cBhvr>
                                        <p:cTn id="41" dur="500"/>
                                        <p:tgtEl>
                                          <p:spTgt spid="3">
                                            <p:txEl>
                                              <p:pRg st="1" end="1"/>
                                            </p:txEl>
                                          </p:spTgt>
                                        </p:tgtEl>
                                      </p:cBhvr>
                                    </p:animEffect>
                                  </p:childTnLst>
                                </p:cTn>
                              </p:par>
                            </p:childTnLst>
                          </p:cTn>
                        </p:par>
                      </p:childTnLst>
                    </p:cTn>
                  </p:par>
                  <p:par>
                    <p:cTn id="42" fill="hold">
                      <p:stCondLst>
                        <p:cond delay="indefinite"/>
                      </p:stCondLst>
                      <p:childTnLst>
                        <p:par>
                          <p:cTn id="43" fill="hold">
                            <p:stCondLst>
                              <p:cond delay="0"/>
                            </p:stCondLst>
                            <p:childTnLst>
                              <p:par>
                                <p:cTn id="44" presetID="10" presetClass="entr" presetSubtype="0" fill="hold" nodeType="clickEffect">
                                  <p:stCondLst>
                                    <p:cond delay="0"/>
                                  </p:stCondLst>
                                  <p:childTnLst>
                                    <p:set>
                                      <p:cBhvr>
                                        <p:cTn id="45" dur="1" fill="hold">
                                          <p:stCondLst>
                                            <p:cond delay="0"/>
                                          </p:stCondLst>
                                        </p:cTn>
                                        <p:tgtEl>
                                          <p:spTgt spid="3">
                                            <p:txEl>
                                              <p:pRg st="3" end="3"/>
                                            </p:txEl>
                                          </p:spTgt>
                                        </p:tgtEl>
                                        <p:attrNameLst>
                                          <p:attrName>style.visibility</p:attrName>
                                        </p:attrNameLst>
                                      </p:cBhvr>
                                      <p:to>
                                        <p:strVal val="visible"/>
                                      </p:to>
                                    </p:set>
                                    <p:animEffect transition="in" filter="fade">
                                      <p:cBhvr>
                                        <p:cTn id="46" dur="500"/>
                                        <p:tgtEl>
                                          <p:spTgt spid="3">
                                            <p:txEl>
                                              <p:pRg st="3" end="3"/>
                                            </p:txEl>
                                          </p:spTgt>
                                        </p:tgtEl>
                                      </p:cBhvr>
                                    </p:animEffect>
                                  </p:childTnLst>
                                </p:cTn>
                              </p:par>
                            </p:childTnLst>
                          </p:cTn>
                        </p:par>
                      </p:childTnLst>
                    </p:cTn>
                  </p:par>
                  <p:par>
                    <p:cTn id="47" fill="hold">
                      <p:stCondLst>
                        <p:cond delay="indefinite"/>
                      </p:stCondLst>
                      <p:childTnLst>
                        <p:par>
                          <p:cTn id="48" fill="hold">
                            <p:stCondLst>
                              <p:cond delay="0"/>
                            </p:stCondLst>
                            <p:childTnLst>
                              <p:par>
                                <p:cTn id="49" presetID="10" presetClass="entr" presetSubtype="0" fill="hold" nodeType="clickEffect">
                                  <p:stCondLst>
                                    <p:cond delay="0"/>
                                  </p:stCondLst>
                                  <p:childTnLst>
                                    <p:set>
                                      <p:cBhvr>
                                        <p:cTn id="50" dur="1" fill="hold">
                                          <p:stCondLst>
                                            <p:cond delay="0"/>
                                          </p:stCondLst>
                                        </p:cTn>
                                        <p:tgtEl>
                                          <p:spTgt spid="3">
                                            <p:txEl>
                                              <p:pRg st="4" end="4"/>
                                            </p:txEl>
                                          </p:spTgt>
                                        </p:tgtEl>
                                        <p:attrNameLst>
                                          <p:attrName>style.visibility</p:attrName>
                                        </p:attrNameLst>
                                      </p:cBhvr>
                                      <p:to>
                                        <p:strVal val="visible"/>
                                      </p:to>
                                    </p:set>
                                    <p:animEffect transition="in" filter="fade">
                                      <p:cBhvr>
                                        <p:cTn id="51" dur="500"/>
                                        <p:tgtEl>
                                          <p:spTgt spid="3">
                                            <p:txEl>
                                              <p:pRg st="4" end="4"/>
                                            </p:txEl>
                                          </p:spTgt>
                                        </p:tgtEl>
                                      </p:cBhvr>
                                    </p:animEffect>
                                  </p:childTnLst>
                                </p:cTn>
                              </p:par>
                            </p:childTnLst>
                          </p:cTn>
                        </p:par>
                      </p:childTnLst>
                    </p:cTn>
                  </p:par>
                  <p:par>
                    <p:cTn id="52" fill="hold">
                      <p:stCondLst>
                        <p:cond delay="indefinite"/>
                      </p:stCondLst>
                      <p:childTnLst>
                        <p:par>
                          <p:cTn id="53" fill="hold">
                            <p:stCondLst>
                              <p:cond delay="0"/>
                            </p:stCondLst>
                            <p:childTnLst>
                              <p:par>
                                <p:cTn id="54" presetID="10" presetClass="entr" presetSubtype="0" fill="hold" nodeType="clickEffect">
                                  <p:stCondLst>
                                    <p:cond delay="0"/>
                                  </p:stCondLst>
                                  <p:childTnLst>
                                    <p:set>
                                      <p:cBhvr>
                                        <p:cTn id="55" dur="1" fill="hold">
                                          <p:stCondLst>
                                            <p:cond delay="0"/>
                                          </p:stCondLst>
                                        </p:cTn>
                                        <p:tgtEl>
                                          <p:spTgt spid="3">
                                            <p:txEl>
                                              <p:pRg st="5" end="5"/>
                                            </p:txEl>
                                          </p:spTgt>
                                        </p:tgtEl>
                                        <p:attrNameLst>
                                          <p:attrName>style.visibility</p:attrName>
                                        </p:attrNameLst>
                                      </p:cBhvr>
                                      <p:to>
                                        <p:strVal val="visible"/>
                                      </p:to>
                                    </p:set>
                                    <p:animEffect transition="in" filter="fade">
                                      <p:cBhvr>
                                        <p:cTn id="56" dur="500"/>
                                        <p:tgtEl>
                                          <p:spTgt spid="3">
                                            <p:txEl>
                                              <p:pRg st="5" end="5"/>
                                            </p:txEl>
                                          </p:spTgt>
                                        </p:tgtEl>
                                      </p:cBhvr>
                                    </p:animEffect>
                                  </p:childTnLst>
                                </p:cTn>
                              </p:par>
                            </p:childTnLst>
                          </p:cTn>
                        </p:par>
                      </p:childTnLst>
                    </p:cTn>
                  </p:par>
                  <p:par>
                    <p:cTn id="57" fill="hold">
                      <p:stCondLst>
                        <p:cond delay="indefinite"/>
                      </p:stCondLst>
                      <p:childTnLst>
                        <p:par>
                          <p:cTn id="58" fill="hold">
                            <p:stCondLst>
                              <p:cond delay="0"/>
                            </p:stCondLst>
                            <p:childTnLst>
                              <p:par>
                                <p:cTn id="59" presetID="10" presetClass="entr" presetSubtype="0" fill="hold" nodeType="clickEffect">
                                  <p:stCondLst>
                                    <p:cond delay="0"/>
                                  </p:stCondLst>
                                  <p:childTnLst>
                                    <p:set>
                                      <p:cBhvr>
                                        <p:cTn id="60" dur="1" fill="hold">
                                          <p:stCondLst>
                                            <p:cond delay="0"/>
                                          </p:stCondLst>
                                        </p:cTn>
                                        <p:tgtEl>
                                          <p:spTgt spid="3">
                                            <p:txEl>
                                              <p:pRg st="7" end="7"/>
                                            </p:txEl>
                                          </p:spTgt>
                                        </p:tgtEl>
                                        <p:attrNameLst>
                                          <p:attrName>style.visibility</p:attrName>
                                        </p:attrNameLst>
                                      </p:cBhvr>
                                      <p:to>
                                        <p:strVal val="visible"/>
                                      </p:to>
                                    </p:set>
                                    <p:animEffect transition="in" filter="fade">
                                      <p:cBhvr>
                                        <p:cTn id="61" dur="500"/>
                                        <p:tgtEl>
                                          <p:spTgt spid="3">
                                            <p:txEl>
                                              <p:pRg st="7" end="7"/>
                                            </p:txEl>
                                          </p:spTgt>
                                        </p:tgtEl>
                                      </p:cBhvr>
                                    </p:animEffect>
                                  </p:childTnLst>
                                </p:cTn>
                              </p:par>
                            </p:childTnLst>
                          </p:cTn>
                        </p:par>
                      </p:childTnLst>
                    </p:cTn>
                  </p:par>
                  <p:par>
                    <p:cTn id="62" fill="hold">
                      <p:stCondLst>
                        <p:cond delay="indefinite"/>
                      </p:stCondLst>
                      <p:childTnLst>
                        <p:par>
                          <p:cTn id="63" fill="hold">
                            <p:stCondLst>
                              <p:cond delay="0"/>
                            </p:stCondLst>
                            <p:childTnLst>
                              <p:par>
                                <p:cTn id="64" presetID="10" presetClass="entr" presetSubtype="0" fill="hold" nodeType="clickEffect">
                                  <p:stCondLst>
                                    <p:cond delay="0"/>
                                  </p:stCondLst>
                                  <p:childTnLst>
                                    <p:set>
                                      <p:cBhvr>
                                        <p:cTn id="65" dur="1" fill="hold">
                                          <p:stCondLst>
                                            <p:cond delay="0"/>
                                          </p:stCondLst>
                                        </p:cTn>
                                        <p:tgtEl>
                                          <p:spTgt spid="3">
                                            <p:txEl>
                                              <p:pRg st="8" end="8"/>
                                            </p:txEl>
                                          </p:spTgt>
                                        </p:tgtEl>
                                        <p:attrNameLst>
                                          <p:attrName>style.visibility</p:attrName>
                                        </p:attrNameLst>
                                      </p:cBhvr>
                                      <p:to>
                                        <p:strVal val="visible"/>
                                      </p:to>
                                    </p:set>
                                    <p:animEffect transition="in" filter="fade">
                                      <p:cBhvr>
                                        <p:cTn id="66" dur="500"/>
                                        <p:tgtEl>
                                          <p:spTgt spid="3">
                                            <p:txEl>
                                              <p:pRg st="8" end="8"/>
                                            </p:txEl>
                                          </p:spTgt>
                                        </p:tgtEl>
                                      </p:cBhvr>
                                    </p:animEffect>
                                  </p:childTnLst>
                                </p:cTn>
                              </p:par>
                            </p:childTnLst>
                          </p:cTn>
                        </p:par>
                      </p:childTnLst>
                    </p:cTn>
                  </p:par>
                  <p:par>
                    <p:cTn id="67" fill="hold">
                      <p:stCondLst>
                        <p:cond delay="indefinite"/>
                      </p:stCondLst>
                      <p:childTnLst>
                        <p:par>
                          <p:cTn id="68" fill="hold">
                            <p:stCondLst>
                              <p:cond delay="0"/>
                            </p:stCondLst>
                            <p:childTnLst>
                              <p:par>
                                <p:cTn id="69" presetID="10" presetClass="entr" presetSubtype="0" fill="hold" grpId="0" nodeType="clickEffect">
                                  <p:stCondLst>
                                    <p:cond delay="0"/>
                                  </p:stCondLst>
                                  <p:childTnLst>
                                    <p:set>
                                      <p:cBhvr>
                                        <p:cTn id="70" dur="1" fill="hold">
                                          <p:stCondLst>
                                            <p:cond delay="0"/>
                                          </p:stCondLst>
                                        </p:cTn>
                                        <p:tgtEl>
                                          <p:spTgt spid="25"/>
                                        </p:tgtEl>
                                        <p:attrNameLst>
                                          <p:attrName>style.visibility</p:attrName>
                                        </p:attrNameLst>
                                      </p:cBhvr>
                                      <p:to>
                                        <p:strVal val="visible"/>
                                      </p:to>
                                    </p:set>
                                    <p:animEffect transition="in" filter="fade">
                                      <p:cBhvr>
                                        <p:cTn id="71" dur="5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15" grpId="0" animBg="1"/>
      <p:bldP spid="16" grpId="0"/>
      <p:bldP spid="17" grpId="0"/>
      <p:bldP spid="18" grpId="0" animBg="1"/>
      <p:bldP spid="19" grpId="0"/>
      <p:bldP spid="20" grpId="0"/>
      <p:bldP spid="21" grpId="0"/>
      <p:bldP spid="25"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Contributions</a:t>
            </a:r>
            <a:endParaRPr lang="en-US" dirty="0">
              <a:solidFill>
                <a:schemeClr val="tx1"/>
              </a:solidFill>
            </a:endParaRPr>
          </a:p>
        </p:txBody>
      </p:sp>
      <p:sp>
        <p:nvSpPr>
          <p:cNvPr id="5" name="Footer Placeholder 4"/>
          <p:cNvSpPr>
            <a:spLocks noGrp="1"/>
          </p:cNvSpPr>
          <p:nvPr>
            <p:ph type="ftr" sz="quarter" idx="11"/>
          </p:nvPr>
        </p:nvSpPr>
        <p:spPr/>
        <p:txBody>
          <a:bodyPr/>
          <a:lstStyle/>
          <a:p>
            <a:r>
              <a:rPr lang="en-US"/>
              <a:t>IIT-B visit</a:t>
            </a:r>
            <a:endParaRPr lang="en-US" dirty="0"/>
          </a:p>
        </p:txBody>
      </p:sp>
      <p:sp>
        <p:nvSpPr>
          <p:cNvPr id="11" name="Rectangle 10"/>
          <p:cNvSpPr/>
          <p:nvPr/>
        </p:nvSpPr>
        <p:spPr>
          <a:xfrm>
            <a:off x="7324825" y="3272264"/>
            <a:ext cx="86627" cy="284197"/>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ounded Rectangle 37"/>
          <p:cNvSpPr>
            <a:spLocks noGrp="1"/>
          </p:cNvSpPr>
          <p:nvPr>
            <p:ph idx="1"/>
          </p:nvPr>
        </p:nvSpPr>
        <p:spPr>
          <a:xfrm>
            <a:off x="1035502" y="3140987"/>
            <a:ext cx="3635889" cy="844647"/>
          </a:xfrm>
          <a:prstGeom prst="roundRect">
            <a:avLst/>
          </a:prstGeom>
          <a:solidFill>
            <a:srgbClr val="F7FBD5"/>
          </a:solidFill>
          <a:ln w="57150"/>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marL="0" indent="0">
              <a:buNone/>
            </a:pPr>
            <a:r>
              <a:rPr lang="en-US" sz="2000" b="1" dirty="0"/>
              <a:t>(C1) Tighter upper bound on numerator using </a:t>
            </a:r>
            <a:r>
              <a:rPr lang="en-US" sz="2000" b="1" u="sng" dirty="0"/>
              <a:t>plan re-cost</a:t>
            </a:r>
            <a:endParaRPr lang="en-US" sz="2000" u="sng" dirty="0">
              <a:solidFill>
                <a:schemeClr val="tx1"/>
              </a:solidFill>
            </a:endParaRPr>
          </a:p>
        </p:txBody>
      </p:sp>
      <p:sp>
        <p:nvSpPr>
          <p:cNvPr id="15" name="Rounded Rectangle 37"/>
          <p:cNvSpPr txBox="1">
            <a:spLocks/>
          </p:cNvSpPr>
          <p:nvPr/>
        </p:nvSpPr>
        <p:spPr>
          <a:xfrm>
            <a:off x="1027711" y="4731188"/>
            <a:ext cx="4977671" cy="791003"/>
          </a:xfrm>
          <a:prstGeom prst="round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ct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0000FF"/>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lt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9pPr>
          </a:lstStyle>
          <a:p>
            <a:pPr marL="0" indent="0">
              <a:buFont typeface="Arial" panose="020B0604020202020204" pitchFamily="34" charset="0"/>
              <a:buNone/>
            </a:pPr>
            <a:r>
              <a:rPr lang="en-US" sz="2000" b="1" dirty="0"/>
              <a:t>(C2) Tighter lower bound on denominator using an assumption on plan cost behavior</a:t>
            </a:r>
            <a:endParaRPr lang="en-US" sz="2000" dirty="0"/>
          </a:p>
        </p:txBody>
      </p:sp>
      <mc:AlternateContent xmlns:mc="http://schemas.openxmlformats.org/markup-compatibility/2006" xmlns:a14="http://schemas.microsoft.com/office/drawing/2010/main">
        <mc:Choice Requires="a14">
          <p:sp>
            <p:nvSpPr>
              <p:cNvPr id="24" name="Rectangle 23"/>
              <p:cNvSpPr/>
              <p:nvPr/>
            </p:nvSpPr>
            <p:spPr>
              <a:xfrm>
                <a:off x="1848587" y="1486918"/>
                <a:ext cx="7313349" cy="781368"/>
              </a:xfrm>
              <a:prstGeom prst="rect">
                <a:avLst/>
              </a:prstGeom>
            </p:spPr>
            <p:txBody>
              <a:bodyPr wrap="none">
                <a:spAutoFit/>
              </a:bodyPr>
              <a:lstStyle/>
              <a:p>
                <a:r>
                  <a:rPr lang="en-US" sz="2000" b="1" dirty="0"/>
                  <a:t>Cost sub-optimality</a:t>
                </a:r>
                <a:r>
                  <a:rPr lang="en-US" sz="2000" dirty="0"/>
                  <a:t>  </a:t>
                </a:r>
                <a14:m>
                  <m:oMath xmlns:m="http://schemas.openxmlformats.org/officeDocument/2006/math">
                    <m:r>
                      <a:rPr lang="en-US" sz="2800">
                        <a:latin typeface="Cambria Math" panose="02040503050406030204" pitchFamily="18" charset="0"/>
                      </a:rPr>
                      <m:t>=</m:t>
                    </m:r>
                    <m:f>
                      <m:fPr>
                        <m:ctrlPr>
                          <a:rPr lang="en-US" sz="2800" i="1">
                            <a:latin typeface="Cambria Math" panose="02040503050406030204" pitchFamily="18" charset="0"/>
                          </a:rPr>
                        </m:ctrlPr>
                      </m:fPr>
                      <m:num>
                        <m:r>
                          <m:rPr>
                            <m:sty m:val="p"/>
                          </m:rPr>
                          <a:rPr lang="en-US" sz="2800">
                            <a:latin typeface="Cambria Math" panose="02040503050406030204" pitchFamily="18" charset="0"/>
                          </a:rPr>
                          <m:t>cost</m:t>
                        </m:r>
                        <m:r>
                          <a:rPr lang="en-US" sz="2800">
                            <a:latin typeface="Cambria Math" panose="02040503050406030204" pitchFamily="18" charset="0"/>
                          </a:rPr>
                          <m:t> </m:t>
                        </m:r>
                        <m:r>
                          <m:rPr>
                            <m:sty m:val="p"/>
                          </m:rPr>
                          <a:rPr lang="en-US" sz="2800">
                            <a:latin typeface="Cambria Math" panose="02040503050406030204" pitchFamily="18" charset="0"/>
                          </a:rPr>
                          <m:t>of</m:t>
                        </m:r>
                        <m:r>
                          <a:rPr lang="en-US" sz="2800">
                            <a:latin typeface="Cambria Math" panose="02040503050406030204" pitchFamily="18" charset="0"/>
                          </a:rPr>
                          <m:t> </m:t>
                        </m:r>
                        <m:r>
                          <m:rPr>
                            <m:sty m:val="p"/>
                          </m:rPr>
                          <a:rPr lang="en-US" sz="2800">
                            <a:latin typeface="Cambria Math" panose="02040503050406030204" pitchFamily="18" charset="0"/>
                          </a:rPr>
                          <m:t>selected</m:t>
                        </m:r>
                        <m:r>
                          <a:rPr lang="en-US" sz="2800">
                            <a:latin typeface="Cambria Math" panose="02040503050406030204" pitchFamily="18" charset="0"/>
                          </a:rPr>
                          <m:t> </m:t>
                        </m:r>
                        <m:r>
                          <m:rPr>
                            <m:sty m:val="p"/>
                          </m:rPr>
                          <a:rPr lang="en-US" sz="2800">
                            <a:latin typeface="Cambria Math" panose="02040503050406030204" pitchFamily="18" charset="0"/>
                          </a:rPr>
                          <m:t>plan</m:t>
                        </m:r>
                        <m:r>
                          <a:rPr lang="en-US" sz="2800" b="0" i="0" smtClean="0">
                            <a:latin typeface="Cambria Math" panose="02040503050406030204" pitchFamily="18" charset="0"/>
                          </a:rPr>
                          <m:t> (</m:t>
                        </m:r>
                        <m:r>
                          <m:rPr>
                            <m:sty m:val="p"/>
                          </m:rPr>
                          <a:rPr lang="en-US" sz="2800" b="0" i="0" smtClean="0">
                            <a:latin typeface="Cambria Math" panose="02040503050406030204" pitchFamily="18" charset="0"/>
                          </a:rPr>
                          <m:t>from</m:t>
                        </m:r>
                        <m:r>
                          <a:rPr lang="en-US" sz="2800" b="0" i="0" smtClean="0">
                            <a:latin typeface="Cambria Math" panose="02040503050406030204" pitchFamily="18" charset="0"/>
                          </a:rPr>
                          <m:t> </m:t>
                        </m:r>
                        <m:sSub>
                          <m:sSubPr>
                            <m:ctrlPr>
                              <a:rPr lang="en-US" sz="2800" b="0" i="1" smtClean="0">
                                <a:latin typeface="Cambria Math" panose="02040503050406030204" pitchFamily="18" charset="0"/>
                              </a:rPr>
                            </m:ctrlPr>
                          </m:sSubPr>
                          <m:e>
                            <m:r>
                              <m:rPr>
                                <m:sty m:val="p"/>
                              </m:rPr>
                              <a:rPr lang="en-US" sz="2800" b="0" i="0" smtClean="0">
                                <a:latin typeface="Cambria Math" panose="02040503050406030204" pitchFamily="18" charset="0"/>
                              </a:rPr>
                              <m:t>P</m:t>
                            </m:r>
                          </m:e>
                          <m:sub>
                            <m:r>
                              <a:rPr lang="en-US" sz="2800" b="0" i="0" smtClean="0">
                                <a:latin typeface="Cambria Math" panose="02040503050406030204" pitchFamily="18" charset="0"/>
                              </a:rPr>
                              <m:t>1</m:t>
                            </m:r>
                          </m:sub>
                        </m:sSub>
                        <m:r>
                          <a:rPr lang="en-US" sz="2800" b="0" i="0" smtClean="0">
                            <a:latin typeface="Cambria Math" panose="02040503050406030204" pitchFamily="18" charset="0"/>
                          </a:rPr>
                          <m:t>,</m:t>
                        </m:r>
                        <m:sSub>
                          <m:sSubPr>
                            <m:ctrlPr>
                              <a:rPr lang="en-US" sz="2800" i="1">
                                <a:latin typeface="Cambria Math" panose="02040503050406030204" pitchFamily="18" charset="0"/>
                              </a:rPr>
                            </m:ctrlPr>
                          </m:sSubPr>
                          <m:e>
                            <m:r>
                              <m:rPr>
                                <m:sty m:val="p"/>
                              </m:rPr>
                              <a:rPr lang="en-US" sz="2800" i="0">
                                <a:latin typeface="Cambria Math" panose="02040503050406030204" pitchFamily="18" charset="0"/>
                              </a:rPr>
                              <m:t>P</m:t>
                            </m:r>
                          </m:e>
                          <m:sub>
                            <m:r>
                              <a:rPr lang="en-US" sz="2800" b="0" i="0" smtClean="0">
                                <a:latin typeface="Cambria Math" panose="02040503050406030204" pitchFamily="18" charset="0"/>
                              </a:rPr>
                              <m:t>2</m:t>
                            </m:r>
                          </m:sub>
                        </m:sSub>
                        <m:r>
                          <a:rPr lang="en-US" sz="2800" b="0" i="0" smtClean="0">
                            <a:latin typeface="Cambria Math" panose="02040503050406030204" pitchFamily="18" charset="0"/>
                          </a:rPr>
                          <m:t>,  </m:t>
                        </m:r>
                        <m:sSub>
                          <m:sSubPr>
                            <m:ctrlPr>
                              <a:rPr lang="en-US" sz="2800" i="1">
                                <a:latin typeface="Cambria Math" panose="02040503050406030204" pitchFamily="18" charset="0"/>
                              </a:rPr>
                            </m:ctrlPr>
                          </m:sSubPr>
                          <m:e>
                            <m:r>
                              <m:rPr>
                                <m:sty m:val="p"/>
                              </m:rPr>
                              <a:rPr lang="en-US" sz="2800" i="0">
                                <a:latin typeface="Cambria Math" panose="02040503050406030204" pitchFamily="18" charset="0"/>
                              </a:rPr>
                              <m:t>P</m:t>
                            </m:r>
                          </m:e>
                          <m:sub>
                            <m:r>
                              <a:rPr lang="en-US" sz="2800" b="0" i="0" smtClean="0">
                                <a:latin typeface="Cambria Math" panose="02040503050406030204" pitchFamily="18" charset="0"/>
                              </a:rPr>
                              <m:t>3</m:t>
                            </m:r>
                          </m:sub>
                        </m:sSub>
                        <m:r>
                          <a:rPr lang="en-US" sz="2800" b="0" i="0" smtClean="0">
                            <a:latin typeface="Cambria Math" panose="02040503050406030204" pitchFamily="18" charset="0"/>
                          </a:rPr>
                          <m:t>)</m:t>
                        </m:r>
                      </m:num>
                      <m:den>
                        <m:r>
                          <m:rPr>
                            <m:sty m:val="p"/>
                          </m:rPr>
                          <a:rPr lang="en-US" sz="2800">
                            <a:latin typeface="Cambria Math" panose="02040503050406030204" pitchFamily="18" charset="0"/>
                          </a:rPr>
                          <m:t>cost</m:t>
                        </m:r>
                        <m:r>
                          <a:rPr lang="en-US" sz="2800">
                            <a:latin typeface="Cambria Math" panose="02040503050406030204" pitchFamily="18" charset="0"/>
                          </a:rPr>
                          <m:t> </m:t>
                        </m:r>
                        <m:r>
                          <m:rPr>
                            <m:sty m:val="p"/>
                          </m:rPr>
                          <a:rPr lang="en-US" sz="2800">
                            <a:latin typeface="Cambria Math" panose="02040503050406030204" pitchFamily="18" charset="0"/>
                          </a:rPr>
                          <m:t>of</m:t>
                        </m:r>
                        <m:r>
                          <a:rPr lang="en-US" sz="2800">
                            <a:latin typeface="Cambria Math" panose="02040503050406030204" pitchFamily="18" charset="0"/>
                          </a:rPr>
                          <m:t> </m:t>
                        </m:r>
                        <m:r>
                          <m:rPr>
                            <m:sty m:val="p"/>
                          </m:rPr>
                          <a:rPr lang="en-US" sz="2800">
                            <a:latin typeface="Cambria Math" panose="02040503050406030204" pitchFamily="18" charset="0"/>
                          </a:rPr>
                          <m:t>optimal</m:t>
                        </m:r>
                        <m:r>
                          <a:rPr lang="en-US" sz="2800">
                            <a:latin typeface="Cambria Math" panose="02040503050406030204" pitchFamily="18" charset="0"/>
                          </a:rPr>
                          <m:t> </m:t>
                        </m:r>
                        <m:r>
                          <m:rPr>
                            <m:sty m:val="p"/>
                          </m:rPr>
                          <a:rPr lang="en-US" sz="2800">
                            <a:latin typeface="Cambria Math" panose="02040503050406030204" pitchFamily="18" charset="0"/>
                          </a:rPr>
                          <m:t>plan</m:t>
                        </m:r>
                        <m:r>
                          <a:rPr lang="en-US" sz="2800">
                            <a:latin typeface="Cambria Math" panose="02040503050406030204" pitchFamily="18" charset="0"/>
                          </a:rPr>
                          <m:t>  (</m:t>
                        </m:r>
                        <m:r>
                          <m:rPr>
                            <m:sty m:val="p"/>
                          </m:rPr>
                          <a:rPr lang="en-US" sz="2800" b="0" i="0" smtClean="0">
                            <a:latin typeface="Cambria Math" panose="02040503050406030204" pitchFamily="18" charset="0"/>
                          </a:rPr>
                          <m:t>for</m:t>
                        </m:r>
                        <m:r>
                          <a:rPr lang="en-US" sz="2800" b="0" i="0" smtClean="0">
                            <a:latin typeface="Cambria Math" panose="02040503050406030204" pitchFamily="18" charset="0"/>
                          </a:rPr>
                          <m:t> </m:t>
                        </m:r>
                        <m:sSub>
                          <m:sSubPr>
                            <m:ctrlPr>
                              <a:rPr lang="en-US" sz="2800" b="0" i="1" smtClean="0">
                                <a:latin typeface="Cambria Math" panose="02040503050406030204" pitchFamily="18" charset="0"/>
                              </a:rPr>
                            </m:ctrlPr>
                          </m:sSubPr>
                          <m:e>
                            <m:r>
                              <m:rPr>
                                <m:sty m:val="p"/>
                              </m:rPr>
                              <a:rPr lang="en-US" sz="2800" b="0" i="0" smtClean="0">
                                <a:latin typeface="Cambria Math" panose="02040503050406030204" pitchFamily="18" charset="0"/>
                              </a:rPr>
                              <m:t>q</m:t>
                            </m:r>
                          </m:e>
                          <m:sub>
                            <m:r>
                              <m:rPr>
                                <m:sty m:val="p"/>
                              </m:rPr>
                              <a:rPr lang="en-US" sz="2800" b="0" i="0" smtClean="0">
                                <a:latin typeface="Cambria Math" panose="02040503050406030204" pitchFamily="18" charset="0"/>
                              </a:rPr>
                              <m:t>new</m:t>
                            </m:r>
                          </m:sub>
                        </m:sSub>
                        <m:r>
                          <a:rPr lang="en-US" sz="2800" b="0" i="0" smtClean="0">
                            <a:latin typeface="Cambria Math" panose="02040503050406030204" pitchFamily="18" charset="0"/>
                          </a:rPr>
                          <m:t>)</m:t>
                        </m:r>
                      </m:den>
                    </m:f>
                  </m:oMath>
                </a14:m>
                <a:endParaRPr lang="en-US" sz="2800" dirty="0"/>
              </a:p>
            </p:txBody>
          </p:sp>
        </mc:Choice>
        <mc:Fallback xmlns="">
          <p:sp>
            <p:nvSpPr>
              <p:cNvPr id="24" name="Rectangle 23"/>
              <p:cNvSpPr>
                <a:spLocks noRot="1" noChangeAspect="1" noMove="1" noResize="1" noEditPoints="1" noAdjustHandles="1" noChangeArrowheads="1" noChangeShapeType="1" noTextEdit="1"/>
              </p:cNvSpPr>
              <p:nvPr/>
            </p:nvSpPr>
            <p:spPr>
              <a:xfrm>
                <a:off x="1848587" y="1486918"/>
                <a:ext cx="7313349" cy="781368"/>
              </a:xfrm>
              <a:prstGeom prst="rect">
                <a:avLst/>
              </a:prstGeom>
              <a:blipFill>
                <a:blip r:embed="rId2"/>
                <a:stretch>
                  <a:fillRect l="-833"/>
                </a:stretch>
              </a:blipFill>
            </p:spPr>
            <p:txBody>
              <a:bodyPr/>
              <a:lstStyle/>
              <a:p>
                <a:r>
                  <a:rPr lang="en-US">
                    <a:noFill/>
                  </a:rPr>
                  <a:t> </a:t>
                </a:r>
              </a:p>
            </p:txBody>
          </p:sp>
        </mc:Fallback>
      </mc:AlternateContent>
      <p:sp>
        <p:nvSpPr>
          <p:cNvPr id="10" name="Rectangle 9">
            <a:extLst>
              <a:ext uri="{FF2B5EF4-FFF2-40B4-BE49-F238E27FC236}">
                <a16:creationId xmlns:a16="http://schemas.microsoft.com/office/drawing/2014/main" id="{08064A0D-5E58-447C-A6B4-0FC31AA1501C}"/>
              </a:ext>
            </a:extLst>
          </p:cNvPr>
          <p:cNvSpPr/>
          <p:nvPr/>
        </p:nvSpPr>
        <p:spPr>
          <a:xfrm>
            <a:off x="7056883" y="3974957"/>
            <a:ext cx="86627" cy="284197"/>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a:extLst>
              <a:ext uri="{FF2B5EF4-FFF2-40B4-BE49-F238E27FC236}">
                <a16:creationId xmlns:a16="http://schemas.microsoft.com/office/drawing/2014/main" id="{EB0092E3-B4D1-407A-9298-FDD513C5547A}"/>
              </a:ext>
            </a:extLst>
          </p:cNvPr>
          <p:cNvSpPr txBox="1"/>
          <p:nvPr/>
        </p:nvSpPr>
        <p:spPr>
          <a:xfrm>
            <a:off x="11154929" y="4501715"/>
            <a:ext cx="1215974" cy="369332"/>
          </a:xfrm>
          <a:prstGeom prst="rect">
            <a:avLst/>
          </a:prstGeom>
          <a:noFill/>
        </p:spPr>
        <p:txBody>
          <a:bodyPr wrap="none" rtlCol="0">
            <a:spAutoFit/>
          </a:bodyPr>
          <a:lstStyle/>
          <a:p>
            <a:r>
              <a:rPr lang="en-US" b="1" dirty="0" err="1"/>
              <a:t>OptAlways</a:t>
            </a:r>
            <a:endParaRPr lang="en-US" b="1" dirty="0"/>
          </a:p>
        </p:txBody>
      </p:sp>
      <p:sp>
        <p:nvSpPr>
          <p:cNvPr id="14" name="5-Point Star 6">
            <a:extLst>
              <a:ext uri="{FF2B5EF4-FFF2-40B4-BE49-F238E27FC236}">
                <a16:creationId xmlns:a16="http://schemas.microsoft.com/office/drawing/2014/main" id="{269B6329-53E9-43EC-B91C-685C37FFDC2A}"/>
              </a:ext>
            </a:extLst>
          </p:cNvPr>
          <p:cNvSpPr/>
          <p:nvPr/>
        </p:nvSpPr>
        <p:spPr>
          <a:xfrm>
            <a:off x="11061279" y="4686381"/>
            <a:ext cx="198408" cy="198408"/>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16" name="Chart 15">
            <a:extLst>
              <a:ext uri="{FF2B5EF4-FFF2-40B4-BE49-F238E27FC236}">
                <a16:creationId xmlns:a16="http://schemas.microsoft.com/office/drawing/2014/main" id="{88A3AA21-A162-48BA-A850-C50B8F0DE2D8}"/>
              </a:ext>
            </a:extLst>
          </p:cNvPr>
          <p:cNvGraphicFramePr>
            <a:graphicFrameLocks/>
          </p:cNvGraphicFramePr>
          <p:nvPr>
            <p:extLst>
              <p:ext uri="{D42A27DB-BD31-4B8C-83A1-F6EECF244321}">
                <p14:modId xmlns:p14="http://schemas.microsoft.com/office/powerpoint/2010/main" val="1294344314"/>
              </p:ext>
            </p:extLst>
          </p:nvPr>
        </p:nvGraphicFramePr>
        <p:xfrm>
          <a:off x="6213037" y="2944664"/>
          <a:ext cx="5280604" cy="2802978"/>
        </p:xfrm>
        <a:graphic>
          <a:graphicData uri="http://schemas.openxmlformats.org/drawingml/2006/chart">
            <c:chart xmlns:c="http://schemas.openxmlformats.org/drawingml/2006/chart" xmlns:r="http://schemas.openxmlformats.org/officeDocument/2006/relationships" r:id="rId3"/>
          </a:graphicData>
        </a:graphic>
      </p:graphicFrame>
      <p:sp>
        <p:nvSpPr>
          <p:cNvPr id="17" name="Oval 16">
            <a:extLst>
              <a:ext uri="{FF2B5EF4-FFF2-40B4-BE49-F238E27FC236}">
                <a16:creationId xmlns:a16="http://schemas.microsoft.com/office/drawing/2014/main" id="{CBA25953-FACF-4FBD-A422-2EED0843F6DF}"/>
              </a:ext>
            </a:extLst>
          </p:cNvPr>
          <p:cNvSpPr/>
          <p:nvPr/>
        </p:nvSpPr>
        <p:spPr>
          <a:xfrm>
            <a:off x="7527404" y="4686380"/>
            <a:ext cx="290306" cy="154849"/>
          </a:xfrm>
          <a:prstGeom prst="ellipse">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B4A0745D-18B7-4AE2-83E5-5EC31382C192}"/>
              </a:ext>
            </a:extLst>
          </p:cNvPr>
          <p:cNvSpPr/>
          <p:nvPr/>
        </p:nvSpPr>
        <p:spPr>
          <a:xfrm>
            <a:off x="8708142" y="4649622"/>
            <a:ext cx="134220" cy="15959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80FEEBFF-9ACA-4218-891B-602B78A27A3C}"/>
              </a:ext>
            </a:extLst>
          </p:cNvPr>
          <p:cNvSpPr/>
          <p:nvPr/>
        </p:nvSpPr>
        <p:spPr>
          <a:xfrm>
            <a:off x="8205785" y="4643976"/>
            <a:ext cx="134220" cy="15959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0" name="Straight Arrow Connector 19">
            <a:extLst>
              <a:ext uri="{FF2B5EF4-FFF2-40B4-BE49-F238E27FC236}">
                <a16:creationId xmlns:a16="http://schemas.microsoft.com/office/drawing/2014/main" id="{0AD94EFE-8BF0-4556-88AE-5647419C767D}"/>
              </a:ext>
            </a:extLst>
          </p:cNvPr>
          <p:cNvCxnSpPr>
            <a:stCxn id="18" idx="1"/>
            <a:endCxn id="19" idx="3"/>
          </p:cNvCxnSpPr>
          <p:nvPr/>
        </p:nvCxnSpPr>
        <p:spPr>
          <a:xfrm flipH="1" flipV="1">
            <a:off x="8340005" y="4723772"/>
            <a:ext cx="368137" cy="564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1" name="Rectangle 20">
            <a:extLst>
              <a:ext uri="{FF2B5EF4-FFF2-40B4-BE49-F238E27FC236}">
                <a16:creationId xmlns:a16="http://schemas.microsoft.com/office/drawing/2014/main" id="{6AEFF994-52AA-43B4-8409-380869A6D53F}"/>
              </a:ext>
            </a:extLst>
          </p:cNvPr>
          <p:cNvSpPr/>
          <p:nvPr/>
        </p:nvSpPr>
        <p:spPr>
          <a:xfrm>
            <a:off x="7737040" y="4653672"/>
            <a:ext cx="134220" cy="15959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2" name="Straight Arrow Connector 21">
            <a:extLst>
              <a:ext uri="{FF2B5EF4-FFF2-40B4-BE49-F238E27FC236}">
                <a16:creationId xmlns:a16="http://schemas.microsoft.com/office/drawing/2014/main" id="{CC739E9C-E205-4F8F-AEF1-0FE86629CDA5}"/>
              </a:ext>
            </a:extLst>
          </p:cNvPr>
          <p:cNvCxnSpPr/>
          <p:nvPr/>
        </p:nvCxnSpPr>
        <p:spPr>
          <a:xfrm flipH="1" flipV="1">
            <a:off x="7863103" y="4741226"/>
            <a:ext cx="368137" cy="564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3" name="TextBox 22">
            <a:extLst>
              <a:ext uri="{FF2B5EF4-FFF2-40B4-BE49-F238E27FC236}">
                <a16:creationId xmlns:a16="http://schemas.microsoft.com/office/drawing/2014/main" id="{AD4AD48C-63F2-4CE2-9CF9-5AB60CAADF40}"/>
              </a:ext>
            </a:extLst>
          </p:cNvPr>
          <p:cNvSpPr txBox="1"/>
          <p:nvPr/>
        </p:nvSpPr>
        <p:spPr>
          <a:xfrm>
            <a:off x="8231240" y="4274644"/>
            <a:ext cx="2114681" cy="369332"/>
          </a:xfrm>
          <a:prstGeom prst="rect">
            <a:avLst/>
          </a:prstGeom>
          <a:noFill/>
        </p:spPr>
        <p:txBody>
          <a:bodyPr wrap="none" rtlCol="0">
            <a:spAutoFit/>
          </a:bodyPr>
          <a:lstStyle/>
          <a:p>
            <a:r>
              <a:rPr lang="en-US" b="1" dirty="0"/>
              <a:t>(C1) Bounded-PPQO</a:t>
            </a:r>
          </a:p>
        </p:txBody>
      </p:sp>
      <p:sp>
        <p:nvSpPr>
          <p:cNvPr id="25" name="TextBox 24">
            <a:extLst>
              <a:ext uri="{FF2B5EF4-FFF2-40B4-BE49-F238E27FC236}">
                <a16:creationId xmlns:a16="http://schemas.microsoft.com/office/drawing/2014/main" id="{2CD5BEE0-FE01-4FA1-9C98-026241D042DF}"/>
              </a:ext>
            </a:extLst>
          </p:cNvPr>
          <p:cNvSpPr txBox="1"/>
          <p:nvPr/>
        </p:nvSpPr>
        <p:spPr>
          <a:xfrm>
            <a:off x="7716704" y="4288774"/>
            <a:ext cx="567784" cy="369332"/>
          </a:xfrm>
          <a:prstGeom prst="rect">
            <a:avLst/>
          </a:prstGeom>
          <a:noFill/>
        </p:spPr>
        <p:txBody>
          <a:bodyPr wrap="none" rtlCol="0">
            <a:spAutoFit/>
          </a:bodyPr>
          <a:lstStyle/>
          <a:p>
            <a:r>
              <a:rPr lang="en-US" b="1" dirty="0"/>
              <a:t>(C2)</a:t>
            </a:r>
          </a:p>
        </p:txBody>
      </p:sp>
      <p:sp>
        <p:nvSpPr>
          <p:cNvPr id="3" name="Date Placeholder 2">
            <a:extLst>
              <a:ext uri="{FF2B5EF4-FFF2-40B4-BE49-F238E27FC236}">
                <a16:creationId xmlns:a16="http://schemas.microsoft.com/office/drawing/2014/main" id="{4339DFD9-45C8-483C-B394-92A26F7FFAA3}"/>
              </a:ext>
            </a:extLst>
          </p:cNvPr>
          <p:cNvSpPr>
            <a:spLocks noGrp="1"/>
          </p:cNvSpPr>
          <p:nvPr>
            <p:ph type="dt" sz="half" idx="10"/>
          </p:nvPr>
        </p:nvSpPr>
        <p:spPr/>
        <p:txBody>
          <a:bodyPr/>
          <a:lstStyle/>
          <a:p>
            <a:fld id="{12EEB855-6543-4EBA-AE77-4F8BE74D2931}" type="datetime1">
              <a:rPr lang="en-US" smtClean="0"/>
              <a:t>1/26/2018</a:t>
            </a:fld>
            <a:endParaRPr lang="en-US"/>
          </a:p>
        </p:txBody>
      </p:sp>
      <p:sp>
        <p:nvSpPr>
          <p:cNvPr id="4" name="Slide Number Placeholder 3">
            <a:extLst>
              <a:ext uri="{FF2B5EF4-FFF2-40B4-BE49-F238E27FC236}">
                <a16:creationId xmlns:a16="http://schemas.microsoft.com/office/drawing/2014/main" id="{5ED8513A-3170-4ED1-A7D8-3B411F64C914}"/>
              </a:ext>
            </a:extLst>
          </p:cNvPr>
          <p:cNvSpPr>
            <a:spLocks noGrp="1"/>
          </p:cNvSpPr>
          <p:nvPr>
            <p:ph type="sldNum" sz="quarter" idx="12"/>
          </p:nvPr>
        </p:nvSpPr>
        <p:spPr/>
        <p:txBody>
          <a:bodyPr/>
          <a:lstStyle/>
          <a:p>
            <a:fld id="{2A90BD27-C47E-47C2-9FB3-CBB1CB19B799}" type="slidenum">
              <a:rPr lang="en-US" smtClean="0"/>
              <a:t>17</a:t>
            </a:fld>
            <a:endParaRPr lang="en-US"/>
          </a:p>
        </p:txBody>
      </p:sp>
    </p:spTree>
    <p:extLst>
      <p:ext uri="{BB962C8B-B14F-4D97-AF65-F5344CB8AC3E}">
        <p14:creationId xmlns:p14="http://schemas.microsoft.com/office/powerpoint/2010/main" val="33666952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2"/>
                                        </p:tgtEl>
                                        <p:attrNameLst>
                                          <p:attrName>style.visibility</p:attrName>
                                        </p:attrNameLst>
                                      </p:cBhvr>
                                      <p:to>
                                        <p:strVal val="visible"/>
                                      </p:to>
                                    </p:set>
                                    <p:animEffect transition="in" filter="fade">
                                      <p:cBhvr>
                                        <p:cTn id="7" dur="500"/>
                                        <p:tgtEl>
                                          <p:spTgt spid="22"/>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21"/>
                                        </p:tgtEl>
                                        <p:attrNameLst>
                                          <p:attrName>style.visibility</p:attrName>
                                        </p:attrNameLst>
                                      </p:cBhvr>
                                      <p:to>
                                        <p:strVal val="visible"/>
                                      </p:to>
                                    </p:set>
                                    <p:animEffect transition="in" filter="fade">
                                      <p:cBhvr>
                                        <p:cTn id="10" dur="500"/>
                                        <p:tgtEl>
                                          <p:spTgt spid="21"/>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25"/>
                                        </p:tgtEl>
                                        <p:attrNameLst>
                                          <p:attrName>style.visibility</p:attrName>
                                        </p:attrNameLst>
                                      </p:cBhvr>
                                      <p:to>
                                        <p:strVal val="visible"/>
                                      </p:to>
                                    </p:set>
                                    <p:animEffect transition="in" filter="fade">
                                      <p:cBhvr>
                                        <p:cTn id="13" dur="5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animBg="1"/>
      <p:bldP spid="25"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Plan re-cost in online PQO</a:t>
            </a:r>
          </a:p>
        </p:txBody>
      </p:sp>
      <p:sp>
        <p:nvSpPr>
          <p:cNvPr id="5" name="Footer Placeholder 4"/>
          <p:cNvSpPr>
            <a:spLocks noGrp="1"/>
          </p:cNvSpPr>
          <p:nvPr>
            <p:ph type="ftr" sz="quarter" idx="11"/>
          </p:nvPr>
        </p:nvSpPr>
        <p:spPr/>
        <p:txBody>
          <a:bodyPr/>
          <a:lstStyle/>
          <a:p>
            <a:r>
              <a:rPr lang="en-US"/>
              <a:t>IIT-B visit</a:t>
            </a:r>
            <a:endParaRPr lang="en-US" dirty="0"/>
          </a:p>
        </p:txBody>
      </p:sp>
      <p:grpSp>
        <p:nvGrpSpPr>
          <p:cNvPr id="20" name="Group 19"/>
          <p:cNvGrpSpPr/>
          <p:nvPr/>
        </p:nvGrpSpPr>
        <p:grpSpPr>
          <a:xfrm>
            <a:off x="5230761" y="1437393"/>
            <a:ext cx="6228071" cy="786754"/>
            <a:chOff x="1134084" y="2101516"/>
            <a:chExt cx="6636205" cy="853819"/>
          </a:xfrm>
        </p:grpSpPr>
        <p:sp>
          <p:nvSpPr>
            <p:cNvPr id="7" name="Rectangle 6"/>
            <p:cNvSpPr/>
            <p:nvPr/>
          </p:nvSpPr>
          <p:spPr>
            <a:xfrm>
              <a:off x="3342499" y="2101516"/>
              <a:ext cx="2320364" cy="853819"/>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200" b="1" dirty="0">
                  <a:solidFill>
                    <a:schemeClr val="tx1"/>
                  </a:solidFill>
                </a:rPr>
                <a:t>Optimize</a:t>
              </a:r>
            </a:p>
          </p:txBody>
        </p:sp>
        <p:cxnSp>
          <p:nvCxnSpPr>
            <p:cNvPr id="9" name="Straight Arrow Connector 8"/>
            <p:cNvCxnSpPr/>
            <p:nvPr/>
          </p:nvCxnSpPr>
          <p:spPr>
            <a:xfrm>
              <a:off x="1812758" y="2551336"/>
              <a:ext cx="1529741" cy="0"/>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1" name="TextBox 10"/>
            <p:cNvSpPr txBox="1"/>
            <p:nvPr/>
          </p:nvSpPr>
          <p:spPr>
            <a:xfrm>
              <a:off x="1134084" y="2101516"/>
              <a:ext cx="2144113" cy="400110"/>
            </a:xfrm>
            <a:prstGeom prst="rect">
              <a:avLst/>
            </a:prstGeom>
            <a:noFill/>
          </p:spPr>
          <p:txBody>
            <a:bodyPr wrap="none" rtlCol="0">
              <a:spAutoFit/>
            </a:bodyPr>
            <a:lstStyle/>
            <a:p>
              <a:r>
                <a:rPr lang="en-US" b="1" dirty="0"/>
                <a:t>Query instance (q)</a:t>
              </a:r>
            </a:p>
          </p:txBody>
        </p:sp>
        <p:cxnSp>
          <p:nvCxnSpPr>
            <p:cNvPr id="12" name="Straight Arrow Connector 11"/>
            <p:cNvCxnSpPr/>
            <p:nvPr/>
          </p:nvCxnSpPr>
          <p:spPr>
            <a:xfrm>
              <a:off x="5662863" y="2537728"/>
              <a:ext cx="1529741" cy="0"/>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5850596" y="2128315"/>
              <a:ext cx="1919693" cy="400110"/>
            </a:xfrm>
            <a:prstGeom prst="rect">
              <a:avLst/>
            </a:prstGeom>
            <a:noFill/>
          </p:spPr>
          <p:txBody>
            <a:bodyPr wrap="none" rtlCol="0">
              <a:spAutoFit/>
            </a:bodyPr>
            <a:lstStyle/>
            <a:p>
              <a:r>
                <a:rPr lang="en-US" b="1" dirty="0"/>
                <a:t>Optimal plan (P)</a:t>
              </a:r>
            </a:p>
          </p:txBody>
        </p:sp>
      </p:grpSp>
      <p:grpSp>
        <p:nvGrpSpPr>
          <p:cNvPr id="21" name="Group 20"/>
          <p:cNvGrpSpPr/>
          <p:nvPr/>
        </p:nvGrpSpPr>
        <p:grpSpPr>
          <a:xfrm>
            <a:off x="4868726" y="2808454"/>
            <a:ext cx="6616882" cy="1204914"/>
            <a:chOff x="756813" y="3955172"/>
            <a:chExt cx="7010876" cy="1307055"/>
          </a:xfrm>
        </p:grpSpPr>
        <p:cxnSp>
          <p:nvCxnSpPr>
            <p:cNvPr id="10" name="Straight Arrow Connector 9"/>
            <p:cNvCxnSpPr/>
            <p:nvPr/>
          </p:nvCxnSpPr>
          <p:spPr>
            <a:xfrm>
              <a:off x="1812758" y="4372114"/>
              <a:ext cx="1529741" cy="0"/>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4" name="Rectangle 13"/>
            <p:cNvSpPr/>
            <p:nvPr/>
          </p:nvSpPr>
          <p:spPr>
            <a:xfrm>
              <a:off x="3342499" y="4203672"/>
              <a:ext cx="2320364" cy="773493"/>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200" b="1" dirty="0">
                  <a:solidFill>
                    <a:schemeClr val="tx1"/>
                  </a:solidFill>
                </a:rPr>
                <a:t>Re-cost</a:t>
              </a:r>
            </a:p>
          </p:txBody>
        </p:sp>
        <p:cxnSp>
          <p:nvCxnSpPr>
            <p:cNvPr id="15" name="Straight Arrow Connector 14"/>
            <p:cNvCxnSpPr/>
            <p:nvPr/>
          </p:nvCxnSpPr>
          <p:spPr>
            <a:xfrm>
              <a:off x="1812758" y="4877645"/>
              <a:ext cx="1529741" cy="0"/>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6" name="TextBox 15"/>
            <p:cNvSpPr txBox="1"/>
            <p:nvPr/>
          </p:nvSpPr>
          <p:spPr>
            <a:xfrm>
              <a:off x="756813" y="4861586"/>
              <a:ext cx="2177143" cy="400641"/>
            </a:xfrm>
            <a:prstGeom prst="rect">
              <a:avLst/>
            </a:prstGeom>
            <a:noFill/>
          </p:spPr>
          <p:txBody>
            <a:bodyPr wrap="none" rtlCol="0">
              <a:spAutoFit/>
            </a:bodyPr>
            <a:lstStyle/>
            <a:p>
              <a:r>
                <a:rPr lang="en-US" b="1" dirty="0"/>
                <a:t>Query instance (q’ )</a:t>
              </a:r>
            </a:p>
          </p:txBody>
        </p:sp>
        <p:sp>
          <p:nvSpPr>
            <p:cNvPr id="17" name="TextBox 16"/>
            <p:cNvSpPr txBox="1"/>
            <p:nvPr/>
          </p:nvSpPr>
          <p:spPr>
            <a:xfrm>
              <a:off x="1807053" y="3955172"/>
              <a:ext cx="1002197" cy="400110"/>
            </a:xfrm>
            <a:prstGeom prst="rect">
              <a:avLst/>
            </a:prstGeom>
            <a:noFill/>
          </p:spPr>
          <p:txBody>
            <a:bodyPr wrap="none" rtlCol="0">
              <a:spAutoFit/>
            </a:bodyPr>
            <a:lstStyle/>
            <a:p>
              <a:r>
                <a:rPr lang="en-US" b="1" dirty="0"/>
                <a:t>Plan (P)</a:t>
              </a:r>
            </a:p>
          </p:txBody>
        </p:sp>
        <p:cxnSp>
          <p:nvCxnSpPr>
            <p:cNvPr id="18" name="Straight Arrow Connector 17"/>
            <p:cNvCxnSpPr/>
            <p:nvPr/>
          </p:nvCxnSpPr>
          <p:spPr>
            <a:xfrm>
              <a:off x="5662862" y="4669569"/>
              <a:ext cx="1529741" cy="0"/>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9" name="TextBox 18"/>
            <p:cNvSpPr txBox="1"/>
            <p:nvPr/>
          </p:nvSpPr>
          <p:spPr>
            <a:xfrm>
              <a:off x="6030097" y="4215205"/>
              <a:ext cx="1737592" cy="400110"/>
            </a:xfrm>
            <a:prstGeom prst="rect">
              <a:avLst/>
            </a:prstGeom>
            <a:noFill/>
          </p:spPr>
          <p:txBody>
            <a:bodyPr wrap="none" rtlCol="0">
              <a:spAutoFit/>
            </a:bodyPr>
            <a:lstStyle/>
            <a:p>
              <a:r>
                <a:rPr lang="en-US" b="1" dirty="0"/>
                <a:t>Cost of P for q’</a:t>
              </a:r>
            </a:p>
          </p:txBody>
        </p:sp>
      </p:grpSp>
      <p:sp>
        <p:nvSpPr>
          <p:cNvPr id="8" name="TextBox 7"/>
          <p:cNvSpPr txBox="1"/>
          <p:nvPr/>
        </p:nvSpPr>
        <p:spPr>
          <a:xfrm>
            <a:off x="8062782" y="2445408"/>
            <a:ext cx="384336" cy="369332"/>
          </a:xfrm>
          <a:prstGeom prst="rect">
            <a:avLst/>
          </a:prstGeom>
          <a:noFill/>
        </p:spPr>
        <p:txBody>
          <a:bodyPr wrap="none" rtlCol="0">
            <a:spAutoFit/>
          </a:bodyPr>
          <a:lstStyle/>
          <a:p>
            <a:r>
              <a:rPr lang="en-US" b="1" dirty="0"/>
              <a:t>vs</a:t>
            </a:r>
          </a:p>
        </p:txBody>
      </p:sp>
      <p:sp>
        <p:nvSpPr>
          <p:cNvPr id="25" name="Rounded Rectangle 37"/>
          <p:cNvSpPr txBox="1">
            <a:spLocks/>
          </p:cNvSpPr>
          <p:nvPr/>
        </p:nvSpPr>
        <p:spPr>
          <a:xfrm>
            <a:off x="6626328" y="4385350"/>
            <a:ext cx="4958439" cy="1955482"/>
          </a:xfrm>
          <a:prstGeom prst="roundRect">
            <a:avLst/>
          </a:prstGeom>
          <a:solidFill>
            <a:srgbClr val="F7FBD5"/>
          </a:solidFill>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ct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0000FF"/>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lt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9pPr>
          </a:lstStyle>
          <a:p>
            <a:pPr marL="0" indent="0">
              <a:buNone/>
            </a:pPr>
            <a:r>
              <a:rPr lang="en-US" sz="1800" b="1" dirty="0"/>
              <a:t>Re-cost </a:t>
            </a:r>
            <a:r>
              <a:rPr lang="en-US" sz="1800" dirty="0"/>
              <a:t>is much cheaper than</a:t>
            </a:r>
            <a:r>
              <a:rPr lang="en-US" sz="1800" b="1" dirty="0"/>
              <a:t> Optimize </a:t>
            </a:r>
          </a:p>
          <a:p>
            <a:r>
              <a:rPr lang="en-US" sz="1800" b="1" dirty="0"/>
              <a:t>Optimize:</a:t>
            </a:r>
            <a:r>
              <a:rPr lang="en-US" sz="1800" dirty="0"/>
              <a:t> find minimum cost plan among millions of plans</a:t>
            </a:r>
          </a:p>
          <a:p>
            <a:r>
              <a:rPr lang="en-US" sz="1800" b="1" dirty="0" err="1"/>
              <a:t>Recost</a:t>
            </a:r>
            <a:r>
              <a:rPr lang="en-US" sz="1800" b="1" dirty="0"/>
              <a:t>: </a:t>
            </a:r>
            <a:r>
              <a:rPr lang="en-US" sz="1800" dirty="0"/>
              <a:t>compute the cost of specified plan</a:t>
            </a:r>
          </a:p>
          <a:p>
            <a:pPr marL="0" indent="0">
              <a:buNone/>
            </a:pPr>
            <a:r>
              <a:rPr lang="en-US" sz="1800" dirty="0"/>
              <a:t>    (USE PLAN hint by Microsoft SQL Server)</a:t>
            </a:r>
          </a:p>
        </p:txBody>
      </p:sp>
      <p:sp>
        <p:nvSpPr>
          <p:cNvPr id="23" name="Rounded Rectangle 37"/>
          <p:cNvSpPr>
            <a:spLocks noGrp="1"/>
          </p:cNvSpPr>
          <p:nvPr>
            <p:ph idx="1"/>
          </p:nvPr>
        </p:nvSpPr>
        <p:spPr>
          <a:xfrm>
            <a:off x="281165" y="5219248"/>
            <a:ext cx="5501603" cy="649466"/>
          </a:xfrm>
          <a:prstGeom prst="roundRect">
            <a:avLst/>
          </a:prstGeom>
          <a:solidFill>
            <a:srgbClr val="F7FBD5"/>
          </a:solidFill>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marL="0" indent="0">
              <a:buNone/>
            </a:pPr>
            <a:r>
              <a:rPr lang="en-US" sz="2000" b="1" u="sng" dirty="0"/>
              <a:t>Exact value of numerator:</a:t>
            </a:r>
            <a:r>
              <a:rPr lang="en-US" sz="2000" b="1" dirty="0"/>
              <a:t> </a:t>
            </a:r>
            <a:br>
              <a:rPr lang="en-US" sz="2000" b="1" dirty="0"/>
            </a:br>
            <a:r>
              <a:rPr lang="en-US" sz="2000" dirty="0"/>
              <a:t>select the cached plan with minimum cost for </a:t>
            </a:r>
            <a:r>
              <a:rPr lang="en-US" sz="2000" dirty="0" err="1"/>
              <a:t>q</a:t>
            </a:r>
            <a:r>
              <a:rPr lang="en-US" sz="2000" baseline="-25000" dirty="0" err="1"/>
              <a:t>new</a:t>
            </a:r>
            <a:r>
              <a:rPr lang="en-US" sz="2000" dirty="0"/>
              <a:t> </a:t>
            </a:r>
            <a:endParaRPr lang="en-US" sz="2000" dirty="0">
              <a:solidFill>
                <a:schemeClr val="tx1"/>
              </a:solidFill>
            </a:endParaRPr>
          </a:p>
        </p:txBody>
      </p:sp>
      <p:grpSp>
        <p:nvGrpSpPr>
          <p:cNvPr id="51" name="Group 50"/>
          <p:cNvGrpSpPr/>
          <p:nvPr/>
        </p:nvGrpSpPr>
        <p:grpSpPr>
          <a:xfrm>
            <a:off x="120672" y="1492400"/>
            <a:ext cx="3700453" cy="3552282"/>
            <a:chOff x="452544" y="1741631"/>
            <a:chExt cx="3700453" cy="3552282"/>
          </a:xfrm>
        </p:grpSpPr>
        <p:grpSp>
          <p:nvGrpSpPr>
            <p:cNvPr id="24" name="Group 23"/>
            <p:cNvGrpSpPr/>
            <p:nvPr/>
          </p:nvGrpSpPr>
          <p:grpSpPr>
            <a:xfrm>
              <a:off x="452544" y="1741631"/>
              <a:ext cx="3700453" cy="3552282"/>
              <a:chOff x="6398" y="1292924"/>
              <a:chExt cx="3700453" cy="3552282"/>
            </a:xfrm>
          </p:grpSpPr>
          <p:cxnSp>
            <p:nvCxnSpPr>
              <p:cNvPr id="27" name="Straight Arrow Connector 26"/>
              <p:cNvCxnSpPr/>
              <p:nvPr/>
            </p:nvCxnSpPr>
            <p:spPr>
              <a:xfrm flipV="1">
                <a:off x="543521" y="4390352"/>
                <a:ext cx="3163330" cy="823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8" name="Straight Arrow Connector 27"/>
              <p:cNvCxnSpPr/>
              <p:nvPr/>
            </p:nvCxnSpPr>
            <p:spPr>
              <a:xfrm flipV="1">
                <a:off x="543521" y="1292924"/>
                <a:ext cx="0" cy="311021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9" name="Straight Arrow Connector 28"/>
              <p:cNvCxnSpPr/>
              <p:nvPr/>
            </p:nvCxnSpPr>
            <p:spPr>
              <a:xfrm>
                <a:off x="2208566" y="4652376"/>
                <a:ext cx="372894"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0" name="TextBox 29"/>
              <p:cNvSpPr txBox="1"/>
              <p:nvPr/>
            </p:nvSpPr>
            <p:spPr>
              <a:xfrm>
                <a:off x="1657879" y="4475874"/>
                <a:ext cx="537327" cy="369332"/>
              </a:xfrm>
              <a:prstGeom prst="rect">
                <a:avLst/>
              </a:prstGeom>
              <a:noFill/>
            </p:spPr>
            <p:txBody>
              <a:bodyPr wrap="none" rtlCol="0">
                <a:spAutoFit/>
              </a:bodyPr>
              <a:lstStyle/>
              <a:p>
                <a:r>
                  <a:rPr lang="en-US" dirty="0"/>
                  <a:t>Sel</a:t>
                </a:r>
                <a:r>
                  <a:rPr lang="en-US" baseline="-25000" dirty="0"/>
                  <a:t>1</a:t>
                </a:r>
              </a:p>
            </p:txBody>
          </p:sp>
          <p:sp>
            <p:nvSpPr>
              <p:cNvPr id="31" name="TextBox 30"/>
              <p:cNvSpPr txBox="1"/>
              <p:nvPr/>
            </p:nvSpPr>
            <p:spPr>
              <a:xfrm>
                <a:off x="6398" y="2524776"/>
                <a:ext cx="537327" cy="369332"/>
              </a:xfrm>
              <a:prstGeom prst="rect">
                <a:avLst/>
              </a:prstGeom>
              <a:noFill/>
            </p:spPr>
            <p:txBody>
              <a:bodyPr wrap="none" rtlCol="0">
                <a:spAutoFit/>
              </a:bodyPr>
              <a:lstStyle/>
              <a:p>
                <a:r>
                  <a:rPr lang="en-US" dirty="0"/>
                  <a:t>Sel</a:t>
                </a:r>
                <a:r>
                  <a:rPr lang="en-US" baseline="-25000" dirty="0"/>
                  <a:t>2</a:t>
                </a:r>
              </a:p>
            </p:txBody>
          </p:sp>
          <p:cxnSp>
            <p:nvCxnSpPr>
              <p:cNvPr id="32" name="Straight Arrow Connector 31"/>
              <p:cNvCxnSpPr/>
              <p:nvPr/>
            </p:nvCxnSpPr>
            <p:spPr>
              <a:xfrm flipV="1">
                <a:off x="400360" y="2062707"/>
                <a:ext cx="0" cy="480115"/>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sp>
          <p:nvSpPr>
            <p:cNvPr id="33" name="Oval 32"/>
            <p:cNvSpPr/>
            <p:nvPr/>
          </p:nvSpPr>
          <p:spPr>
            <a:xfrm>
              <a:off x="3456289" y="2511414"/>
              <a:ext cx="134224" cy="125835"/>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Oval 33"/>
            <p:cNvSpPr/>
            <p:nvPr/>
          </p:nvSpPr>
          <p:spPr>
            <a:xfrm>
              <a:off x="2776989" y="3381381"/>
              <a:ext cx="134224" cy="125835"/>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TextBox 34"/>
            <p:cNvSpPr txBox="1"/>
            <p:nvPr/>
          </p:nvSpPr>
          <p:spPr>
            <a:xfrm>
              <a:off x="3600108" y="2524302"/>
              <a:ext cx="200376" cy="276999"/>
            </a:xfrm>
            <a:prstGeom prst="rect">
              <a:avLst/>
            </a:prstGeom>
            <a:noFill/>
          </p:spPr>
          <p:txBody>
            <a:bodyPr wrap="none" lIns="0" tIns="0" rIns="0" bIns="0" rtlCol="0">
              <a:spAutoFit/>
            </a:bodyPr>
            <a:lstStyle/>
            <a:p>
              <a:r>
                <a:rPr lang="en-US" dirty="0"/>
                <a:t>q</a:t>
              </a:r>
              <a:r>
                <a:rPr lang="en-US" baseline="-25000" dirty="0"/>
                <a:t>1</a:t>
              </a:r>
            </a:p>
          </p:txBody>
        </p:sp>
        <p:sp>
          <p:nvSpPr>
            <p:cNvPr id="36" name="TextBox 35"/>
            <p:cNvSpPr txBox="1"/>
            <p:nvPr/>
          </p:nvSpPr>
          <p:spPr>
            <a:xfrm>
              <a:off x="2776026" y="3449688"/>
              <a:ext cx="200376" cy="276999"/>
            </a:xfrm>
            <a:prstGeom prst="rect">
              <a:avLst/>
            </a:prstGeom>
            <a:noFill/>
          </p:spPr>
          <p:txBody>
            <a:bodyPr wrap="none" lIns="0" tIns="0" rIns="0" bIns="0" rtlCol="0">
              <a:spAutoFit/>
            </a:bodyPr>
            <a:lstStyle/>
            <a:p>
              <a:r>
                <a:rPr lang="en-US" dirty="0"/>
                <a:t>q</a:t>
              </a:r>
              <a:r>
                <a:rPr lang="en-US" baseline="-25000" dirty="0"/>
                <a:t>3</a:t>
              </a:r>
            </a:p>
          </p:txBody>
        </p:sp>
        <p:sp>
          <p:nvSpPr>
            <p:cNvPr id="37" name="Isosceles Triangle 36"/>
            <p:cNvSpPr/>
            <p:nvPr/>
          </p:nvSpPr>
          <p:spPr>
            <a:xfrm>
              <a:off x="3141316" y="3077565"/>
              <a:ext cx="125835" cy="125835"/>
            </a:xfrm>
            <a:prstGeom prst="triangl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8" name="TextBox 37"/>
            <p:cNvSpPr txBox="1"/>
            <p:nvPr/>
          </p:nvSpPr>
          <p:spPr>
            <a:xfrm>
              <a:off x="3152064" y="2211006"/>
              <a:ext cx="658835" cy="276999"/>
            </a:xfrm>
            <a:prstGeom prst="rect">
              <a:avLst/>
            </a:prstGeom>
            <a:noFill/>
          </p:spPr>
          <p:txBody>
            <a:bodyPr wrap="none" lIns="0" tIns="0" rIns="0" bIns="0" rtlCol="0">
              <a:spAutoFit/>
            </a:bodyPr>
            <a:lstStyle/>
            <a:p>
              <a:r>
                <a:rPr lang="en-US" dirty="0"/>
                <a:t>P</a:t>
              </a:r>
              <a:r>
                <a:rPr lang="en-US" baseline="-25000" dirty="0"/>
                <a:t>1</a:t>
              </a:r>
              <a:r>
                <a:rPr lang="en-US" dirty="0"/>
                <a:t>, 500</a:t>
              </a:r>
              <a:endParaRPr lang="en-US" baseline="-25000" dirty="0"/>
            </a:p>
          </p:txBody>
        </p:sp>
        <p:sp>
          <p:nvSpPr>
            <p:cNvPr id="39" name="TextBox 38"/>
            <p:cNvSpPr txBox="1"/>
            <p:nvPr/>
          </p:nvSpPr>
          <p:spPr>
            <a:xfrm>
              <a:off x="2006904" y="3449688"/>
              <a:ext cx="658835" cy="276999"/>
            </a:xfrm>
            <a:prstGeom prst="rect">
              <a:avLst/>
            </a:prstGeom>
            <a:noFill/>
          </p:spPr>
          <p:txBody>
            <a:bodyPr wrap="none" lIns="0" tIns="0" rIns="0" bIns="0" rtlCol="0">
              <a:spAutoFit/>
            </a:bodyPr>
            <a:lstStyle/>
            <a:p>
              <a:r>
                <a:rPr lang="en-US" dirty="0"/>
                <a:t>P</a:t>
              </a:r>
              <a:r>
                <a:rPr lang="en-US" baseline="-25000" dirty="0"/>
                <a:t>3</a:t>
              </a:r>
              <a:r>
                <a:rPr lang="en-US" dirty="0"/>
                <a:t>, 100</a:t>
              </a:r>
              <a:endParaRPr lang="en-US" baseline="-25000" dirty="0"/>
            </a:p>
          </p:txBody>
        </p:sp>
        <p:sp>
          <p:nvSpPr>
            <p:cNvPr id="40" name="TextBox 39"/>
            <p:cNvSpPr txBox="1"/>
            <p:nvPr/>
          </p:nvSpPr>
          <p:spPr>
            <a:xfrm>
              <a:off x="3214067" y="2929975"/>
              <a:ext cx="518732" cy="323165"/>
            </a:xfrm>
            <a:prstGeom prst="rect">
              <a:avLst/>
            </a:prstGeom>
            <a:noFill/>
          </p:spPr>
          <p:txBody>
            <a:bodyPr wrap="none" rtlCol="0">
              <a:spAutoFit/>
            </a:bodyPr>
            <a:lstStyle/>
            <a:p>
              <a:r>
                <a:rPr lang="en-US" sz="1500" dirty="0"/>
                <a:t>new</a:t>
              </a:r>
            </a:p>
          </p:txBody>
        </p:sp>
        <p:cxnSp>
          <p:nvCxnSpPr>
            <p:cNvPr id="44" name="Curved Connector 43"/>
            <p:cNvCxnSpPr>
              <a:stCxn id="33" idx="4"/>
            </p:cNvCxnSpPr>
            <p:nvPr/>
          </p:nvCxnSpPr>
          <p:spPr>
            <a:xfrm rot="5400000">
              <a:off x="3143680" y="2697846"/>
              <a:ext cx="440318" cy="319125"/>
            </a:xfrm>
            <a:prstGeom prst="curvedConnector3">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7" name="Curved Connector 46"/>
            <p:cNvCxnSpPr>
              <a:stCxn id="36" idx="0"/>
            </p:cNvCxnSpPr>
            <p:nvPr/>
          </p:nvCxnSpPr>
          <p:spPr>
            <a:xfrm rot="5400000" flipH="1" flipV="1">
              <a:off x="2910929" y="3208553"/>
              <a:ext cx="206420" cy="275850"/>
            </a:xfrm>
            <a:prstGeom prst="curvedConnector2">
              <a:avLst/>
            </a:prstGeom>
            <a:ln>
              <a:tailEnd type="arrow"/>
            </a:ln>
          </p:spPr>
          <p:style>
            <a:lnRef idx="1">
              <a:schemeClr val="accent1"/>
            </a:lnRef>
            <a:fillRef idx="0">
              <a:schemeClr val="accent1"/>
            </a:fillRef>
            <a:effectRef idx="0">
              <a:schemeClr val="accent1"/>
            </a:effectRef>
            <a:fontRef idx="minor">
              <a:schemeClr val="tx1"/>
            </a:fontRef>
          </p:style>
        </p:cxnSp>
      </p:grpSp>
      <p:sp>
        <p:nvSpPr>
          <p:cNvPr id="3" name="Date Placeholder 2">
            <a:extLst>
              <a:ext uri="{FF2B5EF4-FFF2-40B4-BE49-F238E27FC236}">
                <a16:creationId xmlns:a16="http://schemas.microsoft.com/office/drawing/2014/main" id="{B349D1EB-358E-49FA-8BA6-409F12F632A4}"/>
              </a:ext>
            </a:extLst>
          </p:cNvPr>
          <p:cNvSpPr>
            <a:spLocks noGrp="1"/>
          </p:cNvSpPr>
          <p:nvPr>
            <p:ph type="dt" sz="half" idx="10"/>
          </p:nvPr>
        </p:nvSpPr>
        <p:spPr/>
        <p:txBody>
          <a:bodyPr/>
          <a:lstStyle/>
          <a:p>
            <a:fld id="{4B42EC1C-F4C1-462D-A602-F98A51DC4D67}" type="datetime1">
              <a:rPr lang="en-US" smtClean="0"/>
              <a:t>1/26/2018</a:t>
            </a:fld>
            <a:endParaRPr lang="en-US"/>
          </a:p>
        </p:txBody>
      </p:sp>
      <p:sp>
        <p:nvSpPr>
          <p:cNvPr id="4" name="Slide Number Placeholder 3">
            <a:extLst>
              <a:ext uri="{FF2B5EF4-FFF2-40B4-BE49-F238E27FC236}">
                <a16:creationId xmlns:a16="http://schemas.microsoft.com/office/drawing/2014/main" id="{7B9655CF-BD18-4F8A-96F0-BEC5A3ECCC41}"/>
              </a:ext>
            </a:extLst>
          </p:cNvPr>
          <p:cNvSpPr>
            <a:spLocks noGrp="1"/>
          </p:cNvSpPr>
          <p:nvPr>
            <p:ph type="sldNum" sz="quarter" idx="12"/>
          </p:nvPr>
        </p:nvSpPr>
        <p:spPr/>
        <p:txBody>
          <a:bodyPr/>
          <a:lstStyle/>
          <a:p>
            <a:fld id="{2A90BD27-C47E-47C2-9FB3-CBB1CB19B799}" type="slidenum">
              <a:rPr lang="en-US" smtClean="0"/>
              <a:t>18</a:t>
            </a:fld>
            <a:endParaRPr lang="en-US"/>
          </a:p>
        </p:txBody>
      </p:sp>
    </p:spTree>
    <p:extLst>
      <p:ext uri="{BB962C8B-B14F-4D97-AF65-F5344CB8AC3E}">
        <p14:creationId xmlns:p14="http://schemas.microsoft.com/office/powerpoint/2010/main" val="11155243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5"/>
                                        </p:tgtEl>
                                        <p:attrNameLst>
                                          <p:attrName>style.visibility</p:attrName>
                                        </p:attrNameLst>
                                      </p:cBhvr>
                                      <p:to>
                                        <p:strVal val="visible"/>
                                      </p:to>
                                    </p:set>
                                    <p:animEffect transition="in" filter="fade">
                                      <p:cBhvr>
                                        <p:cTn id="7" dur="500"/>
                                        <p:tgtEl>
                                          <p:spTgt spid="2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1"/>
                                        </p:tgtEl>
                                        <p:attrNameLst>
                                          <p:attrName>style.visibility</p:attrName>
                                        </p:attrNameLst>
                                      </p:cBhvr>
                                      <p:to>
                                        <p:strVal val="visible"/>
                                      </p:to>
                                    </p:set>
                                    <p:animEffect transition="in" filter="fade">
                                      <p:cBhvr>
                                        <p:cTn id="12" dur="500"/>
                                        <p:tgtEl>
                                          <p:spTgt spid="51"/>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23">
                                            <p:bg/>
                                          </p:spTgt>
                                        </p:tgtEl>
                                        <p:attrNameLst>
                                          <p:attrName>style.visibility</p:attrName>
                                        </p:attrNameLst>
                                      </p:cBhvr>
                                      <p:to>
                                        <p:strVal val="visible"/>
                                      </p:to>
                                    </p:set>
                                    <p:animEffect transition="in" filter="fade">
                                      <p:cBhvr>
                                        <p:cTn id="15" dur="500"/>
                                        <p:tgtEl>
                                          <p:spTgt spid="23">
                                            <p:bg/>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23">
                                            <p:txEl>
                                              <p:pRg st="0" end="0"/>
                                            </p:txEl>
                                          </p:spTgt>
                                        </p:tgtEl>
                                        <p:attrNameLst>
                                          <p:attrName>style.visibility</p:attrName>
                                        </p:attrNameLst>
                                      </p:cBhvr>
                                      <p:to>
                                        <p:strVal val="visible"/>
                                      </p:to>
                                    </p:set>
                                    <p:animEffect transition="in" filter="fade">
                                      <p:cBhvr>
                                        <p:cTn id="18" dur="500"/>
                                        <p:tgtEl>
                                          <p:spTgt spid="2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animBg="1"/>
      <p:bldP spid="23" grpId="0" uiExpand="1" build="p"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Advantages of plan re-costing in online PQO</a:t>
            </a:r>
          </a:p>
        </p:txBody>
      </p:sp>
      <p:sp>
        <p:nvSpPr>
          <p:cNvPr id="3" name="Content Placeholder 2"/>
          <p:cNvSpPr>
            <a:spLocks noGrp="1"/>
          </p:cNvSpPr>
          <p:nvPr>
            <p:ph idx="1"/>
          </p:nvPr>
        </p:nvSpPr>
        <p:spPr/>
        <p:txBody>
          <a:bodyPr/>
          <a:lstStyle/>
          <a:p>
            <a:r>
              <a:rPr lang="en-US" dirty="0"/>
              <a:t>Plan re-cost  </a:t>
            </a:r>
          </a:p>
          <a:p>
            <a:pPr lvl="1"/>
            <a:r>
              <a:rPr lang="en-US" dirty="0"/>
              <a:t>can help significantly in terms of plan selection</a:t>
            </a:r>
          </a:p>
          <a:p>
            <a:pPr lvl="1"/>
            <a:r>
              <a:rPr lang="en-US" dirty="0"/>
              <a:t>can help any prior technique</a:t>
            </a:r>
          </a:p>
          <a:p>
            <a:endParaRPr lang="en-US" dirty="0"/>
          </a:p>
          <a:p>
            <a:r>
              <a:rPr lang="en-US" dirty="0"/>
              <a:t>This approach is very efficient when</a:t>
            </a:r>
          </a:p>
          <a:p>
            <a:pPr lvl="1"/>
            <a:r>
              <a:rPr lang="en-US" dirty="0"/>
              <a:t>number of plans is small</a:t>
            </a:r>
          </a:p>
          <a:p>
            <a:pPr lvl="1"/>
            <a:r>
              <a:rPr lang="en-US" dirty="0"/>
              <a:t>Re-cost itself helps to ensure small number of plans (shown in paper)</a:t>
            </a:r>
          </a:p>
          <a:p>
            <a:endParaRPr lang="en-US" dirty="0"/>
          </a:p>
          <a:p>
            <a:endParaRPr lang="en-US" dirty="0"/>
          </a:p>
        </p:txBody>
      </p:sp>
      <p:sp>
        <p:nvSpPr>
          <p:cNvPr id="5" name="Footer Placeholder 4"/>
          <p:cNvSpPr>
            <a:spLocks noGrp="1"/>
          </p:cNvSpPr>
          <p:nvPr>
            <p:ph type="ftr" sz="quarter" idx="11"/>
          </p:nvPr>
        </p:nvSpPr>
        <p:spPr/>
        <p:txBody>
          <a:bodyPr/>
          <a:lstStyle/>
          <a:p>
            <a:r>
              <a:rPr lang="en-US"/>
              <a:t>IIT-B visit</a:t>
            </a:r>
            <a:endParaRPr lang="en-US" dirty="0"/>
          </a:p>
        </p:txBody>
      </p:sp>
      <p:sp>
        <p:nvSpPr>
          <p:cNvPr id="4" name="Date Placeholder 3">
            <a:extLst>
              <a:ext uri="{FF2B5EF4-FFF2-40B4-BE49-F238E27FC236}">
                <a16:creationId xmlns:a16="http://schemas.microsoft.com/office/drawing/2014/main" id="{331679A3-2F2E-4779-B98A-2D99A18AB9C2}"/>
              </a:ext>
            </a:extLst>
          </p:cNvPr>
          <p:cNvSpPr>
            <a:spLocks noGrp="1"/>
          </p:cNvSpPr>
          <p:nvPr>
            <p:ph type="dt" sz="half" idx="10"/>
          </p:nvPr>
        </p:nvSpPr>
        <p:spPr/>
        <p:txBody>
          <a:bodyPr/>
          <a:lstStyle/>
          <a:p>
            <a:fld id="{50CCEB5D-2883-4EF1-A0D9-35A27A3649F2}" type="datetime1">
              <a:rPr lang="en-US" smtClean="0"/>
              <a:t>1/26/2018</a:t>
            </a:fld>
            <a:endParaRPr lang="en-US"/>
          </a:p>
        </p:txBody>
      </p:sp>
      <p:sp>
        <p:nvSpPr>
          <p:cNvPr id="6" name="Slide Number Placeholder 5">
            <a:extLst>
              <a:ext uri="{FF2B5EF4-FFF2-40B4-BE49-F238E27FC236}">
                <a16:creationId xmlns:a16="http://schemas.microsoft.com/office/drawing/2014/main" id="{3FF86933-1ADE-4371-9524-16DEFE7F6837}"/>
              </a:ext>
            </a:extLst>
          </p:cNvPr>
          <p:cNvSpPr>
            <a:spLocks noGrp="1"/>
          </p:cNvSpPr>
          <p:nvPr>
            <p:ph type="sldNum" sz="quarter" idx="12"/>
          </p:nvPr>
        </p:nvSpPr>
        <p:spPr/>
        <p:txBody>
          <a:bodyPr/>
          <a:lstStyle/>
          <a:p>
            <a:fld id="{2A90BD27-C47E-47C2-9FB3-CBB1CB19B799}" type="slidenum">
              <a:rPr lang="en-US" smtClean="0"/>
              <a:t>19</a:t>
            </a:fld>
            <a:endParaRPr lang="en-US"/>
          </a:p>
        </p:txBody>
      </p:sp>
    </p:spTree>
    <p:extLst>
      <p:ext uri="{BB962C8B-B14F-4D97-AF65-F5344CB8AC3E}">
        <p14:creationId xmlns:p14="http://schemas.microsoft.com/office/powerpoint/2010/main" val="11099950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Effect transition="in" filter="fade">
                                      <p:cBhvr>
                                        <p:cTn id="7" dur="500"/>
                                        <p:tgtEl>
                                          <p:spTgt spid="3">
                                            <p:txEl>
                                              <p:pRg st="4" end="4"/>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5" end="5"/>
                                            </p:txEl>
                                          </p:spTgt>
                                        </p:tgtEl>
                                        <p:attrNameLst>
                                          <p:attrName>style.visibility</p:attrName>
                                        </p:attrNameLst>
                                      </p:cBhvr>
                                      <p:to>
                                        <p:strVal val="visible"/>
                                      </p:to>
                                    </p:set>
                                    <p:animEffect transition="in" filter="fade">
                                      <p:cBhvr>
                                        <p:cTn id="10" dur="500"/>
                                        <p:tgtEl>
                                          <p:spTgt spid="3">
                                            <p:txEl>
                                              <p:pRg st="5" end="5"/>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animEffect transition="in" filter="fade">
                                      <p:cBhvr>
                                        <p:cTn id="15"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Title 26"/>
          <p:cNvSpPr>
            <a:spLocks noGrp="1"/>
          </p:cNvSpPr>
          <p:nvPr>
            <p:ph type="title"/>
          </p:nvPr>
        </p:nvSpPr>
        <p:spPr/>
        <p:txBody>
          <a:bodyPr/>
          <a:lstStyle/>
          <a:p>
            <a:r>
              <a:rPr lang="en-US" dirty="0"/>
              <a:t>Sample Relational Database:  Manufacturing </a:t>
            </a:r>
          </a:p>
        </p:txBody>
      </p:sp>
      <p:sp>
        <p:nvSpPr>
          <p:cNvPr id="8" name="Content Placeholder 7"/>
          <p:cNvSpPr>
            <a:spLocks noGrp="1"/>
          </p:cNvSpPr>
          <p:nvPr>
            <p:ph idx="1"/>
          </p:nvPr>
        </p:nvSpPr>
        <p:spPr>
          <a:xfrm>
            <a:off x="997834" y="1147828"/>
            <a:ext cx="10196333" cy="5115812"/>
          </a:xfrm>
        </p:spPr>
        <p:txBody>
          <a:bodyPr/>
          <a:lstStyle/>
          <a:p>
            <a:r>
              <a:rPr lang="en-US" altLang="en-US" sz="2880" dirty="0"/>
              <a:t>Data is stored in a set of </a:t>
            </a:r>
            <a:r>
              <a:rPr lang="en-US" altLang="en-US" sz="2880" dirty="0">
                <a:solidFill>
                  <a:srgbClr val="FF0000"/>
                </a:solidFill>
              </a:rPr>
              <a:t>relations</a:t>
            </a:r>
            <a:r>
              <a:rPr lang="en-US" altLang="en-US" sz="2880" dirty="0"/>
              <a:t> (i.e. tables) in the form  of attributes with constraints and relationships among them</a:t>
            </a:r>
          </a:p>
          <a:p>
            <a:pPr marL="0" indent="0">
              <a:buNone/>
            </a:pPr>
            <a:r>
              <a:rPr lang="en-US" altLang="en-US" sz="2880" dirty="0"/>
              <a:t> </a:t>
            </a:r>
          </a:p>
          <a:p>
            <a:endParaRPr lang="en-US" dirty="0"/>
          </a:p>
          <a:p>
            <a:endParaRPr lang="en-US" dirty="0"/>
          </a:p>
          <a:p>
            <a:endParaRPr lang="en-US" dirty="0"/>
          </a:p>
          <a:p>
            <a:endParaRPr lang="en-US" dirty="0"/>
          </a:p>
          <a:p>
            <a:endParaRPr lang="en-US" dirty="0"/>
          </a:p>
        </p:txBody>
      </p:sp>
      <p:grpSp>
        <p:nvGrpSpPr>
          <p:cNvPr id="42" name="Group 14"/>
          <p:cNvGrpSpPr>
            <a:grpSpLocks/>
          </p:cNvGrpSpPr>
          <p:nvPr/>
        </p:nvGrpSpPr>
        <p:grpSpPr bwMode="auto">
          <a:xfrm>
            <a:off x="1309746" y="3031892"/>
            <a:ext cx="9791915" cy="2050430"/>
            <a:chOff x="467" y="1366"/>
            <a:chExt cx="5153" cy="1597"/>
          </a:xfrm>
        </p:grpSpPr>
        <p:sp>
          <p:nvSpPr>
            <p:cNvPr id="43" name="Rectangle 5"/>
            <p:cNvSpPr>
              <a:spLocks noChangeArrowheads="1"/>
            </p:cNvSpPr>
            <p:nvPr/>
          </p:nvSpPr>
          <p:spPr bwMode="auto">
            <a:xfrm>
              <a:off x="467" y="1598"/>
              <a:ext cx="1705" cy="272"/>
            </a:xfrm>
            <a:prstGeom prst="rect">
              <a:avLst/>
            </a:prstGeom>
            <a:solidFill>
              <a:srgbClr val="FFFFFF"/>
            </a:solidFill>
            <a:ln w="25400">
              <a:solidFill>
                <a:schemeClr val="tx2">
                  <a:lumMod val="75000"/>
                </a:schemeClr>
              </a:solidFill>
              <a:miter lim="800000"/>
              <a:headEnd/>
              <a:tailEnd/>
            </a:ln>
            <a:effectLst/>
          </p:spPr>
          <p:txBody>
            <a:bodyPr wrap="none" anchor="ctr"/>
            <a:lstStyle/>
            <a:p>
              <a:pPr algn="ctr">
                <a:defRPr/>
              </a:pPr>
              <a:r>
                <a:rPr lang="en-US" sz="1680" u="sng" kern="0" dirty="0" err="1">
                  <a:solidFill>
                    <a:sysClr val="windowText" lastClr="000000"/>
                  </a:solidFill>
                  <a:latin typeface="Arial" charset="0"/>
                </a:rPr>
                <a:t>p_partkey</a:t>
              </a:r>
              <a:r>
                <a:rPr lang="en-US" sz="1680" kern="0" dirty="0">
                  <a:solidFill>
                    <a:sysClr val="windowText" lastClr="000000"/>
                  </a:solidFill>
                  <a:latin typeface="Arial" charset="0"/>
                </a:rPr>
                <a:t> | </a:t>
              </a:r>
              <a:r>
                <a:rPr lang="en-US" sz="1680" kern="0" dirty="0" err="1">
                  <a:solidFill>
                    <a:sysClr val="windowText" lastClr="000000"/>
                  </a:solidFill>
                  <a:latin typeface="Arial" charset="0"/>
                </a:rPr>
                <a:t>p_type</a:t>
              </a:r>
              <a:r>
                <a:rPr lang="en-US" sz="1680" kern="0" dirty="0">
                  <a:solidFill>
                    <a:sysClr val="windowText" lastClr="000000"/>
                  </a:solidFill>
                  <a:latin typeface="Arial" charset="0"/>
                </a:rPr>
                <a:t> | </a:t>
              </a:r>
              <a:r>
                <a:rPr lang="en-US" sz="1680" kern="0" dirty="0" err="1">
                  <a:solidFill>
                    <a:sysClr val="windowText" lastClr="000000"/>
                  </a:solidFill>
                  <a:latin typeface="Arial" charset="0"/>
                </a:rPr>
                <a:t>p_price</a:t>
              </a:r>
              <a:r>
                <a:rPr lang="en-US" sz="1680" kern="0" dirty="0">
                  <a:solidFill>
                    <a:sysClr val="windowText" lastClr="000000"/>
                  </a:solidFill>
                  <a:latin typeface="Arial" charset="0"/>
                </a:rPr>
                <a:t> </a:t>
              </a:r>
            </a:p>
          </p:txBody>
        </p:sp>
        <p:sp>
          <p:nvSpPr>
            <p:cNvPr id="44" name="Rectangle 6"/>
            <p:cNvSpPr>
              <a:spLocks noChangeArrowheads="1"/>
            </p:cNvSpPr>
            <p:nvPr/>
          </p:nvSpPr>
          <p:spPr bwMode="auto">
            <a:xfrm>
              <a:off x="2750" y="1877"/>
              <a:ext cx="2870" cy="240"/>
            </a:xfrm>
            <a:prstGeom prst="rect">
              <a:avLst/>
            </a:prstGeom>
            <a:solidFill>
              <a:srgbClr val="FFFFFF"/>
            </a:solidFill>
            <a:ln w="25400">
              <a:solidFill>
                <a:schemeClr val="tx2">
                  <a:lumMod val="75000"/>
                </a:schemeClr>
              </a:solidFill>
              <a:miter lim="800000"/>
              <a:headEnd/>
              <a:tailEnd/>
            </a:ln>
            <a:effectLst/>
          </p:spPr>
          <p:txBody>
            <a:bodyPr wrap="none" anchor="ctr"/>
            <a:lstStyle/>
            <a:p>
              <a:pPr algn="ctr">
                <a:defRPr/>
              </a:pPr>
              <a:r>
                <a:rPr lang="en-US" sz="1680" u="sng" kern="0" dirty="0" err="1">
                  <a:solidFill>
                    <a:sysClr val="windowText" lastClr="000000"/>
                  </a:solidFill>
                  <a:latin typeface="Arial" charset="0"/>
                </a:rPr>
                <a:t>o_orderkey</a:t>
              </a:r>
              <a:r>
                <a:rPr lang="en-US" sz="1680" kern="0" dirty="0">
                  <a:solidFill>
                    <a:sysClr val="windowText" lastClr="000000"/>
                  </a:solidFill>
                  <a:latin typeface="Arial" charset="0"/>
                </a:rPr>
                <a:t> | </a:t>
              </a:r>
              <a:r>
                <a:rPr lang="en-US" sz="1680" kern="0" dirty="0" err="1">
                  <a:solidFill>
                    <a:sysClr val="windowText" lastClr="000000"/>
                  </a:solidFill>
                  <a:latin typeface="Arial" charset="0"/>
                </a:rPr>
                <a:t>o_totalprice</a:t>
              </a:r>
              <a:r>
                <a:rPr lang="en-US" sz="1680" kern="0" dirty="0">
                  <a:solidFill>
                    <a:sysClr val="windowText" lastClr="000000"/>
                  </a:solidFill>
                  <a:latin typeface="Arial" charset="0"/>
                </a:rPr>
                <a:t> | </a:t>
              </a:r>
              <a:r>
                <a:rPr lang="en-US" sz="1680" kern="0" dirty="0" err="1">
                  <a:solidFill>
                    <a:sysClr val="windowText" lastClr="000000"/>
                  </a:solidFill>
                  <a:latin typeface="Arial" charset="0"/>
                </a:rPr>
                <a:t>o_orderdate</a:t>
              </a:r>
              <a:r>
                <a:rPr lang="en-US" sz="1680" kern="0" dirty="0">
                  <a:solidFill>
                    <a:sysClr val="windowText" lastClr="000000"/>
                  </a:solidFill>
                  <a:latin typeface="Arial" charset="0"/>
                </a:rPr>
                <a:t> | </a:t>
              </a:r>
              <a:r>
                <a:rPr lang="en-US" sz="1680" kern="0" dirty="0" err="1">
                  <a:solidFill>
                    <a:sysClr val="windowText" lastClr="000000"/>
                  </a:solidFill>
                  <a:latin typeface="Arial" charset="0"/>
                </a:rPr>
                <a:t>o_orderpriority</a:t>
              </a:r>
              <a:endParaRPr lang="en-US" sz="1680" kern="0" dirty="0">
                <a:solidFill>
                  <a:sysClr val="windowText" lastClr="000000"/>
                </a:solidFill>
                <a:latin typeface="Arial" charset="0"/>
              </a:endParaRPr>
            </a:p>
          </p:txBody>
        </p:sp>
        <p:sp>
          <p:nvSpPr>
            <p:cNvPr id="45" name="Rectangle 7"/>
            <p:cNvSpPr>
              <a:spLocks noChangeArrowheads="1"/>
            </p:cNvSpPr>
            <p:nvPr/>
          </p:nvSpPr>
          <p:spPr bwMode="auto">
            <a:xfrm>
              <a:off x="1607" y="2675"/>
              <a:ext cx="1723" cy="288"/>
            </a:xfrm>
            <a:prstGeom prst="rect">
              <a:avLst/>
            </a:prstGeom>
            <a:solidFill>
              <a:srgbClr val="FFFFFF"/>
            </a:solidFill>
            <a:ln w="25400">
              <a:solidFill>
                <a:schemeClr val="tx2">
                  <a:lumMod val="75000"/>
                </a:schemeClr>
              </a:solidFill>
              <a:miter lim="800000"/>
              <a:headEnd/>
              <a:tailEnd/>
            </a:ln>
            <a:effectLst/>
          </p:spPr>
          <p:txBody>
            <a:bodyPr wrap="none" anchor="ctr"/>
            <a:lstStyle/>
            <a:p>
              <a:pPr algn="ctr">
                <a:defRPr/>
              </a:pPr>
              <a:r>
                <a:rPr lang="en-US" sz="1680" u="sng" kern="0" dirty="0" err="1">
                  <a:solidFill>
                    <a:sysClr val="windowText" lastClr="000000"/>
                  </a:solidFill>
                  <a:latin typeface="Arial" charset="0"/>
                </a:rPr>
                <a:t>l_partkey</a:t>
              </a:r>
              <a:r>
                <a:rPr lang="en-US" sz="1680" u="sng" kern="0" dirty="0">
                  <a:solidFill>
                    <a:sysClr val="windowText" lastClr="000000"/>
                  </a:solidFill>
                  <a:latin typeface="Arial" charset="0"/>
                </a:rPr>
                <a:t> | l </a:t>
              </a:r>
              <a:r>
                <a:rPr lang="en-US" sz="1680" u="sng" kern="0" dirty="0" err="1">
                  <a:solidFill>
                    <a:sysClr val="windowText" lastClr="000000"/>
                  </a:solidFill>
                  <a:latin typeface="Arial" charset="0"/>
                </a:rPr>
                <a:t>orderkey</a:t>
              </a:r>
              <a:r>
                <a:rPr lang="en-US" sz="1680" kern="0" dirty="0">
                  <a:solidFill>
                    <a:sysClr val="windowText" lastClr="000000"/>
                  </a:solidFill>
                  <a:latin typeface="Arial" charset="0"/>
                </a:rPr>
                <a:t> | </a:t>
              </a:r>
              <a:r>
                <a:rPr lang="en-US" sz="1680" kern="0" dirty="0" err="1">
                  <a:solidFill>
                    <a:sysClr val="windowText" lastClr="000000"/>
                  </a:solidFill>
                  <a:latin typeface="Arial" charset="0"/>
                </a:rPr>
                <a:t>l_shipdate</a:t>
              </a:r>
              <a:endParaRPr lang="en-US" sz="1680" kern="0" dirty="0">
                <a:solidFill>
                  <a:sysClr val="windowText" lastClr="000000"/>
                </a:solidFill>
                <a:latin typeface="Arial" charset="0"/>
              </a:endParaRPr>
            </a:p>
          </p:txBody>
        </p:sp>
        <p:sp>
          <p:nvSpPr>
            <p:cNvPr id="46" name="Text Box 8"/>
            <p:cNvSpPr txBox="1">
              <a:spLocks noChangeArrowheads="1"/>
            </p:cNvSpPr>
            <p:nvPr/>
          </p:nvSpPr>
          <p:spPr bwMode="auto">
            <a:xfrm>
              <a:off x="1845" y="1366"/>
              <a:ext cx="405" cy="273"/>
            </a:xfrm>
            <a:prstGeom prst="rect">
              <a:avLst/>
            </a:prstGeom>
            <a:noFill/>
            <a:ln w="25400">
              <a:noFill/>
              <a:miter lim="800000"/>
              <a:headEnd/>
              <a:tailEnd/>
            </a:ln>
            <a:effectLst/>
          </p:spPr>
          <p:txBody>
            <a:bodyPr wrap="none">
              <a:spAutoFit/>
            </a:bodyPr>
            <a:lstStyle/>
            <a:p>
              <a:pPr algn="ctr">
                <a:defRPr/>
              </a:pPr>
              <a:r>
                <a:rPr lang="en-US" sz="1680" b="1" kern="0" dirty="0">
                  <a:solidFill>
                    <a:sysClr val="windowText" lastClr="000000"/>
                  </a:solidFill>
                  <a:latin typeface="Arial" charset="0"/>
                </a:rPr>
                <a:t>PART</a:t>
              </a:r>
            </a:p>
          </p:txBody>
        </p:sp>
        <p:sp>
          <p:nvSpPr>
            <p:cNvPr id="47" name="Text Box 9"/>
            <p:cNvSpPr txBox="1">
              <a:spLocks noChangeArrowheads="1"/>
            </p:cNvSpPr>
            <p:nvPr/>
          </p:nvSpPr>
          <p:spPr bwMode="auto">
            <a:xfrm>
              <a:off x="4123" y="1649"/>
              <a:ext cx="676" cy="273"/>
            </a:xfrm>
            <a:prstGeom prst="rect">
              <a:avLst/>
            </a:prstGeom>
            <a:noFill/>
            <a:ln w="25400">
              <a:noFill/>
              <a:miter lim="800000"/>
              <a:headEnd/>
              <a:tailEnd/>
            </a:ln>
            <a:effectLst/>
          </p:spPr>
          <p:txBody>
            <a:bodyPr wrap="square">
              <a:spAutoFit/>
            </a:bodyPr>
            <a:lstStyle/>
            <a:p>
              <a:pPr algn="ctr">
                <a:defRPr/>
              </a:pPr>
              <a:r>
                <a:rPr lang="en-US" sz="1680" b="1" kern="0" dirty="0">
                  <a:solidFill>
                    <a:sysClr val="windowText" lastClr="000000"/>
                  </a:solidFill>
                  <a:latin typeface="Arial" charset="0"/>
                </a:rPr>
                <a:t>ORDERS</a:t>
              </a:r>
            </a:p>
          </p:txBody>
        </p:sp>
        <p:sp>
          <p:nvSpPr>
            <p:cNvPr id="48" name="Text Box 11"/>
            <p:cNvSpPr txBox="1">
              <a:spLocks noChangeArrowheads="1"/>
            </p:cNvSpPr>
            <p:nvPr/>
          </p:nvSpPr>
          <p:spPr bwMode="auto">
            <a:xfrm>
              <a:off x="2796" y="2432"/>
              <a:ext cx="625" cy="273"/>
            </a:xfrm>
            <a:prstGeom prst="rect">
              <a:avLst/>
            </a:prstGeom>
            <a:noFill/>
            <a:ln w="25400">
              <a:noFill/>
              <a:miter lim="800000"/>
              <a:headEnd/>
              <a:tailEnd/>
            </a:ln>
            <a:effectLst/>
          </p:spPr>
          <p:txBody>
            <a:bodyPr wrap="none">
              <a:spAutoFit/>
            </a:bodyPr>
            <a:lstStyle/>
            <a:p>
              <a:pPr algn="ctr">
                <a:defRPr/>
              </a:pPr>
              <a:r>
                <a:rPr lang="en-US" sz="1680" b="1" kern="0" dirty="0">
                  <a:solidFill>
                    <a:sysClr val="windowText" lastClr="000000"/>
                  </a:solidFill>
                  <a:latin typeface="Arial" charset="0"/>
                </a:rPr>
                <a:t>LINEITEM</a:t>
              </a:r>
            </a:p>
          </p:txBody>
        </p:sp>
        <p:sp>
          <p:nvSpPr>
            <p:cNvPr id="49" name="Line 12"/>
            <p:cNvSpPr>
              <a:spLocks noChangeShapeType="1"/>
            </p:cNvSpPr>
            <p:nvPr/>
          </p:nvSpPr>
          <p:spPr bwMode="auto">
            <a:xfrm>
              <a:off x="853" y="1892"/>
              <a:ext cx="1026" cy="783"/>
            </a:xfrm>
            <a:prstGeom prst="line">
              <a:avLst/>
            </a:prstGeom>
            <a:noFill/>
            <a:ln w="25400">
              <a:solidFill>
                <a:schemeClr val="tx2">
                  <a:lumMod val="75000"/>
                </a:schemeClr>
              </a:solidFill>
              <a:round/>
              <a:headEnd/>
              <a:tailEnd type="triangle" w="lg" len="med"/>
            </a:ln>
            <a:effectLst/>
          </p:spPr>
          <p:txBody>
            <a:bodyPr wrap="none" anchor="ctr"/>
            <a:lstStyle/>
            <a:p>
              <a:pPr algn="ctr">
                <a:defRPr/>
              </a:pPr>
              <a:endParaRPr lang="en-IN" sz="2160" kern="0">
                <a:solidFill>
                  <a:sysClr val="windowText" lastClr="000000"/>
                </a:solidFill>
                <a:latin typeface="Arial" charset="0"/>
              </a:endParaRPr>
            </a:p>
          </p:txBody>
        </p:sp>
        <p:sp>
          <p:nvSpPr>
            <p:cNvPr id="50" name="Line 13"/>
            <p:cNvSpPr>
              <a:spLocks noChangeShapeType="1"/>
            </p:cNvSpPr>
            <p:nvPr/>
          </p:nvSpPr>
          <p:spPr bwMode="auto">
            <a:xfrm flipH="1">
              <a:off x="2566" y="2117"/>
              <a:ext cx="328" cy="563"/>
            </a:xfrm>
            <a:prstGeom prst="line">
              <a:avLst/>
            </a:prstGeom>
            <a:noFill/>
            <a:ln w="25400">
              <a:solidFill>
                <a:schemeClr val="tx2">
                  <a:lumMod val="75000"/>
                </a:schemeClr>
              </a:solidFill>
              <a:round/>
              <a:headEnd/>
              <a:tailEnd type="triangle" w="lg" len="med"/>
            </a:ln>
            <a:effectLst/>
          </p:spPr>
          <p:txBody>
            <a:bodyPr wrap="none" anchor="ctr"/>
            <a:lstStyle/>
            <a:p>
              <a:pPr algn="ctr">
                <a:defRPr/>
              </a:pPr>
              <a:endParaRPr lang="en-IN" sz="2160" kern="0">
                <a:solidFill>
                  <a:sysClr val="windowText" lastClr="000000"/>
                </a:solidFill>
                <a:latin typeface="Arial" charset="0"/>
              </a:endParaRPr>
            </a:p>
          </p:txBody>
        </p:sp>
      </p:grpSp>
      <p:sp>
        <p:nvSpPr>
          <p:cNvPr id="36" name="Footer Placeholder 35"/>
          <p:cNvSpPr>
            <a:spLocks noGrp="1"/>
          </p:cNvSpPr>
          <p:nvPr>
            <p:ph type="ftr" sz="quarter" idx="11"/>
          </p:nvPr>
        </p:nvSpPr>
        <p:spPr/>
        <p:txBody>
          <a:bodyPr/>
          <a:lstStyle/>
          <a:p>
            <a:pPr>
              <a:defRPr/>
            </a:pPr>
            <a:r>
              <a:rPr lang="en-US"/>
              <a:t>IIT-B visit</a:t>
            </a:r>
            <a:endParaRPr lang="en-US" dirty="0"/>
          </a:p>
        </p:txBody>
      </p:sp>
      <p:sp>
        <p:nvSpPr>
          <p:cNvPr id="2" name="Date Placeholder 1">
            <a:extLst>
              <a:ext uri="{FF2B5EF4-FFF2-40B4-BE49-F238E27FC236}">
                <a16:creationId xmlns:a16="http://schemas.microsoft.com/office/drawing/2014/main" id="{2C328C27-C714-4D1C-A26D-8F199FCEA89B}"/>
              </a:ext>
            </a:extLst>
          </p:cNvPr>
          <p:cNvSpPr>
            <a:spLocks noGrp="1"/>
          </p:cNvSpPr>
          <p:nvPr>
            <p:ph type="dt" sz="half" idx="10"/>
          </p:nvPr>
        </p:nvSpPr>
        <p:spPr/>
        <p:txBody>
          <a:bodyPr/>
          <a:lstStyle/>
          <a:p>
            <a:fld id="{1B9DD111-6C6D-40B2-B366-632DB63DB84D}" type="datetime1">
              <a:rPr lang="en-US" smtClean="0"/>
              <a:t>1/26/2018</a:t>
            </a:fld>
            <a:endParaRPr lang="en-US"/>
          </a:p>
        </p:txBody>
      </p:sp>
      <p:sp>
        <p:nvSpPr>
          <p:cNvPr id="3" name="Slide Number Placeholder 2">
            <a:extLst>
              <a:ext uri="{FF2B5EF4-FFF2-40B4-BE49-F238E27FC236}">
                <a16:creationId xmlns:a16="http://schemas.microsoft.com/office/drawing/2014/main" id="{0E7BC831-99F2-46AC-BB09-11C015D96AE4}"/>
              </a:ext>
            </a:extLst>
          </p:cNvPr>
          <p:cNvSpPr>
            <a:spLocks noGrp="1"/>
          </p:cNvSpPr>
          <p:nvPr>
            <p:ph type="sldNum" sz="quarter" idx="12"/>
          </p:nvPr>
        </p:nvSpPr>
        <p:spPr/>
        <p:txBody>
          <a:bodyPr/>
          <a:lstStyle/>
          <a:p>
            <a:fld id="{2A90BD27-C47E-47C2-9FB3-CBB1CB19B799}" type="slidenum">
              <a:rPr lang="en-US" smtClean="0"/>
              <a:t>2</a:t>
            </a:fld>
            <a:endParaRPr lang="en-US"/>
          </a:p>
        </p:txBody>
      </p:sp>
    </p:spTree>
    <p:extLst>
      <p:ext uri="{BB962C8B-B14F-4D97-AF65-F5344CB8AC3E}">
        <p14:creationId xmlns:p14="http://schemas.microsoft.com/office/powerpoint/2010/main" val="22940984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Bounded-PPQO </a:t>
            </a:r>
            <a:r>
              <a:rPr lang="en-US" dirty="0">
                <a:solidFill>
                  <a:srgbClr val="C00000"/>
                </a:solidFill>
              </a:rPr>
              <a:t>with plan re-cost</a:t>
            </a:r>
          </a:p>
        </p:txBody>
      </p:sp>
      <p:sp>
        <p:nvSpPr>
          <p:cNvPr id="3" name="Content Placeholder 2"/>
          <p:cNvSpPr>
            <a:spLocks noGrp="1"/>
          </p:cNvSpPr>
          <p:nvPr>
            <p:ph idx="1"/>
          </p:nvPr>
        </p:nvSpPr>
        <p:spPr>
          <a:xfrm>
            <a:off x="5734194" y="1573216"/>
            <a:ext cx="5936860" cy="4516795"/>
          </a:xfrm>
        </p:spPr>
        <p:txBody>
          <a:bodyPr>
            <a:normAutofit/>
          </a:bodyPr>
          <a:lstStyle/>
          <a:p>
            <a:r>
              <a:rPr lang="en-US" sz="2400" dirty="0"/>
              <a:t>Cost(P</a:t>
            </a:r>
            <a:r>
              <a:rPr lang="en-US" sz="2400" baseline="-25000" dirty="0"/>
              <a:t>1</a:t>
            </a:r>
            <a:r>
              <a:rPr lang="en-US" sz="2400" dirty="0"/>
              <a:t>, </a:t>
            </a:r>
            <a:r>
              <a:rPr lang="en-US" sz="2400" dirty="0" err="1"/>
              <a:t>q</a:t>
            </a:r>
            <a:r>
              <a:rPr lang="en-US" sz="2400" baseline="-25000" dirty="0" err="1"/>
              <a:t>new</a:t>
            </a:r>
            <a:r>
              <a:rPr lang="en-US" sz="2400" dirty="0"/>
              <a:t>) = 300</a:t>
            </a:r>
          </a:p>
          <a:p>
            <a:r>
              <a:rPr lang="en-US" sz="2400" dirty="0">
                <a:latin typeface="Calibri" panose="020F0502020204030204" pitchFamily="34" charset="0"/>
                <a:cs typeface="Calibri" panose="020F0502020204030204" pitchFamily="34" charset="0"/>
              </a:rPr>
              <a:t>Cost(P</a:t>
            </a:r>
            <a:r>
              <a:rPr lang="en-US" sz="2400" baseline="-25000" dirty="0">
                <a:latin typeface="Calibri" panose="020F0502020204030204" pitchFamily="34" charset="0"/>
                <a:cs typeface="Calibri" panose="020F0502020204030204" pitchFamily="34" charset="0"/>
              </a:rPr>
              <a:t>3</a:t>
            </a:r>
            <a:r>
              <a:rPr lang="en-US" sz="2400" dirty="0">
                <a:latin typeface="Calibri" panose="020F0502020204030204" pitchFamily="34" charset="0"/>
                <a:cs typeface="Calibri" panose="020F0502020204030204" pitchFamily="34" charset="0"/>
              </a:rPr>
              <a:t>, </a:t>
            </a:r>
            <a:r>
              <a:rPr lang="en-US" sz="2400" dirty="0" err="1">
                <a:latin typeface="Calibri" panose="020F0502020204030204" pitchFamily="34" charset="0"/>
                <a:cs typeface="Calibri" panose="020F0502020204030204" pitchFamily="34" charset="0"/>
              </a:rPr>
              <a:t>q</a:t>
            </a:r>
            <a:r>
              <a:rPr lang="en-US" sz="2400" baseline="-25000" dirty="0" err="1">
                <a:latin typeface="Calibri" panose="020F0502020204030204" pitchFamily="34" charset="0"/>
                <a:cs typeface="Calibri" panose="020F0502020204030204" pitchFamily="34" charset="0"/>
              </a:rPr>
              <a:t>new</a:t>
            </a:r>
            <a:r>
              <a:rPr lang="en-US" sz="2400" dirty="0">
                <a:latin typeface="Calibri" panose="020F0502020204030204" pitchFamily="34" charset="0"/>
                <a:cs typeface="Calibri" panose="020F0502020204030204" pitchFamily="34" charset="0"/>
              </a:rPr>
              <a:t>) = 150    (exact numerator)</a:t>
            </a:r>
          </a:p>
          <a:p>
            <a:endParaRPr lang="en-US" sz="2400" dirty="0">
              <a:latin typeface="Calibri" panose="020F0502020204030204" pitchFamily="34" charset="0"/>
              <a:cs typeface="Calibri" panose="020F0502020204030204" pitchFamily="34" charset="0"/>
            </a:endParaRPr>
          </a:p>
          <a:p>
            <a:endParaRPr lang="en-US" sz="2400" dirty="0">
              <a:latin typeface="Calibri" panose="020F0502020204030204" pitchFamily="34" charset="0"/>
              <a:cs typeface="Calibri" panose="020F0502020204030204" pitchFamily="34" charset="0"/>
            </a:endParaRPr>
          </a:p>
          <a:p>
            <a:endParaRPr lang="en-US" sz="2400" dirty="0">
              <a:latin typeface="Calibri" panose="020F0502020204030204" pitchFamily="34" charset="0"/>
              <a:cs typeface="Calibri" panose="020F0502020204030204" pitchFamily="34" charset="0"/>
            </a:endParaRPr>
          </a:p>
          <a:p>
            <a:endParaRPr lang="en-US" sz="2400" dirty="0">
              <a:latin typeface="Calibri" panose="020F0502020204030204" pitchFamily="34" charset="0"/>
              <a:cs typeface="Calibri" panose="020F0502020204030204" pitchFamily="34" charset="0"/>
            </a:endParaRPr>
          </a:p>
          <a:p>
            <a:pPr lvl="1"/>
            <a:endParaRPr lang="en-US" sz="2000" baseline="-25000" dirty="0">
              <a:latin typeface="Calibri" panose="020F0502020204030204" pitchFamily="34" charset="0"/>
              <a:cs typeface="Calibri" panose="020F0502020204030204" pitchFamily="34" charset="0"/>
            </a:endParaRPr>
          </a:p>
          <a:p>
            <a:pPr lvl="1"/>
            <a:endParaRPr lang="en-US" sz="2000" baseline="-25000" dirty="0">
              <a:latin typeface="Calibri" panose="020F0502020204030204" pitchFamily="34" charset="0"/>
              <a:cs typeface="Calibri" panose="020F0502020204030204" pitchFamily="34" charset="0"/>
            </a:endParaRPr>
          </a:p>
          <a:p>
            <a:r>
              <a:rPr lang="en-US" sz="2400" dirty="0">
                <a:latin typeface="Calibri" panose="020F0502020204030204" pitchFamily="34" charset="0"/>
                <a:cs typeface="Calibri" panose="020F0502020204030204" pitchFamily="34" charset="0"/>
              </a:rPr>
              <a:t>Tighter upper bound on cost sub-optimality</a:t>
            </a:r>
          </a:p>
          <a:p>
            <a:pPr lvl="1"/>
            <a:r>
              <a:rPr lang="en-US" sz="2000" dirty="0">
                <a:latin typeface="Calibri" panose="020F0502020204030204" pitchFamily="34" charset="0"/>
                <a:cs typeface="Calibri" panose="020F0502020204030204" pitchFamily="34" charset="0"/>
              </a:rPr>
              <a:t>500/100 </a:t>
            </a:r>
            <a:r>
              <a:rPr lang="en-US" sz="2000" dirty="0">
                <a:latin typeface="Calibri" panose="020F0502020204030204" pitchFamily="34" charset="0"/>
                <a:cs typeface="Calibri" panose="020F0502020204030204" pitchFamily="34" charset="0"/>
                <a:sym typeface="Wingdings" panose="05000000000000000000" pitchFamily="2" charset="2"/>
              </a:rPr>
              <a:t></a:t>
            </a:r>
            <a:r>
              <a:rPr lang="en-US" sz="2000" dirty="0">
                <a:latin typeface="Calibri" panose="020F0502020204030204" pitchFamily="34" charset="0"/>
                <a:cs typeface="Calibri" panose="020F0502020204030204" pitchFamily="34" charset="0"/>
              </a:rPr>
              <a:t> 150/100</a:t>
            </a:r>
            <a:endParaRPr lang="en-US" sz="2400" dirty="0">
              <a:latin typeface="Calibri" panose="020F0502020204030204" pitchFamily="34" charset="0"/>
              <a:cs typeface="Calibri" panose="020F0502020204030204" pitchFamily="34" charset="0"/>
            </a:endParaRPr>
          </a:p>
          <a:p>
            <a:pPr lvl="1"/>
            <a:r>
              <a:rPr lang="en-US" sz="2000" dirty="0">
                <a:latin typeface="Calibri" panose="020F0502020204030204" pitchFamily="34" charset="0"/>
                <a:cs typeface="Calibri" panose="020F0502020204030204" pitchFamily="34" charset="0"/>
              </a:rPr>
              <a:t>Can skip more optimize calls</a:t>
            </a:r>
          </a:p>
        </p:txBody>
      </p:sp>
      <p:sp>
        <p:nvSpPr>
          <p:cNvPr id="5" name="Footer Placeholder 4"/>
          <p:cNvSpPr>
            <a:spLocks noGrp="1"/>
          </p:cNvSpPr>
          <p:nvPr>
            <p:ph type="ftr" sz="quarter" idx="11"/>
          </p:nvPr>
        </p:nvSpPr>
        <p:spPr/>
        <p:txBody>
          <a:bodyPr/>
          <a:lstStyle/>
          <a:p>
            <a:r>
              <a:rPr lang="en-US"/>
              <a:t>IIT-B visit</a:t>
            </a:r>
            <a:endParaRPr lang="en-US" dirty="0"/>
          </a:p>
        </p:txBody>
      </p:sp>
      <p:grpSp>
        <p:nvGrpSpPr>
          <p:cNvPr id="11" name="Group 10"/>
          <p:cNvGrpSpPr/>
          <p:nvPr/>
        </p:nvGrpSpPr>
        <p:grpSpPr>
          <a:xfrm>
            <a:off x="739885" y="1941625"/>
            <a:ext cx="3700453" cy="3552282"/>
            <a:chOff x="6398" y="1292924"/>
            <a:chExt cx="3700453" cy="3552282"/>
          </a:xfrm>
        </p:grpSpPr>
        <p:cxnSp>
          <p:nvCxnSpPr>
            <p:cNvPr id="12" name="Straight Arrow Connector 11"/>
            <p:cNvCxnSpPr/>
            <p:nvPr/>
          </p:nvCxnSpPr>
          <p:spPr>
            <a:xfrm flipV="1">
              <a:off x="543521" y="4390352"/>
              <a:ext cx="3163330" cy="823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p:nvPr/>
          </p:nvCxnSpPr>
          <p:spPr>
            <a:xfrm flipV="1">
              <a:off x="543521" y="1292924"/>
              <a:ext cx="0" cy="311021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p:nvPr/>
          </p:nvCxnSpPr>
          <p:spPr>
            <a:xfrm>
              <a:off x="2208566" y="4652376"/>
              <a:ext cx="372894"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5" name="TextBox 14"/>
            <p:cNvSpPr txBox="1"/>
            <p:nvPr/>
          </p:nvSpPr>
          <p:spPr>
            <a:xfrm>
              <a:off x="1657879" y="4475874"/>
              <a:ext cx="537327" cy="369332"/>
            </a:xfrm>
            <a:prstGeom prst="rect">
              <a:avLst/>
            </a:prstGeom>
            <a:noFill/>
          </p:spPr>
          <p:txBody>
            <a:bodyPr wrap="none" rtlCol="0">
              <a:spAutoFit/>
            </a:bodyPr>
            <a:lstStyle/>
            <a:p>
              <a:r>
                <a:rPr lang="en-US" dirty="0"/>
                <a:t>Sel</a:t>
              </a:r>
              <a:r>
                <a:rPr lang="en-US" baseline="-25000" dirty="0"/>
                <a:t>1</a:t>
              </a:r>
            </a:p>
          </p:txBody>
        </p:sp>
        <p:sp>
          <p:nvSpPr>
            <p:cNvPr id="16" name="TextBox 15"/>
            <p:cNvSpPr txBox="1"/>
            <p:nvPr/>
          </p:nvSpPr>
          <p:spPr>
            <a:xfrm>
              <a:off x="6398" y="2524776"/>
              <a:ext cx="537327" cy="369332"/>
            </a:xfrm>
            <a:prstGeom prst="rect">
              <a:avLst/>
            </a:prstGeom>
            <a:noFill/>
          </p:spPr>
          <p:txBody>
            <a:bodyPr wrap="none" rtlCol="0">
              <a:spAutoFit/>
            </a:bodyPr>
            <a:lstStyle/>
            <a:p>
              <a:r>
                <a:rPr lang="en-US" dirty="0"/>
                <a:t>Sel</a:t>
              </a:r>
              <a:r>
                <a:rPr lang="en-US" baseline="-25000" dirty="0"/>
                <a:t>2</a:t>
              </a:r>
            </a:p>
          </p:txBody>
        </p:sp>
        <p:cxnSp>
          <p:nvCxnSpPr>
            <p:cNvPr id="17" name="Straight Arrow Connector 16"/>
            <p:cNvCxnSpPr/>
            <p:nvPr/>
          </p:nvCxnSpPr>
          <p:spPr>
            <a:xfrm flipV="1">
              <a:off x="400360" y="2062707"/>
              <a:ext cx="0" cy="480115"/>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sp>
        <p:nvSpPr>
          <p:cNvPr id="19" name="Oval 18"/>
          <p:cNvSpPr/>
          <p:nvPr/>
        </p:nvSpPr>
        <p:spPr>
          <a:xfrm>
            <a:off x="3062137" y="3647444"/>
            <a:ext cx="134224" cy="125835"/>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Isosceles Triangle 21"/>
          <p:cNvSpPr/>
          <p:nvPr/>
        </p:nvSpPr>
        <p:spPr>
          <a:xfrm>
            <a:off x="3237652" y="3367128"/>
            <a:ext cx="125835" cy="125835"/>
          </a:xfrm>
          <a:prstGeom prst="triangl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TextBox 23"/>
          <p:cNvSpPr txBox="1"/>
          <p:nvPr/>
        </p:nvSpPr>
        <p:spPr>
          <a:xfrm>
            <a:off x="2357953" y="3634779"/>
            <a:ext cx="658835" cy="276999"/>
          </a:xfrm>
          <a:prstGeom prst="rect">
            <a:avLst/>
          </a:prstGeom>
          <a:noFill/>
        </p:spPr>
        <p:txBody>
          <a:bodyPr wrap="none" lIns="0" tIns="0" rIns="0" bIns="0" rtlCol="0">
            <a:spAutoFit/>
          </a:bodyPr>
          <a:lstStyle/>
          <a:p>
            <a:r>
              <a:rPr lang="en-US" dirty="0"/>
              <a:t>P</a:t>
            </a:r>
            <a:r>
              <a:rPr lang="en-US" baseline="-25000" dirty="0"/>
              <a:t>3</a:t>
            </a:r>
            <a:r>
              <a:rPr lang="en-US" dirty="0"/>
              <a:t>, 100</a:t>
            </a:r>
            <a:endParaRPr lang="en-US" baseline="-25000" dirty="0"/>
          </a:p>
        </p:txBody>
      </p:sp>
      <p:cxnSp>
        <p:nvCxnSpPr>
          <p:cNvPr id="28" name="Straight Connector 27"/>
          <p:cNvCxnSpPr/>
          <p:nvPr/>
        </p:nvCxnSpPr>
        <p:spPr>
          <a:xfrm>
            <a:off x="3295069" y="3389161"/>
            <a:ext cx="7249" cy="1325104"/>
          </a:xfrm>
          <a:prstGeom prst="line">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9" name="TextBox 28"/>
          <p:cNvSpPr txBox="1"/>
          <p:nvPr/>
        </p:nvSpPr>
        <p:spPr>
          <a:xfrm>
            <a:off x="3291938" y="3167174"/>
            <a:ext cx="518732" cy="323165"/>
          </a:xfrm>
          <a:prstGeom prst="rect">
            <a:avLst/>
          </a:prstGeom>
          <a:noFill/>
        </p:spPr>
        <p:txBody>
          <a:bodyPr wrap="none" rtlCol="0">
            <a:spAutoFit/>
          </a:bodyPr>
          <a:lstStyle/>
          <a:p>
            <a:r>
              <a:rPr lang="en-US" sz="1500" dirty="0"/>
              <a:t>new</a:t>
            </a:r>
          </a:p>
        </p:txBody>
      </p:sp>
      <p:cxnSp>
        <p:nvCxnSpPr>
          <p:cNvPr id="61" name="Straight Connector 60"/>
          <p:cNvCxnSpPr/>
          <p:nvPr/>
        </p:nvCxnSpPr>
        <p:spPr>
          <a:xfrm flipH="1">
            <a:off x="1967879" y="3445620"/>
            <a:ext cx="1269570" cy="18214"/>
          </a:xfrm>
          <a:prstGeom prst="line">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64" name="Oval 63"/>
          <p:cNvSpPr/>
          <p:nvPr/>
        </p:nvSpPr>
        <p:spPr>
          <a:xfrm>
            <a:off x="3764177" y="2596361"/>
            <a:ext cx="134224" cy="125835"/>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TextBox 64"/>
          <p:cNvSpPr txBox="1"/>
          <p:nvPr/>
        </p:nvSpPr>
        <p:spPr>
          <a:xfrm>
            <a:off x="3764177" y="2264175"/>
            <a:ext cx="658835" cy="276999"/>
          </a:xfrm>
          <a:prstGeom prst="rect">
            <a:avLst/>
          </a:prstGeom>
          <a:noFill/>
        </p:spPr>
        <p:txBody>
          <a:bodyPr wrap="none" lIns="0" tIns="0" rIns="0" bIns="0" rtlCol="0">
            <a:spAutoFit/>
          </a:bodyPr>
          <a:lstStyle/>
          <a:p>
            <a:r>
              <a:rPr lang="en-US" dirty="0"/>
              <a:t>P</a:t>
            </a:r>
            <a:r>
              <a:rPr lang="en-US" baseline="-25000" dirty="0"/>
              <a:t>1</a:t>
            </a:r>
            <a:r>
              <a:rPr lang="en-US" dirty="0"/>
              <a:t>, 500</a:t>
            </a:r>
            <a:endParaRPr lang="en-US" baseline="-25000" dirty="0"/>
          </a:p>
        </p:txBody>
      </p:sp>
      <p:cxnSp>
        <p:nvCxnSpPr>
          <p:cNvPr id="66" name="Straight Connector 65"/>
          <p:cNvCxnSpPr/>
          <p:nvPr/>
        </p:nvCxnSpPr>
        <p:spPr>
          <a:xfrm flipV="1">
            <a:off x="3304148" y="2172624"/>
            <a:ext cx="10697" cy="1222808"/>
          </a:xfrm>
          <a:prstGeom prst="line">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67" name="Straight Connector 66"/>
          <p:cNvCxnSpPr/>
          <p:nvPr/>
        </p:nvCxnSpPr>
        <p:spPr>
          <a:xfrm flipV="1">
            <a:off x="3322196" y="3449459"/>
            <a:ext cx="1050489" cy="48"/>
          </a:xfrm>
          <a:prstGeom prst="line">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5" name="Rounded Rectangle 37"/>
          <p:cNvSpPr txBox="1">
            <a:spLocks/>
          </p:cNvSpPr>
          <p:nvPr/>
        </p:nvSpPr>
        <p:spPr>
          <a:xfrm>
            <a:off x="5734194" y="3096054"/>
            <a:ext cx="5520266" cy="735560"/>
          </a:xfrm>
          <a:prstGeom prst="roundRect">
            <a:avLst/>
          </a:prstGeom>
          <a:solidFill>
            <a:srgbClr val="F7FBD5"/>
          </a:solidFill>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ct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0000FF"/>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lt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9pPr>
          </a:lstStyle>
          <a:p>
            <a:pPr marL="0" indent="0">
              <a:buNone/>
            </a:pPr>
            <a:r>
              <a:rPr lang="en-US" sz="2000" b="1" dirty="0"/>
              <a:t>Selected plan:                     P</a:t>
            </a:r>
            <a:r>
              <a:rPr lang="en-US" sz="2000" b="1" baseline="-25000" dirty="0"/>
              <a:t>3</a:t>
            </a:r>
            <a:r>
              <a:rPr lang="en-US" sz="2000" b="1" dirty="0"/>
              <a:t> </a:t>
            </a:r>
          </a:p>
          <a:p>
            <a:pPr marL="0" indent="0">
              <a:buNone/>
            </a:pPr>
            <a:r>
              <a:rPr lang="en-US" sz="2000" b="1" dirty="0"/>
              <a:t>Cost sub-optimality:          &lt; 1.5 (150/100)</a:t>
            </a:r>
          </a:p>
        </p:txBody>
      </p:sp>
      <p:sp>
        <p:nvSpPr>
          <p:cNvPr id="26" name="TextBox 25"/>
          <p:cNvSpPr txBox="1"/>
          <p:nvPr/>
        </p:nvSpPr>
        <p:spPr>
          <a:xfrm>
            <a:off x="3898401" y="2655323"/>
            <a:ext cx="200376" cy="276999"/>
          </a:xfrm>
          <a:prstGeom prst="rect">
            <a:avLst/>
          </a:prstGeom>
          <a:noFill/>
        </p:spPr>
        <p:txBody>
          <a:bodyPr wrap="none" lIns="0" tIns="0" rIns="0" bIns="0" rtlCol="0">
            <a:spAutoFit/>
          </a:bodyPr>
          <a:lstStyle/>
          <a:p>
            <a:r>
              <a:rPr lang="en-US" dirty="0"/>
              <a:t>q</a:t>
            </a:r>
            <a:r>
              <a:rPr lang="en-US" baseline="-25000" dirty="0"/>
              <a:t>1</a:t>
            </a:r>
          </a:p>
        </p:txBody>
      </p:sp>
      <p:sp>
        <p:nvSpPr>
          <p:cNvPr id="27" name="TextBox 26"/>
          <p:cNvSpPr txBox="1"/>
          <p:nvPr/>
        </p:nvSpPr>
        <p:spPr>
          <a:xfrm>
            <a:off x="3081757" y="3762869"/>
            <a:ext cx="200376" cy="276999"/>
          </a:xfrm>
          <a:prstGeom prst="rect">
            <a:avLst/>
          </a:prstGeom>
          <a:noFill/>
        </p:spPr>
        <p:txBody>
          <a:bodyPr wrap="none" lIns="0" tIns="0" rIns="0" bIns="0" rtlCol="0">
            <a:spAutoFit/>
          </a:bodyPr>
          <a:lstStyle/>
          <a:p>
            <a:r>
              <a:rPr lang="en-US" dirty="0"/>
              <a:t>q</a:t>
            </a:r>
            <a:r>
              <a:rPr lang="en-US" baseline="-25000" dirty="0"/>
              <a:t>3</a:t>
            </a:r>
          </a:p>
        </p:txBody>
      </p:sp>
      <p:sp>
        <p:nvSpPr>
          <p:cNvPr id="4" name="Date Placeholder 3">
            <a:extLst>
              <a:ext uri="{FF2B5EF4-FFF2-40B4-BE49-F238E27FC236}">
                <a16:creationId xmlns:a16="http://schemas.microsoft.com/office/drawing/2014/main" id="{DBE2A294-A0FB-4936-859B-51F71C689FCB}"/>
              </a:ext>
            </a:extLst>
          </p:cNvPr>
          <p:cNvSpPr>
            <a:spLocks noGrp="1"/>
          </p:cNvSpPr>
          <p:nvPr>
            <p:ph type="dt" sz="half" idx="10"/>
          </p:nvPr>
        </p:nvSpPr>
        <p:spPr/>
        <p:txBody>
          <a:bodyPr/>
          <a:lstStyle/>
          <a:p>
            <a:fld id="{6BB7D587-1D3B-4361-B1ED-58933DB08CAB}" type="datetime1">
              <a:rPr lang="en-US" smtClean="0"/>
              <a:t>1/26/2018</a:t>
            </a:fld>
            <a:endParaRPr lang="en-US"/>
          </a:p>
        </p:txBody>
      </p:sp>
      <p:sp>
        <p:nvSpPr>
          <p:cNvPr id="6" name="Slide Number Placeholder 5">
            <a:extLst>
              <a:ext uri="{FF2B5EF4-FFF2-40B4-BE49-F238E27FC236}">
                <a16:creationId xmlns:a16="http://schemas.microsoft.com/office/drawing/2014/main" id="{431CCA36-1DC7-4EB6-A967-84A537660946}"/>
              </a:ext>
            </a:extLst>
          </p:cNvPr>
          <p:cNvSpPr>
            <a:spLocks noGrp="1"/>
          </p:cNvSpPr>
          <p:nvPr>
            <p:ph type="sldNum" sz="quarter" idx="12"/>
          </p:nvPr>
        </p:nvSpPr>
        <p:spPr/>
        <p:txBody>
          <a:bodyPr/>
          <a:lstStyle/>
          <a:p>
            <a:fld id="{2A90BD27-C47E-47C2-9FB3-CBB1CB19B799}" type="slidenum">
              <a:rPr lang="en-US" smtClean="0"/>
              <a:t>20</a:t>
            </a:fld>
            <a:endParaRPr lang="en-US"/>
          </a:p>
        </p:txBody>
      </p:sp>
    </p:spTree>
    <p:extLst>
      <p:ext uri="{BB962C8B-B14F-4D97-AF65-F5344CB8AC3E}">
        <p14:creationId xmlns:p14="http://schemas.microsoft.com/office/powerpoint/2010/main" val="34655863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0" end="10"/>
                                            </p:txEl>
                                          </p:spTgt>
                                        </p:tgtEl>
                                        <p:attrNameLst>
                                          <p:attrName>style.visibility</p:attrName>
                                        </p:attrNameLst>
                                      </p:cBhvr>
                                      <p:to>
                                        <p:strVal val="visible"/>
                                      </p:to>
                                    </p:set>
                                    <p:animEffect transition="in" filter="fade">
                                      <p:cBhvr>
                                        <p:cTn id="7" dur="500"/>
                                        <p:tgtEl>
                                          <p:spTgt spid="3">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DA50B740-B2C7-4947-8B5A-E0E32536B442}"/>
              </a:ext>
            </a:extLst>
          </p:cNvPr>
          <p:cNvSpPr>
            <a:spLocks noGrp="1"/>
          </p:cNvSpPr>
          <p:nvPr>
            <p:ph type="ctrTitle"/>
          </p:nvPr>
        </p:nvSpPr>
        <p:spPr/>
        <p:txBody>
          <a:bodyPr/>
          <a:lstStyle/>
          <a:p>
            <a:r>
              <a:rPr lang="en-US" dirty="0"/>
              <a:t>Contribution 2</a:t>
            </a:r>
          </a:p>
        </p:txBody>
      </p:sp>
      <p:sp>
        <p:nvSpPr>
          <p:cNvPr id="6" name="Subtitle 5">
            <a:extLst>
              <a:ext uri="{FF2B5EF4-FFF2-40B4-BE49-F238E27FC236}">
                <a16:creationId xmlns:a16="http://schemas.microsoft.com/office/drawing/2014/main" id="{AE1BB6D0-A6E4-45B7-B681-3E4EC044F724}"/>
              </a:ext>
            </a:extLst>
          </p:cNvPr>
          <p:cNvSpPr>
            <a:spLocks noGrp="1"/>
          </p:cNvSpPr>
          <p:nvPr>
            <p:ph type="subTitle" idx="1"/>
          </p:nvPr>
        </p:nvSpPr>
        <p:spPr/>
        <p:txBody>
          <a:bodyPr/>
          <a:lstStyle/>
          <a:p>
            <a:r>
              <a:rPr lang="en-US" dirty="0"/>
              <a:t>Tighter lower bound on optimal cost (denominator)</a:t>
            </a:r>
          </a:p>
        </p:txBody>
      </p:sp>
    </p:spTree>
    <p:extLst>
      <p:ext uri="{BB962C8B-B14F-4D97-AF65-F5344CB8AC3E}">
        <p14:creationId xmlns:p14="http://schemas.microsoft.com/office/powerpoint/2010/main" val="280350242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Existing PCM assumption is conservative</a:t>
            </a:r>
          </a:p>
        </p:txBody>
      </p:sp>
      <p:sp>
        <p:nvSpPr>
          <p:cNvPr id="3" name="Content Placeholder 2"/>
          <p:cNvSpPr>
            <a:spLocks noGrp="1"/>
          </p:cNvSpPr>
          <p:nvPr>
            <p:ph idx="1"/>
          </p:nvPr>
        </p:nvSpPr>
        <p:spPr>
          <a:xfrm>
            <a:off x="4521567" y="1205483"/>
            <a:ext cx="7651418" cy="3340219"/>
          </a:xfrm>
        </p:spPr>
        <p:txBody>
          <a:bodyPr>
            <a:noAutofit/>
          </a:bodyPr>
          <a:lstStyle/>
          <a:p>
            <a:pPr lvl="1"/>
            <a:r>
              <a:rPr lang="en-US" dirty="0">
                <a:latin typeface="Calibri" panose="020F0502020204030204" pitchFamily="34" charset="0"/>
                <a:cs typeface="Calibri" panose="020F0502020204030204" pitchFamily="34" charset="0"/>
              </a:rPr>
              <a:t>Let</a:t>
            </a:r>
          </a:p>
          <a:p>
            <a:pPr lvl="2"/>
            <a:r>
              <a:rPr lang="en-US" dirty="0">
                <a:latin typeface="Calibri" panose="020F0502020204030204" pitchFamily="34" charset="0"/>
                <a:cs typeface="Calibri" panose="020F0502020204030204" pitchFamily="34" charset="0"/>
              </a:rPr>
              <a:t>Cost(P</a:t>
            </a:r>
            <a:r>
              <a:rPr lang="en-US" baseline="-25000" dirty="0">
                <a:latin typeface="Calibri" panose="020F0502020204030204" pitchFamily="34" charset="0"/>
                <a:cs typeface="Calibri" panose="020F0502020204030204" pitchFamily="34" charset="0"/>
              </a:rPr>
              <a:t>1</a:t>
            </a:r>
            <a:r>
              <a:rPr lang="en-US" dirty="0">
                <a:latin typeface="Calibri" panose="020F0502020204030204" pitchFamily="34" charset="0"/>
                <a:cs typeface="Calibri" panose="020F0502020204030204" pitchFamily="34" charset="0"/>
              </a:rPr>
              <a:t>, </a:t>
            </a:r>
            <a:r>
              <a:rPr lang="en-US" dirty="0" err="1">
                <a:latin typeface="Calibri" panose="020F0502020204030204" pitchFamily="34" charset="0"/>
                <a:cs typeface="Calibri" panose="020F0502020204030204" pitchFamily="34" charset="0"/>
              </a:rPr>
              <a:t>q</a:t>
            </a:r>
            <a:r>
              <a:rPr lang="en-US" baseline="-25000" dirty="0" err="1">
                <a:latin typeface="Calibri" panose="020F0502020204030204" pitchFamily="34" charset="0"/>
                <a:cs typeface="Calibri" panose="020F0502020204030204" pitchFamily="34" charset="0"/>
              </a:rPr>
              <a:t>new</a:t>
            </a:r>
            <a:r>
              <a:rPr lang="en-US" dirty="0">
                <a:latin typeface="Calibri" panose="020F0502020204030204" pitchFamily="34" charset="0"/>
                <a:cs typeface="Calibri" panose="020F0502020204030204" pitchFamily="34" charset="0"/>
              </a:rPr>
              <a:t>) = 480</a:t>
            </a:r>
          </a:p>
          <a:p>
            <a:pPr lvl="2"/>
            <a:r>
              <a:rPr lang="en-US" dirty="0">
                <a:latin typeface="Calibri" panose="020F0502020204030204" pitchFamily="34" charset="0"/>
                <a:cs typeface="Calibri" panose="020F0502020204030204" pitchFamily="34" charset="0"/>
              </a:rPr>
              <a:t>Cost(P</a:t>
            </a:r>
            <a:r>
              <a:rPr lang="en-US" baseline="-25000" dirty="0">
                <a:latin typeface="Calibri" panose="020F0502020204030204" pitchFamily="34" charset="0"/>
                <a:cs typeface="Calibri" panose="020F0502020204030204" pitchFamily="34" charset="0"/>
              </a:rPr>
              <a:t>3</a:t>
            </a:r>
            <a:r>
              <a:rPr lang="en-US" dirty="0">
                <a:latin typeface="Calibri" panose="020F0502020204030204" pitchFamily="34" charset="0"/>
                <a:cs typeface="Calibri" panose="020F0502020204030204" pitchFamily="34" charset="0"/>
              </a:rPr>
              <a:t>, </a:t>
            </a:r>
            <a:r>
              <a:rPr lang="en-US" dirty="0" err="1">
                <a:latin typeface="Calibri" panose="020F0502020204030204" pitchFamily="34" charset="0"/>
                <a:cs typeface="Calibri" panose="020F0502020204030204" pitchFamily="34" charset="0"/>
              </a:rPr>
              <a:t>q</a:t>
            </a:r>
            <a:r>
              <a:rPr lang="en-US" baseline="-25000" dirty="0" err="1">
                <a:latin typeface="Calibri" panose="020F0502020204030204" pitchFamily="34" charset="0"/>
                <a:cs typeface="Calibri" panose="020F0502020204030204" pitchFamily="34" charset="0"/>
              </a:rPr>
              <a:t>new</a:t>
            </a:r>
            <a:r>
              <a:rPr lang="en-US" dirty="0">
                <a:latin typeface="Calibri" panose="020F0502020204030204" pitchFamily="34" charset="0"/>
                <a:cs typeface="Calibri" panose="020F0502020204030204" pitchFamily="34" charset="0"/>
              </a:rPr>
              <a:t>) = 800</a:t>
            </a:r>
          </a:p>
          <a:p>
            <a:pPr lvl="1"/>
            <a:endParaRPr lang="en-US" dirty="0">
              <a:latin typeface="Calibri" panose="020F0502020204030204" pitchFamily="34" charset="0"/>
              <a:cs typeface="Calibri" panose="020F0502020204030204" pitchFamily="34" charset="0"/>
            </a:endParaRPr>
          </a:p>
          <a:p>
            <a:pPr lvl="1"/>
            <a:r>
              <a:rPr lang="en-US" dirty="0">
                <a:latin typeface="Calibri" panose="020F0502020204030204" pitchFamily="34" charset="0"/>
                <a:cs typeface="Calibri" panose="020F0502020204030204" pitchFamily="34" charset="0"/>
              </a:rPr>
              <a:t>Bounded PPQO with re-cost</a:t>
            </a:r>
          </a:p>
          <a:p>
            <a:pPr lvl="2"/>
            <a:r>
              <a:rPr lang="en-US" dirty="0">
                <a:latin typeface="Calibri" panose="020F0502020204030204" pitchFamily="34" charset="0"/>
                <a:cs typeface="Calibri" panose="020F0502020204030204" pitchFamily="34" charset="0"/>
              </a:rPr>
              <a:t>will check for the cost ratio (480/100 ~ 5 is too high)</a:t>
            </a:r>
          </a:p>
          <a:p>
            <a:pPr lvl="2"/>
            <a:r>
              <a:rPr lang="en-US" dirty="0">
                <a:latin typeface="Calibri" panose="020F0502020204030204" pitchFamily="34" charset="0"/>
                <a:cs typeface="Calibri" panose="020F0502020204030204" pitchFamily="34" charset="0"/>
              </a:rPr>
              <a:t>Make an optimize call to get P</a:t>
            </a:r>
            <a:r>
              <a:rPr lang="en-US" baseline="-25000" dirty="0">
                <a:latin typeface="Calibri" panose="020F0502020204030204" pitchFamily="34" charset="0"/>
                <a:cs typeface="Calibri" panose="020F0502020204030204" pitchFamily="34" charset="0"/>
              </a:rPr>
              <a:t>1</a:t>
            </a:r>
            <a:r>
              <a:rPr lang="en-US" dirty="0">
                <a:latin typeface="Calibri" panose="020F0502020204030204" pitchFamily="34" charset="0"/>
                <a:cs typeface="Calibri" panose="020F0502020204030204" pitchFamily="34" charset="0"/>
              </a:rPr>
              <a:t> itself</a:t>
            </a:r>
          </a:p>
        </p:txBody>
      </p:sp>
      <p:sp>
        <p:nvSpPr>
          <p:cNvPr id="5" name="Footer Placeholder 4"/>
          <p:cNvSpPr>
            <a:spLocks noGrp="1"/>
          </p:cNvSpPr>
          <p:nvPr>
            <p:ph type="ftr" sz="quarter" idx="11"/>
          </p:nvPr>
        </p:nvSpPr>
        <p:spPr/>
        <p:txBody>
          <a:bodyPr/>
          <a:lstStyle/>
          <a:p>
            <a:r>
              <a:rPr lang="en-US"/>
              <a:t>IIT-B visit</a:t>
            </a:r>
            <a:endParaRPr lang="en-US" dirty="0"/>
          </a:p>
        </p:txBody>
      </p:sp>
      <p:grpSp>
        <p:nvGrpSpPr>
          <p:cNvPr id="11" name="Group 10"/>
          <p:cNvGrpSpPr/>
          <p:nvPr/>
        </p:nvGrpSpPr>
        <p:grpSpPr>
          <a:xfrm>
            <a:off x="739885" y="1186250"/>
            <a:ext cx="3700453" cy="3552282"/>
            <a:chOff x="6398" y="1292924"/>
            <a:chExt cx="3700453" cy="3552282"/>
          </a:xfrm>
        </p:grpSpPr>
        <p:cxnSp>
          <p:nvCxnSpPr>
            <p:cNvPr id="12" name="Straight Arrow Connector 11"/>
            <p:cNvCxnSpPr/>
            <p:nvPr/>
          </p:nvCxnSpPr>
          <p:spPr>
            <a:xfrm flipV="1">
              <a:off x="543521" y="4390352"/>
              <a:ext cx="3163330" cy="823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p:nvPr/>
          </p:nvCxnSpPr>
          <p:spPr>
            <a:xfrm flipV="1">
              <a:off x="543521" y="1292924"/>
              <a:ext cx="0" cy="311021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p:nvPr/>
          </p:nvCxnSpPr>
          <p:spPr>
            <a:xfrm>
              <a:off x="2208566" y="4652376"/>
              <a:ext cx="372894"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5" name="TextBox 14"/>
            <p:cNvSpPr txBox="1"/>
            <p:nvPr/>
          </p:nvSpPr>
          <p:spPr>
            <a:xfrm>
              <a:off x="1657879" y="4475874"/>
              <a:ext cx="537327" cy="369332"/>
            </a:xfrm>
            <a:prstGeom prst="rect">
              <a:avLst/>
            </a:prstGeom>
            <a:noFill/>
          </p:spPr>
          <p:txBody>
            <a:bodyPr wrap="none" rtlCol="0">
              <a:spAutoFit/>
            </a:bodyPr>
            <a:lstStyle/>
            <a:p>
              <a:r>
                <a:rPr lang="en-US" dirty="0"/>
                <a:t>Sel</a:t>
              </a:r>
              <a:r>
                <a:rPr lang="en-US" baseline="-25000" dirty="0"/>
                <a:t>1</a:t>
              </a:r>
            </a:p>
          </p:txBody>
        </p:sp>
        <p:sp>
          <p:nvSpPr>
            <p:cNvPr id="16" name="TextBox 15"/>
            <p:cNvSpPr txBox="1"/>
            <p:nvPr/>
          </p:nvSpPr>
          <p:spPr>
            <a:xfrm>
              <a:off x="6398" y="2524776"/>
              <a:ext cx="537327" cy="369332"/>
            </a:xfrm>
            <a:prstGeom prst="rect">
              <a:avLst/>
            </a:prstGeom>
            <a:noFill/>
          </p:spPr>
          <p:txBody>
            <a:bodyPr wrap="none" rtlCol="0">
              <a:spAutoFit/>
            </a:bodyPr>
            <a:lstStyle/>
            <a:p>
              <a:r>
                <a:rPr lang="en-US" dirty="0"/>
                <a:t>Sel</a:t>
              </a:r>
              <a:r>
                <a:rPr lang="en-US" baseline="-25000" dirty="0"/>
                <a:t>2</a:t>
              </a:r>
            </a:p>
          </p:txBody>
        </p:sp>
        <p:cxnSp>
          <p:nvCxnSpPr>
            <p:cNvPr id="17" name="Straight Arrow Connector 16"/>
            <p:cNvCxnSpPr/>
            <p:nvPr/>
          </p:nvCxnSpPr>
          <p:spPr>
            <a:xfrm flipV="1">
              <a:off x="400360" y="2062707"/>
              <a:ext cx="0" cy="480115"/>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sp>
        <p:nvSpPr>
          <p:cNvPr id="19" name="Oval 18"/>
          <p:cNvSpPr/>
          <p:nvPr/>
        </p:nvSpPr>
        <p:spPr>
          <a:xfrm>
            <a:off x="2370500" y="3637416"/>
            <a:ext cx="134224" cy="125835"/>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Isosceles Triangle 21"/>
          <p:cNvSpPr/>
          <p:nvPr/>
        </p:nvSpPr>
        <p:spPr>
          <a:xfrm>
            <a:off x="3237652" y="2611753"/>
            <a:ext cx="125835" cy="125835"/>
          </a:xfrm>
          <a:prstGeom prst="triangl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TextBox 23"/>
          <p:cNvSpPr txBox="1"/>
          <p:nvPr/>
        </p:nvSpPr>
        <p:spPr>
          <a:xfrm>
            <a:off x="1663261" y="3549711"/>
            <a:ext cx="658835" cy="276999"/>
          </a:xfrm>
          <a:prstGeom prst="rect">
            <a:avLst/>
          </a:prstGeom>
          <a:noFill/>
        </p:spPr>
        <p:txBody>
          <a:bodyPr wrap="none" lIns="0" tIns="0" rIns="0" bIns="0" rtlCol="0">
            <a:spAutoFit/>
          </a:bodyPr>
          <a:lstStyle/>
          <a:p>
            <a:r>
              <a:rPr lang="en-US" dirty="0"/>
              <a:t>P</a:t>
            </a:r>
            <a:r>
              <a:rPr lang="en-US" baseline="-25000" dirty="0"/>
              <a:t>3</a:t>
            </a:r>
            <a:r>
              <a:rPr lang="en-US" dirty="0"/>
              <a:t>, 100</a:t>
            </a:r>
            <a:endParaRPr lang="en-US" baseline="-25000" dirty="0"/>
          </a:p>
        </p:txBody>
      </p:sp>
      <p:cxnSp>
        <p:nvCxnSpPr>
          <p:cNvPr id="28" name="Straight Connector 27"/>
          <p:cNvCxnSpPr/>
          <p:nvPr/>
        </p:nvCxnSpPr>
        <p:spPr>
          <a:xfrm>
            <a:off x="3314947" y="2633786"/>
            <a:ext cx="7249" cy="1325104"/>
          </a:xfrm>
          <a:prstGeom prst="line">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9" name="TextBox 28"/>
          <p:cNvSpPr txBox="1"/>
          <p:nvPr/>
        </p:nvSpPr>
        <p:spPr>
          <a:xfrm>
            <a:off x="2822479" y="2400347"/>
            <a:ext cx="518732" cy="323165"/>
          </a:xfrm>
          <a:prstGeom prst="rect">
            <a:avLst/>
          </a:prstGeom>
          <a:noFill/>
        </p:spPr>
        <p:txBody>
          <a:bodyPr wrap="none" rtlCol="0">
            <a:spAutoFit/>
          </a:bodyPr>
          <a:lstStyle/>
          <a:p>
            <a:r>
              <a:rPr lang="en-US" sz="1500" dirty="0"/>
              <a:t>new</a:t>
            </a:r>
          </a:p>
        </p:txBody>
      </p:sp>
      <p:cxnSp>
        <p:nvCxnSpPr>
          <p:cNvPr id="61" name="Straight Connector 60"/>
          <p:cNvCxnSpPr/>
          <p:nvPr/>
        </p:nvCxnSpPr>
        <p:spPr>
          <a:xfrm flipH="1">
            <a:off x="1967879" y="2690245"/>
            <a:ext cx="1269570" cy="18214"/>
          </a:xfrm>
          <a:prstGeom prst="line">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64" name="Oval 63"/>
          <p:cNvSpPr/>
          <p:nvPr/>
        </p:nvSpPr>
        <p:spPr>
          <a:xfrm>
            <a:off x="3427585" y="2632425"/>
            <a:ext cx="134224" cy="125835"/>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TextBox 64"/>
          <p:cNvSpPr txBox="1"/>
          <p:nvPr/>
        </p:nvSpPr>
        <p:spPr>
          <a:xfrm>
            <a:off x="3458874" y="2360077"/>
            <a:ext cx="658835" cy="276999"/>
          </a:xfrm>
          <a:prstGeom prst="rect">
            <a:avLst/>
          </a:prstGeom>
          <a:noFill/>
        </p:spPr>
        <p:txBody>
          <a:bodyPr wrap="none" lIns="0" tIns="0" rIns="0" bIns="0" rtlCol="0">
            <a:spAutoFit/>
          </a:bodyPr>
          <a:lstStyle/>
          <a:p>
            <a:r>
              <a:rPr lang="en-US" dirty="0"/>
              <a:t>P</a:t>
            </a:r>
            <a:r>
              <a:rPr lang="en-US" baseline="-25000" dirty="0"/>
              <a:t>1</a:t>
            </a:r>
            <a:r>
              <a:rPr lang="en-US" dirty="0"/>
              <a:t>, 500</a:t>
            </a:r>
            <a:endParaRPr lang="en-US" baseline="-25000" dirty="0"/>
          </a:p>
        </p:txBody>
      </p:sp>
      <p:cxnSp>
        <p:nvCxnSpPr>
          <p:cNvPr id="66" name="Straight Connector 65"/>
          <p:cNvCxnSpPr/>
          <p:nvPr/>
        </p:nvCxnSpPr>
        <p:spPr>
          <a:xfrm flipV="1">
            <a:off x="3304148" y="1417249"/>
            <a:ext cx="10697" cy="1222808"/>
          </a:xfrm>
          <a:prstGeom prst="line">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67" name="Straight Connector 66"/>
          <p:cNvCxnSpPr/>
          <p:nvPr/>
        </p:nvCxnSpPr>
        <p:spPr>
          <a:xfrm flipV="1">
            <a:off x="3322196" y="2694084"/>
            <a:ext cx="1050489" cy="48"/>
          </a:xfrm>
          <a:prstGeom prst="line">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5" name="Rounded Rectangle 37"/>
          <p:cNvSpPr txBox="1">
            <a:spLocks/>
          </p:cNvSpPr>
          <p:nvPr/>
        </p:nvSpPr>
        <p:spPr>
          <a:xfrm>
            <a:off x="1967879" y="5099040"/>
            <a:ext cx="8248159" cy="1111847"/>
          </a:xfrm>
          <a:prstGeom prst="roundRect">
            <a:avLst/>
          </a:prstGeom>
          <a:solidFill>
            <a:srgbClr val="F7FBD5"/>
          </a:solidFill>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ct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0000FF"/>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lt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9pPr>
          </a:lstStyle>
          <a:p>
            <a:pPr marL="0" indent="0">
              <a:buNone/>
            </a:pPr>
            <a:r>
              <a:rPr lang="en-US" sz="2000" b="1" dirty="0"/>
              <a:t>Lower bound on optimal cost:  </a:t>
            </a:r>
          </a:p>
          <a:p>
            <a:pPr marL="0" indent="0">
              <a:buNone/>
            </a:pPr>
            <a:r>
              <a:rPr lang="en-US" sz="2000" dirty="0"/>
              <a:t>	depends only on instances in 3</a:t>
            </a:r>
            <a:r>
              <a:rPr lang="en-US" sz="2000" baseline="30000" dirty="0"/>
              <a:t>rd</a:t>
            </a:r>
            <a:r>
              <a:rPr lang="en-US" sz="2000" dirty="0"/>
              <a:t>  quadrant</a:t>
            </a:r>
          </a:p>
          <a:p>
            <a:pPr marL="0" indent="0">
              <a:buNone/>
            </a:pPr>
            <a:r>
              <a:rPr lang="en-US" sz="2000" b="1" dirty="0"/>
              <a:t>	No other neighboring instance can be utilized by PCM assumption</a:t>
            </a:r>
          </a:p>
        </p:txBody>
      </p:sp>
      <p:sp>
        <p:nvSpPr>
          <p:cNvPr id="26" name="TextBox 25"/>
          <p:cNvSpPr txBox="1"/>
          <p:nvPr/>
        </p:nvSpPr>
        <p:spPr>
          <a:xfrm>
            <a:off x="3475791" y="2682601"/>
            <a:ext cx="200376" cy="276999"/>
          </a:xfrm>
          <a:prstGeom prst="rect">
            <a:avLst/>
          </a:prstGeom>
          <a:noFill/>
        </p:spPr>
        <p:txBody>
          <a:bodyPr wrap="none" lIns="0" tIns="0" rIns="0" bIns="0" rtlCol="0">
            <a:spAutoFit/>
          </a:bodyPr>
          <a:lstStyle/>
          <a:p>
            <a:r>
              <a:rPr lang="en-US" dirty="0"/>
              <a:t>q</a:t>
            </a:r>
            <a:r>
              <a:rPr lang="en-US" baseline="-25000" dirty="0"/>
              <a:t>1</a:t>
            </a:r>
          </a:p>
        </p:txBody>
      </p:sp>
      <p:sp>
        <p:nvSpPr>
          <p:cNvPr id="27" name="TextBox 26"/>
          <p:cNvSpPr txBox="1"/>
          <p:nvPr/>
        </p:nvSpPr>
        <p:spPr>
          <a:xfrm>
            <a:off x="2532327" y="3615663"/>
            <a:ext cx="200376" cy="276999"/>
          </a:xfrm>
          <a:prstGeom prst="rect">
            <a:avLst/>
          </a:prstGeom>
          <a:noFill/>
        </p:spPr>
        <p:txBody>
          <a:bodyPr wrap="none" lIns="0" tIns="0" rIns="0" bIns="0" rtlCol="0">
            <a:spAutoFit/>
          </a:bodyPr>
          <a:lstStyle/>
          <a:p>
            <a:r>
              <a:rPr lang="en-US" dirty="0"/>
              <a:t>q</a:t>
            </a:r>
            <a:r>
              <a:rPr lang="en-US" baseline="-25000" dirty="0"/>
              <a:t>3</a:t>
            </a:r>
          </a:p>
        </p:txBody>
      </p:sp>
      <p:sp>
        <p:nvSpPr>
          <p:cNvPr id="4" name="Date Placeholder 3">
            <a:extLst>
              <a:ext uri="{FF2B5EF4-FFF2-40B4-BE49-F238E27FC236}">
                <a16:creationId xmlns:a16="http://schemas.microsoft.com/office/drawing/2014/main" id="{55BA0001-2E40-42BF-8942-EBB11652F408}"/>
              </a:ext>
            </a:extLst>
          </p:cNvPr>
          <p:cNvSpPr>
            <a:spLocks noGrp="1"/>
          </p:cNvSpPr>
          <p:nvPr>
            <p:ph type="dt" sz="half" idx="10"/>
          </p:nvPr>
        </p:nvSpPr>
        <p:spPr/>
        <p:txBody>
          <a:bodyPr/>
          <a:lstStyle/>
          <a:p>
            <a:fld id="{C5CDE2DB-691C-416B-B584-010D5E1B70BF}" type="datetime1">
              <a:rPr lang="en-US" smtClean="0"/>
              <a:t>1/26/2018</a:t>
            </a:fld>
            <a:endParaRPr lang="en-US"/>
          </a:p>
        </p:txBody>
      </p:sp>
      <p:sp>
        <p:nvSpPr>
          <p:cNvPr id="6" name="Slide Number Placeholder 5">
            <a:extLst>
              <a:ext uri="{FF2B5EF4-FFF2-40B4-BE49-F238E27FC236}">
                <a16:creationId xmlns:a16="http://schemas.microsoft.com/office/drawing/2014/main" id="{4D8C2197-07FD-46FF-9E7A-22A3AF4AD20F}"/>
              </a:ext>
            </a:extLst>
          </p:cNvPr>
          <p:cNvSpPr>
            <a:spLocks noGrp="1"/>
          </p:cNvSpPr>
          <p:nvPr>
            <p:ph type="sldNum" sz="quarter" idx="12"/>
          </p:nvPr>
        </p:nvSpPr>
        <p:spPr/>
        <p:txBody>
          <a:bodyPr/>
          <a:lstStyle/>
          <a:p>
            <a:fld id="{2A90BD27-C47E-47C2-9FB3-CBB1CB19B799}" type="slidenum">
              <a:rPr lang="en-US" smtClean="0"/>
              <a:t>22</a:t>
            </a:fld>
            <a:endParaRPr lang="en-US"/>
          </a:p>
        </p:txBody>
      </p:sp>
    </p:spTree>
    <p:extLst>
      <p:ext uri="{BB962C8B-B14F-4D97-AF65-F5344CB8AC3E}">
        <p14:creationId xmlns:p14="http://schemas.microsoft.com/office/powerpoint/2010/main" val="19482149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5"/>
                                        </p:tgtEl>
                                        <p:attrNameLst>
                                          <p:attrName>style.visibility</p:attrName>
                                        </p:attrNameLst>
                                      </p:cBhvr>
                                      <p:to>
                                        <p:strVal val="visible"/>
                                      </p:to>
                                    </p:set>
                                    <p:animEffect transition="in" filter="fade">
                                      <p:cBhvr>
                                        <p:cTn id="7" dur="5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This work: Bounded Cost Growth (BCG) assumption</a:t>
            </a:r>
          </a:p>
        </p:txBody>
      </p:sp>
      <p:sp>
        <p:nvSpPr>
          <p:cNvPr id="5" name="Footer Placeholder 4"/>
          <p:cNvSpPr>
            <a:spLocks noGrp="1"/>
          </p:cNvSpPr>
          <p:nvPr>
            <p:ph type="ftr" sz="quarter" idx="11"/>
          </p:nvPr>
        </p:nvSpPr>
        <p:spPr/>
        <p:txBody>
          <a:bodyPr/>
          <a:lstStyle/>
          <a:p>
            <a:r>
              <a:rPr lang="en-US"/>
              <a:t>IIT-B visit</a:t>
            </a:r>
            <a:endParaRPr lang="en-US" dirty="0"/>
          </a:p>
        </p:txBody>
      </p:sp>
      <p:grpSp>
        <p:nvGrpSpPr>
          <p:cNvPr id="9" name="Group 8"/>
          <p:cNvGrpSpPr/>
          <p:nvPr/>
        </p:nvGrpSpPr>
        <p:grpSpPr>
          <a:xfrm>
            <a:off x="3202337" y="2000314"/>
            <a:ext cx="3424264" cy="3037140"/>
            <a:chOff x="6398" y="1808066"/>
            <a:chExt cx="3424264" cy="3037140"/>
          </a:xfrm>
        </p:grpSpPr>
        <p:cxnSp>
          <p:nvCxnSpPr>
            <p:cNvPr id="10" name="Straight Arrow Connector 9"/>
            <p:cNvCxnSpPr/>
            <p:nvPr/>
          </p:nvCxnSpPr>
          <p:spPr>
            <a:xfrm flipV="1">
              <a:off x="543521" y="4382062"/>
              <a:ext cx="2887141" cy="1652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flipV="1">
              <a:off x="543521" y="1808066"/>
              <a:ext cx="0" cy="259507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p:nvPr/>
          </p:nvCxnSpPr>
          <p:spPr>
            <a:xfrm>
              <a:off x="2208566" y="4652376"/>
              <a:ext cx="372894"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1657879" y="4475874"/>
              <a:ext cx="537327" cy="369332"/>
            </a:xfrm>
            <a:prstGeom prst="rect">
              <a:avLst/>
            </a:prstGeom>
            <a:noFill/>
          </p:spPr>
          <p:txBody>
            <a:bodyPr wrap="none" rtlCol="0">
              <a:spAutoFit/>
            </a:bodyPr>
            <a:lstStyle/>
            <a:p>
              <a:r>
                <a:rPr lang="en-US" dirty="0"/>
                <a:t>Sel</a:t>
              </a:r>
              <a:r>
                <a:rPr lang="en-US" baseline="-25000" dirty="0"/>
                <a:t>1</a:t>
              </a:r>
            </a:p>
          </p:txBody>
        </p:sp>
        <p:sp>
          <p:nvSpPr>
            <p:cNvPr id="14" name="TextBox 13"/>
            <p:cNvSpPr txBox="1"/>
            <p:nvPr/>
          </p:nvSpPr>
          <p:spPr>
            <a:xfrm>
              <a:off x="6398" y="2524776"/>
              <a:ext cx="537327" cy="369332"/>
            </a:xfrm>
            <a:prstGeom prst="rect">
              <a:avLst/>
            </a:prstGeom>
            <a:noFill/>
          </p:spPr>
          <p:txBody>
            <a:bodyPr wrap="none" rtlCol="0">
              <a:spAutoFit/>
            </a:bodyPr>
            <a:lstStyle/>
            <a:p>
              <a:r>
                <a:rPr lang="en-US" dirty="0"/>
                <a:t>Sel</a:t>
              </a:r>
              <a:r>
                <a:rPr lang="en-US" baseline="-25000" dirty="0"/>
                <a:t>2</a:t>
              </a:r>
            </a:p>
          </p:txBody>
        </p:sp>
        <p:cxnSp>
          <p:nvCxnSpPr>
            <p:cNvPr id="15" name="Straight Arrow Connector 14"/>
            <p:cNvCxnSpPr/>
            <p:nvPr/>
          </p:nvCxnSpPr>
          <p:spPr>
            <a:xfrm flipV="1">
              <a:off x="400360" y="2062707"/>
              <a:ext cx="0" cy="480115"/>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sp>
        <p:nvSpPr>
          <p:cNvPr id="16" name="TextBox 15"/>
          <p:cNvSpPr txBox="1"/>
          <p:nvPr/>
        </p:nvSpPr>
        <p:spPr>
          <a:xfrm>
            <a:off x="4729518" y="3671399"/>
            <a:ext cx="847989" cy="276999"/>
          </a:xfrm>
          <a:prstGeom prst="rect">
            <a:avLst/>
          </a:prstGeom>
          <a:noFill/>
        </p:spPr>
        <p:txBody>
          <a:bodyPr wrap="none" lIns="0" tIns="0" rIns="0" bIns="0" rtlCol="0">
            <a:spAutoFit/>
          </a:bodyPr>
          <a:lstStyle/>
          <a:p>
            <a:r>
              <a:rPr lang="en-US" dirty="0"/>
              <a:t>q</a:t>
            </a:r>
            <a:r>
              <a:rPr lang="en-US" baseline="-25000" dirty="0"/>
              <a:t>1 </a:t>
            </a:r>
            <a:r>
              <a:rPr lang="en-US" dirty="0"/>
              <a:t>(x</a:t>
            </a:r>
            <a:r>
              <a:rPr lang="en-US" baseline="-25000" dirty="0"/>
              <a:t>1</a:t>
            </a:r>
            <a:r>
              <a:rPr lang="en-US" dirty="0"/>
              <a:t>, y</a:t>
            </a:r>
            <a:r>
              <a:rPr lang="en-US" baseline="-25000" dirty="0"/>
              <a:t>1</a:t>
            </a:r>
            <a:r>
              <a:rPr lang="en-US" dirty="0"/>
              <a:t>)</a:t>
            </a:r>
          </a:p>
        </p:txBody>
      </p:sp>
      <p:sp>
        <p:nvSpPr>
          <p:cNvPr id="17" name="TextBox 16"/>
          <p:cNvSpPr txBox="1"/>
          <p:nvPr/>
        </p:nvSpPr>
        <p:spPr>
          <a:xfrm>
            <a:off x="4547469" y="3220522"/>
            <a:ext cx="509755" cy="276999"/>
          </a:xfrm>
          <a:prstGeom prst="rect">
            <a:avLst/>
          </a:prstGeom>
          <a:noFill/>
        </p:spPr>
        <p:txBody>
          <a:bodyPr wrap="none" lIns="0" tIns="0" rIns="0" bIns="0" rtlCol="0">
            <a:spAutoFit/>
          </a:bodyPr>
          <a:lstStyle/>
          <a:p>
            <a:r>
              <a:rPr lang="en-US" dirty="0"/>
              <a:t>P</a:t>
            </a:r>
            <a:r>
              <a:rPr lang="en-US" baseline="-25000" dirty="0"/>
              <a:t>1</a:t>
            </a:r>
            <a:r>
              <a:rPr lang="en-US" dirty="0"/>
              <a:t>, C</a:t>
            </a:r>
            <a:r>
              <a:rPr lang="en-US" baseline="-25000" dirty="0"/>
              <a:t>1</a:t>
            </a:r>
          </a:p>
        </p:txBody>
      </p:sp>
      <p:cxnSp>
        <p:nvCxnSpPr>
          <p:cNvPr id="18" name="Straight Connector 17"/>
          <p:cNvCxnSpPr>
            <a:endCxn id="21" idx="3"/>
          </p:cNvCxnSpPr>
          <p:nvPr/>
        </p:nvCxnSpPr>
        <p:spPr>
          <a:xfrm flipV="1">
            <a:off x="4794137" y="3621891"/>
            <a:ext cx="1048138" cy="807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9" name="Oval 18"/>
          <p:cNvSpPr/>
          <p:nvPr/>
        </p:nvSpPr>
        <p:spPr>
          <a:xfrm>
            <a:off x="4749218" y="3553242"/>
            <a:ext cx="134224" cy="125835"/>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0" name="Straight Connector 19"/>
          <p:cNvCxnSpPr/>
          <p:nvPr/>
        </p:nvCxnSpPr>
        <p:spPr>
          <a:xfrm flipV="1">
            <a:off x="5789887" y="2592185"/>
            <a:ext cx="0" cy="102163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1" name="Rectangle 20"/>
          <p:cNvSpPr/>
          <p:nvPr/>
        </p:nvSpPr>
        <p:spPr>
          <a:xfrm>
            <a:off x="5737500" y="3559978"/>
            <a:ext cx="104775" cy="123825"/>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TextBox 21"/>
          <p:cNvSpPr txBox="1"/>
          <p:nvPr/>
        </p:nvSpPr>
        <p:spPr>
          <a:xfrm>
            <a:off x="5870272" y="3723099"/>
            <a:ext cx="979435" cy="276999"/>
          </a:xfrm>
          <a:prstGeom prst="rect">
            <a:avLst/>
          </a:prstGeom>
          <a:noFill/>
        </p:spPr>
        <p:txBody>
          <a:bodyPr wrap="none" lIns="0" tIns="0" rIns="0" bIns="0" rtlCol="0">
            <a:spAutoFit/>
          </a:bodyPr>
          <a:lstStyle/>
          <a:p>
            <a:r>
              <a:rPr lang="en-US" dirty="0"/>
              <a:t>q</a:t>
            </a:r>
            <a:r>
              <a:rPr lang="en-US" baseline="-25000" dirty="0"/>
              <a:t>2 </a:t>
            </a:r>
            <a:r>
              <a:rPr lang="en-US" dirty="0"/>
              <a:t>(</a:t>
            </a:r>
            <a:r>
              <a:rPr lang="el-GR" dirty="0"/>
              <a:t>α</a:t>
            </a:r>
            <a:r>
              <a:rPr lang="en-US" dirty="0"/>
              <a:t>x</a:t>
            </a:r>
            <a:r>
              <a:rPr lang="en-US" baseline="-25000" dirty="0"/>
              <a:t>1</a:t>
            </a:r>
            <a:r>
              <a:rPr lang="en-US" dirty="0"/>
              <a:t>, y</a:t>
            </a:r>
            <a:r>
              <a:rPr lang="en-US" baseline="-25000" dirty="0"/>
              <a:t>1</a:t>
            </a:r>
            <a:r>
              <a:rPr lang="en-US" dirty="0"/>
              <a:t>)</a:t>
            </a:r>
          </a:p>
        </p:txBody>
      </p:sp>
      <p:sp>
        <p:nvSpPr>
          <p:cNvPr id="23" name="TextBox 22"/>
          <p:cNvSpPr txBox="1"/>
          <p:nvPr/>
        </p:nvSpPr>
        <p:spPr>
          <a:xfrm>
            <a:off x="5927384" y="3377392"/>
            <a:ext cx="2173737" cy="369332"/>
          </a:xfrm>
          <a:prstGeom prst="rect">
            <a:avLst/>
          </a:prstGeom>
          <a:solidFill>
            <a:schemeClr val="accent4">
              <a:lumMod val="20000"/>
              <a:lumOff val="80000"/>
            </a:schemeClr>
          </a:solidFill>
        </p:spPr>
        <p:txBody>
          <a:bodyPr wrap="none" rtlCol="0">
            <a:spAutoFit/>
          </a:bodyPr>
          <a:lstStyle/>
          <a:p>
            <a:r>
              <a:rPr lang="en-US" b="1" dirty="0">
                <a:latin typeface="+mj-lt"/>
              </a:rPr>
              <a:t>cost(P</a:t>
            </a:r>
            <a:r>
              <a:rPr lang="en-US" b="1" baseline="-25000" dirty="0">
                <a:latin typeface="+mj-lt"/>
              </a:rPr>
              <a:t>1</a:t>
            </a:r>
            <a:r>
              <a:rPr lang="en-US" b="1" dirty="0">
                <a:latin typeface="+mj-lt"/>
              </a:rPr>
              <a:t>, q</a:t>
            </a:r>
            <a:r>
              <a:rPr lang="en-US" b="1" baseline="-25000" dirty="0">
                <a:latin typeface="+mj-lt"/>
              </a:rPr>
              <a:t>2</a:t>
            </a:r>
            <a:r>
              <a:rPr lang="en-US" b="1" dirty="0">
                <a:latin typeface="+mj-lt"/>
              </a:rPr>
              <a:t>) &lt;  f(</a:t>
            </a:r>
            <a:r>
              <a:rPr lang="el-GR" b="1" dirty="0">
                <a:latin typeface="+mj-lt"/>
              </a:rPr>
              <a:t>α</a:t>
            </a:r>
            <a:r>
              <a:rPr lang="en-US" b="1" dirty="0">
                <a:latin typeface="+mj-lt"/>
              </a:rPr>
              <a:t>) x C</a:t>
            </a:r>
            <a:r>
              <a:rPr lang="en-US" b="1" baseline="-25000" dirty="0">
                <a:latin typeface="+mj-lt"/>
              </a:rPr>
              <a:t>1</a:t>
            </a:r>
          </a:p>
        </p:txBody>
      </p:sp>
      <p:sp>
        <p:nvSpPr>
          <p:cNvPr id="24" name="Rectangle 23"/>
          <p:cNvSpPr/>
          <p:nvPr/>
        </p:nvSpPr>
        <p:spPr>
          <a:xfrm>
            <a:off x="5737500" y="2531928"/>
            <a:ext cx="104775" cy="123825"/>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TextBox 24"/>
          <p:cNvSpPr txBox="1"/>
          <p:nvPr/>
        </p:nvSpPr>
        <p:spPr>
          <a:xfrm>
            <a:off x="5929739" y="2503293"/>
            <a:ext cx="1102866" cy="276999"/>
          </a:xfrm>
          <a:prstGeom prst="rect">
            <a:avLst/>
          </a:prstGeom>
          <a:noFill/>
        </p:spPr>
        <p:txBody>
          <a:bodyPr wrap="none" lIns="0" tIns="0" rIns="0" bIns="0" rtlCol="0">
            <a:spAutoFit/>
          </a:bodyPr>
          <a:lstStyle/>
          <a:p>
            <a:r>
              <a:rPr lang="en-US" dirty="0"/>
              <a:t>q</a:t>
            </a:r>
            <a:r>
              <a:rPr lang="en-US" baseline="-25000" dirty="0"/>
              <a:t>3 </a:t>
            </a:r>
            <a:r>
              <a:rPr lang="en-US" dirty="0"/>
              <a:t>(</a:t>
            </a:r>
            <a:r>
              <a:rPr lang="el-GR" dirty="0"/>
              <a:t>α</a:t>
            </a:r>
            <a:r>
              <a:rPr lang="en-US" dirty="0"/>
              <a:t>x</a:t>
            </a:r>
            <a:r>
              <a:rPr lang="en-US" baseline="-25000" dirty="0"/>
              <a:t>1</a:t>
            </a:r>
            <a:r>
              <a:rPr lang="en-US" dirty="0"/>
              <a:t>, </a:t>
            </a:r>
            <a:r>
              <a:rPr lang="el-GR" dirty="0">
                <a:ea typeface="Verdana" panose="020B0604030504040204" pitchFamily="34" charset="0"/>
                <a:cs typeface="Verdana" panose="020B0604030504040204" pitchFamily="34" charset="0"/>
              </a:rPr>
              <a:t>β</a:t>
            </a:r>
            <a:r>
              <a:rPr lang="en-US" dirty="0"/>
              <a:t>y</a:t>
            </a:r>
            <a:r>
              <a:rPr lang="en-US" baseline="-25000" dirty="0"/>
              <a:t>1</a:t>
            </a:r>
            <a:r>
              <a:rPr lang="en-US" dirty="0"/>
              <a:t>)</a:t>
            </a:r>
          </a:p>
        </p:txBody>
      </p:sp>
      <p:sp>
        <p:nvSpPr>
          <p:cNvPr id="26" name="TextBox 25"/>
          <p:cNvSpPr txBox="1"/>
          <p:nvPr/>
        </p:nvSpPr>
        <p:spPr>
          <a:xfrm>
            <a:off x="5870272" y="2162160"/>
            <a:ext cx="2536015" cy="369332"/>
          </a:xfrm>
          <a:prstGeom prst="rect">
            <a:avLst/>
          </a:prstGeom>
          <a:solidFill>
            <a:schemeClr val="accent4">
              <a:lumMod val="20000"/>
              <a:lumOff val="80000"/>
            </a:schemeClr>
          </a:solidFill>
        </p:spPr>
        <p:txBody>
          <a:bodyPr wrap="none" rtlCol="0">
            <a:spAutoFit/>
          </a:bodyPr>
          <a:lstStyle/>
          <a:p>
            <a:r>
              <a:rPr lang="en-US" b="1" dirty="0">
                <a:latin typeface="+mj-lt"/>
              </a:rPr>
              <a:t>cost(P</a:t>
            </a:r>
            <a:r>
              <a:rPr lang="en-US" b="1" baseline="-25000" dirty="0">
                <a:latin typeface="+mj-lt"/>
              </a:rPr>
              <a:t>1</a:t>
            </a:r>
            <a:r>
              <a:rPr lang="en-US" b="1" dirty="0">
                <a:latin typeface="+mj-lt"/>
              </a:rPr>
              <a:t>, q</a:t>
            </a:r>
            <a:r>
              <a:rPr lang="en-US" b="1" baseline="-25000" dirty="0">
                <a:latin typeface="+mj-lt"/>
              </a:rPr>
              <a:t>3</a:t>
            </a:r>
            <a:r>
              <a:rPr lang="en-US" b="1" dirty="0">
                <a:latin typeface="+mj-lt"/>
              </a:rPr>
              <a:t>) &lt; f(</a:t>
            </a:r>
            <a:r>
              <a:rPr lang="el-GR" b="1" dirty="0">
                <a:latin typeface="+mj-lt"/>
              </a:rPr>
              <a:t>α</a:t>
            </a:r>
            <a:r>
              <a:rPr lang="en-US" b="1" dirty="0">
                <a:latin typeface="+mj-lt"/>
              </a:rPr>
              <a:t>)f(</a:t>
            </a:r>
            <a:r>
              <a:rPr lang="el-GR" b="1" dirty="0">
                <a:latin typeface="+mj-lt"/>
                <a:ea typeface="Verdana" panose="020B0604030504040204" pitchFamily="34" charset="0"/>
                <a:cs typeface="Verdana" panose="020B0604030504040204" pitchFamily="34" charset="0"/>
              </a:rPr>
              <a:t>β</a:t>
            </a:r>
            <a:r>
              <a:rPr lang="en-US" b="1" dirty="0">
                <a:latin typeface="+mj-lt"/>
                <a:ea typeface="Verdana" panose="020B0604030504040204" pitchFamily="34" charset="0"/>
                <a:cs typeface="Verdana" panose="020B0604030504040204" pitchFamily="34" charset="0"/>
              </a:rPr>
              <a:t>) x</a:t>
            </a:r>
            <a:r>
              <a:rPr lang="en-US" b="1" baseline="-25000" dirty="0">
                <a:latin typeface="+mj-lt"/>
                <a:ea typeface="Verdana" panose="020B0604030504040204" pitchFamily="34" charset="0"/>
                <a:cs typeface="Verdana" panose="020B0604030504040204" pitchFamily="34" charset="0"/>
              </a:rPr>
              <a:t>  </a:t>
            </a:r>
            <a:r>
              <a:rPr lang="en-US" b="1" dirty="0">
                <a:latin typeface="+mj-lt"/>
                <a:ea typeface="Verdana" panose="020B0604030504040204" pitchFamily="34" charset="0"/>
                <a:cs typeface="Verdana" panose="020B0604030504040204" pitchFamily="34" charset="0"/>
              </a:rPr>
              <a:t>C</a:t>
            </a:r>
            <a:r>
              <a:rPr lang="en-US" b="1" baseline="-25000" dirty="0">
                <a:latin typeface="+mj-lt"/>
                <a:ea typeface="Verdana" panose="020B0604030504040204" pitchFamily="34" charset="0"/>
                <a:cs typeface="Verdana" panose="020B0604030504040204" pitchFamily="34" charset="0"/>
              </a:rPr>
              <a:t>1</a:t>
            </a:r>
          </a:p>
        </p:txBody>
      </p:sp>
      <p:cxnSp>
        <p:nvCxnSpPr>
          <p:cNvPr id="27" name="Straight Connector 26"/>
          <p:cNvCxnSpPr>
            <a:stCxn id="28" idx="1"/>
          </p:cNvCxnSpPr>
          <p:nvPr/>
        </p:nvCxnSpPr>
        <p:spPr>
          <a:xfrm flipV="1">
            <a:off x="4243608" y="3620756"/>
            <a:ext cx="599396" cy="113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8" name="Rectangle 27"/>
          <p:cNvSpPr/>
          <p:nvPr/>
        </p:nvSpPr>
        <p:spPr>
          <a:xfrm>
            <a:off x="4243608" y="3559978"/>
            <a:ext cx="104775" cy="123825"/>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TextBox 29"/>
          <p:cNvSpPr txBox="1"/>
          <p:nvPr/>
        </p:nvSpPr>
        <p:spPr>
          <a:xfrm>
            <a:off x="3329486" y="3669478"/>
            <a:ext cx="1122102" cy="276999"/>
          </a:xfrm>
          <a:prstGeom prst="rect">
            <a:avLst/>
          </a:prstGeom>
          <a:noFill/>
        </p:spPr>
        <p:txBody>
          <a:bodyPr wrap="none" lIns="0" tIns="0" rIns="0" bIns="0" rtlCol="0">
            <a:spAutoFit/>
          </a:bodyPr>
          <a:lstStyle/>
          <a:p>
            <a:r>
              <a:rPr lang="en-US" dirty="0"/>
              <a:t>q</a:t>
            </a:r>
            <a:r>
              <a:rPr lang="en-US" baseline="-25000" dirty="0"/>
              <a:t>4 </a:t>
            </a:r>
            <a:r>
              <a:rPr lang="en-US" dirty="0"/>
              <a:t>(x</a:t>
            </a:r>
            <a:r>
              <a:rPr lang="en-US" baseline="-25000" dirty="0"/>
              <a:t>1</a:t>
            </a:r>
            <a:r>
              <a:rPr lang="en-US" dirty="0"/>
              <a:t>/</a:t>
            </a:r>
            <a:r>
              <a:rPr lang="el-GR" dirty="0"/>
              <a:t> α</a:t>
            </a:r>
            <a:r>
              <a:rPr lang="en-US" dirty="0"/>
              <a:t>, y</a:t>
            </a:r>
            <a:r>
              <a:rPr lang="en-US" baseline="-25000" dirty="0"/>
              <a:t>1</a:t>
            </a:r>
            <a:r>
              <a:rPr lang="en-US" dirty="0"/>
              <a:t>)</a:t>
            </a:r>
          </a:p>
        </p:txBody>
      </p:sp>
      <p:sp>
        <p:nvSpPr>
          <p:cNvPr id="32" name="TextBox 31"/>
          <p:cNvSpPr txBox="1"/>
          <p:nvPr/>
        </p:nvSpPr>
        <p:spPr>
          <a:xfrm>
            <a:off x="2286223" y="3983855"/>
            <a:ext cx="2300373" cy="369332"/>
          </a:xfrm>
          <a:prstGeom prst="rect">
            <a:avLst/>
          </a:prstGeom>
          <a:solidFill>
            <a:schemeClr val="accent4">
              <a:lumMod val="20000"/>
              <a:lumOff val="80000"/>
            </a:schemeClr>
          </a:solidFill>
        </p:spPr>
        <p:txBody>
          <a:bodyPr wrap="none" rtlCol="0">
            <a:spAutoFit/>
          </a:bodyPr>
          <a:lstStyle/>
          <a:p>
            <a:r>
              <a:rPr lang="en-US" b="1" dirty="0">
                <a:latin typeface="+mj-lt"/>
              </a:rPr>
              <a:t>cost(P</a:t>
            </a:r>
            <a:r>
              <a:rPr lang="en-US" b="1" baseline="-25000" dirty="0">
                <a:latin typeface="+mj-lt"/>
              </a:rPr>
              <a:t>1</a:t>
            </a:r>
            <a:r>
              <a:rPr lang="en-US" b="1" dirty="0">
                <a:latin typeface="+mj-lt"/>
              </a:rPr>
              <a:t>, q</a:t>
            </a:r>
            <a:r>
              <a:rPr lang="en-US" b="1" baseline="-25000" dirty="0">
                <a:latin typeface="+mj-lt"/>
              </a:rPr>
              <a:t>4</a:t>
            </a:r>
            <a:r>
              <a:rPr lang="en-US" b="1" dirty="0">
                <a:latin typeface="+mj-lt"/>
              </a:rPr>
              <a:t>) &gt;  C</a:t>
            </a:r>
            <a:r>
              <a:rPr lang="en-US" b="1" baseline="-25000" dirty="0">
                <a:latin typeface="+mj-lt"/>
              </a:rPr>
              <a:t>1 </a:t>
            </a:r>
            <a:r>
              <a:rPr lang="en-US" b="1" dirty="0">
                <a:latin typeface="+mj-lt"/>
              </a:rPr>
              <a:t>/ </a:t>
            </a:r>
            <a:r>
              <a:rPr lang="en-US" b="1" dirty="0"/>
              <a:t>f(</a:t>
            </a:r>
            <a:r>
              <a:rPr lang="el-GR" b="1" dirty="0"/>
              <a:t>α</a:t>
            </a:r>
            <a:r>
              <a:rPr lang="en-US" b="1" dirty="0"/>
              <a:t>) </a:t>
            </a:r>
            <a:endParaRPr lang="en-US" b="1" baseline="-25000" dirty="0">
              <a:latin typeface="+mj-lt"/>
            </a:endParaRPr>
          </a:p>
        </p:txBody>
      </p:sp>
      <p:sp>
        <p:nvSpPr>
          <p:cNvPr id="7" name="Rectangle 6"/>
          <p:cNvSpPr/>
          <p:nvPr/>
        </p:nvSpPr>
        <p:spPr>
          <a:xfrm>
            <a:off x="1" y="1187067"/>
            <a:ext cx="11805546" cy="461665"/>
          </a:xfrm>
          <a:prstGeom prst="rect">
            <a:avLst/>
          </a:prstGeom>
        </p:spPr>
        <p:txBody>
          <a:bodyPr wrap="square">
            <a:spAutoFit/>
          </a:bodyPr>
          <a:lstStyle/>
          <a:p>
            <a:pPr lvl="1"/>
            <a:r>
              <a:rPr lang="en-US" sz="2400" b="1" dirty="0"/>
              <a:t>If selectivity increase by factor </a:t>
            </a:r>
            <a:r>
              <a:rPr lang="el-GR" sz="2400" b="1" dirty="0"/>
              <a:t>α</a:t>
            </a:r>
            <a:r>
              <a:rPr lang="en-US" sz="2400" b="1" dirty="0"/>
              <a:t> , cost increase is upper bounded by a known factor f(</a:t>
            </a:r>
            <a:r>
              <a:rPr lang="el-GR" sz="2400" b="1" dirty="0"/>
              <a:t>α</a:t>
            </a:r>
            <a:r>
              <a:rPr lang="en-US" sz="2400" b="1" dirty="0"/>
              <a:t>) </a:t>
            </a:r>
          </a:p>
        </p:txBody>
      </p:sp>
      <p:sp>
        <p:nvSpPr>
          <p:cNvPr id="31" name="Rounded Rectangle 37"/>
          <p:cNvSpPr txBox="1">
            <a:spLocks/>
          </p:cNvSpPr>
          <p:nvPr/>
        </p:nvSpPr>
        <p:spPr>
          <a:xfrm>
            <a:off x="737510" y="5437169"/>
            <a:ext cx="10585173" cy="1046009"/>
          </a:xfrm>
          <a:prstGeom prst="roundRect">
            <a:avLst/>
          </a:prstGeom>
          <a:solidFill>
            <a:srgbClr val="F7FBD5"/>
          </a:solidFill>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ct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0000FF"/>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lt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9pPr>
          </a:lstStyle>
          <a:p>
            <a:pPr marL="0" indent="0">
              <a:buNone/>
            </a:pPr>
            <a:r>
              <a:rPr lang="en-US" sz="2000" dirty="0"/>
              <a:t>Assumption is not new, used in different contexts earlier</a:t>
            </a:r>
          </a:p>
          <a:p>
            <a:r>
              <a:rPr lang="en-US" sz="1600" dirty="0"/>
              <a:t>L. Krishnan, Improving Worst-case Bounds for Plan Bouquet based techniques, M.E. Thesis, </a:t>
            </a:r>
            <a:r>
              <a:rPr lang="en-US" sz="1600" dirty="0" err="1"/>
              <a:t>IISc</a:t>
            </a:r>
            <a:r>
              <a:rPr lang="en-US" sz="1600" dirty="0"/>
              <a:t>, 2015</a:t>
            </a:r>
          </a:p>
          <a:p>
            <a:r>
              <a:rPr lang="en-US" sz="1600" dirty="0"/>
              <a:t>I. </a:t>
            </a:r>
            <a:r>
              <a:rPr lang="en-US" sz="1600" dirty="0" err="1"/>
              <a:t>Trummer</a:t>
            </a:r>
            <a:r>
              <a:rPr lang="en-US" sz="1600" dirty="0"/>
              <a:t>, </a:t>
            </a:r>
            <a:r>
              <a:rPr lang="en-US" sz="1600" dirty="0" err="1"/>
              <a:t>C.Koch</a:t>
            </a:r>
            <a:r>
              <a:rPr lang="en-US" sz="1600" dirty="0"/>
              <a:t>, Probably Approximately Optimal Query Optimization, </a:t>
            </a:r>
            <a:r>
              <a:rPr lang="en-US" sz="1600" dirty="0" err="1"/>
              <a:t>Arxiv</a:t>
            </a:r>
            <a:r>
              <a:rPr lang="en-US" sz="1600" dirty="0"/>
              <a:t>, 2015</a:t>
            </a:r>
          </a:p>
        </p:txBody>
      </p:sp>
      <p:sp>
        <p:nvSpPr>
          <p:cNvPr id="3" name="Date Placeholder 2">
            <a:extLst>
              <a:ext uri="{FF2B5EF4-FFF2-40B4-BE49-F238E27FC236}">
                <a16:creationId xmlns:a16="http://schemas.microsoft.com/office/drawing/2014/main" id="{BCFB5314-337C-4BF9-96EF-E76B649A782B}"/>
              </a:ext>
            </a:extLst>
          </p:cNvPr>
          <p:cNvSpPr>
            <a:spLocks noGrp="1"/>
          </p:cNvSpPr>
          <p:nvPr>
            <p:ph type="dt" sz="half" idx="10"/>
          </p:nvPr>
        </p:nvSpPr>
        <p:spPr/>
        <p:txBody>
          <a:bodyPr/>
          <a:lstStyle/>
          <a:p>
            <a:fld id="{18B919A5-2198-4C8E-BB07-6179D7DBB987}" type="datetime1">
              <a:rPr lang="en-US" smtClean="0"/>
              <a:t>1/26/2018</a:t>
            </a:fld>
            <a:endParaRPr lang="en-US"/>
          </a:p>
        </p:txBody>
      </p:sp>
      <p:sp>
        <p:nvSpPr>
          <p:cNvPr id="4" name="Slide Number Placeholder 3">
            <a:extLst>
              <a:ext uri="{FF2B5EF4-FFF2-40B4-BE49-F238E27FC236}">
                <a16:creationId xmlns:a16="http://schemas.microsoft.com/office/drawing/2014/main" id="{66631BDF-8715-4B50-BBD8-34B67EF83C76}"/>
              </a:ext>
            </a:extLst>
          </p:cNvPr>
          <p:cNvSpPr>
            <a:spLocks noGrp="1"/>
          </p:cNvSpPr>
          <p:nvPr>
            <p:ph type="sldNum" sz="quarter" idx="12"/>
          </p:nvPr>
        </p:nvSpPr>
        <p:spPr/>
        <p:txBody>
          <a:bodyPr/>
          <a:lstStyle/>
          <a:p>
            <a:fld id="{2A90BD27-C47E-47C2-9FB3-CBB1CB19B799}" type="slidenum">
              <a:rPr lang="en-US" smtClean="0"/>
              <a:t>23</a:t>
            </a:fld>
            <a:endParaRPr lang="en-US"/>
          </a:p>
        </p:txBody>
      </p:sp>
    </p:spTree>
    <p:extLst>
      <p:ext uri="{BB962C8B-B14F-4D97-AF65-F5344CB8AC3E}">
        <p14:creationId xmlns:p14="http://schemas.microsoft.com/office/powerpoint/2010/main" val="9701221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4"/>
                                        </p:tgtEl>
                                        <p:attrNameLst>
                                          <p:attrName>style.visibility</p:attrName>
                                        </p:attrNameLst>
                                      </p:cBhvr>
                                      <p:to>
                                        <p:strVal val="visible"/>
                                      </p:to>
                                    </p:set>
                                    <p:animEffect transition="in" filter="fade">
                                      <p:cBhvr>
                                        <p:cTn id="7" dur="500"/>
                                        <p:tgtEl>
                                          <p:spTgt spid="24"/>
                                        </p:tgtEl>
                                      </p:cBhvr>
                                    </p:animEffect>
                                  </p:childTnLst>
                                </p:cTn>
                              </p:par>
                              <p:par>
                                <p:cTn id="8" presetID="10" presetClass="entr" presetSubtype="0" fill="hold" nodeType="withEffect">
                                  <p:stCondLst>
                                    <p:cond delay="0"/>
                                  </p:stCondLst>
                                  <p:childTnLst>
                                    <p:set>
                                      <p:cBhvr>
                                        <p:cTn id="9" dur="1" fill="hold">
                                          <p:stCondLst>
                                            <p:cond delay="0"/>
                                          </p:stCondLst>
                                        </p:cTn>
                                        <p:tgtEl>
                                          <p:spTgt spid="20"/>
                                        </p:tgtEl>
                                        <p:attrNameLst>
                                          <p:attrName>style.visibility</p:attrName>
                                        </p:attrNameLst>
                                      </p:cBhvr>
                                      <p:to>
                                        <p:strVal val="visible"/>
                                      </p:to>
                                    </p:set>
                                    <p:animEffect transition="in" filter="fade">
                                      <p:cBhvr>
                                        <p:cTn id="10" dur="500"/>
                                        <p:tgtEl>
                                          <p:spTgt spid="20"/>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25"/>
                                        </p:tgtEl>
                                        <p:attrNameLst>
                                          <p:attrName>style.visibility</p:attrName>
                                        </p:attrNameLst>
                                      </p:cBhvr>
                                      <p:to>
                                        <p:strVal val="visible"/>
                                      </p:to>
                                    </p:set>
                                    <p:animEffect transition="in" filter="fade">
                                      <p:cBhvr>
                                        <p:cTn id="13" dur="500"/>
                                        <p:tgtEl>
                                          <p:spTgt spid="25"/>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grpId="0" nodeType="clickEffect">
                                  <p:stCondLst>
                                    <p:cond delay="0"/>
                                  </p:stCondLst>
                                  <p:childTnLst>
                                    <p:set>
                                      <p:cBhvr>
                                        <p:cTn id="17" dur="1" fill="hold">
                                          <p:stCondLst>
                                            <p:cond delay="0"/>
                                          </p:stCondLst>
                                        </p:cTn>
                                        <p:tgtEl>
                                          <p:spTgt spid="26"/>
                                        </p:tgtEl>
                                        <p:attrNameLst>
                                          <p:attrName>style.visibility</p:attrName>
                                        </p:attrNameLst>
                                      </p:cBhvr>
                                      <p:to>
                                        <p:strVal val="visible"/>
                                      </p:to>
                                    </p:set>
                                    <p:animEffect transition="in" filter="fade">
                                      <p:cBhvr>
                                        <p:cTn id="18" dur="500"/>
                                        <p:tgtEl>
                                          <p:spTgt spid="26"/>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nodeType="clickEffect">
                                  <p:stCondLst>
                                    <p:cond delay="0"/>
                                  </p:stCondLst>
                                  <p:childTnLst>
                                    <p:set>
                                      <p:cBhvr>
                                        <p:cTn id="22" dur="1" fill="hold">
                                          <p:stCondLst>
                                            <p:cond delay="0"/>
                                          </p:stCondLst>
                                        </p:cTn>
                                        <p:tgtEl>
                                          <p:spTgt spid="27"/>
                                        </p:tgtEl>
                                        <p:attrNameLst>
                                          <p:attrName>style.visibility</p:attrName>
                                        </p:attrNameLst>
                                      </p:cBhvr>
                                      <p:to>
                                        <p:strVal val="visible"/>
                                      </p:to>
                                    </p:set>
                                    <p:animEffect transition="in" filter="fade">
                                      <p:cBhvr>
                                        <p:cTn id="23" dur="500"/>
                                        <p:tgtEl>
                                          <p:spTgt spid="27"/>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28"/>
                                        </p:tgtEl>
                                        <p:attrNameLst>
                                          <p:attrName>style.visibility</p:attrName>
                                        </p:attrNameLst>
                                      </p:cBhvr>
                                      <p:to>
                                        <p:strVal val="visible"/>
                                      </p:to>
                                    </p:set>
                                    <p:animEffect transition="in" filter="fade">
                                      <p:cBhvr>
                                        <p:cTn id="26" dur="500"/>
                                        <p:tgtEl>
                                          <p:spTgt spid="28"/>
                                        </p:tgtEl>
                                      </p:cBhvr>
                                    </p:animEffect>
                                  </p:childTnLst>
                                </p:cTn>
                              </p:par>
                              <p:par>
                                <p:cTn id="27" presetID="10" presetClass="entr" presetSubtype="0" fill="hold" grpId="0" nodeType="withEffect">
                                  <p:stCondLst>
                                    <p:cond delay="0"/>
                                  </p:stCondLst>
                                  <p:childTnLst>
                                    <p:set>
                                      <p:cBhvr>
                                        <p:cTn id="28" dur="1" fill="hold">
                                          <p:stCondLst>
                                            <p:cond delay="0"/>
                                          </p:stCondLst>
                                        </p:cTn>
                                        <p:tgtEl>
                                          <p:spTgt spid="30"/>
                                        </p:tgtEl>
                                        <p:attrNameLst>
                                          <p:attrName>style.visibility</p:attrName>
                                        </p:attrNameLst>
                                      </p:cBhvr>
                                      <p:to>
                                        <p:strVal val="visible"/>
                                      </p:to>
                                    </p:set>
                                    <p:animEffect transition="in" filter="fade">
                                      <p:cBhvr>
                                        <p:cTn id="29" dur="500"/>
                                        <p:tgtEl>
                                          <p:spTgt spid="30"/>
                                        </p:tgtEl>
                                      </p:cBhvr>
                                    </p:animEffect>
                                  </p:childTnLst>
                                </p:cTn>
                              </p:par>
                            </p:childTnLst>
                          </p:cTn>
                        </p:par>
                      </p:childTnLst>
                    </p:cTn>
                  </p:par>
                  <p:par>
                    <p:cTn id="30" fill="hold">
                      <p:stCondLst>
                        <p:cond delay="indefinite"/>
                      </p:stCondLst>
                      <p:childTnLst>
                        <p:par>
                          <p:cTn id="31" fill="hold">
                            <p:stCondLst>
                              <p:cond delay="0"/>
                            </p:stCondLst>
                            <p:childTnLst>
                              <p:par>
                                <p:cTn id="32" presetID="10" presetClass="entr" presetSubtype="0" fill="hold" grpId="0" nodeType="clickEffect">
                                  <p:stCondLst>
                                    <p:cond delay="0"/>
                                  </p:stCondLst>
                                  <p:childTnLst>
                                    <p:set>
                                      <p:cBhvr>
                                        <p:cTn id="33" dur="1" fill="hold">
                                          <p:stCondLst>
                                            <p:cond delay="0"/>
                                          </p:stCondLst>
                                        </p:cTn>
                                        <p:tgtEl>
                                          <p:spTgt spid="32"/>
                                        </p:tgtEl>
                                        <p:attrNameLst>
                                          <p:attrName>style.visibility</p:attrName>
                                        </p:attrNameLst>
                                      </p:cBhvr>
                                      <p:to>
                                        <p:strVal val="visible"/>
                                      </p:to>
                                    </p:set>
                                    <p:animEffect transition="in" filter="fade">
                                      <p:cBhvr>
                                        <p:cTn id="34" dur="500"/>
                                        <p:tgtEl>
                                          <p:spTgt spid="32"/>
                                        </p:tgtEl>
                                      </p:cBhvr>
                                    </p:animEffect>
                                  </p:childTnLst>
                                </p:cTn>
                              </p:par>
                            </p:childTnLst>
                          </p:cTn>
                        </p:par>
                      </p:childTnLst>
                    </p:cTn>
                  </p:par>
                  <p:par>
                    <p:cTn id="35" fill="hold">
                      <p:stCondLst>
                        <p:cond delay="indefinite"/>
                      </p:stCondLst>
                      <p:childTnLst>
                        <p:par>
                          <p:cTn id="36" fill="hold">
                            <p:stCondLst>
                              <p:cond delay="0"/>
                            </p:stCondLst>
                            <p:childTnLst>
                              <p:par>
                                <p:cTn id="37" presetID="10" presetClass="entr" presetSubtype="0" fill="hold" grpId="0" nodeType="clickEffect">
                                  <p:stCondLst>
                                    <p:cond delay="0"/>
                                  </p:stCondLst>
                                  <p:childTnLst>
                                    <p:set>
                                      <p:cBhvr>
                                        <p:cTn id="38" dur="1" fill="hold">
                                          <p:stCondLst>
                                            <p:cond delay="0"/>
                                          </p:stCondLst>
                                        </p:cTn>
                                        <p:tgtEl>
                                          <p:spTgt spid="31"/>
                                        </p:tgtEl>
                                        <p:attrNameLst>
                                          <p:attrName>style.visibility</p:attrName>
                                        </p:attrNameLst>
                                      </p:cBhvr>
                                      <p:to>
                                        <p:strVal val="visible"/>
                                      </p:to>
                                    </p:set>
                                    <p:animEffect transition="in" filter="fade">
                                      <p:cBhvr>
                                        <p:cTn id="39" dur="500"/>
                                        <p:tgtEl>
                                          <p:spTgt spid="31"/>
                                        </p:tgtEl>
                                      </p:cBhvr>
                                    </p:animEffect>
                                  </p:childTnLst>
                                </p:cTn>
                              </p:par>
                              <p:par>
                                <p:cTn id="40" presetID="10" presetClass="entr" presetSubtype="0" fill="hold" nodeType="withEffect">
                                  <p:stCondLst>
                                    <p:cond delay="0"/>
                                  </p:stCondLst>
                                  <p:childTnLst>
                                    <p:set>
                                      <p:cBhvr>
                                        <p:cTn id="41" dur="1" fill="hold">
                                          <p:stCondLst>
                                            <p:cond delay="0"/>
                                          </p:stCondLst>
                                        </p:cTn>
                                        <p:tgtEl>
                                          <p:spTgt spid="31">
                                            <p:txEl>
                                              <p:pRg st="0" end="0"/>
                                            </p:txEl>
                                          </p:spTgt>
                                        </p:tgtEl>
                                        <p:attrNameLst>
                                          <p:attrName>style.visibility</p:attrName>
                                        </p:attrNameLst>
                                      </p:cBhvr>
                                      <p:to>
                                        <p:strVal val="visible"/>
                                      </p:to>
                                    </p:set>
                                    <p:animEffect transition="in" filter="fade">
                                      <p:cBhvr>
                                        <p:cTn id="42" dur="500"/>
                                        <p:tgtEl>
                                          <p:spTgt spid="31">
                                            <p:txEl>
                                              <p:pRg st="0" end="0"/>
                                            </p:txEl>
                                          </p:spTgt>
                                        </p:tgtEl>
                                      </p:cBhvr>
                                    </p:animEffect>
                                  </p:childTnLst>
                                </p:cTn>
                              </p:par>
                              <p:par>
                                <p:cTn id="43" presetID="10" presetClass="entr" presetSubtype="0" fill="hold" nodeType="withEffect">
                                  <p:stCondLst>
                                    <p:cond delay="0"/>
                                  </p:stCondLst>
                                  <p:childTnLst>
                                    <p:set>
                                      <p:cBhvr>
                                        <p:cTn id="44" dur="1" fill="hold">
                                          <p:stCondLst>
                                            <p:cond delay="0"/>
                                          </p:stCondLst>
                                        </p:cTn>
                                        <p:tgtEl>
                                          <p:spTgt spid="31">
                                            <p:txEl>
                                              <p:pRg st="1" end="1"/>
                                            </p:txEl>
                                          </p:spTgt>
                                        </p:tgtEl>
                                        <p:attrNameLst>
                                          <p:attrName>style.visibility</p:attrName>
                                        </p:attrNameLst>
                                      </p:cBhvr>
                                      <p:to>
                                        <p:strVal val="visible"/>
                                      </p:to>
                                    </p:set>
                                    <p:animEffect transition="in" filter="fade">
                                      <p:cBhvr>
                                        <p:cTn id="45" dur="500"/>
                                        <p:tgtEl>
                                          <p:spTgt spid="31">
                                            <p:txEl>
                                              <p:pRg st="1" end="1"/>
                                            </p:txEl>
                                          </p:spTgt>
                                        </p:tgtEl>
                                      </p:cBhvr>
                                    </p:animEffect>
                                  </p:childTnLst>
                                </p:cTn>
                              </p:par>
                              <p:par>
                                <p:cTn id="46" presetID="10" presetClass="entr" presetSubtype="0" fill="hold" nodeType="withEffect">
                                  <p:stCondLst>
                                    <p:cond delay="0"/>
                                  </p:stCondLst>
                                  <p:childTnLst>
                                    <p:set>
                                      <p:cBhvr>
                                        <p:cTn id="47" dur="1" fill="hold">
                                          <p:stCondLst>
                                            <p:cond delay="0"/>
                                          </p:stCondLst>
                                        </p:cTn>
                                        <p:tgtEl>
                                          <p:spTgt spid="31">
                                            <p:txEl>
                                              <p:pRg st="2" end="2"/>
                                            </p:txEl>
                                          </p:spTgt>
                                        </p:tgtEl>
                                        <p:attrNameLst>
                                          <p:attrName>style.visibility</p:attrName>
                                        </p:attrNameLst>
                                      </p:cBhvr>
                                      <p:to>
                                        <p:strVal val="visible"/>
                                      </p:to>
                                    </p:set>
                                    <p:animEffect transition="in" filter="fade">
                                      <p:cBhvr>
                                        <p:cTn id="48" dur="500"/>
                                        <p:tgtEl>
                                          <p:spTgt spid="31">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animBg="1"/>
      <p:bldP spid="25" grpId="0"/>
      <p:bldP spid="26" grpId="0" animBg="1"/>
      <p:bldP spid="28" grpId="0" animBg="1"/>
      <p:bldP spid="30" grpId="0"/>
      <p:bldP spid="32" grpId="0" animBg="1"/>
      <p:bldP spid="31"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With BCG</a:t>
            </a:r>
          </a:p>
        </p:txBody>
      </p:sp>
      <p:sp>
        <p:nvSpPr>
          <p:cNvPr id="3" name="Content Placeholder 2"/>
          <p:cNvSpPr>
            <a:spLocks noGrp="1"/>
          </p:cNvSpPr>
          <p:nvPr>
            <p:ph idx="1"/>
          </p:nvPr>
        </p:nvSpPr>
        <p:spPr>
          <a:xfrm>
            <a:off x="4688832" y="1177087"/>
            <a:ext cx="7382564" cy="5442373"/>
          </a:xfrm>
        </p:spPr>
        <p:txBody>
          <a:bodyPr>
            <a:normAutofit/>
          </a:bodyPr>
          <a:lstStyle/>
          <a:p>
            <a:r>
              <a:rPr lang="en-US" sz="2000" dirty="0"/>
              <a:t>lower bound on optimal cost for </a:t>
            </a:r>
            <a:r>
              <a:rPr lang="en-US" sz="2000" dirty="0" err="1"/>
              <a:t>q</a:t>
            </a:r>
            <a:r>
              <a:rPr lang="en-US" sz="2000" baseline="-25000" dirty="0" err="1"/>
              <a:t>new</a:t>
            </a:r>
            <a:r>
              <a:rPr lang="en-US" sz="2000" baseline="-25000" dirty="0"/>
              <a:t> </a:t>
            </a:r>
            <a:endParaRPr lang="en-US" sz="2000" dirty="0"/>
          </a:p>
          <a:p>
            <a:pPr lvl="1"/>
            <a:r>
              <a:rPr lang="en-US" sz="2000" dirty="0"/>
              <a:t>using optimal cost for a close-by instance q</a:t>
            </a:r>
            <a:r>
              <a:rPr lang="en-US" sz="2000" baseline="-25000" dirty="0"/>
              <a:t>1 </a:t>
            </a:r>
          </a:p>
          <a:p>
            <a:pPr lvl="1"/>
            <a:r>
              <a:rPr lang="en-US" sz="1800" dirty="0"/>
              <a:t>Only x-selectivity greater by factor (</a:t>
            </a:r>
            <a:r>
              <a:rPr lang="el-GR" sz="1800" dirty="0"/>
              <a:t>α</a:t>
            </a:r>
            <a:r>
              <a:rPr lang="en-US" sz="1800" dirty="0"/>
              <a:t> = 1.1)</a:t>
            </a:r>
          </a:p>
          <a:p>
            <a:pPr lvl="1"/>
            <a:endParaRPr lang="en-US" sz="1800" dirty="0"/>
          </a:p>
          <a:p>
            <a:endParaRPr lang="en-US" sz="2000" dirty="0"/>
          </a:p>
          <a:p>
            <a:endParaRPr lang="en-US" sz="2000" dirty="0"/>
          </a:p>
          <a:p>
            <a:endParaRPr lang="en-US" sz="2000" dirty="0"/>
          </a:p>
          <a:p>
            <a:endParaRPr lang="en-US" sz="2000" dirty="0"/>
          </a:p>
          <a:p>
            <a:endParaRPr lang="en-US" sz="2000" dirty="0"/>
          </a:p>
          <a:p>
            <a:r>
              <a:rPr lang="en-US" sz="2000" dirty="0"/>
              <a:t>Observation:</a:t>
            </a:r>
          </a:p>
          <a:p>
            <a:pPr lvl="1"/>
            <a:r>
              <a:rPr lang="en-US" sz="1800" dirty="0"/>
              <a:t>standard relational operators have </a:t>
            </a:r>
            <a:r>
              <a:rPr lang="en-US" sz="1800" u="sng" dirty="0"/>
              <a:t>less than quadratic </a:t>
            </a:r>
            <a:r>
              <a:rPr lang="en-US" sz="1800" dirty="0"/>
              <a:t>complexity </a:t>
            </a:r>
            <a:br>
              <a:rPr lang="en-US" sz="1800" dirty="0"/>
            </a:br>
            <a:r>
              <a:rPr lang="en-US" sz="1800" dirty="0"/>
              <a:t>[for single input]</a:t>
            </a:r>
          </a:p>
        </p:txBody>
      </p:sp>
      <p:sp>
        <p:nvSpPr>
          <p:cNvPr id="5" name="Footer Placeholder 4"/>
          <p:cNvSpPr>
            <a:spLocks noGrp="1"/>
          </p:cNvSpPr>
          <p:nvPr>
            <p:ph type="ftr" sz="quarter" idx="11"/>
          </p:nvPr>
        </p:nvSpPr>
        <p:spPr/>
        <p:txBody>
          <a:bodyPr/>
          <a:lstStyle/>
          <a:p>
            <a:r>
              <a:rPr lang="en-US"/>
              <a:t>IIT-B visit</a:t>
            </a:r>
            <a:endParaRPr lang="en-US" dirty="0"/>
          </a:p>
        </p:txBody>
      </p:sp>
      <p:grpSp>
        <p:nvGrpSpPr>
          <p:cNvPr id="7" name="Group 6"/>
          <p:cNvGrpSpPr/>
          <p:nvPr/>
        </p:nvGrpSpPr>
        <p:grpSpPr>
          <a:xfrm>
            <a:off x="247529" y="1293826"/>
            <a:ext cx="3700453" cy="3552282"/>
            <a:chOff x="6398" y="1292924"/>
            <a:chExt cx="3700453" cy="3552282"/>
          </a:xfrm>
        </p:grpSpPr>
        <p:cxnSp>
          <p:nvCxnSpPr>
            <p:cNvPr id="8" name="Straight Arrow Connector 7"/>
            <p:cNvCxnSpPr/>
            <p:nvPr/>
          </p:nvCxnSpPr>
          <p:spPr>
            <a:xfrm flipV="1">
              <a:off x="543521" y="4390352"/>
              <a:ext cx="3163330" cy="823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flipV="1">
              <a:off x="543521" y="1292924"/>
              <a:ext cx="0" cy="311021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a:off x="2208566" y="4652376"/>
              <a:ext cx="372894"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1" name="TextBox 10"/>
            <p:cNvSpPr txBox="1"/>
            <p:nvPr/>
          </p:nvSpPr>
          <p:spPr>
            <a:xfrm>
              <a:off x="1657879" y="4475874"/>
              <a:ext cx="537327" cy="369332"/>
            </a:xfrm>
            <a:prstGeom prst="rect">
              <a:avLst/>
            </a:prstGeom>
            <a:noFill/>
          </p:spPr>
          <p:txBody>
            <a:bodyPr wrap="none" rtlCol="0">
              <a:spAutoFit/>
            </a:bodyPr>
            <a:lstStyle/>
            <a:p>
              <a:r>
                <a:rPr lang="en-US" dirty="0"/>
                <a:t>Sel</a:t>
              </a:r>
              <a:r>
                <a:rPr lang="en-US" baseline="-25000" dirty="0"/>
                <a:t>1</a:t>
              </a:r>
            </a:p>
          </p:txBody>
        </p:sp>
        <p:sp>
          <p:nvSpPr>
            <p:cNvPr id="12" name="TextBox 11"/>
            <p:cNvSpPr txBox="1"/>
            <p:nvPr/>
          </p:nvSpPr>
          <p:spPr>
            <a:xfrm>
              <a:off x="6398" y="2524776"/>
              <a:ext cx="537327" cy="369332"/>
            </a:xfrm>
            <a:prstGeom prst="rect">
              <a:avLst/>
            </a:prstGeom>
            <a:noFill/>
          </p:spPr>
          <p:txBody>
            <a:bodyPr wrap="none" rtlCol="0">
              <a:spAutoFit/>
            </a:bodyPr>
            <a:lstStyle/>
            <a:p>
              <a:r>
                <a:rPr lang="en-US" dirty="0"/>
                <a:t>Sel</a:t>
              </a:r>
              <a:r>
                <a:rPr lang="en-US" baseline="-25000" dirty="0"/>
                <a:t>2</a:t>
              </a:r>
            </a:p>
          </p:txBody>
        </p:sp>
        <p:cxnSp>
          <p:nvCxnSpPr>
            <p:cNvPr id="13" name="Straight Arrow Connector 12"/>
            <p:cNvCxnSpPr/>
            <p:nvPr/>
          </p:nvCxnSpPr>
          <p:spPr>
            <a:xfrm flipV="1">
              <a:off x="400360" y="2062707"/>
              <a:ext cx="0" cy="480115"/>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sp>
        <p:nvSpPr>
          <p:cNvPr id="14" name="Oval 13"/>
          <p:cNvSpPr/>
          <p:nvPr/>
        </p:nvSpPr>
        <p:spPr>
          <a:xfrm>
            <a:off x="1878144" y="3744992"/>
            <a:ext cx="134224" cy="125835"/>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Isosceles Triangle 14"/>
          <p:cNvSpPr/>
          <p:nvPr/>
        </p:nvSpPr>
        <p:spPr>
          <a:xfrm>
            <a:off x="2745296" y="2719329"/>
            <a:ext cx="125835" cy="125835"/>
          </a:xfrm>
          <a:prstGeom prst="triangl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TextBox 15"/>
          <p:cNvSpPr txBox="1"/>
          <p:nvPr/>
        </p:nvSpPr>
        <p:spPr>
          <a:xfrm>
            <a:off x="1170905" y="3657287"/>
            <a:ext cx="658835" cy="276999"/>
          </a:xfrm>
          <a:prstGeom prst="rect">
            <a:avLst/>
          </a:prstGeom>
          <a:noFill/>
        </p:spPr>
        <p:txBody>
          <a:bodyPr wrap="none" lIns="0" tIns="0" rIns="0" bIns="0" rtlCol="0">
            <a:spAutoFit/>
          </a:bodyPr>
          <a:lstStyle/>
          <a:p>
            <a:r>
              <a:rPr lang="en-US" dirty="0"/>
              <a:t>P</a:t>
            </a:r>
            <a:r>
              <a:rPr lang="en-US" baseline="-25000" dirty="0"/>
              <a:t>3</a:t>
            </a:r>
            <a:r>
              <a:rPr lang="en-US" dirty="0"/>
              <a:t>, 100</a:t>
            </a:r>
            <a:endParaRPr lang="en-US" baseline="-25000" dirty="0"/>
          </a:p>
        </p:txBody>
      </p:sp>
      <p:cxnSp>
        <p:nvCxnSpPr>
          <p:cNvPr id="17" name="Straight Connector 16"/>
          <p:cNvCxnSpPr/>
          <p:nvPr/>
        </p:nvCxnSpPr>
        <p:spPr>
          <a:xfrm>
            <a:off x="2822591" y="2741362"/>
            <a:ext cx="7249" cy="1325104"/>
          </a:xfrm>
          <a:prstGeom prst="line">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8" name="TextBox 17"/>
          <p:cNvSpPr txBox="1"/>
          <p:nvPr/>
        </p:nvSpPr>
        <p:spPr>
          <a:xfrm>
            <a:off x="2330123" y="2507923"/>
            <a:ext cx="518732" cy="323165"/>
          </a:xfrm>
          <a:prstGeom prst="rect">
            <a:avLst/>
          </a:prstGeom>
          <a:noFill/>
        </p:spPr>
        <p:txBody>
          <a:bodyPr wrap="none" rtlCol="0">
            <a:spAutoFit/>
          </a:bodyPr>
          <a:lstStyle/>
          <a:p>
            <a:r>
              <a:rPr lang="en-US" sz="1500" dirty="0"/>
              <a:t>new</a:t>
            </a:r>
          </a:p>
        </p:txBody>
      </p:sp>
      <p:cxnSp>
        <p:nvCxnSpPr>
          <p:cNvPr id="19" name="Straight Connector 18"/>
          <p:cNvCxnSpPr/>
          <p:nvPr/>
        </p:nvCxnSpPr>
        <p:spPr>
          <a:xfrm flipH="1">
            <a:off x="1475523" y="2797821"/>
            <a:ext cx="1269570" cy="18214"/>
          </a:xfrm>
          <a:prstGeom prst="line">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0" name="Oval 19"/>
          <p:cNvSpPr/>
          <p:nvPr/>
        </p:nvSpPr>
        <p:spPr>
          <a:xfrm>
            <a:off x="2981654" y="2724987"/>
            <a:ext cx="134224" cy="125835"/>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TextBox 20"/>
          <p:cNvSpPr txBox="1"/>
          <p:nvPr/>
        </p:nvSpPr>
        <p:spPr>
          <a:xfrm>
            <a:off x="3067756" y="2453792"/>
            <a:ext cx="658835" cy="276999"/>
          </a:xfrm>
          <a:prstGeom prst="rect">
            <a:avLst/>
          </a:prstGeom>
          <a:noFill/>
        </p:spPr>
        <p:txBody>
          <a:bodyPr wrap="none" lIns="0" tIns="0" rIns="0" bIns="0" rtlCol="0">
            <a:spAutoFit/>
          </a:bodyPr>
          <a:lstStyle/>
          <a:p>
            <a:r>
              <a:rPr lang="en-US" dirty="0"/>
              <a:t>P</a:t>
            </a:r>
            <a:r>
              <a:rPr lang="en-US" baseline="-25000" dirty="0"/>
              <a:t>1</a:t>
            </a:r>
            <a:r>
              <a:rPr lang="en-US" dirty="0"/>
              <a:t>, 500</a:t>
            </a:r>
            <a:endParaRPr lang="en-US" baseline="-25000" dirty="0"/>
          </a:p>
        </p:txBody>
      </p:sp>
      <p:cxnSp>
        <p:nvCxnSpPr>
          <p:cNvPr id="22" name="Straight Connector 21"/>
          <p:cNvCxnSpPr/>
          <p:nvPr/>
        </p:nvCxnSpPr>
        <p:spPr>
          <a:xfrm flipV="1">
            <a:off x="2811792" y="1524825"/>
            <a:ext cx="10697" cy="1222808"/>
          </a:xfrm>
          <a:prstGeom prst="line">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flipV="1">
            <a:off x="2829840" y="2801660"/>
            <a:ext cx="1050489" cy="48"/>
          </a:xfrm>
          <a:prstGeom prst="line">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4" name="TextBox 23"/>
          <p:cNvSpPr txBox="1"/>
          <p:nvPr/>
        </p:nvSpPr>
        <p:spPr>
          <a:xfrm>
            <a:off x="2995120" y="2772988"/>
            <a:ext cx="1428596" cy="369332"/>
          </a:xfrm>
          <a:prstGeom prst="rect">
            <a:avLst/>
          </a:prstGeom>
          <a:noFill/>
        </p:spPr>
        <p:txBody>
          <a:bodyPr wrap="none" rtlCol="0">
            <a:spAutoFit/>
          </a:bodyPr>
          <a:lstStyle/>
          <a:p>
            <a:r>
              <a:rPr lang="en-US" dirty="0"/>
              <a:t>q</a:t>
            </a:r>
            <a:r>
              <a:rPr lang="en-US" baseline="-25000" dirty="0"/>
              <a:t>1</a:t>
            </a:r>
            <a:r>
              <a:rPr lang="en-US" dirty="0"/>
              <a:t> (0.77, 0.5)</a:t>
            </a:r>
          </a:p>
        </p:txBody>
      </p:sp>
      <p:sp>
        <p:nvSpPr>
          <p:cNvPr id="25" name="Rectangle 24"/>
          <p:cNvSpPr/>
          <p:nvPr/>
        </p:nvSpPr>
        <p:spPr>
          <a:xfrm>
            <a:off x="1851242" y="2766002"/>
            <a:ext cx="1072730" cy="369332"/>
          </a:xfrm>
          <a:prstGeom prst="rect">
            <a:avLst/>
          </a:prstGeom>
        </p:spPr>
        <p:txBody>
          <a:bodyPr wrap="none">
            <a:spAutoFit/>
          </a:bodyPr>
          <a:lstStyle/>
          <a:p>
            <a:r>
              <a:rPr lang="en-US" dirty="0"/>
              <a:t> (0.7, 0.5)</a:t>
            </a:r>
          </a:p>
        </p:txBody>
      </p:sp>
      <p:cxnSp>
        <p:nvCxnSpPr>
          <p:cNvPr id="27" name="Straight Arrow Connector 26"/>
          <p:cNvCxnSpPr/>
          <p:nvPr/>
        </p:nvCxnSpPr>
        <p:spPr>
          <a:xfrm flipH="1" flipV="1">
            <a:off x="2387607" y="2060731"/>
            <a:ext cx="408109" cy="716854"/>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9" name="Rounded Rectangle 37"/>
          <p:cNvSpPr txBox="1">
            <a:spLocks/>
          </p:cNvSpPr>
          <p:nvPr/>
        </p:nvSpPr>
        <p:spPr>
          <a:xfrm>
            <a:off x="1738347" y="1700428"/>
            <a:ext cx="887419" cy="365853"/>
          </a:xfrm>
          <a:prstGeom prst="roundRect">
            <a:avLst/>
          </a:prstGeom>
          <a:solidFill>
            <a:srgbClr val="F7FBD5"/>
          </a:solidFill>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ct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0000FF"/>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lt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9pPr>
          </a:lstStyle>
          <a:p>
            <a:pPr marL="0" indent="0">
              <a:buFont typeface="Arial" panose="020B0604020202020204" pitchFamily="34" charset="0"/>
              <a:buNone/>
            </a:pPr>
            <a:r>
              <a:rPr lang="en-US" sz="2000" dirty="0"/>
              <a:t>&gt; 413</a:t>
            </a:r>
          </a:p>
        </p:txBody>
      </p:sp>
      <p:sp>
        <p:nvSpPr>
          <p:cNvPr id="30" name="Rounded Rectangle 37"/>
          <p:cNvSpPr txBox="1">
            <a:spLocks/>
          </p:cNvSpPr>
          <p:nvPr/>
        </p:nvSpPr>
        <p:spPr>
          <a:xfrm>
            <a:off x="4737372" y="2845164"/>
            <a:ext cx="7123979" cy="1207352"/>
          </a:xfrm>
          <a:prstGeom prst="roundRect">
            <a:avLst/>
          </a:prstGeom>
          <a:solidFill>
            <a:srgbClr val="F7FBD5"/>
          </a:solidFill>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ct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0000FF"/>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lt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9pPr>
          </a:lstStyle>
          <a:p>
            <a:pPr marL="457200" indent="-457200">
              <a:buAutoNum type="arabicParenBoth"/>
            </a:pPr>
            <a:r>
              <a:rPr lang="en-US" sz="2000" dirty="0"/>
              <a:t>Let optimal cost for </a:t>
            </a:r>
            <a:r>
              <a:rPr lang="en-US" sz="2000" dirty="0" err="1"/>
              <a:t>q</a:t>
            </a:r>
            <a:r>
              <a:rPr lang="en-US" sz="2000" baseline="-25000" dirty="0" err="1"/>
              <a:t>new</a:t>
            </a:r>
            <a:r>
              <a:rPr lang="en-US" sz="2000" baseline="-25000" dirty="0"/>
              <a:t> </a:t>
            </a:r>
            <a:r>
              <a:rPr lang="en-US" sz="2000" dirty="0"/>
              <a:t>is C (unknown plan P*)</a:t>
            </a:r>
          </a:p>
          <a:p>
            <a:pPr marL="457200" indent="-457200">
              <a:buAutoNum type="arabicParenBoth"/>
            </a:pPr>
            <a:r>
              <a:rPr lang="en-US" sz="2000" dirty="0"/>
              <a:t>Cost(P*, q</a:t>
            </a:r>
            <a:r>
              <a:rPr lang="en-US" sz="2000" baseline="-25000" dirty="0"/>
              <a:t>1</a:t>
            </a:r>
            <a:r>
              <a:rPr lang="en-US" sz="2000" dirty="0"/>
              <a:t>) ≤ C x (1.1)</a:t>
            </a:r>
            <a:r>
              <a:rPr lang="en-US" sz="2000" baseline="30000" dirty="0"/>
              <a:t>2     </a:t>
            </a:r>
            <a:r>
              <a:rPr lang="en-US" sz="2000" dirty="0"/>
              <a:t> (assuming quadratic cost growth)    </a:t>
            </a:r>
          </a:p>
          <a:p>
            <a:pPr marL="457200" indent="-457200">
              <a:buAutoNum type="arabicParenBoth"/>
            </a:pPr>
            <a:r>
              <a:rPr lang="en-US" sz="2200" dirty="0"/>
              <a:t>Optimal cost for q</a:t>
            </a:r>
            <a:r>
              <a:rPr lang="en-US" sz="2200" baseline="-25000" dirty="0"/>
              <a:t>1</a:t>
            </a:r>
            <a:r>
              <a:rPr lang="en-US" sz="2200" dirty="0"/>
              <a:t> ≤ C x (1.1)</a:t>
            </a:r>
            <a:r>
              <a:rPr lang="en-US" sz="2200" baseline="30000" dirty="0"/>
              <a:t>2   </a:t>
            </a:r>
            <a:r>
              <a:rPr lang="en-US" sz="2200" dirty="0">
                <a:sym typeface="Wingdings" panose="05000000000000000000" pitchFamily="2" charset="2"/>
              </a:rPr>
              <a:t> </a:t>
            </a:r>
            <a:r>
              <a:rPr lang="en-US" sz="2000" dirty="0">
                <a:sym typeface="Wingdings" panose="05000000000000000000" pitchFamily="2" charset="2"/>
              </a:rPr>
              <a:t>C ≥ 500/(1.1)</a:t>
            </a:r>
            <a:r>
              <a:rPr lang="en-US" sz="2000" baseline="30000" dirty="0">
                <a:sym typeface="Wingdings" panose="05000000000000000000" pitchFamily="2" charset="2"/>
              </a:rPr>
              <a:t>2</a:t>
            </a:r>
            <a:r>
              <a:rPr lang="en-US" sz="2000" dirty="0">
                <a:sym typeface="Wingdings" panose="05000000000000000000" pitchFamily="2" charset="2"/>
              </a:rPr>
              <a:t> ≈ 413</a:t>
            </a:r>
            <a:endParaRPr lang="en-US" sz="2000" dirty="0"/>
          </a:p>
        </p:txBody>
      </p:sp>
      <p:sp>
        <p:nvSpPr>
          <p:cNvPr id="32" name="TextBox 31"/>
          <p:cNvSpPr txBox="1"/>
          <p:nvPr/>
        </p:nvSpPr>
        <p:spPr>
          <a:xfrm>
            <a:off x="2065753" y="3695518"/>
            <a:ext cx="200376" cy="276999"/>
          </a:xfrm>
          <a:prstGeom prst="rect">
            <a:avLst/>
          </a:prstGeom>
          <a:noFill/>
        </p:spPr>
        <p:txBody>
          <a:bodyPr wrap="none" lIns="0" tIns="0" rIns="0" bIns="0" rtlCol="0">
            <a:spAutoFit/>
          </a:bodyPr>
          <a:lstStyle/>
          <a:p>
            <a:r>
              <a:rPr lang="en-US" dirty="0"/>
              <a:t>q</a:t>
            </a:r>
            <a:r>
              <a:rPr lang="en-US" baseline="-25000" dirty="0"/>
              <a:t>3</a:t>
            </a:r>
          </a:p>
        </p:txBody>
      </p:sp>
      <p:sp>
        <p:nvSpPr>
          <p:cNvPr id="4" name="Date Placeholder 3">
            <a:extLst>
              <a:ext uri="{FF2B5EF4-FFF2-40B4-BE49-F238E27FC236}">
                <a16:creationId xmlns:a16="http://schemas.microsoft.com/office/drawing/2014/main" id="{3C40D9DC-5C14-4CD2-9881-D0800BC44834}"/>
              </a:ext>
            </a:extLst>
          </p:cNvPr>
          <p:cNvSpPr>
            <a:spLocks noGrp="1"/>
          </p:cNvSpPr>
          <p:nvPr>
            <p:ph type="dt" sz="half" idx="10"/>
          </p:nvPr>
        </p:nvSpPr>
        <p:spPr/>
        <p:txBody>
          <a:bodyPr/>
          <a:lstStyle/>
          <a:p>
            <a:fld id="{F0034B54-4E84-46F0-9CD8-CAC63396C8B7}" type="datetime1">
              <a:rPr lang="en-US" smtClean="0"/>
              <a:t>1/26/2018</a:t>
            </a:fld>
            <a:endParaRPr lang="en-US"/>
          </a:p>
        </p:txBody>
      </p:sp>
      <p:sp>
        <p:nvSpPr>
          <p:cNvPr id="6" name="Slide Number Placeholder 5">
            <a:extLst>
              <a:ext uri="{FF2B5EF4-FFF2-40B4-BE49-F238E27FC236}">
                <a16:creationId xmlns:a16="http://schemas.microsoft.com/office/drawing/2014/main" id="{65ABE16E-AF23-4254-B325-219835971388}"/>
              </a:ext>
            </a:extLst>
          </p:cNvPr>
          <p:cNvSpPr>
            <a:spLocks noGrp="1"/>
          </p:cNvSpPr>
          <p:nvPr>
            <p:ph type="sldNum" sz="quarter" idx="12"/>
          </p:nvPr>
        </p:nvSpPr>
        <p:spPr/>
        <p:txBody>
          <a:bodyPr/>
          <a:lstStyle/>
          <a:p>
            <a:fld id="{2A90BD27-C47E-47C2-9FB3-CBB1CB19B799}" type="slidenum">
              <a:rPr lang="en-US" smtClean="0"/>
              <a:t>24</a:t>
            </a:fld>
            <a:endParaRPr lang="en-US"/>
          </a:p>
        </p:txBody>
      </p:sp>
    </p:spTree>
    <p:extLst>
      <p:ext uri="{BB962C8B-B14F-4D97-AF65-F5344CB8AC3E}">
        <p14:creationId xmlns:p14="http://schemas.microsoft.com/office/powerpoint/2010/main" val="30523687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7"/>
                                        </p:tgtEl>
                                        <p:attrNameLst>
                                          <p:attrName>style.visibility</p:attrName>
                                        </p:attrNameLst>
                                      </p:cBhvr>
                                      <p:to>
                                        <p:strVal val="visible"/>
                                      </p:to>
                                    </p:set>
                                    <p:animEffect transition="in" filter="fade">
                                      <p:cBhvr>
                                        <p:cTn id="7" dur="500"/>
                                        <p:tgtEl>
                                          <p:spTgt spid="27"/>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29"/>
                                        </p:tgtEl>
                                        <p:attrNameLst>
                                          <p:attrName>style.visibility</p:attrName>
                                        </p:attrNameLst>
                                      </p:cBhvr>
                                      <p:to>
                                        <p:strVal val="visible"/>
                                      </p:to>
                                    </p:set>
                                    <p:animEffect transition="in" filter="fade">
                                      <p:cBhvr>
                                        <p:cTn id="10" dur="500"/>
                                        <p:tgtEl>
                                          <p:spTgt spid="29"/>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30"/>
                                        </p:tgtEl>
                                        <p:attrNameLst>
                                          <p:attrName>style.visibility</p:attrName>
                                        </p:attrNameLst>
                                      </p:cBhvr>
                                      <p:to>
                                        <p:strVal val="visible"/>
                                      </p:to>
                                    </p:set>
                                    <p:animEffect transition="in" filter="fade">
                                      <p:cBhvr>
                                        <p:cTn id="15" dur="500"/>
                                        <p:tgtEl>
                                          <p:spTgt spid="30"/>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nodeType="clickEffect">
                                  <p:stCondLst>
                                    <p:cond delay="0"/>
                                  </p:stCondLst>
                                  <p:childTnLst>
                                    <p:set>
                                      <p:cBhvr>
                                        <p:cTn id="19" dur="1" fill="hold">
                                          <p:stCondLst>
                                            <p:cond delay="0"/>
                                          </p:stCondLst>
                                        </p:cTn>
                                        <p:tgtEl>
                                          <p:spTgt spid="30">
                                            <p:txEl>
                                              <p:pRg st="0" end="0"/>
                                            </p:txEl>
                                          </p:spTgt>
                                        </p:tgtEl>
                                        <p:attrNameLst>
                                          <p:attrName>style.visibility</p:attrName>
                                        </p:attrNameLst>
                                      </p:cBhvr>
                                      <p:to>
                                        <p:strVal val="visible"/>
                                      </p:to>
                                    </p:set>
                                    <p:animEffect transition="in" filter="fade">
                                      <p:cBhvr>
                                        <p:cTn id="20" dur="500"/>
                                        <p:tgtEl>
                                          <p:spTgt spid="30">
                                            <p:txEl>
                                              <p:pRg st="0" end="0"/>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nodeType="clickEffect">
                                  <p:stCondLst>
                                    <p:cond delay="0"/>
                                  </p:stCondLst>
                                  <p:childTnLst>
                                    <p:set>
                                      <p:cBhvr>
                                        <p:cTn id="24" dur="1" fill="hold">
                                          <p:stCondLst>
                                            <p:cond delay="0"/>
                                          </p:stCondLst>
                                        </p:cTn>
                                        <p:tgtEl>
                                          <p:spTgt spid="30">
                                            <p:txEl>
                                              <p:pRg st="1" end="1"/>
                                            </p:txEl>
                                          </p:spTgt>
                                        </p:tgtEl>
                                        <p:attrNameLst>
                                          <p:attrName>style.visibility</p:attrName>
                                        </p:attrNameLst>
                                      </p:cBhvr>
                                      <p:to>
                                        <p:strVal val="visible"/>
                                      </p:to>
                                    </p:set>
                                    <p:animEffect transition="in" filter="fade">
                                      <p:cBhvr>
                                        <p:cTn id="25" dur="500"/>
                                        <p:tgtEl>
                                          <p:spTgt spid="30">
                                            <p:txEl>
                                              <p:pRg st="1" end="1"/>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nodeType="clickEffect">
                                  <p:stCondLst>
                                    <p:cond delay="0"/>
                                  </p:stCondLst>
                                  <p:childTnLst>
                                    <p:set>
                                      <p:cBhvr>
                                        <p:cTn id="29" dur="1" fill="hold">
                                          <p:stCondLst>
                                            <p:cond delay="0"/>
                                          </p:stCondLst>
                                        </p:cTn>
                                        <p:tgtEl>
                                          <p:spTgt spid="30">
                                            <p:txEl>
                                              <p:pRg st="2" end="2"/>
                                            </p:txEl>
                                          </p:spTgt>
                                        </p:tgtEl>
                                        <p:attrNameLst>
                                          <p:attrName>style.visibility</p:attrName>
                                        </p:attrNameLst>
                                      </p:cBhvr>
                                      <p:to>
                                        <p:strVal val="visible"/>
                                      </p:to>
                                    </p:set>
                                    <p:animEffect transition="in" filter="fade">
                                      <p:cBhvr>
                                        <p:cTn id="30" dur="500"/>
                                        <p:tgtEl>
                                          <p:spTgt spid="30">
                                            <p:txEl>
                                              <p:pRg st="2" end="2"/>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10" presetClass="entr" presetSubtype="0" fill="hold" nodeType="clickEffect">
                                  <p:stCondLst>
                                    <p:cond delay="0"/>
                                  </p:stCondLst>
                                  <p:childTnLst>
                                    <p:set>
                                      <p:cBhvr>
                                        <p:cTn id="34" dur="1" fill="hold">
                                          <p:stCondLst>
                                            <p:cond delay="0"/>
                                          </p:stCondLst>
                                        </p:cTn>
                                        <p:tgtEl>
                                          <p:spTgt spid="3">
                                            <p:txEl>
                                              <p:pRg st="9" end="9"/>
                                            </p:txEl>
                                          </p:spTgt>
                                        </p:tgtEl>
                                        <p:attrNameLst>
                                          <p:attrName>style.visibility</p:attrName>
                                        </p:attrNameLst>
                                      </p:cBhvr>
                                      <p:to>
                                        <p:strVal val="visible"/>
                                      </p:to>
                                    </p:set>
                                    <p:animEffect transition="in" filter="fade">
                                      <p:cBhvr>
                                        <p:cTn id="35" dur="500"/>
                                        <p:tgtEl>
                                          <p:spTgt spid="3">
                                            <p:txEl>
                                              <p:pRg st="9" end="9"/>
                                            </p:txEl>
                                          </p:spTgt>
                                        </p:tgtEl>
                                      </p:cBhvr>
                                    </p:animEffect>
                                  </p:childTnLst>
                                </p:cTn>
                              </p:par>
                              <p:par>
                                <p:cTn id="36" presetID="10" presetClass="entr" presetSubtype="0" fill="hold" nodeType="withEffect">
                                  <p:stCondLst>
                                    <p:cond delay="0"/>
                                  </p:stCondLst>
                                  <p:childTnLst>
                                    <p:set>
                                      <p:cBhvr>
                                        <p:cTn id="37" dur="1" fill="hold">
                                          <p:stCondLst>
                                            <p:cond delay="0"/>
                                          </p:stCondLst>
                                        </p:cTn>
                                        <p:tgtEl>
                                          <p:spTgt spid="3">
                                            <p:txEl>
                                              <p:pRg st="10" end="10"/>
                                            </p:txEl>
                                          </p:spTgt>
                                        </p:tgtEl>
                                        <p:attrNameLst>
                                          <p:attrName>style.visibility</p:attrName>
                                        </p:attrNameLst>
                                      </p:cBhvr>
                                      <p:to>
                                        <p:strVal val="visible"/>
                                      </p:to>
                                    </p:set>
                                    <p:animEffect transition="in" filter="fade">
                                      <p:cBhvr>
                                        <p:cTn id="38" dur="500"/>
                                        <p:tgtEl>
                                          <p:spTgt spid="3">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 grpId="0" animBg="1"/>
      <p:bldP spid="30"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 name="Picture 19"/>
          <p:cNvPicPr>
            <a:picLocks noChangeAspect="1"/>
          </p:cNvPicPr>
          <p:nvPr/>
        </p:nvPicPr>
        <p:blipFill>
          <a:blip r:embed="rId2"/>
          <a:stretch>
            <a:fillRect/>
          </a:stretch>
        </p:blipFill>
        <p:spPr>
          <a:xfrm>
            <a:off x="9477376" y="1757649"/>
            <a:ext cx="2436474" cy="2506747"/>
          </a:xfrm>
          <a:prstGeom prst="rect">
            <a:avLst/>
          </a:prstGeom>
        </p:spPr>
      </p:pic>
      <p:sp>
        <p:nvSpPr>
          <p:cNvPr id="2" name="Title 1"/>
          <p:cNvSpPr>
            <a:spLocks noGrp="1"/>
          </p:cNvSpPr>
          <p:nvPr>
            <p:ph type="title"/>
          </p:nvPr>
        </p:nvSpPr>
        <p:spPr/>
        <p:txBody>
          <a:bodyPr/>
          <a:lstStyle/>
          <a:p>
            <a:r>
              <a:rPr lang="en-US" dirty="0">
                <a:solidFill>
                  <a:schemeClr val="tx1"/>
                </a:solidFill>
              </a:rPr>
              <a:t>“Selectivity Check” to select a cached plan</a:t>
            </a:r>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544212" y="1167925"/>
                <a:ext cx="7577705" cy="5086571"/>
              </a:xfrm>
            </p:spPr>
            <p:txBody>
              <a:bodyPr>
                <a:noAutofit/>
              </a:bodyPr>
              <a:lstStyle/>
              <a:p>
                <a14:m>
                  <m:oMath xmlns:m="http://schemas.openxmlformats.org/officeDocument/2006/math">
                    <m:r>
                      <m:rPr>
                        <m:sty m:val="p"/>
                      </m:rPr>
                      <a:rPr lang="en-US" sz="2000" smtClean="0">
                        <a:solidFill>
                          <a:srgbClr val="C00000"/>
                        </a:solidFill>
                        <a:latin typeface="Cambria Math" panose="02040503050406030204" pitchFamily="18" charset="0"/>
                      </a:rPr>
                      <m:t>Subopt</m:t>
                    </m:r>
                    <m:d>
                      <m:dPr>
                        <m:ctrlPr>
                          <a:rPr lang="en-US" sz="2000" i="1">
                            <a:solidFill>
                              <a:srgbClr val="C00000"/>
                            </a:solidFill>
                            <a:latin typeface="Cambria Math" panose="02040503050406030204" pitchFamily="18" charset="0"/>
                          </a:rPr>
                        </m:ctrlPr>
                      </m:dPr>
                      <m:e>
                        <m:sSub>
                          <m:sSubPr>
                            <m:ctrlPr>
                              <a:rPr lang="en-US" sz="2000" i="1" smtClean="0">
                                <a:solidFill>
                                  <a:srgbClr val="C00000"/>
                                </a:solidFill>
                                <a:latin typeface="Cambria Math" panose="02040503050406030204" pitchFamily="18" charset="0"/>
                              </a:rPr>
                            </m:ctrlPr>
                          </m:sSubPr>
                          <m:e>
                            <m:r>
                              <a:rPr lang="en-US" sz="2000" b="0" i="1" smtClean="0">
                                <a:solidFill>
                                  <a:srgbClr val="C00000"/>
                                </a:solidFill>
                                <a:latin typeface="Cambria Math" panose="02040503050406030204" pitchFamily="18" charset="0"/>
                              </a:rPr>
                              <m:t>𝑃</m:t>
                            </m:r>
                          </m:e>
                          <m:sub>
                            <m:r>
                              <a:rPr lang="en-US" sz="2000" b="0" i="1" smtClean="0">
                                <a:solidFill>
                                  <a:srgbClr val="C00000"/>
                                </a:solidFill>
                                <a:latin typeface="Cambria Math" panose="02040503050406030204" pitchFamily="18" charset="0"/>
                              </a:rPr>
                              <m:t>𝑜𝑙𝑑</m:t>
                            </m:r>
                          </m:sub>
                        </m:sSub>
                        <m:r>
                          <a:rPr lang="en-US" sz="2000" b="0" i="0" smtClean="0">
                            <a:solidFill>
                              <a:srgbClr val="C00000"/>
                            </a:solidFill>
                            <a:latin typeface="Cambria Math" panose="02040503050406030204" pitchFamily="18" charset="0"/>
                          </a:rPr>
                          <m:t>,  </m:t>
                        </m:r>
                        <m:sSub>
                          <m:sSubPr>
                            <m:ctrlPr>
                              <a:rPr lang="en-US" sz="2000" i="1">
                                <a:solidFill>
                                  <a:srgbClr val="C00000"/>
                                </a:solidFill>
                                <a:latin typeface="Cambria Math" panose="02040503050406030204" pitchFamily="18" charset="0"/>
                              </a:rPr>
                            </m:ctrlPr>
                          </m:sSubPr>
                          <m:e>
                            <m:r>
                              <m:rPr>
                                <m:sty m:val="p"/>
                              </m:rPr>
                              <a:rPr lang="en-US" sz="2000">
                                <a:solidFill>
                                  <a:srgbClr val="C00000"/>
                                </a:solidFill>
                                <a:latin typeface="Cambria Math" panose="02040503050406030204" pitchFamily="18" charset="0"/>
                              </a:rPr>
                              <m:t>q</m:t>
                            </m:r>
                          </m:e>
                          <m:sub>
                            <m:r>
                              <m:rPr>
                                <m:sty m:val="p"/>
                              </m:rPr>
                              <a:rPr lang="en-US" sz="2000">
                                <a:solidFill>
                                  <a:srgbClr val="C00000"/>
                                </a:solidFill>
                                <a:latin typeface="Cambria Math" panose="02040503050406030204" pitchFamily="18" charset="0"/>
                              </a:rPr>
                              <m:t>new</m:t>
                            </m:r>
                          </m:sub>
                        </m:sSub>
                      </m:e>
                    </m:d>
                    <m:r>
                      <a:rPr lang="en-US" sz="2000">
                        <a:solidFill>
                          <a:srgbClr val="C00000"/>
                        </a:solidFill>
                        <a:latin typeface="Cambria Math" panose="02040503050406030204" pitchFamily="18" charset="0"/>
                      </a:rPr>
                      <m:t>=</m:t>
                    </m:r>
                    <m:f>
                      <m:fPr>
                        <m:ctrlPr>
                          <a:rPr lang="en-US" sz="2000" i="1">
                            <a:solidFill>
                              <a:srgbClr val="C00000"/>
                            </a:solidFill>
                            <a:latin typeface="Cambria Math" panose="02040503050406030204" pitchFamily="18" charset="0"/>
                          </a:rPr>
                        </m:ctrlPr>
                      </m:fPr>
                      <m:num>
                        <m:r>
                          <m:rPr>
                            <m:sty m:val="p"/>
                          </m:rPr>
                          <a:rPr lang="en-US" sz="2000">
                            <a:solidFill>
                              <a:srgbClr val="C00000"/>
                            </a:solidFill>
                            <a:latin typeface="Cambria Math" panose="02040503050406030204" pitchFamily="18" charset="0"/>
                          </a:rPr>
                          <m:t>Cost</m:t>
                        </m:r>
                        <m:r>
                          <a:rPr lang="en-US" sz="2000">
                            <a:solidFill>
                              <a:srgbClr val="C00000"/>
                            </a:solidFill>
                            <a:latin typeface="Cambria Math" panose="02040503050406030204" pitchFamily="18" charset="0"/>
                          </a:rPr>
                          <m:t>(</m:t>
                        </m:r>
                        <m:sSub>
                          <m:sSubPr>
                            <m:ctrlPr>
                              <a:rPr lang="en-US" sz="2000" i="1">
                                <a:solidFill>
                                  <a:srgbClr val="C00000"/>
                                </a:solidFill>
                                <a:latin typeface="Cambria Math" panose="02040503050406030204" pitchFamily="18" charset="0"/>
                              </a:rPr>
                            </m:ctrlPr>
                          </m:sSubPr>
                          <m:e>
                            <m:r>
                              <a:rPr lang="en-US" sz="2000" i="1">
                                <a:solidFill>
                                  <a:srgbClr val="C00000"/>
                                </a:solidFill>
                                <a:latin typeface="Cambria Math" panose="02040503050406030204" pitchFamily="18" charset="0"/>
                              </a:rPr>
                              <m:t>𝑃</m:t>
                            </m:r>
                          </m:e>
                          <m:sub>
                            <m:r>
                              <a:rPr lang="en-US" sz="2000" b="0" i="1" smtClean="0">
                                <a:solidFill>
                                  <a:srgbClr val="C00000"/>
                                </a:solidFill>
                                <a:latin typeface="Cambria Math" panose="02040503050406030204" pitchFamily="18" charset="0"/>
                              </a:rPr>
                              <m:t>𝑜𝑙𝑑</m:t>
                            </m:r>
                          </m:sub>
                        </m:sSub>
                        <m:r>
                          <a:rPr lang="en-US" sz="2000" b="0" i="0" smtClean="0">
                            <a:solidFill>
                              <a:srgbClr val="C00000"/>
                            </a:solidFill>
                            <a:latin typeface="Cambria Math" panose="02040503050406030204" pitchFamily="18" charset="0"/>
                          </a:rPr>
                          <m:t>, </m:t>
                        </m:r>
                        <m:r>
                          <a:rPr lang="en-US" sz="2000">
                            <a:solidFill>
                              <a:srgbClr val="C00000"/>
                            </a:solidFill>
                            <a:latin typeface="Cambria Math" panose="02040503050406030204" pitchFamily="18" charset="0"/>
                          </a:rPr>
                          <m:t>  </m:t>
                        </m:r>
                        <m:sSub>
                          <m:sSubPr>
                            <m:ctrlPr>
                              <a:rPr lang="en-US" sz="2000" i="1">
                                <a:solidFill>
                                  <a:srgbClr val="C00000"/>
                                </a:solidFill>
                                <a:latin typeface="Cambria Math" panose="02040503050406030204" pitchFamily="18" charset="0"/>
                              </a:rPr>
                            </m:ctrlPr>
                          </m:sSubPr>
                          <m:e>
                            <m:r>
                              <m:rPr>
                                <m:sty m:val="p"/>
                              </m:rPr>
                              <a:rPr lang="en-US" sz="2000">
                                <a:solidFill>
                                  <a:srgbClr val="C00000"/>
                                </a:solidFill>
                                <a:latin typeface="Cambria Math" panose="02040503050406030204" pitchFamily="18" charset="0"/>
                              </a:rPr>
                              <m:t>q</m:t>
                            </m:r>
                          </m:e>
                          <m:sub>
                            <m:r>
                              <m:rPr>
                                <m:sty m:val="p"/>
                              </m:rPr>
                              <a:rPr lang="en-US" sz="2000">
                                <a:solidFill>
                                  <a:srgbClr val="C00000"/>
                                </a:solidFill>
                                <a:latin typeface="Cambria Math" panose="02040503050406030204" pitchFamily="18" charset="0"/>
                              </a:rPr>
                              <m:t>new</m:t>
                            </m:r>
                          </m:sub>
                        </m:sSub>
                        <m:r>
                          <a:rPr lang="en-US" sz="2000">
                            <a:solidFill>
                              <a:srgbClr val="C00000"/>
                            </a:solidFill>
                            <a:latin typeface="Cambria Math" panose="02040503050406030204" pitchFamily="18" charset="0"/>
                          </a:rPr>
                          <m:t>)</m:t>
                        </m:r>
                      </m:num>
                      <m:den>
                        <m:r>
                          <m:rPr>
                            <m:sty m:val="p"/>
                          </m:rPr>
                          <a:rPr lang="en-US" sz="2000">
                            <a:solidFill>
                              <a:srgbClr val="C00000"/>
                            </a:solidFill>
                            <a:latin typeface="Cambria Math" panose="02040503050406030204" pitchFamily="18" charset="0"/>
                          </a:rPr>
                          <m:t>Cost</m:t>
                        </m:r>
                        <m:r>
                          <a:rPr lang="en-US" sz="2000">
                            <a:solidFill>
                              <a:srgbClr val="C00000"/>
                            </a:solidFill>
                            <a:latin typeface="Cambria Math" panose="02040503050406030204" pitchFamily="18" charset="0"/>
                          </a:rPr>
                          <m:t>(</m:t>
                        </m:r>
                        <m:sSub>
                          <m:sSubPr>
                            <m:ctrlPr>
                              <a:rPr lang="en-US" sz="2000" i="1">
                                <a:solidFill>
                                  <a:srgbClr val="C00000"/>
                                </a:solidFill>
                                <a:latin typeface="Cambria Math" panose="02040503050406030204" pitchFamily="18" charset="0"/>
                              </a:rPr>
                            </m:ctrlPr>
                          </m:sSubPr>
                          <m:e>
                            <m:r>
                              <m:rPr>
                                <m:sty m:val="p"/>
                              </m:rPr>
                              <a:rPr lang="en-US" sz="2000">
                                <a:solidFill>
                                  <a:srgbClr val="C00000"/>
                                </a:solidFill>
                                <a:latin typeface="Cambria Math" panose="02040503050406030204" pitchFamily="18" charset="0"/>
                              </a:rPr>
                              <m:t>P</m:t>
                            </m:r>
                          </m:e>
                          <m:sub>
                            <m:r>
                              <m:rPr>
                                <m:sty m:val="p"/>
                              </m:rPr>
                              <a:rPr lang="en-US" sz="2000">
                                <a:solidFill>
                                  <a:srgbClr val="C00000"/>
                                </a:solidFill>
                                <a:latin typeface="Cambria Math" panose="02040503050406030204" pitchFamily="18" charset="0"/>
                              </a:rPr>
                              <m:t>new</m:t>
                            </m:r>
                            <m:r>
                              <a:rPr lang="en-US" sz="2000" i="1">
                                <a:solidFill>
                                  <a:srgbClr val="C00000"/>
                                </a:solidFill>
                                <a:latin typeface="Cambria Math" panose="02040503050406030204" pitchFamily="18" charset="0"/>
                              </a:rPr>
                              <m:t> </m:t>
                            </m:r>
                          </m:sub>
                        </m:sSub>
                        <m:r>
                          <a:rPr lang="en-US" sz="2000">
                            <a:solidFill>
                              <a:srgbClr val="C00000"/>
                            </a:solidFill>
                            <a:latin typeface="Cambria Math" panose="02040503050406030204" pitchFamily="18" charset="0"/>
                          </a:rPr>
                          <m:t>,   </m:t>
                        </m:r>
                        <m:sSub>
                          <m:sSubPr>
                            <m:ctrlPr>
                              <a:rPr lang="en-US" sz="2000" i="1">
                                <a:solidFill>
                                  <a:srgbClr val="C00000"/>
                                </a:solidFill>
                                <a:latin typeface="Cambria Math" panose="02040503050406030204" pitchFamily="18" charset="0"/>
                              </a:rPr>
                            </m:ctrlPr>
                          </m:sSubPr>
                          <m:e>
                            <m:r>
                              <m:rPr>
                                <m:sty m:val="p"/>
                              </m:rPr>
                              <a:rPr lang="en-US" sz="2000">
                                <a:solidFill>
                                  <a:srgbClr val="C00000"/>
                                </a:solidFill>
                                <a:latin typeface="Cambria Math" panose="02040503050406030204" pitchFamily="18" charset="0"/>
                              </a:rPr>
                              <m:t>q</m:t>
                            </m:r>
                          </m:e>
                          <m:sub>
                            <m:r>
                              <m:rPr>
                                <m:sty m:val="p"/>
                              </m:rPr>
                              <a:rPr lang="en-US" sz="2000">
                                <a:solidFill>
                                  <a:srgbClr val="C00000"/>
                                </a:solidFill>
                                <a:latin typeface="Cambria Math" panose="02040503050406030204" pitchFamily="18" charset="0"/>
                              </a:rPr>
                              <m:t>new</m:t>
                            </m:r>
                          </m:sub>
                        </m:sSub>
                        <m:r>
                          <a:rPr lang="en-US" sz="2000">
                            <a:solidFill>
                              <a:srgbClr val="C00000"/>
                            </a:solidFill>
                            <a:latin typeface="Cambria Math" panose="02040503050406030204" pitchFamily="18" charset="0"/>
                          </a:rPr>
                          <m:t>)</m:t>
                        </m:r>
                      </m:den>
                    </m:f>
                  </m:oMath>
                </a14:m>
                <a:endParaRPr lang="en-US" sz="2000" dirty="0"/>
              </a:p>
              <a:p>
                <a:endParaRPr lang="en-US" sz="2000" dirty="0"/>
              </a:p>
              <a:p>
                <a:r>
                  <a:rPr lang="en-US" sz="2000" dirty="0"/>
                  <a:t>Upper bound for numerator is </a:t>
                </a:r>
                <a:r>
                  <a:rPr lang="en-US" sz="2000" b="1" dirty="0"/>
                  <a:t> </a:t>
                </a:r>
                <a:r>
                  <a:rPr lang="el-GR" sz="2000" b="1" dirty="0">
                    <a:latin typeface="+mj-lt"/>
                    <a:ea typeface="Verdana" panose="020B0604030504040204" pitchFamily="34" charset="0"/>
                    <a:cs typeface="Verdana" panose="020B0604030504040204" pitchFamily="34" charset="0"/>
                  </a:rPr>
                  <a:t>β</a:t>
                </a:r>
                <a:r>
                  <a:rPr lang="en-US" sz="2000" b="1" dirty="0"/>
                  <a:t>C</a:t>
                </a:r>
                <a:r>
                  <a:rPr lang="en-US" sz="2000" b="1" baseline="-25000" dirty="0"/>
                  <a:t>old</a:t>
                </a:r>
              </a:p>
              <a:p>
                <a:endParaRPr lang="en-US" sz="2000" dirty="0"/>
              </a:p>
              <a:p>
                <a:r>
                  <a:rPr lang="en-US" sz="2000" dirty="0"/>
                  <a:t>Lower bound for denominator is </a:t>
                </a:r>
                <a:r>
                  <a:rPr lang="en-US" sz="2000" b="1" dirty="0"/>
                  <a:t>C</a:t>
                </a:r>
                <a:r>
                  <a:rPr lang="en-US" sz="2000" b="1" baseline="-25000" dirty="0"/>
                  <a:t>old</a:t>
                </a:r>
                <a:r>
                  <a:rPr lang="en-US" sz="2000" b="1" dirty="0"/>
                  <a:t>/</a:t>
                </a:r>
                <a:r>
                  <a:rPr lang="el-GR" sz="2000" b="1" dirty="0"/>
                  <a:t>α</a:t>
                </a:r>
                <a:endParaRPr lang="en-US" sz="2000" b="1" baseline="-25000" dirty="0"/>
              </a:p>
              <a:p>
                <a:endParaRPr lang="en-US" sz="2000" dirty="0"/>
              </a:p>
              <a:p>
                <a:pPr marL="457200" lvl="1" indent="0">
                  <a:buNone/>
                </a:pPr>
                <a14:m>
                  <m:oMath xmlns:m="http://schemas.openxmlformats.org/officeDocument/2006/math">
                    <m:r>
                      <m:rPr>
                        <m:sty m:val="p"/>
                      </m:rPr>
                      <a:rPr lang="en-US" sz="2000" smtClean="0">
                        <a:solidFill>
                          <a:srgbClr val="0000FF"/>
                        </a:solidFill>
                        <a:latin typeface="Cambria Math" panose="02040503050406030204" pitchFamily="18" charset="0"/>
                      </a:rPr>
                      <m:t>Subopt</m:t>
                    </m:r>
                    <m:d>
                      <m:dPr>
                        <m:ctrlPr>
                          <a:rPr lang="en-US" sz="2000" i="1">
                            <a:solidFill>
                              <a:srgbClr val="0000FF"/>
                            </a:solidFill>
                            <a:latin typeface="Cambria Math" panose="02040503050406030204" pitchFamily="18" charset="0"/>
                          </a:rPr>
                        </m:ctrlPr>
                      </m:dPr>
                      <m:e>
                        <m:sSub>
                          <m:sSubPr>
                            <m:ctrlPr>
                              <a:rPr lang="en-US" sz="2000" i="1" smtClean="0">
                                <a:solidFill>
                                  <a:srgbClr val="0000FF"/>
                                </a:solidFill>
                                <a:latin typeface="Cambria Math" panose="02040503050406030204" pitchFamily="18" charset="0"/>
                              </a:rPr>
                            </m:ctrlPr>
                          </m:sSubPr>
                          <m:e>
                            <m:r>
                              <m:rPr>
                                <m:sty m:val="p"/>
                              </m:rPr>
                              <a:rPr lang="en-US" sz="2000" b="0" i="0" smtClean="0">
                                <a:solidFill>
                                  <a:srgbClr val="0000FF"/>
                                </a:solidFill>
                                <a:latin typeface="Cambria Math" panose="02040503050406030204" pitchFamily="18" charset="0"/>
                              </a:rPr>
                              <m:t>P</m:t>
                            </m:r>
                          </m:e>
                          <m:sub>
                            <m:r>
                              <m:rPr>
                                <m:sty m:val="p"/>
                              </m:rPr>
                              <a:rPr lang="en-US" sz="2000" b="0" i="0" smtClean="0">
                                <a:solidFill>
                                  <a:srgbClr val="0000FF"/>
                                </a:solidFill>
                                <a:latin typeface="Cambria Math" panose="02040503050406030204" pitchFamily="18" charset="0"/>
                              </a:rPr>
                              <m:t>old</m:t>
                            </m:r>
                          </m:sub>
                        </m:sSub>
                        <m:r>
                          <a:rPr lang="en-US" sz="2000" b="0" i="0" smtClean="0">
                            <a:solidFill>
                              <a:srgbClr val="0000FF"/>
                            </a:solidFill>
                            <a:latin typeface="Cambria Math" panose="02040503050406030204" pitchFamily="18" charset="0"/>
                          </a:rPr>
                          <m:t>, </m:t>
                        </m:r>
                        <m:sSub>
                          <m:sSubPr>
                            <m:ctrlPr>
                              <a:rPr lang="en-US" sz="2000" i="1">
                                <a:solidFill>
                                  <a:srgbClr val="0000FF"/>
                                </a:solidFill>
                                <a:latin typeface="Cambria Math" panose="02040503050406030204" pitchFamily="18" charset="0"/>
                              </a:rPr>
                            </m:ctrlPr>
                          </m:sSubPr>
                          <m:e>
                            <m:r>
                              <m:rPr>
                                <m:sty m:val="p"/>
                              </m:rPr>
                              <a:rPr lang="en-US" sz="2000">
                                <a:solidFill>
                                  <a:srgbClr val="0000FF"/>
                                </a:solidFill>
                                <a:latin typeface="Cambria Math" panose="02040503050406030204" pitchFamily="18" charset="0"/>
                              </a:rPr>
                              <m:t>q</m:t>
                            </m:r>
                          </m:e>
                          <m:sub>
                            <m:r>
                              <m:rPr>
                                <m:sty m:val="p"/>
                              </m:rPr>
                              <a:rPr lang="en-US" sz="2000">
                                <a:solidFill>
                                  <a:srgbClr val="0000FF"/>
                                </a:solidFill>
                                <a:latin typeface="Cambria Math" panose="02040503050406030204" pitchFamily="18" charset="0"/>
                              </a:rPr>
                              <m:t>new</m:t>
                            </m:r>
                          </m:sub>
                        </m:sSub>
                      </m:e>
                    </m:d>
                    <m:r>
                      <a:rPr lang="en-US" sz="2000">
                        <a:solidFill>
                          <a:srgbClr val="0000FF"/>
                        </a:solidFill>
                        <a:latin typeface="Cambria Math" panose="02040503050406030204" pitchFamily="18" charset="0"/>
                      </a:rPr>
                      <m:t>=</m:t>
                    </m:r>
                    <m:f>
                      <m:fPr>
                        <m:ctrlPr>
                          <a:rPr lang="en-US" sz="2000" i="1">
                            <a:solidFill>
                              <a:srgbClr val="0000FF"/>
                            </a:solidFill>
                            <a:latin typeface="Cambria Math" panose="02040503050406030204" pitchFamily="18" charset="0"/>
                          </a:rPr>
                        </m:ctrlPr>
                      </m:fPr>
                      <m:num>
                        <m:r>
                          <m:rPr>
                            <m:sty m:val="p"/>
                          </m:rPr>
                          <a:rPr lang="en-US" sz="2000">
                            <a:solidFill>
                              <a:srgbClr val="0000FF"/>
                            </a:solidFill>
                            <a:latin typeface="Cambria Math" panose="02040503050406030204" pitchFamily="18" charset="0"/>
                          </a:rPr>
                          <m:t>Cost</m:t>
                        </m:r>
                        <m:r>
                          <a:rPr lang="en-US" sz="2000">
                            <a:solidFill>
                              <a:srgbClr val="0000FF"/>
                            </a:solidFill>
                            <a:latin typeface="Cambria Math" panose="02040503050406030204" pitchFamily="18" charset="0"/>
                          </a:rPr>
                          <m:t>(</m:t>
                        </m:r>
                        <m:sSub>
                          <m:sSubPr>
                            <m:ctrlPr>
                              <a:rPr lang="en-US" sz="2000" i="1" smtClean="0">
                                <a:solidFill>
                                  <a:srgbClr val="0000FF"/>
                                </a:solidFill>
                                <a:latin typeface="Cambria Math" panose="02040503050406030204" pitchFamily="18" charset="0"/>
                              </a:rPr>
                            </m:ctrlPr>
                          </m:sSubPr>
                          <m:e>
                            <m:r>
                              <m:rPr>
                                <m:sty m:val="p"/>
                              </m:rPr>
                              <a:rPr lang="en-US" sz="2000" b="0" i="0" smtClean="0">
                                <a:solidFill>
                                  <a:srgbClr val="0000FF"/>
                                </a:solidFill>
                                <a:latin typeface="Cambria Math" panose="02040503050406030204" pitchFamily="18" charset="0"/>
                              </a:rPr>
                              <m:t>P</m:t>
                            </m:r>
                          </m:e>
                          <m:sub>
                            <m:r>
                              <m:rPr>
                                <m:sty m:val="p"/>
                              </m:rPr>
                              <a:rPr lang="en-US" sz="2000" b="0" i="0" smtClean="0">
                                <a:solidFill>
                                  <a:srgbClr val="0000FF"/>
                                </a:solidFill>
                                <a:latin typeface="Cambria Math" panose="02040503050406030204" pitchFamily="18" charset="0"/>
                              </a:rPr>
                              <m:t>old</m:t>
                            </m:r>
                          </m:sub>
                        </m:sSub>
                        <m:r>
                          <a:rPr lang="en-US" sz="2000" b="0" i="0" smtClean="0">
                            <a:solidFill>
                              <a:srgbClr val="0000FF"/>
                            </a:solidFill>
                            <a:latin typeface="Cambria Math" panose="02040503050406030204" pitchFamily="18" charset="0"/>
                          </a:rPr>
                          <m:t>, </m:t>
                        </m:r>
                        <m:r>
                          <a:rPr lang="en-US" sz="2000">
                            <a:solidFill>
                              <a:srgbClr val="0000FF"/>
                            </a:solidFill>
                            <a:latin typeface="Cambria Math" panose="02040503050406030204" pitchFamily="18" charset="0"/>
                          </a:rPr>
                          <m:t> </m:t>
                        </m:r>
                        <m:sSub>
                          <m:sSubPr>
                            <m:ctrlPr>
                              <a:rPr lang="en-US" sz="2000" i="1">
                                <a:solidFill>
                                  <a:srgbClr val="0000FF"/>
                                </a:solidFill>
                                <a:latin typeface="Cambria Math" panose="02040503050406030204" pitchFamily="18" charset="0"/>
                              </a:rPr>
                            </m:ctrlPr>
                          </m:sSubPr>
                          <m:e>
                            <m:r>
                              <m:rPr>
                                <m:sty m:val="p"/>
                              </m:rPr>
                              <a:rPr lang="en-US" sz="2000">
                                <a:solidFill>
                                  <a:srgbClr val="0000FF"/>
                                </a:solidFill>
                                <a:latin typeface="Cambria Math" panose="02040503050406030204" pitchFamily="18" charset="0"/>
                              </a:rPr>
                              <m:t>q</m:t>
                            </m:r>
                          </m:e>
                          <m:sub>
                            <m:r>
                              <m:rPr>
                                <m:sty m:val="p"/>
                              </m:rPr>
                              <a:rPr lang="en-US" sz="2000">
                                <a:solidFill>
                                  <a:srgbClr val="0000FF"/>
                                </a:solidFill>
                                <a:latin typeface="Cambria Math" panose="02040503050406030204" pitchFamily="18" charset="0"/>
                              </a:rPr>
                              <m:t>new</m:t>
                            </m:r>
                          </m:sub>
                        </m:sSub>
                        <m:r>
                          <a:rPr lang="en-US" sz="2000">
                            <a:solidFill>
                              <a:srgbClr val="0000FF"/>
                            </a:solidFill>
                            <a:latin typeface="Cambria Math" panose="02040503050406030204" pitchFamily="18" charset="0"/>
                          </a:rPr>
                          <m:t>)</m:t>
                        </m:r>
                      </m:num>
                      <m:den>
                        <m:r>
                          <m:rPr>
                            <m:sty m:val="p"/>
                          </m:rPr>
                          <a:rPr lang="en-US" sz="2000">
                            <a:solidFill>
                              <a:srgbClr val="0000FF"/>
                            </a:solidFill>
                            <a:latin typeface="Cambria Math" panose="02040503050406030204" pitchFamily="18" charset="0"/>
                          </a:rPr>
                          <m:t>Cost</m:t>
                        </m:r>
                        <m:r>
                          <a:rPr lang="en-US" sz="2000">
                            <a:solidFill>
                              <a:srgbClr val="0000FF"/>
                            </a:solidFill>
                            <a:latin typeface="Cambria Math" panose="02040503050406030204" pitchFamily="18" charset="0"/>
                          </a:rPr>
                          <m:t>(</m:t>
                        </m:r>
                        <m:sSub>
                          <m:sSubPr>
                            <m:ctrlPr>
                              <a:rPr lang="en-US" sz="2000" i="1">
                                <a:solidFill>
                                  <a:srgbClr val="0000FF"/>
                                </a:solidFill>
                                <a:latin typeface="Cambria Math" panose="02040503050406030204" pitchFamily="18" charset="0"/>
                              </a:rPr>
                            </m:ctrlPr>
                          </m:sSubPr>
                          <m:e>
                            <m:r>
                              <m:rPr>
                                <m:sty m:val="p"/>
                              </m:rPr>
                              <a:rPr lang="en-US" sz="2000">
                                <a:solidFill>
                                  <a:srgbClr val="0000FF"/>
                                </a:solidFill>
                                <a:latin typeface="Cambria Math" panose="02040503050406030204" pitchFamily="18" charset="0"/>
                              </a:rPr>
                              <m:t>P</m:t>
                            </m:r>
                          </m:e>
                          <m:sub>
                            <m:r>
                              <m:rPr>
                                <m:sty m:val="p"/>
                              </m:rPr>
                              <a:rPr lang="en-US" sz="2000">
                                <a:solidFill>
                                  <a:srgbClr val="0000FF"/>
                                </a:solidFill>
                                <a:latin typeface="Cambria Math" panose="02040503050406030204" pitchFamily="18" charset="0"/>
                              </a:rPr>
                              <m:t>new</m:t>
                            </m:r>
                          </m:sub>
                        </m:sSub>
                        <m:r>
                          <a:rPr lang="en-US" sz="2000">
                            <a:solidFill>
                              <a:srgbClr val="0000FF"/>
                            </a:solidFill>
                            <a:latin typeface="Cambria Math" panose="02040503050406030204" pitchFamily="18" charset="0"/>
                          </a:rPr>
                          <m:t>,  </m:t>
                        </m:r>
                        <m:sSub>
                          <m:sSubPr>
                            <m:ctrlPr>
                              <a:rPr lang="en-US" sz="2000" i="1">
                                <a:solidFill>
                                  <a:srgbClr val="0000FF"/>
                                </a:solidFill>
                                <a:latin typeface="Cambria Math" panose="02040503050406030204" pitchFamily="18" charset="0"/>
                              </a:rPr>
                            </m:ctrlPr>
                          </m:sSubPr>
                          <m:e>
                            <m:r>
                              <m:rPr>
                                <m:sty m:val="p"/>
                              </m:rPr>
                              <a:rPr lang="en-US" sz="2000">
                                <a:solidFill>
                                  <a:srgbClr val="0000FF"/>
                                </a:solidFill>
                                <a:latin typeface="Cambria Math" panose="02040503050406030204" pitchFamily="18" charset="0"/>
                              </a:rPr>
                              <m:t>q</m:t>
                            </m:r>
                          </m:e>
                          <m:sub>
                            <m:r>
                              <m:rPr>
                                <m:sty m:val="p"/>
                              </m:rPr>
                              <a:rPr lang="en-US" sz="2000">
                                <a:solidFill>
                                  <a:srgbClr val="0000FF"/>
                                </a:solidFill>
                                <a:latin typeface="Cambria Math" panose="02040503050406030204" pitchFamily="18" charset="0"/>
                              </a:rPr>
                              <m:t>new</m:t>
                            </m:r>
                          </m:sub>
                        </m:sSub>
                        <m:r>
                          <a:rPr lang="en-US" sz="2000">
                            <a:solidFill>
                              <a:srgbClr val="0000FF"/>
                            </a:solidFill>
                            <a:latin typeface="Cambria Math" panose="02040503050406030204" pitchFamily="18" charset="0"/>
                          </a:rPr>
                          <m:t>)</m:t>
                        </m:r>
                      </m:den>
                    </m:f>
                  </m:oMath>
                </a14:m>
                <a:r>
                  <a:rPr lang="en-US" sz="2000" dirty="0">
                    <a:solidFill>
                      <a:srgbClr val="0000FF"/>
                    </a:solidFill>
                  </a:rPr>
                  <a:t>  ≤ </a:t>
                </a:r>
                <a:r>
                  <a:rPr lang="el-GR" sz="2000" dirty="0">
                    <a:solidFill>
                      <a:srgbClr val="0000FF"/>
                    </a:solidFill>
                  </a:rPr>
                  <a:t>α</a:t>
                </a:r>
                <a:r>
                  <a:rPr lang="el-GR" sz="2000" b="1" dirty="0">
                    <a:solidFill>
                      <a:srgbClr val="0000FF"/>
                    </a:solidFill>
                    <a:latin typeface="+mj-lt"/>
                    <a:ea typeface="Verdana" panose="020B0604030504040204" pitchFamily="34" charset="0"/>
                    <a:cs typeface="Verdana" panose="020B0604030504040204" pitchFamily="34" charset="0"/>
                  </a:rPr>
                  <a:t>β</a:t>
                </a:r>
                <a:endParaRPr lang="en-US" sz="2000" b="1" baseline="-25000" dirty="0">
                  <a:solidFill>
                    <a:srgbClr val="0000FF"/>
                  </a:solidFill>
                  <a:latin typeface="+mj-lt"/>
                </a:endParaRPr>
              </a:p>
              <a:p>
                <a:pPr lvl="1"/>
                <a:endParaRPr lang="en-US" sz="2000" baseline="-25000" dirty="0"/>
              </a:p>
              <a:p>
                <a:r>
                  <a:rPr lang="en-US" sz="2000" dirty="0">
                    <a:latin typeface="Calibri" panose="020F0502020204030204" pitchFamily="34" charset="0"/>
                  </a:rPr>
                  <a:t>Selectivity (factors) based </a:t>
                </a:r>
                <a:r>
                  <a:rPr lang="el-GR" sz="2000" dirty="0">
                    <a:latin typeface="Calibri" panose="020F0502020204030204" pitchFamily="34" charset="0"/>
                  </a:rPr>
                  <a:t>λ</a:t>
                </a:r>
                <a:r>
                  <a:rPr lang="en-US" sz="2000" dirty="0">
                    <a:latin typeface="Calibri" panose="020F0502020204030204" pitchFamily="34" charset="0"/>
                  </a:rPr>
                  <a:t>-optimal region corresponds to </a:t>
                </a:r>
                <a:r>
                  <a:rPr lang="el-GR" sz="2000" dirty="0">
                    <a:solidFill>
                      <a:srgbClr val="0000FF"/>
                    </a:solidFill>
                  </a:rPr>
                  <a:t>α</a:t>
                </a:r>
                <a:r>
                  <a:rPr lang="el-GR" sz="2000" dirty="0">
                    <a:solidFill>
                      <a:srgbClr val="0000FF"/>
                    </a:solidFill>
                    <a:latin typeface="Verdana" panose="020B0604030504040204" pitchFamily="34" charset="0"/>
                    <a:ea typeface="Verdana" panose="020B0604030504040204" pitchFamily="34" charset="0"/>
                    <a:cs typeface="Verdana" panose="020B0604030504040204" pitchFamily="34" charset="0"/>
                  </a:rPr>
                  <a:t>β</a:t>
                </a:r>
                <a:r>
                  <a:rPr lang="en-US" sz="2000" dirty="0">
                    <a:solidFill>
                      <a:srgbClr val="0000FF"/>
                    </a:solidFill>
                  </a:rPr>
                  <a:t>≤ </a:t>
                </a:r>
                <a:r>
                  <a:rPr lang="el-GR" sz="2000" dirty="0">
                    <a:solidFill>
                      <a:srgbClr val="0000FF"/>
                    </a:solidFill>
                    <a:latin typeface="Calibri" panose="020F0502020204030204" pitchFamily="34" charset="0"/>
                  </a:rPr>
                  <a:t>λ</a:t>
                </a:r>
                <a:endParaRPr lang="en-US" sz="2000" dirty="0">
                  <a:solidFill>
                    <a:srgbClr val="0000FF"/>
                  </a:solidFill>
                </a:endParaRPr>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544212" y="1167925"/>
                <a:ext cx="7577705" cy="5086571"/>
              </a:xfrm>
              <a:blipFill>
                <a:blip r:embed="rId3"/>
                <a:stretch>
                  <a:fillRect l="-724"/>
                </a:stretch>
              </a:blipFill>
            </p:spPr>
            <p:txBody>
              <a:bodyPr/>
              <a:lstStyle/>
              <a:p>
                <a:r>
                  <a:rPr lang="en-US">
                    <a:noFill/>
                  </a:rPr>
                  <a:t> </a:t>
                </a:r>
              </a:p>
            </p:txBody>
          </p:sp>
        </mc:Fallback>
      </mc:AlternateContent>
      <p:sp>
        <p:nvSpPr>
          <p:cNvPr id="5" name="Footer Placeholder 4"/>
          <p:cNvSpPr>
            <a:spLocks noGrp="1"/>
          </p:cNvSpPr>
          <p:nvPr>
            <p:ph type="ftr" sz="quarter" idx="11"/>
          </p:nvPr>
        </p:nvSpPr>
        <p:spPr/>
        <p:txBody>
          <a:bodyPr/>
          <a:lstStyle/>
          <a:p>
            <a:r>
              <a:rPr lang="en-US"/>
              <a:t>IIT-B visit</a:t>
            </a:r>
            <a:endParaRPr lang="en-US" dirty="0"/>
          </a:p>
        </p:txBody>
      </p:sp>
      <p:grpSp>
        <p:nvGrpSpPr>
          <p:cNvPr id="8" name="Group 7"/>
          <p:cNvGrpSpPr/>
          <p:nvPr/>
        </p:nvGrpSpPr>
        <p:grpSpPr>
          <a:xfrm>
            <a:off x="8146721" y="1805274"/>
            <a:ext cx="3700453" cy="3552282"/>
            <a:chOff x="8133323" y="3015454"/>
            <a:chExt cx="3700453" cy="3552282"/>
          </a:xfrm>
        </p:grpSpPr>
        <p:cxnSp>
          <p:nvCxnSpPr>
            <p:cNvPr id="9" name="Straight Arrow Connector 8"/>
            <p:cNvCxnSpPr/>
            <p:nvPr/>
          </p:nvCxnSpPr>
          <p:spPr>
            <a:xfrm flipV="1">
              <a:off x="8670446" y="6112882"/>
              <a:ext cx="3163330" cy="823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flipV="1">
              <a:off x="8670446" y="3015454"/>
              <a:ext cx="0" cy="311021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a:off x="10335491" y="6374906"/>
              <a:ext cx="372894"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9784804" y="6198404"/>
              <a:ext cx="537327" cy="369332"/>
            </a:xfrm>
            <a:prstGeom prst="rect">
              <a:avLst/>
            </a:prstGeom>
            <a:noFill/>
          </p:spPr>
          <p:txBody>
            <a:bodyPr wrap="none" rtlCol="0">
              <a:spAutoFit/>
            </a:bodyPr>
            <a:lstStyle/>
            <a:p>
              <a:r>
                <a:rPr lang="en-US" dirty="0"/>
                <a:t>Sel</a:t>
              </a:r>
              <a:r>
                <a:rPr lang="en-US" baseline="-25000" dirty="0"/>
                <a:t>1</a:t>
              </a:r>
            </a:p>
          </p:txBody>
        </p:sp>
        <p:sp>
          <p:nvSpPr>
            <p:cNvPr id="13" name="TextBox 12"/>
            <p:cNvSpPr txBox="1"/>
            <p:nvPr/>
          </p:nvSpPr>
          <p:spPr>
            <a:xfrm>
              <a:off x="8133323" y="4247306"/>
              <a:ext cx="537327" cy="369332"/>
            </a:xfrm>
            <a:prstGeom prst="rect">
              <a:avLst/>
            </a:prstGeom>
            <a:noFill/>
          </p:spPr>
          <p:txBody>
            <a:bodyPr wrap="none" rtlCol="0">
              <a:spAutoFit/>
            </a:bodyPr>
            <a:lstStyle/>
            <a:p>
              <a:r>
                <a:rPr lang="en-US" dirty="0"/>
                <a:t>Sel</a:t>
              </a:r>
              <a:r>
                <a:rPr lang="en-US" baseline="-25000" dirty="0"/>
                <a:t>2</a:t>
              </a:r>
            </a:p>
          </p:txBody>
        </p:sp>
        <p:cxnSp>
          <p:nvCxnSpPr>
            <p:cNvPr id="14" name="Straight Arrow Connector 13"/>
            <p:cNvCxnSpPr/>
            <p:nvPr/>
          </p:nvCxnSpPr>
          <p:spPr>
            <a:xfrm flipV="1">
              <a:off x="8527285" y="3785237"/>
              <a:ext cx="0" cy="480115"/>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sp>
        <p:nvSpPr>
          <p:cNvPr id="16" name="TextBox 15"/>
          <p:cNvSpPr txBox="1"/>
          <p:nvPr/>
        </p:nvSpPr>
        <p:spPr>
          <a:xfrm>
            <a:off x="9064076" y="2261340"/>
            <a:ext cx="1782264" cy="276999"/>
          </a:xfrm>
          <a:prstGeom prst="rect">
            <a:avLst/>
          </a:prstGeom>
          <a:noFill/>
          <a:ln>
            <a:solidFill>
              <a:schemeClr val="bg1"/>
            </a:solidFill>
          </a:ln>
        </p:spPr>
        <p:txBody>
          <a:bodyPr wrap="square" lIns="0" tIns="0" rIns="0" bIns="0" rtlCol="0">
            <a:spAutoFit/>
          </a:bodyPr>
          <a:lstStyle/>
          <a:p>
            <a:r>
              <a:rPr lang="en-US" dirty="0" err="1"/>
              <a:t>q</a:t>
            </a:r>
            <a:r>
              <a:rPr lang="en-US" baseline="-25000" dirty="0" err="1"/>
              <a:t>new</a:t>
            </a:r>
            <a:r>
              <a:rPr lang="en-US" baseline="-25000" dirty="0"/>
              <a:t> </a:t>
            </a:r>
            <a:r>
              <a:rPr lang="en-US" dirty="0"/>
              <a:t>(x</a:t>
            </a:r>
            <a:r>
              <a:rPr lang="en-US" baseline="-25000" dirty="0"/>
              <a:t>1</a:t>
            </a:r>
            <a:r>
              <a:rPr lang="en-US" dirty="0"/>
              <a:t>/</a:t>
            </a:r>
            <a:r>
              <a:rPr lang="el-GR" dirty="0"/>
              <a:t>α</a:t>
            </a:r>
            <a:r>
              <a:rPr lang="en-US" dirty="0"/>
              <a:t>, </a:t>
            </a:r>
            <a:r>
              <a:rPr lang="el-GR" b="1" dirty="0">
                <a:latin typeface="+mj-lt"/>
                <a:ea typeface="Verdana" panose="020B0604030504040204" pitchFamily="34" charset="0"/>
                <a:cs typeface="Verdana" panose="020B0604030504040204" pitchFamily="34" charset="0"/>
              </a:rPr>
              <a:t>β</a:t>
            </a:r>
            <a:r>
              <a:rPr lang="en-US" baseline="-25000" dirty="0"/>
              <a:t> </a:t>
            </a:r>
            <a:r>
              <a:rPr lang="en-US" dirty="0"/>
              <a:t>y</a:t>
            </a:r>
            <a:r>
              <a:rPr lang="en-US" baseline="-25000" dirty="0"/>
              <a:t>1</a:t>
            </a:r>
            <a:r>
              <a:rPr lang="en-US" dirty="0"/>
              <a:t>)</a:t>
            </a:r>
          </a:p>
        </p:txBody>
      </p:sp>
      <p:sp>
        <p:nvSpPr>
          <p:cNvPr id="21" name="Isosceles Triangle 20"/>
          <p:cNvSpPr/>
          <p:nvPr/>
        </p:nvSpPr>
        <p:spPr>
          <a:xfrm>
            <a:off x="9955208" y="2504096"/>
            <a:ext cx="123054" cy="146393"/>
          </a:xfrm>
          <a:prstGeom prst="triangl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TextBox 22"/>
          <p:cNvSpPr txBox="1"/>
          <p:nvPr/>
        </p:nvSpPr>
        <p:spPr>
          <a:xfrm>
            <a:off x="10661059" y="3239505"/>
            <a:ext cx="797013" cy="369332"/>
          </a:xfrm>
          <a:prstGeom prst="rect">
            <a:avLst/>
          </a:prstGeom>
          <a:noFill/>
        </p:spPr>
        <p:txBody>
          <a:bodyPr wrap="none" rtlCol="0">
            <a:spAutoFit/>
          </a:bodyPr>
          <a:lstStyle/>
          <a:p>
            <a:r>
              <a:rPr lang="en-US" dirty="0"/>
              <a:t>(x</a:t>
            </a:r>
            <a:r>
              <a:rPr lang="en-US" baseline="-25000" dirty="0"/>
              <a:t>1</a:t>
            </a:r>
            <a:r>
              <a:rPr lang="en-US" dirty="0"/>
              <a:t>, y</a:t>
            </a:r>
            <a:r>
              <a:rPr lang="en-US" baseline="-25000" dirty="0"/>
              <a:t>1</a:t>
            </a:r>
            <a:r>
              <a:rPr lang="en-US" dirty="0"/>
              <a:t>)</a:t>
            </a:r>
          </a:p>
        </p:txBody>
      </p:sp>
      <p:sp>
        <p:nvSpPr>
          <p:cNvPr id="22" name="TextBox 21"/>
          <p:cNvSpPr txBox="1"/>
          <p:nvPr/>
        </p:nvSpPr>
        <p:spPr>
          <a:xfrm>
            <a:off x="10313623" y="3243647"/>
            <a:ext cx="442144" cy="307777"/>
          </a:xfrm>
          <a:prstGeom prst="rect">
            <a:avLst/>
          </a:prstGeom>
          <a:noFill/>
          <a:ln>
            <a:solidFill>
              <a:schemeClr val="bg1"/>
            </a:solidFill>
          </a:ln>
        </p:spPr>
        <p:txBody>
          <a:bodyPr wrap="square" lIns="0" tIns="0" rIns="0" bIns="0" rtlCol="0">
            <a:spAutoFit/>
          </a:bodyPr>
          <a:lstStyle/>
          <a:p>
            <a:r>
              <a:rPr lang="en-US" sz="2000" dirty="0" err="1"/>
              <a:t>q</a:t>
            </a:r>
            <a:r>
              <a:rPr lang="en-US" sz="2000" baseline="-25000" dirty="0" err="1"/>
              <a:t>old</a:t>
            </a:r>
            <a:endParaRPr lang="en-US" baseline="-25000" dirty="0"/>
          </a:p>
        </p:txBody>
      </p:sp>
      <p:sp>
        <p:nvSpPr>
          <p:cNvPr id="25" name="Oval 24"/>
          <p:cNvSpPr/>
          <p:nvPr/>
        </p:nvSpPr>
        <p:spPr>
          <a:xfrm>
            <a:off x="10202002" y="3489369"/>
            <a:ext cx="134224" cy="125835"/>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9805551" y="3616005"/>
            <a:ext cx="979948" cy="369332"/>
          </a:xfrm>
          <a:prstGeom prst="rect">
            <a:avLst/>
          </a:prstGeom>
        </p:spPr>
        <p:txBody>
          <a:bodyPr wrap="none">
            <a:spAutoFit/>
          </a:bodyPr>
          <a:lstStyle/>
          <a:p>
            <a:r>
              <a:rPr lang="en-US" dirty="0" err="1"/>
              <a:t>P</a:t>
            </a:r>
            <a:r>
              <a:rPr lang="en-US" baseline="-25000" dirty="0" err="1"/>
              <a:t>old</a:t>
            </a:r>
            <a:r>
              <a:rPr lang="en-US" dirty="0"/>
              <a:t> , C</a:t>
            </a:r>
            <a:r>
              <a:rPr lang="en-US" baseline="-25000" dirty="0"/>
              <a:t>old</a:t>
            </a:r>
          </a:p>
        </p:txBody>
      </p:sp>
      <p:sp>
        <p:nvSpPr>
          <p:cNvPr id="29" name="TextBox 28"/>
          <p:cNvSpPr txBox="1"/>
          <p:nvPr/>
        </p:nvSpPr>
        <p:spPr>
          <a:xfrm>
            <a:off x="544213" y="5571355"/>
            <a:ext cx="10758788" cy="430887"/>
          </a:xfrm>
          <a:prstGeom prst="rect">
            <a:avLst/>
          </a:prstGeom>
          <a:solidFill>
            <a:srgbClr val="F7FBD5"/>
          </a:solidFill>
          <a:ln w="12700">
            <a:solidFill>
              <a:schemeClr val="tx1"/>
            </a:solidFill>
          </a:ln>
        </p:spPr>
        <p:txBody>
          <a:bodyPr wrap="square" rtlCol="0">
            <a:spAutoFit/>
          </a:bodyPr>
          <a:lstStyle/>
          <a:p>
            <a:r>
              <a:rPr lang="en-US" sz="2200" dirty="0"/>
              <a:t>We can successfully check for </a:t>
            </a:r>
            <a:r>
              <a:rPr lang="el-GR" sz="2200" dirty="0">
                <a:latin typeface="Calibri" panose="020F0502020204030204" pitchFamily="34" charset="0"/>
                <a:cs typeface="Calibri" panose="020F0502020204030204" pitchFamily="34" charset="0"/>
              </a:rPr>
              <a:t>λ</a:t>
            </a:r>
            <a:r>
              <a:rPr lang="en-US" sz="2200" dirty="0">
                <a:latin typeface="Calibri" panose="020F0502020204030204" pitchFamily="34" charset="0"/>
                <a:cs typeface="Calibri" panose="020F0502020204030204" pitchFamily="34" charset="0"/>
              </a:rPr>
              <a:t>-optimality of </a:t>
            </a:r>
            <a:r>
              <a:rPr lang="en-US" sz="2200" dirty="0"/>
              <a:t>cached plans using only selectivity information</a:t>
            </a:r>
          </a:p>
        </p:txBody>
      </p:sp>
      <p:sp>
        <p:nvSpPr>
          <p:cNvPr id="4" name="Date Placeholder 3">
            <a:extLst>
              <a:ext uri="{FF2B5EF4-FFF2-40B4-BE49-F238E27FC236}">
                <a16:creationId xmlns:a16="http://schemas.microsoft.com/office/drawing/2014/main" id="{9D98748B-0207-407F-99F2-2781EBE288B5}"/>
              </a:ext>
            </a:extLst>
          </p:cNvPr>
          <p:cNvSpPr>
            <a:spLocks noGrp="1"/>
          </p:cNvSpPr>
          <p:nvPr>
            <p:ph type="dt" sz="half" idx="10"/>
          </p:nvPr>
        </p:nvSpPr>
        <p:spPr/>
        <p:txBody>
          <a:bodyPr/>
          <a:lstStyle/>
          <a:p>
            <a:fld id="{53BFCC5C-D9F4-4435-9025-31BC88D5A313}" type="datetime1">
              <a:rPr lang="en-US" smtClean="0"/>
              <a:t>1/26/2018</a:t>
            </a:fld>
            <a:endParaRPr lang="en-US"/>
          </a:p>
        </p:txBody>
      </p:sp>
      <p:sp>
        <p:nvSpPr>
          <p:cNvPr id="6" name="Slide Number Placeholder 5">
            <a:extLst>
              <a:ext uri="{FF2B5EF4-FFF2-40B4-BE49-F238E27FC236}">
                <a16:creationId xmlns:a16="http://schemas.microsoft.com/office/drawing/2014/main" id="{1653F029-3FA4-4036-A523-E25BBC2BE931}"/>
              </a:ext>
            </a:extLst>
          </p:cNvPr>
          <p:cNvSpPr>
            <a:spLocks noGrp="1"/>
          </p:cNvSpPr>
          <p:nvPr>
            <p:ph type="sldNum" sz="quarter" idx="12"/>
          </p:nvPr>
        </p:nvSpPr>
        <p:spPr/>
        <p:txBody>
          <a:bodyPr/>
          <a:lstStyle/>
          <a:p>
            <a:fld id="{2A90BD27-C47E-47C2-9FB3-CBB1CB19B799}" type="slidenum">
              <a:rPr lang="en-US" smtClean="0"/>
              <a:t>25</a:t>
            </a:fld>
            <a:endParaRPr lang="en-US"/>
          </a:p>
        </p:txBody>
      </p:sp>
    </p:spTree>
    <p:extLst>
      <p:ext uri="{BB962C8B-B14F-4D97-AF65-F5344CB8AC3E}">
        <p14:creationId xmlns:p14="http://schemas.microsoft.com/office/powerpoint/2010/main" val="10842810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fade">
                                      <p:cBhvr>
                                        <p:cTn id="7" dur="500"/>
                                        <p:tgtEl>
                                          <p:spTgt spid="16"/>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21"/>
                                        </p:tgtEl>
                                        <p:attrNameLst>
                                          <p:attrName>style.visibility</p:attrName>
                                        </p:attrNameLst>
                                      </p:cBhvr>
                                      <p:to>
                                        <p:strVal val="visible"/>
                                      </p:to>
                                    </p:set>
                                    <p:animEffect transition="in" filter="fade">
                                      <p:cBhvr>
                                        <p:cTn id="10" dur="500"/>
                                        <p:tgtEl>
                                          <p:spTgt spid="21"/>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fade">
                                      <p:cBhvr>
                                        <p:cTn id="15" dur="500"/>
                                        <p:tgtEl>
                                          <p:spTgt spid="3">
                                            <p:txEl>
                                              <p:pRg st="0" end="0"/>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nodeType="clickEffect">
                                  <p:stCondLst>
                                    <p:cond delay="0"/>
                                  </p:stCondLst>
                                  <p:childTnLst>
                                    <p:set>
                                      <p:cBhvr>
                                        <p:cTn id="19" dur="1" fill="hold">
                                          <p:stCondLst>
                                            <p:cond delay="0"/>
                                          </p:stCondLst>
                                        </p:cTn>
                                        <p:tgtEl>
                                          <p:spTgt spid="3">
                                            <p:txEl>
                                              <p:pRg st="2" end="2"/>
                                            </p:txEl>
                                          </p:spTgt>
                                        </p:tgtEl>
                                        <p:attrNameLst>
                                          <p:attrName>style.visibility</p:attrName>
                                        </p:attrNameLst>
                                      </p:cBhvr>
                                      <p:to>
                                        <p:strVal val="visible"/>
                                      </p:to>
                                    </p:set>
                                    <p:animEffect transition="in" filter="fade">
                                      <p:cBhvr>
                                        <p:cTn id="20" dur="500"/>
                                        <p:tgtEl>
                                          <p:spTgt spid="3">
                                            <p:txEl>
                                              <p:pRg st="2" end="2"/>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Effect transition="in" filter="fade">
                                      <p:cBhvr>
                                        <p:cTn id="25" dur="500"/>
                                        <p:tgtEl>
                                          <p:spTgt spid="3">
                                            <p:txEl>
                                              <p:pRg st="4" end="4"/>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nodeType="clickEffect">
                                  <p:stCondLst>
                                    <p:cond delay="0"/>
                                  </p:stCondLst>
                                  <p:childTnLst>
                                    <p:set>
                                      <p:cBhvr>
                                        <p:cTn id="29" dur="1" fill="hold">
                                          <p:stCondLst>
                                            <p:cond delay="0"/>
                                          </p:stCondLst>
                                        </p:cTn>
                                        <p:tgtEl>
                                          <p:spTgt spid="3">
                                            <p:txEl>
                                              <p:pRg st="6" end="6"/>
                                            </p:txEl>
                                          </p:spTgt>
                                        </p:tgtEl>
                                        <p:attrNameLst>
                                          <p:attrName>style.visibility</p:attrName>
                                        </p:attrNameLst>
                                      </p:cBhvr>
                                      <p:to>
                                        <p:strVal val="visible"/>
                                      </p:to>
                                    </p:set>
                                    <p:animEffect transition="in" filter="fade">
                                      <p:cBhvr>
                                        <p:cTn id="30" dur="500"/>
                                        <p:tgtEl>
                                          <p:spTgt spid="3">
                                            <p:txEl>
                                              <p:pRg st="6" end="6"/>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10" presetClass="entr" presetSubtype="0" fill="hold" nodeType="click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animEffect transition="in" filter="fade">
                                      <p:cBhvr>
                                        <p:cTn id="35" dur="500"/>
                                        <p:tgtEl>
                                          <p:spTgt spid="3">
                                            <p:txEl>
                                              <p:pRg st="8" end="8"/>
                                            </p:txEl>
                                          </p:spTgt>
                                        </p:tgtEl>
                                      </p:cBhvr>
                                    </p:animEffect>
                                  </p:childTnLst>
                                </p:cTn>
                              </p:par>
                              <p:par>
                                <p:cTn id="36" presetID="10" presetClass="entr" presetSubtype="0" fill="hold" nodeType="withEffect">
                                  <p:stCondLst>
                                    <p:cond delay="0"/>
                                  </p:stCondLst>
                                  <p:childTnLst>
                                    <p:set>
                                      <p:cBhvr>
                                        <p:cTn id="37" dur="1" fill="hold">
                                          <p:stCondLst>
                                            <p:cond delay="0"/>
                                          </p:stCondLst>
                                        </p:cTn>
                                        <p:tgtEl>
                                          <p:spTgt spid="20"/>
                                        </p:tgtEl>
                                        <p:attrNameLst>
                                          <p:attrName>style.visibility</p:attrName>
                                        </p:attrNameLst>
                                      </p:cBhvr>
                                      <p:to>
                                        <p:strVal val="visible"/>
                                      </p:to>
                                    </p:set>
                                    <p:animEffect transition="in" filter="fade">
                                      <p:cBhvr>
                                        <p:cTn id="38" dur="500"/>
                                        <p:tgtEl>
                                          <p:spTgt spid="20"/>
                                        </p:tgtEl>
                                      </p:cBhvr>
                                    </p:animEffect>
                                  </p:childTnLst>
                                </p:cTn>
                              </p:par>
                            </p:childTnLst>
                          </p:cTn>
                        </p:par>
                      </p:childTnLst>
                    </p:cTn>
                  </p:par>
                  <p:par>
                    <p:cTn id="39" fill="hold">
                      <p:stCondLst>
                        <p:cond delay="indefinite"/>
                      </p:stCondLst>
                      <p:childTnLst>
                        <p:par>
                          <p:cTn id="40" fill="hold">
                            <p:stCondLst>
                              <p:cond delay="0"/>
                            </p:stCondLst>
                            <p:childTnLst>
                              <p:par>
                                <p:cTn id="41" presetID="10" presetClass="entr" presetSubtype="0" fill="hold" grpId="0" nodeType="clickEffect">
                                  <p:stCondLst>
                                    <p:cond delay="0"/>
                                  </p:stCondLst>
                                  <p:childTnLst>
                                    <p:set>
                                      <p:cBhvr>
                                        <p:cTn id="42" dur="1" fill="hold">
                                          <p:stCondLst>
                                            <p:cond delay="0"/>
                                          </p:stCondLst>
                                        </p:cTn>
                                        <p:tgtEl>
                                          <p:spTgt spid="29"/>
                                        </p:tgtEl>
                                        <p:attrNameLst>
                                          <p:attrName>style.visibility</p:attrName>
                                        </p:attrNameLst>
                                      </p:cBhvr>
                                      <p:to>
                                        <p:strVal val="visible"/>
                                      </p:to>
                                    </p:set>
                                    <p:animEffect transition="in" filter="fade">
                                      <p:cBhvr>
                                        <p:cTn id="43" dur="500"/>
                                        <p:tgtEl>
                                          <p:spTgt spid="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P spid="21" grpId="0" animBg="1"/>
      <p:bldP spid="29"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 name="Picture 19"/>
          <p:cNvPicPr>
            <a:picLocks noChangeAspect="1"/>
          </p:cNvPicPr>
          <p:nvPr/>
        </p:nvPicPr>
        <p:blipFill>
          <a:blip r:embed="rId3"/>
          <a:stretch>
            <a:fillRect/>
          </a:stretch>
        </p:blipFill>
        <p:spPr>
          <a:xfrm>
            <a:off x="9515476" y="1748124"/>
            <a:ext cx="2436474" cy="2506747"/>
          </a:xfrm>
          <a:prstGeom prst="rect">
            <a:avLst/>
          </a:prstGeom>
        </p:spPr>
      </p:pic>
      <p:sp>
        <p:nvSpPr>
          <p:cNvPr id="2" name="Title 1"/>
          <p:cNvSpPr>
            <a:spLocks noGrp="1"/>
          </p:cNvSpPr>
          <p:nvPr>
            <p:ph type="title"/>
          </p:nvPr>
        </p:nvSpPr>
        <p:spPr/>
        <p:txBody>
          <a:bodyPr/>
          <a:lstStyle/>
          <a:p>
            <a:r>
              <a:rPr lang="en-US" dirty="0">
                <a:solidFill>
                  <a:schemeClr val="tx1"/>
                </a:solidFill>
              </a:rPr>
              <a:t>“Cost Check” to select a cached plan</a:t>
            </a:r>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372724" y="1257385"/>
                <a:ext cx="7807965" cy="5086571"/>
              </a:xfrm>
            </p:spPr>
            <p:txBody>
              <a:bodyPr>
                <a:noAutofit/>
              </a:bodyPr>
              <a:lstStyle/>
              <a:p>
                <a14:m>
                  <m:oMath xmlns:m="http://schemas.openxmlformats.org/officeDocument/2006/math">
                    <m:r>
                      <m:rPr>
                        <m:sty m:val="p"/>
                      </m:rPr>
                      <a:rPr lang="en-US" sz="2000" smtClean="0">
                        <a:solidFill>
                          <a:srgbClr val="C00000"/>
                        </a:solidFill>
                        <a:latin typeface="Cambria Math" panose="02040503050406030204" pitchFamily="18" charset="0"/>
                      </a:rPr>
                      <m:t>Subopt</m:t>
                    </m:r>
                    <m:d>
                      <m:dPr>
                        <m:ctrlPr>
                          <a:rPr lang="en-US" sz="2000" i="1">
                            <a:solidFill>
                              <a:srgbClr val="C00000"/>
                            </a:solidFill>
                            <a:latin typeface="Cambria Math" panose="02040503050406030204" pitchFamily="18" charset="0"/>
                          </a:rPr>
                        </m:ctrlPr>
                      </m:dPr>
                      <m:e>
                        <m:sSub>
                          <m:sSubPr>
                            <m:ctrlPr>
                              <a:rPr lang="en-US" sz="2000" i="1" smtClean="0">
                                <a:solidFill>
                                  <a:srgbClr val="C00000"/>
                                </a:solidFill>
                                <a:latin typeface="Cambria Math" panose="02040503050406030204" pitchFamily="18" charset="0"/>
                              </a:rPr>
                            </m:ctrlPr>
                          </m:sSubPr>
                          <m:e>
                            <m:r>
                              <a:rPr lang="en-US" sz="2000" b="0" i="1" smtClean="0">
                                <a:solidFill>
                                  <a:srgbClr val="C00000"/>
                                </a:solidFill>
                                <a:latin typeface="Cambria Math" panose="02040503050406030204" pitchFamily="18" charset="0"/>
                              </a:rPr>
                              <m:t>𝑃</m:t>
                            </m:r>
                          </m:e>
                          <m:sub>
                            <m:r>
                              <a:rPr lang="en-US" sz="2000" b="0" i="1" smtClean="0">
                                <a:solidFill>
                                  <a:srgbClr val="C00000"/>
                                </a:solidFill>
                                <a:latin typeface="Cambria Math" panose="02040503050406030204" pitchFamily="18" charset="0"/>
                              </a:rPr>
                              <m:t>𝑜𝑙𝑑</m:t>
                            </m:r>
                          </m:sub>
                        </m:sSub>
                        <m:r>
                          <a:rPr lang="en-US" sz="2000" b="0" i="0" smtClean="0">
                            <a:solidFill>
                              <a:srgbClr val="C00000"/>
                            </a:solidFill>
                            <a:latin typeface="Cambria Math" panose="02040503050406030204" pitchFamily="18" charset="0"/>
                          </a:rPr>
                          <m:t>,  </m:t>
                        </m:r>
                        <m:sSub>
                          <m:sSubPr>
                            <m:ctrlPr>
                              <a:rPr lang="en-US" sz="2000" i="1">
                                <a:solidFill>
                                  <a:srgbClr val="C00000"/>
                                </a:solidFill>
                                <a:latin typeface="Cambria Math" panose="02040503050406030204" pitchFamily="18" charset="0"/>
                              </a:rPr>
                            </m:ctrlPr>
                          </m:sSubPr>
                          <m:e>
                            <m:r>
                              <m:rPr>
                                <m:sty m:val="p"/>
                              </m:rPr>
                              <a:rPr lang="en-US" sz="2000">
                                <a:solidFill>
                                  <a:srgbClr val="C00000"/>
                                </a:solidFill>
                                <a:latin typeface="Cambria Math" panose="02040503050406030204" pitchFamily="18" charset="0"/>
                              </a:rPr>
                              <m:t>q</m:t>
                            </m:r>
                          </m:e>
                          <m:sub>
                            <m:r>
                              <m:rPr>
                                <m:sty m:val="p"/>
                              </m:rPr>
                              <a:rPr lang="en-US" sz="2000">
                                <a:solidFill>
                                  <a:srgbClr val="C00000"/>
                                </a:solidFill>
                                <a:latin typeface="Cambria Math" panose="02040503050406030204" pitchFamily="18" charset="0"/>
                              </a:rPr>
                              <m:t>new</m:t>
                            </m:r>
                          </m:sub>
                        </m:sSub>
                      </m:e>
                    </m:d>
                    <m:r>
                      <a:rPr lang="en-US" sz="2000">
                        <a:solidFill>
                          <a:srgbClr val="C00000"/>
                        </a:solidFill>
                        <a:latin typeface="Cambria Math" panose="02040503050406030204" pitchFamily="18" charset="0"/>
                      </a:rPr>
                      <m:t>=</m:t>
                    </m:r>
                    <m:f>
                      <m:fPr>
                        <m:ctrlPr>
                          <a:rPr lang="en-US" sz="2000" i="1">
                            <a:solidFill>
                              <a:srgbClr val="C00000"/>
                            </a:solidFill>
                            <a:latin typeface="Cambria Math" panose="02040503050406030204" pitchFamily="18" charset="0"/>
                          </a:rPr>
                        </m:ctrlPr>
                      </m:fPr>
                      <m:num>
                        <m:r>
                          <m:rPr>
                            <m:sty m:val="p"/>
                          </m:rPr>
                          <a:rPr lang="en-US" sz="2000">
                            <a:solidFill>
                              <a:srgbClr val="C00000"/>
                            </a:solidFill>
                            <a:latin typeface="Cambria Math" panose="02040503050406030204" pitchFamily="18" charset="0"/>
                          </a:rPr>
                          <m:t>Cost</m:t>
                        </m:r>
                        <m:r>
                          <a:rPr lang="en-US" sz="2000">
                            <a:solidFill>
                              <a:srgbClr val="C00000"/>
                            </a:solidFill>
                            <a:latin typeface="Cambria Math" panose="02040503050406030204" pitchFamily="18" charset="0"/>
                          </a:rPr>
                          <m:t>(</m:t>
                        </m:r>
                        <m:sSub>
                          <m:sSubPr>
                            <m:ctrlPr>
                              <a:rPr lang="en-US" sz="2000" i="1">
                                <a:solidFill>
                                  <a:srgbClr val="C00000"/>
                                </a:solidFill>
                                <a:latin typeface="Cambria Math" panose="02040503050406030204" pitchFamily="18" charset="0"/>
                              </a:rPr>
                            </m:ctrlPr>
                          </m:sSubPr>
                          <m:e>
                            <m:r>
                              <a:rPr lang="en-US" sz="2000" i="1">
                                <a:solidFill>
                                  <a:srgbClr val="C00000"/>
                                </a:solidFill>
                                <a:latin typeface="Cambria Math" panose="02040503050406030204" pitchFamily="18" charset="0"/>
                              </a:rPr>
                              <m:t>𝑃</m:t>
                            </m:r>
                          </m:e>
                          <m:sub>
                            <m:r>
                              <a:rPr lang="en-US" sz="2000" b="0" i="1" smtClean="0">
                                <a:solidFill>
                                  <a:srgbClr val="C00000"/>
                                </a:solidFill>
                                <a:latin typeface="Cambria Math" panose="02040503050406030204" pitchFamily="18" charset="0"/>
                              </a:rPr>
                              <m:t>𝑜𝑙𝑑</m:t>
                            </m:r>
                          </m:sub>
                        </m:sSub>
                        <m:r>
                          <a:rPr lang="en-US" sz="2000" b="0" i="0" smtClean="0">
                            <a:solidFill>
                              <a:srgbClr val="C00000"/>
                            </a:solidFill>
                            <a:latin typeface="Cambria Math" panose="02040503050406030204" pitchFamily="18" charset="0"/>
                          </a:rPr>
                          <m:t>, </m:t>
                        </m:r>
                        <m:r>
                          <a:rPr lang="en-US" sz="2000">
                            <a:solidFill>
                              <a:srgbClr val="C00000"/>
                            </a:solidFill>
                            <a:latin typeface="Cambria Math" panose="02040503050406030204" pitchFamily="18" charset="0"/>
                          </a:rPr>
                          <m:t>  </m:t>
                        </m:r>
                        <m:sSub>
                          <m:sSubPr>
                            <m:ctrlPr>
                              <a:rPr lang="en-US" sz="2000" i="1">
                                <a:solidFill>
                                  <a:srgbClr val="C00000"/>
                                </a:solidFill>
                                <a:latin typeface="Cambria Math" panose="02040503050406030204" pitchFamily="18" charset="0"/>
                              </a:rPr>
                            </m:ctrlPr>
                          </m:sSubPr>
                          <m:e>
                            <m:r>
                              <m:rPr>
                                <m:sty m:val="p"/>
                              </m:rPr>
                              <a:rPr lang="en-US" sz="2000">
                                <a:solidFill>
                                  <a:srgbClr val="C00000"/>
                                </a:solidFill>
                                <a:latin typeface="Cambria Math" panose="02040503050406030204" pitchFamily="18" charset="0"/>
                              </a:rPr>
                              <m:t>q</m:t>
                            </m:r>
                          </m:e>
                          <m:sub>
                            <m:r>
                              <m:rPr>
                                <m:sty m:val="p"/>
                              </m:rPr>
                              <a:rPr lang="en-US" sz="2000">
                                <a:solidFill>
                                  <a:srgbClr val="C00000"/>
                                </a:solidFill>
                                <a:latin typeface="Cambria Math" panose="02040503050406030204" pitchFamily="18" charset="0"/>
                              </a:rPr>
                              <m:t>new</m:t>
                            </m:r>
                          </m:sub>
                        </m:sSub>
                        <m:r>
                          <a:rPr lang="en-US" sz="2000">
                            <a:solidFill>
                              <a:srgbClr val="C00000"/>
                            </a:solidFill>
                            <a:latin typeface="Cambria Math" panose="02040503050406030204" pitchFamily="18" charset="0"/>
                          </a:rPr>
                          <m:t>)</m:t>
                        </m:r>
                      </m:num>
                      <m:den>
                        <m:r>
                          <m:rPr>
                            <m:sty m:val="p"/>
                          </m:rPr>
                          <a:rPr lang="en-US" sz="2000">
                            <a:solidFill>
                              <a:srgbClr val="C00000"/>
                            </a:solidFill>
                            <a:latin typeface="Cambria Math" panose="02040503050406030204" pitchFamily="18" charset="0"/>
                          </a:rPr>
                          <m:t>Cost</m:t>
                        </m:r>
                        <m:r>
                          <a:rPr lang="en-US" sz="2000">
                            <a:solidFill>
                              <a:srgbClr val="C00000"/>
                            </a:solidFill>
                            <a:latin typeface="Cambria Math" panose="02040503050406030204" pitchFamily="18" charset="0"/>
                          </a:rPr>
                          <m:t>(</m:t>
                        </m:r>
                        <m:sSub>
                          <m:sSubPr>
                            <m:ctrlPr>
                              <a:rPr lang="en-US" sz="2000" i="1">
                                <a:solidFill>
                                  <a:srgbClr val="C00000"/>
                                </a:solidFill>
                                <a:latin typeface="Cambria Math" panose="02040503050406030204" pitchFamily="18" charset="0"/>
                              </a:rPr>
                            </m:ctrlPr>
                          </m:sSubPr>
                          <m:e>
                            <m:r>
                              <m:rPr>
                                <m:sty m:val="p"/>
                              </m:rPr>
                              <a:rPr lang="en-US" sz="2000">
                                <a:solidFill>
                                  <a:srgbClr val="C00000"/>
                                </a:solidFill>
                                <a:latin typeface="Cambria Math" panose="02040503050406030204" pitchFamily="18" charset="0"/>
                              </a:rPr>
                              <m:t>P</m:t>
                            </m:r>
                          </m:e>
                          <m:sub>
                            <m:r>
                              <m:rPr>
                                <m:sty m:val="p"/>
                              </m:rPr>
                              <a:rPr lang="en-US" sz="2000">
                                <a:solidFill>
                                  <a:srgbClr val="C00000"/>
                                </a:solidFill>
                                <a:latin typeface="Cambria Math" panose="02040503050406030204" pitchFamily="18" charset="0"/>
                              </a:rPr>
                              <m:t>new</m:t>
                            </m:r>
                            <m:r>
                              <a:rPr lang="en-US" sz="2000" i="1">
                                <a:solidFill>
                                  <a:srgbClr val="C00000"/>
                                </a:solidFill>
                                <a:latin typeface="Cambria Math" panose="02040503050406030204" pitchFamily="18" charset="0"/>
                              </a:rPr>
                              <m:t> </m:t>
                            </m:r>
                          </m:sub>
                        </m:sSub>
                        <m:r>
                          <a:rPr lang="en-US" sz="2000">
                            <a:solidFill>
                              <a:srgbClr val="C00000"/>
                            </a:solidFill>
                            <a:latin typeface="Cambria Math" panose="02040503050406030204" pitchFamily="18" charset="0"/>
                          </a:rPr>
                          <m:t>,   </m:t>
                        </m:r>
                        <m:sSub>
                          <m:sSubPr>
                            <m:ctrlPr>
                              <a:rPr lang="en-US" sz="2000" i="1">
                                <a:solidFill>
                                  <a:srgbClr val="C00000"/>
                                </a:solidFill>
                                <a:latin typeface="Cambria Math" panose="02040503050406030204" pitchFamily="18" charset="0"/>
                              </a:rPr>
                            </m:ctrlPr>
                          </m:sSubPr>
                          <m:e>
                            <m:r>
                              <m:rPr>
                                <m:sty m:val="p"/>
                              </m:rPr>
                              <a:rPr lang="en-US" sz="2000">
                                <a:solidFill>
                                  <a:srgbClr val="C00000"/>
                                </a:solidFill>
                                <a:latin typeface="Cambria Math" panose="02040503050406030204" pitchFamily="18" charset="0"/>
                              </a:rPr>
                              <m:t>q</m:t>
                            </m:r>
                          </m:e>
                          <m:sub>
                            <m:r>
                              <m:rPr>
                                <m:sty m:val="p"/>
                              </m:rPr>
                              <a:rPr lang="en-US" sz="2000">
                                <a:solidFill>
                                  <a:srgbClr val="C00000"/>
                                </a:solidFill>
                                <a:latin typeface="Cambria Math" panose="02040503050406030204" pitchFamily="18" charset="0"/>
                              </a:rPr>
                              <m:t>new</m:t>
                            </m:r>
                          </m:sub>
                        </m:sSub>
                        <m:r>
                          <a:rPr lang="en-US" sz="2000">
                            <a:solidFill>
                              <a:srgbClr val="C00000"/>
                            </a:solidFill>
                            <a:latin typeface="Cambria Math" panose="02040503050406030204" pitchFamily="18" charset="0"/>
                          </a:rPr>
                          <m:t>)</m:t>
                        </m:r>
                      </m:den>
                    </m:f>
                  </m:oMath>
                </a14:m>
                <a:endParaRPr lang="en-US" sz="2000" dirty="0"/>
              </a:p>
              <a:p>
                <a:endParaRPr lang="en-US" sz="2000" dirty="0"/>
              </a:p>
              <a:p>
                <a:endParaRPr lang="en-US" sz="2000" dirty="0"/>
              </a:p>
              <a:p>
                <a:r>
                  <a:rPr lang="en-US" sz="2000" b="1" dirty="0"/>
                  <a:t>Re-cost</a:t>
                </a:r>
                <a:r>
                  <a:rPr lang="en-US" sz="2000" dirty="0"/>
                  <a:t> helps in replacing upper bound on numerator with </a:t>
                </a:r>
                <a:r>
                  <a:rPr lang="en-US" sz="2000" u="sng" dirty="0"/>
                  <a:t>exact value</a:t>
                </a:r>
              </a:p>
              <a:p>
                <a:endParaRPr lang="en-US" sz="2000" dirty="0"/>
              </a:p>
              <a:p>
                <a:r>
                  <a:rPr lang="en-US" sz="2000" dirty="0"/>
                  <a:t>Continue to  use lower bound for denominator</a:t>
                </a:r>
              </a:p>
              <a:p>
                <a:endParaRPr lang="en-US" sz="2000" dirty="0"/>
              </a:p>
              <a:p>
                <a:pPr marL="457200" lvl="1" indent="0">
                  <a:buNone/>
                </a:pPr>
                <a:r>
                  <a:rPr lang="el-GR" sz="2000" dirty="0">
                    <a:solidFill>
                      <a:srgbClr val="0000FF"/>
                    </a:solidFill>
                    <a:latin typeface="Verdana" panose="020B0604030504040204" pitchFamily="34" charset="0"/>
                    <a:ea typeface="Verdana" panose="020B0604030504040204" pitchFamily="34" charset="0"/>
                    <a:cs typeface="Verdana" panose="020B0604030504040204" pitchFamily="34" charset="0"/>
                  </a:rPr>
                  <a:t> </a:t>
                </a:r>
                <a:endParaRPr lang="en-US" sz="2000" baseline="-25000"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372724" y="1257385"/>
                <a:ext cx="7807965" cy="5086571"/>
              </a:xfrm>
              <a:blipFill>
                <a:blip r:embed="rId4"/>
                <a:stretch>
                  <a:fillRect l="-703"/>
                </a:stretch>
              </a:blipFill>
            </p:spPr>
            <p:txBody>
              <a:bodyPr/>
              <a:lstStyle/>
              <a:p>
                <a:r>
                  <a:rPr lang="en-US">
                    <a:noFill/>
                  </a:rPr>
                  <a:t> </a:t>
                </a:r>
              </a:p>
            </p:txBody>
          </p:sp>
        </mc:Fallback>
      </mc:AlternateContent>
      <p:sp>
        <p:nvSpPr>
          <p:cNvPr id="5" name="Footer Placeholder 4"/>
          <p:cNvSpPr>
            <a:spLocks noGrp="1"/>
          </p:cNvSpPr>
          <p:nvPr>
            <p:ph type="ftr" sz="quarter" idx="11"/>
          </p:nvPr>
        </p:nvSpPr>
        <p:spPr/>
        <p:txBody>
          <a:bodyPr/>
          <a:lstStyle/>
          <a:p>
            <a:r>
              <a:rPr lang="en-US"/>
              <a:t>IIT-B visit</a:t>
            </a:r>
            <a:endParaRPr lang="en-US" dirty="0"/>
          </a:p>
        </p:txBody>
      </p:sp>
      <p:grpSp>
        <p:nvGrpSpPr>
          <p:cNvPr id="8" name="Group 7"/>
          <p:cNvGrpSpPr/>
          <p:nvPr/>
        </p:nvGrpSpPr>
        <p:grpSpPr>
          <a:xfrm>
            <a:off x="8156246" y="1805274"/>
            <a:ext cx="3700453" cy="3552282"/>
            <a:chOff x="8133323" y="3015454"/>
            <a:chExt cx="3700453" cy="3552282"/>
          </a:xfrm>
        </p:grpSpPr>
        <p:cxnSp>
          <p:nvCxnSpPr>
            <p:cNvPr id="9" name="Straight Arrow Connector 8"/>
            <p:cNvCxnSpPr/>
            <p:nvPr/>
          </p:nvCxnSpPr>
          <p:spPr>
            <a:xfrm flipV="1">
              <a:off x="8670446" y="6112882"/>
              <a:ext cx="3163330" cy="823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flipV="1">
              <a:off x="8670446" y="3015454"/>
              <a:ext cx="0" cy="311021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a:off x="10335491" y="6374906"/>
              <a:ext cx="372894"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9784804" y="6198404"/>
              <a:ext cx="537327" cy="369332"/>
            </a:xfrm>
            <a:prstGeom prst="rect">
              <a:avLst/>
            </a:prstGeom>
            <a:noFill/>
          </p:spPr>
          <p:txBody>
            <a:bodyPr wrap="none" rtlCol="0">
              <a:spAutoFit/>
            </a:bodyPr>
            <a:lstStyle/>
            <a:p>
              <a:r>
                <a:rPr lang="en-US" dirty="0"/>
                <a:t>Sel</a:t>
              </a:r>
              <a:r>
                <a:rPr lang="en-US" baseline="-25000" dirty="0"/>
                <a:t>1</a:t>
              </a:r>
            </a:p>
          </p:txBody>
        </p:sp>
        <p:sp>
          <p:nvSpPr>
            <p:cNvPr id="13" name="TextBox 12"/>
            <p:cNvSpPr txBox="1"/>
            <p:nvPr/>
          </p:nvSpPr>
          <p:spPr>
            <a:xfrm>
              <a:off x="8133323" y="4247306"/>
              <a:ext cx="537327" cy="369332"/>
            </a:xfrm>
            <a:prstGeom prst="rect">
              <a:avLst/>
            </a:prstGeom>
            <a:noFill/>
          </p:spPr>
          <p:txBody>
            <a:bodyPr wrap="none" rtlCol="0">
              <a:spAutoFit/>
            </a:bodyPr>
            <a:lstStyle/>
            <a:p>
              <a:r>
                <a:rPr lang="en-US" dirty="0"/>
                <a:t>Sel</a:t>
              </a:r>
              <a:r>
                <a:rPr lang="en-US" baseline="-25000" dirty="0"/>
                <a:t>2</a:t>
              </a:r>
            </a:p>
          </p:txBody>
        </p:sp>
        <p:cxnSp>
          <p:nvCxnSpPr>
            <p:cNvPr id="14" name="Straight Arrow Connector 13"/>
            <p:cNvCxnSpPr/>
            <p:nvPr/>
          </p:nvCxnSpPr>
          <p:spPr>
            <a:xfrm flipV="1">
              <a:off x="8527285" y="3785237"/>
              <a:ext cx="0" cy="480115"/>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sp>
        <p:nvSpPr>
          <p:cNvPr id="21" name="Isosceles Triangle 20"/>
          <p:cNvSpPr/>
          <p:nvPr/>
        </p:nvSpPr>
        <p:spPr>
          <a:xfrm>
            <a:off x="9786933" y="2326296"/>
            <a:ext cx="123054" cy="146393"/>
          </a:xfrm>
          <a:prstGeom prst="triangl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TextBox 22"/>
          <p:cNvSpPr txBox="1"/>
          <p:nvPr/>
        </p:nvSpPr>
        <p:spPr>
          <a:xfrm>
            <a:off x="10656951" y="3294353"/>
            <a:ext cx="797013" cy="369332"/>
          </a:xfrm>
          <a:prstGeom prst="rect">
            <a:avLst/>
          </a:prstGeom>
          <a:noFill/>
        </p:spPr>
        <p:txBody>
          <a:bodyPr wrap="none" rtlCol="0">
            <a:spAutoFit/>
          </a:bodyPr>
          <a:lstStyle/>
          <a:p>
            <a:r>
              <a:rPr lang="en-US" dirty="0"/>
              <a:t>(x</a:t>
            </a:r>
            <a:r>
              <a:rPr lang="en-US" baseline="-25000" dirty="0"/>
              <a:t>1</a:t>
            </a:r>
            <a:r>
              <a:rPr lang="en-US" dirty="0"/>
              <a:t>, y</a:t>
            </a:r>
            <a:r>
              <a:rPr lang="en-US" baseline="-25000" dirty="0"/>
              <a:t>1</a:t>
            </a:r>
            <a:r>
              <a:rPr lang="en-US" dirty="0"/>
              <a:t>)</a:t>
            </a:r>
          </a:p>
        </p:txBody>
      </p:sp>
      <p:sp>
        <p:nvSpPr>
          <p:cNvPr id="22" name="TextBox 21"/>
          <p:cNvSpPr txBox="1"/>
          <p:nvPr/>
        </p:nvSpPr>
        <p:spPr>
          <a:xfrm>
            <a:off x="10390676" y="3292395"/>
            <a:ext cx="351525" cy="307777"/>
          </a:xfrm>
          <a:prstGeom prst="rect">
            <a:avLst/>
          </a:prstGeom>
          <a:noFill/>
          <a:ln>
            <a:solidFill>
              <a:schemeClr val="bg1"/>
            </a:solidFill>
          </a:ln>
        </p:spPr>
        <p:txBody>
          <a:bodyPr wrap="square" lIns="0" tIns="0" rIns="0" bIns="0" rtlCol="0">
            <a:spAutoFit/>
          </a:bodyPr>
          <a:lstStyle/>
          <a:p>
            <a:r>
              <a:rPr lang="en-US" sz="2000" dirty="0" err="1"/>
              <a:t>q</a:t>
            </a:r>
            <a:r>
              <a:rPr lang="en-US" sz="2000" baseline="-25000" dirty="0" err="1"/>
              <a:t>old</a:t>
            </a:r>
            <a:endParaRPr lang="en-US" baseline="-25000" dirty="0"/>
          </a:p>
        </p:txBody>
      </p:sp>
      <p:sp>
        <p:nvSpPr>
          <p:cNvPr id="25" name="Oval 24"/>
          <p:cNvSpPr/>
          <p:nvPr/>
        </p:nvSpPr>
        <p:spPr>
          <a:xfrm>
            <a:off x="10211527" y="3489369"/>
            <a:ext cx="134224" cy="125835"/>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9815076" y="3616005"/>
            <a:ext cx="979948" cy="369332"/>
          </a:xfrm>
          <a:prstGeom prst="rect">
            <a:avLst/>
          </a:prstGeom>
        </p:spPr>
        <p:txBody>
          <a:bodyPr wrap="none">
            <a:spAutoFit/>
          </a:bodyPr>
          <a:lstStyle/>
          <a:p>
            <a:r>
              <a:rPr lang="en-US" dirty="0" err="1"/>
              <a:t>P</a:t>
            </a:r>
            <a:r>
              <a:rPr lang="en-US" baseline="-25000" dirty="0" err="1"/>
              <a:t>old</a:t>
            </a:r>
            <a:r>
              <a:rPr lang="en-US" dirty="0"/>
              <a:t> , C</a:t>
            </a:r>
            <a:r>
              <a:rPr lang="en-US" baseline="-25000" dirty="0"/>
              <a:t>old</a:t>
            </a:r>
          </a:p>
        </p:txBody>
      </p:sp>
      <p:sp>
        <p:nvSpPr>
          <p:cNvPr id="24" name="Freeform: Shape 7"/>
          <p:cNvSpPr/>
          <p:nvPr/>
        </p:nvSpPr>
        <p:spPr>
          <a:xfrm>
            <a:off x="9296401" y="1567984"/>
            <a:ext cx="2765808" cy="2886075"/>
          </a:xfrm>
          <a:custGeom>
            <a:avLst/>
            <a:gdLst>
              <a:gd name="connsiteX0" fmla="*/ 752549 w 3057599"/>
              <a:gd name="connsiteY0" fmla="*/ 504825 h 3171825"/>
              <a:gd name="connsiteX1" fmla="*/ 828749 w 3057599"/>
              <a:gd name="connsiteY1" fmla="*/ 266700 h 3171825"/>
              <a:gd name="connsiteX2" fmla="*/ 1133549 w 3057599"/>
              <a:gd name="connsiteY2" fmla="*/ 28575 h 3171825"/>
              <a:gd name="connsiteX3" fmla="*/ 1343099 w 3057599"/>
              <a:gd name="connsiteY3" fmla="*/ 0 h 3171825"/>
              <a:gd name="connsiteX4" fmla="*/ 1514549 w 3057599"/>
              <a:gd name="connsiteY4" fmla="*/ 28575 h 3171825"/>
              <a:gd name="connsiteX5" fmla="*/ 1524074 w 3057599"/>
              <a:gd name="connsiteY5" fmla="*/ 76200 h 3171825"/>
              <a:gd name="connsiteX6" fmla="*/ 1733624 w 3057599"/>
              <a:gd name="connsiteY6" fmla="*/ 400050 h 3171825"/>
              <a:gd name="connsiteX7" fmla="*/ 2190824 w 3057599"/>
              <a:gd name="connsiteY7" fmla="*/ 733425 h 3171825"/>
              <a:gd name="connsiteX8" fmla="*/ 2352749 w 3057599"/>
              <a:gd name="connsiteY8" fmla="*/ 781050 h 3171825"/>
              <a:gd name="connsiteX9" fmla="*/ 2428949 w 3057599"/>
              <a:gd name="connsiteY9" fmla="*/ 866775 h 3171825"/>
              <a:gd name="connsiteX10" fmla="*/ 2438474 w 3057599"/>
              <a:gd name="connsiteY10" fmla="*/ 1019175 h 3171825"/>
              <a:gd name="connsiteX11" fmla="*/ 2657549 w 3057599"/>
              <a:gd name="connsiteY11" fmla="*/ 1371600 h 3171825"/>
              <a:gd name="connsiteX12" fmla="*/ 2838524 w 3057599"/>
              <a:gd name="connsiteY12" fmla="*/ 1409700 h 3171825"/>
              <a:gd name="connsiteX13" fmla="*/ 2914724 w 3057599"/>
              <a:gd name="connsiteY13" fmla="*/ 1457325 h 3171825"/>
              <a:gd name="connsiteX14" fmla="*/ 3057599 w 3057599"/>
              <a:gd name="connsiteY14" fmla="*/ 1733550 h 3171825"/>
              <a:gd name="connsiteX15" fmla="*/ 3000449 w 3057599"/>
              <a:gd name="connsiteY15" fmla="*/ 2047875 h 3171825"/>
              <a:gd name="connsiteX16" fmla="*/ 2895674 w 3057599"/>
              <a:gd name="connsiteY16" fmla="*/ 2162175 h 3171825"/>
              <a:gd name="connsiteX17" fmla="*/ 2638499 w 3057599"/>
              <a:gd name="connsiteY17" fmla="*/ 2305050 h 3171825"/>
              <a:gd name="connsiteX18" fmla="*/ 2600399 w 3057599"/>
              <a:gd name="connsiteY18" fmla="*/ 2333625 h 3171825"/>
              <a:gd name="connsiteX19" fmla="*/ 2457524 w 3057599"/>
              <a:gd name="connsiteY19" fmla="*/ 2466975 h 3171825"/>
              <a:gd name="connsiteX20" fmla="*/ 2314649 w 3057599"/>
              <a:gd name="connsiteY20" fmla="*/ 2590800 h 3171825"/>
              <a:gd name="connsiteX21" fmla="*/ 2276549 w 3057599"/>
              <a:gd name="connsiteY21" fmla="*/ 2609850 h 3171825"/>
              <a:gd name="connsiteX22" fmla="*/ 2171774 w 3057599"/>
              <a:gd name="connsiteY22" fmla="*/ 2714625 h 3171825"/>
              <a:gd name="connsiteX23" fmla="*/ 1905074 w 3057599"/>
              <a:gd name="connsiteY23" fmla="*/ 2990850 h 3171825"/>
              <a:gd name="connsiteX24" fmla="*/ 1409774 w 3057599"/>
              <a:gd name="connsiteY24" fmla="*/ 3171825 h 3171825"/>
              <a:gd name="connsiteX25" fmla="*/ 1257374 w 3057599"/>
              <a:gd name="connsiteY25" fmla="*/ 3162300 h 3171825"/>
              <a:gd name="connsiteX26" fmla="*/ 666824 w 3057599"/>
              <a:gd name="connsiteY26" fmla="*/ 2933700 h 3171825"/>
              <a:gd name="connsiteX27" fmla="*/ 609674 w 3057599"/>
              <a:gd name="connsiteY27" fmla="*/ 2886075 h 3171825"/>
              <a:gd name="connsiteX28" fmla="*/ 419174 w 3057599"/>
              <a:gd name="connsiteY28" fmla="*/ 2809875 h 3171825"/>
              <a:gd name="connsiteX29" fmla="*/ 304874 w 3057599"/>
              <a:gd name="connsiteY29" fmla="*/ 2771775 h 3171825"/>
              <a:gd name="connsiteX30" fmla="*/ 142949 w 3057599"/>
              <a:gd name="connsiteY30" fmla="*/ 2676525 h 3171825"/>
              <a:gd name="connsiteX31" fmla="*/ 38174 w 3057599"/>
              <a:gd name="connsiteY31" fmla="*/ 2514600 h 3171825"/>
              <a:gd name="connsiteX32" fmla="*/ 28649 w 3057599"/>
              <a:gd name="connsiteY32" fmla="*/ 2390775 h 3171825"/>
              <a:gd name="connsiteX33" fmla="*/ 38174 w 3057599"/>
              <a:gd name="connsiteY33" fmla="*/ 2105025 h 3171825"/>
              <a:gd name="connsiteX34" fmla="*/ 74 w 3057599"/>
              <a:gd name="connsiteY34" fmla="*/ 1781175 h 3171825"/>
              <a:gd name="connsiteX35" fmla="*/ 142949 w 3057599"/>
              <a:gd name="connsiteY35" fmla="*/ 1390650 h 3171825"/>
              <a:gd name="connsiteX36" fmla="*/ 419174 w 3057599"/>
              <a:gd name="connsiteY36" fmla="*/ 1238250 h 3171825"/>
              <a:gd name="connsiteX37" fmla="*/ 485849 w 3057599"/>
              <a:gd name="connsiteY37" fmla="*/ 1009650 h 3171825"/>
              <a:gd name="connsiteX38" fmla="*/ 495374 w 3057599"/>
              <a:gd name="connsiteY38" fmla="*/ 952500 h 3171825"/>
              <a:gd name="connsiteX39" fmla="*/ 771599 w 3057599"/>
              <a:gd name="connsiteY39" fmla="*/ 657225 h 3171825"/>
              <a:gd name="connsiteX40" fmla="*/ 752549 w 3057599"/>
              <a:gd name="connsiteY40" fmla="*/ 504825 h 31718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Lst>
            <a:rect l="l" t="t" r="r" b="b"/>
            <a:pathLst>
              <a:path w="3057599" h="3171825">
                <a:moveTo>
                  <a:pt x="752549" y="504825"/>
                </a:moveTo>
                <a:cubicBezTo>
                  <a:pt x="762074" y="439738"/>
                  <a:pt x="790010" y="340489"/>
                  <a:pt x="828749" y="266700"/>
                </a:cubicBezTo>
                <a:cubicBezTo>
                  <a:pt x="888696" y="152516"/>
                  <a:pt x="1014195" y="66419"/>
                  <a:pt x="1133549" y="28575"/>
                </a:cubicBezTo>
                <a:cubicBezTo>
                  <a:pt x="1200748" y="7268"/>
                  <a:pt x="1273249" y="9525"/>
                  <a:pt x="1343099" y="0"/>
                </a:cubicBezTo>
                <a:cubicBezTo>
                  <a:pt x="1400249" y="9525"/>
                  <a:pt x="1461151" y="6092"/>
                  <a:pt x="1514549" y="28575"/>
                </a:cubicBezTo>
                <a:cubicBezTo>
                  <a:pt x="1529470" y="34857"/>
                  <a:pt x="1517619" y="61353"/>
                  <a:pt x="1524074" y="76200"/>
                </a:cubicBezTo>
                <a:cubicBezTo>
                  <a:pt x="1588095" y="223448"/>
                  <a:pt x="1621726" y="282824"/>
                  <a:pt x="1733624" y="400050"/>
                </a:cubicBezTo>
                <a:cubicBezTo>
                  <a:pt x="1989589" y="668204"/>
                  <a:pt x="1923160" y="644204"/>
                  <a:pt x="2190824" y="733425"/>
                </a:cubicBezTo>
                <a:cubicBezTo>
                  <a:pt x="2244198" y="751216"/>
                  <a:pt x="2298774" y="765175"/>
                  <a:pt x="2352749" y="781050"/>
                </a:cubicBezTo>
                <a:cubicBezTo>
                  <a:pt x="2378149" y="809625"/>
                  <a:pt x="2415999" y="830803"/>
                  <a:pt x="2428949" y="866775"/>
                </a:cubicBezTo>
                <a:cubicBezTo>
                  <a:pt x="2446190" y="914665"/>
                  <a:pt x="2426743" y="969646"/>
                  <a:pt x="2438474" y="1019175"/>
                </a:cubicBezTo>
                <a:cubicBezTo>
                  <a:pt x="2471846" y="1160081"/>
                  <a:pt x="2521786" y="1295732"/>
                  <a:pt x="2657549" y="1371600"/>
                </a:cubicBezTo>
                <a:cubicBezTo>
                  <a:pt x="2711364" y="1401673"/>
                  <a:pt x="2778199" y="1397000"/>
                  <a:pt x="2838524" y="1409700"/>
                </a:cubicBezTo>
                <a:cubicBezTo>
                  <a:pt x="2863924" y="1425575"/>
                  <a:pt x="2894238" y="1435473"/>
                  <a:pt x="2914724" y="1457325"/>
                </a:cubicBezTo>
                <a:cubicBezTo>
                  <a:pt x="2972212" y="1518646"/>
                  <a:pt x="3029190" y="1669631"/>
                  <a:pt x="3057599" y="1733550"/>
                </a:cubicBezTo>
                <a:cubicBezTo>
                  <a:pt x="3038549" y="1838325"/>
                  <a:pt x="3030363" y="1945670"/>
                  <a:pt x="3000449" y="2047875"/>
                </a:cubicBezTo>
                <a:cubicBezTo>
                  <a:pt x="2989453" y="2085446"/>
                  <a:pt x="2930728" y="2139390"/>
                  <a:pt x="2895674" y="2162175"/>
                </a:cubicBezTo>
                <a:cubicBezTo>
                  <a:pt x="2666074" y="2311415"/>
                  <a:pt x="2840976" y="2191157"/>
                  <a:pt x="2638499" y="2305050"/>
                </a:cubicBezTo>
                <a:cubicBezTo>
                  <a:pt x="2624663" y="2312833"/>
                  <a:pt x="2612230" y="2323040"/>
                  <a:pt x="2600399" y="2333625"/>
                </a:cubicBezTo>
                <a:cubicBezTo>
                  <a:pt x="2551850" y="2377064"/>
                  <a:pt x="2505946" y="2423395"/>
                  <a:pt x="2457524" y="2466975"/>
                </a:cubicBezTo>
                <a:cubicBezTo>
                  <a:pt x="2410680" y="2509134"/>
                  <a:pt x="2371018" y="2562616"/>
                  <a:pt x="2314649" y="2590800"/>
                </a:cubicBezTo>
                <a:cubicBezTo>
                  <a:pt x="2301949" y="2597150"/>
                  <a:pt x="2287279" y="2600551"/>
                  <a:pt x="2276549" y="2609850"/>
                </a:cubicBezTo>
                <a:cubicBezTo>
                  <a:pt x="2239224" y="2642198"/>
                  <a:pt x="2204298" y="2677454"/>
                  <a:pt x="2171774" y="2714625"/>
                </a:cubicBezTo>
                <a:cubicBezTo>
                  <a:pt x="2039311" y="2866012"/>
                  <a:pt x="2437544" y="2693497"/>
                  <a:pt x="1905074" y="2990850"/>
                </a:cubicBezTo>
                <a:cubicBezTo>
                  <a:pt x="1751607" y="3076552"/>
                  <a:pt x="1574874" y="3111500"/>
                  <a:pt x="1409774" y="3171825"/>
                </a:cubicBezTo>
                <a:cubicBezTo>
                  <a:pt x="1358974" y="3168650"/>
                  <a:pt x="1306315" y="3176283"/>
                  <a:pt x="1257374" y="3162300"/>
                </a:cubicBezTo>
                <a:cubicBezTo>
                  <a:pt x="1209864" y="3148726"/>
                  <a:pt x="804599" y="3012428"/>
                  <a:pt x="666824" y="2933700"/>
                </a:cubicBezTo>
                <a:cubicBezTo>
                  <a:pt x="645294" y="2921397"/>
                  <a:pt x="631854" y="2897165"/>
                  <a:pt x="609674" y="2886075"/>
                </a:cubicBezTo>
                <a:cubicBezTo>
                  <a:pt x="548503" y="2855489"/>
                  <a:pt x="483211" y="2833889"/>
                  <a:pt x="419174" y="2809875"/>
                </a:cubicBezTo>
                <a:cubicBezTo>
                  <a:pt x="381570" y="2795774"/>
                  <a:pt x="341041" y="2789235"/>
                  <a:pt x="304874" y="2771775"/>
                </a:cubicBezTo>
                <a:cubicBezTo>
                  <a:pt x="248481" y="2744551"/>
                  <a:pt x="196924" y="2708275"/>
                  <a:pt x="142949" y="2676525"/>
                </a:cubicBezTo>
                <a:cubicBezTo>
                  <a:pt x="108024" y="2622550"/>
                  <a:pt x="62050" y="2574291"/>
                  <a:pt x="38174" y="2514600"/>
                </a:cubicBezTo>
                <a:cubicBezTo>
                  <a:pt x="22800" y="2476164"/>
                  <a:pt x="28649" y="2432172"/>
                  <a:pt x="28649" y="2390775"/>
                </a:cubicBezTo>
                <a:cubicBezTo>
                  <a:pt x="28649" y="2295472"/>
                  <a:pt x="34999" y="2200275"/>
                  <a:pt x="38174" y="2105025"/>
                </a:cubicBezTo>
                <a:cubicBezTo>
                  <a:pt x="35740" y="2085555"/>
                  <a:pt x="-1896" y="1790117"/>
                  <a:pt x="74" y="1781175"/>
                </a:cubicBezTo>
                <a:cubicBezTo>
                  <a:pt x="29900" y="1645809"/>
                  <a:pt x="71633" y="1509510"/>
                  <a:pt x="142949" y="1390650"/>
                </a:cubicBezTo>
                <a:cubicBezTo>
                  <a:pt x="158848" y="1364152"/>
                  <a:pt x="387896" y="1253889"/>
                  <a:pt x="419174" y="1238250"/>
                </a:cubicBezTo>
                <a:cubicBezTo>
                  <a:pt x="452826" y="1137294"/>
                  <a:pt x="457186" y="1130035"/>
                  <a:pt x="485849" y="1009650"/>
                </a:cubicBezTo>
                <a:cubicBezTo>
                  <a:pt x="490322" y="990862"/>
                  <a:pt x="482850" y="967202"/>
                  <a:pt x="495374" y="952500"/>
                </a:cubicBezTo>
                <a:cubicBezTo>
                  <a:pt x="937618" y="433344"/>
                  <a:pt x="567408" y="948926"/>
                  <a:pt x="771599" y="657225"/>
                </a:cubicBezTo>
                <a:cubicBezTo>
                  <a:pt x="761876" y="501656"/>
                  <a:pt x="743024" y="569912"/>
                  <a:pt x="752549" y="504825"/>
                </a:cubicBezTo>
                <a:close/>
              </a:path>
            </a:pathLst>
          </a:custGeom>
          <a:noFill/>
          <a:ln w="19050">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TextBox 15"/>
          <p:cNvSpPr txBox="1"/>
          <p:nvPr/>
        </p:nvSpPr>
        <p:spPr>
          <a:xfrm>
            <a:off x="9028449" y="1911126"/>
            <a:ext cx="1782264" cy="276999"/>
          </a:xfrm>
          <a:prstGeom prst="rect">
            <a:avLst/>
          </a:prstGeom>
          <a:solidFill>
            <a:schemeClr val="bg1"/>
          </a:solidFill>
          <a:ln>
            <a:solidFill>
              <a:schemeClr val="bg1"/>
            </a:solidFill>
          </a:ln>
        </p:spPr>
        <p:txBody>
          <a:bodyPr wrap="square" lIns="0" tIns="0" rIns="0" bIns="0" rtlCol="0">
            <a:spAutoFit/>
          </a:bodyPr>
          <a:lstStyle/>
          <a:p>
            <a:r>
              <a:rPr lang="en-US" dirty="0" err="1"/>
              <a:t>q</a:t>
            </a:r>
            <a:r>
              <a:rPr lang="en-US" baseline="-25000" dirty="0" err="1"/>
              <a:t>new</a:t>
            </a:r>
            <a:r>
              <a:rPr lang="en-US" baseline="-25000" dirty="0"/>
              <a:t> </a:t>
            </a:r>
            <a:r>
              <a:rPr lang="en-US" dirty="0"/>
              <a:t>(x</a:t>
            </a:r>
            <a:r>
              <a:rPr lang="en-US" baseline="-25000" dirty="0"/>
              <a:t>1</a:t>
            </a:r>
            <a:r>
              <a:rPr lang="en-US" dirty="0"/>
              <a:t>/</a:t>
            </a:r>
            <a:r>
              <a:rPr lang="el-GR" dirty="0"/>
              <a:t>α</a:t>
            </a:r>
            <a:r>
              <a:rPr lang="en-US" dirty="0"/>
              <a:t>, </a:t>
            </a:r>
            <a:r>
              <a:rPr lang="el-GR" b="1" dirty="0">
                <a:latin typeface="+mj-lt"/>
                <a:ea typeface="Verdana" panose="020B0604030504040204" pitchFamily="34" charset="0"/>
                <a:cs typeface="Verdana" panose="020B0604030504040204" pitchFamily="34" charset="0"/>
              </a:rPr>
              <a:t>β</a:t>
            </a:r>
            <a:r>
              <a:rPr lang="en-US" baseline="-25000" dirty="0"/>
              <a:t> </a:t>
            </a:r>
            <a:r>
              <a:rPr lang="en-US" dirty="0"/>
              <a:t>y</a:t>
            </a:r>
            <a:r>
              <a:rPr lang="en-US" baseline="-25000" dirty="0"/>
              <a:t>1</a:t>
            </a:r>
            <a:r>
              <a:rPr lang="en-US" dirty="0"/>
              <a:t>)</a:t>
            </a:r>
          </a:p>
        </p:txBody>
      </p:sp>
      <p:sp>
        <p:nvSpPr>
          <p:cNvPr id="26" name="TextBox 25"/>
          <p:cNvSpPr txBox="1"/>
          <p:nvPr/>
        </p:nvSpPr>
        <p:spPr>
          <a:xfrm>
            <a:off x="741715" y="5357556"/>
            <a:ext cx="6720579" cy="769441"/>
          </a:xfrm>
          <a:prstGeom prst="rect">
            <a:avLst/>
          </a:prstGeom>
          <a:solidFill>
            <a:srgbClr val="F7FBD5"/>
          </a:solidFill>
          <a:ln w="12700">
            <a:solidFill>
              <a:schemeClr val="tx1"/>
            </a:solidFill>
          </a:ln>
        </p:spPr>
        <p:txBody>
          <a:bodyPr wrap="square" rtlCol="0">
            <a:spAutoFit/>
          </a:bodyPr>
          <a:lstStyle/>
          <a:p>
            <a:r>
              <a:rPr lang="en-US" sz="2200" dirty="0"/>
              <a:t>More chances of finding </a:t>
            </a:r>
            <a:r>
              <a:rPr lang="el-GR" sz="2200" dirty="0">
                <a:latin typeface="Calibri" panose="020F0502020204030204" pitchFamily="34" charset="0"/>
                <a:cs typeface="Calibri" panose="020F0502020204030204" pitchFamily="34" charset="0"/>
              </a:rPr>
              <a:t>λ</a:t>
            </a:r>
            <a:r>
              <a:rPr lang="en-US" sz="2200" dirty="0">
                <a:latin typeface="Calibri" panose="020F0502020204030204" pitchFamily="34" charset="0"/>
                <a:cs typeface="Calibri" panose="020F0502020204030204" pitchFamily="34" charset="0"/>
              </a:rPr>
              <a:t>-optimal plan</a:t>
            </a:r>
            <a:r>
              <a:rPr lang="en-US" sz="2200" dirty="0"/>
              <a:t> due to Re-cost</a:t>
            </a:r>
          </a:p>
          <a:p>
            <a:r>
              <a:rPr lang="en-US" sz="2200" dirty="0"/>
              <a:t> – especially in high dimensional spaces</a:t>
            </a:r>
          </a:p>
        </p:txBody>
      </p:sp>
      <p:sp>
        <p:nvSpPr>
          <p:cNvPr id="15" name="Rectangle 14"/>
          <p:cNvSpPr/>
          <p:nvPr/>
        </p:nvSpPr>
        <p:spPr>
          <a:xfrm>
            <a:off x="1360037" y="4024038"/>
            <a:ext cx="6102257" cy="461665"/>
          </a:xfrm>
          <a:prstGeom prst="rect">
            <a:avLst/>
          </a:prstGeom>
        </p:spPr>
        <p:txBody>
          <a:bodyPr wrap="square">
            <a:spAutoFit/>
          </a:bodyPr>
          <a:lstStyle/>
          <a:p>
            <a:r>
              <a:rPr lang="el-GR" sz="2400" dirty="0">
                <a:solidFill>
                  <a:srgbClr val="0000FF"/>
                </a:solidFill>
              </a:rPr>
              <a:t>α</a:t>
            </a:r>
            <a:r>
              <a:rPr lang="el-GR" sz="2400" dirty="0">
                <a:solidFill>
                  <a:srgbClr val="0000FF"/>
                </a:solidFill>
                <a:latin typeface="Verdana" panose="020B0604030504040204" pitchFamily="34" charset="0"/>
                <a:ea typeface="Verdana" panose="020B0604030504040204" pitchFamily="34" charset="0"/>
                <a:cs typeface="Verdana" panose="020B0604030504040204" pitchFamily="34" charset="0"/>
              </a:rPr>
              <a:t>β</a:t>
            </a:r>
            <a:r>
              <a:rPr lang="en-US" sz="2400" dirty="0">
                <a:solidFill>
                  <a:srgbClr val="0000FF"/>
                </a:solidFill>
                <a:latin typeface="Verdana" panose="020B0604030504040204" pitchFamily="34" charset="0"/>
                <a:ea typeface="Verdana" panose="020B0604030504040204" pitchFamily="34" charset="0"/>
                <a:cs typeface="Verdana" panose="020B0604030504040204" pitchFamily="34" charset="0"/>
              </a:rPr>
              <a:t> </a:t>
            </a:r>
            <a:r>
              <a:rPr lang="en-US" sz="2400" dirty="0">
                <a:solidFill>
                  <a:srgbClr val="0000FF"/>
                </a:solidFill>
              </a:rPr>
              <a:t>≤  </a:t>
            </a:r>
            <a:r>
              <a:rPr lang="el-GR" sz="2400" dirty="0">
                <a:solidFill>
                  <a:srgbClr val="0000FF"/>
                </a:solidFill>
                <a:latin typeface="Calibri" panose="020F0502020204030204" pitchFamily="34" charset="0"/>
              </a:rPr>
              <a:t>λ</a:t>
            </a:r>
            <a:r>
              <a:rPr lang="en-US" sz="2400" dirty="0">
                <a:solidFill>
                  <a:srgbClr val="0000FF"/>
                </a:solidFill>
                <a:latin typeface="Calibri" panose="020F0502020204030204" pitchFamily="34" charset="0"/>
              </a:rPr>
              <a:t>   </a:t>
            </a:r>
            <a:r>
              <a:rPr lang="en-US" sz="2400" dirty="0">
                <a:latin typeface="Calibri" panose="020F0502020204030204" pitchFamily="34" charset="0"/>
              </a:rPr>
              <a:t>changes to </a:t>
            </a:r>
            <a:r>
              <a:rPr lang="en-US" sz="2400" dirty="0">
                <a:solidFill>
                  <a:srgbClr val="0000FF"/>
                </a:solidFill>
                <a:latin typeface="Calibri" panose="020F0502020204030204" pitchFamily="34" charset="0"/>
              </a:rPr>
              <a:t>   </a:t>
            </a:r>
            <a:r>
              <a:rPr lang="el-GR" sz="2400" dirty="0">
                <a:solidFill>
                  <a:srgbClr val="0000FF"/>
                </a:solidFill>
              </a:rPr>
              <a:t>α</a:t>
            </a:r>
            <a:r>
              <a:rPr lang="en-US" sz="2400" dirty="0">
                <a:solidFill>
                  <a:srgbClr val="0000FF"/>
                </a:solidFill>
              </a:rPr>
              <a:t>R ≤  </a:t>
            </a:r>
            <a:r>
              <a:rPr lang="el-GR" sz="2400" dirty="0">
                <a:solidFill>
                  <a:srgbClr val="0000FF"/>
                </a:solidFill>
                <a:latin typeface="Calibri" panose="020F0502020204030204" pitchFamily="34" charset="0"/>
              </a:rPr>
              <a:t>λ</a:t>
            </a:r>
            <a:r>
              <a:rPr lang="en-US" sz="2400" dirty="0">
                <a:solidFill>
                  <a:srgbClr val="0000FF"/>
                </a:solidFill>
                <a:latin typeface="Calibri" panose="020F0502020204030204" pitchFamily="34" charset="0"/>
              </a:rPr>
              <a:t>         </a:t>
            </a:r>
            <a:r>
              <a:rPr lang="en-US" sz="2400" dirty="0">
                <a:latin typeface="Calibri" panose="020F0502020204030204" pitchFamily="34" charset="0"/>
              </a:rPr>
              <a:t>with R ≤ </a:t>
            </a:r>
            <a:r>
              <a:rPr lang="el-GR" sz="2400" b="1" dirty="0">
                <a:latin typeface="+mj-lt"/>
                <a:ea typeface="Verdana" panose="020B0604030504040204" pitchFamily="34" charset="0"/>
                <a:cs typeface="Verdana" panose="020B0604030504040204" pitchFamily="34" charset="0"/>
              </a:rPr>
              <a:t>β</a:t>
            </a:r>
            <a:endParaRPr lang="en-US" sz="2400" b="1" dirty="0">
              <a:latin typeface="+mj-lt"/>
            </a:endParaRPr>
          </a:p>
        </p:txBody>
      </p:sp>
      <p:sp>
        <p:nvSpPr>
          <p:cNvPr id="4" name="Date Placeholder 3">
            <a:extLst>
              <a:ext uri="{FF2B5EF4-FFF2-40B4-BE49-F238E27FC236}">
                <a16:creationId xmlns:a16="http://schemas.microsoft.com/office/drawing/2014/main" id="{AF4EE9C8-04FE-4539-801B-F8752426F8AE}"/>
              </a:ext>
            </a:extLst>
          </p:cNvPr>
          <p:cNvSpPr>
            <a:spLocks noGrp="1"/>
          </p:cNvSpPr>
          <p:nvPr>
            <p:ph type="dt" sz="half" idx="10"/>
          </p:nvPr>
        </p:nvSpPr>
        <p:spPr/>
        <p:txBody>
          <a:bodyPr/>
          <a:lstStyle/>
          <a:p>
            <a:fld id="{DF744B6D-511C-4BFB-9BF1-7BDB9A81296F}" type="datetime1">
              <a:rPr lang="en-US" smtClean="0"/>
              <a:t>1/26/2018</a:t>
            </a:fld>
            <a:endParaRPr lang="en-US"/>
          </a:p>
        </p:txBody>
      </p:sp>
      <p:sp>
        <p:nvSpPr>
          <p:cNvPr id="6" name="Slide Number Placeholder 5">
            <a:extLst>
              <a:ext uri="{FF2B5EF4-FFF2-40B4-BE49-F238E27FC236}">
                <a16:creationId xmlns:a16="http://schemas.microsoft.com/office/drawing/2014/main" id="{9E11C146-04B0-4D41-8599-B2C0B3CEF1C2}"/>
              </a:ext>
            </a:extLst>
          </p:cNvPr>
          <p:cNvSpPr>
            <a:spLocks noGrp="1"/>
          </p:cNvSpPr>
          <p:nvPr>
            <p:ph type="sldNum" sz="quarter" idx="12"/>
          </p:nvPr>
        </p:nvSpPr>
        <p:spPr/>
        <p:txBody>
          <a:bodyPr/>
          <a:lstStyle/>
          <a:p>
            <a:fld id="{2A90BD27-C47E-47C2-9FB3-CBB1CB19B799}" type="slidenum">
              <a:rPr lang="en-US" smtClean="0"/>
              <a:t>26</a:t>
            </a:fld>
            <a:endParaRPr lang="en-US"/>
          </a:p>
        </p:txBody>
      </p:sp>
    </p:spTree>
    <p:extLst>
      <p:ext uri="{BB962C8B-B14F-4D97-AF65-F5344CB8AC3E}">
        <p14:creationId xmlns:p14="http://schemas.microsoft.com/office/powerpoint/2010/main" val="36815746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fade">
                                      <p:cBhvr>
                                        <p:cTn id="7" dur="500"/>
                                        <p:tgtEl>
                                          <p:spTgt spid="1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4"/>
                                        </p:tgtEl>
                                        <p:attrNameLst>
                                          <p:attrName>style.visibility</p:attrName>
                                        </p:attrNameLst>
                                      </p:cBhvr>
                                      <p:to>
                                        <p:strVal val="visible"/>
                                      </p:to>
                                    </p:set>
                                    <p:animEffect transition="in" filter="fade">
                                      <p:cBhvr>
                                        <p:cTn id="12" dur="500"/>
                                        <p:tgtEl>
                                          <p:spTgt spid="24"/>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6"/>
                                        </p:tgtEl>
                                        <p:attrNameLst>
                                          <p:attrName>style.visibility</p:attrName>
                                        </p:attrNameLst>
                                      </p:cBhvr>
                                      <p:to>
                                        <p:strVal val="visible"/>
                                      </p:to>
                                    </p:set>
                                    <p:animEffect transition="in" filter="fade">
                                      <p:cBhvr>
                                        <p:cTn id="17" dur="500"/>
                                        <p:tgtEl>
                                          <p:spTgt spid="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animBg="1"/>
      <p:bldP spid="26" grpId="0" animBg="1"/>
      <p:bldP spid="15"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A9018E-8992-43AD-836C-FEA758B76FFA}"/>
              </a:ext>
            </a:extLst>
          </p:cNvPr>
          <p:cNvSpPr>
            <a:spLocks noGrp="1"/>
          </p:cNvSpPr>
          <p:nvPr>
            <p:ph type="title"/>
          </p:nvPr>
        </p:nvSpPr>
        <p:spPr/>
        <p:txBody>
          <a:bodyPr/>
          <a:lstStyle/>
          <a:p>
            <a:r>
              <a:rPr lang="en-US" dirty="0"/>
              <a:t>Algorithm</a:t>
            </a:r>
          </a:p>
        </p:txBody>
      </p:sp>
      <p:sp>
        <p:nvSpPr>
          <p:cNvPr id="3" name="Content Placeholder 2">
            <a:extLst>
              <a:ext uri="{FF2B5EF4-FFF2-40B4-BE49-F238E27FC236}">
                <a16:creationId xmlns:a16="http://schemas.microsoft.com/office/drawing/2014/main" id="{4438E291-09DF-4B1F-B36A-E8BAA1470956}"/>
              </a:ext>
            </a:extLst>
          </p:cNvPr>
          <p:cNvSpPr>
            <a:spLocks noGrp="1"/>
          </p:cNvSpPr>
          <p:nvPr>
            <p:ph idx="1"/>
          </p:nvPr>
        </p:nvSpPr>
        <p:spPr/>
        <p:txBody>
          <a:bodyPr/>
          <a:lstStyle/>
          <a:p>
            <a:endParaRPr lang="en-US"/>
          </a:p>
        </p:txBody>
      </p:sp>
      <p:sp>
        <p:nvSpPr>
          <p:cNvPr id="5" name="Footer Placeholder 4">
            <a:extLst>
              <a:ext uri="{FF2B5EF4-FFF2-40B4-BE49-F238E27FC236}">
                <a16:creationId xmlns:a16="http://schemas.microsoft.com/office/drawing/2014/main" id="{823CD499-DA18-4E0B-B33D-17766621293D}"/>
              </a:ext>
            </a:extLst>
          </p:cNvPr>
          <p:cNvSpPr>
            <a:spLocks noGrp="1"/>
          </p:cNvSpPr>
          <p:nvPr>
            <p:ph type="ftr" sz="quarter" idx="11"/>
          </p:nvPr>
        </p:nvSpPr>
        <p:spPr/>
        <p:txBody>
          <a:bodyPr/>
          <a:lstStyle/>
          <a:p>
            <a:r>
              <a:rPr lang="en-US"/>
              <a:t>IIT-B visit</a:t>
            </a:r>
            <a:endParaRPr lang="en-US" dirty="0"/>
          </a:p>
        </p:txBody>
      </p:sp>
      <p:sp>
        <p:nvSpPr>
          <p:cNvPr id="7" name="Rectangle 6">
            <a:extLst>
              <a:ext uri="{FF2B5EF4-FFF2-40B4-BE49-F238E27FC236}">
                <a16:creationId xmlns:a16="http://schemas.microsoft.com/office/drawing/2014/main" id="{23AF9B19-E087-4357-98DA-AD58C4FCE035}"/>
              </a:ext>
            </a:extLst>
          </p:cNvPr>
          <p:cNvSpPr/>
          <p:nvPr/>
        </p:nvSpPr>
        <p:spPr>
          <a:xfrm>
            <a:off x="3631379" y="2270191"/>
            <a:ext cx="5111029" cy="2308324"/>
          </a:xfrm>
          <a:prstGeom prst="rect">
            <a:avLst/>
          </a:prstGeom>
        </p:spPr>
        <p:txBody>
          <a:bodyPr wrap="square">
            <a:spAutoFit/>
          </a:bodyPr>
          <a:lstStyle/>
          <a:p>
            <a:r>
              <a:rPr lang="en-US" sz="2400" dirty="0"/>
              <a:t>1. do </a:t>
            </a:r>
            <a:r>
              <a:rPr lang="en-US" sz="2400" b="1" dirty="0"/>
              <a:t>S</a:t>
            </a:r>
            <a:r>
              <a:rPr lang="en-US" sz="2400" dirty="0"/>
              <a:t>electivity check                                                             </a:t>
            </a:r>
          </a:p>
          <a:p>
            <a:r>
              <a:rPr lang="en-US" sz="2400" dirty="0">
                <a:solidFill>
                  <a:srgbClr val="0000FF"/>
                </a:solidFill>
              </a:rPr>
              <a:t>2. if it fails to find a plan, do </a:t>
            </a:r>
            <a:r>
              <a:rPr lang="en-US" sz="2400" b="1" dirty="0">
                <a:solidFill>
                  <a:srgbClr val="0000FF"/>
                </a:solidFill>
              </a:rPr>
              <a:t>C</a:t>
            </a:r>
            <a:r>
              <a:rPr lang="en-US" sz="2400" dirty="0">
                <a:solidFill>
                  <a:srgbClr val="0000FF"/>
                </a:solidFill>
              </a:rPr>
              <a:t>ost check                              </a:t>
            </a:r>
          </a:p>
          <a:p>
            <a:r>
              <a:rPr lang="en-US" sz="2400" dirty="0">
                <a:solidFill>
                  <a:srgbClr val="C00000"/>
                </a:solidFill>
              </a:rPr>
              <a:t>3. if cost check fails, do optimize call                               </a:t>
            </a:r>
          </a:p>
          <a:p>
            <a:endParaRPr lang="en-US" sz="2400" dirty="0"/>
          </a:p>
          <a:p>
            <a:r>
              <a:rPr lang="en-US" sz="2400" dirty="0">
                <a:solidFill>
                  <a:srgbClr val="C00000"/>
                </a:solidFill>
              </a:rPr>
              <a:t>For every new plan, </a:t>
            </a:r>
            <a:br>
              <a:rPr lang="en-US" sz="2400" dirty="0">
                <a:solidFill>
                  <a:srgbClr val="C00000"/>
                </a:solidFill>
              </a:rPr>
            </a:br>
            <a:r>
              <a:rPr lang="en-US" sz="2400" dirty="0">
                <a:solidFill>
                  <a:srgbClr val="C00000"/>
                </a:solidFill>
              </a:rPr>
              <a:t>do the </a:t>
            </a:r>
            <a:r>
              <a:rPr lang="en-US" sz="2400" b="1" dirty="0">
                <a:solidFill>
                  <a:srgbClr val="C00000"/>
                </a:solidFill>
              </a:rPr>
              <a:t>R</a:t>
            </a:r>
            <a:r>
              <a:rPr lang="en-US" sz="2400" dirty="0">
                <a:solidFill>
                  <a:srgbClr val="C00000"/>
                </a:solidFill>
              </a:rPr>
              <a:t>edundancy check</a:t>
            </a:r>
          </a:p>
        </p:txBody>
      </p:sp>
      <p:sp>
        <p:nvSpPr>
          <p:cNvPr id="4" name="Date Placeholder 3">
            <a:extLst>
              <a:ext uri="{FF2B5EF4-FFF2-40B4-BE49-F238E27FC236}">
                <a16:creationId xmlns:a16="http://schemas.microsoft.com/office/drawing/2014/main" id="{F38BD6A8-3406-458B-81E9-2ED69A026C40}"/>
              </a:ext>
            </a:extLst>
          </p:cNvPr>
          <p:cNvSpPr>
            <a:spLocks noGrp="1"/>
          </p:cNvSpPr>
          <p:nvPr>
            <p:ph type="dt" sz="half" idx="10"/>
          </p:nvPr>
        </p:nvSpPr>
        <p:spPr/>
        <p:txBody>
          <a:bodyPr/>
          <a:lstStyle/>
          <a:p>
            <a:fld id="{3564EAF7-DD27-47E9-A281-4421780D757C}" type="datetime1">
              <a:rPr lang="en-US" smtClean="0"/>
              <a:t>1/26/2018</a:t>
            </a:fld>
            <a:endParaRPr lang="en-US"/>
          </a:p>
        </p:txBody>
      </p:sp>
      <p:sp>
        <p:nvSpPr>
          <p:cNvPr id="6" name="Slide Number Placeholder 5">
            <a:extLst>
              <a:ext uri="{FF2B5EF4-FFF2-40B4-BE49-F238E27FC236}">
                <a16:creationId xmlns:a16="http://schemas.microsoft.com/office/drawing/2014/main" id="{4B5C7BFD-8CBF-4074-9690-F1135D202695}"/>
              </a:ext>
            </a:extLst>
          </p:cNvPr>
          <p:cNvSpPr>
            <a:spLocks noGrp="1"/>
          </p:cNvSpPr>
          <p:nvPr>
            <p:ph type="sldNum" sz="quarter" idx="12"/>
          </p:nvPr>
        </p:nvSpPr>
        <p:spPr/>
        <p:txBody>
          <a:bodyPr/>
          <a:lstStyle/>
          <a:p>
            <a:fld id="{2A90BD27-C47E-47C2-9FB3-CBB1CB19B799}" type="slidenum">
              <a:rPr lang="en-US" smtClean="0"/>
              <a:t>27</a:t>
            </a:fld>
            <a:endParaRPr lang="en-US"/>
          </a:p>
        </p:txBody>
      </p:sp>
    </p:spTree>
    <p:extLst>
      <p:ext uri="{BB962C8B-B14F-4D97-AF65-F5344CB8AC3E}">
        <p14:creationId xmlns:p14="http://schemas.microsoft.com/office/powerpoint/2010/main" val="27062315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7">
                                            <p:txEl>
                                              <p:pRg st="1" end="1"/>
                                            </p:txEl>
                                          </p:spTgt>
                                        </p:tgtEl>
                                        <p:attrNameLst>
                                          <p:attrName>style.visibility</p:attrName>
                                        </p:attrNameLst>
                                      </p:cBhvr>
                                      <p:to>
                                        <p:strVal val="visible"/>
                                      </p:to>
                                    </p:set>
                                    <p:animEffect transition="in" filter="fade">
                                      <p:cBhvr>
                                        <p:cTn id="12" dur="500"/>
                                        <p:tgtEl>
                                          <p:spTgt spid="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7">
                                            <p:txEl>
                                              <p:pRg st="2" end="2"/>
                                            </p:txEl>
                                          </p:spTgt>
                                        </p:tgtEl>
                                        <p:attrNameLst>
                                          <p:attrName>style.visibility</p:attrName>
                                        </p:attrNameLst>
                                      </p:cBhvr>
                                      <p:to>
                                        <p:strVal val="visible"/>
                                      </p:to>
                                    </p:set>
                                    <p:animEffect transition="in" filter="fade">
                                      <p:cBhvr>
                                        <p:cTn id="17" dur="500"/>
                                        <p:tgtEl>
                                          <p:spTgt spid="7">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7">
                                            <p:txEl>
                                              <p:pRg st="4" end="4"/>
                                            </p:txEl>
                                          </p:spTgt>
                                        </p:tgtEl>
                                        <p:attrNameLst>
                                          <p:attrName>style.visibility</p:attrName>
                                        </p:attrNameLst>
                                      </p:cBhvr>
                                      <p:to>
                                        <p:strVal val="visible"/>
                                      </p:to>
                                    </p:set>
                                    <p:animEffect transition="in" filter="fade">
                                      <p:cBhvr>
                                        <p:cTn id="22" dur="500"/>
                                        <p:tgtEl>
                                          <p:spTgt spid="7">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S</a:t>
            </a:r>
            <a:r>
              <a:rPr lang="en-US" dirty="0"/>
              <a:t>electivity Check</a:t>
            </a:r>
          </a:p>
        </p:txBody>
      </p:sp>
      <p:sp>
        <p:nvSpPr>
          <p:cNvPr id="5" name="Footer Placeholder 4"/>
          <p:cNvSpPr>
            <a:spLocks noGrp="1"/>
          </p:cNvSpPr>
          <p:nvPr>
            <p:ph type="ftr" sz="quarter" idx="11"/>
          </p:nvPr>
        </p:nvSpPr>
        <p:spPr/>
        <p:txBody>
          <a:bodyPr/>
          <a:lstStyle/>
          <a:p>
            <a:r>
              <a:rPr lang="en-US"/>
              <a:t>IIT-B visit</a:t>
            </a:r>
          </a:p>
        </p:txBody>
      </p:sp>
      <p:pic>
        <p:nvPicPr>
          <p:cNvPr id="7" name="Picture 6"/>
          <p:cNvPicPr>
            <a:picLocks noChangeAspect="1"/>
          </p:cNvPicPr>
          <p:nvPr/>
        </p:nvPicPr>
        <p:blipFill>
          <a:blip r:embed="rId2"/>
          <a:stretch>
            <a:fillRect/>
          </a:stretch>
        </p:blipFill>
        <p:spPr>
          <a:xfrm>
            <a:off x="3560345" y="2504636"/>
            <a:ext cx="1117324" cy="1150646"/>
          </a:xfrm>
          <a:prstGeom prst="rect">
            <a:avLst/>
          </a:prstGeom>
        </p:spPr>
      </p:pic>
      <p:pic>
        <p:nvPicPr>
          <p:cNvPr id="9" name="Picture 8"/>
          <p:cNvPicPr>
            <a:picLocks noChangeAspect="1"/>
          </p:cNvPicPr>
          <p:nvPr/>
        </p:nvPicPr>
        <p:blipFill>
          <a:blip r:embed="rId3"/>
          <a:stretch>
            <a:fillRect/>
          </a:stretch>
        </p:blipFill>
        <p:spPr>
          <a:xfrm>
            <a:off x="1855405" y="2813395"/>
            <a:ext cx="602129" cy="1025464"/>
          </a:xfrm>
          <a:prstGeom prst="rect">
            <a:avLst/>
          </a:prstGeom>
        </p:spPr>
      </p:pic>
      <p:pic>
        <p:nvPicPr>
          <p:cNvPr id="10" name="Picture 9"/>
          <p:cNvPicPr>
            <a:picLocks noChangeAspect="1"/>
          </p:cNvPicPr>
          <p:nvPr/>
        </p:nvPicPr>
        <p:blipFill>
          <a:blip r:embed="rId3"/>
          <a:stretch>
            <a:fillRect/>
          </a:stretch>
        </p:blipFill>
        <p:spPr>
          <a:xfrm>
            <a:off x="3713095" y="4814145"/>
            <a:ext cx="1008038" cy="437983"/>
          </a:xfrm>
          <a:prstGeom prst="rect">
            <a:avLst/>
          </a:prstGeom>
        </p:spPr>
      </p:pic>
      <p:grpSp>
        <p:nvGrpSpPr>
          <p:cNvPr id="11" name="Group 10"/>
          <p:cNvGrpSpPr/>
          <p:nvPr/>
        </p:nvGrpSpPr>
        <p:grpSpPr>
          <a:xfrm>
            <a:off x="1103923" y="2389025"/>
            <a:ext cx="3700453" cy="3552282"/>
            <a:chOff x="8133323" y="3015454"/>
            <a:chExt cx="3700453" cy="3552282"/>
          </a:xfrm>
        </p:grpSpPr>
        <p:cxnSp>
          <p:nvCxnSpPr>
            <p:cNvPr id="12" name="Straight Arrow Connector 11"/>
            <p:cNvCxnSpPr/>
            <p:nvPr/>
          </p:nvCxnSpPr>
          <p:spPr>
            <a:xfrm flipV="1">
              <a:off x="8670446" y="6112882"/>
              <a:ext cx="3163330" cy="823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p:nvPr/>
          </p:nvCxnSpPr>
          <p:spPr>
            <a:xfrm flipV="1">
              <a:off x="8670446" y="3015454"/>
              <a:ext cx="0" cy="311021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p:nvPr/>
          </p:nvCxnSpPr>
          <p:spPr>
            <a:xfrm>
              <a:off x="10335491" y="6374906"/>
              <a:ext cx="372894"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5" name="TextBox 14"/>
            <p:cNvSpPr txBox="1"/>
            <p:nvPr/>
          </p:nvSpPr>
          <p:spPr>
            <a:xfrm>
              <a:off x="9784804" y="6198404"/>
              <a:ext cx="537327" cy="369332"/>
            </a:xfrm>
            <a:prstGeom prst="rect">
              <a:avLst/>
            </a:prstGeom>
            <a:noFill/>
          </p:spPr>
          <p:txBody>
            <a:bodyPr wrap="none" rtlCol="0">
              <a:spAutoFit/>
            </a:bodyPr>
            <a:lstStyle/>
            <a:p>
              <a:r>
                <a:rPr lang="en-US" dirty="0"/>
                <a:t>Sel</a:t>
              </a:r>
              <a:r>
                <a:rPr lang="en-US" baseline="-25000" dirty="0"/>
                <a:t>1</a:t>
              </a:r>
            </a:p>
          </p:txBody>
        </p:sp>
        <p:sp>
          <p:nvSpPr>
            <p:cNvPr id="16" name="TextBox 15"/>
            <p:cNvSpPr txBox="1"/>
            <p:nvPr/>
          </p:nvSpPr>
          <p:spPr>
            <a:xfrm>
              <a:off x="8133323" y="4247306"/>
              <a:ext cx="537327" cy="369332"/>
            </a:xfrm>
            <a:prstGeom prst="rect">
              <a:avLst/>
            </a:prstGeom>
            <a:noFill/>
          </p:spPr>
          <p:txBody>
            <a:bodyPr wrap="none" rtlCol="0">
              <a:spAutoFit/>
            </a:bodyPr>
            <a:lstStyle/>
            <a:p>
              <a:r>
                <a:rPr lang="en-US" dirty="0"/>
                <a:t>Sel</a:t>
              </a:r>
              <a:r>
                <a:rPr lang="en-US" baseline="-25000" dirty="0"/>
                <a:t>2</a:t>
              </a:r>
            </a:p>
          </p:txBody>
        </p:sp>
        <p:cxnSp>
          <p:nvCxnSpPr>
            <p:cNvPr id="17" name="Straight Arrow Connector 16"/>
            <p:cNvCxnSpPr/>
            <p:nvPr/>
          </p:nvCxnSpPr>
          <p:spPr>
            <a:xfrm flipV="1">
              <a:off x="8527285" y="3785237"/>
              <a:ext cx="0" cy="480115"/>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sp>
        <p:nvSpPr>
          <p:cNvPr id="19" name="Rounded Rectangle 18"/>
          <p:cNvSpPr/>
          <p:nvPr/>
        </p:nvSpPr>
        <p:spPr>
          <a:xfrm>
            <a:off x="3285028" y="1117620"/>
            <a:ext cx="1550355" cy="689454"/>
          </a:xfrm>
          <a:prstGeom prst="roundRect">
            <a:avLst/>
          </a:prstGeom>
          <a:solidFill>
            <a:srgbClr val="F7FBD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Using selectivities</a:t>
            </a:r>
          </a:p>
        </p:txBody>
      </p:sp>
      <p:cxnSp>
        <p:nvCxnSpPr>
          <p:cNvPr id="20" name="Straight Arrow Connector 19"/>
          <p:cNvCxnSpPr/>
          <p:nvPr/>
        </p:nvCxnSpPr>
        <p:spPr>
          <a:xfrm flipH="1">
            <a:off x="3933591" y="1785923"/>
            <a:ext cx="103368" cy="744851"/>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1" name="Oval 20"/>
          <p:cNvSpPr/>
          <p:nvPr/>
        </p:nvSpPr>
        <p:spPr>
          <a:xfrm>
            <a:off x="3799368" y="3214227"/>
            <a:ext cx="134224" cy="125835"/>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Oval 21"/>
          <p:cNvSpPr/>
          <p:nvPr/>
        </p:nvSpPr>
        <p:spPr>
          <a:xfrm>
            <a:off x="3969845" y="5033136"/>
            <a:ext cx="134224" cy="125835"/>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Oval 22"/>
          <p:cNvSpPr/>
          <p:nvPr/>
        </p:nvSpPr>
        <p:spPr>
          <a:xfrm>
            <a:off x="1967518" y="3475538"/>
            <a:ext cx="134224" cy="125835"/>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Isosceles Triangle 24"/>
          <p:cNvSpPr/>
          <p:nvPr/>
        </p:nvSpPr>
        <p:spPr>
          <a:xfrm>
            <a:off x="3634115" y="3391131"/>
            <a:ext cx="125835" cy="125835"/>
          </a:xfrm>
          <a:prstGeom prst="triangl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p:nvSpPr>
        <p:spPr>
          <a:xfrm>
            <a:off x="3331259" y="2801719"/>
            <a:ext cx="381836" cy="369332"/>
          </a:xfrm>
          <a:prstGeom prst="rect">
            <a:avLst/>
          </a:prstGeom>
          <a:noFill/>
        </p:spPr>
        <p:txBody>
          <a:bodyPr wrap="none" rtlCol="0">
            <a:spAutoFit/>
          </a:bodyPr>
          <a:lstStyle/>
          <a:p>
            <a:r>
              <a:rPr lang="en-US" dirty="0"/>
              <a:t>P</a:t>
            </a:r>
            <a:r>
              <a:rPr lang="en-US" baseline="-25000" dirty="0"/>
              <a:t>2</a:t>
            </a:r>
          </a:p>
        </p:txBody>
      </p:sp>
      <p:sp>
        <p:nvSpPr>
          <p:cNvPr id="27" name="TextBox 26"/>
          <p:cNvSpPr txBox="1"/>
          <p:nvPr/>
        </p:nvSpPr>
        <p:spPr>
          <a:xfrm>
            <a:off x="1618179" y="3041156"/>
            <a:ext cx="381836" cy="369332"/>
          </a:xfrm>
          <a:prstGeom prst="rect">
            <a:avLst/>
          </a:prstGeom>
          <a:noFill/>
        </p:spPr>
        <p:txBody>
          <a:bodyPr wrap="none" rtlCol="0">
            <a:spAutoFit/>
          </a:bodyPr>
          <a:lstStyle/>
          <a:p>
            <a:r>
              <a:rPr lang="en-US" dirty="0"/>
              <a:t>P</a:t>
            </a:r>
            <a:r>
              <a:rPr lang="en-US" baseline="-25000" dirty="0"/>
              <a:t>1</a:t>
            </a:r>
          </a:p>
        </p:txBody>
      </p:sp>
      <p:sp>
        <p:nvSpPr>
          <p:cNvPr id="28" name="TextBox 27"/>
          <p:cNvSpPr txBox="1"/>
          <p:nvPr/>
        </p:nvSpPr>
        <p:spPr>
          <a:xfrm>
            <a:off x="3579992" y="4620876"/>
            <a:ext cx="381836" cy="369332"/>
          </a:xfrm>
          <a:prstGeom prst="rect">
            <a:avLst/>
          </a:prstGeom>
          <a:noFill/>
        </p:spPr>
        <p:txBody>
          <a:bodyPr wrap="none" rtlCol="0">
            <a:spAutoFit/>
          </a:bodyPr>
          <a:lstStyle/>
          <a:p>
            <a:r>
              <a:rPr lang="en-US" dirty="0"/>
              <a:t>P</a:t>
            </a:r>
            <a:r>
              <a:rPr lang="en-US" baseline="-25000" dirty="0"/>
              <a:t>1</a:t>
            </a:r>
          </a:p>
        </p:txBody>
      </p:sp>
      <p:sp>
        <p:nvSpPr>
          <p:cNvPr id="29" name="Rectangle 28">
            <a:extLst>
              <a:ext uri="{FF2B5EF4-FFF2-40B4-BE49-F238E27FC236}">
                <a16:creationId xmlns:a16="http://schemas.microsoft.com/office/drawing/2014/main" id="{F2392D63-C23E-439E-81AC-675DFD61E871}"/>
              </a:ext>
            </a:extLst>
          </p:cNvPr>
          <p:cNvSpPr/>
          <p:nvPr/>
        </p:nvSpPr>
        <p:spPr>
          <a:xfrm>
            <a:off x="10004980" y="3165053"/>
            <a:ext cx="325319" cy="362231"/>
          </a:xfrm>
          <a:prstGeom prst="rect">
            <a:avLst/>
          </a:prstGeom>
          <a:noFill/>
          <a:ln w="19050">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Oval 29">
            <a:extLst>
              <a:ext uri="{FF2B5EF4-FFF2-40B4-BE49-F238E27FC236}">
                <a16:creationId xmlns:a16="http://schemas.microsoft.com/office/drawing/2014/main" id="{27640F92-FE22-4857-899F-481A76023315}"/>
              </a:ext>
            </a:extLst>
          </p:cNvPr>
          <p:cNvSpPr/>
          <p:nvPr/>
        </p:nvSpPr>
        <p:spPr>
          <a:xfrm>
            <a:off x="10103609" y="3290466"/>
            <a:ext cx="134224" cy="125835"/>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Isosceles Triangle 30">
            <a:extLst>
              <a:ext uri="{FF2B5EF4-FFF2-40B4-BE49-F238E27FC236}">
                <a16:creationId xmlns:a16="http://schemas.microsoft.com/office/drawing/2014/main" id="{FDF4B53A-E383-4686-ACA3-FBFD57DEBF8F}"/>
              </a:ext>
            </a:extLst>
          </p:cNvPr>
          <p:cNvSpPr/>
          <p:nvPr/>
        </p:nvSpPr>
        <p:spPr>
          <a:xfrm>
            <a:off x="9942062" y="3591261"/>
            <a:ext cx="125835" cy="125835"/>
          </a:xfrm>
          <a:prstGeom prst="triangl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TextBox 31">
            <a:extLst>
              <a:ext uri="{FF2B5EF4-FFF2-40B4-BE49-F238E27FC236}">
                <a16:creationId xmlns:a16="http://schemas.microsoft.com/office/drawing/2014/main" id="{E106DC16-4E78-4FEA-B99F-36A3C53BFA4A}"/>
              </a:ext>
            </a:extLst>
          </p:cNvPr>
          <p:cNvSpPr txBox="1"/>
          <p:nvPr/>
        </p:nvSpPr>
        <p:spPr>
          <a:xfrm>
            <a:off x="10372489" y="3165054"/>
            <a:ext cx="197170" cy="276999"/>
          </a:xfrm>
          <a:prstGeom prst="rect">
            <a:avLst/>
          </a:prstGeom>
          <a:noFill/>
        </p:spPr>
        <p:txBody>
          <a:bodyPr wrap="none" lIns="0" tIns="0" rIns="0" bIns="0" rtlCol="0">
            <a:spAutoFit/>
          </a:bodyPr>
          <a:lstStyle/>
          <a:p>
            <a:r>
              <a:rPr lang="en-US" dirty="0"/>
              <a:t>P</a:t>
            </a:r>
            <a:r>
              <a:rPr lang="en-US" baseline="-25000" dirty="0"/>
              <a:t>2</a:t>
            </a:r>
          </a:p>
        </p:txBody>
      </p:sp>
      <p:sp>
        <p:nvSpPr>
          <p:cNvPr id="33" name="TextBox 32">
            <a:extLst>
              <a:ext uri="{FF2B5EF4-FFF2-40B4-BE49-F238E27FC236}">
                <a16:creationId xmlns:a16="http://schemas.microsoft.com/office/drawing/2014/main" id="{74B74937-01B7-4335-A062-AD045D0CE416}"/>
              </a:ext>
            </a:extLst>
          </p:cNvPr>
          <p:cNvSpPr txBox="1"/>
          <p:nvPr/>
        </p:nvSpPr>
        <p:spPr>
          <a:xfrm>
            <a:off x="10350997" y="4580629"/>
            <a:ext cx="197170" cy="276999"/>
          </a:xfrm>
          <a:prstGeom prst="rect">
            <a:avLst/>
          </a:prstGeom>
          <a:noFill/>
        </p:spPr>
        <p:txBody>
          <a:bodyPr wrap="none" lIns="0" tIns="0" rIns="0" bIns="0" rtlCol="0">
            <a:spAutoFit/>
          </a:bodyPr>
          <a:lstStyle/>
          <a:p>
            <a:r>
              <a:rPr lang="en-US" dirty="0"/>
              <a:t>P</a:t>
            </a:r>
            <a:r>
              <a:rPr lang="en-US" baseline="-25000" dirty="0"/>
              <a:t>1</a:t>
            </a:r>
          </a:p>
        </p:txBody>
      </p:sp>
      <p:sp>
        <p:nvSpPr>
          <p:cNvPr id="34" name="TextBox 33">
            <a:extLst>
              <a:ext uri="{FF2B5EF4-FFF2-40B4-BE49-F238E27FC236}">
                <a16:creationId xmlns:a16="http://schemas.microsoft.com/office/drawing/2014/main" id="{622907CB-1183-43E4-BB34-2FB2F85248C3}"/>
              </a:ext>
            </a:extLst>
          </p:cNvPr>
          <p:cNvSpPr txBox="1"/>
          <p:nvPr/>
        </p:nvSpPr>
        <p:spPr>
          <a:xfrm>
            <a:off x="8368980" y="3286142"/>
            <a:ext cx="197170" cy="276999"/>
          </a:xfrm>
          <a:prstGeom prst="rect">
            <a:avLst/>
          </a:prstGeom>
          <a:noFill/>
        </p:spPr>
        <p:txBody>
          <a:bodyPr wrap="none" lIns="0" tIns="0" rIns="0" bIns="0" rtlCol="0">
            <a:spAutoFit/>
          </a:bodyPr>
          <a:lstStyle/>
          <a:p>
            <a:r>
              <a:rPr lang="en-US" dirty="0"/>
              <a:t>P</a:t>
            </a:r>
            <a:r>
              <a:rPr lang="en-US" baseline="-25000" dirty="0"/>
              <a:t>1</a:t>
            </a:r>
          </a:p>
        </p:txBody>
      </p:sp>
      <p:sp>
        <p:nvSpPr>
          <p:cNvPr id="35" name="TextBox 34">
            <a:extLst>
              <a:ext uri="{FF2B5EF4-FFF2-40B4-BE49-F238E27FC236}">
                <a16:creationId xmlns:a16="http://schemas.microsoft.com/office/drawing/2014/main" id="{A0399721-D36C-4221-8BEF-39CF41CCA38C}"/>
              </a:ext>
            </a:extLst>
          </p:cNvPr>
          <p:cNvSpPr txBox="1"/>
          <p:nvPr/>
        </p:nvSpPr>
        <p:spPr>
          <a:xfrm>
            <a:off x="9675080" y="3527285"/>
            <a:ext cx="197170" cy="276999"/>
          </a:xfrm>
          <a:prstGeom prst="rect">
            <a:avLst/>
          </a:prstGeom>
          <a:noFill/>
        </p:spPr>
        <p:txBody>
          <a:bodyPr wrap="none" lIns="0" tIns="0" rIns="0" bIns="0" rtlCol="0">
            <a:spAutoFit/>
          </a:bodyPr>
          <a:lstStyle/>
          <a:p>
            <a:r>
              <a:rPr lang="en-US" dirty="0"/>
              <a:t>P</a:t>
            </a:r>
            <a:r>
              <a:rPr lang="en-US" baseline="-25000" dirty="0"/>
              <a:t>1</a:t>
            </a:r>
          </a:p>
        </p:txBody>
      </p:sp>
      <p:sp>
        <p:nvSpPr>
          <p:cNvPr id="36" name="TextBox 35">
            <a:extLst>
              <a:ext uri="{FF2B5EF4-FFF2-40B4-BE49-F238E27FC236}">
                <a16:creationId xmlns:a16="http://schemas.microsoft.com/office/drawing/2014/main" id="{77888514-667F-4420-86FC-8F76D4F32C3A}"/>
              </a:ext>
            </a:extLst>
          </p:cNvPr>
          <p:cNvSpPr txBox="1"/>
          <p:nvPr/>
        </p:nvSpPr>
        <p:spPr>
          <a:xfrm>
            <a:off x="8417424" y="4547257"/>
            <a:ext cx="197170" cy="276999"/>
          </a:xfrm>
          <a:prstGeom prst="rect">
            <a:avLst/>
          </a:prstGeom>
          <a:noFill/>
        </p:spPr>
        <p:txBody>
          <a:bodyPr wrap="none" lIns="0" tIns="0" rIns="0" bIns="0" rtlCol="0">
            <a:spAutoFit/>
          </a:bodyPr>
          <a:lstStyle/>
          <a:p>
            <a:r>
              <a:rPr lang="en-US" dirty="0"/>
              <a:t>P</a:t>
            </a:r>
            <a:r>
              <a:rPr lang="en-US" baseline="-25000" dirty="0"/>
              <a:t>1</a:t>
            </a:r>
            <a:endParaRPr lang="en-US" dirty="0"/>
          </a:p>
        </p:txBody>
      </p:sp>
      <p:grpSp>
        <p:nvGrpSpPr>
          <p:cNvPr id="37" name="Group 36">
            <a:extLst>
              <a:ext uri="{FF2B5EF4-FFF2-40B4-BE49-F238E27FC236}">
                <a16:creationId xmlns:a16="http://schemas.microsoft.com/office/drawing/2014/main" id="{B2F9FEF9-2EBE-4619-B657-C560EA118CC5}"/>
              </a:ext>
            </a:extLst>
          </p:cNvPr>
          <p:cNvGrpSpPr/>
          <p:nvPr/>
        </p:nvGrpSpPr>
        <p:grpSpPr>
          <a:xfrm>
            <a:off x="7271293" y="2307421"/>
            <a:ext cx="3700453" cy="3552282"/>
            <a:chOff x="6398" y="1292924"/>
            <a:chExt cx="3700453" cy="3552282"/>
          </a:xfrm>
        </p:grpSpPr>
        <p:cxnSp>
          <p:nvCxnSpPr>
            <p:cNvPr id="38" name="Straight Arrow Connector 37">
              <a:extLst>
                <a:ext uri="{FF2B5EF4-FFF2-40B4-BE49-F238E27FC236}">
                  <a16:creationId xmlns:a16="http://schemas.microsoft.com/office/drawing/2014/main" id="{0D044C56-B14D-4BA1-8B5E-A3838C05CC72}"/>
                </a:ext>
              </a:extLst>
            </p:cNvPr>
            <p:cNvCxnSpPr/>
            <p:nvPr/>
          </p:nvCxnSpPr>
          <p:spPr>
            <a:xfrm flipV="1">
              <a:off x="543521" y="4390352"/>
              <a:ext cx="3163330" cy="823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9" name="Straight Arrow Connector 38">
              <a:extLst>
                <a:ext uri="{FF2B5EF4-FFF2-40B4-BE49-F238E27FC236}">
                  <a16:creationId xmlns:a16="http://schemas.microsoft.com/office/drawing/2014/main" id="{71B65F1E-E354-4311-B871-B5FF0CCF74B7}"/>
                </a:ext>
              </a:extLst>
            </p:cNvPr>
            <p:cNvCxnSpPr/>
            <p:nvPr/>
          </p:nvCxnSpPr>
          <p:spPr>
            <a:xfrm flipV="1">
              <a:off x="543521" y="1292924"/>
              <a:ext cx="0" cy="311021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0" name="Straight Arrow Connector 39">
              <a:extLst>
                <a:ext uri="{FF2B5EF4-FFF2-40B4-BE49-F238E27FC236}">
                  <a16:creationId xmlns:a16="http://schemas.microsoft.com/office/drawing/2014/main" id="{6CC14E63-27EC-43D4-B2E9-82029F64BCB4}"/>
                </a:ext>
              </a:extLst>
            </p:cNvPr>
            <p:cNvCxnSpPr/>
            <p:nvPr/>
          </p:nvCxnSpPr>
          <p:spPr>
            <a:xfrm>
              <a:off x="2208566" y="4652376"/>
              <a:ext cx="372894"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41" name="TextBox 40">
              <a:extLst>
                <a:ext uri="{FF2B5EF4-FFF2-40B4-BE49-F238E27FC236}">
                  <a16:creationId xmlns:a16="http://schemas.microsoft.com/office/drawing/2014/main" id="{1863C837-32C5-4DB0-9F48-3CAEE0612654}"/>
                </a:ext>
              </a:extLst>
            </p:cNvPr>
            <p:cNvSpPr txBox="1"/>
            <p:nvPr/>
          </p:nvSpPr>
          <p:spPr>
            <a:xfrm>
              <a:off x="1657879" y="4475874"/>
              <a:ext cx="537327" cy="369332"/>
            </a:xfrm>
            <a:prstGeom prst="rect">
              <a:avLst/>
            </a:prstGeom>
            <a:noFill/>
          </p:spPr>
          <p:txBody>
            <a:bodyPr wrap="none" rtlCol="0">
              <a:spAutoFit/>
            </a:bodyPr>
            <a:lstStyle/>
            <a:p>
              <a:r>
                <a:rPr lang="en-US" dirty="0"/>
                <a:t>Sel</a:t>
              </a:r>
              <a:r>
                <a:rPr lang="en-US" baseline="-25000" dirty="0"/>
                <a:t>1</a:t>
              </a:r>
            </a:p>
          </p:txBody>
        </p:sp>
        <p:sp>
          <p:nvSpPr>
            <p:cNvPr id="42" name="TextBox 41">
              <a:extLst>
                <a:ext uri="{FF2B5EF4-FFF2-40B4-BE49-F238E27FC236}">
                  <a16:creationId xmlns:a16="http://schemas.microsoft.com/office/drawing/2014/main" id="{A9B6FC65-ABB5-4D14-A19E-08358298EFA9}"/>
                </a:ext>
              </a:extLst>
            </p:cNvPr>
            <p:cNvSpPr txBox="1"/>
            <p:nvPr/>
          </p:nvSpPr>
          <p:spPr>
            <a:xfrm>
              <a:off x="6398" y="2524776"/>
              <a:ext cx="537327" cy="369332"/>
            </a:xfrm>
            <a:prstGeom prst="rect">
              <a:avLst/>
            </a:prstGeom>
            <a:noFill/>
          </p:spPr>
          <p:txBody>
            <a:bodyPr wrap="none" rtlCol="0">
              <a:spAutoFit/>
            </a:bodyPr>
            <a:lstStyle/>
            <a:p>
              <a:r>
                <a:rPr lang="en-US" dirty="0"/>
                <a:t>Sel</a:t>
              </a:r>
              <a:r>
                <a:rPr lang="en-US" baseline="-25000" dirty="0"/>
                <a:t>2</a:t>
              </a:r>
            </a:p>
          </p:txBody>
        </p:sp>
        <p:cxnSp>
          <p:nvCxnSpPr>
            <p:cNvPr id="43" name="Straight Arrow Connector 42">
              <a:extLst>
                <a:ext uri="{FF2B5EF4-FFF2-40B4-BE49-F238E27FC236}">
                  <a16:creationId xmlns:a16="http://schemas.microsoft.com/office/drawing/2014/main" id="{5CB81C23-62E1-4869-BBEC-771E0D7AA66C}"/>
                </a:ext>
              </a:extLst>
            </p:cNvPr>
            <p:cNvCxnSpPr/>
            <p:nvPr/>
          </p:nvCxnSpPr>
          <p:spPr>
            <a:xfrm flipV="1">
              <a:off x="400360" y="2062707"/>
              <a:ext cx="0" cy="480115"/>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sp>
        <p:nvSpPr>
          <p:cNvPr id="44" name="Oval 43">
            <a:extLst>
              <a:ext uri="{FF2B5EF4-FFF2-40B4-BE49-F238E27FC236}">
                <a16:creationId xmlns:a16="http://schemas.microsoft.com/office/drawing/2014/main" id="{B3D6B7AC-327B-4EA7-8881-A33A8976EE31}"/>
              </a:ext>
            </a:extLst>
          </p:cNvPr>
          <p:cNvSpPr/>
          <p:nvPr/>
        </p:nvSpPr>
        <p:spPr>
          <a:xfrm>
            <a:off x="8370503" y="3728509"/>
            <a:ext cx="134224" cy="125835"/>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Oval 44">
            <a:extLst>
              <a:ext uri="{FF2B5EF4-FFF2-40B4-BE49-F238E27FC236}">
                <a16:creationId xmlns:a16="http://schemas.microsoft.com/office/drawing/2014/main" id="{4D5D3156-A9D8-4F13-9866-E8941BD9A5DD}"/>
              </a:ext>
            </a:extLst>
          </p:cNvPr>
          <p:cNvSpPr/>
          <p:nvPr/>
        </p:nvSpPr>
        <p:spPr>
          <a:xfrm>
            <a:off x="10105554" y="4769154"/>
            <a:ext cx="134224" cy="125835"/>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Rectangle 47">
            <a:extLst>
              <a:ext uri="{FF2B5EF4-FFF2-40B4-BE49-F238E27FC236}">
                <a16:creationId xmlns:a16="http://schemas.microsoft.com/office/drawing/2014/main" id="{615D8B54-41B3-4A01-8459-CAF4DB63010F}"/>
              </a:ext>
            </a:extLst>
          </p:cNvPr>
          <p:cNvSpPr/>
          <p:nvPr/>
        </p:nvSpPr>
        <p:spPr>
          <a:xfrm>
            <a:off x="8286126" y="3578052"/>
            <a:ext cx="2054331" cy="1433705"/>
          </a:xfrm>
          <a:prstGeom prst="rect">
            <a:avLst/>
          </a:prstGeom>
          <a:noFill/>
          <a:ln w="19050">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Isosceles Triangle 48">
            <a:extLst>
              <a:ext uri="{FF2B5EF4-FFF2-40B4-BE49-F238E27FC236}">
                <a16:creationId xmlns:a16="http://schemas.microsoft.com/office/drawing/2014/main" id="{7B4CC209-EA32-4EA7-B954-D2B167B9991B}"/>
              </a:ext>
            </a:extLst>
          </p:cNvPr>
          <p:cNvSpPr/>
          <p:nvPr/>
        </p:nvSpPr>
        <p:spPr>
          <a:xfrm>
            <a:off x="8550784" y="4836654"/>
            <a:ext cx="125835" cy="125835"/>
          </a:xfrm>
          <a:prstGeom prst="triangl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Rectangle 49">
            <a:extLst>
              <a:ext uri="{FF2B5EF4-FFF2-40B4-BE49-F238E27FC236}">
                <a16:creationId xmlns:a16="http://schemas.microsoft.com/office/drawing/2014/main" id="{670390F5-6504-4C6C-A672-73EC6EA48CE9}"/>
              </a:ext>
            </a:extLst>
          </p:cNvPr>
          <p:cNvSpPr/>
          <p:nvPr/>
        </p:nvSpPr>
        <p:spPr>
          <a:xfrm>
            <a:off x="7916571" y="5004767"/>
            <a:ext cx="325319" cy="356828"/>
          </a:xfrm>
          <a:prstGeom prst="rect">
            <a:avLst/>
          </a:prstGeom>
          <a:noFill/>
          <a:ln w="19050">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Oval 50">
            <a:extLst>
              <a:ext uri="{FF2B5EF4-FFF2-40B4-BE49-F238E27FC236}">
                <a16:creationId xmlns:a16="http://schemas.microsoft.com/office/drawing/2014/main" id="{A8CC2660-5A97-471A-8BF6-E5F47BFB8696}"/>
              </a:ext>
            </a:extLst>
          </p:cNvPr>
          <p:cNvSpPr/>
          <p:nvPr/>
        </p:nvSpPr>
        <p:spPr>
          <a:xfrm>
            <a:off x="8015200" y="5124776"/>
            <a:ext cx="134224" cy="125835"/>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TextBox 51">
            <a:extLst>
              <a:ext uri="{FF2B5EF4-FFF2-40B4-BE49-F238E27FC236}">
                <a16:creationId xmlns:a16="http://schemas.microsoft.com/office/drawing/2014/main" id="{28766AD5-2477-4F6D-8A33-CDD2DD759174}"/>
              </a:ext>
            </a:extLst>
          </p:cNvPr>
          <p:cNvSpPr txBox="1"/>
          <p:nvPr/>
        </p:nvSpPr>
        <p:spPr>
          <a:xfrm>
            <a:off x="7827525" y="4685488"/>
            <a:ext cx="197170" cy="276999"/>
          </a:xfrm>
          <a:prstGeom prst="rect">
            <a:avLst/>
          </a:prstGeom>
          <a:noFill/>
        </p:spPr>
        <p:txBody>
          <a:bodyPr wrap="none" lIns="0" tIns="0" rIns="0" bIns="0" rtlCol="0">
            <a:spAutoFit/>
          </a:bodyPr>
          <a:lstStyle/>
          <a:p>
            <a:r>
              <a:rPr lang="en-US" dirty="0"/>
              <a:t>P</a:t>
            </a:r>
            <a:r>
              <a:rPr lang="en-US" baseline="-25000" dirty="0"/>
              <a:t>3</a:t>
            </a:r>
          </a:p>
        </p:txBody>
      </p:sp>
      <p:sp>
        <p:nvSpPr>
          <p:cNvPr id="53" name="TextBox 52">
            <a:extLst>
              <a:ext uri="{FF2B5EF4-FFF2-40B4-BE49-F238E27FC236}">
                <a16:creationId xmlns:a16="http://schemas.microsoft.com/office/drawing/2014/main" id="{5C4EF1E4-3C34-4F02-A199-B7728046CC3E}"/>
              </a:ext>
            </a:extLst>
          </p:cNvPr>
          <p:cNvSpPr txBox="1"/>
          <p:nvPr/>
        </p:nvSpPr>
        <p:spPr>
          <a:xfrm>
            <a:off x="8677696" y="5120467"/>
            <a:ext cx="197170" cy="276999"/>
          </a:xfrm>
          <a:prstGeom prst="rect">
            <a:avLst/>
          </a:prstGeom>
          <a:noFill/>
        </p:spPr>
        <p:txBody>
          <a:bodyPr wrap="none" lIns="0" tIns="0" rIns="0" bIns="0" rtlCol="0">
            <a:spAutoFit/>
          </a:bodyPr>
          <a:lstStyle/>
          <a:p>
            <a:r>
              <a:rPr lang="en-US" dirty="0"/>
              <a:t>P</a:t>
            </a:r>
            <a:r>
              <a:rPr lang="en-US" baseline="-25000" dirty="0"/>
              <a:t>4</a:t>
            </a:r>
          </a:p>
        </p:txBody>
      </p:sp>
      <p:sp>
        <p:nvSpPr>
          <p:cNvPr id="54" name="Oval 53">
            <a:extLst>
              <a:ext uri="{FF2B5EF4-FFF2-40B4-BE49-F238E27FC236}">
                <a16:creationId xmlns:a16="http://schemas.microsoft.com/office/drawing/2014/main" id="{D61D2F10-2E5A-4D44-983A-23658582DC6C}"/>
              </a:ext>
            </a:extLst>
          </p:cNvPr>
          <p:cNvSpPr/>
          <p:nvPr/>
        </p:nvSpPr>
        <p:spPr>
          <a:xfrm>
            <a:off x="8410915" y="5179858"/>
            <a:ext cx="134224" cy="125835"/>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Rectangle 54">
            <a:extLst>
              <a:ext uri="{FF2B5EF4-FFF2-40B4-BE49-F238E27FC236}">
                <a16:creationId xmlns:a16="http://schemas.microsoft.com/office/drawing/2014/main" id="{6860B8CA-D655-4218-9200-5814A045412B}"/>
              </a:ext>
            </a:extLst>
          </p:cNvPr>
          <p:cNvSpPr/>
          <p:nvPr/>
        </p:nvSpPr>
        <p:spPr>
          <a:xfrm>
            <a:off x="8307430" y="5080530"/>
            <a:ext cx="325319" cy="316936"/>
          </a:xfrm>
          <a:prstGeom prst="rect">
            <a:avLst/>
          </a:prstGeom>
          <a:noFill/>
          <a:ln w="19050">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TextBox 55">
            <a:extLst>
              <a:ext uri="{FF2B5EF4-FFF2-40B4-BE49-F238E27FC236}">
                <a16:creationId xmlns:a16="http://schemas.microsoft.com/office/drawing/2014/main" id="{FEACDFFD-74AC-489C-B079-7295D24544E0}"/>
              </a:ext>
            </a:extLst>
          </p:cNvPr>
          <p:cNvSpPr txBox="1"/>
          <p:nvPr/>
        </p:nvSpPr>
        <p:spPr>
          <a:xfrm>
            <a:off x="8348390" y="1772914"/>
            <a:ext cx="1711944" cy="369332"/>
          </a:xfrm>
          <a:prstGeom prst="rect">
            <a:avLst/>
          </a:prstGeom>
          <a:noFill/>
        </p:spPr>
        <p:txBody>
          <a:bodyPr wrap="none" rtlCol="0">
            <a:spAutoFit/>
          </a:bodyPr>
          <a:lstStyle/>
          <a:p>
            <a:r>
              <a:rPr lang="en-US" b="1" dirty="0"/>
              <a:t>Merging Ranges</a:t>
            </a:r>
          </a:p>
        </p:txBody>
      </p:sp>
      <p:sp>
        <p:nvSpPr>
          <p:cNvPr id="3" name="Date Placeholder 2">
            <a:extLst>
              <a:ext uri="{FF2B5EF4-FFF2-40B4-BE49-F238E27FC236}">
                <a16:creationId xmlns:a16="http://schemas.microsoft.com/office/drawing/2014/main" id="{8EE792AD-2433-47B5-8414-DC044AC909DB}"/>
              </a:ext>
            </a:extLst>
          </p:cNvPr>
          <p:cNvSpPr>
            <a:spLocks noGrp="1"/>
          </p:cNvSpPr>
          <p:nvPr>
            <p:ph type="dt" sz="half" idx="10"/>
          </p:nvPr>
        </p:nvSpPr>
        <p:spPr/>
        <p:txBody>
          <a:bodyPr/>
          <a:lstStyle/>
          <a:p>
            <a:fld id="{BE1F4A95-9801-4111-A42D-190628CED1A4}" type="datetime1">
              <a:rPr lang="en-US" smtClean="0"/>
              <a:t>1/26/2018</a:t>
            </a:fld>
            <a:endParaRPr lang="en-US"/>
          </a:p>
        </p:txBody>
      </p:sp>
      <p:sp>
        <p:nvSpPr>
          <p:cNvPr id="4" name="Slide Number Placeholder 3">
            <a:extLst>
              <a:ext uri="{FF2B5EF4-FFF2-40B4-BE49-F238E27FC236}">
                <a16:creationId xmlns:a16="http://schemas.microsoft.com/office/drawing/2014/main" id="{DF41572F-E194-44EB-9F62-4AA1A15312B3}"/>
              </a:ext>
            </a:extLst>
          </p:cNvPr>
          <p:cNvSpPr>
            <a:spLocks noGrp="1"/>
          </p:cNvSpPr>
          <p:nvPr>
            <p:ph type="sldNum" sz="quarter" idx="12"/>
          </p:nvPr>
        </p:nvSpPr>
        <p:spPr/>
        <p:txBody>
          <a:bodyPr/>
          <a:lstStyle/>
          <a:p>
            <a:fld id="{2A90BD27-C47E-47C2-9FB3-CBB1CB19B799}" type="slidenum">
              <a:rPr lang="en-US" smtClean="0"/>
              <a:t>28</a:t>
            </a:fld>
            <a:endParaRPr lang="en-US"/>
          </a:p>
        </p:txBody>
      </p:sp>
    </p:spTree>
    <p:extLst>
      <p:ext uri="{BB962C8B-B14F-4D97-AF65-F5344CB8AC3E}">
        <p14:creationId xmlns:p14="http://schemas.microsoft.com/office/powerpoint/2010/main" val="40289581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500"/>
                                        <p:tgtEl>
                                          <p:spTgt spid="11"/>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2"/>
                                        </p:tgtEl>
                                        <p:attrNameLst>
                                          <p:attrName>style.visibility</p:attrName>
                                        </p:attrNameLst>
                                      </p:cBhvr>
                                      <p:to>
                                        <p:strVal val="visible"/>
                                      </p:to>
                                    </p:set>
                                    <p:animEffect transition="in" filter="fade">
                                      <p:cBhvr>
                                        <p:cTn id="12" dur="500"/>
                                        <p:tgtEl>
                                          <p:spTgt spid="22"/>
                                        </p:tgtEl>
                                      </p:cBhvr>
                                    </p:animEffect>
                                  </p:childTnLst>
                                </p:cTn>
                              </p:par>
                              <p:par>
                                <p:cTn id="13" presetID="10" presetClass="entr" presetSubtype="0" fill="hold" nodeType="with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fade">
                                      <p:cBhvr>
                                        <p:cTn id="15" dur="500"/>
                                        <p:tgtEl>
                                          <p:spTgt spid="10"/>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28"/>
                                        </p:tgtEl>
                                        <p:attrNameLst>
                                          <p:attrName>style.visibility</p:attrName>
                                        </p:attrNameLst>
                                      </p:cBhvr>
                                      <p:to>
                                        <p:strVal val="visible"/>
                                      </p:to>
                                    </p:set>
                                    <p:animEffect transition="in" filter="fade">
                                      <p:cBhvr>
                                        <p:cTn id="18" dur="500"/>
                                        <p:tgtEl>
                                          <p:spTgt spid="28"/>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23"/>
                                        </p:tgtEl>
                                        <p:attrNameLst>
                                          <p:attrName>style.visibility</p:attrName>
                                        </p:attrNameLst>
                                      </p:cBhvr>
                                      <p:to>
                                        <p:strVal val="visible"/>
                                      </p:to>
                                    </p:set>
                                    <p:animEffect transition="in" filter="fade">
                                      <p:cBhvr>
                                        <p:cTn id="23" dur="500"/>
                                        <p:tgtEl>
                                          <p:spTgt spid="23"/>
                                        </p:tgtEl>
                                      </p:cBhvr>
                                    </p:animEffect>
                                  </p:childTnLst>
                                </p:cTn>
                              </p:par>
                              <p:par>
                                <p:cTn id="24" presetID="10" presetClass="entr" presetSubtype="0" fill="hold" nodeType="withEffect">
                                  <p:stCondLst>
                                    <p:cond delay="0"/>
                                  </p:stCondLst>
                                  <p:childTnLst>
                                    <p:set>
                                      <p:cBhvr>
                                        <p:cTn id="25" dur="1" fill="hold">
                                          <p:stCondLst>
                                            <p:cond delay="0"/>
                                          </p:stCondLst>
                                        </p:cTn>
                                        <p:tgtEl>
                                          <p:spTgt spid="9"/>
                                        </p:tgtEl>
                                        <p:attrNameLst>
                                          <p:attrName>style.visibility</p:attrName>
                                        </p:attrNameLst>
                                      </p:cBhvr>
                                      <p:to>
                                        <p:strVal val="visible"/>
                                      </p:to>
                                    </p:set>
                                    <p:animEffect transition="in" filter="fade">
                                      <p:cBhvr>
                                        <p:cTn id="26" dur="500"/>
                                        <p:tgtEl>
                                          <p:spTgt spid="9"/>
                                        </p:tgtEl>
                                      </p:cBhvr>
                                    </p:animEffect>
                                  </p:childTnLst>
                                </p:cTn>
                              </p:par>
                              <p:par>
                                <p:cTn id="27" presetID="10" presetClass="entr" presetSubtype="0" fill="hold" grpId="0" nodeType="withEffect">
                                  <p:stCondLst>
                                    <p:cond delay="0"/>
                                  </p:stCondLst>
                                  <p:childTnLst>
                                    <p:set>
                                      <p:cBhvr>
                                        <p:cTn id="28" dur="1" fill="hold">
                                          <p:stCondLst>
                                            <p:cond delay="0"/>
                                          </p:stCondLst>
                                        </p:cTn>
                                        <p:tgtEl>
                                          <p:spTgt spid="27"/>
                                        </p:tgtEl>
                                        <p:attrNameLst>
                                          <p:attrName>style.visibility</p:attrName>
                                        </p:attrNameLst>
                                      </p:cBhvr>
                                      <p:to>
                                        <p:strVal val="visible"/>
                                      </p:to>
                                    </p:set>
                                    <p:animEffect transition="in" filter="fade">
                                      <p:cBhvr>
                                        <p:cTn id="29" dur="500"/>
                                        <p:tgtEl>
                                          <p:spTgt spid="27"/>
                                        </p:tgtEl>
                                      </p:cBhvr>
                                    </p:animEffect>
                                  </p:childTnLst>
                                </p:cTn>
                              </p:par>
                            </p:childTnLst>
                          </p:cTn>
                        </p:par>
                      </p:childTnLst>
                    </p:cTn>
                  </p:par>
                  <p:par>
                    <p:cTn id="30" fill="hold">
                      <p:stCondLst>
                        <p:cond delay="indefinite"/>
                      </p:stCondLst>
                      <p:childTnLst>
                        <p:par>
                          <p:cTn id="31" fill="hold">
                            <p:stCondLst>
                              <p:cond delay="0"/>
                            </p:stCondLst>
                            <p:childTnLst>
                              <p:par>
                                <p:cTn id="32" presetID="10" presetClass="entr" presetSubtype="0" fill="hold" grpId="0" nodeType="clickEffect">
                                  <p:stCondLst>
                                    <p:cond delay="0"/>
                                  </p:stCondLst>
                                  <p:childTnLst>
                                    <p:set>
                                      <p:cBhvr>
                                        <p:cTn id="33" dur="1" fill="hold">
                                          <p:stCondLst>
                                            <p:cond delay="0"/>
                                          </p:stCondLst>
                                        </p:cTn>
                                        <p:tgtEl>
                                          <p:spTgt spid="21"/>
                                        </p:tgtEl>
                                        <p:attrNameLst>
                                          <p:attrName>style.visibility</p:attrName>
                                        </p:attrNameLst>
                                      </p:cBhvr>
                                      <p:to>
                                        <p:strVal val="visible"/>
                                      </p:to>
                                    </p:set>
                                    <p:animEffect transition="in" filter="fade">
                                      <p:cBhvr>
                                        <p:cTn id="34" dur="500"/>
                                        <p:tgtEl>
                                          <p:spTgt spid="21"/>
                                        </p:tgtEl>
                                      </p:cBhvr>
                                    </p:animEffect>
                                  </p:childTnLst>
                                </p:cTn>
                              </p:par>
                              <p:par>
                                <p:cTn id="35" presetID="10" presetClass="entr" presetSubtype="0" fill="hold" nodeType="withEffect">
                                  <p:stCondLst>
                                    <p:cond delay="0"/>
                                  </p:stCondLst>
                                  <p:childTnLst>
                                    <p:set>
                                      <p:cBhvr>
                                        <p:cTn id="36" dur="1" fill="hold">
                                          <p:stCondLst>
                                            <p:cond delay="0"/>
                                          </p:stCondLst>
                                        </p:cTn>
                                        <p:tgtEl>
                                          <p:spTgt spid="7"/>
                                        </p:tgtEl>
                                        <p:attrNameLst>
                                          <p:attrName>style.visibility</p:attrName>
                                        </p:attrNameLst>
                                      </p:cBhvr>
                                      <p:to>
                                        <p:strVal val="visible"/>
                                      </p:to>
                                    </p:set>
                                    <p:animEffect transition="in" filter="fade">
                                      <p:cBhvr>
                                        <p:cTn id="37" dur="500"/>
                                        <p:tgtEl>
                                          <p:spTgt spid="7"/>
                                        </p:tgtEl>
                                      </p:cBhvr>
                                    </p:animEffect>
                                  </p:childTnLst>
                                </p:cTn>
                              </p:par>
                              <p:par>
                                <p:cTn id="38" presetID="10" presetClass="entr" presetSubtype="0" fill="hold" grpId="0" nodeType="withEffect">
                                  <p:stCondLst>
                                    <p:cond delay="0"/>
                                  </p:stCondLst>
                                  <p:childTnLst>
                                    <p:set>
                                      <p:cBhvr>
                                        <p:cTn id="39" dur="1" fill="hold">
                                          <p:stCondLst>
                                            <p:cond delay="0"/>
                                          </p:stCondLst>
                                        </p:cTn>
                                        <p:tgtEl>
                                          <p:spTgt spid="26"/>
                                        </p:tgtEl>
                                        <p:attrNameLst>
                                          <p:attrName>style.visibility</p:attrName>
                                        </p:attrNameLst>
                                      </p:cBhvr>
                                      <p:to>
                                        <p:strVal val="visible"/>
                                      </p:to>
                                    </p:set>
                                    <p:animEffect transition="in" filter="fade">
                                      <p:cBhvr>
                                        <p:cTn id="40" dur="500"/>
                                        <p:tgtEl>
                                          <p:spTgt spid="26"/>
                                        </p:tgtEl>
                                      </p:cBhvr>
                                    </p:animEffect>
                                  </p:childTnLst>
                                </p:cTn>
                              </p:par>
                            </p:childTnLst>
                          </p:cTn>
                        </p:par>
                      </p:childTnLst>
                    </p:cTn>
                  </p:par>
                  <p:par>
                    <p:cTn id="41" fill="hold">
                      <p:stCondLst>
                        <p:cond delay="indefinite"/>
                      </p:stCondLst>
                      <p:childTnLst>
                        <p:par>
                          <p:cTn id="42" fill="hold">
                            <p:stCondLst>
                              <p:cond delay="0"/>
                            </p:stCondLst>
                            <p:childTnLst>
                              <p:par>
                                <p:cTn id="43" presetID="10" presetClass="entr" presetSubtype="0" fill="hold" grpId="0" nodeType="clickEffect">
                                  <p:stCondLst>
                                    <p:cond delay="0"/>
                                  </p:stCondLst>
                                  <p:childTnLst>
                                    <p:set>
                                      <p:cBhvr>
                                        <p:cTn id="44" dur="1" fill="hold">
                                          <p:stCondLst>
                                            <p:cond delay="0"/>
                                          </p:stCondLst>
                                        </p:cTn>
                                        <p:tgtEl>
                                          <p:spTgt spid="25"/>
                                        </p:tgtEl>
                                        <p:attrNameLst>
                                          <p:attrName>style.visibility</p:attrName>
                                        </p:attrNameLst>
                                      </p:cBhvr>
                                      <p:to>
                                        <p:strVal val="visible"/>
                                      </p:to>
                                    </p:set>
                                    <p:animEffect transition="in" filter="fade">
                                      <p:cBhvr>
                                        <p:cTn id="45" dur="500"/>
                                        <p:tgtEl>
                                          <p:spTgt spid="25"/>
                                        </p:tgtEl>
                                      </p:cBhvr>
                                    </p:animEffect>
                                  </p:childTnLst>
                                </p:cTn>
                              </p:par>
                            </p:childTnLst>
                          </p:cTn>
                        </p:par>
                      </p:childTnLst>
                    </p:cTn>
                  </p:par>
                  <p:par>
                    <p:cTn id="46" fill="hold">
                      <p:stCondLst>
                        <p:cond delay="indefinite"/>
                      </p:stCondLst>
                      <p:childTnLst>
                        <p:par>
                          <p:cTn id="47" fill="hold">
                            <p:stCondLst>
                              <p:cond delay="0"/>
                            </p:stCondLst>
                            <p:childTnLst>
                              <p:par>
                                <p:cTn id="48" presetID="10" presetClass="entr" presetSubtype="0" fill="hold" grpId="0" nodeType="clickEffect">
                                  <p:stCondLst>
                                    <p:cond delay="0"/>
                                  </p:stCondLst>
                                  <p:childTnLst>
                                    <p:set>
                                      <p:cBhvr>
                                        <p:cTn id="49" dur="1" fill="hold">
                                          <p:stCondLst>
                                            <p:cond delay="0"/>
                                          </p:stCondLst>
                                        </p:cTn>
                                        <p:tgtEl>
                                          <p:spTgt spid="19"/>
                                        </p:tgtEl>
                                        <p:attrNameLst>
                                          <p:attrName>style.visibility</p:attrName>
                                        </p:attrNameLst>
                                      </p:cBhvr>
                                      <p:to>
                                        <p:strVal val="visible"/>
                                      </p:to>
                                    </p:set>
                                    <p:animEffect transition="in" filter="fade">
                                      <p:cBhvr>
                                        <p:cTn id="50" dur="500"/>
                                        <p:tgtEl>
                                          <p:spTgt spid="19"/>
                                        </p:tgtEl>
                                      </p:cBhvr>
                                    </p:animEffect>
                                  </p:childTnLst>
                                </p:cTn>
                              </p:par>
                              <p:par>
                                <p:cTn id="51" presetID="10" presetClass="entr" presetSubtype="0" fill="hold" nodeType="withEffect">
                                  <p:stCondLst>
                                    <p:cond delay="0"/>
                                  </p:stCondLst>
                                  <p:childTnLst>
                                    <p:set>
                                      <p:cBhvr>
                                        <p:cTn id="52" dur="1" fill="hold">
                                          <p:stCondLst>
                                            <p:cond delay="0"/>
                                          </p:stCondLst>
                                        </p:cTn>
                                        <p:tgtEl>
                                          <p:spTgt spid="20"/>
                                        </p:tgtEl>
                                        <p:attrNameLst>
                                          <p:attrName>style.visibility</p:attrName>
                                        </p:attrNameLst>
                                      </p:cBhvr>
                                      <p:to>
                                        <p:strVal val="visible"/>
                                      </p:to>
                                    </p:set>
                                    <p:animEffect transition="in" filter="fade">
                                      <p:cBhvr>
                                        <p:cTn id="53" dur="5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animBg="1"/>
      <p:bldP spid="21" grpId="0" animBg="1"/>
      <p:bldP spid="22" grpId="0" animBg="1"/>
      <p:bldP spid="23" grpId="0" animBg="1"/>
      <p:bldP spid="25" grpId="0" animBg="1"/>
      <p:bldP spid="26" grpId="0"/>
      <p:bldP spid="27" grpId="0"/>
      <p:bldP spid="28"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C</a:t>
            </a:r>
            <a:r>
              <a:rPr lang="en-US" dirty="0"/>
              <a:t>ost check</a:t>
            </a:r>
          </a:p>
        </p:txBody>
      </p:sp>
      <p:sp>
        <p:nvSpPr>
          <p:cNvPr id="5" name="Footer Placeholder 4"/>
          <p:cNvSpPr>
            <a:spLocks noGrp="1"/>
          </p:cNvSpPr>
          <p:nvPr>
            <p:ph type="ftr" sz="quarter" idx="11"/>
          </p:nvPr>
        </p:nvSpPr>
        <p:spPr/>
        <p:txBody>
          <a:bodyPr/>
          <a:lstStyle/>
          <a:p>
            <a:r>
              <a:rPr lang="en-US"/>
              <a:t>IIT-B visit</a:t>
            </a:r>
          </a:p>
        </p:txBody>
      </p:sp>
      <p:pic>
        <p:nvPicPr>
          <p:cNvPr id="7" name="Picture 6"/>
          <p:cNvPicPr>
            <a:picLocks noChangeAspect="1"/>
          </p:cNvPicPr>
          <p:nvPr/>
        </p:nvPicPr>
        <p:blipFill>
          <a:blip r:embed="rId2"/>
          <a:stretch>
            <a:fillRect/>
          </a:stretch>
        </p:blipFill>
        <p:spPr>
          <a:xfrm>
            <a:off x="3587859" y="2362989"/>
            <a:ext cx="1117324" cy="1150646"/>
          </a:xfrm>
          <a:prstGeom prst="rect">
            <a:avLst/>
          </a:prstGeom>
        </p:spPr>
      </p:pic>
      <p:pic>
        <p:nvPicPr>
          <p:cNvPr id="8" name="Picture 7"/>
          <p:cNvPicPr>
            <a:picLocks noChangeAspect="1"/>
          </p:cNvPicPr>
          <p:nvPr/>
        </p:nvPicPr>
        <p:blipFill>
          <a:blip r:embed="rId3"/>
          <a:stretch>
            <a:fillRect/>
          </a:stretch>
        </p:blipFill>
        <p:spPr>
          <a:xfrm>
            <a:off x="1862953" y="4811461"/>
            <a:ext cx="466370" cy="436881"/>
          </a:xfrm>
          <a:prstGeom prst="rect">
            <a:avLst/>
          </a:prstGeom>
        </p:spPr>
      </p:pic>
      <p:pic>
        <p:nvPicPr>
          <p:cNvPr id="9" name="Picture 8"/>
          <p:cNvPicPr>
            <a:picLocks noChangeAspect="1"/>
          </p:cNvPicPr>
          <p:nvPr/>
        </p:nvPicPr>
        <p:blipFill>
          <a:blip r:embed="rId4"/>
          <a:stretch>
            <a:fillRect/>
          </a:stretch>
        </p:blipFill>
        <p:spPr>
          <a:xfrm>
            <a:off x="1882919" y="2671748"/>
            <a:ext cx="602129" cy="1025464"/>
          </a:xfrm>
          <a:prstGeom prst="rect">
            <a:avLst/>
          </a:prstGeom>
        </p:spPr>
      </p:pic>
      <p:pic>
        <p:nvPicPr>
          <p:cNvPr id="10" name="Picture 9"/>
          <p:cNvPicPr>
            <a:picLocks noChangeAspect="1"/>
          </p:cNvPicPr>
          <p:nvPr/>
        </p:nvPicPr>
        <p:blipFill>
          <a:blip r:embed="rId4"/>
          <a:stretch>
            <a:fillRect/>
          </a:stretch>
        </p:blipFill>
        <p:spPr>
          <a:xfrm>
            <a:off x="3740609" y="4672498"/>
            <a:ext cx="1008038" cy="437983"/>
          </a:xfrm>
          <a:prstGeom prst="rect">
            <a:avLst/>
          </a:prstGeom>
        </p:spPr>
      </p:pic>
      <p:grpSp>
        <p:nvGrpSpPr>
          <p:cNvPr id="11" name="Group 10"/>
          <p:cNvGrpSpPr/>
          <p:nvPr/>
        </p:nvGrpSpPr>
        <p:grpSpPr>
          <a:xfrm>
            <a:off x="1131437" y="2247378"/>
            <a:ext cx="3700453" cy="3552282"/>
            <a:chOff x="8133323" y="3015454"/>
            <a:chExt cx="3700453" cy="3552282"/>
          </a:xfrm>
        </p:grpSpPr>
        <p:cxnSp>
          <p:nvCxnSpPr>
            <p:cNvPr id="12" name="Straight Arrow Connector 11"/>
            <p:cNvCxnSpPr/>
            <p:nvPr/>
          </p:nvCxnSpPr>
          <p:spPr>
            <a:xfrm flipV="1">
              <a:off x="8670446" y="6112882"/>
              <a:ext cx="3163330" cy="823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p:nvPr/>
          </p:nvCxnSpPr>
          <p:spPr>
            <a:xfrm flipV="1">
              <a:off x="8670446" y="3015454"/>
              <a:ext cx="0" cy="311021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p:nvPr/>
          </p:nvCxnSpPr>
          <p:spPr>
            <a:xfrm>
              <a:off x="10335491" y="6374906"/>
              <a:ext cx="372894"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5" name="TextBox 14"/>
            <p:cNvSpPr txBox="1"/>
            <p:nvPr/>
          </p:nvSpPr>
          <p:spPr>
            <a:xfrm>
              <a:off x="9784804" y="6198404"/>
              <a:ext cx="537327" cy="369332"/>
            </a:xfrm>
            <a:prstGeom prst="rect">
              <a:avLst/>
            </a:prstGeom>
            <a:noFill/>
          </p:spPr>
          <p:txBody>
            <a:bodyPr wrap="none" rtlCol="0">
              <a:spAutoFit/>
            </a:bodyPr>
            <a:lstStyle/>
            <a:p>
              <a:r>
                <a:rPr lang="en-US" dirty="0"/>
                <a:t>Sel</a:t>
              </a:r>
              <a:r>
                <a:rPr lang="en-US" baseline="-25000" dirty="0"/>
                <a:t>1</a:t>
              </a:r>
            </a:p>
          </p:txBody>
        </p:sp>
        <p:sp>
          <p:nvSpPr>
            <p:cNvPr id="16" name="TextBox 15"/>
            <p:cNvSpPr txBox="1"/>
            <p:nvPr/>
          </p:nvSpPr>
          <p:spPr>
            <a:xfrm>
              <a:off x="8133323" y="4247306"/>
              <a:ext cx="537327" cy="369332"/>
            </a:xfrm>
            <a:prstGeom prst="rect">
              <a:avLst/>
            </a:prstGeom>
            <a:noFill/>
          </p:spPr>
          <p:txBody>
            <a:bodyPr wrap="none" rtlCol="0">
              <a:spAutoFit/>
            </a:bodyPr>
            <a:lstStyle/>
            <a:p>
              <a:r>
                <a:rPr lang="en-US" dirty="0"/>
                <a:t>Sel</a:t>
              </a:r>
              <a:r>
                <a:rPr lang="en-US" baseline="-25000" dirty="0"/>
                <a:t>2</a:t>
              </a:r>
            </a:p>
          </p:txBody>
        </p:sp>
        <p:cxnSp>
          <p:nvCxnSpPr>
            <p:cNvPr id="17" name="Straight Arrow Connector 16"/>
            <p:cNvCxnSpPr/>
            <p:nvPr/>
          </p:nvCxnSpPr>
          <p:spPr>
            <a:xfrm flipV="1">
              <a:off x="8527285" y="3785237"/>
              <a:ext cx="0" cy="480115"/>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sp>
        <p:nvSpPr>
          <p:cNvPr id="21" name="Oval 20"/>
          <p:cNvSpPr/>
          <p:nvPr/>
        </p:nvSpPr>
        <p:spPr>
          <a:xfrm>
            <a:off x="3826882" y="3072580"/>
            <a:ext cx="134224" cy="125835"/>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Oval 21"/>
          <p:cNvSpPr/>
          <p:nvPr/>
        </p:nvSpPr>
        <p:spPr>
          <a:xfrm>
            <a:off x="3997359" y="4891489"/>
            <a:ext cx="134224" cy="125835"/>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Oval 22"/>
          <p:cNvSpPr/>
          <p:nvPr/>
        </p:nvSpPr>
        <p:spPr>
          <a:xfrm>
            <a:off x="1995032" y="3333891"/>
            <a:ext cx="134224" cy="125835"/>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Oval 23"/>
          <p:cNvSpPr/>
          <p:nvPr/>
        </p:nvSpPr>
        <p:spPr>
          <a:xfrm>
            <a:off x="1953969" y="5040401"/>
            <a:ext cx="134224" cy="125835"/>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Isosceles Triangle 24"/>
          <p:cNvSpPr/>
          <p:nvPr/>
        </p:nvSpPr>
        <p:spPr>
          <a:xfrm>
            <a:off x="3661629" y="3249484"/>
            <a:ext cx="125835" cy="125835"/>
          </a:xfrm>
          <a:prstGeom prst="triangl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p:nvSpPr>
        <p:spPr>
          <a:xfrm>
            <a:off x="3358773" y="2660072"/>
            <a:ext cx="381836" cy="369332"/>
          </a:xfrm>
          <a:prstGeom prst="rect">
            <a:avLst/>
          </a:prstGeom>
          <a:noFill/>
        </p:spPr>
        <p:txBody>
          <a:bodyPr wrap="none" rtlCol="0">
            <a:spAutoFit/>
          </a:bodyPr>
          <a:lstStyle/>
          <a:p>
            <a:r>
              <a:rPr lang="en-US" dirty="0"/>
              <a:t>P</a:t>
            </a:r>
            <a:r>
              <a:rPr lang="en-US" baseline="-25000" dirty="0"/>
              <a:t>2</a:t>
            </a:r>
          </a:p>
        </p:txBody>
      </p:sp>
      <p:sp>
        <p:nvSpPr>
          <p:cNvPr id="27" name="TextBox 26"/>
          <p:cNvSpPr txBox="1"/>
          <p:nvPr/>
        </p:nvSpPr>
        <p:spPr>
          <a:xfrm>
            <a:off x="1645693" y="2899509"/>
            <a:ext cx="381836" cy="369332"/>
          </a:xfrm>
          <a:prstGeom prst="rect">
            <a:avLst/>
          </a:prstGeom>
          <a:noFill/>
        </p:spPr>
        <p:txBody>
          <a:bodyPr wrap="none" rtlCol="0">
            <a:spAutoFit/>
          </a:bodyPr>
          <a:lstStyle/>
          <a:p>
            <a:r>
              <a:rPr lang="en-US" dirty="0"/>
              <a:t>P</a:t>
            </a:r>
            <a:r>
              <a:rPr lang="en-US" baseline="-25000" dirty="0"/>
              <a:t>1</a:t>
            </a:r>
          </a:p>
        </p:txBody>
      </p:sp>
      <p:sp>
        <p:nvSpPr>
          <p:cNvPr id="28" name="TextBox 27"/>
          <p:cNvSpPr txBox="1"/>
          <p:nvPr/>
        </p:nvSpPr>
        <p:spPr>
          <a:xfrm>
            <a:off x="3607506" y="4479229"/>
            <a:ext cx="381836" cy="369332"/>
          </a:xfrm>
          <a:prstGeom prst="rect">
            <a:avLst/>
          </a:prstGeom>
          <a:noFill/>
        </p:spPr>
        <p:txBody>
          <a:bodyPr wrap="none" rtlCol="0">
            <a:spAutoFit/>
          </a:bodyPr>
          <a:lstStyle/>
          <a:p>
            <a:r>
              <a:rPr lang="en-US" dirty="0"/>
              <a:t>P</a:t>
            </a:r>
            <a:r>
              <a:rPr lang="en-US" baseline="-25000" dirty="0"/>
              <a:t>1</a:t>
            </a:r>
          </a:p>
        </p:txBody>
      </p:sp>
      <p:sp>
        <p:nvSpPr>
          <p:cNvPr id="29" name="TextBox 28"/>
          <p:cNvSpPr txBox="1"/>
          <p:nvPr/>
        </p:nvSpPr>
        <p:spPr>
          <a:xfrm>
            <a:off x="1337957" y="4702559"/>
            <a:ext cx="381836" cy="369332"/>
          </a:xfrm>
          <a:prstGeom prst="rect">
            <a:avLst/>
          </a:prstGeom>
          <a:noFill/>
        </p:spPr>
        <p:txBody>
          <a:bodyPr wrap="none" rtlCol="0">
            <a:spAutoFit/>
          </a:bodyPr>
          <a:lstStyle/>
          <a:p>
            <a:r>
              <a:rPr lang="en-US" dirty="0"/>
              <a:t>P</a:t>
            </a:r>
            <a:r>
              <a:rPr lang="en-US" baseline="-25000" dirty="0"/>
              <a:t>3</a:t>
            </a:r>
          </a:p>
        </p:txBody>
      </p:sp>
      <p:sp>
        <p:nvSpPr>
          <p:cNvPr id="31" name="Isosceles Triangle 30"/>
          <p:cNvSpPr/>
          <p:nvPr/>
        </p:nvSpPr>
        <p:spPr>
          <a:xfrm>
            <a:off x="2220260" y="4734176"/>
            <a:ext cx="112890" cy="92684"/>
          </a:xfrm>
          <a:prstGeom prst="triangl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2" name="TextBox 31"/>
          <p:cNvSpPr txBox="1"/>
          <p:nvPr/>
        </p:nvSpPr>
        <p:spPr>
          <a:xfrm>
            <a:off x="1994286" y="4425577"/>
            <a:ext cx="303437" cy="276999"/>
          </a:xfrm>
          <a:prstGeom prst="rect">
            <a:avLst/>
          </a:prstGeom>
          <a:noFill/>
        </p:spPr>
        <p:txBody>
          <a:bodyPr wrap="square" lIns="0" tIns="0" rIns="0" bIns="0" rtlCol="0">
            <a:spAutoFit/>
          </a:bodyPr>
          <a:lstStyle/>
          <a:p>
            <a:r>
              <a:rPr lang="en-US" dirty="0"/>
              <a:t>P</a:t>
            </a:r>
            <a:r>
              <a:rPr lang="en-US" baseline="-25000" dirty="0"/>
              <a:t>3</a:t>
            </a:r>
          </a:p>
        </p:txBody>
      </p:sp>
      <p:cxnSp>
        <p:nvCxnSpPr>
          <p:cNvPr id="33" name="Curved Connector 32"/>
          <p:cNvCxnSpPr/>
          <p:nvPr/>
        </p:nvCxnSpPr>
        <p:spPr>
          <a:xfrm rot="16200000" flipH="1">
            <a:off x="1572690" y="3957767"/>
            <a:ext cx="1278984" cy="234282"/>
          </a:xfrm>
          <a:prstGeom prst="curvedConnector3">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6" name="Curved Connector 35"/>
          <p:cNvCxnSpPr>
            <a:endCxn id="31" idx="2"/>
          </p:cNvCxnSpPr>
          <p:nvPr/>
        </p:nvCxnSpPr>
        <p:spPr>
          <a:xfrm rot="5400000" flipH="1" flipV="1">
            <a:off x="2028736" y="4880370"/>
            <a:ext cx="245033" cy="138015"/>
          </a:xfrm>
          <a:prstGeom prst="curvedConnector3">
            <a:avLst/>
          </a:prstGeom>
          <a:ln>
            <a:tailEnd type="arrow"/>
          </a:ln>
        </p:spPr>
        <p:style>
          <a:lnRef idx="1">
            <a:schemeClr val="accent1"/>
          </a:lnRef>
          <a:fillRef idx="0">
            <a:schemeClr val="accent1"/>
          </a:fillRef>
          <a:effectRef idx="0">
            <a:schemeClr val="accent1"/>
          </a:effectRef>
          <a:fontRef idx="minor">
            <a:schemeClr val="tx1"/>
          </a:fontRef>
        </p:style>
      </p:cxnSp>
      <p:sp>
        <p:nvSpPr>
          <p:cNvPr id="51" name="Freeform 50"/>
          <p:cNvSpPr/>
          <p:nvPr/>
        </p:nvSpPr>
        <p:spPr>
          <a:xfrm>
            <a:off x="1711569" y="4704862"/>
            <a:ext cx="849526" cy="570523"/>
          </a:xfrm>
          <a:custGeom>
            <a:avLst/>
            <a:gdLst>
              <a:gd name="connsiteX0" fmla="*/ 211016 w 1172308"/>
              <a:gd name="connsiteY0" fmla="*/ 23446 h 570523"/>
              <a:gd name="connsiteX1" fmla="*/ 281354 w 1172308"/>
              <a:gd name="connsiteY1" fmla="*/ 15630 h 570523"/>
              <a:gd name="connsiteX2" fmla="*/ 312616 w 1172308"/>
              <a:gd name="connsiteY2" fmla="*/ 7815 h 570523"/>
              <a:gd name="connsiteX3" fmla="*/ 508000 w 1172308"/>
              <a:gd name="connsiteY3" fmla="*/ 0 h 570523"/>
              <a:gd name="connsiteX4" fmla="*/ 734646 w 1172308"/>
              <a:gd name="connsiteY4" fmla="*/ 7815 h 570523"/>
              <a:gd name="connsiteX5" fmla="*/ 781539 w 1172308"/>
              <a:gd name="connsiteY5" fmla="*/ 23446 h 570523"/>
              <a:gd name="connsiteX6" fmla="*/ 828431 w 1172308"/>
              <a:gd name="connsiteY6" fmla="*/ 39076 h 570523"/>
              <a:gd name="connsiteX7" fmla="*/ 851877 w 1172308"/>
              <a:gd name="connsiteY7" fmla="*/ 46892 h 570523"/>
              <a:gd name="connsiteX8" fmla="*/ 898769 w 1172308"/>
              <a:gd name="connsiteY8" fmla="*/ 70338 h 570523"/>
              <a:gd name="connsiteX9" fmla="*/ 945662 w 1172308"/>
              <a:gd name="connsiteY9" fmla="*/ 93784 h 570523"/>
              <a:gd name="connsiteX10" fmla="*/ 969108 w 1172308"/>
              <a:gd name="connsiteY10" fmla="*/ 109415 h 570523"/>
              <a:gd name="connsiteX11" fmla="*/ 1000369 w 1172308"/>
              <a:gd name="connsiteY11" fmla="*/ 125046 h 570523"/>
              <a:gd name="connsiteX12" fmla="*/ 1016000 w 1172308"/>
              <a:gd name="connsiteY12" fmla="*/ 148492 h 570523"/>
              <a:gd name="connsiteX13" fmla="*/ 1062893 w 1172308"/>
              <a:gd name="connsiteY13" fmla="*/ 179753 h 570523"/>
              <a:gd name="connsiteX14" fmla="*/ 1094154 w 1172308"/>
              <a:gd name="connsiteY14" fmla="*/ 226646 h 570523"/>
              <a:gd name="connsiteX15" fmla="*/ 1109785 w 1172308"/>
              <a:gd name="connsiteY15" fmla="*/ 250092 h 570523"/>
              <a:gd name="connsiteX16" fmla="*/ 1133231 w 1172308"/>
              <a:gd name="connsiteY16" fmla="*/ 273538 h 570523"/>
              <a:gd name="connsiteX17" fmla="*/ 1141046 w 1172308"/>
              <a:gd name="connsiteY17" fmla="*/ 296984 h 570523"/>
              <a:gd name="connsiteX18" fmla="*/ 1156677 w 1172308"/>
              <a:gd name="connsiteY18" fmla="*/ 320430 h 570523"/>
              <a:gd name="connsiteX19" fmla="*/ 1172308 w 1172308"/>
              <a:gd name="connsiteY19" fmla="*/ 367323 h 570523"/>
              <a:gd name="connsiteX20" fmla="*/ 1164493 w 1172308"/>
              <a:gd name="connsiteY20" fmla="*/ 461107 h 570523"/>
              <a:gd name="connsiteX21" fmla="*/ 1101969 w 1172308"/>
              <a:gd name="connsiteY21" fmla="*/ 523630 h 570523"/>
              <a:gd name="connsiteX22" fmla="*/ 1078523 w 1172308"/>
              <a:gd name="connsiteY22" fmla="*/ 539261 h 570523"/>
              <a:gd name="connsiteX23" fmla="*/ 1031631 w 1172308"/>
              <a:gd name="connsiteY23" fmla="*/ 554892 h 570523"/>
              <a:gd name="connsiteX24" fmla="*/ 1008185 w 1172308"/>
              <a:gd name="connsiteY24" fmla="*/ 562707 h 570523"/>
              <a:gd name="connsiteX25" fmla="*/ 961293 w 1172308"/>
              <a:gd name="connsiteY25" fmla="*/ 570523 h 570523"/>
              <a:gd name="connsiteX26" fmla="*/ 195385 w 1172308"/>
              <a:gd name="connsiteY26" fmla="*/ 554892 h 570523"/>
              <a:gd name="connsiteX27" fmla="*/ 132862 w 1172308"/>
              <a:gd name="connsiteY27" fmla="*/ 547076 h 570523"/>
              <a:gd name="connsiteX28" fmla="*/ 70339 w 1172308"/>
              <a:gd name="connsiteY28" fmla="*/ 508000 h 570523"/>
              <a:gd name="connsiteX29" fmla="*/ 46893 w 1172308"/>
              <a:gd name="connsiteY29" fmla="*/ 492369 h 570523"/>
              <a:gd name="connsiteX30" fmla="*/ 7816 w 1172308"/>
              <a:gd name="connsiteY30" fmla="*/ 445476 h 570523"/>
              <a:gd name="connsiteX31" fmla="*/ 0 w 1172308"/>
              <a:gd name="connsiteY31" fmla="*/ 422030 h 570523"/>
              <a:gd name="connsiteX32" fmla="*/ 7816 w 1172308"/>
              <a:gd name="connsiteY32" fmla="*/ 273538 h 570523"/>
              <a:gd name="connsiteX33" fmla="*/ 15631 w 1172308"/>
              <a:gd name="connsiteY33" fmla="*/ 250092 h 570523"/>
              <a:gd name="connsiteX34" fmla="*/ 70339 w 1172308"/>
              <a:gd name="connsiteY34" fmla="*/ 179753 h 570523"/>
              <a:gd name="connsiteX35" fmla="*/ 109416 w 1172308"/>
              <a:gd name="connsiteY35" fmla="*/ 109415 h 570523"/>
              <a:gd name="connsiteX36" fmla="*/ 132862 w 1172308"/>
              <a:gd name="connsiteY36" fmla="*/ 93784 h 570523"/>
              <a:gd name="connsiteX37" fmla="*/ 148493 w 1172308"/>
              <a:gd name="connsiteY37" fmla="*/ 70338 h 570523"/>
              <a:gd name="connsiteX38" fmla="*/ 211016 w 1172308"/>
              <a:gd name="connsiteY38" fmla="*/ 23446 h 5705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1172308" h="570523">
                <a:moveTo>
                  <a:pt x="211016" y="23446"/>
                </a:moveTo>
                <a:cubicBezTo>
                  <a:pt x="233159" y="14328"/>
                  <a:pt x="258038" y="19217"/>
                  <a:pt x="281354" y="15630"/>
                </a:cubicBezTo>
                <a:cubicBezTo>
                  <a:pt x="291970" y="13997"/>
                  <a:pt x="301900" y="8554"/>
                  <a:pt x="312616" y="7815"/>
                </a:cubicBezTo>
                <a:cubicBezTo>
                  <a:pt x="377642" y="3331"/>
                  <a:pt x="442872" y="2605"/>
                  <a:pt x="508000" y="0"/>
                </a:cubicBezTo>
                <a:cubicBezTo>
                  <a:pt x="583549" y="2605"/>
                  <a:pt x="659329" y="1359"/>
                  <a:pt x="734646" y="7815"/>
                </a:cubicBezTo>
                <a:cubicBezTo>
                  <a:pt x="751062" y="9222"/>
                  <a:pt x="765908" y="18236"/>
                  <a:pt x="781539" y="23446"/>
                </a:cubicBezTo>
                <a:lnTo>
                  <a:pt x="828431" y="39076"/>
                </a:lnTo>
                <a:cubicBezTo>
                  <a:pt x="836246" y="41681"/>
                  <a:pt x="845022" y="42322"/>
                  <a:pt x="851877" y="46892"/>
                </a:cubicBezTo>
                <a:cubicBezTo>
                  <a:pt x="882177" y="67093"/>
                  <a:pt x="866412" y="59553"/>
                  <a:pt x="898769" y="70338"/>
                </a:cubicBezTo>
                <a:cubicBezTo>
                  <a:pt x="965971" y="115139"/>
                  <a:pt x="880942" y="61424"/>
                  <a:pt x="945662" y="93784"/>
                </a:cubicBezTo>
                <a:cubicBezTo>
                  <a:pt x="954063" y="97985"/>
                  <a:pt x="960953" y="104755"/>
                  <a:pt x="969108" y="109415"/>
                </a:cubicBezTo>
                <a:cubicBezTo>
                  <a:pt x="979223" y="115195"/>
                  <a:pt x="989949" y="119836"/>
                  <a:pt x="1000369" y="125046"/>
                </a:cubicBezTo>
                <a:cubicBezTo>
                  <a:pt x="1005579" y="132861"/>
                  <a:pt x="1008665" y="142624"/>
                  <a:pt x="1016000" y="148492"/>
                </a:cubicBezTo>
                <a:cubicBezTo>
                  <a:pt x="1069696" y="191448"/>
                  <a:pt x="1007104" y="108024"/>
                  <a:pt x="1062893" y="179753"/>
                </a:cubicBezTo>
                <a:cubicBezTo>
                  <a:pt x="1074426" y="194582"/>
                  <a:pt x="1083734" y="211015"/>
                  <a:pt x="1094154" y="226646"/>
                </a:cubicBezTo>
                <a:cubicBezTo>
                  <a:pt x="1099364" y="234461"/>
                  <a:pt x="1103143" y="243450"/>
                  <a:pt x="1109785" y="250092"/>
                </a:cubicBezTo>
                <a:lnTo>
                  <a:pt x="1133231" y="273538"/>
                </a:lnTo>
                <a:cubicBezTo>
                  <a:pt x="1135836" y="281353"/>
                  <a:pt x="1137362" y="289616"/>
                  <a:pt x="1141046" y="296984"/>
                </a:cubicBezTo>
                <a:cubicBezTo>
                  <a:pt x="1145247" y="305385"/>
                  <a:pt x="1152862" y="311847"/>
                  <a:pt x="1156677" y="320430"/>
                </a:cubicBezTo>
                <a:cubicBezTo>
                  <a:pt x="1163369" y="335486"/>
                  <a:pt x="1172308" y="367323"/>
                  <a:pt x="1172308" y="367323"/>
                </a:cubicBezTo>
                <a:cubicBezTo>
                  <a:pt x="1169703" y="398584"/>
                  <a:pt x="1170274" y="430275"/>
                  <a:pt x="1164493" y="461107"/>
                </a:cubicBezTo>
                <a:cubicBezTo>
                  <a:pt x="1157627" y="497728"/>
                  <a:pt x="1130877" y="504358"/>
                  <a:pt x="1101969" y="523630"/>
                </a:cubicBezTo>
                <a:cubicBezTo>
                  <a:pt x="1094154" y="528840"/>
                  <a:pt x="1087434" y="536291"/>
                  <a:pt x="1078523" y="539261"/>
                </a:cubicBezTo>
                <a:lnTo>
                  <a:pt x="1031631" y="554892"/>
                </a:lnTo>
                <a:cubicBezTo>
                  <a:pt x="1023816" y="557497"/>
                  <a:pt x="1016311" y="561353"/>
                  <a:pt x="1008185" y="562707"/>
                </a:cubicBezTo>
                <a:lnTo>
                  <a:pt x="961293" y="570523"/>
                </a:lnTo>
                <a:lnTo>
                  <a:pt x="195385" y="554892"/>
                </a:lnTo>
                <a:cubicBezTo>
                  <a:pt x="174461" y="553072"/>
                  <a:pt x="153703" y="549681"/>
                  <a:pt x="132862" y="547076"/>
                </a:cubicBezTo>
                <a:cubicBezTo>
                  <a:pt x="44471" y="517614"/>
                  <a:pt x="113685" y="551347"/>
                  <a:pt x="70339" y="508000"/>
                </a:cubicBezTo>
                <a:cubicBezTo>
                  <a:pt x="63697" y="501358"/>
                  <a:pt x="54109" y="498382"/>
                  <a:pt x="46893" y="492369"/>
                </a:cubicBezTo>
                <a:cubicBezTo>
                  <a:pt x="32073" y="480019"/>
                  <a:pt x="16601" y="463046"/>
                  <a:pt x="7816" y="445476"/>
                </a:cubicBezTo>
                <a:cubicBezTo>
                  <a:pt x="4132" y="438108"/>
                  <a:pt x="2605" y="429845"/>
                  <a:pt x="0" y="422030"/>
                </a:cubicBezTo>
                <a:cubicBezTo>
                  <a:pt x="2605" y="372533"/>
                  <a:pt x="3328" y="322900"/>
                  <a:pt x="7816" y="273538"/>
                </a:cubicBezTo>
                <a:cubicBezTo>
                  <a:pt x="8562" y="265334"/>
                  <a:pt x="11630" y="257293"/>
                  <a:pt x="15631" y="250092"/>
                </a:cubicBezTo>
                <a:cubicBezTo>
                  <a:pt x="39000" y="208028"/>
                  <a:pt x="41861" y="208232"/>
                  <a:pt x="70339" y="179753"/>
                </a:cubicBezTo>
                <a:cubicBezTo>
                  <a:pt x="78483" y="155320"/>
                  <a:pt x="86380" y="124773"/>
                  <a:pt x="109416" y="109415"/>
                </a:cubicBezTo>
                <a:lnTo>
                  <a:pt x="132862" y="93784"/>
                </a:lnTo>
                <a:cubicBezTo>
                  <a:pt x="138072" y="85969"/>
                  <a:pt x="140528" y="75316"/>
                  <a:pt x="148493" y="70338"/>
                </a:cubicBezTo>
                <a:cubicBezTo>
                  <a:pt x="238069" y="14353"/>
                  <a:pt x="188873" y="32564"/>
                  <a:pt x="211016" y="23446"/>
                </a:cubicBezTo>
                <a:close/>
              </a:path>
            </a:pathLst>
          </a:custGeom>
          <a:noFill/>
          <a:ln>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Rectangle 48">
            <a:extLst>
              <a:ext uri="{FF2B5EF4-FFF2-40B4-BE49-F238E27FC236}">
                <a16:creationId xmlns:a16="http://schemas.microsoft.com/office/drawing/2014/main" id="{1C3B8124-6CBF-40D6-BB66-B76186EC38D5}"/>
              </a:ext>
            </a:extLst>
          </p:cNvPr>
          <p:cNvSpPr/>
          <p:nvPr/>
        </p:nvSpPr>
        <p:spPr>
          <a:xfrm>
            <a:off x="10004980" y="3165053"/>
            <a:ext cx="325319" cy="362231"/>
          </a:xfrm>
          <a:prstGeom prst="rect">
            <a:avLst/>
          </a:prstGeom>
          <a:noFill/>
          <a:ln w="19050">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Oval 49">
            <a:extLst>
              <a:ext uri="{FF2B5EF4-FFF2-40B4-BE49-F238E27FC236}">
                <a16:creationId xmlns:a16="http://schemas.microsoft.com/office/drawing/2014/main" id="{233763C3-503D-4C6A-AD3A-11B621D133E4}"/>
              </a:ext>
            </a:extLst>
          </p:cNvPr>
          <p:cNvSpPr/>
          <p:nvPr/>
        </p:nvSpPr>
        <p:spPr>
          <a:xfrm>
            <a:off x="10103609" y="3290466"/>
            <a:ext cx="134224" cy="125835"/>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Isosceles Triangle 51">
            <a:extLst>
              <a:ext uri="{FF2B5EF4-FFF2-40B4-BE49-F238E27FC236}">
                <a16:creationId xmlns:a16="http://schemas.microsoft.com/office/drawing/2014/main" id="{A3B3DE8F-2B2F-4800-8336-9F5B30A3A851}"/>
              </a:ext>
            </a:extLst>
          </p:cNvPr>
          <p:cNvSpPr/>
          <p:nvPr/>
        </p:nvSpPr>
        <p:spPr>
          <a:xfrm>
            <a:off x="9942062" y="3591261"/>
            <a:ext cx="125835" cy="125835"/>
          </a:xfrm>
          <a:prstGeom prst="triangl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TextBox 52">
            <a:extLst>
              <a:ext uri="{FF2B5EF4-FFF2-40B4-BE49-F238E27FC236}">
                <a16:creationId xmlns:a16="http://schemas.microsoft.com/office/drawing/2014/main" id="{AC10F9AC-9522-479A-9D46-F703A77270B4}"/>
              </a:ext>
            </a:extLst>
          </p:cNvPr>
          <p:cNvSpPr txBox="1"/>
          <p:nvPr/>
        </p:nvSpPr>
        <p:spPr>
          <a:xfrm>
            <a:off x="10372489" y="3165054"/>
            <a:ext cx="197170" cy="276999"/>
          </a:xfrm>
          <a:prstGeom prst="rect">
            <a:avLst/>
          </a:prstGeom>
          <a:noFill/>
        </p:spPr>
        <p:txBody>
          <a:bodyPr wrap="none" lIns="0" tIns="0" rIns="0" bIns="0" rtlCol="0">
            <a:spAutoFit/>
          </a:bodyPr>
          <a:lstStyle/>
          <a:p>
            <a:r>
              <a:rPr lang="en-US" dirty="0"/>
              <a:t>P</a:t>
            </a:r>
            <a:r>
              <a:rPr lang="en-US" baseline="-25000" dirty="0"/>
              <a:t>2</a:t>
            </a:r>
          </a:p>
        </p:txBody>
      </p:sp>
      <p:sp>
        <p:nvSpPr>
          <p:cNvPr id="54" name="TextBox 53">
            <a:extLst>
              <a:ext uri="{FF2B5EF4-FFF2-40B4-BE49-F238E27FC236}">
                <a16:creationId xmlns:a16="http://schemas.microsoft.com/office/drawing/2014/main" id="{6228449D-D333-49FB-90B7-63200C549B15}"/>
              </a:ext>
            </a:extLst>
          </p:cNvPr>
          <p:cNvSpPr txBox="1"/>
          <p:nvPr/>
        </p:nvSpPr>
        <p:spPr>
          <a:xfrm>
            <a:off x="10350997" y="4580629"/>
            <a:ext cx="197170" cy="276999"/>
          </a:xfrm>
          <a:prstGeom prst="rect">
            <a:avLst/>
          </a:prstGeom>
          <a:noFill/>
        </p:spPr>
        <p:txBody>
          <a:bodyPr wrap="none" lIns="0" tIns="0" rIns="0" bIns="0" rtlCol="0">
            <a:spAutoFit/>
          </a:bodyPr>
          <a:lstStyle/>
          <a:p>
            <a:r>
              <a:rPr lang="en-US" dirty="0"/>
              <a:t>P</a:t>
            </a:r>
            <a:r>
              <a:rPr lang="en-US" baseline="-25000" dirty="0"/>
              <a:t>1</a:t>
            </a:r>
          </a:p>
        </p:txBody>
      </p:sp>
      <p:sp>
        <p:nvSpPr>
          <p:cNvPr id="55" name="TextBox 54">
            <a:extLst>
              <a:ext uri="{FF2B5EF4-FFF2-40B4-BE49-F238E27FC236}">
                <a16:creationId xmlns:a16="http://schemas.microsoft.com/office/drawing/2014/main" id="{2E5A0F43-9839-49D0-9CEA-41D3D8BBA833}"/>
              </a:ext>
            </a:extLst>
          </p:cNvPr>
          <p:cNvSpPr txBox="1"/>
          <p:nvPr/>
        </p:nvSpPr>
        <p:spPr>
          <a:xfrm>
            <a:off x="8368980" y="3286142"/>
            <a:ext cx="197170" cy="276999"/>
          </a:xfrm>
          <a:prstGeom prst="rect">
            <a:avLst/>
          </a:prstGeom>
          <a:noFill/>
        </p:spPr>
        <p:txBody>
          <a:bodyPr wrap="none" lIns="0" tIns="0" rIns="0" bIns="0" rtlCol="0">
            <a:spAutoFit/>
          </a:bodyPr>
          <a:lstStyle/>
          <a:p>
            <a:r>
              <a:rPr lang="en-US" dirty="0"/>
              <a:t>P</a:t>
            </a:r>
            <a:r>
              <a:rPr lang="en-US" baseline="-25000" dirty="0"/>
              <a:t>1</a:t>
            </a:r>
          </a:p>
        </p:txBody>
      </p:sp>
      <p:sp>
        <p:nvSpPr>
          <p:cNvPr id="56" name="TextBox 55">
            <a:extLst>
              <a:ext uri="{FF2B5EF4-FFF2-40B4-BE49-F238E27FC236}">
                <a16:creationId xmlns:a16="http://schemas.microsoft.com/office/drawing/2014/main" id="{A773C35E-12CC-47E3-AA91-B31C0F375D71}"/>
              </a:ext>
            </a:extLst>
          </p:cNvPr>
          <p:cNvSpPr txBox="1"/>
          <p:nvPr/>
        </p:nvSpPr>
        <p:spPr>
          <a:xfrm>
            <a:off x="9675080" y="3527285"/>
            <a:ext cx="197170" cy="276999"/>
          </a:xfrm>
          <a:prstGeom prst="rect">
            <a:avLst/>
          </a:prstGeom>
          <a:noFill/>
        </p:spPr>
        <p:txBody>
          <a:bodyPr wrap="none" lIns="0" tIns="0" rIns="0" bIns="0" rtlCol="0">
            <a:spAutoFit/>
          </a:bodyPr>
          <a:lstStyle/>
          <a:p>
            <a:r>
              <a:rPr lang="en-US" dirty="0"/>
              <a:t>P</a:t>
            </a:r>
            <a:r>
              <a:rPr lang="en-US" baseline="-25000" dirty="0"/>
              <a:t>1</a:t>
            </a:r>
          </a:p>
        </p:txBody>
      </p:sp>
      <p:sp>
        <p:nvSpPr>
          <p:cNvPr id="57" name="TextBox 56">
            <a:extLst>
              <a:ext uri="{FF2B5EF4-FFF2-40B4-BE49-F238E27FC236}">
                <a16:creationId xmlns:a16="http://schemas.microsoft.com/office/drawing/2014/main" id="{E54B5739-CC45-4AC2-81C0-257F183A205B}"/>
              </a:ext>
            </a:extLst>
          </p:cNvPr>
          <p:cNvSpPr txBox="1"/>
          <p:nvPr/>
        </p:nvSpPr>
        <p:spPr>
          <a:xfrm>
            <a:off x="8417424" y="4547257"/>
            <a:ext cx="197170" cy="276999"/>
          </a:xfrm>
          <a:prstGeom prst="rect">
            <a:avLst/>
          </a:prstGeom>
          <a:noFill/>
        </p:spPr>
        <p:txBody>
          <a:bodyPr wrap="none" lIns="0" tIns="0" rIns="0" bIns="0" rtlCol="0">
            <a:spAutoFit/>
          </a:bodyPr>
          <a:lstStyle/>
          <a:p>
            <a:r>
              <a:rPr lang="en-US" dirty="0"/>
              <a:t>P</a:t>
            </a:r>
            <a:r>
              <a:rPr lang="en-US" baseline="-25000" dirty="0"/>
              <a:t>1</a:t>
            </a:r>
            <a:endParaRPr lang="en-US" dirty="0"/>
          </a:p>
        </p:txBody>
      </p:sp>
      <p:grpSp>
        <p:nvGrpSpPr>
          <p:cNvPr id="58" name="Group 57">
            <a:extLst>
              <a:ext uri="{FF2B5EF4-FFF2-40B4-BE49-F238E27FC236}">
                <a16:creationId xmlns:a16="http://schemas.microsoft.com/office/drawing/2014/main" id="{A7CF2276-FBE0-4F4F-90B7-3C116FE82DB9}"/>
              </a:ext>
            </a:extLst>
          </p:cNvPr>
          <p:cNvGrpSpPr/>
          <p:nvPr/>
        </p:nvGrpSpPr>
        <p:grpSpPr>
          <a:xfrm>
            <a:off x="7271293" y="2307421"/>
            <a:ext cx="3700453" cy="3552282"/>
            <a:chOff x="6398" y="1292924"/>
            <a:chExt cx="3700453" cy="3552282"/>
          </a:xfrm>
        </p:grpSpPr>
        <p:cxnSp>
          <p:nvCxnSpPr>
            <p:cNvPr id="59" name="Straight Arrow Connector 58">
              <a:extLst>
                <a:ext uri="{FF2B5EF4-FFF2-40B4-BE49-F238E27FC236}">
                  <a16:creationId xmlns:a16="http://schemas.microsoft.com/office/drawing/2014/main" id="{752943E7-88C6-49C5-90B2-3FFFAF77C5E3}"/>
                </a:ext>
              </a:extLst>
            </p:cNvPr>
            <p:cNvCxnSpPr/>
            <p:nvPr/>
          </p:nvCxnSpPr>
          <p:spPr>
            <a:xfrm flipV="1">
              <a:off x="543521" y="4390352"/>
              <a:ext cx="3163330" cy="823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60" name="Straight Arrow Connector 59">
              <a:extLst>
                <a:ext uri="{FF2B5EF4-FFF2-40B4-BE49-F238E27FC236}">
                  <a16:creationId xmlns:a16="http://schemas.microsoft.com/office/drawing/2014/main" id="{49493130-9818-4443-B443-A7125FBAA259}"/>
                </a:ext>
              </a:extLst>
            </p:cNvPr>
            <p:cNvCxnSpPr/>
            <p:nvPr/>
          </p:nvCxnSpPr>
          <p:spPr>
            <a:xfrm flipV="1">
              <a:off x="543521" y="1292924"/>
              <a:ext cx="0" cy="311021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61" name="Straight Arrow Connector 60">
              <a:extLst>
                <a:ext uri="{FF2B5EF4-FFF2-40B4-BE49-F238E27FC236}">
                  <a16:creationId xmlns:a16="http://schemas.microsoft.com/office/drawing/2014/main" id="{F17DCACF-0D48-4321-A7C3-9C41E5B729DF}"/>
                </a:ext>
              </a:extLst>
            </p:cNvPr>
            <p:cNvCxnSpPr/>
            <p:nvPr/>
          </p:nvCxnSpPr>
          <p:spPr>
            <a:xfrm>
              <a:off x="2208566" y="4652376"/>
              <a:ext cx="372894"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62" name="TextBox 61">
              <a:extLst>
                <a:ext uri="{FF2B5EF4-FFF2-40B4-BE49-F238E27FC236}">
                  <a16:creationId xmlns:a16="http://schemas.microsoft.com/office/drawing/2014/main" id="{12525B2C-50BC-4AAC-815A-81AB9E6D6F8E}"/>
                </a:ext>
              </a:extLst>
            </p:cNvPr>
            <p:cNvSpPr txBox="1"/>
            <p:nvPr/>
          </p:nvSpPr>
          <p:spPr>
            <a:xfrm>
              <a:off x="1657879" y="4475874"/>
              <a:ext cx="537327" cy="369332"/>
            </a:xfrm>
            <a:prstGeom prst="rect">
              <a:avLst/>
            </a:prstGeom>
            <a:noFill/>
          </p:spPr>
          <p:txBody>
            <a:bodyPr wrap="none" rtlCol="0">
              <a:spAutoFit/>
            </a:bodyPr>
            <a:lstStyle/>
            <a:p>
              <a:r>
                <a:rPr lang="en-US" dirty="0"/>
                <a:t>Sel</a:t>
              </a:r>
              <a:r>
                <a:rPr lang="en-US" baseline="-25000" dirty="0"/>
                <a:t>1</a:t>
              </a:r>
            </a:p>
          </p:txBody>
        </p:sp>
        <p:sp>
          <p:nvSpPr>
            <p:cNvPr id="63" name="TextBox 62">
              <a:extLst>
                <a:ext uri="{FF2B5EF4-FFF2-40B4-BE49-F238E27FC236}">
                  <a16:creationId xmlns:a16="http://schemas.microsoft.com/office/drawing/2014/main" id="{14D8591F-C197-43E2-B858-2C12B5614B80}"/>
                </a:ext>
              </a:extLst>
            </p:cNvPr>
            <p:cNvSpPr txBox="1"/>
            <p:nvPr/>
          </p:nvSpPr>
          <p:spPr>
            <a:xfrm>
              <a:off x="6398" y="2524776"/>
              <a:ext cx="537327" cy="369332"/>
            </a:xfrm>
            <a:prstGeom prst="rect">
              <a:avLst/>
            </a:prstGeom>
            <a:noFill/>
          </p:spPr>
          <p:txBody>
            <a:bodyPr wrap="none" rtlCol="0">
              <a:spAutoFit/>
            </a:bodyPr>
            <a:lstStyle/>
            <a:p>
              <a:r>
                <a:rPr lang="en-US" dirty="0"/>
                <a:t>Sel</a:t>
              </a:r>
              <a:r>
                <a:rPr lang="en-US" baseline="-25000" dirty="0"/>
                <a:t>2</a:t>
              </a:r>
            </a:p>
          </p:txBody>
        </p:sp>
        <p:cxnSp>
          <p:nvCxnSpPr>
            <p:cNvPr id="64" name="Straight Arrow Connector 63">
              <a:extLst>
                <a:ext uri="{FF2B5EF4-FFF2-40B4-BE49-F238E27FC236}">
                  <a16:creationId xmlns:a16="http://schemas.microsoft.com/office/drawing/2014/main" id="{93C0945C-2350-4396-B429-50655EE2F79E}"/>
                </a:ext>
              </a:extLst>
            </p:cNvPr>
            <p:cNvCxnSpPr/>
            <p:nvPr/>
          </p:nvCxnSpPr>
          <p:spPr>
            <a:xfrm flipV="1">
              <a:off x="400360" y="2062707"/>
              <a:ext cx="0" cy="480115"/>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sp>
        <p:nvSpPr>
          <p:cNvPr id="65" name="Oval 64">
            <a:extLst>
              <a:ext uri="{FF2B5EF4-FFF2-40B4-BE49-F238E27FC236}">
                <a16:creationId xmlns:a16="http://schemas.microsoft.com/office/drawing/2014/main" id="{A7A1F7D1-C4A1-4E93-ADCB-7F9009F3EE7C}"/>
              </a:ext>
            </a:extLst>
          </p:cNvPr>
          <p:cNvSpPr/>
          <p:nvPr/>
        </p:nvSpPr>
        <p:spPr>
          <a:xfrm>
            <a:off x="8370503" y="3728509"/>
            <a:ext cx="134224" cy="125835"/>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Oval 65">
            <a:extLst>
              <a:ext uri="{FF2B5EF4-FFF2-40B4-BE49-F238E27FC236}">
                <a16:creationId xmlns:a16="http://schemas.microsoft.com/office/drawing/2014/main" id="{DF8F564D-5CC8-420A-ABD7-689CB0E4E7D2}"/>
              </a:ext>
            </a:extLst>
          </p:cNvPr>
          <p:cNvSpPr/>
          <p:nvPr/>
        </p:nvSpPr>
        <p:spPr>
          <a:xfrm>
            <a:off x="10105554" y="4769154"/>
            <a:ext cx="134224" cy="125835"/>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Rectangle 68">
            <a:extLst>
              <a:ext uri="{FF2B5EF4-FFF2-40B4-BE49-F238E27FC236}">
                <a16:creationId xmlns:a16="http://schemas.microsoft.com/office/drawing/2014/main" id="{055A1531-2978-4913-8C96-8DCE9925E5C2}"/>
              </a:ext>
            </a:extLst>
          </p:cNvPr>
          <p:cNvSpPr/>
          <p:nvPr/>
        </p:nvSpPr>
        <p:spPr>
          <a:xfrm>
            <a:off x="8286126" y="3578052"/>
            <a:ext cx="2054331" cy="1433705"/>
          </a:xfrm>
          <a:prstGeom prst="rect">
            <a:avLst/>
          </a:prstGeom>
          <a:noFill/>
          <a:ln w="19050">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Isosceles Triangle 69">
            <a:extLst>
              <a:ext uri="{FF2B5EF4-FFF2-40B4-BE49-F238E27FC236}">
                <a16:creationId xmlns:a16="http://schemas.microsoft.com/office/drawing/2014/main" id="{984636CF-2AF6-48C4-9523-894CA2E14E6F}"/>
              </a:ext>
            </a:extLst>
          </p:cNvPr>
          <p:cNvSpPr/>
          <p:nvPr/>
        </p:nvSpPr>
        <p:spPr>
          <a:xfrm>
            <a:off x="8550784" y="4836654"/>
            <a:ext cx="125835" cy="125835"/>
          </a:xfrm>
          <a:prstGeom prst="triangl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a:extLst>
              <a:ext uri="{FF2B5EF4-FFF2-40B4-BE49-F238E27FC236}">
                <a16:creationId xmlns:a16="http://schemas.microsoft.com/office/drawing/2014/main" id="{30C8470E-64AE-471F-8EA8-11B489AF002A}"/>
              </a:ext>
            </a:extLst>
          </p:cNvPr>
          <p:cNvSpPr/>
          <p:nvPr/>
        </p:nvSpPr>
        <p:spPr>
          <a:xfrm>
            <a:off x="7916571" y="5004767"/>
            <a:ext cx="325319" cy="356828"/>
          </a:xfrm>
          <a:prstGeom prst="rect">
            <a:avLst/>
          </a:prstGeom>
          <a:noFill/>
          <a:ln w="19050">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Oval 71">
            <a:extLst>
              <a:ext uri="{FF2B5EF4-FFF2-40B4-BE49-F238E27FC236}">
                <a16:creationId xmlns:a16="http://schemas.microsoft.com/office/drawing/2014/main" id="{CF608E2D-6C98-4171-ADFE-D7A7C88BF075}"/>
              </a:ext>
            </a:extLst>
          </p:cNvPr>
          <p:cNvSpPr/>
          <p:nvPr/>
        </p:nvSpPr>
        <p:spPr>
          <a:xfrm>
            <a:off x="8015200" y="5124776"/>
            <a:ext cx="134224" cy="125835"/>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TextBox 72">
            <a:extLst>
              <a:ext uri="{FF2B5EF4-FFF2-40B4-BE49-F238E27FC236}">
                <a16:creationId xmlns:a16="http://schemas.microsoft.com/office/drawing/2014/main" id="{A5E757C0-0002-4A3C-BBC7-E097AD6A2847}"/>
              </a:ext>
            </a:extLst>
          </p:cNvPr>
          <p:cNvSpPr txBox="1"/>
          <p:nvPr/>
        </p:nvSpPr>
        <p:spPr>
          <a:xfrm>
            <a:off x="7827525" y="4685488"/>
            <a:ext cx="197170" cy="276999"/>
          </a:xfrm>
          <a:prstGeom prst="rect">
            <a:avLst/>
          </a:prstGeom>
          <a:noFill/>
        </p:spPr>
        <p:txBody>
          <a:bodyPr wrap="none" lIns="0" tIns="0" rIns="0" bIns="0" rtlCol="0">
            <a:spAutoFit/>
          </a:bodyPr>
          <a:lstStyle/>
          <a:p>
            <a:r>
              <a:rPr lang="en-US" dirty="0"/>
              <a:t>P</a:t>
            </a:r>
            <a:r>
              <a:rPr lang="en-US" baseline="-25000" dirty="0"/>
              <a:t>3</a:t>
            </a:r>
          </a:p>
        </p:txBody>
      </p:sp>
      <p:sp>
        <p:nvSpPr>
          <p:cNvPr id="74" name="TextBox 73">
            <a:extLst>
              <a:ext uri="{FF2B5EF4-FFF2-40B4-BE49-F238E27FC236}">
                <a16:creationId xmlns:a16="http://schemas.microsoft.com/office/drawing/2014/main" id="{CE40F2C9-A66B-4B02-B017-B674D02BA3FA}"/>
              </a:ext>
            </a:extLst>
          </p:cNvPr>
          <p:cNvSpPr txBox="1"/>
          <p:nvPr/>
        </p:nvSpPr>
        <p:spPr>
          <a:xfrm>
            <a:off x="8677696" y="5120467"/>
            <a:ext cx="197170" cy="276999"/>
          </a:xfrm>
          <a:prstGeom prst="rect">
            <a:avLst/>
          </a:prstGeom>
          <a:noFill/>
        </p:spPr>
        <p:txBody>
          <a:bodyPr wrap="none" lIns="0" tIns="0" rIns="0" bIns="0" rtlCol="0">
            <a:spAutoFit/>
          </a:bodyPr>
          <a:lstStyle/>
          <a:p>
            <a:r>
              <a:rPr lang="en-US" dirty="0"/>
              <a:t>P</a:t>
            </a:r>
            <a:r>
              <a:rPr lang="en-US" baseline="-25000" dirty="0"/>
              <a:t>4</a:t>
            </a:r>
          </a:p>
        </p:txBody>
      </p:sp>
      <p:sp>
        <p:nvSpPr>
          <p:cNvPr id="75" name="Oval 74">
            <a:extLst>
              <a:ext uri="{FF2B5EF4-FFF2-40B4-BE49-F238E27FC236}">
                <a16:creationId xmlns:a16="http://schemas.microsoft.com/office/drawing/2014/main" id="{77741622-ADC7-458B-932A-62180BF60A12}"/>
              </a:ext>
            </a:extLst>
          </p:cNvPr>
          <p:cNvSpPr/>
          <p:nvPr/>
        </p:nvSpPr>
        <p:spPr>
          <a:xfrm>
            <a:off x="8410915" y="5179858"/>
            <a:ext cx="134224" cy="125835"/>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a:extLst>
              <a:ext uri="{FF2B5EF4-FFF2-40B4-BE49-F238E27FC236}">
                <a16:creationId xmlns:a16="http://schemas.microsoft.com/office/drawing/2014/main" id="{1B07546A-4D7E-4778-96CB-3B2F4CC0BEF6}"/>
              </a:ext>
            </a:extLst>
          </p:cNvPr>
          <p:cNvSpPr/>
          <p:nvPr/>
        </p:nvSpPr>
        <p:spPr>
          <a:xfrm>
            <a:off x="8307430" y="5080530"/>
            <a:ext cx="325319" cy="316936"/>
          </a:xfrm>
          <a:prstGeom prst="rect">
            <a:avLst/>
          </a:prstGeom>
          <a:noFill/>
          <a:ln w="19050">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TextBox 76">
            <a:extLst>
              <a:ext uri="{FF2B5EF4-FFF2-40B4-BE49-F238E27FC236}">
                <a16:creationId xmlns:a16="http://schemas.microsoft.com/office/drawing/2014/main" id="{D3A43785-418B-4087-9E9F-51488A64853D}"/>
              </a:ext>
            </a:extLst>
          </p:cNvPr>
          <p:cNvSpPr txBox="1"/>
          <p:nvPr/>
        </p:nvSpPr>
        <p:spPr>
          <a:xfrm>
            <a:off x="8348390" y="1772914"/>
            <a:ext cx="1711944" cy="369332"/>
          </a:xfrm>
          <a:prstGeom prst="rect">
            <a:avLst/>
          </a:prstGeom>
          <a:noFill/>
        </p:spPr>
        <p:txBody>
          <a:bodyPr wrap="none" rtlCol="0">
            <a:spAutoFit/>
          </a:bodyPr>
          <a:lstStyle/>
          <a:p>
            <a:r>
              <a:rPr lang="en-US" b="1" dirty="0"/>
              <a:t>Merging Ranges</a:t>
            </a:r>
          </a:p>
        </p:txBody>
      </p:sp>
      <p:sp>
        <p:nvSpPr>
          <p:cNvPr id="3" name="Date Placeholder 2">
            <a:extLst>
              <a:ext uri="{FF2B5EF4-FFF2-40B4-BE49-F238E27FC236}">
                <a16:creationId xmlns:a16="http://schemas.microsoft.com/office/drawing/2014/main" id="{5DFE3CD9-9158-44DF-9E98-0294211B658B}"/>
              </a:ext>
            </a:extLst>
          </p:cNvPr>
          <p:cNvSpPr>
            <a:spLocks noGrp="1"/>
          </p:cNvSpPr>
          <p:nvPr>
            <p:ph type="dt" sz="half" idx="10"/>
          </p:nvPr>
        </p:nvSpPr>
        <p:spPr/>
        <p:txBody>
          <a:bodyPr/>
          <a:lstStyle/>
          <a:p>
            <a:fld id="{9D20EE42-A8ED-4E92-BC60-7FEFE03CABBE}" type="datetime1">
              <a:rPr lang="en-US" smtClean="0"/>
              <a:t>1/26/2018</a:t>
            </a:fld>
            <a:endParaRPr lang="en-US"/>
          </a:p>
        </p:txBody>
      </p:sp>
      <p:sp>
        <p:nvSpPr>
          <p:cNvPr id="4" name="Slide Number Placeholder 3">
            <a:extLst>
              <a:ext uri="{FF2B5EF4-FFF2-40B4-BE49-F238E27FC236}">
                <a16:creationId xmlns:a16="http://schemas.microsoft.com/office/drawing/2014/main" id="{2F5E858F-3FDF-4CFA-A210-D9D651695E15}"/>
              </a:ext>
            </a:extLst>
          </p:cNvPr>
          <p:cNvSpPr>
            <a:spLocks noGrp="1"/>
          </p:cNvSpPr>
          <p:nvPr>
            <p:ph type="sldNum" sz="quarter" idx="12"/>
          </p:nvPr>
        </p:nvSpPr>
        <p:spPr/>
        <p:txBody>
          <a:bodyPr/>
          <a:lstStyle/>
          <a:p>
            <a:fld id="{2A90BD27-C47E-47C2-9FB3-CBB1CB19B799}" type="slidenum">
              <a:rPr lang="en-US" smtClean="0"/>
              <a:t>29</a:t>
            </a:fld>
            <a:endParaRPr lang="en-US"/>
          </a:p>
        </p:txBody>
      </p:sp>
    </p:spTree>
    <p:extLst>
      <p:ext uri="{BB962C8B-B14F-4D97-AF65-F5344CB8AC3E}">
        <p14:creationId xmlns:p14="http://schemas.microsoft.com/office/powerpoint/2010/main" val="16731585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4"/>
                                        </p:tgtEl>
                                        <p:attrNameLst>
                                          <p:attrName>style.visibility</p:attrName>
                                        </p:attrNameLst>
                                      </p:cBhvr>
                                      <p:to>
                                        <p:strVal val="visible"/>
                                      </p:to>
                                    </p:set>
                                    <p:animEffect transition="in" filter="fade">
                                      <p:cBhvr>
                                        <p:cTn id="7" dur="500"/>
                                        <p:tgtEl>
                                          <p:spTgt spid="24"/>
                                        </p:tgtEl>
                                      </p:cBhvr>
                                    </p:animEffect>
                                  </p:childTnLst>
                                </p:cTn>
                              </p:par>
                              <p:par>
                                <p:cTn id="8" presetID="10" presetClass="entr" presetSubtype="0" fill="hold" nodeType="with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fade">
                                      <p:cBhvr>
                                        <p:cTn id="10" dur="500"/>
                                        <p:tgtEl>
                                          <p:spTgt spid="8"/>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29"/>
                                        </p:tgtEl>
                                        <p:attrNameLst>
                                          <p:attrName>style.visibility</p:attrName>
                                        </p:attrNameLst>
                                      </p:cBhvr>
                                      <p:to>
                                        <p:strVal val="visible"/>
                                      </p:to>
                                    </p:set>
                                    <p:animEffect transition="in" filter="fade">
                                      <p:cBhvr>
                                        <p:cTn id="13" dur="500"/>
                                        <p:tgtEl>
                                          <p:spTgt spid="29"/>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grpId="0" nodeType="clickEffect">
                                  <p:stCondLst>
                                    <p:cond delay="0"/>
                                  </p:stCondLst>
                                  <p:childTnLst>
                                    <p:set>
                                      <p:cBhvr>
                                        <p:cTn id="17" dur="1" fill="hold">
                                          <p:stCondLst>
                                            <p:cond delay="0"/>
                                          </p:stCondLst>
                                        </p:cTn>
                                        <p:tgtEl>
                                          <p:spTgt spid="31"/>
                                        </p:tgtEl>
                                        <p:attrNameLst>
                                          <p:attrName>style.visibility</p:attrName>
                                        </p:attrNameLst>
                                      </p:cBhvr>
                                      <p:to>
                                        <p:strVal val="visible"/>
                                      </p:to>
                                    </p:set>
                                    <p:animEffect transition="in" filter="fade">
                                      <p:cBhvr>
                                        <p:cTn id="18" dur="500"/>
                                        <p:tgtEl>
                                          <p:spTgt spid="31"/>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nodeType="clickEffect">
                                  <p:stCondLst>
                                    <p:cond delay="0"/>
                                  </p:stCondLst>
                                  <p:childTnLst>
                                    <p:set>
                                      <p:cBhvr>
                                        <p:cTn id="22" dur="1" fill="hold">
                                          <p:stCondLst>
                                            <p:cond delay="0"/>
                                          </p:stCondLst>
                                        </p:cTn>
                                        <p:tgtEl>
                                          <p:spTgt spid="33"/>
                                        </p:tgtEl>
                                        <p:attrNameLst>
                                          <p:attrName>style.visibility</p:attrName>
                                        </p:attrNameLst>
                                      </p:cBhvr>
                                      <p:to>
                                        <p:strVal val="visible"/>
                                      </p:to>
                                    </p:set>
                                    <p:animEffect transition="in" filter="fade">
                                      <p:cBhvr>
                                        <p:cTn id="23" dur="500"/>
                                        <p:tgtEl>
                                          <p:spTgt spid="33"/>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nodeType="clickEffect">
                                  <p:stCondLst>
                                    <p:cond delay="0"/>
                                  </p:stCondLst>
                                  <p:childTnLst>
                                    <p:set>
                                      <p:cBhvr>
                                        <p:cTn id="27" dur="1" fill="hold">
                                          <p:stCondLst>
                                            <p:cond delay="0"/>
                                          </p:stCondLst>
                                        </p:cTn>
                                        <p:tgtEl>
                                          <p:spTgt spid="36"/>
                                        </p:tgtEl>
                                        <p:attrNameLst>
                                          <p:attrName>style.visibility</p:attrName>
                                        </p:attrNameLst>
                                      </p:cBhvr>
                                      <p:to>
                                        <p:strVal val="visible"/>
                                      </p:to>
                                    </p:set>
                                    <p:animEffect transition="in" filter="fade">
                                      <p:cBhvr>
                                        <p:cTn id="28" dur="500"/>
                                        <p:tgtEl>
                                          <p:spTgt spid="36"/>
                                        </p:tgtEl>
                                      </p:cBhvr>
                                    </p:animEffect>
                                  </p:childTnLst>
                                </p:cTn>
                              </p:par>
                            </p:childTnLst>
                          </p:cTn>
                        </p:par>
                      </p:childTnLst>
                    </p:cTn>
                  </p:par>
                  <p:par>
                    <p:cTn id="29" fill="hold">
                      <p:stCondLst>
                        <p:cond delay="indefinite"/>
                      </p:stCondLst>
                      <p:childTnLst>
                        <p:par>
                          <p:cTn id="30" fill="hold">
                            <p:stCondLst>
                              <p:cond delay="0"/>
                            </p:stCondLst>
                            <p:childTnLst>
                              <p:par>
                                <p:cTn id="31" presetID="10" presetClass="entr" presetSubtype="0" fill="hold" grpId="0" nodeType="clickEffect">
                                  <p:stCondLst>
                                    <p:cond delay="0"/>
                                  </p:stCondLst>
                                  <p:childTnLst>
                                    <p:set>
                                      <p:cBhvr>
                                        <p:cTn id="32" dur="1" fill="hold">
                                          <p:stCondLst>
                                            <p:cond delay="0"/>
                                          </p:stCondLst>
                                        </p:cTn>
                                        <p:tgtEl>
                                          <p:spTgt spid="32"/>
                                        </p:tgtEl>
                                        <p:attrNameLst>
                                          <p:attrName>style.visibility</p:attrName>
                                        </p:attrNameLst>
                                      </p:cBhvr>
                                      <p:to>
                                        <p:strVal val="visible"/>
                                      </p:to>
                                    </p:set>
                                    <p:animEffect transition="in" filter="fade">
                                      <p:cBhvr>
                                        <p:cTn id="33" dur="500"/>
                                        <p:tgtEl>
                                          <p:spTgt spid="32"/>
                                        </p:tgtEl>
                                      </p:cBhvr>
                                    </p:animEffect>
                                  </p:childTnLst>
                                </p:cTn>
                              </p:par>
                            </p:childTnLst>
                          </p:cTn>
                        </p:par>
                      </p:childTnLst>
                    </p:cTn>
                  </p:par>
                  <p:par>
                    <p:cTn id="34" fill="hold">
                      <p:stCondLst>
                        <p:cond delay="indefinite"/>
                      </p:stCondLst>
                      <p:childTnLst>
                        <p:par>
                          <p:cTn id="35" fill="hold">
                            <p:stCondLst>
                              <p:cond delay="0"/>
                            </p:stCondLst>
                            <p:childTnLst>
                              <p:par>
                                <p:cTn id="36" presetID="10" presetClass="entr" presetSubtype="0" fill="hold" grpId="0" nodeType="clickEffect">
                                  <p:stCondLst>
                                    <p:cond delay="0"/>
                                  </p:stCondLst>
                                  <p:childTnLst>
                                    <p:set>
                                      <p:cBhvr>
                                        <p:cTn id="37" dur="1" fill="hold">
                                          <p:stCondLst>
                                            <p:cond delay="0"/>
                                          </p:stCondLst>
                                        </p:cTn>
                                        <p:tgtEl>
                                          <p:spTgt spid="51"/>
                                        </p:tgtEl>
                                        <p:attrNameLst>
                                          <p:attrName>style.visibility</p:attrName>
                                        </p:attrNameLst>
                                      </p:cBhvr>
                                      <p:to>
                                        <p:strVal val="visible"/>
                                      </p:to>
                                    </p:set>
                                    <p:animEffect transition="in" filter="fade">
                                      <p:cBhvr>
                                        <p:cTn id="38" dur="500"/>
                                        <p:tgtEl>
                                          <p:spTgt spid="5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animBg="1"/>
      <p:bldP spid="29" grpId="0"/>
      <p:bldP spid="31" grpId="0" animBg="1"/>
      <p:bldP spid="32" grpId="0"/>
      <p:bldP spid="51"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7" name="Title 156"/>
          <p:cNvSpPr>
            <a:spLocks noGrp="1"/>
          </p:cNvSpPr>
          <p:nvPr>
            <p:ph type="title"/>
          </p:nvPr>
        </p:nvSpPr>
        <p:spPr/>
        <p:txBody>
          <a:bodyPr/>
          <a:lstStyle/>
          <a:p>
            <a:r>
              <a:rPr lang="en-US" dirty="0"/>
              <a:t>Query Interface</a:t>
            </a:r>
          </a:p>
        </p:txBody>
      </p:sp>
      <p:sp>
        <p:nvSpPr>
          <p:cNvPr id="158" name="Content Placeholder 157"/>
          <p:cNvSpPr>
            <a:spLocks noGrp="1"/>
          </p:cNvSpPr>
          <p:nvPr>
            <p:ph idx="1"/>
          </p:nvPr>
        </p:nvSpPr>
        <p:spPr/>
        <p:txBody>
          <a:bodyPr/>
          <a:lstStyle/>
          <a:p>
            <a:r>
              <a:rPr lang="en-US" altLang="en-US" sz="2400" b="1" u="sng" dirty="0">
                <a:solidFill>
                  <a:srgbClr val="0000FF"/>
                </a:solidFill>
              </a:rPr>
              <a:t>DECLARATIVE ACCESS</a:t>
            </a:r>
          </a:p>
          <a:p>
            <a:pPr lvl="1"/>
            <a:r>
              <a:rPr lang="en-US" altLang="en-US" dirty="0"/>
              <a:t>state </a:t>
            </a:r>
            <a:r>
              <a:rPr lang="en-US" altLang="en-US" u="sng" dirty="0"/>
              <a:t>what</a:t>
            </a:r>
            <a:r>
              <a:rPr lang="en-US" altLang="en-US" dirty="0"/>
              <a:t> you want, not </a:t>
            </a:r>
            <a:r>
              <a:rPr lang="en-US" altLang="en-US" u="sng" dirty="0"/>
              <a:t>how</a:t>
            </a:r>
            <a:r>
              <a:rPr lang="en-US" altLang="en-US" dirty="0"/>
              <a:t> to get it</a:t>
            </a:r>
          </a:p>
          <a:p>
            <a:pPr lvl="1"/>
            <a:r>
              <a:rPr lang="en-US" altLang="en-US" dirty="0">
                <a:solidFill>
                  <a:schemeClr val="tx1"/>
                </a:solidFill>
              </a:rPr>
              <a:t>unlike standard (imperative) programming, where you specify every step </a:t>
            </a:r>
          </a:p>
          <a:p>
            <a:endParaRPr lang="en-US" dirty="0"/>
          </a:p>
          <a:p>
            <a:endParaRPr lang="en-US" dirty="0"/>
          </a:p>
        </p:txBody>
      </p:sp>
      <p:sp>
        <p:nvSpPr>
          <p:cNvPr id="23" name="Rounded Rectangle 22"/>
          <p:cNvSpPr/>
          <p:nvPr/>
        </p:nvSpPr>
        <p:spPr>
          <a:xfrm>
            <a:off x="5736875" y="2769232"/>
            <a:ext cx="4827000" cy="2256008"/>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defTabSz="979226">
              <a:defRPr/>
            </a:pPr>
            <a:r>
              <a:rPr lang="en-US" sz="2160" b="1" dirty="0">
                <a:solidFill>
                  <a:srgbClr val="C00000"/>
                </a:solidFill>
              </a:rPr>
              <a:t>select</a:t>
            </a:r>
            <a:r>
              <a:rPr lang="en-US" sz="2160" b="1" dirty="0"/>
              <a:t>   </a:t>
            </a:r>
            <a:r>
              <a:rPr lang="en-US" sz="2160" b="1" dirty="0">
                <a:solidFill>
                  <a:srgbClr val="002060"/>
                </a:solidFill>
              </a:rPr>
              <a:t>*</a:t>
            </a:r>
          </a:p>
          <a:p>
            <a:pPr defTabSz="979226">
              <a:defRPr/>
            </a:pPr>
            <a:r>
              <a:rPr lang="en-US" sz="2160" b="1" dirty="0">
                <a:solidFill>
                  <a:srgbClr val="C00000"/>
                </a:solidFill>
              </a:rPr>
              <a:t>from</a:t>
            </a:r>
            <a:r>
              <a:rPr lang="en-US" sz="2160" b="1" dirty="0"/>
              <a:t>     </a:t>
            </a:r>
            <a:r>
              <a:rPr lang="en-US" sz="2160" b="1" dirty="0" err="1">
                <a:solidFill>
                  <a:srgbClr val="002060"/>
                </a:solidFill>
              </a:rPr>
              <a:t>lineitem</a:t>
            </a:r>
            <a:r>
              <a:rPr lang="en-US" sz="2160" b="1" dirty="0">
                <a:solidFill>
                  <a:srgbClr val="002060"/>
                </a:solidFill>
              </a:rPr>
              <a:t>, orders, part</a:t>
            </a:r>
          </a:p>
          <a:p>
            <a:pPr defTabSz="979226">
              <a:defRPr/>
            </a:pPr>
            <a:r>
              <a:rPr lang="en-US" sz="2160" b="1" dirty="0">
                <a:solidFill>
                  <a:srgbClr val="C00000"/>
                </a:solidFill>
              </a:rPr>
              <a:t>where</a:t>
            </a:r>
            <a:r>
              <a:rPr lang="en-US" sz="2160" b="1" dirty="0"/>
              <a:t>  </a:t>
            </a:r>
            <a:r>
              <a:rPr lang="en-US" sz="2160" b="1" dirty="0" err="1">
                <a:solidFill>
                  <a:srgbClr val="002060"/>
                </a:solidFill>
              </a:rPr>
              <a:t>p_partkey</a:t>
            </a:r>
            <a:r>
              <a:rPr lang="en-US" sz="2160" b="1" dirty="0">
                <a:solidFill>
                  <a:srgbClr val="002060"/>
                </a:solidFill>
              </a:rPr>
              <a:t> = </a:t>
            </a:r>
            <a:r>
              <a:rPr lang="en-US" sz="2160" b="1" dirty="0" err="1">
                <a:solidFill>
                  <a:srgbClr val="002060"/>
                </a:solidFill>
              </a:rPr>
              <a:t>l_partkey</a:t>
            </a:r>
            <a:r>
              <a:rPr lang="en-US" sz="2160" b="1" dirty="0">
                <a:solidFill>
                  <a:srgbClr val="002060"/>
                </a:solidFill>
              </a:rPr>
              <a:t> and</a:t>
            </a:r>
          </a:p>
          <a:p>
            <a:pPr defTabSz="979226">
              <a:defRPr/>
            </a:pPr>
            <a:r>
              <a:rPr lang="en-US" sz="2160" b="1" dirty="0">
                <a:solidFill>
                  <a:srgbClr val="002060"/>
                </a:solidFill>
              </a:rPr>
              <a:t>              </a:t>
            </a:r>
            <a:r>
              <a:rPr lang="en-US" sz="2160" b="1" dirty="0" err="1">
                <a:solidFill>
                  <a:srgbClr val="002060"/>
                </a:solidFill>
              </a:rPr>
              <a:t>o_orderkey</a:t>
            </a:r>
            <a:r>
              <a:rPr lang="en-US" sz="2160" b="1" dirty="0">
                <a:solidFill>
                  <a:srgbClr val="002060"/>
                </a:solidFill>
              </a:rPr>
              <a:t> = </a:t>
            </a:r>
            <a:r>
              <a:rPr lang="en-US" sz="2160" b="1" dirty="0" err="1">
                <a:solidFill>
                  <a:srgbClr val="002060"/>
                </a:solidFill>
              </a:rPr>
              <a:t>l_orderkey</a:t>
            </a:r>
            <a:r>
              <a:rPr lang="en-US" sz="2160" b="1" dirty="0">
                <a:solidFill>
                  <a:srgbClr val="002060"/>
                </a:solidFill>
              </a:rPr>
              <a:t> and</a:t>
            </a:r>
          </a:p>
          <a:p>
            <a:pPr defTabSz="979226">
              <a:defRPr/>
            </a:pPr>
            <a:r>
              <a:rPr lang="en-US" sz="2160" b="1" dirty="0">
                <a:solidFill>
                  <a:srgbClr val="002060"/>
                </a:solidFill>
              </a:rPr>
              <a:t>              </a:t>
            </a:r>
            <a:r>
              <a:rPr lang="en-US" sz="2160" b="1" dirty="0" err="1">
                <a:solidFill>
                  <a:srgbClr val="002060"/>
                </a:solidFill>
              </a:rPr>
              <a:t>p_price</a:t>
            </a:r>
            <a:r>
              <a:rPr lang="en-US" sz="2160" b="1" dirty="0">
                <a:solidFill>
                  <a:srgbClr val="002060"/>
                </a:solidFill>
              </a:rPr>
              <a:t> &lt; 1000 and </a:t>
            </a:r>
          </a:p>
          <a:p>
            <a:pPr defTabSz="979226">
              <a:defRPr/>
            </a:pPr>
            <a:r>
              <a:rPr lang="en-US" sz="2160" b="1" dirty="0">
                <a:solidFill>
                  <a:srgbClr val="002060"/>
                </a:solidFill>
              </a:rPr>
              <a:t>              </a:t>
            </a:r>
            <a:r>
              <a:rPr lang="en-US" sz="2160" b="1" dirty="0" err="1">
                <a:solidFill>
                  <a:srgbClr val="002060"/>
                </a:solidFill>
              </a:rPr>
              <a:t>o_orderpriority</a:t>
            </a:r>
            <a:r>
              <a:rPr lang="en-US" sz="2160" b="1" dirty="0">
                <a:solidFill>
                  <a:srgbClr val="002060"/>
                </a:solidFill>
              </a:rPr>
              <a:t> = ‘HIGH’</a:t>
            </a:r>
            <a:endParaRPr lang="en-US" sz="2160" dirty="0">
              <a:solidFill>
                <a:srgbClr val="002060"/>
              </a:solidFill>
            </a:endParaRPr>
          </a:p>
        </p:txBody>
      </p:sp>
      <p:sp>
        <p:nvSpPr>
          <p:cNvPr id="24" name="Rounded Rectangle 23"/>
          <p:cNvSpPr/>
          <p:nvPr/>
        </p:nvSpPr>
        <p:spPr>
          <a:xfrm>
            <a:off x="752398" y="3315885"/>
            <a:ext cx="3690393" cy="1216359"/>
          </a:xfrm>
          <a:prstGeom prst="roundRect">
            <a:avLst/>
          </a:prstGeom>
          <a:solidFill>
            <a:srgbClr val="FFFFE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160" b="1" dirty="0">
                <a:solidFill>
                  <a:srgbClr val="FF0000"/>
                </a:solidFill>
              </a:rPr>
              <a:t>Example Query (EQ):</a:t>
            </a:r>
          </a:p>
          <a:p>
            <a:pPr algn="ctr"/>
            <a:r>
              <a:rPr lang="en-US" sz="2160" dirty="0">
                <a:solidFill>
                  <a:srgbClr val="FF0000"/>
                </a:solidFill>
              </a:rPr>
              <a:t>Enumerate high priority orders for cheap parts</a:t>
            </a:r>
          </a:p>
        </p:txBody>
      </p:sp>
      <p:sp>
        <p:nvSpPr>
          <p:cNvPr id="27" name="TextBox 26"/>
          <p:cNvSpPr txBox="1">
            <a:spLocks noChangeArrowheads="1"/>
          </p:cNvSpPr>
          <p:nvPr/>
        </p:nvSpPr>
        <p:spPr bwMode="auto">
          <a:xfrm>
            <a:off x="9494686" y="2608169"/>
            <a:ext cx="1516667" cy="424732"/>
          </a:xfrm>
          <a:prstGeom prst="rect">
            <a:avLst/>
          </a:prstGeom>
          <a:solidFill>
            <a:srgbClr val="FFFFE1"/>
          </a:solidFill>
          <a:ln>
            <a:solidFill>
              <a:schemeClr val="tx1"/>
            </a:solidFill>
          </a:ln>
          <a:extLst/>
        </p:spPr>
        <p:txBody>
          <a:bodyPr wrap="square">
            <a:spAutoFit/>
          </a:bodyPr>
          <a:lstStyle>
            <a:lvl1pPr eaLnBrk="0" hangingPunct="0">
              <a:defRPr sz="1600">
                <a:solidFill>
                  <a:schemeClr val="tx1"/>
                </a:solidFill>
                <a:latin typeface="Calibri" pitchFamily="34" charset="0"/>
                <a:cs typeface="Arial" charset="0"/>
              </a:defRPr>
            </a:lvl1pPr>
            <a:lvl2pPr marL="742950" indent="-285750" eaLnBrk="0" hangingPunct="0">
              <a:defRPr sz="1600">
                <a:solidFill>
                  <a:schemeClr val="tx1"/>
                </a:solidFill>
                <a:latin typeface="Calibri" pitchFamily="34" charset="0"/>
                <a:cs typeface="Arial" charset="0"/>
              </a:defRPr>
            </a:lvl2pPr>
            <a:lvl3pPr marL="1143000" indent="-228600" eaLnBrk="0" hangingPunct="0">
              <a:defRPr sz="1600">
                <a:solidFill>
                  <a:schemeClr val="tx1"/>
                </a:solidFill>
                <a:latin typeface="Calibri" pitchFamily="34" charset="0"/>
                <a:cs typeface="Arial" charset="0"/>
              </a:defRPr>
            </a:lvl3pPr>
            <a:lvl4pPr marL="1600200" indent="-228600" eaLnBrk="0" hangingPunct="0">
              <a:defRPr sz="1600">
                <a:solidFill>
                  <a:schemeClr val="tx1"/>
                </a:solidFill>
                <a:latin typeface="Calibri" pitchFamily="34" charset="0"/>
                <a:cs typeface="Arial" charset="0"/>
              </a:defRPr>
            </a:lvl4pPr>
            <a:lvl5pPr marL="2057400" indent="-228600" eaLnBrk="0" hangingPunct="0">
              <a:defRPr sz="1600">
                <a:solidFill>
                  <a:schemeClr val="tx1"/>
                </a:solidFill>
                <a:latin typeface="Calibri" pitchFamily="34" charset="0"/>
                <a:cs typeface="Arial" charset="0"/>
              </a:defRPr>
            </a:lvl5pPr>
            <a:lvl6pPr marL="2514600" indent="-228600" defTabSz="815975" eaLnBrk="0" fontAlgn="base" hangingPunct="0">
              <a:spcBef>
                <a:spcPct val="0"/>
              </a:spcBef>
              <a:spcAft>
                <a:spcPct val="0"/>
              </a:spcAft>
              <a:defRPr sz="1600">
                <a:solidFill>
                  <a:schemeClr val="tx1"/>
                </a:solidFill>
                <a:latin typeface="Calibri" pitchFamily="34" charset="0"/>
                <a:cs typeface="Arial" charset="0"/>
              </a:defRPr>
            </a:lvl6pPr>
            <a:lvl7pPr marL="2971800" indent="-228600" defTabSz="815975" eaLnBrk="0" fontAlgn="base" hangingPunct="0">
              <a:spcBef>
                <a:spcPct val="0"/>
              </a:spcBef>
              <a:spcAft>
                <a:spcPct val="0"/>
              </a:spcAft>
              <a:defRPr sz="1600">
                <a:solidFill>
                  <a:schemeClr val="tx1"/>
                </a:solidFill>
                <a:latin typeface="Calibri" pitchFamily="34" charset="0"/>
                <a:cs typeface="Arial" charset="0"/>
              </a:defRPr>
            </a:lvl7pPr>
            <a:lvl8pPr marL="3429000" indent="-228600" defTabSz="815975" eaLnBrk="0" fontAlgn="base" hangingPunct="0">
              <a:spcBef>
                <a:spcPct val="0"/>
              </a:spcBef>
              <a:spcAft>
                <a:spcPct val="0"/>
              </a:spcAft>
              <a:defRPr sz="1600">
                <a:solidFill>
                  <a:schemeClr val="tx1"/>
                </a:solidFill>
                <a:latin typeface="Calibri" pitchFamily="34" charset="0"/>
                <a:cs typeface="Arial" charset="0"/>
              </a:defRPr>
            </a:lvl8pPr>
            <a:lvl9pPr marL="3886200" indent="-228600" defTabSz="815975" eaLnBrk="0" fontAlgn="base" hangingPunct="0">
              <a:spcBef>
                <a:spcPct val="0"/>
              </a:spcBef>
              <a:spcAft>
                <a:spcPct val="0"/>
              </a:spcAft>
              <a:defRPr sz="1600">
                <a:solidFill>
                  <a:schemeClr val="tx1"/>
                </a:solidFill>
                <a:latin typeface="Calibri" pitchFamily="34" charset="0"/>
                <a:cs typeface="Arial" charset="0"/>
              </a:defRPr>
            </a:lvl9pPr>
          </a:lstStyle>
          <a:p>
            <a:pPr eaLnBrk="1" hangingPunct="1"/>
            <a:r>
              <a:rPr lang="en-US" sz="2160" b="1" dirty="0">
                <a:solidFill>
                  <a:srgbClr val="FF0000"/>
                </a:solidFill>
              </a:rPr>
              <a:t>Declarative</a:t>
            </a:r>
          </a:p>
        </p:txBody>
      </p:sp>
      <p:grpSp>
        <p:nvGrpSpPr>
          <p:cNvPr id="16" name="Group 15"/>
          <p:cNvGrpSpPr/>
          <p:nvPr/>
        </p:nvGrpSpPr>
        <p:grpSpPr>
          <a:xfrm>
            <a:off x="1845750" y="5169691"/>
            <a:ext cx="9276487" cy="1096966"/>
            <a:chOff x="1071538" y="4071946"/>
            <a:chExt cx="7730406" cy="914139"/>
          </a:xfrm>
        </p:grpSpPr>
        <p:sp>
          <p:nvSpPr>
            <p:cNvPr id="159" name="Rectangle 158"/>
            <p:cNvSpPr/>
            <p:nvPr/>
          </p:nvSpPr>
          <p:spPr>
            <a:xfrm>
              <a:off x="1071538" y="4071946"/>
              <a:ext cx="7730406" cy="914139"/>
            </a:xfrm>
            <a:prstGeom prst="rect">
              <a:avLst/>
            </a:prstGeom>
          </p:spPr>
          <p:txBody>
            <a:bodyPr wrap="square">
              <a:spAutoFit/>
            </a:bodyPr>
            <a:lstStyle/>
            <a:p>
              <a:pPr lvl="1" eaLnBrk="1" hangingPunct="1">
                <a:lnSpc>
                  <a:spcPct val="80000"/>
                </a:lnSpc>
                <a:buFont typeface="Times New Roman" pitchFamily="18" charset="0"/>
                <a:buNone/>
              </a:pPr>
              <a:r>
                <a:rPr lang="en-US" altLang="en-US" sz="2400" dirty="0">
                  <a:solidFill>
                    <a:srgbClr val="000000"/>
                  </a:solidFill>
                </a:rPr>
                <a:t>Unspecified:</a:t>
              </a:r>
              <a:r>
                <a:rPr lang="en-US" altLang="en-US" sz="2880" dirty="0">
                  <a:solidFill>
                    <a:srgbClr val="FF6600"/>
                  </a:solidFill>
                </a:rPr>
                <a:t> </a:t>
              </a:r>
            </a:p>
            <a:p>
              <a:pPr lvl="1" eaLnBrk="1" hangingPunct="1">
                <a:lnSpc>
                  <a:spcPct val="80000"/>
                </a:lnSpc>
                <a:buFont typeface="Times New Roman" pitchFamily="18" charset="0"/>
                <a:buNone/>
              </a:pPr>
              <a:r>
                <a:rPr lang="en-US" altLang="en-US" sz="2880" b="1" dirty="0">
                  <a:solidFill>
                    <a:srgbClr val="FF6600"/>
                  </a:solidFill>
                </a:rPr>
                <a:t>     </a:t>
              </a:r>
              <a:r>
                <a:rPr lang="en-US" altLang="en-US" sz="2400" b="1" dirty="0">
                  <a:solidFill>
                    <a:srgbClr val="009900"/>
                  </a:solidFill>
                </a:rPr>
                <a:t>Join order          [</a:t>
              </a:r>
              <a:r>
                <a:rPr lang="en-US" altLang="en-US" sz="2400" b="1" dirty="0">
                  <a:solidFill>
                    <a:srgbClr val="CC3300"/>
                  </a:solidFill>
                </a:rPr>
                <a:t>((O   L)    P)</a:t>
              </a:r>
              <a:r>
                <a:rPr lang="en-US" altLang="en-US" sz="2400" b="1" dirty="0">
                  <a:solidFill>
                    <a:srgbClr val="660033"/>
                  </a:solidFill>
                </a:rPr>
                <a:t> or </a:t>
              </a:r>
              <a:r>
                <a:rPr lang="en-US" altLang="en-US" sz="2400" b="1" dirty="0">
                  <a:solidFill>
                    <a:srgbClr val="CC3300"/>
                  </a:solidFill>
                </a:rPr>
                <a:t>((P   L)   O)</a:t>
              </a:r>
              <a:r>
                <a:rPr lang="en-US" altLang="en-US" sz="2400" b="1" dirty="0">
                  <a:solidFill>
                    <a:srgbClr val="660033"/>
                  </a:solidFill>
                </a:rPr>
                <a:t> …</a:t>
              </a:r>
              <a:r>
                <a:rPr lang="en-US" altLang="en-US" sz="2400" b="1" dirty="0">
                  <a:solidFill>
                    <a:srgbClr val="009900"/>
                  </a:solidFill>
                </a:rPr>
                <a:t>]</a:t>
              </a:r>
              <a:r>
                <a:rPr lang="en-US" altLang="en-US" sz="2400" b="1" dirty="0">
                  <a:solidFill>
                    <a:srgbClr val="660033"/>
                  </a:solidFill>
                </a:rPr>
                <a:t> </a:t>
              </a:r>
            </a:p>
            <a:p>
              <a:pPr lvl="1" eaLnBrk="1" hangingPunct="1">
                <a:lnSpc>
                  <a:spcPct val="80000"/>
                </a:lnSpc>
                <a:buFont typeface="Times New Roman" pitchFamily="18" charset="0"/>
                <a:buNone/>
              </a:pPr>
              <a:r>
                <a:rPr lang="en-US" altLang="en-US" sz="2400" b="1" dirty="0">
                  <a:solidFill>
                    <a:srgbClr val="660033"/>
                  </a:solidFill>
                </a:rPr>
                <a:t>      </a:t>
              </a:r>
              <a:r>
                <a:rPr lang="en-US" altLang="en-US" sz="2400" b="1" dirty="0">
                  <a:solidFill>
                    <a:srgbClr val="009900"/>
                  </a:solidFill>
                </a:rPr>
                <a:t>Join technique  [</a:t>
              </a:r>
              <a:r>
                <a:rPr lang="en-US" altLang="en-US" sz="2400" b="1" dirty="0">
                  <a:solidFill>
                    <a:srgbClr val="CC3300"/>
                  </a:solidFill>
                </a:rPr>
                <a:t>Nested-Loops </a:t>
              </a:r>
              <a:r>
                <a:rPr lang="en-US" altLang="en-US" sz="2400" b="1" dirty="0">
                  <a:solidFill>
                    <a:srgbClr val="660033"/>
                  </a:solidFill>
                </a:rPr>
                <a:t>or</a:t>
              </a:r>
              <a:r>
                <a:rPr lang="en-US" altLang="en-US" sz="2400" b="1" dirty="0"/>
                <a:t> </a:t>
              </a:r>
              <a:r>
                <a:rPr lang="en-US" altLang="en-US" sz="2400" b="1" dirty="0" err="1">
                  <a:solidFill>
                    <a:srgbClr val="CC3300"/>
                  </a:solidFill>
                </a:rPr>
                <a:t>HashJoin</a:t>
              </a:r>
              <a:r>
                <a:rPr lang="en-US" altLang="en-US" sz="2400" b="1" dirty="0">
                  <a:solidFill>
                    <a:srgbClr val="CC3300"/>
                  </a:solidFill>
                </a:rPr>
                <a:t> </a:t>
              </a:r>
              <a:r>
                <a:rPr lang="en-US" altLang="en-US" sz="2400" b="1" dirty="0">
                  <a:solidFill>
                    <a:srgbClr val="660033"/>
                  </a:solidFill>
                </a:rPr>
                <a:t>…</a:t>
              </a:r>
              <a:r>
                <a:rPr lang="en-US" altLang="en-US" sz="2400" b="1" dirty="0">
                  <a:solidFill>
                    <a:srgbClr val="009900"/>
                  </a:solidFill>
                </a:rPr>
                <a:t>]</a:t>
              </a:r>
              <a:r>
                <a:rPr lang="en-US" altLang="en-US" sz="2400" b="1" dirty="0"/>
                <a:t> </a:t>
              </a:r>
              <a:endParaRPr lang="en-US" sz="2160" dirty="0"/>
            </a:p>
          </p:txBody>
        </p:sp>
        <p:pic>
          <p:nvPicPr>
            <p:cNvPr id="11" name="Picture 2" descr="H:\bouquet_project\project_docs\Dropbox\thesis_structured\Colloquium\huge-join.gif"/>
            <p:cNvPicPr>
              <a:picLocks noChangeAspect="1" noChangeArrowheads="1"/>
            </p:cNvPicPr>
            <p:nvPr/>
          </p:nvPicPr>
          <p:blipFill>
            <a:blip r:embed="rId3"/>
            <a:srcRect/>
            <a:stretch>
              <a:fillRect/>
            </a:stretch>
          </p:blipFill>
          <p:spPr bwMode="auto">
            <a:xfrm rot="10800000" flipV="1">
              <a:off x="3904672" y="4469320"/>
              <a:ext cx="136730" cy="155797"/>
            </a:xfrm>
            <a:prstGeom prst="rect">
              <a:avLst/>
            </a:prstGeom>
            <a:noFill/>
          </p:spPr>
        </p:pic>
        <p:pic>
          <p:nvPicPr>
            <p:cNvPr id="13" name="Picture 2" descr="H:\bouquet_project\project_docs\Dropbox\thesis_structured\Colloquium\huge-join.gif"/>
            <p:cNvPicPr>
              <a:picLocks noChangeAspect="1" noChangeArrowheads="1"/>
            </p:cNvPicPr>
            <p:nvPr/>
          </p:nvPicPr>
          <p:blipFill>
            <a:blip r:embed="rId3"/>
            <a:srcRect/>
            <a:stretch>
              <a:fillRect/>
            </a:stretch>
          </p:blipFill>
          <p:spPr bwMode="auto">
            <a:xfrm rot="10800000" flipV="1">
              <a:off x="4277663" y="4469320"/>
              <a:ext cx="136730" cy="155797"/>
            </a:xfrm>
            <a:prstGeom prst="rect">
              <a:avLst/>
            </a:prstGeom>
            <a:noFill/>
          </p:spPr>
        </p:pic>
        <p:pic>
          <p:nvPicPr>
            <p:cNvPr id="14" name="Picture 2" descr="H:\bouquet_project\project_docs\Dropbox\thesis_structured\Colloquium\huge-join.gif"/>
            <p:cNvPicPr>
              <a:picLocks noChangeAspect="1" noChangeArrowheads="1"/>
            </p:cNvPicPr>
            <p:nvPr/>
          </p:nvPicPr>
          <p:blipFill>
            <a:blip r:embed="rId3"/>
            <a:srcRect/>
            <a:stretch>
              <a:fillRect/>
            </a:stretch>
          </p:blipFill>
          <p:spPr bwMode="auto">
            <a:xfrm rot="10800000" flipV="1">
              <a:off x="5351261" y="4469320"/>
              <a:ext cx="136730" cy="155797"/>
            </a:xfrm>
            <a:prstGeom prst="rect">
              <a:avLst/>
            </a:prstGeom>
            <a:noFill/>
          </p:spPr>
        </p:pic>
        <p:pic>
          <p:nvPicPr>
            <p:cNvPr id="15" name="Picture 2" descr="H:\bouquet_project\project_docs\Dropbox\thesis_structured\Colloquium\huge-join.gif"/>
            <p:cNvPicPr>
              <a:picLocks noChangeAspect="1" noChangeArrowheads="1"/>
            </p:cNvPicPr>
            <p:nvPr/>
          </p:nvPicPr>
          <p:blipFill>
            <a:blip r:embed="rId3"/>
            <a:srcRect/>
            <a:stretch>
              <a:fillRect/>
            </a:stretch>
          </p:blipFill>
          <p:spPr bwMode="auto">
            <a:xfrm rot="10800000" flipV="1">
              <a:off x="5686930" y="4469320"/>
              <a:ext cx="136730" cy="155797"/>
            </a:xfrm>
            <a:prstGeom prst="rect">
              <a:avLst/>
            </a:prstGeom>
            <a:noFill/>
          </p:spPr>
        </p:pic>
      </p:grpSp>
      <p:sp>
        <p:nvSpPr>
          <p:cNvPr id="19" name="Footer Placeholder 18"/>
          <p:cNvSpPr>
            <a:spLocks noGrp="1"/>
          </p:cNvSpPr>
          <p:nvPr>
            <p:ph type="ftr" sz="quarter" idx="11"/>
          </p:nvPr>
        </p:nvSpPr>
        <p:spPr/>
        <p:txBody>
          <a:bodyPr/>
          <a:lstStyle/>
          <a:p>
            <a:pPr>
              <a:defRPr/>
            </a:pPr>
            <a:r>
              <a:rPr lang="en-US"/>
              <a:t>IIT-B visit</a:t>
            </a:r>
            <a:endParaRPr lang="en-US" dirty="0"/>
          </a:p>
        </p:txBody>
      </p:sp>
      <p:sp>
        <p:nvSpPr>
          <p:cNvPr id="2" name="Date Placeholder 1">
            <a:extLst>
              <a:ext uri="{FF2B5EF4-FFF2-40B4-BE49-F238E27FC236}">
                <a16:creationId xmlns:a16="http://schemas.microsoft.com/office/drawing/2014/main" id="{B5315BAB-5C5E-4DAC-986C-3184F7C9AE6A}"/>
              </a:ext>
            </a:extLst>
          </p:cNvPr>
          <p:cNvSpPr>
            <a:spLocks noGrp="1"/>
          </p:cNvSpPr>
          <p:nvPr>
            <p:ph type="dt" sz="half" idx="10"/>
          </p:nvPr>
        </p:nvSpPr>
        <p:spPr/>
        <p:txBody>
          <a:bodyPr/>
          <a:lstStyle/>
          <a:p>
            <a:fld id="{AB60AC1D-B675-4019-A5A5-C09DBA22DB5B}" type="datetime1">
              <a:rPr lang="en-US" smtClean="0"/>
              <a:t>1/26/2018</a:t>
            </a:fld>
            <a:endParaRPr lang="en-US"/>
          </a:p>
        </p:txBody>
      </p:sp>
      <p:sp>
        <p:nvSpPr>
          <p:cNvPr id="3" name="Slide Number Placeholder 2">
            <a:extLst>
              <a:ext uri="{FF2B5EF4-FFF2-40B4-BE49-F238E27FC236}">
                <a16:creationId xmlns:a16="http://schemas.microsoft.com/office/drawing/2014/main" id="{242E9559-7573-4A94-9B02-4F3C83238CAB}"/>
              </a:ext>
            </a:extLst>
          </p:cNvPr>
          <p:cNvSpPr>
            <a:spLocks noGrp="1"/>
          </p:cNvSpPr>
          <p:nvPr>
            <p:ph type="sldNum" sz="quarter" idx="12"/>
          </p:nvPr>
        </p:nvSpPr>
        <p:spPr/>
        <p:txBody>
          <a:bodyPr/>
          <a:lstStyle/>
          <a:p>
            <a:fld id="{2A90BD27-C47E-47C2-9FB3-CBB1CB19B799}" type="slidenum">
              <a:rPr lang="en-US" smtClean="0"/>
              <a:t>3</a:t>
            </a:fld>
            <a:endParaRPr lang="en-US"/>
          </a:p>
        </p:txBody>
      </p:sp>
    </p:spTree>
    <p:extLst>
      <p:ext uri="{BB962C8B-B14F-4D97-AF65-F5344CB8AC3E}">
        <p14:creationId xmlns:p14="http://schemas.microsoft.com/office/powerpoint/2010/main" val="33511451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4"/>
                                        </p:tgtEl>
                                        <p:attrNameLst>
                                          <p:attrName>style.visibility</p:attrName>
                                        </p:attrNameLst>
                                      </p:cBhvr>
                                      <p:to>
                                        <p:strVal val="visible"/>
                                      </p:to>
                                    </p:set>
                                    <p:animEffect transition="in" filter="fade">
                                      <p:cBhvr>
                                        <p:cTn id="7" dur="500"/>
                                        <p:tgtEl>
                                          <p:spTgt spid="2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7"/>
                                        </p:tgtEl>
                                        <p:attrNameLst>
                                          <p:attrName>style.visibility</p:attrName>
                                        </p:attrNameLst>
                                      </p:cBhvr>
                                      <p:to>
                                        <p:strVal val="visible"/>
                                      </p:to>
                                    </p:set>
                                    <p:animEffect transition="in" filter="fade">
                                      <p:cBhvr>
                                        <p:cTn id="12" dur="500"/>
                                        <p:tgtEl>
                                          <p:spTgt spid="27"/>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23"/>
                                        </p:tgtEl>
                                        <p:attrNameLst>
                                          <p:attrName>style.visibility</p:attrName>
                                        </p:attrNameLst>
                                      </p:cBhvr>
                                      <p:to>
                                        <p:strVal val="visible"/>
                                      </p:to>
                                    </p:set>
                                    <p:animEffect transition="in" filter="fade">
                                      <p:cBhvr>
                                        <p:cTn id="15" dur="500"/>
                                        <p:tgtEl>
                                          <p:spTgt spid="23"/>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nodeType="clickEffect">
                                  <p:stCondLst>
                                    <p:cond delay="0"/>
                                  </p:stCondLst>
                                  <p:childTnLst>
                                    <p:set>
                                      <p:cBhvr>
                                        <p:cTn id="19" dur="1" fill="hold">
                                          <p:stCondLst>
                                            <p:cond delay="0"/>
                                          </p:stCondLst>
                                        </p:cTn>
                                        <p:tgtEl>
                                          <p:spTgt spid="16"/>
                                        </p:tgtEl>
                                        <p:attrNameLst>
                                          <p:attrName>style.visibility</p:attrName>
                                        </p:attrNameLst>
                                      </p:cBhvr>
                                      <p:to>
                                        <p:strVal val="visible"/>
                                      </p:to>
                                    </p:set>
                                    <p:animEffect transition="in" filter="fade">
                                      <p:cBhvr>
                                        <p:cTn id="20"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animBg="1"/>
      <p:bldP spid="24" grpId="0" animBg="1"/>
      <p:bldP spid="27" grpId="0" animBg="1"/>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R</a:t>
            </a:r>
            <a:r>
              <a:rPr lang="en-US" dirty="0"/>
              <a:t>edundancy check</a:t>
            </a:r>
          </a:p>
        </p:txBody>
      </p:sp>
      <p:sp>
        <p:nvSpPr>
          <p:cNvPr id="5" name="Footer Placeholder 4"/>
          <p:cNvSpPr>
            <a:spLocks noGrp="1"/>
          </p:cNvSpPr>
          <p:nvPr>
            <p:ph type="ftr" sz="quarter" idx="11"/>
          </p:nvPr>
        </p:nvSpPr>
        <p:spPr/>
        <p:txBody>
          <a:bodyPr/>
          <a:lstStyle/>
          <a:p>
            <a:r>
              <a:rPr lang="en-US"/>
              <a:t>IIT-B visit</a:t>
            </a:r>
          </a:p>
        </p:txBody>
      </p:sp>
      <p:pic>
        <p:nvPicPr>
          <p:cNvPr id="7" name="Picture 6"/>
          <p:cNvPicPr>
            <a:picLocks noChangeAspect="1"/>
          </p:cNvPicPr>
          <p:nvPr/>
        </p:nvPicPr>
        <p:blipFill>
          <a:blip r:embed="rId2"/>
          <a:stretch>
            <a:fillRect/>
          </a:stretch>
        </p:blipFill>
        <p:spPr>
          <a:xfrm>
            <a:off x="3315350" y="2157203"/>
            <a:ext cx="1117324" cy="1150646"/>
          </a:xfrm>
          <a:prstGeom prst="rect">
            <a:avLst/>
          </a:prstGeom>
        </p:spPr>
      </p:pic>
      <p:pic>
        <p:nvPicPr>
          <p:cNvPr id="8" name="Picture 7"/>
          <p:cNvPicPr>
            <a:picLocks noChangeAspect="1"/>
          </p:cNvPicPr>
          <p:nvPr/>
        </p:nvPicPr>
        <p:blipFill>
          <a:blip r:embed="rId3"/>
          <a:stretch>
            <a:fillRect/>
          </a:stretch>
        </p:blipFill>
        <p:spPr>
          <a:xfrm>
            <a:off x="1590444" y="4605675"/>
            <a:ext cx="480416" cy="436881"/>
          </a:xfrm>
          <a:prstGeom prst="rect">
            <a:avLst/>
          </a:prstGeom>
        </p:spPr>
      </p:pic>
      <p:pic>
        <p:nvPicPr>
          <p:cNvPr id="9" name="Picture 8"/>
          <p:cNvPicPr>
            <a:picLocks noChangeAspect="1"/>
          </p:cNvPicPr>
          <p:nvPr/>
        </p:nvPicPr>
        <p:blipFill>
          <a:blip r:embed="rId4"/>
          <a:stretch>
            <a:fillRect/>
          </a:stretch>
        </p:blipFill>
        <p:spPr>
          <a:xfrm>
            <a:off x="1610410" y="2465962"/>
            <a:ext cx="602129" cy="1025464"/>
          </a:xfrm>
          <a:prstGeom prst="rect">
            <a:avLst/>
          </a:prstGeom>
        </p:spPr>
      </p:pic>
      <p:pic>
        <p:nvPicPr>
          <p:cNvPr id="10" name="Picture 9"/>
          <p:cNvPicPr>
            <a:picLocks noChangeAspect="1"/>
          </p:cNvPicPr>
          <p:nvPr/>
        </p:nvPicPr>
        <p:blipFill>
          <a:blip r:embed="rId4"/>
          <a:stretch>
            <a:fillRect/>
          </a:stretch>
        </p:blipFill>
        <p:spPr>
          <a:xfrm>
            <a:off x="3468100" y="4466712"/>
            <a:ext cx="1008038" cy="437983"/>
          </a:xfrm>
          <a:prstGeom prst="rect">
            <a:avLst/>
          </a:prstGeom>
        </p:spPr>
      </p:pic>
      <p:grpSp>
        <p:nvGrpSpPr>
          <p:cNvPr id="11" name="Group 10"/>
          <p:cNvGrpSpPr/>
          <p:nvPr/>
        </p:nvGrpSpPr>
        <p:grpSpPr>
          <a:xfrm>
            <a:off x="858928" y="2041592"/>
            <a:ext cx="3700453" cy="3552282"/>
            <a:chOff x="8133323" y="3015454"/>
            <a:chExt cx="3700453" cy="3552282"/>
          </a:xfrm>
        </p:grpSpPr>
        <p:cxnSp>
          <p:nvCxnSpPr>
            <p:cNvPr id="12" name="Straight Arrow Connector 11"/>
            <p:cNvCxnSpPr/>
            <p:nvPr/>
          </p:nvCxnSpPr>
          <p:spPr>
            <a:xfrm flipV="1">
              <a:off x="8670446" y="6112882"/>
              <a:ext cx="3163330" cy="823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p:nvPr/>
          </p:nvCxnSpPr>
          <p:spPr>
            <a:xfrm flipV="1">
              <a:off x="8670446" y="3015454"/>
              <a:ext cx="0" cy="311021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p:nvPr/>
          </p:nvCxnSpPr>
          <p:spPr>
            <a:xfrm>
              <a:off x="10335491" y="6374906"/>
              <a:ext cx="372894"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5" name="TextBox 14"/>
            <p:cNvSpPr txBox="1"/>
            <p:nvPr/>
          </p:nvSpPr>
          <p:spPr>
            <a:xfrm>
              <a:off x="9784804" y="6198404"/>
              <a:ext cx="537327" cy="369332"/>
            </a:xfrm>
            <a:prstGeom prst="rect">
              <a:avLst/>
            </a:prstGeom>
            <a:noFill/>
          </p:spPr>
          <p:txBody>
            <a:bodyPr wrap="none" rtlCol="0">
              <a:spAutoFit/>
            </a:bodyPr>
            <a:lstStyle/>
            <a:p>
              <a:r>
                <a:rPr lang="en-US" dirty="0"/>
                <a:t>Sel</a:t>
              </a:r>
              <a:r>
                <a:rPr lang="en-US" baseline="-25000" dirty="0"/>
                <a:t>1</a:t>
              </a:r>
            </a:p>
          </p:txBody>
        </p:sp>
        <p:sp>
          <p:nvSpPr>
            <p:cNvPr id="16" name="TextBox 15"/>
            <p:cNvSpPr txBox="1"/>
            <p:nvPr/>
          </p:nvSpPr>
          <p:spPr>
            <a:xfrm>
              <a:off x="8133323" y="4247306"/>
              <a:ext cx="537327" cy="369332"/>
            </a:xfrm>
            <a:prstGeom prst="rect">
              <a:avLst/>
            </a:prstGeom>
            <a:noFill/>
          </p:spPr>
          <p:txBody>
            <a:bodyPr wrap="none" rtlCol="0">
              <a:spAutoFit/>
            </a:bodyPr>
            <a:lstStyle/>
            <a:p>
              <a:r>
                <a:rPr lang="en-US" dirty="0"/>
                <a:t>Sel</a:t>
              </a:r>
              <a:r>
                <a:rPr lang="en-US" baseline="-25000" dirty="0"/>
                <a:t>2</a:t>
              </a:r>
            </a:p>
          </p:txBody>
        </p:sp>
        <p:cxnSp>
          <p:nvCxnSpPr>
            <p:cNvPr id="17" name="Straight Arrow Connector 16"/>
            <p:cNvCxnSpPr/>
            <p:nvPr/>
          </p:nvCxnSpPr>
          <p:spPr>
            <a:xfrm flipV="1">
              <a:off x="8527285" y="3785237"/>
              <a:ext cx="0" cy="480115"/>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sp>
        <p:nvSpPr>
          <p:cNvPr id="21" name="Oval 20"/>
          <p:cNvSpPr/>
          <p:nvPr/>
        </p:nvSpPr>
        <p:spPr>
          <a:xfrm>
            <a:off x="3554373" y="2866794"/>
            <a:ext cx="134224" cy="125835"/>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Oval 21"/>
          <p:cNvSpPr/>
          <p:nvPr/>
        </p:nvSpPr>
        <p:spPr>
          <a:xfrm>
            <a:off x="3724850" y="4685703"/>
            <a:ext cx="134224" cy="125835"/>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Oval 22"/>
          <p:cNvSpPr/>
          <p:nvPr/>
        </p:nvSpPr>
        <p:spPr>
          <a:xfrm>
            <a:off x="1722523" y="3128105"/>
            <a:ext cx="134224" cy="125835"/>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Oval 23"/>
          <p:cNvSpPr/>
          <p:nvPr/>
        </p:nvSpPr>
        <p:spPr>
          <a:xfrm>
            <a:off x="1689275" y="4826800"/>
            <a:ext cx="134224" cy="125835"/>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Isosceles Triangle 24"/>
          <p:cNvSpPr/>
          <p:nvPr/>
        </p:nvSpPr>
        <p:spPr>
          <a:xfrm>
            <a:off x="3389120" y="3043698"/>
            <a:ext cx="125835" cy="125835"/>
          </a:xfrm>
          <a:prstGeom prst="triangl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p:nvSpPr>
        <p:spPr>
          <a:xfrm>
            <a:off x="3086264" y="2454286"/>
            <a:ext cx="381836" cy="369332"/>
          </a:xfrm>
          <a:prstGeom prst="rect">
            <a:avLst/>
          </a:prstGeom>
          <a:noFill/>
        </p:spPr>
        <p:txBody>
          <a:bodyPr wrap="none" rtlCol="0">
            <a:spAutoFit/>
          </a:bodyPr>
          <a:lstStyle/>
          <a:p>
            <a:r>
              <a:rPr lang="en-US" dirty="0"/>
              <a:t>P</a:t>
            </a:r>
            <a:r>
              <a:rPr lang="en-US" baseline="-25000" dirty="0"/>
              <a:t>2</a:t>
            </a:r>
          </a:p>
        </p:txBody>
      </p:sp>
      <p:sp>
        <p:nvSpPr>
          <p:cNvPr id="27" name="TextBox 26"/>
          <p:cNvSpPr txBox="1"/>
          <p:nvPr/>
        </p:nvSpPr>
        <p:spPr>
          <a:xfrm>
            <a:off x="1373184" y="2693723"/>
            <a:ext cx="381836" cy="369332"/>
          </a:xfrm>
          <a:prstGeom prst="rect">
            <a:avLst/>
          </a:prstGeom>
          <a:noFill/>
        </p:spPr>
        <p:txBody>
          <a:bodyPr wrap="none" rtlCol="0">
            <a:spAutoFit/>
          </a:bodyPr>
          <a:lstStyle/>
          <a:p>
            <a:r>
              <a:rPr lang="en-US" dirty="0"/>
              <a:t>P</a:t>
            </a:r>
            <a:r>
              <a:rPr lang="en-US" baseline="-25000" dirty="0"/>
              <a:t>1</a:t>
            </a:r>
          </a:p>
        </p:txBody>
      </p:sp>
      <p:sp>
        <p:nvSpPr>
          <p:cNvPr id="28" name="TextBox 27"/>
          <p:cNvSpPr txBox="1"/>
          <p:nvPr/>
        </p:nvSpPr>
        <p:spPr>
          <a:xfrm>
            <a:off x="3334997" y="4273443"/>
            <a:ext cx="381836" cy="369332"/>
          </a:xfrm>
          <a:prstGeom prst="rect">
            <a:avLst/>
          </a:prstGeom>
          <a:noFill/>
        </p:spPr>
        <p:txBody>
          <a:bodyPr wrap="none" rtlCol="0">
            <a:spAutoFit/>
          </a:bodyPr>
          <a:lstStyle/>
          <a:p>
            <a:r>
              <a:rPr lang="en-US" dirty="0"/>
              <a:t>P</a:t>
            </a:r>
            <a:r>
              <a:rPr lang="en-US" baseline="-25000" dirty="0"/>
              <a:t>1</a:t>
            </a:r>
          </a:p>
        </p:txBody>
      </p:sp>
      <p:sp>
        <p:nvSpPr>
          <p:cNvPr id="29" name="TextBox 28"/>
          <p:cNvSpPr txBox="1"/>
          <p:nvPr/>
        </p:nvSpPr>
        <p:spPr>
          <a:xfrm>
            <a:off x="1065448" y="4496773"/>
            <a:ext cx="381836" cy="369332"/>
          </a:xfrm>
          <a:prstGeom prst="rect">
            <a:avLst/>
          </a:prstGeom>
          <a:noFill/>
        </p:spPr>
        <p:txBody>
          <a:bodyPr wrap="none" rtlCol="0">
            <a:spAutoFit/>
          </a:bodyPr>
          <a:lstStyle/>
          <a:p>
            <a:r>
              <a:rPr lang="en-US" dirty="0"/>
              <a:t>P</a:t>
            </a:r>
            <a:r>
              <a:rPr lang="en-US" baseline="-25000" dirty="0"/>
              <a:t>3</a:t>
            </a:r>
          </a:p>
        </p:txBody>
      </p:sp>
      <p:sp>
        <p:nvSpPr>
          <p:cNvPr id="31" name="Isosceles Triangle 30"/>
          <p:cNvSpPr/>
          <p:nvPr/>
        </p:nvSpPr>
        <p:spPr>
          <a:xfrm>
            <a:off x="1947751" y="4528390"/>
            <a:ext cx="112890" cy="92684"/>
          </a:xfrm>
          <a:prstGeom prst="triangl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2" name="TextBox 31"/>
          <p:cNvSpPr txBox="1"/>
          <p:nvPr/>
        </p:nvSpPr>
        <p:spPr>
          <a:xfrm>
            <a:off x="1721777" y="4219791"/>
            <a:ext cx="303437" cy="276999"/>
          </a:xfrm>
          <a:prstGeom prst="rect">
            <a:avLst/>
          </a:prstGeom>
          <a:noFill/>
        </p:spPr>
        <p:txBody>
          <a:bodyPr wrap="square" lIns="0" tIns="0" rIns="0" bIns="0" rtlCol="0">
            <a:spAutoFit/>
          </a:bodyPr>
          <a:lstStyle/>
          <a:p>
            <a:r>
              <a:rPr lang="en-US" dirty="0"/>
              <a:t>P</a:t>
            </a:r>
            <a:r>
              <a:rPr lang="en-US" baseline="-25000" dirty="0"/>
              <a:t>3</a:t>
            </a:r>
          </a:p>
        </p:txBody>
      </p:sp>
      <p:cxnSp>
        <p:nvCxnSpPr>
          <p:cNvPr id="33" name="Curved Connector 32"/>
          <p:cNvCxnSpPr/>
          <p:nvPr/>
        </p:nvCxnSpPr>
        <p:spPr>
          <a:xfrm rot="16200000" flipH="1">
            <a:off x="1300181" y="3751981"/>
            <a:ext cx="1278984" cy="234282"/>
          </a:xfrm>
          <a:prstGeom prst="curvedConnector3">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6" name="Curved Connector 35"/>
          <p:cNvCxnSpPr>
            <a:endCxn id="31" idx="2"/>
          </p:cNvCxnSpPr>
          <p:nvPr/>
        </p:nvCxnSpPr>
        <p:spPr>
          <a:xfrm rot="5400000" flipH="1" flipV="1">
            <a:off x="1756227" y="4674584"/>
            <a:ext cx="245033" cy="138015"/>
          </a:xfrm>
          <a:prstGeom prst="curvedConnector3">
            <a:avLst/>
          </a:prstGeom>
          <a:ln>
            <a:tailEnd type="arrow"/>
          </a:ln>
        </p:spPr>
        <p:style>
          <a:lnRef idx="1">
            <a:schemeClr val="accent1"/>
          </a:lnRef>
          <a:fillRef idx="0">
            <a:schemeClr val="accent1"/>
          </a:fillRef>
          <a:effectRef idx="0">
            <a:schemeClr val="accent1"/>
          </a:effectRef>
          <a:fontRef idx="minor">
            <a:schemeClr val="tx1"/>
          </a:fontRef>
        </p:style>
      </p:cxnSp>
      <p:sp>
        <p:nvSpPr>
          <p:cNvPr id="51" name="Freeform 50"/>
          <p:cNvSpPr/>
          <p:nvPr/>
        </p:nvSpPr>
        <p:spPr>
          <a:xfrm>
            <a:off x="1439060" y="4499076"/>
            <a:ext cx="1172308" cy="570523"/>
          </a:xfrm>
          <a:custGeom>
            <a:avLst/>
            <a:gdLst>
              <a:gd name="connsiteX0" fmla="*/ 211016 w 1172308"/>
              <a:gd name="connsiteY0" fmla="*/ 23446 h 570523"/>
              <a:gd name="connsiteX1" fmla="*/ 281354 w 1172308"/>
              <a:gd name="connsiteY1" fmla="*/ 15630 h 570523"/>
              <a:gd name="connsiteX2" fmla="*/ 312616 w 1172308"/>
              <a:gd name="connsiteY2" fmla="*/ 7815 h 570523"/>
              <a:gd name="connsiteX3" fmla="*/ 508000 w 1172308"/>
              <a:gd name="connsiteY3" fmla="*/ 0 h 570523"/>
              <a:gd name="connsiteX4" fmla="*/ 734646 w 1172308"/>
              <a:gd name="connsiteY4" fmla="*/ 7815 h 570523"/>
              <a:gd name="connsiteX5" fmla="*/ 781539 w 1172308"/>
              <a:gd name="connsiteY5" fmla="*/ 23446 h 570523"/>
              <a:gd name="connsiteX6" fmla="*/ 828431 w 1172308"/>
              <a:gd name="connsiteY6" fmla="*/ 39076 h 570523"/>
              <a:gd name="connsiteX7" fmla="*/ 851877 w 1172308"/>
              <a:gd name="connsiteY7" fmla="*/ 46892 h 570523"/>
              <a:gd name="connsiteX8" fmla="*/ 898769 w 1172308"/>
              <a:gd name="connsiteY8" fmla="*/ 70338 h 570523"/>
              <a:gd name="connsiteX9" fmla="*/ 945662 w 1172308"/>
              <a:gd name="connsiteY9" fmla="*/ 93784 h 570523"/>
              <a:gd name="connsiteX10" fmla="*/ 969108 w 1172308"/>
              <a:gd name="connsiteY10" fmla="*/ 109415 h 570523"/>
              <a:gd name="connsiteX11" fmla="*/ 1000369 w 1172308"/>
              <a:gd name="connsiteY11" fmla="*/ 125046 h 570523"/>
              <a:gd name="connsiteX12" fmla="*/ 1016000 w 1172308"/>
              <a:gd name="connsiteY12" fmla="*/ 148492 h 570523"/>
              <a:gd name="connsiteX13" fmla="*/ 1062893 w 1172308"/>
              <a:gd name="connsiteY13" fmla="*/ 179753 h 570523"/>
              <a:gd name="connsiteX14" fmla="*/ 1094154 w 1172308"/>
              <a:gd name="connsiteY14" fmla="*/ 226646 h 570523"/>
              <a:gd name="connsiteX15" fmla="*/ 1109785 w 1172308"/>
              <a:gd name="connsiteY15" fmla="*/ 250092 h 570523"/>
              <a:gd name="connsiteX16" fmla="*/ 1133231 w 1172308"/>
              <a:gd name="connsiteY16" fmla="*/ 273538 h 570523"/>
              <a:gd name="connsiteX17" fmla="*/ 1141046 w 1172308"/>
              <a:gd name="connsiteY17" fmla="*/ 296984 h 570523"/>
              <a:gd name="connsiteX18" fmla="*/ 1156677 w 1172308"/>
              <a:gd name="connsiteY18" fmla="*/ 320430 h 570523"/>
              <a:gd name="connsiteX19" fmla="*/ 1172308 w 1172308"/>
              <a:gd name="connsiteY19" fmla="*/ 367323 h 570523"/>
              <a:gd name="connsiteX20" fmla="*/ 1164493 w 1172308"/>
              <a:gd name="connsiteY20" fmla="*/ 461107 h 570523"/>
              <a:gd name="connsiteX21" fmla="*/ 1101969 w 1172308"/>
              <a:gd name="connsiteY21" fmla="*/ 523630 h 570523"/>
              <a:gd name="connsiteX22" fmla="*/ 1078523 w 1172308"/>
              <a:gd name="connsiteY22" fmla="*/ 539261 h 570523"/>
              <a:gd name="connsiteX23" fmla="*/ 1031631 w 1172308"/>
              <a:gd name="connsiteY23" fmla="*/ 554892 h 570523"/>
              <a:gd name="connsiteX24" fmla="*/ 1008185 w 1172308"/>
              <a:gd name="connsiteY24" fmla="*/ 562707 h 570523"/>
              <a:gd name="connsiteX25" fmla="*/ 961293 w 1172308"/>
              <a:gd name="connsiteY25" fmla="*/ 570523 h 570523"/>
              <a:gd name="connsiteX26" fmla="*/ 195385 w 1172308"/>
              <a:gd name="connsiteY26" fmla="*/ 554892 h 570523"/>
              <a:gd name="connsiteX27" fmla="*/ 132862 w 1172308"/>
              <a:gd name="connsiteY27" fmla="*/ 547076 h 570523"/>
              <a:gd name="connsiteX28" fmla="*/ 70339 w 1172308"/>
              <a:gd name="connsiteY28" fmla="*/ 508000 h 570523"/>
              <a:gd name="connsiteX29" fmla="*/ 46893 w 1172308"/>
              <a:gd name="connsiteY29" fmla="*/ 492369 h 570523"/>
              <a:gd name="connsiteX30" fmla="*/ 7816 w 1172308"/>
              <a:gd name="connsiteY30" fmla="*/ 445476 h 570523"/>
              <a:gd name="connsiteX31" fmla="*/ 0 w 1172308"/>
              <a:gd name="connsiteY31" fmla="*/ 422030 h 570523"/>
              <a:gd name="connsiteX32" fmla="*/ 7816 w 1172308"/>
              <a:gd name="connsiteY32" fmla="*/ 273538 h 570523"/>
              <a:gd name="connsiteX33" fmla="*/ 15631 w 1172308"/>
              <a:gd name="connsiteY33" fmla="*/ 250092 h 570523"/>
              <a:gd name="connsiteX34" fmla="*/ 70339 w 1172308"/>
              <a:gd name="connsiteY34" fmla="*/ 179753 h 570523"/>
              <a:gd name="connsiteX35" fmla="*/ 109416 w 1172308"/>
              <a:gd name="connsiteY35" fmla="*/ 109415 h 570523"/>
              <a:gd name="connsiteX36" fmla="*/ 132862 w 1172308"/>
              <a:gd name="connsiteY36" fmla="*/ 93784 h 570523"/>
              <a:gd name="connsiteX37" fmla="*/ 148493 w 1172308"/>
              <a:gd name="connsiteY37" fmla="*/ 70338 h 570523"/>
              <a:gd name="connsiteX38" fmla="*/ 211016 w 1172308"/>
              <a:gd name="connsiteY38" fmla="*/ 23446 h 5705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1172308" h="570523">
                <a:moveTo>
                  <a:pt x="211016" y="23446"/>
                </a:moveTo>
                <a:cubicBezTo>
                  <a:pt x="233159" y="14328"/>
                  <a:pt x="258038" y="19217"/>
                  <a:pt x="281354" y="15630"/>
                </a:cubicBezTo>
                <a:cubicBezTo>
                  <a:pt x="291970" y="13997"/>
                  <a:pt x="301900" y="8554"/>
                  <a:pt x="312616" y="7815"/>
                </a:cubicBezTo>
                <a:cubicBezTo>
                  <a:pt x="377642" y="3331"/>
                  <a:pt x="442872" y="2605"/>
                  <a:pt x="508000" y="0"/>
                </a:cubicBezTo>
                <a:cubicBezTo>
                  <a:pt x="583549" y="2605"/>
                  <a:pt x="659329" y="1359"/>
                  <a:pt x="734646" y="7815"/>
                </a:cubicBezTo>
                <a:cubicBezTo>
                  <a:pt x="751062" y="9222"/>
                  <a:pt x="765908" y="18236"/>
                  <a:pt x="781539" y="23446"/>
                </a:cubicBezTo>
                <a:lnTo>
                  <a:pt x="828431" y="39076"/>
                </a:lnTo>
                <a:cubicBezTo>
                  <a:pt x="836246" y="41681"/>
                  <a:pt x="845022" y="42322"/>
                  <a:pt x="851877" y="46892"/>
                </a:cubicBezTo>
                <a:cubicBezTo>
                  <a:pt x="882177" y="67093"/>
                  <a:pt x="866412" y="59553"/>
                  <a:pt x="898769" y="70338"/>
                </a:cubicBezTo>
                <a:cubicBezTo>
                  <a:pt x="965971" y="115139"/>
                  <a:pt x="880942" y="61424"/>
                  <a:pt x="945662" y="93784"/>
                </a:cubicBezTo>
                <a:cubicBezTo>
                  <a:pt x="954063" y="97985"/>
                  <a:pt x="960953" y="104755"/>
                  <a:pt x="969108" y="109415"/>
                </a:cubicBezTo>
                <a:cubicBezTo>
                  <a:pt x="979223" y="115195"/>
                  <a:pt x="989949" y="119836"/>
                  <a:pt x="1000369" y="125046"/>
                </a:cubicBezTo>
                <a:cubicBezTo>
                  <a:pt x="1005579" y="132861"/>
                  <a:pt x="1008665" y="142624"/>
                  <a:pt x="1016000" y="148492"/>
                </a:cubicBezTo>
                <a:cubicBezTo>
                  <a:pt x="1069696" y="191448"/>
                  <a:pt x="1007104" y="108024"/>
                  <a:pt x="1062893" y="179753"/>
                </a:cubicBezTo>
                <a:cubicBezTo>
                  <a:pt x="1074426" y="194582"/>
                  <a:pt x="1083734" y="211015"/>
                  <a:pt x="1094154" y="226646"/>
                </a:cubicBezTo>
                <a:cubicBezTo>
                  <a:pt x="1099364" y="234461"/>
                  <a:pt x="1103143" y="243450"/>
                  <a:pt x="1109785" y="250092"/>
                </a:cubicBezTo>
                <a:lnTo>
                  <a:pt x="1133231" y="273538"/>
                </a:lnTo>
                <a:cubicBezTo>
                  <a:pt x="1135836" y="281353"/>
                  <a:pt x="1137362" y="289616"/>
                  <a:pt x="1141046" y="296984"/>
                </a:cubicBezTo>
                <a:cubicBezTo>
                  <a:pt x="1145247" y="305385"/>
                  <a:pt x="1152862" y="311847"/>
                  <a:pt x="1156677" y="320430"/>
                </a:cubicBezTo>
                <a:cubicBezTo>
                  <a:pt x="1163369" y="335486"/>
                  <a:pt x="1172308" y="367323"/>
                  <a:pt x="1172308" y="367323"/>
                </a:cubicBezTo>
                <a:cubicBezTo>
                  <a:pt x="1169703" y="398584"/>
                  <a:pt x="1170274" y="430275"/>
                  <a:pt x="1164493" y="461107"/>
                </a:cubicBezTo>
                <a:cubicBezTo>
                  <a:pt x="1157627" y="497728"/>
                  <a:pt x="1130877" y="504358"/>
                  <a:pt x="1101969" y="523630"/>
                </a:cubicBezTo>
                <a:cubicBezTo>
                  <a:pt x="1094154" y="528840"/>
                  <a:pt x="1087434" y="536291"/>
                  <a:pt x="1078523" y="539261"/>
                </a:cubicBezTo>
                <a:lnTo>
                  <a:pt x="1031631" y="554892"/>
                </a:lnTo>
                <a:cubicBezTo>
                  <a:pt x="1023816" y="557497"/>
                  <a:pt x="1016311" y="561353"/>
                  <a:pt x="1008185" y="562707"/>
                </a:cubicBezTo>
                <a:lnTo>
                  <a:pt x="961293" y="570523"/>
                </a:lnTo>
                <a:lnTo>
                  <a:pt x="195385" y="554892"/>
                </a:lnTo>
                <a:cubicBezTo>
                  <a:pt x="174461" y="553072"/>
                  <a:pt x="153703" y="549681"/>
                  <a:pt x="132862" y="547076"/>
                </a:cubicBezTo>
                <a:cubicBezTo>
                  <a:pt x="44471" y="517614"/>
                  <a:pt x="113685" y="551347"/>
                  <a:pt x="70339" y="508000"/>
                </a:cubicBezTo>
                <a:cubicBezTo>
                  <a:pt x="63697" y="501358"/>
                  <a:pt x="54109" y="498382"/>
                  <a:pt x="46893" y="492369"/>
                </a:cubicBezTo>
                <a:cubicBezTo>
                  <a:pt x="32073" y="480019"/>
                  <a:pt x="16601" y="463046"/>
                  <a:pt x="7816" y="445476"/>
                </a:cubicBezTo>
                <a:cubicBezTo>
                  <a:pt x="4132" y="438108"/>
                  <a:pt x="2605" y="429845"/>
                  <a:pt x="0" y="422030"/>
                </a:cubicBezTo>
                <a:cubicBezTo>
                  <a:pt x="2605" y="372533"/>
                  <a:pt x="3328" y="322900"/>
                  <a:pt x="7816" y="273538"/>
                </a:cubicBezTo>
                <a:cubicBezTo>
                  <a:pt x="8562" y="265334"/>
                  <a:pt x="11630" y="257293"/>
                  <a:pt x="15631" y="250092"/>
                </a:cubicBezTo>
                <a:cubicBezTo>
                  <a:pt x="39000" y="208028"/>
                  <a:pt x="41861" y="208232"/>
                  <a:pt x="70339" y="179753"/>
                </a:cubicBezTo>
                <a:cubicBezTo>
                  <a:pt x="78483" y="155320"/>
                  <a:pt x="86380" y="124773"/>
                  <a:pt x="109416" y="109415"/>
                </a:cubicBezTo>
                <a:lnTo>
                  <a:pt x="132862" y="93784"/>
                </a:lnTo>
                <a:cubicBezTo>
                  <a:pt x="138072" y="85969"/>
                  <a:pt x="140528" y="75316"/>
                  <a:pt x="148493" y="70338"/>
                </a:cubicBezTo>
                <a:cubicBezTo>
                  <a:pt x="238069" y="14353"/>
                  <a:pt x="188873" y="32564"/>
                  <a:pt x="211016" y="23446"/>
                </a:cubicBezTo>
                <a:close/>
              </a:path>
            </a:pathLst>
          </a:custGeom>
          <a:noFill/>
          <a:ln>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TextBox 51"/>
          <p:cNvSpPr txBox="1"/>
          <p:nvPr/>
        </p:nvSpPr>
        <p:spPr>
          <a:xfrm>
            <a:off x="2687924" y="4725812"/>
            <a:ext cx="197170" cy="276999"/>
          </a:xfrm>
          <a:prstGeom prst="rect">
            <a:avLst/>
          </a:prstGeom>
          <a:noFill/>
        </p:spPr>
        <p:txBody>
          <a:bodyPr wrap="none" lIns="0" tIns="0" rIns="0" bIns="0" rtlCol="0">
            <a:spAutoFit/>
          </a:bodyPr>
          <a:lstStyle/>
          <a:p>
            <a:r>
              <a:rPr lang="en-US" dirty="0"/>
              <a:t>P</a:t>
            </a:r>
            <a:r>
              <a:rPr lang="en-US" baseline="-25000" dirty="0"/>
              <a:t>4</a:t>
            </a:r>
          </a:p>
        </p:txBody>
      </p:sp>
      <p:sp>
        <p:nvSpPr>
          <p:cNvPr id="53" name="Oval 52"/>
          <p:cNvSpPr/>
          <p:nvPr/>
        </p:nvSpPr>
        <p:spPr>
          <a:xfrm>
            <a:off x="2421143" y="4785203"/>
            <a:ext cx="134224" cy="125835"/>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TextBox 53"/>
          <p:cNvSpPr txBox="1"/>
          <p:nvPr/>
        </p:nvSpPr>
        <p:spPr>
          <a:xfrm>
            <a:off x="2704346" y="4743173"/>
            <a:ext cx="197170" cy="276999"/>
          </a:xfrm>
          <a:prstGeom prst="rect">
            <a:avLst/>
          </a:prstGeom>
          <a:noFill/>
        </p:spPr>
        <p:txBody>
          <a:bodyPr wrap="none" lIns="0" tIns="0" rIns="0" bIns="0" rtlCol="0">
            <a:spAutoFit/>
          </a:bodyPr>
          <a:lstStyle/>
          <a:p>
            <a:r>
              <a:rPr lang="en-US" dirty="0"/>
              <a:t>P</a:t>
            </a:r>
            <a:r>
              <a:rPr lang="en-US" baseline="-25000" dirty="0"/>
              <a:t>3</a:t>
            </a:r>
          </a:p>
        </p:txBody>
      </p:sp>
      <p:sp>
        <p:nvSpPr>
          <p:cNvPr id="55" name="Freeform 54"/>
          <p:cNvSpPr/>
          <p:nvPr/>
        </p:nvSpPr>
        <p:spPr>
          <a:xfrm>
            <a:off x="1439060" y="4499076"/>
            <a:ext cx="849526" cy="570523"/>
          </a:xfrm>
          <a:custGeom>
            <a:avLst/>
            <a:gdLst>
              <a:gd name="connsiteX0" fmla="*/ 211016 w 1172308"/>
              <a:gd name="connsiteY0" fmla="*/ 23446 h 570523"/>
              <a:gd name="connsiteX1" fmla="*/ 281354 w 1172308"/>
              <a:gd name="connsiteY1" fmla="*/ 15630 h 570523"/>
              <a:gd name="connsiteX2" fmla="*/ 312616 w 1172308"/>
              <a:gd name="connsiteY2" fmla="*/ 7815 h 570523"/>
              <a:gd name="connsiteX3" fmla="*/ 508000 w 1172308"/>
              <a:gd name="connsiteY3" fmla="*/ 0 h 570523"/>
              <a:gd name="connsiteX4" fmla="*/ 734646 w 1172308"/>
              <a:gd name="connsiteY4" fmla="*/ 7815 h 570523"/>
              <a:gd name="connsiteX5" fmla="*/ 781539 w 1172308"/>
              <a:gd name="connsiteY5" fmla="*/ 23446 h 570523"/>
              <a:gd name="connsiteX6" fmla="*/ 828431 w 1172308"/>
              <a:gd name="connsiteY6" fmla="*/ 39076 h 570523"/>
              <a:gd name="connsiteX7" fmla="*/ 851877 w 1172308"/>
              <a:gd name="connsiteY7" fmla="*/ 46892 h 570523"/>
              <a:gd name="connsiteX8" fmla="*/ 898769 w 1172308"/>
              <a:gd name="connsiteY8" fmla="*/ 70338 h 570523"/>
              <a:gd name="connsiteX9" fmla="*/ 945662 w 1172308"/>
              <a:gd name="connsiteY9" fmla="*/ 93784 h 570523"/>
              <a:gd name="connsiteX10" fmla="*/ 969108 w 1172308"/>
              <a:gd name="connsiteY10" fmla="*/ 109415 h 570523"/>
              <a:gd name="connsiteX11" fmla="*/ 1000369 w 1172308"/>
              <a:gd name="connsiteY11" fmla="*/ 125046 h 570523"/>
              <a:gd name="connsiteX12" fmla="*/ 1016000 w 1172308"/>
              <a:gd name="connsiteY12" fmla="*/ 148492 h 570523"/>
              <a:gd name="connsiteX13" fmla="*/ 1062893 w 1172308"/>
              <a:gd name="connsiteY13" fmla="*/ 179753 h 570523"/>
              <a:gd name="connsiteX14" fmla="*/ 1094154 w 1172308"/>
              <a:gd name="connsiteY14" fmla="*/ 226646 h 570523"/>
              <a:gd name="connsiteX15" fmla="*/ 1109785 w 1172308"/>
              <a:gd name="connsiteY15" fmla="*/ 250092 h 570523"/>
              <a:gd name="connsiteX16" fmla="*/ 1133231 w 1172308"/>
              <a:gd name="connsiteY16" fmla="*/ 273538 h 570523"/>
              <a:gd name="connsiteX17" fmla="*/ 1141046 w 1172308"/>
              <a:gd name="connsiteY17" fmla="*/ 296984 h 570523"/>
              <a:gd name="connsiteX18" fmla="*/ 1156677 w 1172308"/>
              <a:gd name="connsiteY18" fmla="*/ 320430 h 570523"/>
              <a:gd name="connsiteX19" fmla="*/ 1172308 w 1172308"/>
              <a:gd name="connsiteY19" fmla="*/ 367323 h 570523"/>
              <a:gd name="connsiteX20" fmla="*/ 1164493 w 1172308"/>
              <a:gd name="connsiteY20" fmla="*/ 461107 h 570523"/>
              <a:gd name="connsiteX21" fmla="*/ 1101969 w 1172308"/>
              <a:gd name="connsiteY21" fmla="*/ 523630 h 570523"/>
              <a:gd name="connsiteX22" fmla="*/ 1078523 w 1172308"/>
              <a:gd name="connsiteY22" fmla="*/ 539261 h 570523"/>
              <a:gd name="connsiteX23" fmla="*/ 1031631 w 1172308"/>
              <a:gd name="connsiteY23" fmla="*/ 554892 h 570523"/>
              <a:gd name="connsiteX24" fmla="*/ 1008185 w 1172308"/>
              <a:gd name="connsiteY24" fmla="*/ 562707 h 570523"/>
              <a:gd name="connsiteX25" fmla="*/ 961293 w 1172308"/>
              <a:gd name="connsiteY25" fmla="*/ 570523 h 570523"/>
              <a:gd name="connsiteX26" fmla="*/ 195385 w 1172308"/>
              <a:gd name="connsiteY26" fmla="*/ 554892 h 570523"/>
              <a:gd name="connsiteX27" fmla="*/ 132862 w 1172308"/>
              <a:gd name="connsiteY27" fmla="*/ 547076 h 570523"/>
              <a:gd name="connsiteX28" fmla="*/ 70339 w 1172308"/>
              <a:gd name="connsiteY28" fmla="*/ 508000 h 570523"/>
              <a:gd name="connsiteX29" fmla="*/ 46893 w 1172308"/>
              <a:gd name="connsiteY29" fmla="*/ 492369 h 570523"/>
              <a:gd name="connsiteX30" fmla="*/ 7816 w 1172308"/>
              <a:gd name="connsiteY30" fmla="*/ 445476 h 570523"/>
              <a:gd name="connsiteX31" fmla="*/ 0 w 1172308"/>
              <a:gd name="connsiteY31" fmla="*/ 422030 h 570523"/>
              <a:gd name="connsiteX32" fmla="*/ 7816 w 1172308"/>
              <a:gd name="connsiteY32" fmla="*/ 273538 h 570523"/>
              <a:gd name="connsiteX33" fmla="*/ 15631 w 1172308"/>
              <a:gd name="connsiteY33" fmla="*/ 250092 h 570523"/>
              <a:gd name="connsiteX34" fmla="*/ 70339 w 1172308"/>
              <a:gd name="connsiteY34" fmla="*/ 179753 h 570523"/>
              <a:gd name="connsiteX35" fmla="*/ 109416 w 1172308"/>
              <a:gd name="connsiteY35" fmla="*/ 109415 h 570523"/>
              <a:gd name="connsiteX36" fmla="*/ 132862 w 1172308"/>
              <a:gd name="connsiteY36" fmla="*/ 93784 h 570523"/>
              <a:gd name="connsiteX37" fmla="*/ 148493 w 1172308"/>
              <a:gd name="connsiteY37" fmla="*/ 70338 h 570523"/>
              <a:gd name="connsiteX38" fmla="*/ 211016 w 1172308"/>
              <a:gd name="connsiteY38" fmla="*/ 23446 h 5705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1172308" h="570523">
                <a:moveTo>
                  <a:pt x="211016" y="23446"/>
                </a:moveTo>
                <a:cubicBezTo>
                  <a:pt x="233159" y="14328"/>
                  <a:pt x="258038" y="19217"/>
                  <a:pt x="281354" y="15630"/>
                </a:cubicBezTo>
                <a:cubicBezTo>
                  <a:pt x="291970" y="13997"/>
                  <a:pt x="301900" y="8554"/>
                  <a:pt x="312616" y="7815"/>
                </a:cubicBezTo>
                <a:cubicBezTo>
                  <a:pt x="377642" y="3331"/>
                  <a:pt x="442872" y="2605"/>
                  <a:pt x="508000" y="0"/>
                </a:cubicBezTo>
                <a:cubicBezTo>
                  <a:pt x="583549" y="2605"/>
                  <a:pt x="659329" y="1359"/>
                  <a:pt x="734646" y="7815"/>
                </a:cubicBezTo>
                <a:cubicBezTo>
                  <a:pt x="751062" y="9222"/>
                  <a:pt x="765908" y="18236"/>
                  <a:pt x="781539" y="23446"/>
                </a:cubicBezTo>
                <a:lnTo>
                  <a:pt x="828431" y="39076"/>
                </a:lnTo>
                <a:cubicBezTo>
                  <a:pt x="836246" y="41681"/>
                  <a:pt x="845022" y="42322"/>
                  <a:pt x="851877" y="46892"/>
                </a:cubicBezTo>
                <a:cubicBezTo>
                  <a:pt x="882177" y="67093"/>
                  <a:pt x="866412" y="59553"/>
                  <a:pt x="898769" y="70338"/>
                </a:cubicBezTo>
                <a:cubicBezTo>
                  <a:pt x="965971" y="115139"/>
                  <a:pt x="880942" y="61424"/>
                  <a:pt x="945662" y="93784"/>
                </a:cubicBezTo>
                <a:cubicBezTo>
                  <a:pt x="954063" y="97985"/>
                  <a:pt x="960953" y="104755"/>
                  <a:pt x="969108" y="109415"/>
                </a:cubicBezTo>
                <a:cubicBezTo>
                  <a:pt x="979223" y="115195"/>
                  <a:pt x="989949" y="119836"/>
                  <a:pt x="1000369" y="125046"/>
                </a:cubicBezTo>
                <a:cubicBezTo>
                  <a:pt x="1005579" y="132861"/>
                  <a:pt x="1008665" y="142624"/>
                  <a:pt x="1016000" y="148492"/>
                </a:cubicBezTo>
                <a:cubicBezTo>
                  <a:pt x="1069696" y="191448"/>
                  <a:pt x="1007104" y="108024"/>
                  <a:pt x="1062893" y="179753"/>
                </a:cubicBezTo>
                <a:cubicBezTo>
                  <a:pt x="1074426" y="194582"/>
                  <a:pt x="1083734" y="211015"/>
                  <a:pt x="1094154" y="226646"/>
                </a:cubicBezTo>
                <a:cubicBezTo>
                  <a:pt x="1099364" y="234461"/>
                  <a:pt x="1103143" y="243450"/>
                  <a:pt x="1109785" y="250092"/>
                </a:cubicBezTo>
                <a:lnTo>
                  <a:pt x="1133231" y="273538"/>
                </a:lnTo>
                <a:cubicBezTo>
                  <a:pt x="1135836" y="281353"/>
                  <a:pt x="1137362" y="289616"/>
                  <a:pt x="1141046" y="296984"/>
                </a:cubicBezTo>
                <a:cubicBezTo>
                  <a:pt x="1145247" y="305385"/>
                  <a:pt x="1152862" y="311847"/>
                  <a:pt x="1156677" y="320430"/>
                </a:cubicBezTo>
                <a:cubicBezTo>
                  <a:pt x="1163369" y="335486"/>
                  <a:pt x="1172308" y="367323"/>
                  <a:pt x="1172308" y="367323"/>
                </a:cubicBezTo>
                <a:cubicBezTo>
                  <a:pt x="1169703" y="398584"/>
                  <a:pt x="1170274" y="430275"/>
                  <a:pt x="1164493" y="461107"/>
                </a:cubicBezTo>
                <a:cubicBezTo>
                  <a:pt x="1157627" y="497728"/>
                  <a:pt x="1130877" y="504358"/>
                  <a:pt x="1101969" y="523630"/>
                </a:cubicBezTo>
                <a:cubicBezTo>
                  <a:pt x="1094154" y="528840"/>
                  <a:pt x="1087434" y="536291"/>
                  <a:pt x="1078523" y="539261"/>
                </a:cubicBezTo>
                <a:lnTo>
                  <a:pt x="1031631" y="554892"/>
                </a:lnTo>
                <a:cubicBezTo>
                  <a:pt x="1023816" y="557497"/>
                  <a:pt x="1016311" y="561353"/>
                  <a:pt x="1008185" y="562707"/>
                </a:cubicBezTo>
                <a:lnTo>
                  <a:pt x="961293" y="570523"/>
                </a:lnTo>
                <a:lnTo>
                  <a:pt x="195385" y="554892"/>
                </a:lnTo>
                <a:cubicBezTo>
                  <a:pt x="174461" y="553072"/>
                  <a:pt x="153703" y="549681"/>
                  <a:pt x="132862" y="547076"/>
                </a:cubicBezTo>
                <a:cubicBezTo>
                  <a:pt x="44471" y="517614"/>
                  <a:pt x="113685" y="551347"/>
                  <a:pt x="70339" y="508000"/>
                </a:cubicBezTo>
                <a:cubicBezTo>
                  <a:pt x="63697" y="501358"/>
                  <a:pt x="54109" y="498382"/>
                  <a:pt x="46893" y="492369"/>
                </a:cubicBezTo>
                <a:cubicBezTo>
                  <a:pt x="32073" y="480019"/>
                  <a:pt x="16601" y="463046"/>
                  <a:pt x="7816" y="445476"/>
                </a:cubicBezTo>
                <a:cubicBezTo>
                  <a:pt x="4132" y="438108"/>
                  <a:pt x="2605" y="429845"/>
                  <a:pt x="0" y="422030"/>
                </a:cubicBezTo>
                <a:cubicBezTo>
                  <a:pt x="2605" y="372533"/>
                  <a:pt x="3328" y="322900"/>
                  <a:pt x="7816" y="273538"/>
                </a:cubicBezTo>
                <a:cubicBezTo>
                  <a:pt x="8562" y="265334"/>
                  <a:pt x="11630" y="257293"/>
                  <a:pt x="15631" y="250092"/>
                </a:cubicBezTo>
                <a:cubicBezTo>
                  <a:pt x="39000" y="208028"/>
                  <a:pt x="41861" y="208232"/>
                  <a:pt x="70339" y="179753"/>
                </a:cubicBezTo>
                <a:cubicBezTo>
                  <a:pt x="78483" y="155320"/>
                  <a:pt x="86380" y="124773"/>
                  <a:pt x="109416" y="109415"/>
                </a:cubicBezTo>
                <a:lnTo>
                  <a:pt x="132862" y="93784"/>
                </a:lnTo>
                <a:cubicBezTo>
                  <a:pt x="138072" y="85969"/>
                  <a:pt x="140528" y="75316"/>
                  <a:pt x="148493" y="70338"/>
                </a:cubicBezTo>
                <a:cubicBezTo>
                  <a:pt x="238069" y="14353"/>
                  <a:pt x="188873" y="32564"/>
                  <a:pt x="211016" y="23446"/>
                </a:cubicBezTo>
                <a:close/>
              </a:path>
            </a:pathLst>
          </a:custGeom>
          <a:noFill/>
          <a:ln>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Rectangle 36">
            <a:extLst>
              <a:ext uri="{FF2B5EF4-FFF2-40B4-BE49-F238E27FC236}">
                <a16:creationId xmlns:a16="http://schemas.microsoft.com/office/drawing/2014/main" id="{D79C4C56-357A-468A-B6E1-35CA5A6C10AA}"/>
              </a:ext>
            </a:extLst>
          </p:cNvPr>
          <p:cNvSpPr/>
          <p:nvPr/>
        </p:nvSpPr>
        <p:spPr>
          <a:xfrm>
            <a:off x="10004980" y="3105419"/>
            <a:ext cx="325319" cy="362231"/>
          </a:xfrm>
          <a:prstGeom prst="rect">
            <a:avLst/>
          </a:prstGeom>
          <a:noFill/>
          <a:ln w="19050">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Oval 37">
            <a:extLst>
              <a:ext uri="{FF2B5EF4-FFF2-40B4-BE49-F238E27FC236}">
                <a16:creationId xmlns:a16="http://schemas.microsoft.com/office/drawing/2014/main" id="{74B1D06A-7285-4553-802D-F23A094A75F1}"/>
              </a:ext>
            </a:extLst>
          </p:cNvPr>
          <p:cNvSpPr/>
          <p:nvPr/>
        </p:nvSpPr>
        <p:spPr>
          <a:xfrm>
            <a:off x="10103609" y="3230832"/>
            <a:ext cx="134224" cy="125835"/>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Isosceles Triangle 38">
            <a:extLst>
              <a:ext uri="{FF2B5EF4-FFF2-40B4-BE49-F238E27FC236}">
                <a16:creationId xmlns:a16="http://schemas.microsoft.com/office/drawing/2014/main" id="{44182039-0BB0-4479-8F24-06AE9E11C8A3}"/>
              </a:ext>
            </a:extLst>
          </p:cNvPr>
          <p:cNvSpPr/>
          <p:nvPr/>
        </p:nvSpPr>
        <p:spPr>
          <a:xfrm>
            <a:off x="9942062" y="3531627"/>
            <a:ext cx="125835" cy="125835"/>
          </a:xfrm>
          <a:prstGeom prst="triangl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TextBox 39">
            <a:extLst>
              <a:ext uri="{FF2B5EF4-FFF2-40B4-BE49-F238E27FC236}">
                <a16:creationId xmlns:a16="http://schemas.microsoft.com/office/drawing/2014/main" id="{50BA4918-9E2B-405B-B99A-8CFECB2C0EE3}"/>
              </a:ext>
            </a:extLst>
          </p:cNvPr>
          <p:cNvSpPr txBox="1"/>
          <p:nvPr/>
        </p:nvSpPr>
        <p:spPr>
          <a:xfrm>
            <a:off x="10372489" y="3105420"/>
            <a:ext cx="197170" cy="276999"/>
          </a:xfrm>
          <a:prstGeom prst="rect">
            <a:avLst/>
          </a:prstGeom>
          <a:noFill/>
        </p:spPr>
        <p:txBody>
          <a:bodyPr wrap="none" lIns="0" tIns="0" rIns="0" bIns="0" rtlCol="0">
            <a:spAutoFit/>
          </a:bodyPr>
          <a:lstStyle/>
          <a:p>
            <a:r>
              <a:rPr lang="en-US" dirty="0"/>
              <a:t>P</a:t>
            </a:r>
            <a:r>
              <a:rPr lang="en-US" baseline="-25000" dirty="0"/>
              <a:t>2</a:t>
            </a:r>
          </a:p>
        </p:txBody>
      </p:sp>
      <p:sp>
        <p:nvSpPr>
          <p:cNvPr id="41" name="TextBox 40">
            <a:extLst>
              <a:ext uri="{FF2B5EF4-FFF2-40B4-BE49-F238E27FC236}">
                <a16:creationId xmlns:a16="http://schemas.microsoft.com/office/drawing/2014/main" id="{A9E9F2FA-EB64-4028-9F6F-55F1CC374721}"/>
              </a:ext>
            </a:extLst>
          </p:cNvPr>
          <p:cNvSpPr txBox="1"/>
          <p:nvPr/>
        </p:nvSpPr>
        <p:spPr>
          <a:xfrm>
            <a:off x="10350997" y="4520995"/>
            <a:ext cx="197170" cy="276999"/>
          </a:xfrm>
          <a:prstGeom prst="rect">
            <a:avLst/>
          </a:prstGeom>
          <a:noFill/>
        </p:spPr>
        <p:txBody>
          <a:bodyPr wrap="none" lIns="0" tIns="0" rIns="0" bIns="0" rtlCol="0">
            <a:spAutoFit/>
          </a:bodyPr>
          <a:lstStyle/>
          <a:p>
            <a:r>
              <a:rPr lang="en-US" dirty="0"/>
              <a:t>P</a:t>
            </a:r>
            <a:r>
              <a:rPr lang="en-US" baseline="-25000" dirty="0"/>
              <a:t>1</a:t>
            </a:r>
          </a:p>
        </p:txBody>
      </p:sp>
      <p:sp>
        <p:nvSpPr>
          <p:cNvPr id="42" name="TextBox 41">
            <a:extLst>
              <a:ext uri="{FF2B5EF4-FFF2-40B4-BE49-F238E27FC236}">
                <a16:creationId xmlns:a16="http://schemas.microsoft.com/office/drawing/2014/main" id="{7EC592D6-72FC-438E-8C3C-D64CCFB0211F}"/>
              </a:ext>
            </a:extLst>
          </p:cNvPr>
          <p:cNvSpPr txBox="1"/>
          <p:nvPr/>
        </p:nvSpPr>
        <p:spPr>
          <a:xfrm>
            <a:off x="8368980" y="3226508"/>
            <a:ext cx="197170" cy="276999"/>
          </a:xfrm>
          <a:prstGeom prst="rect">
            <a:avLst/>
          </a:prstGeom>
          <a:noFill/>
        </p:spPr>
        <p:txBody>
          <a:bodyPr wrap="none" lIns="0" tIns="0" rIns="0" bIns="0" rtlCol="0">
            <a:spAutoFit/>
          </a:bodyPr>
          <a:lstStyle/>
          <a:p>
            <a:r>
              <a:rPr lang="en-US" dirty="0"/>
              <a:t>P</a:t>
            </a:r>
            <a:r>
              <a:rPr lang="en-US" baseline="-25000" dirty="0"/>
              <a:t>1</a:t>
            </a:r>
          </a:p>
        </p:txBody>
      </p:sp>
      <p:sp>
        <p:nvSpPr>
          <p:cNvPr id="43" name="TextBox 42">
            <a:extLst>
              <a:ext uri="{FF2B5EF4-FFF2-40B4-BE49-F238E27FC236}">
                <a16:creationId xmlns:a16="http://schemas.microsoft.com/office/drawing/2014/main" id="{0C399BF6-137D-4C95-95BF-956ECF4DCAE4}"/>
              </a:ext>
            </a:extLst>
          </p:cNvPr>
          <p:cNvSpPr txBox="1"/>
          <p:nvPr/>
        </p:nvSpPr>
        <p:spPr>
          <a:xfrm>
            <a:off x="9675080" y="3467651"/>
            <a:ext cx="197170" cy="276999"/>
          </a:xfrm>
          <a:prstGeom prst="rect">
            <a:avLst/>
          </a:prstGeom>
          <a:noFill/>
        </p:spPr>
        <p:txBody>
          <a:bodyPr wrap="none" lIns="0" tIns="0" rIns="0" bIns="0" rtlCol="0">
            <a:spAutoFit/>
          </a:bodyPr>
          <a:lstStyle/>
          <a:p>
            <a:r>
              <a:rPr lang="en-US" dirty="0"/>
              <a:t>P</a:t>
            </a:r>
            <a:r>
              <a:rPr lang="en-US" baseline="-25000" dirty="0"/>
              <a:t>1</a:t>
            </a:r>
          </a:p>
        </p:txBody>
      </p:sp>
      <p:sp>
        <p:nvSpPr>
          <p:cNvPr id="44" name="TextBox 43">
            <a:extLst>
              <a:ext uri="{FF2B5EF4-FFF2-40B4-BE49-F238E27FC236}">
                <a16:creationId xmlns:a16="http://schemas.microsoft.com/office/drawing/2014/main" id="{FA87A498-9B8F-4E4C-BE13-932AF146EAE2}"/>
              </a:ext>
            </a:extLst>
          </p:cNvPr>
          <p:cNvSpPr txBox="1"/>
          <p:nvPr/>
        </p:nvSpPr>
        <p:spPr>
          <a:xfrm>
            <a:off x="8417424" y="4487623"/>
            <a:ext cx="197170" cy="276999"/>
          </a:xfrm>
          <a:prstGeom prst="rect">
            <a:avLst/>
          </a:prstGeom>
          <a:noFill/>
        </p:spPr>
        <p:txBody>
          <a:bodyPr wrap="none" lIns="0" tIns="0" rIns="0" bIns="0" rtlCol="0">
            <a:spAutoFit/>
          </a:bodyPr>
          <a:lstStyle/>
          <a:p>
            <a:r>
              <a:rPr lang="en-US" dirty="0"/>
              <a:t>P</a:t>
            </a:r>
            <a:r>
              <a:rPr lang="en-US" baseline="-25000" dirty="0"/>
              <a:t>1</a:t>
            </a:r>
            <a:endParaRPr lang="en-US" dirty="0"/>
          </a:p>
        </p:txBody>
      </p:sp>
      <p:grpSp>
        <p:nvGrpSpPr>
          <p:cNvPr id="45" name="Group 44">
            <a:extLst>
              <a:ext uri="{FF2B5EF4-FFF2-40B4-BE49-F238E27FC236}">
                <a16:creationId xmlns:a16="http://schemas.microsoft.com/office/drawing/2014/main" id="{CFF32D09-899B-40BC-9CD6-49F2A67A229D}"/>
              </a:ext>
            </a:extLst>
          </p:cNvPr>
          <p:cNvGrpSpPr/>
          <p:nvPr/>
        </p:nvGrpSpPr>
        <p:grpSpPr>
          <a:xfrm>
            <a:off x="7271293" y="2247787"/>
            <a:ext cx="3700453" cy="3552282"/>
            <a:chOff x="6398" y="1292924"/>
            <a:chExt cx="3700453" cy="3552282"/>
          </a:xfrm>
        </p:grpSpPr>
        <p:cxnSp>
          <p:nvCxnSpPr>
            <p:cNvPr id="46" name="Straight Arrow Connector 45">
              <a:extLst>
                <a:ext uri="{FF2B5EF4-FFF2-40B4-BE49-F238E27FC236}">
                  <a16:creationId xmlns:a16="http://schemas.microsoft.com/office/drawing/2014/main" id="{EDDB72B9-98FB-4ED9-AFB9-CAB9A257BE64}"/>
                </a:ext>
              </a:extLst>
            </p:cNvPr>
            <p:cNvCxnSpPr/>
            <p:nvPr/>
          </p:nvCxnSpPr>
          <p:spPr>
            <a:xfrm flipV="1">
              <a:off x="543521" y="4390352"/>
              <a:ext cx="3163330" cy="823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7" name="Straight Arrow Connector 46">
              <a:extLst>
                <a:ext uri="{FF2B5EF4-FFF2-40B4-BE49-F238E27FC236}">
                  <a16:creationId xmlns:a16="http://schemas.microsoft.com/office/drawing/2014/main" id="{6457DAD9-BDA0-4DBF-B238-62FC23D64578}"/>
                </a:ext>
              </a:extLst>
            </p:cNvPr>
            <p:cNvCxnSpPr/>
            <p:nvPr/>
          </p:nvCxnSpPr>
          <p:spPr>
            <a:xfrm flipV="1">
              <a:off x="543521" y="1292924"/>
              <a:ext cx="0" cy="311021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8" name="Straight Arrow Connector 47">
              <a:extLst>
                <a:ext uri="{FF2B5EF4-FFF2-40B4-BE49-F238E27FC236}">
                  <a16:creationId xmlns:a16="http://schemas.microsoft.com/office/drawing/2014/main" id="{ACC23AB5-69CA-44E8-8E70-9BD3B89282EA}"/>
                </a:ext>
              </a:extLst>
            </p:cNvPr>
            <p:cNvCxnSpPr/>
            <p:nvPr/>
          </p:nvCxnSpPr>
          <p:spPr>
            <a:xfrm>
              <a:off x="2208566" y="4652376"/>
              <a:ext cx="372894"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49" name="TextBox 48">
              <a:extLst>
                <a:ext uri="{FF2B5EF4-FFF2-40B4-BE49-F238E27FC236}">
                  <a16:creationId xmlns:a16="http://schemas.microsoft.com/office/drawing/2014/main" id="{5C71C57F-2CEA-491C-A574-88E9BB8B5ADF}"/>
                </a:ext>
              </a:extLst>
            </p:cNvPr>
            <p:cNvSpPr txBox="1"/>
            <p:nvPr/>
          </p:nvSpPr>
          <p:spPr>
            <a:xfrm>
              <a:off x="1657879" y="4475874"/>
              <a:ext cx="537327" cy="369332"/>
            </a:xfrm>
            <a:prstGeom prst="rect">
              <a:avLst/>
            </a:prstGeom>
            <a:noFill/>
          </p:spPr>
          <p:txBody>
            <a:bodyPr wrap="none" rtlCol="0">
              <a:spAutoFit/>
            </a:bodyPr>
            <a:lstStyle/>
            <a:p>
              <a:r>
                <a:rPr lang="en-US" dirty="0"/>
                <a:t>Sel</a:t>
              </a:r>
              <a:r>
                <a:rPr lang="en-US" baseline="-25000" dirty="0"/>
                <a:t>1</a:t>
              </a:r>
            </a:p>
          </p:txBody>
        </p:sp>
        <p:sp>
          <p:nvSpPr>
            <p:cNvPr id="50" name="TextBox 49">
              <a:extLst>
                <a:ext uri="{FF2B5EF4-FFF2-40B4-BE49-F238E27FC236}">
                  <a16:creationId xmlns:a16="http://schemas.microsoft.com/office/drawing/2014/main" id="{D5203671-EC17-46DC-8566-4E67DD12385F}"/>
                </a:ext>
              </a:extLst>
            </p:cNvPr>
            <p:cNvSpPr txBox="1"/>
            <p:nvPr/>
          </p:nvSpPr>
          <p:spPr>
            <a:xfrm>
              <a:off x="6398" y="2524776"/>
              <a:ext cx="537327" cy="369332"/>
            </a:xfrm>
            <a:prstGeom prst="rect">
              <a:avLst/>
            </a:prstGeom>
            <a:noFill/>
          </p:spPr>
          <p:txBody>
            <a:bodyPr wrap="none" rtlCol="0">
              <a:spAutoFit/>
            </a:bodyPr>
            <a:lstStyle/>
            <a:p>
              <a:r>
                <a:rPr lang="en-US" dirty="0"/>
                <a:t>Sel</a:t>
              </a:r>
              <a:r>
                <a:rPr lang="en-US" baseline="-25000" dirty="0"/>
                <a:t>2</a:t>
              </a:r>
            </a:p>
          </p:txBody>
        </p:sp>
        <p:cxnSp>
          <p:nvCxnSpPr>
            <p:cNvPr id="57" name="Straight Arrow Connector 56">
              <a:extLst>
                <a:ext uri="{FF2B5EF4-FFF2-40B4-BE49-F238E27FC236}">
                  <a16:creationId xmlns:a16="http://schemas.microsoft.com/office/drawing/2014/main" id="{27748245-8490-4036-AC7B-45FC25E3D68D}"/>
                </a:ext>
              </a:extLst>
            </p:cNvPr>
            <p:cNvCxnSpPr/>
            <p:nvPr/>
          </p:nvCxnSpPr>
          <p:spPr>
            <a:xfrm flipV="1">
              <a:off x="400360" y="2062707"/>
              <a:ext cx="0" cy="480115"/>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sp>
        <p:nvSpPr>
          <p:cNvPr id="58" name="Oval 57">
            <a:extLst>
              <a:ext uri="{FF2B5EF4-FFF2-40B4-BE49-F238E27FC236}">
                <a16:creationId xmlns:a16="http://schemas.microsoft.com/office/drawing/2014/main" id="{BF613E94-C1A8-416C-B7A0-AC4C521BA5AF}"/>
              </a:ext>
            </a:extLst>
          </p:cNvPr>
          <p:cNvSpPr/>
          <p:nvPr/>
        </p:nvSpPr>
        <p:spPr>
          <a:xfrm>
            <a:off x="8370503" y="3668875"/>
            <a:ext cx="134224" cy="125835"/>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Oval 58">
            <a:extLst>
              <a:ext uri="{FF2B5EF4-FFF2-40B4-BE49-F238E27FC236}">
                <a16:creationId xmlns:a16="http://schemas.microsoft.com/office/drawing/2014/main" id="{23F1830E-9D03-492F-A86D-23E55D7B9030}"/>
              </a:ext>
            </a:extLst>
          </p:cNvPr>
          <p:cNvSpPr/>
          <p:nvPr/>
        </p:nvSpPr>
        <p:spPr>
          <a:xfrm>
            <a:off x="10105554" y="4709520"/>
            <a:ext cx="134224" cy="125835"/>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Rectangle 61">
            <a:extLst>
              <a:ext uri="{FF2B5EF4-FFF2-40B4-BE49-F238E27FC236}">
                <a16:creationId xmlns:a16="http://schemas.microsoft.com/office/drawing/2014/main" id="{F69AEACE-02C4-4DE4-BBB3-6489C6F40203}"/>
              </a:ext>
            </a:extLst>
          </p:cNvPr>
          <p:cNvSpPr/>
          <p:nvPr/>
        </p:nvSpPr>
        <p:spPr>
          <a:xfrm>
            <a:off x="8269223" y="3528170"/>
            <a:ext cx="2054331" cy="1433705"/>
          </a:xfrm>
          <a:prstGeom prst="rect">
            <a:avLst/>
          </a:prstGeom>
          <a:noFill/>
          <a:ln w="19050">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Isosceles Triangle 62">
            <a:extLst>
              <a:ext uri="{FF2B5EF4-FFF2-40B4-BE49-F238E27FC236}">
                <a16:creationId xmlns:a16="http://schemas.microsoft.com/office/drawing/2014/main" id="{2DC8F773-2B38-4658-A98E-A981E6020843}"/>
              </a:ext>
            </a:extLst>
          </p:cNvPr>
          <p:cNvSpPr/>
          <p:nvPr/>
        </p:nvSpPr>
        <p:spPr>
          <a:xfrm>
            <a:off x="8550784" y="4777020"/>
            <a:ext cx="125835" cy="125835"/>
          </a:xfrm>
          <a:prstGeom prst="triangl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Rectangle 63">
            <a:extLst>
              <a:ext uri="{FF2B5EF4-FFF2-40B4-BE49-F238E27FC236}">
                <a16:creationId xmlns:a16="http://schemas.microsoft.com/office/drawing/2014/main" id="{30D4F164-1B28-4C6D-B23C-41AD5F3D8B05}"/>
              </a:ext>
            </a:extLst>
          </p:cNvPr>
          <p:cNvSpPr/>
          <p:nvPr/>
        </p:nvSpPr>
        <p:spPr>
          <a:xfrm>
            <a:off x="7916571" y="4945133"/>
            <a:ext cx="325319" cy="356828"/>
          </a:xfrm>
          <a:prstGeom prst="rect">
            <a:avLst/>
          </a:prstGeom>
          <a:noFill/>
          <a:ln w="19050">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Oval 64">
            <a:extLst>
              <a:ext uri="{FF2B5EF4-FFF2-40B4-BE49-F238E27FC236}">
                <a16:creationId xmlns:a16="http://schemas.microsoft.com/office/drawing/2014/main" id="{893D692F-4ECB-403A-8B7E-5BD4899A1A5A}"/>
              </a:ext>
            </a:extLst>
          </p:cNvPr>
          <p:cNvSpPr/>
          <p:nvPr/>
        </p:nvSpPr>
        <p:spPr>
          <a:xfrm>
            <a:off x="8015200" y="5065142"/>
            <a:ext cx="134224" cy="125835"/>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TextBox 65">
            <a:extLst>
              <a:ext uri="{FF2B5EF4-FFF2-40B4-BE49-F238E27FC236}">
                <a16:creationId xmlns:a16="http://schemas.microsoft.com/office/drawing/2014/main" id="{16A597B1-E267-4A17-94B8-69996A9BE178}"/>
              </a:ext>
            </a:extLst>
          </p:cNvPr>
          <p:cNvSpPr txBox="1"/>
          <p:nvPr/>
        </p:nvSpPr>
        <p:spPr>
          <a:xfrm>
            <a:off x="7827525" y="4625854"/>
            <a:ext cx="197170" cy="276999"/>
          </a:xfrm>
          <a:prstGeom prst="rect">
            <a:avLst/>
          </a:prstGeom>
          <a:noFill/>
        </p:spPr>
        <p:txBody>
          <a:bodyPr wrap="none" lIns="0" tIns="0" rIns="0" bIns="0" rtlCol="0">
            <a:spAutoFit/>
          </a:bodyPr>
          <a:lstStyle/>
          <a:p>
            <a:r>
              <a:rPr lang="en-US" dirty="0"/>
              <a:t>P</a:t>
            </a:r>
            <a:r>
              <a:rPr lang="en-US" baseline="-25000" dirty="0"/>
              <a:t>3</a:t>
            </a:r>
          </a:p>
        </p:txBody>
      </p:sp>
      <p:sp>
        <p:nvSpPr>
          <p:cNvPr id="67" name="TextBox 66">
            <a:extLst>
              <a:ext uri="{FF2B5EF4-FFF2-40B4-BE49-F238E27FC236}">
                <a16:creationId xmlns:a16="http://schemas.microsoft.com/office/drawing/2014/main" id="{DB8C3779-4545-4281-B311-5A3EC421AA90}"/>
              </a:ext>
            </a:extLst>
          </p:cNvPr>
          <p:cNvSpPr txBox="1"/>
          <p:nvPr/>
        </p:nvSpPr>
        <p:spPr>
          <a:xfrm>
            <a:off x="8677696" y="5060833"/>
            <a:ext cx="197170" cy="276999"/>
          </a:xfrm>
          <a:prstGeom prst="rect">
            <a:avLst/>
          </a:prstGeom>
          <a:noFill/>
        </p:spPr>
        <p:txBody>
          <a:bodyPr wrap="none" lIns="0" tIns="0" rIns="0" bIns="0" rtlCol="0">
            <a:spAutoFit/>
          </a:bodyPr>
          <a:lstStyle/>
          <a:p>
            <a:r>
              <a:rPr lang="en-US" dirty="0"/>
              <a:t>P</a:t>
            </a:r>
            <a:r>
              <a:rPr lang="en-US" baseline="-25000" dirty="0"/>
              <a:t>4</a:t>
            </a:r>
          </a:p>
        </p:txBody>
      </p:sp>
      <p:sp>
        <p:nvSpPr>
          <p:cNvPr id="68" name="Oval 67">
            <a:extLst>
              <a:ext uri="{FF2B5EF4-FFF2-40B4-BE49-F238E27FC236}">
                <a16:creationId xmlns:a16="http://schemas.microsoft.com/office/drawing/2014/main" id="{8815D106-B62D-4CDE-8DE1-ABEC9A151997}"/>
              </a:ext>
            </a:extLst>
          </p:cNvPr>
          <p:cNvSpPr/>
          <p:nvPr/>
        </p:nvSpPr>
        <p:spPr>
          <a:xfrm>
            <a:off x="8410915" y="5120224"/>
            <a:ext cx="134224" cy="125835"/>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Rectangle 68">
            <a:extLst>
              <a:ext uri="{FF2B5EF4-FFF2-40B4-BE49-F238E27FC236}">
                <a16:creationId xmlns:a16="http://schemas.microsoft.com/office/drawing/2014/main" id="{280F1A73-F372-4A09-9BFF-316CC155DF20}"/>
              </a:ext>
            </a:extLst>
          </p:cNvPr>
          <p:cNvSpPr/>
          <p:nvPr/>
        </p:nvSpPr>
        <p:spPr>
          <a:xfrm>
            <a:off x="8307430" y="5020896"/>
            <a:ext cx="325319" cy="316936"/>
          </a:xfrm>
          <a:prstGeom prst="rect">
            <a:avLst/>
          </a:prstGeom>
          <a:noFill/>
          <a:ln w="19050">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TextBox 69">
            <a:extLst>
              <a:ext uri="{FF2B5EF4-FFF2-40B4-BE49-F238E27FC236}">
                <a16:creationId xmlns:a16="http://schemas.microsoft.com/office/drawing/2014/main" id="{8FFF354F-C82F-490C-847E-AD57FEB718C4}"/>
              </a:ext>
            </a:extLst>
          </p:cNvPr>
          <p:cNvSpPr txBox="1"/>
          <p:nvPr/>
        </p:nvSpPr>
        <p:spPr>
          <a:xfrm>
            <a:off x="8348390" y="1713280"/>
            <a:ext cx="1711944" cy="369332"/>
          </a:xfrm>
          <a:prstGeom prst="rect">
            <a:avLst/>
          </a:prstGeom>
          <a:noFill/>
        </p:spPr>
        <p:txBody>
          <a:bodyPr wrap="none" rtlCol="0">
            <a:spAutoFit/>
          </a:bodyPr>
          <a:lstStyle/>
          <a:p>
            <a:r>
              <a:rPr lang="en-US" b="1" dirty="0"/>
              <a:t>Merging Ranges</a:t>
            </a:r>
          </a:p>
        </p:txBody>
      </p:sp>
      <p:sp>
        <p:nvSpPr>
          <p:cNvPr id="3" name="Date Placeholder 2">
            <a:extLst>
              <a:ext uri="{FF2B5EF4-FFF2-40B4-BE49-F238E27FC236}">
                <a16:creationId xmlns:a16="http://schemas.microsoft.com/office/drawing/2014/main" id="{47C4CB56-7197-4C40-BFA9-32F823D21471}"/>
              </a:ext>
            </a:extLst>
          </p:cNvPr>
          <p:cNvSpPr>
            <a:spLocks noGrp="1"/>
          </p:cNvSpPr>
          <p:nvPr>
            <p:ph type="dt" sz="half" idx="10"/>
          </p:nvPr>
        </p:nvSpPr>
        <p:spPr/>
        <p:txBody>
          <a:bodyPr/>
          <a:lstStyle/>
          <a:p>
            <a:fld id="{F6809578-E792-4107-AABB-80DAA7D39A8C}" type="datetime1">
              <a:rPr lang="en-US" smtClean="0"/>
              <a:t>1/26/2018</a:t>
            </a:fld>
            <a:endParaRPr lang="en-US"/>
          </a:p>
        </p:txBody>
      </p:sp>
      <p:sp>
        <p:nvSpPr>
          <p:cNvPr id="4" name="Slide Number Placeholder 3">
            <a:extLst>
              <a:ext uri="{FF2B5EF4-FFF2-40B4-BE49-F238E27FC236}">
                <a16:creationId xmlns:a16="http://schemas.microsoft.com/office/drawing/2014/main" id="{755A1A41-AFA1-4DCF-AF7E-B488BC9D2182}"/>
              </a:ext>
            </a:extLst>
          </p:cNvPr>
          <p:cNvSpPr>
            <a:spLocks noGrp="1"/>
          </p:cNvSpPr>
          <p:nvPr>
            <p:ph type="sldNum" sz="quarter" idx="12"/>
          </p:nvPr>
        </p:nvSpPr>
        <p:spPr/>
        <p:txBody>
          <a:bodyPr/>
          <a:lstStyle/>
          <a:p>
            <a:fld id="{2A90BD27-C47E-47C2-9FB3-CBB1CB19B799}" type="slidenum">
              <a:rPr lang="en-US" smtClean="0"/>
              <a:t>30</a:t>
            </a:fld>
            <a:endParaRPr lang="en-US"/>
          </a:p>
        </p:txBody>
      </p:sp>
    </p:spTree>
    <p:extLst>
      <p:ext uri="{BB962C8B-B14F-4D97-AF65-F5344CB8AC3E}">
        <p14:creationId xmlns:p14="http://schemas.microsoft.com/office/powerpoint/2010/main" val="11592935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3"/>
                                        </p:tgtEl>
                                        <p:attrNameLst>
                                          <p:attrName>style.visibility</p:attrName>
                                        </p:attrNameLst>
                                      </p:cBhvr>
                                      <p:to>
                                        <p:strVal val="visible"/>
                                      </p:to>
                                    </p:set>
                                    <p:animEffect transition="in" filter="fade">
                                      <p:cBhvr>
                                        <p:cTn id="7" dur="500"/>
                                        <p:tgtEl>
                                          <p:spTgt spid="53"/>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52"/>
                                        </p:tgtEl>
                                        <p:attrNameLst>
                                          <p:attrName>style.visibility</p:attrName>
                                        </p:attrNameLst>
                                      </p:cBhvr>
                                      <p:to>
                                        <p:strVal val="visible"/>
                                      </p:to>
                                    </p:set>
                                    <p:animEffect transition="in" filter="fade">
                                      <p:cBhvr>
                                        <p:cTn id="10" dur="500"/>
                                        <p:tgtEl>
                                          <p:spTgt spid="52"/>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xit" presetSubtype="0" fill="hold" grpId="1" nodeType="clickEffect">
                                  <p:stCondLst>
                                    <p:cond delay="0"/>
                                  </p:stCondLst>
                                  <p:childTnLst>
                                    <p:animEffect transition="out" filter="fade">
                                      <p:cBhvr>
                                        <p:cTn id="14" dur="500"/>
                                        <p:tgtEl>
                                          <p:spTgt spid="52"/>
                                        </p:tgtEl>
                                      </p:cBhvr>
                                    </p:animEffect>
                                    <p:set>
                                      <p:cBhvr>
                                        <p:cTn id="15" dur="1" fill="hold">
                                          <p:stCondLst>
                                            <p:cond delay="499"/>
                                          </p:stCondLst>
                                        </p:cTn>
                                        <p:tgtEl>
                                          <p:spTgt spid="52"/>
                                        </p:tgtEl>
                                        <p:attrNameLst>
                                          <p:attrName>style.visibility</p:attrName>
                                        </p:attrNameLst>
                                      </p:cBhvr>
                                      <p:to>
                                        <p:strVal val="hidden"/>
                                      </p:to>
                                    </p:set>
                                  </p:childTnLst>
                                </p:cTn>
                              </p:par>
                            </p:childTnLst>
                          </p:cTn>
                        </p:par>
                      </p:childTnLst>
                    </p:cTn>
                  </p:par>
                  <p:par>
                    <p:cTn id="16" fill="hold">
                      <p:stCondLst>
                        <p:cond delay="indefinite"/>
                      </p:stCondLst>
                      <p:childTnLst>
                        <p:par>
                          <p:cTn id="17" fill="hold">
                            <p:stCondLst>
                              <p:cond delay="0"/>
                            </p:stCondLst>
                            <p:childTnLst>
                              <p:par>
                                <p:cTn id="18" presetID="10" presetClass="exit" presetSubtype="0" fill="hold" grpId="0" nodeType="clickEffect">
                                  <p:stCondLst>
                                    <p:cond delay="0"/>
                                  </p:stCondLst>
                                  <p:childTnLst>
                                    <p:animEffect transition="out" filter="fade">
                                      <p:cBhvr>
                                        <p:cTn id="19" dur="500"/>
                                        <p:tgtEl>
                                          <p:spTgt spid="55"/>
                                        </p:tgtEl>
                                      </p:cBhvr>
                                    </p:animEffect>
                                    <p:set>
                                      <p:cBhvr>
                                        <p:cTn id="20" dur="1" fill="hold">
                                          <p:stCondLst>
                                            <p:cond delay="499"/>
                                          </p:stCondLst>
                                        </p:cTn>
                                        <p:tgtEl>
                                          <p:spTgt spid="55"/>
                                        </p:tgtEl>
                                        <p:attrNameLst>
                                          <p:attrName>style.visibility</p:attrName>
                                        </p:attrNameLst>
                                      </p:cBhvr>
                                      <p:to>
                                        <p:strVal val="hidden"/>
                                      </p:to>
                                    </p:se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51"/>
                                        </p:tgtEl>
                                        <p:attrNameLst>
                                          <p:attrName>style.visibility</p:attrName>
                                        </p:attrNameLst>
                                      </p:cBhvr>
                                      <p:to>
                                        <p:strVal val="visible"/>
                                      </p:to>
                                    </p:set>
                                    <p:animEffect transition="in" filter="fade">
                                      <p:cBhvr>
                                        <p:cTn id="25" dur="500"/>
                                        <p:tgtEl>
                                          <p:spTgt spid="51"/>
                                        </p:tgtEl>
                                      </p:cBhvr>
                                    </p:animEffect>
                                  </p:childTnLst>
                                </p:cTn>
                              </p:par>
                              <p:par>
                                <p:cTn id="26" presetID="10" presetClass="entr" presetSubtype="0" fill="hold" grpId="0" nodeType="withEffect">
                                  <p:stCondLst>
                                    <p:cond delay="0"/>
                                  </p:stCondLst>
                                  <p:childTnLst>
                                    <p:set>
                                      <p:cBhvr>
                                        <p:cTn id="27" dur="1" fill="hold">
                                          <p:stCondLst>
                                            <p:cond delay="0"/>
                                          </p:stCondLst>
                                        </p:cTn>
                                        <p:tgtEl>
                                          <p:spTgt spid="54"/>
                                        </p:tgtEl>
                                        <p:attrNameLst>
                                          <p:attrName>style.visibility</p:attrName>
                                        </p:attrNameLst>
                                      </p:cBhvr>
                                      <p:to>
                                        <p:strVal val="visible"/>
                                      </p:to>
                                    </p:set>
                                    <p:animEffect transition="in" filter="fade">
                                      <p:cBhvr>
                                        <p:cTn id="28" dur="500"/>
                                        <p:tgtEl>
                                          <p:spTgt spid="5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 grpId="0" animBg="1"/>
      <p:bldP spid="52" grpId="0"/>
      <p:bldP spid="52" grpId="1"/>
      <p:bldP spid="53" grpId="0" animBg="1"/>
      <p:bldP spid="54" grpId="0"/>
      <p:bldP spid="55" grpId="0" animBg="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555352" y="1247125"/>
            <a:ext cx="5679481" cy="5474350"/>
          </a:xfrm>
          <a:prstGeom prst="rect">
            <a:avLst/>
          </a:prstGeom>
        </p:spPr>
      </p:pic>
      <p:sp>
        <p:nvSpPr>
          <p:cNvPr id="2" name="Title 1"/>
          <p:cNvSpPr>
            <a:spLocks noGrp="1"/>
          </p:cNvSpPr>
          <p:nvPr>
            <p:ph type="title"/>
          </p:nvPr>
        </p:nvSpPr>
        <p:spPr/>
        <p:txBody>
          <a:bodyPr/>
          <a:lstStyle/>
          <a:p>
            <a:r>
              <a:rPr lang="en-US" dirty="0">
                <a:solidFill>
                  <a:schemeClr val="tx1"/>
                </a:solidFill>
              </a:rPr>
              <a:t>Architecture (SCR) </a:t>
            </a:r>
          </a:p>
        </p:txBody>
      </p:sp>
      <p:sp>
        <p:nvSpPr>
          <p:cNvPr id="9" name="Footer Placeholder 8"/>
          <p:cNvSpPr>
            <a:spLocks noGrp="1"/>
          </p:cNvSpPr>
          <p:nvPr>
            <p:ph type="ftr" sz="quarter" idx="11"/>
          </p:nvPr>
        </p:nvSpPr>
        <p:spPr/>
        <p:txBody>
          <a:bodyPr/>
          <a:lstStyle/>
          <a:p>
            <a:r>
              <a:rPr lang="en-US"/>
              <a:t>IIT-B visit</a:t>
            </a:r>
            <a:endParaRPr lang="en-US" dirty="0"/>
          </a:p>
        </p:txBody>
      </p:sp>
      <p:sp>
        <p:nvSpPr>
          <p:cNvPr id="3" name="Date Placeholder 2">
            <a:extLst>
              <a:ext uri="{FF2B5EF4-FFF2-40B4-BE49-F238E27FC236}">
                <a16:creationId xmlns:a16="http://schemas.microsoft.com/office/drawing/2014/main" id="{2AB90DA6-A2B4-418D-9AAC-06CDEDA8A310}"/>
              </a:ext>
            </a:extLst>
          </p:cNvPr>
          <p:cNvSpPr>
            <a:spLocks noGrp="1"/>
          </p:cNvSpPr>
          <p:nvPr>
            <p:ph type="dt" sz="half" idx="10"/>
          </p:nvPr>
        </p:nvSpPr>
        <p:spPr/>
        <p:txBody>
          <a:bodyPr/>
          <a:lstStyle/>
          <a:p>
            <a:fld id="{F25CE76E-4988-4DF3-B8E6-6752F8C6342E}" type="datetime1">
              <a:rPr lang="en-US" smtClean="0"/>
              <a:t>1/26/2018</a:t>
            </a:fld>
            <a:endParaRPr lang="en-US"/>
          </a:p>
        </p:txBody>
      </p:sp>
      <p:sp>
        <p:nvSpPr>
          <p:cNvPr id="4" name="Slide Number Placeholder 3">
            <a:extLst>
              <a:ext uri="{FF2B5EF4-FFF2-40B4-BE49-F238E27FC236}">
                <a16:creationId xmlns:a16="http://schemas.microsoft.com/office/drawing/2014/main" id="{B080E496-26C3-4C64-9584-04F575001B2A}"/>
              </a:ext>
            </a:extLst>
          </p:cNvPr>
          <p:cNvSpPr>
            <a:spLocks noGrp="1"/>
          </p:cNvSpPr>
          <p:nvPr>
            <p:ph type="sldNum" sz="quarter" idx="12"/>
          </p:nvPr>
        </p:nvSpPr>
        <p:spPr/>
        <p:txBody>
          <a:bodyPr/>
          <a:lstStyle/>
          <a:p>
            <a:fld id="{2A90BD27-C47E-47C2-9FB3-CBB1CB19B799}" type="slidenum">
              <a:rPr lang="en-US" smtClean="0"/>
              <a:t>31</a:t>
            </a:fld>
            <a:endParaRPr lang="en-US"/>
          </a:p>
        </p:txBody>
      </p:sp>
    </p:spTree>
    <p:extLst>
      <p:ext uri="{BB962C8B-B14F-4D97-AF65-F5344CB8AC3E}">
        <p14:creationId xmlns:p14="http://schemas.microsoft.com/office/powerpoint/2010/main" val="402523004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601362" y="3379694"/>
            <a:ext cx="10857470" cy="977154"/>
          </a:xfrm>
        </p:spPr>
        <p:txBody>
          <a:bodyPr/>
          <a:lstStyle/>
          <a:p>
            <a:pPr marL="0" indent="0" algn="ctr">
              <a:buNone/>
            </a:pPr>
            <a:r>
              <a:rPr lang="en-US" dirty="0"/>
              <a:t>Experimental Results</a:t>
            </a:r>
          </a:p>
        </p:txBody>
      </p:sp>
      <p:sp>
        <p:nvSpPr>
          <p:cNvPr id="5" name="Footer Placeholder 4"/>
          <p:cNvSpPr>
            <a:spLocks noGrp="1"/>
          </p:cNvSpPr>
          <p:nvPr>
            <p:ph type="ftr" sz="quarter" idx="11"/>
          </p:nvPr>
        </p:nvSpPr>
        <p:spPr/>
        <p:txBody>
          <a:bodyPr/>
          <a:lstStyle/>
          <a:p>
            <a:r>
              <a:rPr lang="en-US"/>
              <a:t>IIT-B visit</a:t>
            </a:r>
            <a:endParaRPr lang="en-US" dirty="0"/>
          </a:p>
        </p:txBody>
      </p:sp>
      <p:sp>
        <p:nvSpPr>
          <p:cNvPr id="4" name="Date Placeholder 3">
            <a:extLst>
              <a:ext uri="{FF2B5EF4-FFF2-40B4-BE49-F238E27FC236}">
                <a16:creationId xmlns:a16="http://schemas.microsoft.com/office/drawing/2014/main" id="{0DF03FAB-2ECE-4F43-AF31-CEEA3707232D}"/>
              </a:ext>
            </a:extLst>
          </p:cNvPr>
          <p:cNvSpPr>
            <a:spLocks noGrp="1"/>
          </p:cNvSpPr>
          <p:nvPr>
            <p:ph type="dt" sz="half" idx="10"/>
          </p:nvPr>
        </p:nvSpPr>
        <p:spPr/>
        <p:txBody>
          <a:bodyPr/>
          <a:lstStyle/>
          <a:p>
            <a:fld id="{13E2A2F6-7D05-49E5-B78C-4ACD9A51EC6D}" type="datetime1">
              <a:rPr lang="en-US" smtClean="0"/>
              <a:t>1/26/2018</a:t>
            </a:fld>
            <a:endParaRPr lang="en-US"/>
          </a:p>
        </p:txBody>
      </p:sp>
      <p:sp>
        <p:nvSpPr>
          <p:cNvPr id="6" name="Slide Number Placeholder 5">
            <a:extLst>
              <a:ext uri="{FF2B5EF4-FFF2-40B4-BE49-F238E27FC236}">
                <a16:creationId xmlns:a16="http://schemas.microsoft.com/office/drawing/2014/main" id="{5FC62CE4-3F8F-4A0C-8708-C64C87882842}"/>
              </a:ext>
            </a:extLst>
          </p:cNvPr>
          <p:cNvSpPr>
            <a:spLocks noGrp="1"/>
          </p:cNvSpPr>
          <p:nvPr>
            <p:ph type="sldNum" sz="quarter" idx="12"/>
          </p:nvPr>
        </p:nvSpPr>
        <p:spPr/>
        <p:txBody>
          <a:bodyPr/>
          <a:lstStyle/>
          <a:p>
            <a:fld id="{2A90BD27-C47E-47C2-9FB3-CBB1CB19B799}" type="slidenum">
              <a:rPr lang="en-US" smtClean="0"/>
              <a:t>32</a:t>
            </a:fld>
            <a:endParaRPr lang="en-US"/>
          </a:p>
        </p:txBody>
      </p:sp>
    </p:spTree>
    <p:extLst>
      <p:ext uri="{BB962C8B-B14F-4D97-AF65-F5344CB8AC3E}">
        <p14:creationId xmlns:p14="http://schemas.microsoft.com/office/powerpoint/2010/main" val="233180331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tx1"/>
                </a:solidFill>
              </a:rPr>
              <a:t>Experimental Setup</a:t>
            </a:r>
          </a:p>
        </p:txBody>
      </p:sp>
      <p:sp>
        <p:nvSpPr>
          <p:cNvPr id="3" name="Content Placeholder 2"/>
          <p:cNvSpPr>
            <a:spLocks noGrp="1"/>
          </p:cNvSpPr>
          <p:nvPr>
            <p:ph idx="1"/>
          </p:nvPr>
        </p:nvSpPr>
        <p:spPr>
          <a:xfrm>
            <a:off x="490265" y="1287566"/>
            <a:ext cx="11256655" cy="5068784"/>
          </a:xfrm>
        </p:spPr>
        <p:txBody>
          <a:bodyPr>
            <a:normAutofit/>
          </a:bodyPr>
          <a:lstStyle/>
          <a:p>
            <a:r>
              <a:rPr lang="en-US" sz="2400" dirty="0"/>
              <a:t>90 query templates based on TPC-H/TPC-DS/REAL-1/REAL-2 queries </a:t>
            </a:r>
          </a:p>
          <a:p>
            <a:pPr lvl="1"/>
            <a:r>
              <a:rPr lang="en-US" sz="2000" dirty="0"/>
              <a:t>#parameters:  from 2 to 10</a:t>
            </a:r>
          </a:p>
          <a:p>
            <a:endParaRPr lang="en-US" sz="2400" dirty="0"/>
          </a:p>
          <a:p>
            <a:r>
              <a:rPr lang="en-US" sz="2400" dirty="0"/>
              <a:t>Each workload having 1000 instances </a:t>
            </a:r>
          </a:p>
          <a:p>
            <a:pPr lvl="1"/>
            <a:r>
              <a:rPr lang="en-US" sz="2000" dirty="0"/>
              <a:t>Instances with significant variation in selectivities</a:t>
            </a:r>
          </a:p>
          <a:p>
            <a:pPr lvl="1"/>
            <a:r>
              <a:rPr lang="en-US" sz="2000" dirty="0"/>
              <a:t>Arranged in random order</a:t>
            </a:r>
            <a:endParaRPr lang="en-US" sz="1600" dirty="0"/>
          </a:p>
          <a:p>
            <a:pPr lvl="1"/>
            <a:endParaRPr lang="en-US" sz="2000" dirty="0"/>
          </a:p>
          <a:p>
            <a:r>
              <a:rPr lang="en-US" sz="2400" dirty="0"/>
              <a:t>Algorithms compared</a:t>
            </a:r>
          </a:p>
          <a:p>
            <a:pPr lvl="1"/>
            <a:r>
              <a:rPr lang="en-US" sz="2000" dirty="0" err="1"/>
              <a:t>OptOnce</a:t>
            </a:r>
            <a:r>
              <a:rPr lang="en-US" sz="2000" dirty="0"/>
              <a:t>, </a:t>
            </a:r>
            <a:r>
              <a:rPr lang="en-US" sz="2000" dirty="0" err="1"/>
              <a:t>OptAlways</a:t>
            </a:r>
            <a:endParaRPr lang="en-US" sz="2000" dirty="0"/>
          </a:p>
          <a:p>
            <a:pPr lvl="1"/>
            <a:r>
              <a:rPr lang="en-US" sz="2000" dirty="0"/>
              <a:t>(Merging-)Ranges, Ellipse-PPQO, Density </a:t>
            </a:r>
          </a:p>
          <a:p>
            <a:pPr lvl="1"/>
            <a:r>
              <a:rPr lang="en-US" sz="2000" dirty="0"/>
              <a:t>PCM-PPQO, SCR  (with </a:t>
            </a:r>
            <a:r>
              <a:rPr lang="el-GR" sz="2000" dirty="0">
                <a:latin typeface="Calibri" panose="020F0502020204030204" pitchFamily="34" charset="0"/>
              </a:rPr>
              <a:t>λ</a:t>
            </a:r>
            <a:r>
              <a:rPr lang="en-US" sz="2000" dirty="0">
                <a:latin typeface="Calibri" panose="020F0502020204030204" pitchFamily="34" charset="0"/>
              </a:rPr>
              <a:t>=2)</a:t>
            </a:r>
            <a:endParaRPr lang="en-US" sz="2000" dirty="0"/>
          </a:p>
          <a:p>
            <a:pPr marL="0" indent="0">
              <a:buNone/>
            </a:pPr>
            <a:endParaRPr lang="en-US" sz="2400" dirty="0"/>
          </a:p>
        </p:txBody>
      </p:sp>
      <p:sp>
        <p:nvSpPr>
          <p:cNvPr id="6" name="Footer Placeholder 5"/>
          <p:cNvSpPr>
            <a:spLocks noGrp="1"/>
          </p:cNvSpPr>
          <p:nvPr>
            <p:ph type="ftr" sz="quarter" idx="11"/>
          </p:nvPr>
        </p:nvSpPr>
        <p:spPr/>
        <p:txBody>
          <a:bodyPr/>
          <a:lstStyle/>
          <a:p>
            <a:r>
              <a:rPr lang="en-US"/>
              <a:t>IIT-B visit</a:t>
            </a:r>
            <a:endParaRPr lang="en-US" dirty="0"/>
          </a:p>
        </p:txBody>
      </p:sp>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231382" y="2021810"/>
            <a:ext cx="4059051" cy="3306179"/>
          </a:xfrm>
          <a:prstGeom prst="rect">
            <a:avLst/>
          </a:prstGeom>
        </p:spPr>
      </p:pic>
      <p:sp>
        <p:nvSpPr>
          <p:cNvPr id="4" name="Date Placeholder 3">
            <a:extLst>
              <a:ext uri="{FF2B5EF4-FFF2-40B4-BE49-F238E27FC236}">
                <a16:creationId xmlns:a16="http://schemas.microsoft.com/office/drawing/2014/main" id="{0CF7F25C-1C85-4965-9260-F4A736DA3067}"/>
              </a:ext>
            </a:extLst>
          </p:cNvPr>
          <p:cNvSpPr>
            <a:spLocks noGrp="1"/>
          </p:cNvSpPr>
          <p:nvPr>
            <p:ph type="dt" sz="half" idx="10"/>
          </p:nvPr>
        </p:nvSpPr>
        <p:spPr/>
        <p:txBody>
          <a:bodyPr/>
          <a:lstStyle/>
          <a:p>
            <a:fld id="{1A43FD17-CD52-449E-8F05-6EE7A4DD858B}" type="datetime1">
              <a:rPr lang="en-US" smtClean="0"/>
              <a:t>1/26/2018</a:t>
            </a:fld>
            <a:endParaRPr lang="en-US"/>
          </a:p>
        </p:txBody>
      </p:sp>
      <p:sp>
        <p:nvSpPr>
          <p:cNvPr id="5" name="Slide Number Placeholder 4">
            <a:extLst>
              <a:ext uri="{FF2B5EF4-FFF2-40B4-BE49-F238E27FC236}">
                <a16:creationId xmlns:a16="http://schemas.microsoft.com/office/drawing/2014/main" id="{DBB98E52-F00F-4218-97AA-639986279DCD}"/>
              </a:ext>
            </a:extLst>
          </p:cNvPr>
          <p:cNvSpPr>
            <a:spLocks noGrp="1"/>
          </p:cNvSpPr>
          <p:nvPr>
            <p:ph type="sldNum" sz="quarter" idx="12"/>
          </p:nvPr>
        </p:nvSpPr>
        <p:spPr/>
        <p:txBody>
          <a:bodyPr/>
          <a:lstStyle/>
          <a:p>
            <a:fld id="{2A90BD27-C47E-47C2-9FB3-CBB1CB19B799}" type="slidenum">
              <a:rPr lang="en-US" smtClean="0"/>
              <a:t>33</a:t>
            </a:fld>
            <a:endParaRPr lang="en-US"/>
          </a:p>
        </p:txBody>
      </p:sp>
    </p:spTree>
    <p:extLst>
      <p:ext uri="{BB962C8B-B14F-4D97-AF65-F5344CB8AC3E}">
        <p14:creationId xmlns:p14="http://schemas.microsoft.com/office/powerpoint/2010/main" val="42203287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fade">
                                      <p:cBhvr>
                                        <p:cTn id="7" dur="500"/>
                                        <p:tgtEl>
                                          <p:spTgt spid="3">
                                            <p:txEl>
                                              <p:pRg st="3" end="3"/>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4" end="4"/>
                                            </p:txEl>
                                          </p:spTgt>
                                        </p:tgtEl>
                                        <p:attrNameLst>
                                          <p:attrName>style.visibility</p:attrName>
                                        </p:attrNameLst>
                                      </p:cBhvr>
                                      <p:to>
                                        <p:strVal val="visible"/>
                                      </p:to>
                                    </p:set>
                                    <p:animEffect transition="in" filter="fade">
                                      <p:cBhvr>
                                        <p:cTn id="10" dur="500"/>
                                        <p:tgtEl>
                                          <p:spTgt spid="3">
                                            <p:txEl>
                                              <p:pRg st="4" end="4"/>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
                                            <p:txEl>
                                              <p:pRg st="5" end="5"/>
                                            </p:txEl>
                                          </p:spTgt>
                                        </p:tgtEl>
                                        <p:attrNameLst>
                                          <p:attrName>style.visibility</p:attrName>
                                        </p:attrNameLst>
                                      </p:cBhvr>
                                      <p:to>
                                        <p:strVal val="visible"/>
                                      </p:to>
                                    </p:set>
                                    <p:animEffect transition="in" filter="fade">
                                      <p:cBhvr>
                                        <p:cTn id="13" dur="500"/>
                                        <p:tgtEl>
                                          <p:spTgt spid="3">
                                            <p:txEl>
                                              <p:pRg st="5" end="5"/>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7"/>
                                        </p:tgtEl>
                                        <p:attrNameLst>
                                          <p:attrName>style.visibility</p:attrName>
                                        </p:attrNameLst>
                                      </p:cBhvr>
                                      <p:to>
                                        <p:strVal val="visible"/>
                                      </p:to>
                                    </p:set>
                                    <p:animEffect transition="in" filter="fade">
                                      <p:cBhvr>
                                        <p:cTn id="16" dur="500"/>
                                        <p:tgtEl>
                                          <p:spTgt spid="7"/>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nodeType="click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animEffect transition="in" filter="fade">
                                      <p:cBhvr>
                                        <p:cTn id="21" dur="500"/>
                                        <p:tgtEl>
                                          <p:spTgt spid="3">
                                            <p:txEl>
                                              <p:pRg st="7" end="7"/>
                                            </p:txEl>
                                          </p:spTgt>
                                        </p:tgtEl>
                                      </p:cBhvr>
                                    </p:animEffect>
                                  </p:childTnLst>
                                </p:cTn>
                              </p:par>
                              <p:par>
                                <p:cTn id="22" presetID="10" presetClass="entr" presetSubtype="0" fill="hold" nodeType="withEffect">
                                  <p:stCondLst>
                                    <p:cond delay="0"/>
                                  </p:stCondLst>
                                  <p:childTnLst>
                                    <p:set>
                                      <p:cBhvr>
                                        <p:cTn id="23" dur="1" fill="hold">
                                          <p:stCondLst>
                                            <p:cond delay="0"/>
                                          </p:stCondLst>
                                        </p:cTn>
                                        <p:tgtEl>
                                          <p:spTgt spid="3">
                                            <p:txEl>
                                              <p:pRg st="8" end="8"/>
                                            </p:txEl>
                                          </p:spTgt>
                                        </p:tgtEl>
                                        <p:attrNameLst>
                                          <p:attrName>style.visibility</p:attrName>
                                        </p:attrNameLst>
                                      </p:cBhvr>
                                      <p:to>
                                        <p:strVal val="visible"/>
                                      </p:to>
                                    </p:set>
                                    <p:animEffect transition="in" filter="fade">
                                      <p:cBhvr>
                                        <p:cTn id="24" dur="500"/>
                                        <p:tgtEl>
                                          <p:spTgt spid="3">
                                            <p:txEl>
                                              <p:pRg st="8" end="8"/>
                                            </p:txEl>
                                          </p:spTgt>
                                        </p:tgtEl>
                                      </p:cBhvr>
                                    </p:animEffect>
                                  </p:childTnLst>
                                </p:cTn>
                              </p:par>
                              <p:par>
                                <p:cTn id="25" presetID="10" presetClass="entr" presetSubtype="0" fill="hold" nodeType="withEffect">
                                  <p:stCondLst>
                                    <p:cond delay="0"/>
                                  </p:stCondLst>
                                  <p:childTnLst>
                                    <p:set>
                                      <p:cBhvr>
                                        <p:cTn id="26" dur="1" fill="hold">
                                          <p:stCondLst>
                                            <p:cond delay="0"/>
                                          </p:stCondLst>
                                        </p:cTn>
                                        <p:tgtEl>
                                          <p:spTgt spid="3">
                                            <p:txEl>
                                              <p:pRg st="9" end="9"/>
                                            </p:txEl>
                                          </p:spTgt>
                                        </p:tgtEl>
                                        <p:attrNameLst>
                                          <p:attrName>style.visibility</p:attrName>
                                        </p:attrNameLst>
                                      </p:cBhvr>
                                      <p:to>
                                        <p:strVal val="visible"/>
                                      </p:to>
                                    </p:set>
                                    <p:animEffect transition="in" filter="fade">
                                      <p:cBhvr>
                                        <p:cTn id="27" dur="500"/>
                                        <p:tgtEl>
                                          <p:spTgt spid="3">
                                            <p:txEl>
                                              <p:pRg st="9" end="9"/>
                                            </p:txEl>
                                          </p:spTgt>
                                        </p:tgtEl>
                                      </p:cBhvr>
                                    </p:animEffect>
                                  </p:childTnLst>
                                </p:cTn>
                              </p:par>
                              <p:par>
                                <p:cTn id="28" presetID="10" presetClass="entr" presetSubtype="0" fill="hold" nodeType="withEffect">
                                  <p:stCondLst>
                                    <p:cond delay="0"/>
                                  </p:stCondLst>
                                  <p:childTnLst>
                                    <p:set>
                                      <p:cBhvr>
                                        <p:cTn id="29" dur="1" fill="hold">
                                          <p:stCondLst>
                                            <p:cond delay="0"/>
                                          </p:stCondLst>
                                        </p:cTn>
                                        <p:tgtEl>
                                          <p:spTgt spid="3">
                                            <p:txEl>
                                              <p:pRg st="10" end="10"/>
                                            </p:txEl>
                                          </p:spTgt>
                                        </p:tgtEl>
                                        <p:attrNameLst>
                                          <p:attrName>style.visibility</p:attrName>
                                        </p:attrNameLst>
                                      </p:cBhvr>
                                      <p:to>
                                        <p:strVal val="visible"/>
                                      </p:to>
                                    </p:set>
                                    <p:animEffect transition="in" filter="fade">
                                      <p:cBhvr>
                                        <p:cTn id="30" dur="500"/>
                                        <p:tgtEl>
                                          <p:spTgt spid="3">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tx1"/>
                </a:solidFill>
              </a:rPr>
              <a:t>Cost sub-optimality and optimizer overheads</a:t>
            </a:r>
          </a:p>
        </p:txBody>
      </p:sp>
      <p:sp>
        <p:nvSpPr>
          <p:cNvPr id="5" name="Footer Placeholder 4"/>
          <p:cNvSpPr>
            <a:spLocks noGrp="1"/>
          </p:cNvSpPr>
          <p:nvPr>
            <p:ph type="ftr" sz="quarter" idx="11"/>
          </p:nvPr>
        </p:nvSpPr>
        <p:spPr/>
        <p:txBody>
          <a:bodyPr/>
          <a:lstStyle/>
          <a:p>
            <a:r>
              <a:rPr lang="en-US"/>
              <a:t>IIT-B visit</a:t>
            </a:r>
            <a:endParaRPr lang="en-US" dirty="0"/>
          </a:p>
        </p:txBody>
      </p:sp>
      <p:pic>
        <p:nvPicPr>
          <p:cNvPr id="14" name="Picture 13"/>
          <p:cNvPicPr>
            <a:picLocks noChangeAspect="1"/>
          </p:cNvPicPr>
          <p:nvPr/>
        </p:nvPicPr>
        <p:blipFill>
          <a:blip r:embed="rId3"/>
          <a:stretch>
            <a:fillRect/>
          </a:stretch>
        </p:blipFill>
        <p:spPr>
          <a:xfrm>
            <a:off x="1053548" y="1038975"/>
            <a:ext cx="8905461" cy="5689818"/>
          </a:xfrm>
          <a:prstGeom prst="rect">
            <a:avLst/>
          </a:prstGeom>
        </p:spPr>
      </p:pic>
      <p:sp>
        <p:nvSpPr>
          <p:cNvPr id="3" name="Date Placeholder 2">
            <a:extLst>
              <a:ext uri="{FF2B5EF4-FFF2-40B4-BE49-F238E27FC236}">
                <a16:creationId xmlns:a16="http://schemas.microsoft.com/office/drawing/2014/main" id="{A673D5FC-5565-46FE-A2B0-D389BC56FA77}"/>
              </a:ext>
            </a:extLst>
          </p:cNvPr>
          <p:cNvSpPr>
            <a:spLocks noGrp="1"/>
          </p:cNvSpPr>
          <p:nvPr>
            <p:ph type="dt" sz="half" idx="10"/>
          </p:nvPr>
        </p:nvSpPr>
        <p:spPr/>
        <p:txBody>
          <a:bodyPr/>
          <a:lstStyle/>
          <a:p>
            <a:fld id="{677BF080-82B3-4297-9BAF-47260758DF23}" type="datetime1">
              <a:rPr lang="en-US" smtClean="0"/>
              <a:t>1/26/2018</a:t>
            </a:fld>
            <a:endParaRPr lang="en-US"/>
          </a:p>
        </p:txBody>
      </p:sp>
      <p:sp>
        <p:nvSpPr>
          <p:cNvPr id="4" name="Slide Number Placeholder 3">
            <a:extLst>
              <a:ext uri="{FF2B5EF4-FFF2-40B4-BE49-F238E27FC236}">
                <a16:creationId xmlns:a16="http://schemas.microsoft.com/office/drawing/2014/main" id="{ECC2F699-33F0-4740-A84F-3C030F78C202}"/>
              </a:ext>
            </a:extLst>
          </p:cNvPr>
          <p:cNvSpPr>
            <a:spLocks noGrp="1"/>
          </p:cNvSpPr>
          <p:nvPr>
            <p:ph type="sldNum" sz="quarter" idx="12"/>
          </p:nvPr>
        </p:nvSpPr>
        <p:spPr/>
        <p:txBody>
          <a:bodyPr/>
          <a:lstStyle/>
          <a:p>
            <a:fld id="{2A90BD27-C47E-47C2-9FB3-CBB1CB19B799}" type="slidenum">
              <a:rPr lang="en-US" smtClean="0"/>
              <a:t>34</a:t>
            </a:fld>
            <a:endParaRPr lang="en-US"/>
          </a:p>
        </p:txBody>
      </p:sp>
    </p:spTree>
    <p:extLst>
      <p:ext uri="{BB962C8B-B14F-4D97-AF65-F5344CB8AC3E}">
        <p14:creationId xmlns:p14="http://schemas.microsoft.com/office/powerpoint/2010/main" val="218781066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Number of stored plans</a:t>
            </a:r>
          </a:p>
        </p:txBody>
      </p:sp>
      <p:sp>
        <p:nvSpPr>
          <p:cNvPr id="5" name="Footer Placeholder 4"/>
          <p:cNvSpPr>
            <a:spLocks noGrp="1"/>
          </p:cNvSpPr>
          <p:nvPr>
            <p:ph type="ftr" sz="quarter" idx="11"/>
          </p:nvPr>
        </p:nvSpPr>
        <p:spPr/>
        <p:txBody>
          <a:bodyPr/>
          <a:lstStyle/>
          <a:p>
            <a:r>
              <a:rPr lang="en-US"/>
              <a:t>IIT-B visit</a:t>
            </a:r>
            <a:endParaRPr lang="en-US" dirty="0"/>
          </a:p>
        </p:txBody>
      </p:sp>
      <p:graphicFrame>
        <p:nvGraphicFramePr>
          <p:cNvPr id="7" name="Chart 6"/>
          <p:cNvGraphicFramePr>
            <a:graphicFrameLocks/>
          </p:cNvGraphicFramePr>
          <p:nvPr>
            <p:extLst>
              <p:ext uri="{D42A27DB-BD31-4B8C-83A1-F6EECF244321}">
                <p14:modId xmlns:p14="http://schemas.microsoft.com/office/powerpoint/2010/main" val="3842549202"/>
              </p:ext>
            </p:extLst>
          </p:nvPr>
        </p:nvGraphicFramePr>
        <p:xfrm>
          <a:off x="1114085" y="1426463"/>
          <a:ext cx="9963830" cy="4621911"/>
        </p:xfrm>
        <a:graphic>
          <a:graphicData uri="http://schemas.openxmlformats.org/drawingml/2006/chart">
            <c:chart xmlns:c="http://schemas.openxmlformats.org/drawingml/2006/chart" xmlns:r="http://schemas.openxmlformats.org/officeDocument/2006/relationships" r:id="rId2"/>
          </a:graphicData>
        </a:graphic>
      </p:graphicFrame>
      <p:sp>
        <p:nvSpPr>
          <p:cNvPr id="3" name="Date Placeholder 2">
            <a:extLst>
              <a:ext uri="{FF2B5EF4-FFF2-40B4-BE49-F238E27FC236}">
                <a16:creationId xmlns:a16="http://schemas.microsoft.com/office/drawing/2014/main" id="{F2BB67C1-5991-43C4-A645-E2B02CC7A6A6}"/>
              </a:ext>
            </a:extLst>
          </p:cNvPr>
          <p:cNvSpPr>
            <a:spLocks noGrp="1"/>
          </p:cNvSpPr>
          <p:nvPr>
            <p:ph type="dt" sz="half" idx="10"/>
          </p:nvPr>
        </p:nvSpPr>
        <p:spPr/>
        <p:txBody>
          <a:bodyPr/>
          <a:lstStyle/>
          <a:p>
            <a:fld id="{F3B3382A-328D-48BE-B3CF-C33332E913CA}" type="datetime1">
              <a:rPr lang="en-US" smtClean="0"/>
              <a:t>1/26/2018</a:t>
            </a:fld>
            <a:endParaRPr lang="en-US"/>
          </a:p>
        </p:txBody>
      </p:sp>
      <p:sp>
        <p:nvSpPr>
          <p:cNvPr id="4" name="Slide Number Placeholder 3">
            <a:extLst>
              <a:ext uri="{FF2B5EF4-FFF2-40B4-BE49-F238E27FC236}">
                <a16:creationId xmlns:a16="http://schemas.microsoft.com/office/drawing/2014/main" id="{0516B1AC-E1E8-43CC-B86D-DAE638636AFF}"/>
              </a:ext>
            </a:extLst>
          </p:cNvPr>
          <p:cNvSpPr>
            <a:spLocks noGrp="1"/>
          </p:cNvSpPr>
          <p:nvPr>
            <p:ph type="sldNum" sz="quarter" idx="12"/>
          </p:nvPr>
        </p:nvSpPr>
        <p:spPr/>
        <p:txBody>
          <a:bodyPr/>
          <a:lstStyle/>
          <a:p>
            <a:fld id="{2A90BD27-C47E-47C2-9FB3-CBB1CB19B799}" type="slidenum">
              <a:rPr lang="en-US" smtClean="0"/>
              <a:t>35</a:t>
            </a:fld>
            <a:endParaRPr lang="en-US"/>
          </a:p>
        </p:txBody>
      </p:sp>
    </p:spTree>
    <p:extLst>
      <p:ext uri="{BB962C8B-B14F-4D97-AF65-F5344CB8AC3E}">
        <p14:creationId xmlns:p14="http://schemas.microsoft.com/office/powerpoint/2010/main" val="113646445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Summary</a:t>
            </a:r>
          </a:p>
        </p:txBody>
      </p:sp>
      <p:sp>
        <p:nvSpPr>
          <p:cNvPr id="3" name="Content Placeholder 2"/>
          <p:cNvSpPr>
            <a:spLocks noGrp="1"/>
          </p:cNvSpPr>
          <p:nvPr>
            <p:ph idx="1"/>
          </p:nvPr>
        </p:nvSpPr>
        <p:spPr>
          <a:xfrm>
            <a:off x="601361" y="1167924"/>
            <a:ext cx="11266588" cy="5188425"/>
          </a:xfrm>
        </p:spPr>
        <p:txBody>
          <a:bodyPr>
            <a:normAutofit/>
          </a:bodyPr>
          <a:lstStyle/>
          <a:p>
            <a:r>
              <a:rPr lang="en-US" dirty="0"/>
              <a:t>Proposed a new approach for optimization of parameterized queries</a:t>
            </a:r>
          </a:p>
          <a:p>
            <a:pPr lvl="1"/>
            <a:r>
              <a:rPr lang="en-US" dirty="0"/>
              <a:t>Matches/beats the performance of best techniques for different metrics</a:t>
            </a:r>
          </a:p>
          <a:p>
            <a:pPr lvl="2"/>
            <a:r>
              <a:rPr lang="en-US" dirty="0"/>
              <a:t>Optimizer calls ≈3% and Number of plans &lt; 5  (average)</a:t>
            </a:r>
          </a:p>
          <a:p>
            <a:pPr lvl="1"/>
            <a:endParaRPr lang="en-US" dirty="0"/>
          </a:p>
          <a:p>
            <a:pPr marL="914400" lvl="1" indent="-457200">
              <a:buAutoNum type="arabicPeriod"/>
            </a:pPr>
            <a:endParaRPr lang="en-US" dirty="0"/>
          </a:p>
          <a:p>
            <a:pPr marL="457200" indent="-457200">
              <a:buAutoNum type="arabicPeriod"/>
            </a:pPr>
            <a:r>
              <a:rPr lang="en-US" dirty="0"/>
              <a:t>Use of Re-cost feature in online PQO</a:t>
            </a:r>
          </a:p>
          <a:p>
            <a:pPr lvl="1"/>
            <a:r>
              <a:rPr lang="en-US" dirty="0"/>
              <a:t>Selects best plan from cache</a:t>
            </a:r>
          </a:p>
          <a:p>
            <a:pPr lvl="1"/>
            <a:r>
              <a:rPr lang="en-US" dirty="0"/>
              <a:t>also helps in discarding redundant plans [small number of stored plans]</a:t>
            </a:r>
          </a:p>
          <a:p>
            <a:pPr marL="514350" indent="-514350">
              <a:buFont typeface="+mj-lt"/>
              <a:buAutoNum type="arabicPeriod"/>
            </a:pPr>
            <a:r>
              <a:rPr lang="en-US" dirty="0"/>
              <a:t>Bounded cost growth (BCG) assumption  </a:t>
            </a:r>
          </a:p>
          <a:p>
            <a:pPr lvl="1"/>
            <a:r>
              <a:rPr lang="en-US" dirty="0"/>
              <a:t>Provide lower bound on optimal cost using </a:t>
            </a:r>
            <a:r>
              <a:rPr lang="en-US" u="sng" dirty="0"/>
              <a:t>any</a:t>
            </a:r>
            <a:r>
              <a:rPr lang="en-US" dirty="0"/>
              <a:t> other query instance</a:t>
            </a:r>
          </a:p>
          <a:p>
            <a:pPr lvl="1"/>
            <a:r>
              <a:rPr lang="en-US" dirty="0"/>
              <a:t>Supports selectivity check </a:t>
            </a:r>
          </a:p>
          <a:p>
            <a:pPr lvl="2"/>
            <a:r>
              <a:rPr lang="en-US" dirty="0"/>
              <a:t>More efficient to ensure bounded sub-optimality</a:t>
            </a:r>
          </a:p>
          <a:p>
            <a:pPr lvl="1"/>
            <a:endParaRPr lang="en-US" dirty="0"/>
          </a:p>
        </p:txBody>
      </p:sp>
      <p:sp>
        <p:nvSpPr>
          <p:cNvPr id="5" name="Footer Placeholder 4"/>
          <p:cNvSpPr>
            <a:spLocks noGrp="1"/>
          </p:cNvSpPr>
          <p:nvPr>
            <p:ph type="ftr" sz="quarter" idx="11"/>
          </p:nvPr>
        </p:nvSpPr>
        <p:spPr/>
        <p:txBody>
          <a:bodyPr/>
          <a:lstStyle/>
          <a:p>
            <a:r>
              <a:rPr lang="en-US"/>
              <a:t>IIT-B visit</a:t>
            </a:r>
            <a:endParaRPr lang="en-US" dirty="0"/>
          </a:p>
        </p:txBody>
      </p:sp>
      <p:sp>
        <p:nvSpPr>
          <p:cNvPr id="4" name="Date Placeholder 3">
            <a:extLst>
              <a:ext uri="{FF2B5EF4-FFF2-40B4-BE49-F238E27FC236}">
                <a16:creationId xmlns:a16="http://schemas.microsoft.com/office/drawing/2014/main" id="{68D91523-D1C9-4D9F-BE6B-9EA5F043A329}"/>
              </a:ext>
            </a:extLst>
          </p:cNvPr>
          <p:cNvSpPr>
            <a:spLocks noGrp="1"/>
          </p:cNvSpPr>
          <p:nvPr>
            <p:ph type="dt" sz="half" idx="10"/>
          </p:nvPr>
        </p:nvSpPr>
        <p:spPr/>
        <p:txBody>
          <a:bodyPr/>
          <a:lstStyle/>
          <a:p>
            <a:fld id="{02D20FB4-D3E1-407D-A9C7-E1FF1B066C22}" type="datetime1">
              <a:rPr lang="en-US" smtClean="0"/>
              <a:t>1/26/2018</a:t>
            </a:fld>
            <a:endParaRPr lang="en-US"/>
          </a:p>
        </p:txBody>
      </p:sp>
      <p:sp>
        <p:nvSpPr>
          <p:cNvPr id="6" name="Slide Number Placeholder 5">
            <a:extLst>
              <a:ext uri="{FF2B5EF4-FFF2-40B4-BE49-F238E27FC236}">
                <a16:creationId xmlns:a16="http://schemas.microsoft.com/office/drawing/2014/main" id="{9B6049E3-6120-415C-BBAB-99698D84682B}"/>
              </a:ext>
            </a:extLst>
          </p:cNvPr>
          <p:cNvSpPr>
            <a:spLocks noGrp="1"/>
          </p:cNvSpPr>
          <p:nvPr>
            <p:ph type="sldNum" sz="quarter" idx="12"/>
          </p:nvPr>
        </p:nvSpPr>
        <p:spPr/>
        <p:txBody>
          <a:bodyPr/>
          <a:lstStyle/>
          <a:p>
            <a:fld id="{2A90BD27-C47E-47C2-9FB3-CBB1CB19B799}" type="slidenum">
              <a:rPr lang="en-US" smtClean="0"/>
              <a:t>36</a:t>
            </a:fld>
            <a:endParaRPr lang="en-US"/>
          </a:p>
        </p:txBody>
      </p:sp>
    </p:spTree>
    <p:extLst>
      <p:ext uri="{BB962C8B-B14F-4D97-AF65-F5344CB8AC3E}">
        <p14:creationId xmlns:p14="http://schemas.microsoft.com/office/powerpoint/2010/main" val="34623971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500"/>
                                        <p:tgtEl>
                                          <p:spTgt spid="3">
                                            <p:txEl>
                                              <p:pRg st="2" end="2"/>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nodeType="clickEffect">
                                  <p:stCondLst>
                                    <p:cond delay="0"/>
                                  </p:stCondLst>
                                  <p:childTnLst>
                                    <p:set>
                                      <p:cBhvr>
                                        <p:cTn id="17" dur="1" fill="hold">
                                          <p:stCondLst>
                                            <p:cond delay="0"/>
                                          </p:stCondLst>
                                        </p:cTn>
                                        <p:tgtEl>
                                          <p:spTgt spid="3">
                                            <p:txEl>
                                              <p:pRg st="5" end="5"/>
                                            </p:txEl>
                                          </p:spTgt>
                                        </p:tgtEl>
                                        <p:attrNameLst>
                                          <p:attrName>style.visibility</p:attrName>
                                        </p:attrNameLst>
                                      </p:cBhvr>
                                      <p:to>
                                        <p:strVal val="visible"/>
                                      </p:to>
                                    </p:set>
                                    <p:animEffect transition="in" filter="fade">
                                      <p:cBhvr>
                                        <p:cTn id="18" dur="500"/>
                                        <p:tgtEl>
                                          <p:spTgt spid="3">
                                            <p:txEl>
                                              <p:pRg st="5" end="5"/>
                                            </p:txEl>
                                          </p:spTgt>
                                        </p:tgtEl>
                                      </p:cBhvr>
                                    </p:animEffect>
                                  </p:childTnLst>
                                </p:cTn>
                              </p:par>
                              <p:par>
                                <p:cTn id="19" presetID="10" presetClass="entr" presetSubtype="0" fill="hold" nodeType="with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animEffect transition="in" filter="fade">
                                      <p:cBhvr>
                                        <p:cTn id="21" dur="500"/>
                                        <p:tgtEl>
                                          <p:spTgt spid="3">
                                            <p:txEl>
                                              <p:pRg st="6" end="6"/>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nodeType="clickEffect">
                                  <p:stCondLst>
                                    <p:cond delay="0"/>
                                  </p:stCondLst>
                                  <p:childTnLst>
                                    <p:set>
                                      <p:cBhvr>
                                        <p:cTn id="25" dur="1" fill="hold">
                                          <p:stCondLst>
                                            <p:cond delay="0"/>
                                          </p:stCondLst>
                                        </p:cTn>
                                        <p:tgtEl>
                                          <p:spTgt spid="3">
                                            <p:txEl>
                                              <p:pRg st="8" end="8"/>
                                            </p:txEl>
                                          </p:spTgt>
                                        </p:tgtEl>
                                        <p:attrNameLst>
                                          <p:attrName>style.visibility</p:attrName>
                                        </p:attrNameLst>
                                      </p:cBhvr>
                                      <p:to>
                                        <p:strVal val="visible"/>
                                      </p:to>
                                    </p:set>
                                    <p:animEffect transition="in" filter="fade">
                                      <p:cBhvr>
                                        <p:cTn id="26" dur="500"/>
                                        <p:tgtEl>
                                          <p:spTgt spid="3">
                                            <p:txEl>
                                              <p:pRg st="8" end="8"/>
                                            </p:txEl>
                                          </p:spTgt>
                                        </p:tgtEl>
                                      </p:cBhvr>
                                    </p:animEffect>
                                  </p:childTnLst>
                                </p:cTn>
                              </p:par>
                              <p:par>
                                <p:cTn id="27" presetID="10" presetClass="entr" presetSubtype="0" fill="hold" nodeType="withEffect">
                                  <p:stCondLst>
                                    <p:cond delay="0"/>
                                  </p:stCondLst>
                                  <p:childTnLst>
                                    <p:set>
                                      <p:cBhvr>
                                        <p:cTn id="28" dur="1" fill="hold">
                                          <p:stCondLst>
                                            <p:cond delay="0"/>
                                          </p:stCondLst>
                                        </p:cTn>
                                        <p:tgtEl>
                                          <p:spTgt spid="3">
                                            <p:txEl>
                                              <p:pRg st="9" end="9"/>
                                            </p:txEl>
                                          </p:spTgt>
                                        </p:tgtEl>
                                        <p:attrNameLst>
                                          <p:attrName>style.visibility</p:attrName>
                                        </p:attrNameLst>
                                      </p:cBhvr>
                                      <p:to>
                                        <p:strVal val="visible"/>
                                      </p:to>
                                    </p:set>
                                    <p:animEffect transition="in" filter="fade">
                                      <p:cBhvr>
                                        <p:cTn id="29" dur="500"/>
                                        <p:tgtEl>
                                          <p:spTgt spid="3">
                                            <p:txEl>
                                              <p:pRg st="9" end="9"/>
                                            </p:txEl>
                                          </p:spTgt>
                                        </p:tgtEl>
                                      </p:cBhvr>
                                    </p:animEffect>
                                  </p:childTnLst>
                                </p:cTn>
                              </p:par>
                              <p:par>
                                <p:cTn id="30" presetID="10" presetClass="entr" presetSubtype="0" fill="hold" nodeType="withEffect">
                                  <p:stCondLst>
                                    <p:cond delay="0"/>
                                  </p:stCondLst>
                                  <p:childTnLst>
                                    <p:set>
                                      <p:cBhvr>
                                        <p:cTn id="31" dur="1" fill="hold">
                                          <p:stCondLst>
                                            <p:cond delay="0"/>
                                          </p:stCondLst>
                                        </p:cTn>
                                        <p:tgtEl>
                                          <p:spTgt spid="3">
                                            <p:txEl>
                                              <p:pRg st="10" end="10"/>
                                            </p:txEl>
                                          </p:spTgt>
                                        </p:tgtEl>
                                        <p:attrNameLst>
                                          <p:attrName>style.visibility</p:attrName>
                                        </p:attrNameLst>
                                      </p:cBhvr>
                                      <p:to>
                                        <p:strVal val="visible"/>
                                      </p:to>
                                    </p:set>
                                    <p:animEffect transition="in" filter="fade">
                                      <p:cBhvr>
                                        <p:cTn id="32" dur="500"/>
                                        <p:tgtEl>
                                          <p:spTgt spid="3">
                                            <p:txEl>
                                              <p:pRg st="10" end="10"/>
                                            </p:txEl>
                                          </p:spTgt>
                                        </p:tgtEl>
                                      </p:cBhvr>
                                    </p:animEffect>
                                  </p:childTnLst>
                                </p:cTn>
                              </p:par>
                              <p:par>
                                <p:cTn id="33" presetID="10" presetClass="entr" presetSubtype="0" fill="hold" nodeType="withEffect">
                                  <p:stCondLst>
                                    <p:cond delay="0"/>
                                  </p:stCondLst>
                                  <p:childTnLst>
                                    <p:set>
                                      <p:cBhvr>
                                        <p:cTn id="34" dur="1" fill="hold">
                                          <p:stCondLst>
                                            <p:cond delay="0"/>
                                          </p:stCondLst>
                                        </p:cTn>
                                        <p:tgtEl>
                                          <p:spTgt spid="3">
                                            <p:txEl>
                                              <p:pRg st="11" end="11"/>
                                            </p:txEl>
                                          </p:spTgt>
                                        </p:tgtEl>
                                        <p:attrNameLst>
                                          <p:attrName>style.visibility</p:attrName>
                                        </p:attrNameLst>
                                      </p:cBhvr>
                                      <p:to>
                                        <p:strVal val="visible"/>
                                      </p:to>
                                    </p:set>
                                    <p:animEffect transition="in" filter="fade">
                                      <p:cBhvr>
                                        <p:cTn id="35" dur="500"/>
                                        <p:tgtEl>
                                          <p:spTgt spid="3">
                                            <p:txEl>
                                              <p:pRg st="11" end="11"/>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10" presetClass="entr" presetSubtype="0" fill="hold" nodeType="clickEffect">
                                  <p:stCondLst>
                                    <p:cond delay="0"/>
                                  </p:stCondLst>
                                  <p:childTnLst>
                                    <p:set>
                                      <p:cBhvr>
                                        <p:cTn id="39" dur="1" fill="hold">
                                          <p:stCondLst>
                                            <p:cond delay="0"/>
                                          </p:stCondLst>
                                        </p:cTn>
                                        <p:tgtEl>
                                          <p:spTgt spid="3">
                                            <p:txEl>
                                              <p:pRg st="7" end="7"/>
                                            </p:txEl>
                                          </p:spTgt>
                                        </p:tgtEl>
                                        <p:attrNameLst>
                                          <p:attrName>style.visibility</p:attrName>
                                        </p:attrNameLst>
                                      </p:cBhvr>
                                      <p:to>
                                        <p:strVal val="visible"/>
                                      </p:to>
                                    </p:set>
                                    <p:animEffect transition="in" filter="fade">
                                      <p:cBhvr>
                                        <p:cTn id="40"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60500" y="1960563"/>
            <a:ext cx="9144000" cy="2387600"/>
          </a:xfrm>
        </p:spPr>
        <p:txBody>
          <a:bodyPr/>
          <a:lstStyle/>
          <a:p>
            <a:r>
              <a:rPr lang="en-US" dirty="0"/>
              <a:t>Thanks!</a:t>
            </a:r>
            <a:br>
              <a:rPr lang="en-US" dirty="0"/>
            </a:br>
            <a:r>
              <a:rPr lang="en-US" dirty="0"/>
              <a:t>Questions?</a:t>
            </a:r>
          </a:p>
        </p:txBody>
      </p:sp>
    </p:spTree>
    <p:extLst>
      <p:ext uri="{BB962C8B-B14F-4D97-AF65-F5344CB8AC3E}">
        <p14:creationId xmlns:p14="http://schemas.microsoft.com/office/powerpoint/2010/main" val="300028080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tx1"/>
                </a:solidFill>
              </a:rPr>
              <a:t>Inside Plan Cache</a:t>
            </a:r>
          </a:p>
        </p:txBody>
      </p:sp>
      <p:pic>
        <p:nvPicPr>
          <p:cNvPr id="7" name="Content Placeholder 6"/>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7374689" y="1120177"/>
            <a:ext cx="4486600" cy="2198699"/>
          </a:xfrm>
        </p:spPr>
      </p:pic>
      <p:sp>
        <p:nvSpPr>
          <p:cNvPr id="4" name="Date Placeholder 3"/>
          <p:cNvSpPr>
            <a:spLocks noGrp="1"/>
          </p:cNvSpPr>
          <p:nvPr>
            <p:ph type="dt" sz="half" idx="10"/>
          </p:nvPr>
        </p:nvSpPr>
        <p:spPr/>
        <p:txBody>
          <a:bodyPr/>
          <a:lstStyle/>
          <a:p>
            <a:fld id="{48823BE4-9913-4FCC-914A-D87707FADA47}" type="datetime1">
              <a:rPr lang="en-US" smtClean="0"/>
              <a:t>1/26/2018</a:t>
            </a:fld>
            <a:endParaRPr lang="en-US" dirty="0"/>
          </a:p>
        </p:txBody>
      </p:sp>
      <p:sp>
        <p:nvSpPr>
          <p:cNvPr id="5" name="Footer Placeholder 4"/>
          <p:cNvSpPr>
            <a:spLocks noGrp="1"/>
          </p:cNvSpPr>
          <p:nvPr>
            <p:ph type="ftr" sz="quarter" idx="11"/>
          </p:nvPr>
        </p:nvSpPr>
        <p:spPr/>
        <p:txBody>
          <a:bodyPr/>
          <a:lstStyle/>
          <a:p>
            <a:r>
              <a:rPr lang="en-US"/>
              <a:t>IIT-B visit</a:t>
            </a:r>
            <a:endParaRPr lang="en-US" dirty="0"/>
          </a:p>
        </p:txBody>
      </p:sp>
      <p:sp>
        <p:nvSpPr>
          <p:cNvPr id="8" name="TextBox 7"/>
          <p:cNvSpPr txBox="1"/>
          <p:nvPr/>
        </p:nvSpPr>
        <p:spPr>
          <a:xfrm>
            <a:off x="484826" y="1474034"/>
            <a:ext cx="6482800" cy="1754326"/>
          </a:xfrm>
          <a:prstGeom prst="rect">
            <a:avLst/>
          </a:prstGeom>
          <a:noFill/>
        </p:spPr>
        <p:txBody>
          <a:bodyPr wrap="none" rtlCol="0">
            <a:spAutoFit/>
          </a:bodyPr>
          <a:lstStyle/>
          <a:p>
            <a:r>
              <a:rPr lang="en-US" dirty="0"/>
              <a:t>For each optimized instance, we add the following to instance list:</a:t>
            </a:r>
          </a:p>
          <a:p>
            <a:pPr marL="800100" lvl="1" indent="-342900">
              <a:buAutoNum type="arabicParenBoth"/>
            </a:pPr>
            <a:r>
              <a:rPr lang="en-US" dirty="0"/>
              <a:t>Selectivity vector</a:t>
            </a:r>
          </a:p>
          <a:p>
            <a:pPr marL="800100" lvl="1" indent="-342900">
              <a:buAutoNum type="arabicParenBoth"/>
            </a:pPr>
            <a:r>
              <a:rPr lang="en-US" dirty="0"/>
              <a:t>Pointer to a </a:t>
            </a:r>
            <a:r>
              <a:rPr lang="en-US" dirty="0">
                <a:latin typeface="Calibri" panose="020F0502020204030204" pitchFamily="34" charset="0"/>
              </a:rPr>
              <a:t>plan in cache</a:t>
            </a:r>
          </a:p>
          <a:p>
            <a:pPr marL="800100" lvl="1" indent="-342900">
              <a:buAutoNum type="arabicParenBoth"/>
            </a:pPr>
            <a:r>
              <a:rPr lang="en-US" dirty="0">
                <a:latin typeface="Calibri" panose="020F0502020204030204" pitchFamily="34" charset="0"/>
              </a:rPr>
              <a:t>Optimal cost </a:t>
            </a:r>
          </a:p>
          <a:p>
            <a:pPr marL="800100" lvl="1" indent="-342900">
              <a:buAutoNum type="arabicParenBoth"/>
            </a:pPr>
            <a:r>
              <a:rPr lang="en-US" dirty="0">
                <a:latin typeface="Calibri" panose="020F0502020204030204" pitchFamily="34" charset="0"/>
              </a:rPr>
              <a:t>Sub-optimality of associated plan</a:t>
            </a:r>
          </a:p>
          <a:p>
            <a:pPr marL="800100" lvl="1" indent="-342900">
              <a:buAutoNum type="arabicParenBoth"/>
            </a:pPr>
            <a:r>
              <a:rPr lang="en-US" dirty="0">
                <a:latin typeface="Calibri" panose="020F0502020204030204" pitchFamily="34" charset="0"/>
              </a:rPr>
              <a:t>Usage count: how many times </a:t>
            </a:r>
            <a:r>
              <a:rPr lang="en-US" dirty="0" err="1">
                <a:latin typeface="Calibri" panose="020F0502020204030204" pitchFamily="34" charset="0"/>
              </a:rPr>
              <a:t>getPlan</a:t>
            </a:r>
            <a:r>
              <a:rPr lang="en-US" dirty="0">
                <a:latin typeface="Calibri" panose="020F0502020204030204" pitchFamily="34" charset="0"/>
              </a:rPr>
              <a:t>() used this instance </a:t>
            </a:r>
          </a:p>
        </p:txBody>
      </p:sp>
      <p:sp>
        <p:nvSpPr>
          <p:cNvPr id="9" name="TextBox 8"/>
          <p:cNvSpPr txBox="1"/>
          <p:nvPr/>
        </p:nvSpPr>
        <p:spPr>
          <a:xfrm>
            <a:off x="772321" y="4458022"/>
            <a:ext cx="5579711" cy="1200329"/>
          </a:xfrm>
          <a:prstGeom prst="rect">
            <a:avLst/>
          </a:prstGeom>
          <a:noFill/>
        </p:spPr>
        <p:txBody>
          <a:bodyPr wrap="square" rtlCol="0">
            <a:spAutoFit/>
          </a:bodyPr>
          <a:lstStyle/>
          <a:p>
            <a:r>
              <a:rPr lang="en-US" b="1" dirty="0"/>
              <a:t>One to many mapping from Plans to Query Instances</a:t>
            </a:r>
          </a:p>
          <a:p>
            <a:r>
              <a:rPr lang="en-US" dirty="0"/>
              <a:t>At any time plan cache contains a list of plans, </a:t>
            </a:r>
          </a:p>
          <a:p>
            <a:r>
              <a:rPr lang="en-US" dirty="0"/>
              <a:t>and </a:t>
            </a:r>
            <a:r>
              <a:rPr lang="el-GR" dirty="0">
                <a:latin typeface="Calibri" panose="020F0502020204030204" pitchFamily="34" charset="0"/>
              </a:rPr>
              <a:t>λ</a:t>
            </a:r>
            <a:r>
              <a:rPr lang="en-US" dirty="0">
                <a:latin typeface="Calibri" panose="020F0502020204030204" pitchFamily="34" charset="0"/>
              </a:rPr>
              <a:t>-optimality region of each stored plan is captured </a:t>
            </a:r>
          </a:p>
          <a:p>
            <a:r>
              <a:rPr lang="en-US" dirty="0">
                <a:latin typeface="Calibri" panose="020F0502020204030204" pitchFamily="34" charset="0"/>
              </a:rPr>
              <a:t>using a set of optimized query instances </a:t>
            </a:r>
            <a:endParaRPr lang="en-US" dirty="0"/>
          </a:p>
        </p:txBody>
      </p:sp>
      <p:sp>
        <p:nvSpPr>
          <p:cNvPr id="10" name="Rounded Rectangle 9"/>
          <p:cNvSpPr/>
          <p:nvPr/>
        </p:nvSpPr>
        <p:spPr>
          <a:xfrm>
            <a:off x="5265091" y="1778956"/>
            <a:ext cx="1815933" cy="297214"/>
          </a:xfrm>
          <a:prstGeom prst="roundRect">
            <a:avLst/>
          </a:prstGeom>
          <a:solidFill>
            <a:srgbClr val="F7FBD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solidFill>
                  <a:schemeClr val="tx1"/>
                </a:solidFill>
              </a:rPr>
              <a:t>Selectivity Check</a:t>
            </a:r>
          </a:p>
        </p:txBody>
      </p:sp>
      <p:sp>
        <p:nvSpPr>
          <p:cNvPr id="11" name="Rounded Rectangle 10"/>
          <p:cNvSpPr/>
          <p:nvPr/>
        </p:nvSpPr>
        <p:spPr>
          <a:xfrm>
            <a:off x="5265091" y="2263220"/>
            <a:ext cx="1246805" cy="297214"/>
          </a:xfrm>
          <a:prstGeom prst="roundRect">
            <a:avLst/>
          </a:prstGeom>
          <a:solidFill>
            <a:srgbClr val="F7FBD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solidFill>
                  <a:schemeClr val="tx1"/>
                </a:solidFill>
              </a:rPr>
              <a:t>Cost Check</a:t>
            </a:r>
          </a:p>
        </p:txBody>
      </p:sp>
      <p:sp>
        <p:nvSpPr>
          <p:cNvPr id="12" name="Rounded Rectangle 11"/>
          <p:cNvSpPr/>
          <p:nvPr/>
        </p:nvSpPr>
        <p:spPr>
          <a:xfrm>
            <a:off x="5265090" y="2636582"/>
            <a:ext cx="2007381" cy="297214"/>
          </a:xfrm>
          <a:prstGeom prst="roundRect">
            <a:avLst/>
          </a:prstGeom>
          <a:solidFill>
            <a:srgbClr val="F7FBD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solidFill>
                  <a:schemeClr val="tx1"/>
                </a:solidFill>
              </a:rPr>
              <a:t>Redundancy Check</a:t>
            </a:r>
          </a:p>
        </p:txBody>
      </p:sp>
      <p:sp>
        <p:nvSpPr>
          <p:cNvPr id="13" name="Rounded Rectangle 12"/>
          <p:cNvSpPr/>
          <p:nvPr/>
        </p:nvSpPr>
        <p:spPr>
          <a:xfrm>
            <a:off x="2264636" y="3211352"/>
            <a:ext cx="4769152" cy="297214"/>
          </a:xfrm>
          <a:prstGeom prst="roundRect">
            <a:avLst/>
          </a:prstGeom>
          <a:solidFill>
            <a:srgbClr val="F7FBD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solidFill>
                  <a:schemeClr val="tx1"/>
                </a:solidFill>
              </a:rPr>
              <a:t>To enforce constraint on number of stored plans</a:t>
            </a:r>
          </a:p>
        </p:txBody>
      </p:sp>
      <p:grpSp>
        <p:nvGrpSpPr>
          <p:cNvPr id="14" name="Group 13"/>
          <p:cNvGrpSpPr/>
          <p:nvPr/>
        </p:nvGrpSpPr>
        <p:grpSpPr>
          <a:xfrm>
            <a:off x="6506012" y="3705890"/>
            <a:ext cx="4520879" cy="3078066"/>
            <a:chOff x="6506012" y="3705890"/>
            <a:chExt cx="4520879" cy="3078066"/>
          </a:xfrm>
        </p:grpSpPr>
        <p:grpSp>
          <p:nvGrpSpPr>
            <p:cNvPr id="3" name="Group 2"/>
            <p:cNvGrpSpPr/>
            <p:nvPr/>
          </p:nvGrpSpPr>
          <p:grpSpPr>
            <a:xfrm>
              <a:off x="6506012" y="3705890"/>
              <a:ext cx="4520879" cy="3078066"/>
              <a:chOff x="6818038" y="3377275"/>
              <a:chExt cx="4975312" cy="3433600"/>
            </a:xfrm>
          </p:grpSpPr>
          <p:pic>
            <p:nvPicPr>
              <p:cNvPr id="32" name="Picture 31"/>
              <p:cNvPicPr>
                <a:picLocks noChangeAspect="1"/>
              </p:cNvPicPr>
              <p:nvPr/>
            </p:nvPicPr>
            <p:blipFill>
              <a:blip r:embed="rId3"/>
              <a:stretch>
                <a:fillRect/>
              </a:stretch>
            </p:blipFill>
            <p:spPr>
              <a:xfrm>
                <a:off x="9658217" y="5840895"/>
                <a:ext cx="1008038" cy="437983"/>
              </a:xfrm>
              <a:prstGeom prst="rect">
                <a:avLst/>
              </a:prstGeom>
            </p:spPr>
          </p:pic>
          <p:pic>
            <p:nvPicPr>
              <p:cNvPr id="33" name="Picture 32"/>
              <p:cNvPicPr>
                <a:picLocks noChangeAspect="1"/>
              </p:cNvPicPr>
              <p:nvPr/>
            </p:nvPicPr>
            <p:blipFill>
              <a:blip r:embed="rId3"/>
              <a:stretch>
                <a:fillRect/>
              </a:stretch>
            </p:blipFill>
            <p:spPr>
              <a:xfrm>
                <a:off x="8923637" y="4722802"/>
                <a:ext cx="872841" cy="911845"/>
              </a:xfrm>
              <a:prstGeom prst="rect">
                <a:avLst/>
              </a:prstGeom>
            </p:spPr>
          </p:pic>
          <p:pic>
            <p:nvPicPr>
              <p:cNvPr id="31" name="Picture 30"/>
              <p:cNvPicPr>
                <a:picLocks noChangeAspect="1"/>
              </p:cNvPicPr>
              <p:nvPr/>
            </p:nvPicPr>
            <p:blipFill>
              <a:blip r:embed="rId3"/>
              <a:stretch>
                <a:fillRect/>
              </a:stretch>
            </p:blipFill>
            <p:spPr>
              <a:xfrm>
                <a:off x="7855853" y="4060659"/>
                <a:ext cx="602129" cy="1025464"/>
              </a:xfrm>
              <a:prstGeom prst="rect">
                <a:avLst/>
              </a:prstGeom>
            </p:spPr>
          </p:pic>
          <p:grpSp>
            <p:nvGrpSpPr>
              <p:cNvPr id="17" name="Group 16"/>
              <p:cNvGrpSpPr/>
              <p:nvPr/>
            </p:nvGrpSpPr>
            <p:grpSpPr>
              <a:xfrm>
                <a:off x="6818038" y="3377275"/>
                <a:ext cx="3700453" cy="3433600"/>
                <a:chOff x="8133323" y="3015454"/>
                <a:chExt cx="3700453" cy="3433600"/>
              </a:xfrm>
            </p:grpSpPr>
            <p:cxnSp>
              <p:nvCxnSpPr>
                <p:cNvPr id="18" name="Straight Arrow Connector 17"/>
                <p:cNvCxnSpPr/>
                <p:nvPr/>
              </p:nvCxnSpPr>
              <p:spPr>
                <a:xfrm flipV="1">
                  <a:off x="8670446" y="6112882"/>
                  <a:ext cx="3163330" cy="823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p:nvPr/>
              </p:nvCxnSpPr>
              <p:spPr>
                <a:xfrm flipV="1">
                  <a:off x="8670446" y="3015454"/>
                  <a:ext cx="0" cy="311021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0" name="Straight Arrow Connector 19"/>
                <p:cNvCxnSpPr/>
                <p:nvPr/>
              </p:nvCxnSpPr>
              <p:spPr>
                <a:xfrm>
                  <a:off x="10252111" y="6264388"/>
                  <a:ext cx="372894"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1" name="TextBox 20"/>
                <p:cNvSpPr txBox="1"/>
                <p:nvPr/>
              </p:nvSpPr>
              <p:spPr>
                <a:xfrm>
                  <a:off x="9773266" y="6079722"/>
                  <a:ext cx="537327" cy="369332"/>
                </a:xfrm>
                <a:prstGeom prst="rect">
                  <a:avLst/>
                </a:prstGeom>
                <a:noFill/>
              </p:spPr>
              <p:txBody>
                <a:bodyPr wrap="none" rtlCol="0">
                  <a:spAutoFit/>
                </a:bodyPr>
                <a:lstStyle/>
                <a:p>
                  <a:r>
                    <a:rPr lang="en-US" dirty="0"/>
                    <a:t>Sel</a:t>
                  </a:r>
                  <a:r>
                    <a:rPr lang="en-US" baseline="-25000" dirty="0"/>
                    <a:t>1</a:t>
                  </a:r>
                </a:p>
              </p:txBody>
            </p:sp>
            <p:sp>
              <p:nvSpPr>
                <p:cNvPr id="22" name="TextBox 21"/>
                <p:cNvSpPr txBox="1"/>
                <p:nvPr/>
              </p:nvSpPr>
              <p:spPr>
                <a:xfrm>
                  <a:off x="8133323" y="4247306"/>
                  <a:ext cx="537327" cy="369332"/>
                </a:xfrm>
                <a:prstGeom prst="rect">
                  <a:avLst/>
                </a:prstGeom>
                <a:noFill/>
              </p:spPr>
              <p:txBody>
                <a:bodyPr wrap="none" rtlCol="0">
                  <a:spAutoFit/>
                </a:bodyPr>
                <a:lstStyle/>
                <a:p>
                  <a:r>
                    <a:rPr lang="en-US" dirty="0"/>
                    <a:t>Sel</a:t>
                  </a:r>
                  <a:r>
                    <a:rPr lang="en-US" baseline="-25000" dirty="0"/>
                    <a:t>2</a:t>
                  </a:r>
                </a:p>
              </p:txBody>
            </p:sp>
            <p:cxnSp>
              <p:nvCxnSpPr>
                <p:cNvPr id="23" name="Straight Arrow Connector 22"/>
                <p:cNvCxnSpPr/>
                <p:nvPr/>
              </p:nvCxnSpPr>
              <p:spPr>
                <a:xfrm flipV="1">
                  <a:off x="8527285" y="3785237"/>
                  <a:ext cx="0" cy="480115"/>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sp>
            <p:nvSpPr>
              <p:cNvPr id="45" name="Rounded Rectangle 44"/>
              <p:cNvSpPr/>
              <p:nvPr/>
            </p:nvSpPr>
            <p:spPr>
              <a:xfrm>
                <a:off x="8359467" y="3777483"/>
                <a:ext cx="3433883" cy="337840"/>
              </a:xfrm>
              <a:prstGeom prst="roundRect">
                <a:avLst/>
              </a:prstGeom>
              <a:solidFill>
                <a:srgbClr val="F7FBD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dirty="0">
                    <a:solidFill>
                      <a:schemeClr val="tx1"/>
                    </a:solidFill>
                    <a:latin typeface="Calibri" panose="020F0502020204030204" pitchFamily="34" charset="0"/>
                  </a:rPr>
                  <a:t>λ</a:t>
                </a:r>
                <a:r>
                  <a:rPr lang="en-US" dirty="0">
                    <a:solidFill>
                      <a:schemeClr val="tx1"/>
                    </a:solidFill>
                    <a:latin typeface="Calibri" panose="020F0502020204030204" pitchFamily="34" charset="0"/>
                  </a:rPr>
                  <a:t>-</a:t>
                </a:r>
                <a:r>
                  <a:rPr lang="en-US" dirty="0">
                    <a:solidFill>
                      <a:schemeClr val="tx1"/>
                    </a:solidFill>
                  </a:rPr>
                  <a:t>optimal region for blue plan</a:t>
                </a:r>
              </a:p>
            </p:txBody>
          </p:sp>
        </p:grpSp>
        <p:sp>
          <p:nvSpPr>
            <p:cNvPr id="29" name="Oval 28"/>
            <p:cNvSpPr/>
            <p:nvPr/>
          </p:nvSpPr>
          <p:spPr>
            <a:xfrm>
              <a:off x="7554755" y="4858872"/>
              <a:ext cx="134224" cy="125835"/>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Oval 29"/>
            <p:cNvSpPr/>
            <p:nvPr/>
          </p:nvSpPr>
          <p:spPr>
            <a:xfrm>
              <a:off x="8593564" y="5356510"/>
              <a:ext cx="134224" cy="125835"/>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Oval 33"/>
            <p:cNvSpPr/>
            <p:nvPr/>
          </p:nvSpPr>
          <p:spPr>
            <a:xfrm>
              <a:off x="9300365" y="6081441"/>
              <a:ext cx="134224" cy="125835"/>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5" name="Left Brace 14"/>
          <p:cNvSpPr/>
          <p:nvPr/>
        </p:nvSpPr>
        <p:spPr>
          <a:xfrm>
            <a:off x="772321" y="2636582"/>
            <a:ext cx="237329" cy="574770"/>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5" name="Rounded Rectangle 34"/>
          <p:cNvSpPr/>
          <p:nvPr/>
        </p:nvSpPr>
        <p:spPr>
          <a:xfrm>
            <a:off x="341394" y="3597792"/>
            <a:ext cx="3606588" cy="528956"/>
          </a:xfrm>
          <a:prstGeom prst="roundRect">
            <a:avLst/>
          </a:prstGeom>
          <a:solidFill>
            <a:srgbClr val="F7FBD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solidFill>
                  <a:schemeClr val="tx1"/>
                </a:solidFill>
              </a:rPr>
              <a:t>~ 12 bytes extra per instance </a:t>
            </a:r>
          </a:p>
          <a:p>
            <a:r>
              <a:rPr lang="en-US" dirty="0">
                <a:solidFill>
                  <a:schemeClr val="tx1"/>
                </a:solidFill>
              </a:rPr>
              <a:t>compared to PCM technique</a:t>
            </a:r>
          </a:p>
        </p:txBody>
      </p:sp>
      <p:cxnSp>
        <p:nvCxnSpPr>
          <p:cNvPr id="24" name="Straight Arrow Connector 23"/>
          <p:cNvCxnSpPr/>
          <p:nvPr/>
        </p:nvCxnSpPr>
        <p:spPr>
          <a:xfrm flipV="1">
            <a:off x="484826" y="2972386"/>
            <a:ext cx="406159" cy="60632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6" name="Slide Number Placeholder 5"/>
          <p:cNvSpPr>
            <a:spLocks noGrp="1"/>
          </p:cNvSpPr>
          <p:nvPr>
            <p:ph type="sldNum" sz="quarter" idx="12"/>
          </p:nvPr>
        </p:nvSpPr>
        <p:spPr/>
        <p:txBody>
          <a:bodyPr/>
          <a:lstStyle/>
          <a:p>
            <a:fld id="{2A90BD27-C47E-47C2-9FB3-CBB1CB19B799}" type="slidenum">
              <a:rPr lang="en-US" smtClean="0"/>
              <a:t>38</a:t>
            </a:fld>
            <a:endParaRPr lang="en-US"/>
          </a:p>
        </p:txBody>
      </p:sp>
    </p:spTree>
    <p:extLst>
      <p:ext uri="{BB962C8B-B14F-4D97-AF65-F5344CB8AC3E}">
        <p14:creationId xmlns:p14="http://schemas.microsoft.com/office/powerpoint/2010/main" val="31553142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8">
                                            <p:txEl>
                                              <p:pRg st="1" end="1"/>
                                            </p:txEl>
                                          </p:spTgt>
                                        </p:tgtEl>
                                        <p:attrNameLst>
                                          <p:attrName>style.visibility</p:attrName>
                                        </p:attrNameLst>
                                      </p:cBhvr>
                                      <p:to>
                                        <p:strVal val="visible"/>
                                      </p:to>
                                    </p:set>
                                    <p:animEffect transition="in" filter="fade">
                                      <p:cBhvr>
                                        <p:cTn id="7" dur="500"/>
                                        <p:tgtEl>
                                          <p:spTgt spid="8">
                                            <p:txEl>
                                              <p:pRg st="1" end="1"/>
                                            </p:txEl>
                                          </p:spTgt>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10"/>
                                        </p:tgtEl>
                                        <p:attrNameLst>
                                          <p:attrName>style.visibility</p:attrName>
                                        </p:attrNameLst>
                                      </p:cBhvr>
                                      <p:to>
                                        <p:strVal val="visible"/>
                                      </p:to>
                                    </p:set>
                                    <p:animEffect transition="in" filter="fade">
                                      <p:cBhvr>
                                        <p:cTn id="11" dur="500"/>
                                        <p:tgtEl>
                                          <p:spTgt spid="10"/>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nodeType="clickEffect">
                                  <p:stCondLst>
                                    <p:cond delay="0"/>
                                  </p:stCondLst>
                                  <p:childTnLst>
                                    <p:set>
                                      <p:cBhvr>
                                        <p:cTn id="15" dur="1" fill="hold">
                                          <p:stCondLst>
                                            <p:cond delay="0"/>
                                          </p:stCondLst>
                                        </p:cTn>
                                        <p:tgtEl>
                                          <p:spTgt spid="8">
                                            <p:txEl>
                                              <p:pRg st="2" end="2"/>
                                            </p:txEl>
                                          </p:spTgt>
                                        </p:tgtEl>
                                        <p:attrNameLst>
                                          <p:attrName>style.visibility</p:attrName>
                                        </p:attrNameLst>
                                      </p:cBhvr>
                                      <p:to>
                                        <p:strVal val="visible"/>
                                      </p:to>
                                    </p:set>
                                    <p:animEffect transition="in" filter="fade">
                                      <p:cBhvr>
                                        <p:cTn id="16" dur="500"/>
                                        <p:tgtEl>
                                          <p:spTgt spid="8">
                                            <p:txEl>
                                              <p:pRg st="2" end="2"/>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nodeType="clickEffect">
                                  <p:stCondLst>
                                    <p:cond delay="0"/>
                                  </p:stCondLst>
                                  <p:childTnLst>
                                    <p:set>
                                      <p:cBhvr>
                                        <p:cTn id="20" dur="1" fill="hold">
                                          <p:stCondLst>
                                            <p:cond delay="0"/>
                                          </p:stCondLst>
                                        </p:cTn>
                                        <p:tgtEl>
                                          <p:spTgt spid="8">
                                            <p:txEl>
                                              <p:pRg st="3" end="3"/>
                                            </p:txEl>
                                          </p:spTgt>
                                        </p:tgtEl>
                                        <p:attrNameLst>
                                          <p:attrName>style.visibility</p:attrName>
                                        </p:attrNameLst>
                                      </p:cBhvr>
                                      <p:to>
                                        <p:strVal val="visible"/>
                                      </p:to>
                                    </p:set>
                                    <p:animEffect transition="in" filter="fade">
                                      <p:cBhvr>
                                        <p:cTn id="21" dur="500"/>
                                        <p:tgtEl>
                                          <p:spTgt spid="8">
                                            <p:txEl>
                                              <p:pRg st="3" end="3"/>
                                            </p:txEl>
                                          </p:spTgt>
                                        </p:tgtEl>
                                      </p:cBhvr>
                                    </p:animEffect>
                                  </p:childTnLst>
                                </p:cTn>
                              </p:par>
                            </p:childTnLst>
                          </p:cTn>
                        </p:par>
                        <p:par>
                          <p:cTn id="22" fill="hold">
                            <p:stCondLst>
                              <p:cond delay="500"/>
                            </p:stCondLst>
                            <p:childTnLst>
                              <p:par>
                                <p:cTn id="23" presetID="10" presetClass="entr" presetSubtype="0" fill="hold" grpId="0" nodeType="afterEffect">
                                  <p:stCondLst>
                                    <p:cond delay="0"/>
                                  </p:stCondLst>
                                  <p:childTnLst>
                                    <p:set>
                                      <p:cBhvr>
                                        <p:cTn id="24" dur="1" fill="hold">
                                          <p:stCondLst>
                                            <p:cond delay="0"/>
                                          </p:stCondLst>
                                        </p:cTn>
                                        <p:tgtEl>
                                          <p:spTgt spid="11"/>
                                        </p:tgtEl>
                                        <p:attrNameLst>
                                          <p:attrName>style.visibility</p:attrName>
                                        </p:attrNameLst>
                                      </p:cBhvr>
                                      <p:to>
                                        <p:strVal val="visible"/>
                                      </p:to>
                                    </p:set>
                                    <p:animEffect transition="in" filter="fade">
                                      <p:cBhvr>
                                        <p:cTn id="25" dur="500"/>
                                        <p:tgtEl>
                                          <p:spTgt spid="11"/>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nodeType="clickEffect">
                                  <p:stCondLst>
                                    <p:cond delay="0"/>
                                  </p:stCondLst>
                                  <p:childTnLst>
                                    <p:set>
                                      <p:cBhvr>
                                        <p:cTn id="29" dur="1" fill="hold">
                                          <p:stCondLst>
                                            <p:cond delay="0"/>
                                          </p:stCondLst>
                                        </p:cTn>
                                        <p:tgtEl>
                                          <p:spTgt spid="8">
                                            <p:txEl>
                                              <p:pRg st="4" end="4"/>
                                            </p:txEl>
                                          </p:spTgt>
                                        </p:tgtEl>
                                        <p:attrNameLst>
                                          <p:attrName>style.visibility</p:attrName>
                                        </p:attrNameLst>
                                      </p:cBhvr>
                                      <p:to>
                                        <p:strVal val="visible"/>
                                      </p:to>
                                    </p:set>
                                    <p:animEffect transition="in" filter="fade">
                                      <p:cBhvr>
                                        <p:cTn id="30" dur="500"/>
                                        <p:tgtEl>
                                          <p:spTgt spid="8">
                                            <p:txEl>
                                              <p:pRg st="4" end="4"/>
                                            </p:txEl>
                                          </p:spTgt>
                                        </p:tgtEl>
                                      </p:cBhvr>
                                    </p:animEffect>
                                  </p:childTnLst>
                                </p:cTn>
                              </p:par>
                            </p:childTnLst>
                          </p:cTn>
                        </p:par>
                        <p:par>
                          <p:cTn id="31" fill="hold">
                            <p:stCondLst>
                              <p:cond delay="500"/>
                            </p:stCondLst>
                            <p:childTnLst>
                              <p:par>
                                <p:cTn id="32" presetID="10" presetClass="entr" presetSubtype="0" fill="hold" grpId="0" nodeType="afterEffect">
                                  <p:stCondLst>
                                    <p:cond delay="0"/>
                                  </p:stCondLst>
                                  <p:childTnLst>
                                    <p:set>
                                      <p:cBhvr>
                                        <p:cTn id="33" dur="1" fill="hold">
                                          <p:stCondLst>
                                            <p:cond delay="0"/>
                                          </p:stCondLst>
                                        </p:cTn>
                                        <p:tgtEl>
                                          <p:spTgt spid="12"/>
                                        </p:tgtEl>
                                        <p:attrNameLst>
                                          <p:attrName>style.visibility</p:attrName>
                                        </p:attrNameLst>
                                      </p:cBhvr>
                                      <p:to>
                                        <p:strVal val="visible"/>
                                      </p:to>
                                    </p:set>
                                    <p:animEffect transition="in" filter="fade">
                                      <p:cBhvr>
                                        <p:cTn id="34" dur="500"/>
                                        <p:tgtEl>
                                          <p:spTgt spid="12"/>
                                        </p:tgtEl>
                                      </p:cBhvr>
                                    </p:animEffect>
                                  </p:childTnLst>
                                </p:cTn>
                              </p:par>
                            </p:childTnLst>
                          </p:cTn>
                        </p:par>
                      </p:childTnLst>
                    </p:cTn>
                  </p:par>
                  <p:par>
                    <p:cTn id="35" fill="hold">
                      <p:stCondLst>
                        <p:cond delay="indefinite"/>
                      </p:stCondLst>
                      <p:childTnLst>
                        <p:par>
                          <p:cTn id="36" fill="hold">
                            <p:stCondLst>
                              <p:cond delay="0"/>
                            </p:stCondLst>
                            <p:childTnLst>
                              <p:par>
                                <p:cTn id="37" presetID="10" presetClass="entr" presetSubtype="0" fill="hold" nodeType="clickEffect">
                                  <p:stCondLst>
                                    <p:cond delay="0"/>
                                  </p:stCondLst>
                                  <p:childTnLst>
                                    <p:set>
                                      <p:cBhvr>
                                        <p:cTn id="38" dur="1" fill="hold">
                                          <p:stCondLst>
                                            <p:cond delay="0"/>
                                          </p:stCondLst>
                                        </p:cTn>
                                        <p:tgtEl>
                                          <p:spTgt spid="8">
                                            <p:txEl>
                                              <p:pRg st="5" end="5"/>
                                            </p:txEl>
                                          </p:spTgt>
                                        </p:tgtEl>
                                        <p:attrNameLst>
                                          <p:attrName>style.visibility</p:attrName>
                                        </p:attrNameLst>
                                      </p:cBhvr>
                                      <p:to>
                                        <p:strVal val="visible"/>
                                      </p:to>
                                    </p:set>
                                    <p:animEffect transition="in" filter="fade">
                                      <p:cBhvr>
                                        <p:cTn id="39" dur="500"/>
                                        <p:tgtEl>
                                          <p:spTgt spid="8">
                                            <p:txEl>
                                              <p:pRg st="5" end="5"/>
                                            </p:txEl>
                                          </p:spTgt>
                                        </p:tgtEl>
                                      </p:cBhvr>
                                    </p:animEffect>
                                  </p:childTnLst>
                                </p:cTn>
                              </p:par>
                            </p:childTnLst>
                          </p:cTn>
                        </p:par>
                      </p:childTnLst>
                    </p:cTn>
                  </p:par>
                  <p:par>
                    <p:cTn id="40" fill="hold">
                      <p:stCondLst>
                        <p:cond delay="indefinite"/>
                      </p:stCondLst>
                      <p:childTnLst>
                        <p:par>
                          <p:cTn id="41" fill="hold">
                            <p:stCondLst>
                              <p:cond delay="0"/>
                            </p:stCondLst>
                            <p:childTnLst>
                              <p:par>
                                <p:cTn id="42" presetID="10" presetClass="entr" presetSubtype="0" fill="hold" grpId="0" nodeType="clickEffect">
                                  <p:stCondLst>
                                    <p:cond delay="0"/>
                                  </p:stCondLst>
                                  <p:childTnLst>
                                    <p:set>
                                      <p:cBhvr>
                                        <p:cTn id="43" dur="1" fill="hold">
                                          <p:stCondLst>
                                            <p:cond delay="0"/>
                                          </p:stCondLst>
                                        </p:cTn>
                                        <p:tgtEl>
                                          <p:spTgt spid="13"/>
                                        </p:tgtEl>
                                        <p:attrNameLst>
                                          <p:attrName>style.visibility</p:attrName>
                                        </p:attrNameLst>
                                      </p:cBhvr>
                                      <p:to>
                                        <p:strVal val="visible"/>
                                      </p:to>
                                    </p:set>
                                    <p:animEffect transition="in" filter="fade">
                                      <p:cBhvr>
                                        <p:cTn id="44" dur="500"/>
                                        <p:tgtEl>
                                          <p:spTgt spid="13"/>
                                        </p:tgtEl>
                                      </p:cBhvr>
                                    </p:animEffect>
                                  </p:childTnLst>
                                </p:cTn>
                              </p:par>
                            </p:childTnLst>
                          </p:cTn>
                        </p:par>
                      </p:childTnLst>
                    </p:cTn>
                  </p:par>
                  <p:par>
                    <p:cTn id="45" fill="hold">
                      <p:stCondLst>
                        <p:cond delay="indefinite"/>
                      </p:stCondLst>
                      <p:childTnLst>
                        <p:par>
                          <p:cTn id="46" fill="hold">
                            <p:stCondLst>
                              <p:cond delay="0"/>
                            </p:stCondLst>
                            <p:childTnLst>
                              <p:par>
                                <p:cTn id="47" presetID="10" presetClass="entr" presetSubtype="0" fill="hold" grpId="0" nodeType="clickEffect">
                                  <p:stCondLst>
                                    <p:cond delay="0"/>
                                  </p:stCondLst>
                                  <p:childTnLst>
                                    <p:set>
                                      <p:cBhvr>
                                        <p:cTn id="48" dur="1" fill="hold">
                                          <p:stCondLst>
                                            <p:cond delay="0"/>
                                          </p:stCondLst>
                                        </p:cTn>
                                        <p:tgtEl>
                                          <p:spTgt spid="35"/>
                                        </p:tgtEl>
                                        <p:attrNameLst>
                                          <p:attrName>style.visibility</p:attrName>
                                        </p:attrNameLst>
                                      </p:cBhvr>
                                      <p:to>
                                        <p:strVal val="visible"/>
                                      </p:to>
                                    </p:set>
                                    <p:animEffect transition="in" filter="fade">
                                      <p:cBhvr>
                                        <p:cTn id="49" dur="500"/>
                                        <p:tgtEl>
                                          <p:spTgt spid="35"/>
                                        </p:tgtEl>
                                      </p:cBhvr>
                                    </p:animEffect>
                                  </p:childTnLst>
                                </p:cTn>
                              </p:par>
                              <p:par>
                                <p:cTn id="50" presetID="10" presetClass="entr" presetSubtype="0" fill="hold" grpId="0" nodeType="withEffect">
                                  <p:stCondLst>
                                    <p:cond delay="0"/>
                                  </p:stCondLst>
                                  <p:childTnLst>
                                    <p:set>
                                      <p:cBhvr>
                                        <p:cTn id="51" dur="1" fill="hold">
                                          <p:stCondLst>
                                            <p:cond delay="0"/>
                                          </p:stCondLst>
                                        </p:cTn>
                                        <p:tgtEl>
                                          <p:spTgt spid="15"/>
                                        </p:tgtEl>
                                        <p:attrNameLst>
                                          <p:attrName>style.visibility</p:attrName>
                                        </p:attrNameLst>
                                      </p:cBhvr>
                                      <p:to>
                                        <p:strVal val="visible"/>
                                      </p:to>
                                    </p:set>
                                    <p:animEffect transition="in" filter="fade">
                                      <p:cBhvr>
                                        <p:cTn id="52" dur="500"/>
                                        <p:tgtEl>
                                          <p:spTgt spid="15"/>
                                        </p:tgtEl>
                                      </p:cBhvr>
                                    </p:animEffect>
                                  </p:childTnLst>
                                </p:cTn>
                              </p:par>
                              <p:par>
                                <p:cTn id="53" presetID="10" presetClass="entr" presetSubtype="0" fill="hold" nodeType="withEffect">
                                  <p:stCondLst>
                                    <p:cond delay="0"/>
                                  </p:stCondLst>
                                  <p:childTnLst>
                                    <p:set>
                                      <p:cBhvr>
                                        <p:cTn id="54" dur="1" fill="hold">
                                          <p:stCondLst>
                                            <p:cond delay="0"/>
                                          </p:stCondLst>
                                        </p:cTn>
                                        <p:tgtEl>
                                          <p:spTgt spid="24"/>
                                        </p:tgtEl>
                                        <p:attrNameLst>
                                          <p:attrName>style.visibility</p:attrName>
                                        </p:attrNameLst>
                                      </p:cBhvr>
                                      <p:to>
                                        <p:strVal val="visible"/>
                                      </p:to>
                                    </p:set>
                                    <p:animEffect transition="in" filter="fade">
                                      <p:cBhvr>
                                        <p:cTn id="55" dur="500"/>
                                        <p:tgtEl>
                                          <p:spTgt spid="24"/>
                                        </p:tgtEl>
                                      </p:cBhvr>
                                    </p:animEffect>
                                  </p:childTnLst>
                                </p:cTn>
                              </p:par>
                            </p:childTnLst>
                          </p:cTn>
                        </p:par>
                      </p:childTnLst>
                    </p:cTn>
                  </p:par>
                  <p:par>
                    <p:cTn id="56" fill="hold">
                      <p:stCondLst>
                        <p:cond delay="indefinite"/>
                      </p:stCondLst>
                      <p:childTnLst>
                        <p:par>
                          <p:cTn id="57" fill="hold">
                            <p:stCondLst>
                              <p:cond delay="0"/>
                            </p:stCondLst>
                            <p:childTnLst>
                              <p:par>
                                <p:cTn id="58" presetID="10" presetClass="entr" presetSubtype="0" fill="hold" grpId="0" nodeType="clickEffect">
                                  <p:stCondLst>
                                    <p:cond delay="0"/>
                                  </p:stCondLst>
                                  <p:childTnLst>
                                    <p:set>
                                      <p:cBhvr>
                                        <p:cTn id="59" dur="1" fill="hold">
                                          <p:stCondLst>
                                            <p:cond delay="0"/>
                                          </p:stCondLst>
                                        </p:cTn>
                                        <p:tgtEl>
                                          <p:spTgt spid="9"/>
                                        </p:tgtEl>
                                        <p:attrNameLst>
                                          <p:attrName>style.visibility</p:attrName>
                                        </p:attrNameLst>
                                      </p:cBhvr>
                                      <p:to>
                                        <p:strVal val="visible"/>
                                      </p:to>
                                    </p:set>
                                    <p:animEffect transition="in" filter="fade">
                                      <p:cBhvr>
                                        <p:cTn id="60" dur="500"/>
                                        <p:tgtEl>
                                          <p:spTgt spid="9"/>
                                        </p:tgtEl>
                                      </p:cBhvr>
                                    </p:animEffect>
                                  </p:childTnLst>
                                </p:cTn>
                              </p:par>
                            </p:childTnLst>
                          </p:cTn>
                        </p:par>
                      </p:childTnLst>
                    </p:cTn>
                  </p:par>
                  <p:par>
                    <p:cTn id="61" fill="hold">
                      <p:stCondLst>
                        <p:cond delay="indefinite"/>
                      </p:stCondLst>
                      <p:childTnLst>
                        <p:par>
                          <p:cTn id="62" fill="hold">
                            <p:stCondLst>
                              <p:cond delay="0"/>
                            </p:stCondLst>
                            <p:childTnLst>
                              <p:par>
                                <p:cTn id="63" presetID="10" presetClass="entr" presetSubtype="0" fill="hold" nodeType="clickEffect">
                                  <p:stCondLst>
                                    <p:cond delay="0"/>
                                  </p:stCondLst>
                                  <p:childTnLst>
                                    <p:set>
                                      <p:cBhvr>
                                        <p:cTn id="64" dur="1" fill="hold">
                                          <p:stCondLst>
                                            <p:cond delay="0"/>
                                          </p:stCondLst>
                                        </p:cTn>
                                        <p:tgtEl>
                                          <p:spTgt spid="14"/>
                                        </p:tgtEl>
                                        <p:attrNameLst>
                                          <p:attrName>style.visibility</p:attrName>
                                        </p:attrNameLst>
                                      </p:cBhvr>
                                      <p:to>
                                        <p:strVal val="visible"/>
                                      </p:to>
                                    </p:set>
                                    <p:animEffect transition="in" filter="fade">
                                      <p:cBhvr>
                                        <p:cTn id="65"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0" grpId="0" animBg="1"/>
      <p:bldP spid="11" grpId="0" animBg="1"/>
      <p:bldP spid="12" grpId="0" animBg="1"/>
      <p:bldP spid="13" grpId="0" animBg="1"/>
      <p:bldP spid="15" grpId="0" animBg="1"/>
      <p:bldP spid="35" grpId="0" animBg="1"/>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tx1"/>
                </a:solidFill>
              </a:rPr>
              <a:t>When </a:t>
            </a:r>
            <a:r>
              <a:rPr lang="en-US" dirty="0" err="1">
                <a:solidFill>
                  <a:schemeClr val="tx1"/>
                </a:solidFill>
              </a:rPr>
              <a:t>OptOnce</a:t>
            </a:r>
            <a:r>
              <a:rPr lang="en-US" dirty="0">
                <a:solidFill>
                  <a:schemeClr val="tx1"/>
                </a:solidFill>
              </a:rPr>
              <a:t> gave MSO &lt; 2</a:t>
            </a:r>
          </a:p>
        </p:txBody>
      </p:sp>
      <p:sp>
        <p:nvSpPr>
          <p:cNvPr id="5" name="Footer Placeholder 4"/>
          <p:cNvSpPr>
            <a:spLocks noGrp="1"/>
          </p:cNvSpPr>
          <p:nvPr>
            <p:ph type="ftr" sz="quarter" idx="11"/>
          </p:nvPr>
        </p:nvSpPr>
        <p:spPr/>
        <p:txBody>
          <a:bodyPr/>
          <a:lstStyle/>
          <a:p>
            <a:r>
              <a:rPr lang="en-US"/>
              <a:t>IIT-B visit</a:t>
            </a:r>
            <a:endParaRPr lang="en-US" dirty="0"/>
          </a:p>
        </p:txBody>
      </p:sp>
      <p:pic>
        <p:nvPicPr>
          <p:cNvPr id="11" name="Content Placeholder 10"/>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754082" y="1721001"/>
            <a:ext cx="8109053" cy="3582848"/>
          </a:xfrm>
        </p:spPr>
      </p:pic>
      <p:sp>
        <p:nvSpPr>
          <p:cNvPr id="3" name="Date Placeholder 2">
            <a:extLst>
              <a:ext uri="{FF2B5EF4-FFF2-40B4-BE49-F238E27FC236}">
                <a16:creationId xmlns:a16="http://schemas.microsoft.com/office/drawing/2014/main" id="{8F1687DF-B651-4226-BE23-A6B0F7843707}"/>
              </a:ext>
            </a:extLst>
          </p:cNvPr>
          <p:cNvSpPr>
            <a:spLocks noGrp="1"/>
          </p:cNvSpPr>
          <p:nvPr>
            <p:ph type="dt" sz="half" idx="10"/>
          </p:nvPr>
        </p:nvSpPr>
        <p:spPr/>
        <p:txBody>
          <a:bodyPr/>
          <a:lstStyle/>
          <a:p>
            <a:fld id="{E118EB02-63CA-4278-9E45-FE746C02D112}" type="datetime1">
              <a:rPr lang="en-US" smtClean="0"/>
              <a:t>1/26/2018</a:t>
            </a:fld>
            <a:endParaRPr lang="en-US"/>
          </a:p>
        </p:txBody>
      </p:sp>
      <p:sp>
        <p:nvSpPr>
          <p:cNvPr id="4" name="Slide Number Placeholder 3">
            <a:extLst>
              <a:ext uri="{FF2B5EF4-FFF2-40B4-BE49-F238E27FC236}">
                <a16:creationId xmlns:a16="http://schemas.microsoft.com/office/drawing/2014/main" id="{512ABD9A-9326-42EF-BB37-52E4487AA517}"/>
              </a:ext>
            </a:extLst>
          </p:cNvPr>
          <p:cNvSpPr>
            <a:spLocks noGrp="1"/>
          </p:cNvSpPr>
          <p:nvPr>
            <p:ph type="sldNum" sz="quarter" idx="12"/>
          </p:nvPr>
        </p:nvSpPr>
        <p:spPr/>
        <p:txBody>
          <a:bodyPr/>
          <a:lstStyle/>
          <a:p>
            <a:fld id="{2A90BD27-C47E-47C2-9FB3-CBB1CB19B799}" type="slidenum">
              <a:rPr lang="en-US" smtClean="0"/>
              <a:t>39</a:t>
            </a:fld>
            <a:endParaRPr lang="en-US"/>
          </a:p>
        </p:txBody>
      </p:sp>
    </p:spTree>
    <p:extLst>
      <p:ext uri="{BB962C8B-B14F-4D97-AF65-F5344CB8AC3E}">
        <p14:creationId xmlns:p14="http://schemas.microsoft.com/office/powerpoint/2010/main" val="18966892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r>
              <a:rPr lang="en-US" dirty="0"/>
              <a:t>Query Optimization</a:t>
            </a:r>
          </a:p>
        </p:txBody>
      </p:sp>
      <p:sp>
        <p:nvSpPr>
          <p:cNvPr id="5123" name="TextBox 4"/>
          <p:cNvSpPr txBox="1">
            <a:spLocks noChangeArrowheads="1"/>
          </p:cNvSpPr>
          <p:nvPr/>
        </p:nvSpPr>
        <p:spPr bwMode="auto">
          <a:xfrm>
            <a:off x="10267924" y="1166059"/>
            <a:ext cx="2381816"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1600">
                <a:solidFill>
                  <a:schemeClr val="tx1"/>
                </a:solidFill>
                <a:latin typeface="Calibri" pitchFamily="34" charset="0"/>
                <a:cs typeface="Arial" charset="0"/>
              </a:defRPr>
            </a:lvl1pPr>
            <a:lvl2pPr marL="742950" indent="-285750" eaLnBrk="0" hangingPunct="0">
              <a:defRPr sz="1600">
                <a:solidFill>
                  <a:schemeClr val="tx1"/>
                </a:solidFill>
                <a:latin typeface="Calibri" pitchFamily="34" charset="0"/>
                <a:cs typeface="Arial" charset="0"/>
              </a:defRPr>
            </a:lvl2pPr>
            <a:lvl3pPr marL="1143000" indent="-228600" eaLnBrk="0" hangingPunct="0">
              <a:defRPr sz="1600">
                <a:solidFill>
                  <a:schemeClr val="tx1"/>
                </a:solidFill>
                <a:latin typeface="Calibri" pitchFamily="34" charset="0"/>
                <a:cs typeface="Arial" charset="0"/>
              </a:defRPr>
            </a:lvl3pPr>
            <a:lvl4pPr marL="1600200" indent="-228600" eaLnBrk="0" hangingPunct="0">
              <a:defRPr sz="1600">
                <a:solidFill>
                  <a:schemeClr val="tx1"/>
                </a:solidFill>
                <a:latin typeface="Calibri" pitchFamily="34" charset="0"/>
                <a:cs typeface="Arial" charset="0"/>
              </a:defRPr>
            </a:lvl4pPr>
            <a:lvl5pPr marL="2057400" indent="-228600" eaLnBrk="0" hangingPunct="0">
              <a:defRPr sz="1600">
                <a:solidFill>
                  <a:schemeClr val="tx1"/>
                </a:solidFill>
                <a:latin typeface="Calibri" pitchFamily="34" charset="0"/>
                <a:cs typeface="Arial" charset="0"/>
              </a:defRPr>
            </a:lvl5pPr>
            <a:lvl6pPr marL="2514600" indent="-228600" defTabSz="815975" eaLnBrk="0" fontAlgn="base" hangingPunct="0">
              <a:spcBef>
                <a:spcPct val="0"/>
              </a:spcBef>
              <a:spcAft>
                <a:spcPct val="0"/>
              </a:spcAft>
              <a:defRPr sz="1600">
                <a:solidFill>
                  <a:schemeClr val="tx1"/>
                </a:solidFill>
                <a:latin typeface="Calibri" pitchFamily="34" charset="0"/>
                <a:cs typeface="Arial" charset="0"/>
              </a:defRPr>
            </a:lvl6pPr>
            <a:lvl7pPr marL="2971800" indent="-228600" defTabSz="815975" eaLnBrk="0" fontAlgn="base" hangingPunct="0">
              <a:spcBef>
                <a:spcPct val="0"/>
              </a:spcBef>
              <a:spcAft>
                <a:spcPct val="0"/>
              </a:spcAft>
              <a:defRPr sz="1600">
                <a:solidFill>
                  <a:schemeClr val="tx1"/>
                </a:solidFill>
                <a:latin typeface="Calibri" pitchFamily="34" charset="0"/>
                <a:cs typeface="Arial" charset="0"/>
              </a:defRPr>
            </a:lvl7pPr>
            <a:lvl8pPr marL="3429000" indent="-228600" defTabSz="815975" eaLnBrk="0" fontAlgn="base" hangingPunct="0">
              <a:spcBef>
                <a:spcPct val="0"/>
              </a:spcBef>
              <a:spcAft>
                <a:spcPct val="0"/>
              </a:spcAft>
              <a:defRPr sz="1600">
                <a:solidFill>
                  <a:schemeClr val="tx1"/>
                </a:solidFill>
                <a:latin typeface="Calibri" pitchFamily="34" charset="0"/>
                <a:cs typeface="Arial" charset="0"/>
              </a:defRPr>
            </a:lvl8pPr>
            <a:lvl9pPr marL="3886200" indent="-228600" defTabSz="815975" eaLnBrk="0" fontAlgn="base" hangingPunct="0">
              <a:spcBef>
                <a:spcPct val="0"/>
              </a:spcBef>
              <a:spcAft>
                <a:spcPct val="0"/>
              </a:spcAft>
              <a:defRPr sz="1600">
                <a:solidFill>
                  <a:schemeClr val="tx1"/>
                </a:solidFill>
                <a:latin typeface="Calibri" pitchFamily="34" charset="0"/>
                <a:cs typeface="Arial" charset="0"/>
              </a:defRPr>
            </a:lvl9pPr>
          </a:lstStyle>
          <a:p>
            <a:pPr eaLnBrk="1" hangingPunct="1"/>
            <a:r>
              <a:rPr lang="en-US" sz="1920" b="1" dirty="0">
                <a:solidFill>
                  <a:srgbClr val="FF0000"/>
                </a:solidFill>
                <a:latin typeface="Arial" charset="0"/>
              </a:rPr>
              <a:t> RDBMS</a:t>
            </a:r>
          </a:p>
        </p:txBody>
      </p:sp>
      <p:sp>
        <p:nvSpPr>
          <p:cNvPr id="6" name="Rounded Rectangle 5"/>
          <p:cNvSpPr/>
          <p:nvPr/>
        </p:nvSpPr>
        <p:spPr>
          <a:xfrm>
            <a:off x="6725458" y="1231614"/>
            <a:ext cx="3266491" cy="322243"/>
          </a:xfrm>
          <a:prstGeom prst="roundRect">
            <a:avLst/>
          </a:prstGeom>
          <a:solidFill>
            <a:srgbClr val="FFFFCC"/>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79226">
              <a:defRPr/>
            </a:pPr>
            <a:r>
              <a:rPr lang="en-US" sz="2160" b="1" dirty="0">
                <a:solidFill>
                  <a:srgbClr val="0000FF"/>
                </a:solidFill>
                <a:latin typeface="Arial" pitchFamily="34" charset="0"/>
                <a:cs typeface="Arial" pitchFamily="34" charset="0"/>
              </a:rPr>
              <a:t>Statistical Metadata</a:t>
            </a:r>
          </a:p>
        </p:txBody>
      </p:sp>
      <p:sp>
        <p:nvSpPr>
          <p:cNvPr id="7" name="Round Diagonal Corner Rectangle 6"/>
          <p:cNvSpPr/>
          <p:nvPr/>
        </p:nvSpPr>
        <p:spPr>
          <a:xfrm>
            <a:off x="6382001" y="1140036"/>
            <a:ext cx="5239996" cy="1428751"/>
          </a:xfrm>
          <a:prstGeom prst="round2Diag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79226">
              <a:defRPr/>
            </a:pPr>
            <a:endParaRPr lang="en-US" sz="2160"/>
          </a:p>
        </p:txBody>
      </p:sp>
      <p:sp>
        <p:nvSpPr>
          <p:cNvPr id="15" name="Oval 14"/>
          <p:cNvSpPr/>
          <p:nvPr/>
        </p:nvSpPr>
        <p:spPr bwMode="auto">
          <a:xfrm>
            <a:off x="8256233" y="5716637"/>
            <a:ext cx="2254170" cy="650290"/>
          </a:xfrm>
          <a:prstGeom prst="ellipse">
            <a:avLst/>
          </a:prstGeom>
          <a:solidFill>
            <a:srgbClr val="FFFFCC"/>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79226">
              <a:defRPr/>
            </a:pPr>
            <a:r>
              <a:rPr lang="en-US" sz="1680" b="1">
                <a:solidFill>
                  <a:srgbClr val="0000FF"/>
                </a:solidFill>
                <a:cs typeface="Arial" pitchFamily="34" charset="0"/>
              </a:rPr>
              <a:t>Card: 6 </a:t>
            </a:r>
            <a:r>
              <a:rPr lang="en-US" sz="1680" b="1" dirty="0">
                <a:solidFill>
                  <a:srgbClr val="0000FF"/>
                </a:solidFill>
                <a:cs typeface="Arial" pitchFamily="34" charset="0"/>
              </a:rPr>
              <a:t>x 10</a:t>
            </a:r>
            <a:r>
              <a:rPr lang="en-US" sz="1680" b="1" baseline="30000" dirty="0">
                <a:solidFill>
                  <a:srgbClr val="0000FF"/>
                </a:solidFill>
                <a:cs typeface="Arial" pitchFamily="34" charset="0"/>
              </a:rPr>
              <a:t>6</a:t>
            </a:r>
          </a:p>
          <a:p>
            <a:pPr algn="ctr" defTabSz="979226">
              <a:defRPr/>
            </a:pPr>
            <a:r>
              <a:rPr lang="en-US" sz="1680" b="1" dirty="0" err="1">
                <a:solidFill>
                  <a:srgbClr val="00642D"/>
                </a:solidFill>
                <a:latin typeface="Arial" pitchFamily="34" charset="0"/>
                <a:cs typeface="Arial" pitchFamily="34" charset="0"/>
              </a:rPr>
              <a:t>lineitem</a:t>
            </a:r>
            <a:endParaRPr lang="en-US" sz="1680" b="1" baseline="30000" dirty="0">
              <a:solidFill>
                <a:srgbClr val="00642D"/>
              </a:solidFill>
              <a:latin typeface="Arial" pitchFamily="34" charset="0"/>
              <a:cs typeface="Arial" pitchFamily="34" charset="0"/>
            </a:endParaRPr>
          </a:p>
        </p:txBody>
      </p:sp>
      <p:sp>
        <p:nvSpPr>
          <p:cNvPr id="16" name="Oval 15"/>
          <p:cNvSpPr/>
          <p:nvPr/>
        </p:nvSpPr>
        <p:spPr bwMode="auto">
          <a:xfrm>
            <a:off x="5923175" y="5675947"/>
            <a:ext cx="2160246" cy="604570"/>
          </a:xfrm>
          <a:prstGeom prst="ellipse">
            <a:avLst/>
          </a:prstGeom>
          <a:solidFill>
            <a:srgbClr val="FFFFCC"/>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79226">
              <a:defRPr/>
            </a:pPr>
            <a:r>
              <a:rPr lang="en-US" sz="1680" b="1">
                <a:solidFill>
                  <a:srgbClr val="0000FF"/>
                </a:solidFill>
                <a:cs typeface="Arial" pitchFamily="34" charset="0"/>
              </a:rPr>
              <a:t>Card: 2 </a:t>
            </a:r>
            <a:r>
              <a:rPr lang="en-US" sz="1680" b="1" dirty="0">
                <a:solidFill>
                  <a:srgbClr val="0000FF"/>
                </a:solidFill>
                <a:cs typeface="Arial" pitchFamily="34" charset="0"/>
              </a:rPr>
              <a:t>x 10</a:t>
            </a:r>
            <a:r>
              <a:rPr lang="en-US" sz="1680" b="1" baseline="30000" dirty="0">
                <a:solidFill>
                  <a:srgbClr val="0000FF"/>
                </a:solidFill>
                <a:cs typeface="Arial" pitchFamily="34" charset="0"/>
              </a:rPr>
              <a:t>4</a:t>
            </a:r>
          </a:p>
          <a:p>
            <a:pPr algn="ctr" defTabSz="979226">
              <a:defRPr/>
            </a:pPr>
            <a:r>
              <a:rPr lang="en-US" sz="1680" b="1" dirty="0">
                <a:solidFill>
                  <a:srgbClr val="00642D"/>
                </a:solidFill>
                <a:latin typeface="Arial" pitchFamily="34" charset="0"/>
                <a:cs typeface="Arial" pitchFamily="34" charset="0"/>
              </a:rPr>
              <a:t>part</a:t>
            </a:r>
            <a:endParaRPr lang="en-US" sz="1680" b="1" baseline="30000" dirty="0">
              <a:solidFill>
                <a:srgbClr val="00642D"/>
              </a:solidFill>
              <a:latin typeface="Arial" pitchFamily="34" charset="0"/>
              <a:cs typeface="Arial" pitchFamily="34" charset="0"/>
            </a:endParaRPr>
          </a:p>
        </p:txBody>
      </p:sp>
      <p:sp>
        <p:nvSpPr>
          <p:cNvPr id="17" name="Rounded Rectangle 16"/>
          <p:cNvSpPr/>
          <p:nvPr/>
        </p:nvSpPr>
        <p:spPr bwMode="auto">
          <a:xfrm>
            <a:off x="7997005" y="4869467"/>
            <a:ext cx="1596703" cy="568792"/>
          </a:xfrm>
          <a:prstGeom prst="round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79226">
              <a:defRPr/>
            </a:pPr>
            <a:r>
              <a:rPr lang="en-US" sz="1680" b="1" dirty="0">
                <a:solidFill>
                  <a:srgbClr val="0000FF"/>
                </a:solidFill>
              </a:rPr>
              <a:t>Card: 6 x 10</a:t>
            </a:r>
            <a:r>
              <a:rPr lang="en-US" sz="1680" b="1" baseline="30000" dirty="0">
                <a:solidFill>
                  <a:srgbClr val="0000FF"/>
                </a:solidFill>
              </a:rPr>
              <a:t>6</a:t>
            </a:r>
          </a:p>
          <a:p>
            <a:pPr algn="ctr" defTabSz="979226">
              <a:defRPr/>
            </a:pPr>
            <a:r>
              <a:rPr lang="en-US" sz="1680" b="1" dirty="0" err="1">
                <a:solidFill>
                  <a:srgbClr val="C00000"/>
                </a:solidFill>
              </a:rPr>
              <a:t>TableScan</a:t>
            </a:r>
            <a:endParaRPr lang="en-US" sz="1680" b="1" dirty="0">
              <a:solidFill>
                <a:srgbClr val="C00000"/>
              </a:solidFill>
            </a:endParaRPr>
          </a:p>
        </p:txBody>
      </p:sp>
      <p:sp>
        <p:nvSpPr>
          <p:cNvPr id="18" name="Rounded Rectangle 17"/>
          <p:cNvSpPr/>
          <p:nvPr/>
        </p:nvSpPr>
        <p:spPr bwMode="auto">
          <a:xfrm>
            <a:off x="5923175" y="4834564"/>
            <a:ext cx="1853294" cy="495450"/>
          </a:xfrm>
          <a:prstGeom prst="round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79226">
              <a:defRPr/>
            </a:pPr>
            <a:r>
              <a:rPr lang="en-US" sz="1680" b="1" dirty="0">
                <a:solidFill>
                  <a:srgbClr val="0000FF"/>
                </a:solidFill>
              </a:rPr>
              <a:t>Card: 4 x 10</a:t>
            </a:r>
            <a:r>
              <a:rPr lang="en-US" sz="1680" b="1" baseline="30000" dirty="0">
                <a:solidFill>
                  <a:srgbClr val="0000FF"/>
                </a:solidFill>
              </a:rPr>
              <a:t>3</a:t>
            </a:r>
          </a:p>
          <a:p>
            <a:pPr algn="ctr" defTabSz="979226">
              <a:defRPr/>
            </a:pPr>
            <a:r>
              <a:rPr lang="en-US" sz="1680" b="1" dirty="0" err="1">
                <a:solidFill>
                  <a:srgbClr val="C00000"/>
                </a:solidFill>
              </a:rPr>
              <a:t>TableScan</a:t>
            </a:r>
            <a:r>
              <a:rPr lang="en-US" sz="1680" b="1" dirty="0">
                <a:solidFill>
                  <a:srgbClr val="C00000"/>
                </a:solidFill>
              </a:rPr>
              <a:t> + Filter</a:t>
            </a:r>
          </a:p>
        </p:txBody>
      </p:sp>
      <p:sp>
        <p:nvSpPr>
          <p:cNvPr id="19" name="Rounded Rectangle 18"/>
          <p:cNvSpPr/>
          <p:nvPr/>
        </p:nvSpPr>
        <p:spPr bwMode="auto">
          <a:xfrm>
            <a:off x="6765185" y="3933497"/>
            <a:ext cx="1896722" cy="478154"/>
          </a:xfrm>
          <a:prstGeom prst="round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79226">
              <a:defRPr/>
            </a:pPr>
            <a:r>
              <a:rPr lang="en-US" sz="1680" b="1">
                <a:solidFill>
                  <a:srgbClr val="0000FF"/>
                </a:solidFill>
              </a:rPr>
              <a:t>Card: 1.2 </a:t>
            </a:r>
            <a:r>
              <a:rPr lang="en-US" sz="1680" b="1" dirty="0">
                <a:solidFill>
                  <a:srgbClr val="0000FF"/>
                </a:solidFill>
              </a:rPr>
              <a:t>x 10</a:t>
            </a:r>
            <a:r>
              <a:rPr lang="en-US" sz="1680" b="1" baseline="30000" dirty="0">
                <a:solidFill>
                  <a:srgbClr val="0000FF"/>
                </a:solidFill>
              </a:rPr>
              <a:t>6</a:t>
            </a:r>
            <a:endParaRPr lang="en-US" sz="1680" b="1" dirty="0">
              <a:solidFill>
                <a:srgbClr val="0000FF"/>
              </a:solidFill>
            </a:endParaRPr>
          </a:p>
          <a:p>
            <a:pPr algn="ctr" defTabSz="979226">
              <a:defRPr/>
            </a:pPr>
            <a:r>
              <a:rPr lang="en-US" sz="1680" b="1" dirty="0">
                <a:solidFill>
                  <a:srgbClr val="C00000"/>
                </a:solidFill>
              </a:rPr>
              <a:t>Hash Join</a:t>
            </a:r>
          </a:p>
        </p:txBody>
      </p:sp>
      <p:cxnSp>
        <p:nvCxnSpPr>
          <p:cNvPr id="20" name="Straight Arrow Connector 19"/>
          <p:cNvCxnSpPr/>
          <p:nvPr/>
        </p:nvCxnSpPr>
        <p:spPr bwMode="auto">
          <a:xfrm flipV="1">
            <a:off x="6725448" y="5339406"/>
            <a:ext cx="28324" cy="301273"/>
          </a:xfrm>
          <a:prstGeom prst="straightConnector1">
            <a:avLst/>
          </a:prstGeom>
          <a:ln w="25400">
            <a:tailEnd type="arrow"/>
          </a:ln>
        </p:spPr>
        <p:style>
          <a:lnRef idx="1">
            <a:schemeClr val="accent1"/>
          </a:lnRef>
          <a:fillRef idx="0">
            <a:schemeClr val="accent1"/>
          </a:fillRef>
          <a:effectRef idx="0">
            <a:schemeClr val="accent1"/>
          </a:effectRef>
          <a:fontRef idx="minor">
            <a:schemeClr val="tx1"/>
          </a:fontRef>
        </p:style>
      </p:cxnSp>
      <p:cxnSp>
        <p:nvCxnSpPr>
          <p:cNvPr id="21" name="Straight Arrow Connector 20"/>
          <p:cNvCxnSpPr/>
          <p:nvPr/>
        </p:nvCxnSpPr>
        <p:spPr bwMode="auto">
          <a:xfrm flipH="1" flipV="1">
            <a:off x="8777074" y="5403235"/>
            <a:ext cx="85219" cy="272681"/>
          </a:xfrm>
          <a:prstGeom prst="straightConnector1">
            <a:avLst/>
          </a:prstGeom>
          <a:ln w="25400">
            <a:tailEnd type="arrow"/>
          </a:ln>
        </p:spPr>
        <p:style>
          <a:lnRef idx="1">
            <a:schemeClr val="accent1"/>
          </a:lnRef>
          <a:fillRef idx="0">
            <a:schemeClr val="accent1"/>
          </a:fillRef>
          <a:effectRef idx="0">
            <a:schemeClr val="accent1"/>
          </a:effectRef>
          <a:fontRef idx="minor">
            <a:schemeClr val="tx1"/>
          </a:fontRef>
        </p:style>
      </p:cxnSp>
      <p:cxnSp>
        <p:nvCxnSpPr>
          <p:cNvPr id="22" name="Straight Arrow Connector 21"/>
          <p:cNvCxnSpPr/>
          <p:nvPr/>
        </p:nvCxnSpPr>
        <p:spPr bwMode="auto">
          <a:xfrm flipV="1">
            <a:off x="6789958" y="4411655"/>
            <a:ext cx="291464" cy="430530"/>
          </a:xfrm>
          <a:prstGeom prst="straightConnector1">
            <a:avLst/>
          </a:prstGeom>
          <a:ln w="25400">
            <a:tailEnd type="arrow"/>
          </a:ln>
        </p:spPr>
        <p:style>
          <a:lnRef idx="1">
            <a:schemeClr val="accent1"/>
          </a:lnRef>
          <a:fillRef idx="0">
            <a:schemeClr val="accent1"/>
          </a:fillRef>
          <a:effectRef idx="0">
            <a:schemeClr val="accent1"/>
          </a:effectRef>
          <a:fontRef idx="minor">
            <a:schemeClr val="tx1"/>
          </a:fontRef>
        </p:style>
      </p:cxnSp>
      <p:cxnSp>
        <p:nvCxnSpPr>
          <p:cNvPr id="23" name="Straight Arrow Connector 22"/>
          <p:cNvCxnSpPr/>
          <p:nvPr/>
        </p:nvCxnSpPr>
        <p:spPr bwMode="auto">
          <a:xfrm flipH="1" flipV="1">
            <a:off x="8081541" y="4411651"/>
            <a:ext cx="348614" cy="480060"/>
          </a:xfrm>
          <a:prstGeom prst="straightConnector1">
            <a:avLst/>
          </a:prstGeom>
          <a:ln w="25400">
            <a:tailEnd type="arrow"/>
          </a:ln>
        </p:spPr>
        <p:style>
          <a:lnRef idx="1">
            <a:schemeClr val="accent1"/>
          </a:lnRef>
          <a:fillRef idx="0">
            <a:schemeClr val="accent1"/>
          </a:fillRef>
          <a:effectRef idx="0">
            <a:schemeClr val="accent1"/>
          </a:effectRef>
          <a:fontRef idx="minor">
            <a:schemeClr val="tx1"/>
          </a:fontRef>
        </p:style>
      </p:cxnSp>
      <p:sp>
        <p:nvSpPr>
          <p:cNvPr id="30" name="Rounded Rectangle 29"/>
          <p:cNvSpPr/>
          <p:nvPr/>
        </p:nvSpPr>
        <p:spPr>
          <a:xfrm>
            <a:off x="568678" y="1200113"/>
            <a:ext cx="4827000" cy="2129495"/>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defTabSz="979226">
              <a:defRPr/>
            </a:pPr>
            <a:r>
              <a:rPr lang="en-US" sz="2160" b="1" dirty="0">
                <a:solidFill>
                  <a:srgbClr val="C00000"/>
                </a:solidFill>
              </a:rPr>
              <a:t>select</a:t>
            </a:r>
            <a:r>
              <a:rPr lang="en-US" sz="2160" b="1" dirty="0"/>
              <a:t>   </a:t>
            </a:r>
            <a:r>
              <a:rPr lang="en-US" sz="2160" b="1" dirty="0">
                <a:solidFill>
                  <a:srgbClr val="002060"/>
                </a:solidFill>
              </a:rPr>
              <a:t>*</a:t>
            </a:r>
          </a:p>
          <a:p>
            <a:pPr defTabSz="979226">
              <a:defRPr/>
            </a:pPr>
            <a:r>
              <a:rPr lang="en-US" sz="2160" b="1" dirty="0">
                <a:solidFill>
                  <a:srgbClr val="C00000"/>
                </a:solidFill>
              </a:rPr>
              <a:t>from</a:t>
            </a:r>
            <a:r>
              <a:rPr lang="en-US" sz="2160" b="1" dirty="0"/>
              <a:t>     </a:t>
            </a:r>
            <a:r>
              <a:rPr lang="en-US" sz="2160" b="1" dirty="0" err="1">
                <a:solidFill>
                  <a:srgbClr val="002060"/>
                </a:solidFill>
              </a:rPr>
              <a:t>lineitem</a:t>
            </a:r>
            <a:r>
              <a:rPr lang="en-US" sz="2160" b="1" dirty="0">
                <a:solidFill>
                  <a:srgbClr val="002060"/>
                </a:solidFill>
              </a:rPr>
              <a:t>, orders, part</a:t>
            </a:r>
          </a:p>
          <a:p>
            <a:pPr defTabSz="979226">
              <a:defRPr/>
            </a:pPr>
            <a:r>
              <a:rPr lang="en-US" sz="2160" b="1" dirty="0">
                <a:solidFill>
                  <a:srgbClr val="C00000"/>
                </a:solidFill>
              </a:rPr>
              <a:t>where</a:t>
            </a:r>
            <a:r>
              <a:rPr lang="en-US" sz="2160" b="1" dirty="0"/>
              <a:t>  </a:t>
            </a:r>
            <a:r>
              <a:rPr lang="en-US" sz="2160" b="1" dirty="0" err="1">
                <a:solidFill>
                  <a:srgbClr val="002060"/>
                </a:solidFill>
              </a:rPr>
              <a:t>p_partkey</a:t>
            </a:r>
            <a:r>
              <a:rPr lang="en-US" sz="2160" b="1" dirty="0">
                <a:solidFill>
                  <a:srgbClr val="002060"/>
                </a:solidFill>
              </a:rPr>
              <a:t> = </a:t>
            </a:r>
            <a:r>
              <a:rPr lang="en-US" sz="2160" b="1" dirty="0" err="1">
                <a:solidFill>
                  <a:srgbClr val="002060"/>
                </a:solidFill>
              </a:rPr>
              <a:t>l_partkey</a:t>
            </a:r>
            <a:r>
              <a:rPr lang="en-US" sz="2160" b="1" dirty="0">
                <a:solidFill>
                  <a:srgbClr val="002060"/>
                </a:solidFill>
              </a:rPr>
              <a:t> and</a:t>
            </a:r>
          </a:p>
          <a:p>
            <a:pPr defTabSz="979226">
              <a:defRPr/>
            </a:pPr>
            <a:r>
              <a:rPr lang="en-US" sz="2160" b="1" dirty="0">
                <a:solidFill>
                  <a:srgbClr val="002060"/>
                </a:solidFill>
              </a:rPr>
              <a:t>              </a:t>
            </a:r>
            <a:r>
              <a:rPr lang="en-US" sz="2160" b="1" dirty="0" err="1">
                <a:solidFill>
                  <a:srgbClr val="002060"/>
                </a:solidFill>
              </a:rPr>
              <a:t>o_orderkey</a:t>
            </a:r>
            <a:r>
              <a:rPr lang="en-US" sz="2160" b="1" dirty="0">
                <a:solidFill>
                  <a:srgbClr val="002060"/>
                </a:solidFill>
              </a:rPr>
              <a:t> = </a:t>
            </a:r>
            <a:r>
              <a:rPr lang="en-US" sz="2160" b="1" dirty="0" err="1">
                <a:solidFill>
                  <a:srgbClr val="002060"/>
                </a:solidFill>
              </a:rPr>
              <a:t>l_orderkey</a:t>
            </a:r>
            <a:r>
              <a:rPr lang="en-US" sz="2160" b="1" dirty="0">
                <a:solidFill>
                  <a:srgbClr val="002060"/>
                </a:solidFill>
              </a:rPr>
              <a:t> and</a:t>
            </a:r>
          </a:p>
          <a:p>
            <a:pPr defTabSz="979226">
              <a:defRPr/>
            </a:pPr>
            <a:r>
              <a:rPr lang="en-US" sz="2160" b="1" dirty="0">
                <a:solidFill>
                  <a:srgbClr val="002060"/>
                </a:solidFill>
              </a:rPr>
              <a:t>              </a:t>
            </a:r>
            <a:r>
              <a:rPr lang="en-US" sz="2160" b="1" dirty="0" err="1">
                <a:solidFill>
                  <a:srgbClr val="002060"/>
                </a:solidFill>
              </a:rPr>
              <a:t>p_price</a:t>
            </a:r>
            <a:r>
              <a:rPr lang="en-US" sz="2160" b="1" dirty="0">
                <a:solidFill>
                  <a:srgbClr val="002060"/>
                </a:solidFill>
              </a:rPr>
              <a:t> &lt; 1000 and</a:t>
            </a:r>
          </a:p>
          <a:p>
            <a:pPr defTabSz="979226">
              <a:defRPr/>
            </a:pPr>
            <a:r>
              <a:rPr lang="en-US" sz="2160" b="1" dirty="0">
                <a:solidFill>
                  <a:srgbClr val="002060"/>
                </a:solidFill>
              </a:rPr>
              <a:t>              </a:t>
            </a:r>
            <a:r>
              <a:rPr lang="en-US" sz="2160" b="1" dirty="0" err="1">
                <a:solidFill>
                  <a:srgbClr val="002060"/>
                </a:solidFill>
              </a:rPr>
              <a:t>o_orderpriority</a:t>
            </a:r>
            <a:r>
              <a:rPr lang="en-US" sz="2160" b="1" dirty="0">
                <a:solidFill>
                  <a:srgbClr val="002060"/>
                </a:solidFill>
              </a:rPr>
              <a:t> = ‘HIGH’</a:t>
            </a:r>
            <a:endParaRPr lang="en-US" sz="2160" dirty="0">
              <a:solidFill>
                <a:srgbClr val="002060"/>
              </a:solidFill>
            </a:endParaRPr>
          </a:p>
        </p:txBody>
      </p:sp>
      <p:cxnSp>
        <p:nvCxnSpPr>
          <p:cNvPr id="31" name="Straight Arrow Connector 30"/>
          <p:cNvCxnSpPr/>
          <p:nvPr/>
        </p:nvCxnSpPr>
        <p:spPr>
          <a:xfrm>
            <a:off x="5474945" y="2056355"/>
            <a:ext cx="1123200" cy="0"/>
          </a:xfrm>
          <a:prstGeom prst="straightConnector1">
            <a:avLst/>
          </a:prstGeom>
          <a:noFill/>
          <a:ln w="25400">
            <a:tailEnd type="arrow"/>
          </a:ln>
        </p:spPr>
        <p:style>
          <a:lnRef idx="1">
            <a:schemeClr val="accent1"/>
          </a:lnRef>
          <a:fillRef idx="0">
            <a:schemeClr val="accent1"/>
          </a:fillRef>
          <a:effectRef idx="0">
            <a:schemeClr val="accent1"/>
          </a:effectRef>
          <a:fontRef idx="minor">
            <a:schemeClr val="tx1"/>
          </a:fontRef>
        </p:style>
      </p:cxnSp>
      <p:sp>
        <p:nvSpPr>
          <p:cNvPr id="33" name="Rounded Rectangle 32"/>
          <p:cNvSpPr/>
          <p:nvPr/>
        </p:nvSpPr>
        <p:spPr>
          <a:xfrm>
            <a:off x="6614452" y="1873627"/>
            <a:ext cx="3569102" cy="322243"/>
          </a:xfrm>
          <a:prstGeom prst="roundRect">
            <a:avLst/>
          </a:prstGeom>
          <a:solidFill>
            <a:srgbClr val="FFFFCC"/>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79226">
              <a:defRPr/>
            </a:pPr>
            <a:r>
              <a:rPr lang="en-US" sz="2160" b="1" dirty="0">
                <a:solidFill>
                  <a:srgbClr val="0000FF"/>
                </a:solidFill>
                <a:latin typeface="Arial" pitchFamily="34" charset="0"/>
                <a:cs typeface="Arial" pitchFamily="34" charset="0"/>
              </a:rPr>
              <a:t>Query Optimizer</a:t>
            </a:r>
          </a:p>
        </p:txBody>
      </p:sp>
      <p:cxnSp>
        <p:nvCxnSpPr>
          <p:cNvPr id="35" name="Straight Arrow Connector 34"/>
          <p:cNvCxnSpPr/>
          <p:nvPr/>
        </p:nvCxnSpPr>
        <p:spPr>
          <a:xfrm>
            <a:off x="8353955" y="2311152"/>
            <a:ext cx="0" cy="685800"/>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cxnSp>
        <p:nvCxnSpPr>
          <p:cNvPr id="38" name="Straight Arrow Connector 37"/>
          <p:cNvCxnSpPr/>
          <p:nvPr/>
        </p:nvCxnSpPr>
        <p:spPr>
          <a:xfrm>
            <a:off x="8319665" y="1575376"/>
            <a:ext cx="0" cy="285186"/>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sp>
        <p:nvSpPr>
          <p:cNvPr id="53" name="Rounded Rectangle 52"/>
          <p:cNvSpPr/>
          <p:nvPr/>
        </p:nvSpPr>
        <p:spPr>
          <a:xfrm>
            <a:off x="7588145" y="2948611"/>
            <a:ext cx="1896722" cy="480060"/>
          </a:xfrm>
          <a:prstGeom prst="round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79226">
              <a:defRPr/>
            </a:pPr>
            <a:r>
              <a:rPr lang="en-US" sz="1680" b="1">
                <a:solidFill>
                  <a:srgbClr val="0000FF"/>
                </a:solidFill>
              </a:rPr>
              <a:t>Card: 1.2 </a:t>
            </a:r>
            <a:r>
              <a:rPr lang="en-US" sz="1680" b="1" dirty="0">
                <a:solidFill>
                  <a:srgbClr val="0000FF"/>
                </a:solidFill>
              </a:rPr>
              <a:t>x 10</a:t>
            </a:r>
            <a:r>
              <a:rPr lang="en-US" sz="1680" b="1" baseline="30000" dirty="0">
                <a:solidFill>
                  <a:srgbClr val="0000FF"/>
                </a:solidFill>
              </a:rPr>
              <a:t>6</a:t>
            </a:r>
            <a:endParaRPr lang="en-US" sz="1680" b="1" dirty="0">
              <a:solidFill>
                <a:srgbClr val="0000FF"/>
              </a:solidFill>
            </a:endParaRPr>
          </a:p>
          <a:p>
            <a:pPr algn="ctr" defTabSz="979226">
              <a:defRPr/>
            </a:pPr>
            <a:r>
              <a:rPr lang="en-US" sz="1680" b="1" dirty="0">
                <a:solidFill>
                  <a:srgbClr val="C00000"/>
                </a:solidFill>
              </a:rPr>
              <a:t>Hash Join</a:t>
            </a:r>
          </a:p>
        </p:txBody>
      </p:sp>
      <p:cxnSp>
        <p:nvCxnSpPr>
          <p:cNvPr id="55" name="Straight Arrow Connector 54"/>
          <p:cNvCxnSpPr/>
          <p:nvPr/>
        </p:nvCxnSpPr>
        <p:spPr>
          <a:xfrm flipV="1">
            <a:off x="7565288" y="3428671"/>
            <a:ext cx="325756" cy="504826"/>
          </a:xfrm>
          <a:prstGeom prst="straightConnector1">
            <a:avLst/>
          </a:prstGeom>
          <a:ln w="25400">
            <a:tailEnd type="arrow"/>
          </a:ln>
        </p:spPr>
        <p:style>
          <a:lnRef idx="1">
            <a:schemeClr val="accent1"/>
          </a:lnRef>
          <a:fillRef idx="0">
            <a:schemeClr val="accent1"/>
          </a:fillRef>
          <a:effectRef idx="0">
            <a:schemeClr val="accent1"/>
          </a:effectRef>
          <a:fontRef idx="minor">
            <a:schemeClr val="tx1"/>
          </a:fontRef>
        </p:style>
      </p:cxnSp>
      <p:cxnSp>
        <p:nvCxnSpPr>
          <p:cNvPr id="57" name="Straight Arrow Connector 56"/>
          <p:cNvCxnSpPr/>
          <p:nvPr/>
        </p:nvCxnSpPr>
        <p:spPr>
          <a:xfrm flipH="1" flipV="1">
            <a:off x="9093095" y="3402006"/>
            <a:ext cx="396240" cy="424816"/>
          </a:xfrm>
          <a:prstGeom prst="straightConnector1">
            <a:avLst/>
          </a:prstGeom>
          <a:ln w="25400">
            <a:tailEnd type="arrow"/>
          </a:ln>
        </p:spPr>
        <p:style>
          <a:lnRef idx="1">
            <a:schemeClr val="accent1"/>
          </a:lnRef>
          <a:fillRef idx="0">
            <a:schemeClr val="accent1"/>
          </a:fillRef>
          <a:effectRef idx="0">
            <a:schemeClr val="accent1"/>
          </a:effectRef>
          <a:fontRef idx="minor">
            <a:schemeClr val="tx1"/>
          </a:fontRef>
        </p:style>
      </p:cxnSp>
      <p:sp>
        <p:nvSpPr>
          <p:cNvPr id="59" name="Oval 58"/>
          <p:cNvSpPr/>
          <p:nvPr/>
        </p:nvSpPr>
        <p:spPr>
          <a:xfrm>
            <a:off x="9793762" y="4488096"/>
            <a:ext cx="2160246" cy="518160"/>
          </a:xfrm>
          <a:prstGeom prst="ellipse">
            <a:avLst/>
          </a:prstGeom>
          <a:solidFill>
            <a:srgbClr val="FFFFCC"/>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79226">
              <a:defRPr/>
            </a:pPr>
            <a:r>
              <a:rPr lang="en-US" sz="1680" b="1" dirty="0">
                <a:solidFill>
                  <a:srgbClr val="0000FF"/>
                </a:solidFill>
                <a:cs typeface="Arial" pitchFamily="34" charset="0"/>
              </a:rPr>
              <a:t>Card: 1.5 x 10</a:t>
            </a:r>
            <a:r>
              <a:rPr lang="en-US" sz="1680" b="1" baseline="30000" dirty="0">
                <a:solidFill>
                  <a:srgbClr val="0000FF"/>
                </a:solidFill>
                <a:cs typeface="Arial" pitchFamily="34" charset="0"/>
              </a:rPr>
              <a:t>5</a:t>
            </a:r>
          </a:p>
          <a:p>
            <a:pPr algn="ctr" defTabSz="979226">
              <a:defRPr/>
            </a:pPr>
            <a:r>
              <a:rPr lang="en-US" sz="1680" b="1" dirty="0">
                <a:solidFill>
                  <a:srgbClr val="00642D"/>
                </a:solidFill>
                <a:latin typeface="Arial" pitchFamily="34" charset="0"/>
                <a:cs typeface="Arial" pitchFamily="34" charset="0"/>
              </a:rPr>
              <a:t>orders</a:t>
            </a:r>
          </a:p>
        </p:txBody>
      </p:sp>
      <p:sp>
        <p:nvSpPr>
          <p:cNvPr id="60" name="Rounded Rectangle 59"/>
          <p:cNvSpPr/>
          <p:nvPr/>
        </p:nvSpPr>
        <p:spPr>
          <a:xfrm>
            <a:off x="9293149" y="3733919"/>
            <a:ext cx="1784551" cy="498664"/>
          </a:xfrm>
          <a:prstGeom prst="round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79226">
              <a:defRPr/>
            </a:pPr>
            <a:r>
              <a:rPr lang="en-US" sz="1680" b="1" dirty="0">
                <a:solidFill>
                  <a:srgbClr val="0000FF"/>
                </a:solidFill>
                <a:latin typeface="+mj-lt"/>
                <a:cs typeface="Arial" pitchFamily="34" charset="0"/>
              </a:rPr>
              <a:t>Card: 1.5 x 10</a:t>
            </a:r>
            <a:r>
              <a:rPr lang="en-US" sz="1680" b="1" baseline="30000" dirty="0">
                <a:solidFill>
                  <a:srgbClr val="0000FF"/>
                </a:solidFill>
                <a:latin typeface="+mj-lt"/>
                <a:cs typeface="Arial" pitchFamily="34" charset="0"/>
              </a:rPr>
              <a:t>5</a:t>
            </a:r>
          </a:p>
          <a:p>
            <a:pPr algn="ctr" defTabSz="979226">
              <a:defRPr/>
            </a:pPr>
            <a:r>
              <a:rPr lang="en-US" sz="1680" b="1" dirty="0" err="1">
                <a:solidFill>
                  <a:srgbClr val="C00000"/>
                </a:solidFill>
                <a:latin typeface="+mj-lt"/>
              </a:rPr>
              <a:t>TableScan</a:t>
            </a:r>
            <a:r>
              <a:rPr lang="en-US" sz="1680" b="1" dirty="0">
                <a:solidFill>
                  <a:srgbClr val="C00000"/>
                </a:solidFill>
                <a:latin typeface="+mj-lt"/>
              </a:rPr>
              <a:t> + Filter</a:t>
            </a:r>
          </a:p>
        </p:txBody>
      </p:sp>
      <p:cxnSp>
        <p:nvCxnSpPr>
          <p:cNvPr id="62" name="Straight Arrow Connector 61"/>
          <p:cNvCxnSpPr>
            <a:stCxn id="59" idx="0"/>
          </p:cNvCxnSpPr>
          <p:nvPr/>
        </p:nvCxnSpPr>
        <p:spPr>
          <a:xfrm flipH="1" flipV="1">
            <a:off x="10670034" y="4225207"/>
            <a:ext cx="203851" cy="262889"/>
          </a:xfrm>
          <a:prstGeom prst="straightConnector1">
            <a:avLst/>
          </a:prstGeom>
          <a:ln w="25400">
            <a:tailEnd type="arrow"/>
          </a:ln>
        </p:spPr>
        <p:style>
          <a:lnRef idx="1">
            <a:schemeClr val="accent1"/>
          </a:lnRef>
          <a:fillRef idx="0">
            <a:schemeClr val="accent1"/>
          </a:fillRef>
          <a:effectRef idx="0">
            <a:schemeClr val="accent1"/>
          </a:effectRef>
          <a:fontRef idx="minor">
            <a:schemeClr val="tx1"/>
          </a:fontRef>
        </p:style>
      </p:cxnSp>
      <p:sp>
        <p:nvSpPr>
          <p:cNvPr id="47" name="Footer Placeholder 46"/>
          <p:cNvSpPr>
            <a:spLocks noGrp="1"/>
          </p:cNvSpPr>
          <p:nvPr>
            <p:ph type="ftr" sz="quarter" idx="11"/>
          </p:nvPr>
        </p:nvSpPr>
        <p:spPr/>
        <p:txBody>
          <a:bodyPr/>
          <a:lstStyle/>
          <a:p>
            <a:pPr>
              <a:defRPr/>
            </a:pPr>
            <a:r>
              <a:rPr lang="en-US"/>
              <a:t>IIT-B visit</a:t>
            </a:r>
            <a:endParaRPr lang="en-US" dirty="0"/>
          </a:p>
        </p:txBody>
      </p:sp>
      <p:sp>
        <p:nvSpPr>
          <p:cNvPr id="2" name="TextBox 1">
            <a:extLst>
              <a:ext uri="{FF2B5EF4-FFF2-40B4-BE49-F238E27FC236}">
                <a16:creationId xmlns:a16="http://schemas.microsoft.com/office/drawing/2014/main" id="{C49AAB2B-5870-4CD2-B6D3-3DC4AB235217}"/>
              </a:ext>
            </a:extLst>
          </p:cNvPr>
          <p:cNvSpPr txBox="1"/>
          <p:nvPr/>
        </p:nvSpPr>
        <p:spPr>
          <a:xfrm>
            <a:off x="1783022" y="5029585"/>
            <a:ext cx="3612656" cy="646331"/>
          </a:xfrm>
          <a:prstGeom prst="rect">
            <a:avLst/>
          </a:prstGeom>
          <a:solidFill>
            <a:schemeClr val="accent2">
              <a:lumMod val="20000"/>
              <a:lumOff val="80000"/>
            </a:schemeClr>
          </a:solidFill>
        </p:spPr>
        <p:txBody>
          <a:bodyPr wrap="none" rtlCol="0">
            <a:spAutoFit/>
          </a:bodyPr>
          <a:lstStyle/>
          <a:p>
            <a:r>
              <a:rPr lang="en-US" dirty="0"/>
              <a:t>This </a:t>
            </a:r>
            <a:r>
              <a:rPr lang="en-US" b="1" dirty="0"/>
              <a:t>execution plan</a:t>
            </a:r>
            <a:r>
              <a:rPr lang="en-US" dirty="0"/>
              <a:t> is executed over </a:t>
            </a:r>
          </a:p>
          <a:p>
            <a:r>
              <a:rPr lang="en-US" dirty="0"/>
              <a:t>the data to get the results</a:t>
            </a:r>
          </a:p>
        </p:txBody>
      </p:sp>
      <p:sp>
        <p:nvSpPr>
          <p:cNvPr id="3" name="Date Placeholder 2">
            <a:extLst>
              <a:ext uri="{FF2B5EF4-FFF2-40B4-BE49-F238E27FC236}">
                <a16:creationId xmlns:a16="http://schemas.microsoft.com/office/drawing/2014/main" id="{885AE211-29D2-4987-BB80-DD4AB7689C07}"/>
              </a:ext>
            </a:extLst>
          </p:cNvPr>
          <p:cNvSpPr>
            <a:spLocks noGrp="1"/>
          </p:cNvSpPr>
          <p:nvPr>
            <p:ph type="dt" sz="half" idx="10"/>
          </p:nvPr>
        </p:nvSpPr>
        <p:spPr/>
        <p:txBody>
          <a:bodyPr/>
          <a:lstStyle/>
          <a:p>
            <a:fld id="{CF264B67-12A3-4B95-8F6E-BA7492230944}" type="datetime1">
              <a:rPr lang="en-US" smtClean="0"/>
              <a:t>1/26/2018</a:t>
            </a:fld>
            <a:endParaRPr lang="en-US"/>
          </a:p>
        </p:txBody>
      </p:sp>
      <p:sp>
        <p:nvSpPr>
          <p:cNvPr id="4" name="Slide Number Placeholder 3">
            <a:extLst>
              <a:ext uri="{FF2B5EF4-FFF2-40B4-BE49-F238E27FC236}">
                <a16:creationId xmlns:a16="http://schemas.microsoft.com/office/drawing/2014/main" id="{AFE5EBDF-494B-4D94-BECB-A9B1B9B76107}"/>
              </a:ext>
            </a:extLst>
          </p:cNvPr>
          <p:cNvSpPr>
            <a:spLocks noGrp="1"/>
          </p:cNvSpPr>
          <p:nvPr>
            <p:ph type="sldNum" sz="quarter" idx="12"/>
          </p:nvPr>
        </p:nvSpPr>
        <p:spPr/>
        <p:txBody>
          <a:bodyPr/>
          <a:lstStyle/>
          <a:p>
            <a:fld id="{2A90BD27-C47E-47C2-9FB3-CBB1CB19B799}" type="slidenum">
              <a:rPr lang="en-US" smtClean="0"/>
              <a:t>4</a:t>
            </a:fld>
            <a:endParaRPr lang="en-US"/>
          </a:p>
        </p:txBody>
      </p:sp>
    </p:spTree>
    <p:extLst>
      <p:ext uri="{BB962C8B-B14F-4D97-AF65-F5344CB8AC3E}">
        <p14:creationId xmlns:p14="http://schemas.microsoft.com/office/powerpoint/2010/main" val="731296383"/>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5123"/>
                                        </p:tgtEl>
                                        <p:attrNameLst>
                                          <p:attrName>style.visibility</p:attrName>
                                        </p:attrNameLst>
                                      </p:cBhvr>
                                      <p:to>
                                        <p:strVal val="visible"/>
                                      </p:to>
                                    </p:set>
                                    <p:animEffect transition="in" filter="fade">
                                      <p:cBhvr>
                                        <p:cTn id="10" dur="500"/>
                                        <p:tgtEl>
                                          <p:spTgt spid="5123"/>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33"/>
                                        </p:tgtEl>
                                        <p:attrNameLst>
                                          <p:attrName>style.visibility</p:attrName>
                                        </p:attrNameLst>
                                      </p:cBhvr>
                                      <p:to>
                                        <p:strVal val="visible"/>
                                      </p:to>
                                    </p:set>
                                    <p:animEffect transition="in" filter="fade">
                                      <p:cBhvr>
                                        <p:cTn id="13" dur="500"/>
                                        <p:tgtEl>
                                          <p:spTgt spid="33"/>
                                        </p:tgtEl>
                                      </p:cBhvr>
                                    </p:animEffect>
                                  </p:childTnLst>
                                </p:cTn>
                              </p:par>
                              <p:par>
                                <p:cTn id="14" presetID="10" presetClass="entr" presetSubtype="0" fill="hold" nodeType="withEffect">
                                  <p:stCondLst>
                                    <p:cond delay="0"/>
                                  </p:stCondLst>
                                  <p:childTnLst>
                                    <p:set>
                                      <p:cBhvr>
                                        <p:cTn id="15" dur="1" fill="hold">
                                          <p:stCondLst>
                                            <p:cond delay="0"/>
                                          </p:stCondLst>
                                        </p:cTn>
                                        <p:tgtEl>
                                          <p:spTgt spid="31"/>
                                        </p:tgtEl>
                                        <p:attrNameLst>
                                          <p:attrName>style.visibility</p:attrName>
                                        </p:attrNameLst>
                                      </p:cBhvr>
                                      <p:to>
                                        <p:strVal val="visible"/>
                                      </p:to>
                                    </p:set>
                                    <p:animEffect transition="in" filter="fade">
                                      <p:cBhvr>
                                        <p:cTn id="16" dur="500"/>
                                        <p:tgtEl>
                                          <p:spTgt spid="31"/>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grpId="0" nodeType="clickEffect">
                                  <p:stCondLst>
                                    <p:cond delay="0"/>
                                  </p:stCondLst>
                                  <p:childTnLst>
                                    <p:set>
                                      <p:cBhvr>
                                        <p:cTn id="20" dur="1" fill="hold">
                                          <p:stCondLst>
                                            <p:cond delay="0"/>
                                          </p:stCondLst>
                                        </p:cTn>
                                        <p:tgtEl>
                                          <p:spTgt spid="6"/>
                                        </p:tgtEl>
                                        <p:attrNameLst>
                                          <p:attrName>style.visibility</p:attrName>
                                        </p:attrNameLst>
                                      </p:cBhvr>
                                      <p:to>
                                        <p:strVal val="visible"/>
                                      </p:to>
                                    </p:set>
                                    <p:animEffect transition="in" filter="fade">
                                      <p:cBhvr>
                                        <p:cTn id="21" dur="500"/>
                                        <p:tgtEl>
                                          <p:spTgt spid="6"/>
                                        </p:tgtEl>
                                      </p:cBhvr>
                                    </p:animEffect>
                                  </p:childTnLst>
                                </p:cTn>
                              </p:par>
                              <p:par>
                                <p:cTn id="22" presetID="10" presetClass="entr" presetSubtype="0" fill="hold" nodeType="withEffect">
                                  <p:stCondLst>
                                    <p:cond delay="0"/>
                                  </p:stCondLst>
                                  <p:childTnLst>
                                    <p:set>
                                      <p:cBhvr>
                                        <p:cTn id="23" dur="1" fill="hold">
                                          <p:stCondLst>
                                            <p:cond delay="0"/>
                                          </p:stCondLst>
                                        </p:cTn>
                                        <p:tgtEl>
                                          <p:spTgt spid="38"/>
                                        </p:tgtEl>
                                        <p:attrNameLst>
                                          <p:attrName>style.visibility</p:attrName>
                                        </p:attrNameLst>
                                      </p:cBhvr>
                                      <p:to>
                                        <p:strVal val="visible"/>
                                      </p:to>
                                    </p:set>
                                    <p:animEffect transition="in" filter="fade">
                                      <p:cBhvr>
                                        <p:cTn id="24" dur="500"/>
                                        <p:tgtEl>
                                          <p:spTgt spid="38"/>
                                        </p:tgtEl>
                                      </p:cBhvr>
                                    </p:animEffect>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nodeType="clickEffect">
                                  <p:stCondLst>
                                    <p:cond delay="0"/>
                                  </p:stCondLst>
                                  <p:childTnLst>
                                    <p:set>
                                      <p:cBhvr>
                                        <p:cTn id="28" dur="1" fill="hold">
                                          <p:stCondLst>
                                            <p:cond delay="0"/>
                                          </p:stCondLst>
                                        </p:cTn>
                                        <p:tgtEl>
                                          <p:spTgt spid="35"/>
                                        </p:tgtEl>
                                        <p:attrNameLst>
                                          <p:attrName>style.visibility</p:attrName>
                                        </p:attrNameLst>
                                      </p:cBhvr>
                                      <p:to>
                                        <p:strVal val="visible"/>
                                      </p:to>
                                    </p:set>
                                    <p:animEffect transition="in" filter="fade">
                                      <p:cBhvr>
                                        <p:cTn id="29" dur="500"/>
                                        <p:tgtEl>
                                          <p:spTgt spid="35"/>
                                        </p:tgtEl>
                                      </p:cBhvr>
                                    </p:animEffect>
                                  </p:childTnLst>
                                </p:cTn>
                              </p:par>
                              <p:par>
                                <p:cTn id="30" presetID="10" presetClass="entr" presetSubtype="0" fill="hold" grpId="0" nodeType="withEffect">
                                  <p:stCondLst>
                                    <p:cond delay="0"/>
                                  </p:stCondLst>
                                  <p:childTnLst>
                                    <p:set>
                                      <p:cBhvr>
                                        <p:cTn id="31" dur="1" fill="hold">
                                          <p:stCondLst>
                                            <p:cond delay="0"/>
                                          </p:stCondLst>
                                        </p:cTn>
                                        <p:tgtEl>
                                          <p:spTgt spid="53"/>
                                        </p:tgtEl>
                                        <p:attrNameLst>
                                          <p:attrName>style.visibility</p:attrName>
                                        </p:attrNameLst>
                                      </p:cBhvr>
                                      <p:to>
                                        <p:strVal val="visible"/>
                                      </p:to>
                                    </p:set>
                                    <p:animEffect transition="in" filter="fade">
                                      <p:cBhvr>
                                        <p:cTn id="32" dur="500"/>
                                        <p:tgtEl>
                                          <p:spTgt spid="53"/>
                                        </p:tgtEl>
                                      </p:cBhvr>
                                    </p:animEffect>
                                  </p:childTnLst>
                                </p:cTn>
                              </p:par>
                              <p:par>
                                <p:cTn id="33" presetID="10" presetClass="entr" presetSubtype="0" fill="hold" grpId="0" nodeType="withEffect">
                                  <p:stCondLst>
                                    <p:cond delay="0"/>
                                  </p:stCondLst>
                                  <p:childTnLst>
                                    <p:set>
                                      <p:cBhvr>
                                        <p:cTn id="34" dur="1" fill="hold">
                                          <p:stCondLst>
                                            <p:cond delay="0"/>
                                          </p:stCondLst>
                                        </p:cTn>
                                        <p:tgtEl>
                                          <p:spTgt spid="19"/>
                                        </p:tgtEl>
                                        <p:attrNameLst>
                                          <p:attrName>style.visibility</p:attrName>
                                        </p:attrNameLst>
                                      </p:cBhvr>
                                      <p:to>
                                        <p:strVal val="visible"/>
                                      </p:to>
                                    </p:set>
                                    <p:animEffect transition="in" filter="fade">
                                      <p:cBhvr>
                                        <p:cTn id="35" dur="500"/>
                                        <p:tgtEl>
                                          <p:spTgt spid="19"/>
                                        </p:tgtEl>
                                      </p:cBhvr>
                                    </p:animEffect>
                                  </p:childTnLst>
                                </p:cTn>
                              </p:par>
                              <p:par>
                                <p:cTn id="36" presetID="10" presetClass="entr" presetSubtype="0" fill="hold" grpId="0" nodeType="withEffect">
                                  <p:stCondLst>
                                    <p:cond delay="0"/>
                                  </p:stCondLst>
                                  <p:childTnLst>
                                    <p:set>
                                      <p:cBhvr>
                                        <p:cTn id="37" dur="1" fill="hold">
                                          <p:stCondLst>
                                            <p:cond delay="0"/>
                                          </p:stCondLst>
                                        </p:cTn>
                                        <p:tgtEl>
                                          <p:spTgt spid="18"/>
                                        </p:tgtEl>
                                        <p:attrNameLst>
                                          <p:attrName>style.visibility</p:attrName>
                                        </p:attrNameLst>
                                      </p:cBhvr>
                                      <p:to>
                                        <p:strVal val="visible"/>
                                      </p:to>
                                    </p:set>
                                    <p:animEffect transition="in" filter="fade">
                                      <p:cBhvr>
                                        <p:cTn id="38" dur="500"/>
                                        <p:tgtEl>
                                          <p:spTgt spid="18"/>
                                        </p:tgtEl>
                                      </p:cBhvr>
                                    </p:animEffect>
                                  </p:childTnLst>
                                </p:cTn>
                              </p:par>
                              <p:par>
                                <p:cTn id="39" presetID="10" presetClass="entr" presetSubtype="0" fill="hold" grpId="0" nodeType="withEffect">
                                  <p:stCondLst>
                                    <p:cond delay="0"/>
                                  </p:stCondLst>
                                  <p:childTnLst>
                                    <p:set>
                                      <p:cBhvr>
                                        <p:cTn id="40" dur="1" fill="hold">
                                          <p:stCondLst>
                                            <p:cond delay="0"/>
                                          </p:stCondLst>
                                        </p:cTn>
                                        <p:tgtEl>
                                          <p:spTgt spid="16"/>
                                        </p:tgtEl>
                                        <p:attrNameLst>
                                          <p:attrName>style.visibility</p:attrName>
                                        </p:attrNameLst>
                                      </p:cBhvr>
                                      <p:to>
                                        <p:strVal val="visible"/>
                                      </p:to>
                                    </p:set>
                                    <p:animEffect transition="in" filter="fade">
                                      <p:cBhvr>
                                        <p:cTn id="41" dur="500"/>
                                        <p:tgtEl>
                                          <p:spTgt spid="16"/>
                                        </p:tgtEl>
                                      </p:cBhvr>
                                    </p:animEffect>
                                  </p:childTnLst>
                                </p:cTn>
                              </p:par>
                              <p:par>
                                <p:cTn id="42" presetID="10" presetClass="entr" presetSubtype="0" fill="hold" grpId="0" nodeType="withEffect">
                                  <p:stCondLst>
                                    <p:cond delay="0"/>
                                  </p:stCondLst>
                                  <p:childTnLst>
                                    <p:set>
                                      <p:cBhvr>
                                        <p:cTn id="43" dur="1" fill="hold">
                                          <p:stCondLst>
                                            <p:cond delay="0"/>
                                          </p:stCondLst>
                                        </p:cTn>
                                        <p:tgtEl>
                                          <p:spTgt spid="15"/>
                                        </p:tgtEl>
                                        <p:attrNameLst>
                                          <p:attrName>style.visibility</p:attrName>
                                        </p:attrNameLst>
                                      </p:cBhvr>
                                      <p:to>
                                        <p:strVal val="visible"/>
                                      </p:to>
                                    </p:set>
                                    <p:animEffect transition="in" filter="fade">
                                      <p:cBhvr>
                                        <p:cTn id="44" dur="500"/>
                                        <p:tgtEl>
                                          <p:spTgt spid="15"/>
                                        </p:tgtEl>
                                      </p:cBhvr>
                                    </p:animEffect>
                                  </p:childTnLst>
                                </p:cTn>
                              </p:par>
                              <p:par>
                                <p:cTn id="45" presetID="10" presetClass="entr" presetSubtype="0" fill="hold" grpId="0" nodeType="withEffect">
                                  <p:stCondLst>
                                    <p:cond delay="0"/>
                                  </p:stCondLst>
                                  <p:childTnLst>
                                    <p:set>
                                      <p:cBhvr>
                                        <p:cTn id="46" dur="1" fill="hold">
                                          <p:stCondLst>
                                            <p:cond delay="0"/>
                                          </p:stCondLst>
                                        </p:cTn>
                                        <p:tgtEl>
                                          <p:spTgt spid="59"/>
                                        </p:tgtEl>
                                        <p:attrNameLst>
                                          <p:attrName>style.visibility</p:attrName>
                                        </p:attrNameLst>
                                      </p:cBhvr>
                                      <p:to>
                                        <p:strVal val="visible"/>
                                      </p:to>
                                    </p:set>
                                    <p:animEffect transition="in" filter="fade">
                                      <p:cBhvr>
                                        <p:cTn id="47" dur="500"/>
                                        <p:tgtEl>
                                          <p:spTgt spid="59"/>
                                        </p:tgtEl>
                                      </p:cBhvr>
                                    </p:animEffect>
                                  </p:childTnLst>
                                </p:cTn>
                              </p:par>
                              <p:par>
                                <p:cTn id="48" presetID="10" presetClass="entr" presetSubtype="0" fill="hold" grpId="0" nodeType="withEffect">
                                  <p:stCondLst>
                                    <p:cond delay="0"/>
                                  </p:stCondLst>
                                  <p:childTnLst>
                                    <p:set>
                                      <p:cBhvr>
                                        <p:cTn id="49" dur="1" fill="hold">
                                          <p:stCondLst>
                                            <p:cond delay="0"/>
                                          </p:stCondLst>
                                        </p:cTn>
                                        <p:tgtEl>
                                          <p:spTgt spid="60"/>
                                        </p:tgtEl>
                                        <p:attrNameLst>
                                          <p:attrName>style.visibility</p:attrName>
                                        </p:attrNameLst>
                                      </p:cBhvr>
                                      <p:to>
                                        <p:strVal val="visible"/>
                                      </p:to>
                                    </p:set>
                                    <p:animEffect transition="in" filter="fade">
                                      <p:cBhvr>
                                        <p:cTn id="50" dur="500"/>
                                        <p:tgtEl>
                                          <p:spTgt spid="60"/>
                                        </p:tgtEl>
                                      </p:cBhvr>
                                    </p:animEffect>
                                  </p:childTnLst>
                                </p:cTn>
                              </p:par>
                              <p:par>
                                <p:cTn id="51" presetID="10" presetClass="entr" presetSubtype="0" fill="hold" nodeType="withEffect">
                                  <p:stCondLst>
                                    <p:cond delay="0"/>
                                  </p:stCondLst>
                                  <p:childTnLst>
                                    <p:set>
                                      <p:cBhvr>
                                        <p:cTn id="52" dur="1" fill="hold">
                                          <p:stCondLst>
                                            <p:cond delay="0"/>
                                          </p:stCondLst>
                                        </p:cTn>
                                        <p:tgtEl>
                                          <p:spTgt spid="55"/>
                                        </p:tgtEl>
                                        <p:attrNameLst>
                                          <p:attrName>style.visibility</p:attrName>
                                        </p:attrNameLst>
                                      </p:cBhvr>
                                      <p:to>
                                        <p:strVal val="visible"/>
                                      </p:to>
                                    </p:set>
                                    <p:animEffect transition="in" filter="fade">
                                      <p:cBhvr>
                                        <p:cTn id="53" dur="500"/>
                                        <p:tgtEl>
                                          <p:spTgt spid="55"/>
                                        </p:tgtEl>
                                      </p:cBhvr>
                                    </p:animEffect>
                                  </p:childTnLst>
                                </p:cTn>
                              </p:par>
                              <p:par>
                                <p:cTn id="54" presetID="10" presetClass="entr" presetSubtype="0" fill="hold" nodeType="withEffect">
                                  <p:stCondLst>
                                    <p:cond delay="0"/>
                                  </p:stCondLst>
                                  <p:childTnLst>
                                    <p:set>
                                      <p:cBhvr>
                                        <p:cTn id="55" dur="1" fill="hold">
                                          <p:stCondLst>
                                            <p:cond delay="0"/>
                                          </p:stCondLst>
                                        </p:cTn>
                                        <p:tgtEl>
                                          <p:spTgt spid="57"/>
                                        </p:tgtEl>
                                        <p:attrNameLst>
                                          <p:attrName>style.visibility</p:attrName>
                                        </p:attrNameLst>
                                      </p:cBhvr>
                                      <p:to>
                                        <p:strVal val="visible"/>
                                      </p:to>
                                    </p:set>
                                    <p:animEffect transition="in" filter="fade">
                                      <p:cBhvr>
                                        <p:cTn id="56" dur="500"/>
                                        <p:tgtEl>
                                          <p:spTgt spid="57"/>
                                        </p:tgtEl>
                                      </p:cBhvr>
                                    </p:animEffect>
                                  </p:childTnLst>
                                </p:cTn>
                              </p:par>
                              <p:par>
                                <p:cTn id="57" presetID="10" presetClass="entr" presetSubtype="0" fill="hold" nodeType="withEffect">
                                  <p:stCondLst>
                                    <p:cond delay="0"/>
                                  </p:stCondLst>
                                  <p:childTnLst>
                                    <p:set>
                                      <p:cBhvr>
                                        <p:cTn id="58" dur="1" fill="hold">
                                          <p:stCondLst>
                                            <p:cond delay="0"/>
                                          </p:stCondLst>
                                        </p:cTn>
                                        <p:tgtEl>
                                          <p:spTgt spid="23"/>
                                        </p:tgtEl>
                                        <p:attrNameLst>
                                          <p:attrName>style.visibility</p:attrName>
                                        </p:attrNameLst>
                                      </p:cBhvr>
                                      <p:to>
                                        <p:strVal val="visible"/>
                                      </p:to>
                                    </p:set>
                                    <p:animEffect transition="in" filter="fade">
                                      <p:cBhvr>
                                        <p:cTn id="59" dur="500"/>
                                        <p:tgtEl>
                                          <p:spTgt spid="23"/>
                                        </p:tgtEl>
                                      </p:cBhvr>
                                    </p:animEffect>
                                  </p:childTnLst>
                                </p:cTn>
                              </p:par>
                              <p:par>
                                <p:cTn id="60" presetID="10" presetClass="entr" presetSubtype="0" fill="hold" nodeType="withEffect">
                                  <p:stCondLst>
                                    <p:cond delay="0"/>
                                  </p:stCondLst>
                                  <p:childTnLst>
                                    <p:set>
                                      <p:cBhvr>
                                        <p:cTn id="61" dur="1" fill="hold">
                                          <p:stCondLst>
                                            <p:cond delay="0"/>
                                          </p:stCondLst>
                                        </p:cTn>
                                        <p:tgtEl>
                                          <p:spTgt spid="62"/>
                                        </p:tgtEl>
                                        <p:attrNameLst>
                                          <p:attrName>style.visibility</p:attrName>
                                        </p:attrNameLst>
                                      </p:cBhvr>
                                      <p:to>
                                        <p:strVal val="visible"/>
                                      </p:to>
                                    </p:set>
                                    <p:animEffect transition="in" filter="fade">
                                      <p:cBhvr>
                                        <p:cTn id="62" dur="500"/>
                                        <p:tgtEl>
                                          <p:spTgt spid="62"/>
                                        </p:tgtEl>
                                      </p:cBhvr>
                                    </p:animEffect>
                                  </p:childTnLst>
                                </p:cTn>
                              </p:par>
                              <p:par>
                                <p:cTn id="63" presetID="10" presetClass="entr" presetSubtype="0" fill="hold" grpId="0" nodeType="withEffect">
                                  <p:stCondLst>
                                    <p:cond delay="0"/>
                                  </p:stCondLst>
                                  <p:childTnLst>
                                    <p:set>
                                      <p:cBhvr>
                                        <p:cTn id="64" dur="1" fill="hold">
                                          <p:stCondLst>
                                            <p:cond delay="0"/>
                                          </p:stCondLst>
                                        </p:cTn>
                                        <p:tgtEl>
                                          <p:spTgt spid="17"/>
                                        </p:tgtEl>
                                        <p:attrNameLst>
                                          <p:attrName>style.visibility</p:attrName>
                                        </p:attrNameLst>
                                      </p:cBhvr>
                                      <p:to>
                                        <p:strVal val="visible"/>
                                      </p:to>
                                    </p:set>
                                    <p:animEffect transition="in" filter="fade">
                                      <p:cBhvr>
                                        <p:cTn id="65" dur="500"/>
                                        <p:tgtEl>
                                          <p:spTgt spid="17"/>
                                        </p:tgtEl>
                                      </p:cBhvr>
                                    </p:animEffect>
                                  </p:childTnLst>
                                </p:cTn>
                              </p:par>
                              <p:par>
                                <p:cTn id="66" presetID="10" presetClass="entr" presetSubtype="0" fill="hold" nodeType="withEffect">
                                  <p:stCondLst>
                                    <p:cond delay="0"/>
                                  </p:stCondLst>
                                  <p:childTnLst>
                                    <p:set>
                                      <p:cBhvr>
                                        <p:cTn id="67" dur="1" fill="hold">
                                          <p:stCondLst>
                                            <p:cond delay="0"/>
                                          </p:stCondLst>
                                        </p:cTn>
                                        <p:tgtEl>
                                          <p:spTgt spid="22"/>
                                        </p:tgtEl>
                                        <p:attrNameLst>
                                          <p:attrName>style.visibility</p:attrName>
                                        </p:attrNameLst>
                                      </p:cBhvr>
                                      <p:to>
                                        <p:strVal val="visible"/>
                                      </p:to>
                                    </p:set>
                                    <p:animEffect transition="in" filter="fade">
                                      <p:cBhvr>
                                        <p:cTn id="68" dur="500"/>
                                        <p:tgtEl>
                                          <p:spTgt spid="22"/>
                                        </p:tgtEl>
                                      </p:cBhvr>
                                    </p:animEffect>
                                  </p:childTnLst>
                                </p:cTn>
                              </p:par>
                              <p:par>
                                <p:cTn id="69" presetID="10" presetClass="entr" presetSubtype="0" fill="hold" nodeType="withEffect">
                                  <p:stCondLst>
                                    <p:cond delay="0"/>
                                  </p:stCondLst>
                                  <p:childTnLst>
                                    <p:set>
                                      <p:cBhvr>
                                        <p:cTn id="70" dur="1" fill="hold">
                                          <p:stCondLst>
                                            <p:cond delay="0"/>
                                          </p:stCondLst>
                                        </p:cTn>
                                        <p:tgtEl>
                                          <p:spTgt spid="20"/>
                                        </p:tgtEl>
                                        <p:attrNameLst>
                                          <p:attrName>style.visibility</p:attrName>
                                        </p:attrNameLst>
                                      </p:cBhvr>
                                      <p:to>
                                        <p:strVal val="visible"/>
                                      </p:to>
                                    </p:set>
                                    <p:animEffect transition="in" filter="fade">
                                      <p:cBhvr>
                                        <p:cTn id="71" dur="500"/>
                                        <p:tgtEl>
                                          <p:spTgt spid="20"/>
                                        </p:tgtEl>
                                      </p:cBhvr>
                                    </p:animEffect>
                                  </p:childTnLst>
                                </p:cTn>
                              </p:par>
                              <p:par>
                                <p:cTn id="72" presetID="10" presetClass="entr" presetSubtype="0" fill="hold" nodeType="withEffect">
                                  <p:stCondLst>
                                    <p:cond delay="0"/>
                                  </p:stCondLst>
                                  <p:childTnLst>
                                    <p:set>
                                      <p:cBhvr>
                                        <p:cTn id="73" dur="1" fill="hold">
                                          <p:stCondLst>
                                            <p:cond delay="0"/>
                                          </p:stCondLst>
                                        </p:cTn>
                                        <p:tgtEl>
                                          <p:spTgt spid="21"/>
                                        </p:tgtEl>
                                        <p:attrNameLst>
                                          <p:attrName>style.visibility</p:attrName>
                                        </p:attrNameLst>
                                      </p:cBhvr>
                                      <p:to>
                                        <p:strVal val="visible"/>
                                      </p:to>
                                    </p:set>
                                    <p:animEffect transition="in" filter="fade">
                                      <p:cBhvr>
                                        <p:cTn id="74" dur="500"/>
                                        <p:tgtEl>
                                          <p:spTgt spid="21"/>
                                        </p:tgtEl>
                                      </p:cBhvr>
                                    </p:animEffect>
                                  </p:childTnLst>
                                </p:cTn>
                              </p:par>
                            </p:childTnLst>
                          </p:cTn>
                        </p:par>
                      </p:childTnLst>
                    </p:cTn>
                  </p:par>
                  <p:par>
                    <p:cTn id="75" fill="hold">
                      <p:stCondLst>
                        <p:cond delay="indefinite"/>
                      </p:stCondLst>
                      <p:childTnLst>
                        <p:par>
                          <p:cTn id="76" fill="hold">
                            <p:stCondLst>
                              <p:cond delay="0"/>
                            </p:stCondLst>
                            <p:childTnLst>
                              <p:par>
                                <p:cTn id="77" presetID="10" presetClass="entr" presetSubtype="0" fill="hold" grpId="0" nodeType="clickEffect">
                                  <p:stCondLst>
                                    <p:cond delay="0"/>
                                  </p:stCondLst>
                                  <p:childTnLst>
                                    <p:set>
                                      <p:cBhvr>
                                        <p:cTn id="78" dur="1" fill="hold">
                                          <p:stCondLst>
                                            <p:cond delay="0"/>
                                          </p:stCondLst>
                                        </p:cTn>
                                        <p:tgtEl>
                                          <p:spTgt spid="2"/>
                                        </p:tgtEl>
                                        <p:attrNameLst>
                                          <p:attrName>style.visibility</p:attrName>
                                        </p:attrNameLst>
                                      </p:cBhvr>
                                      <p:to>
                                        <p:strVal val="visible"/>
                                      </p:to>
                                    </p:set>
                                    <p:animEffect transition="in" filter="fade">
                                      <p:cBhvr>
                                        <p:cTn id="79"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3" grpId="0"/>
      <p:bldP spid="6" grpId="0" animBg="1"/>
      <p:bldP spid="7" grpId="0" animBg="1"/>
      <p:bldP spid="15" grpId="0" animBg="1"/>
      <p:bldP spid="16" grpId="0" animBg="1"/>
      <p:bldP spid="17" grpId="0" animBg="1"/>
      <p:bldP spid="18" grpId="0" animBg="1"/>
      <p:bldP spid="19" grpId="0" animBg="1"/>
      <p:bldP spid="33" grpId="0" animBg="1"/>
      <p:bldP spid="53" grpId="0" animBg="1"/>
      <p:bldP spid="59" grpId="0" animBg="1"/>
      <p:bldP spid="60" grpId="0" animBg="1"/>
      <p:bldP spid="2" grpId="0" animBg="1"/>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tx1"/>
                </a:solidFill>
              </a:rPr>
              <a:t>Variation with dimension and length of workload</a:t>
            </a:r>
          </a:p>
        </p:txBody>
      </p:sp>
      <p:sp>
        <p:nvSpPr>
          <p:cNvPr id="5" name="Footer Placeholder 4"/>
          <p:cNvSpPr>
            <a:spLocks noGrp="1"/>
          </p:cNvSpPr>
          <p:nvPr>
            <p:ph type="ftr" sz="quarter" idx="11"/>
          </p:nvPr>
        </p:nvSpPr>
        <p:spPr/>
        <p:txBody>
          <a:bodyPr/>
          <a:lstStyle/>
          <a:p>
            <a:r>
              <a:rPr lang="en-US"/>
              <a:t>IIT-B visit</a:t>
            </a:r>
            <a:endParaRPr lang="en-US" dirty="0"/>
          </a:p>
        </p:txBody>
      </p:sp>
      <p:pic>
        <p:nvPicPr>
          <p:cNvPr id="9" name="Content Placeholder 8"/>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599299" y="3361671"/>
            <a:ext cx="5512083" cy="2832246"/>
          </a:xfrm>
        </p:spPr>
      </p:pic>
      <p:pic>
        <p:nvPicPr>
          <p:cNvPr id="10" name="Picture 9"/>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272484" y="2356653"/>
            <a:ext cx="5359675" cy="4089610"/>
          </a:xfrm>
          <a:prstGeom prst="rect">
            <a:avLst/>
          </a:prstGeom>
        </p:spPr>
      </p:pic>
      <p:pic>
        <p:nvPicPr>
          <p:cNvPr id="11" name="Picture 10"/>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86456" y="1170700"/>
            <a:ext cx="5274211" cy="2133934"/>
          </a:xfrm>
          <a:prstGeom prst="rect">
            <a:avLst/>
          </a:prstGeom>
        </p:spPr>
      </p:pic>
      <p:sp>
        <p:nvSpPr>
          <p:cNvPr id="3" name="TextBox 2"/>
          <p:cNvSpPr txBox="1"/>
          <p:nvPr/>
        </p:nvSpPr>
        <p:spPr>
          <a:xfrm>
            <a:off x="3223561" y="3467067"/>
            <a:ext cx="599844" cy="461665"/>
          </a:xfrm>
          <a:prstGeom prst="rect">
            <a:avLst/>
          </a:prstGeom>
          <a:noFill/>
        </p:spPr>
        <p:txBody>
          <a:bodyPr wrap="none" rtlCol="0">
            <a:spAutoFit/>
          </a:bodyPr>
          <a:lstStyle/>
          <a:p>
            <a:r>
              <a:rPr lang="en-US" sz="2400" b="1" dirty="0"/>
              <a:t>4-d</a:t>
            </a:r>
          </a:p>
        </p:txBody>
      </p:sp>
      <p:sp>
        <p:nvSpPr>
          <p:cNvPr id="12" name="TextBox 11"/>
          <p:cNvSpPr txBox="1"/>
          <p:nvPr/>
        </p:nvSpPr>
        <p:spPr>
          <a:xfrm>
            <a:off x="9067460" y="1953434"/>
            <a:ext cx="755335" cy="461665"/>
          </a:xfrm>
          <a:prstGeom prst="rect">
            <a:avLst/>
          </a:prstGeom>
          <a:noFill/>
        </p:spPr>
        <p:txBody>
          <a:bodyPr wrap="none" rtlCol="0">
            <a:spAutoFit/>
          </a:bodyPr>
          <a:lstStyle/>
          <a:p>
            <a:r>
              <a:rPr lang="en-US" sz="2400" b="1" dirty="0"/>
              <a:t>10-d</a:t>
            </a:r>
          </a:p>
        </p:txBody>
      </p:sp>
      <p:sp>
        <p:nvSpPr>
          <p:cNvPr id="4" name="Date Placeholder 3">
            <a:extLst>
              <a:ext uri="{FF2B5EF4-FFF2-40B4-BE49-F238E27FC236}">
                <a16:creationId xmlns:a16="http://schemas.microsoft.com/office/drawing/2014/main" id="{C63F47E8-52ED-44FB-BE46-ED267478FF96}"/>
              </a:ext>
            </a:extLst>
          </p:cNvPr>
          <p:cNvSpPr>
            <a:spLocks noGrp="1"/>
          </p:cNvSpPr>
          <p:nvPr>
            <p:ph type="dt" sz="half" idx="10"/>
          </p:nvPr>
        </p:nvSpPr>
        <p:spPr/>
        <p:txBody>
          <a:bodyPr/>
          <a:lstStyle/>
          <a:p>
            <a:fld id="{D003986A-48DF-4261-989E-ED39DA23F7CB}" type="datetime1">
              <a:rPr lang="en-US" smtClean="0"/>
              <a:t>1/26/2018</a:t>
            </a:fld>
            <a:endParaRPr lang="en-US"/>
          </a:p>
        </p:txBody>
      </p:sp>
      <p:sp>
        <p:nvSpPr>
          <p:cNvPr id="6" name="Slide Number Placeholder 5">
            <a:extLst>
              <a:ext uri="{FF2B5EF4-FFF2-40B4-BE49-F238E27FC236}">
                <a16:creationId xmlns:a16="http://schemas.microsoft.com/office/drawing/2014/main" id="{320FB88C-337F-4018-AB33-13AEFD98F49F}"/>
              </a:ext>
            </a:extLst>
          </p:cNvPr>
          <p:cNvSpPr>
            <a:spLocks noGrp="1"/>
          </p:cNvSpPr>
          <p:nvPr>
            <p:ph type="sldNum" sz="quarter" idx="12"/>
          </p:nvPr>
        </p:nvSpPr>
        <p:spPr/>
        <p:txBody>
          <a:bodyPr/>
          <a:lstStyle/>
          <a:p>
            <a:fld id="{2A90BD27-C47E-47C2-9FB3-CBB1CB19B799}" type="slidenum">
              <a:rPr lang="en-US" smtClean="0"/>
              <a:t>40</a:t>
            </a:fld>
            <a:endParaRPr lang="en-US"/>
          </a:p>
        </p:txBody>
      </p:sp>
    </p:spTree>
    <p:extLst>
      <p:ext uri="{BB962C8B-B14F-4D97-AF65-F5344CB8AC3E}">
        <p14:creationId xmlns:p14="http://schemas.microsoft.com/office/powerpoint/2010/main" val="14623841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fade">
                                      <p:cBhvr>
                                        <p:cTn id="12"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solidFill>
                  <a:schemeClr val="tx1"/>
                </a:solidFill>
              </a:rPr>
              <a:t>#Plans compared to other techniques and </a:t>
            </a:r>
            <a:br>
              <a:rPr lang="en-US" dirty="0">
                <a:solidFill>
                  <a:schemeClr val="tx1"/>
                </a:solidFill>
              </a:rPr>
            </a:br>
            <a:r>
              <a:rPr lang="en-US" dirty="0">
                <a:solidFill>
                  <a:schemeClr val="tx1"/>
                </a:solidFill>
              </a:rPr>
              <a:t>variation with </a:t>
            </a:r>
            <a:r>
              <a:rPr lang="el-GR" dirty="0">
                <a:solidFill>
                  <a:schemeClr val="tx1"/>
                </a:solidFill>
                <a:latin typeface="Calibri" panose="020F0502020204030204" pitchFamily="34" charset="0"/>
              </a:rPr>
              <a:t>λ</a:t>
            </a:r>
            <a:r>
              <a:rPr lang="en-US" dirty="0">
                <a:solidFill>
                  <a:schemeClr val="tx1"/>
                </a:solidFill>
                <a:latin typeface="Calibri" panose="020F0502020204030204" pitchFamily="34" charset="0"/>
              </a:rPr>
              <a:t> and workload length </a:t>
            </a:r>
            <a:endParaRPr lang="en-US" dirty="0">
              <a:solidFill>
                <a:schemeClr val="tx1"/>
              </a:solidFill>
            </a:endParaRPr>
          </a:p>
        </p:txBody>
      </p:sp>
      <p:pic>
        <p:nvPicPr>
          <p:cNvPr id="7" name="Content Placeholder 6"/>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554705" y="2026400"/>
            <a:ext cx="5575587" cy="2482978"/>
          </a:xfrm>
        </p:spPr>
      </p:pic>
      <p:sp>
        <p:nvSpPr>
          <p:cNvPr id="5" name="Footer Placeholder 4"/>
          <p:cNvSpPr>
            <a:spLocks noGrp="1"/>
          </p:cNvSpPr>
          <p:nvPr>
            <p:ph type="ftr" sz="quarter" idx="11"/>
          </p:nvPr>
        </p:nvSpPr>
        <p:spPr/>
        <p:txBody>
          <a:bodyPr/>
          <a:lstStyle/>
          <a:p>
            <a:r>
              <a:rPr lang="en-US"/>
              <a:t>IIT-B visit</a:t>
            </a:r>
            <a:endParaRPr lang="en-US" dirty="0"/>
          </a:p>
        </p:txBody>
      </p:sp>
      <p:pic>
        <p:nvPicPr>
          <p:cNvPr id="9" name="Picture 8"/>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853063" y="1726959"/>
            <a:ext cx="4896102" cy="4292821"/>
          </a:xfrm>
          <a:prstGeom prst="rect">
            <a:avLst/>
          </a:prstGeom>
        </p:spPr>
      </p:pic>
      <p:sp>
        <p:nvSpPr>
          <p:cNvPr id="3" name="Date Placeholder 2">
            <a:extLst>
              <a:ext uri="{FF2B5EF4-FFF2-40B4-BE49-F238E27FC236}">
                <a16:creationId xmlns:a16="http://schemas.microsoft.com/office/drawing/2014/main" id="{DD13AB5C-A791-4C0B-824F-69F9A2451260}"/>
              </a:ext>
            </a:extLst>
          </p:cNvPr>
          <p:cNvSpPr>
            <a:spLocks noGrp="1"/>
          </p:cNvSpPr>
          <p:nvPr>
            <p:ph type="dt" sz="half" idx="10"/>
          </p:nvPr>
        </p:nvSpPr>
        <p:spPr/>
        <p:txBody>
          <a:bodyPr/>
          <a:lstStyle/>
          <a:p>
            <a:fld id="{A3C933A4-25E8-4A63-A488-41F409E9F78A}" type="datetime1">
              <a:rPr lang="en-US" smtClean="0"/>
              <a:t>1/26/2018</a:t>
            </a:fld>
            <a:endParaRPr lang="en-US"/>
          </a:p>
        </p:txBody>
      </p:sp>
      <p:sp>
        <p:nvSpPr>
          <p:cNvPr id="4" name="Slide Number Placeholder 3">
            <a:extLst>
              <a:ext uri="{FF2B5EF4-FFF2-40B4-BE49-F238E27FC236}">
                <a16:creationId xmlns:a16="http://schemas.microsoft.com/office/drawing/2014/main" id="{39EAB1D4-B290-4A64-88D8-3B21A80B6055}"/>
              </a:ext>
            </a:extLst>
          </p:cNvPr>
          <p:cNvSpPr>
            <a:spLocks noGrp="1"/>
          </p:cNvSpPr>
          <p:nvPr>
            <p:ph type="sldNum" sz="quarter" idx="12"/>
          </p:nvPr>
        </p:nvSpPr>
        <p:spPr/>
        <p:txBody>
          <a:bodyPr/>
          <a:lstStyle/>
          <a:p>
            <a:fld id="{2A90BD27-C47E-47C2-9FB3-CBB1CB19B799}" type="slidenum">
              <a:rPr lang="en-US" smtClean="0"/>
              <a:t>41</a:t>
            </a:fld>
            <a:endParaRPr lang="en-US"/>
          </a:p>
        </p:txBody>
      </p:sp>
    </p:spTree>
    <p:extLst>
      <p:ext uri="{BB962C8B-B14F-4D97-AF65-F5344CB8AC3E}">
        <p14:creationId xmlns:p14="http://schemas.microsoft.com/office/powerpoint/2010/main" val="26896739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tx1"/>
                </a:solidFill>
              </a:rPr>
              <a:t>Impact of </a:t>
            </a:r>
            <a:r>
              <a:rPr lang="el-GR" dirty="0">
                <a:solidFill>
                  <a:schemeClr val="tx1"/>
                </a:solidFill>
                <a:latin typeface="Calibri" panose="020F0502020204030204" pitchFamily="34" charset="0"/>
              </a:rPr>
              <a:t>λ</a:t>
            </a:r>
            <a:endParaRPr lang="en-US" dirty="0">
              <a:solidFill>
                <a:schemeClr val="tx1"/>
              </a:solidFill>
            </a:endParaRPr>
          </a:p>
        </p:txBody>
      </p:sp>
      <p:pic>
        <p:nvPicPr>
          <p:cNvPr id="7" name="Content Placeholder 6"/>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990571" y="3798048"/>
            <a:ext cx="5751837" cy="2652003"/>
          </a:xfrm>
        </p:spPr>
      </p:pic>
      <p:sp>
        <p:nvSpPr>
          <p:cNvPr id="5" name="Footer Placeholder 4"/>
          <p:cNvSpPr>
            <a:spLocks noGrp="1"/>
          </p:cNvSpPr>
          <p:nvPr>
            <p:ph type="ftr" sz="quarter" idx="11"/>
          </p:nvPr>
        </p:nvSpPr>
        <p:spPr/>
        <p:txBody>
          <a:bodyPr/>
          <a:lstStyle/>
          <a:p>
            <a:r>
              <a:rPr lang="en-US"/>
              <a:t>IIT-B visit</a:t>
            </a:r>
            <a:endParaRPr lang="en-US" dirty="0"/>
          </a:p>
        </p:txBody>
      </p:sp>
      <p:pic>
        <p:nvPicPr>
          <p:cNvPr id="8" name="Picture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439734" y="1276968"/>
            <a:ext cx="5575587" cy="2521080"/>
          </a:xfrm>
          <a:prstGeom prst="rect">
            <a:avLst/>
          </a:prstGeom>
        </p:spPr>
      </p:pic>
      <p:pic>
        <p:nvPicPr>
          <p:cNvPr id="9" name="Picture 8"/>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03110" y="1395482"/>
            <a:ext cx="5715307" cy="2286123"/>
          </a:xfrm>
          <a:prstGeom prst="rect">
            <a:avLst/>
          </a:prstGeom>
        </p:spPr>
      </p:pic>
      <p:sp>
        <p:nvSpPr>
          <p:cNvPr id="3" name="Date Placeholder 2">
            <a:extLst>
              <a:ext uri="{FF2B5EF4-FFF2-40B4-BE49-F238E27FC236}">
                <a16:creationId xmlns:a16="http://schemas.microsoft.com/office/drawing/2014/main" id="{49CD5FCE-A055-4058-9A7D-78D9EBDD416B}"/>
              </a:ext>
            </a:extLst>
          </p:cNvPr>
          <p:cNvSpPr>
            <a:spLocks noGrp="1"/>
          </p:cNvSpPr>
          <p:nvPr>
            <p:ph type="dt" sz="half" idx="10"/>
          </p:nvPr>
        </p:nvSpPr>
        <p:spPr/>
        <p:txBody>
          <a:bodyPr/>
          <a:lstStyle/>
          <a:p>
            <a:fld id="{069D0FA9-0B60-44AE-A1A1-1A2AEC4E3115}" type="datetime1">
              <a:rPr lang="en-US" smtClean="0"/>
              <a:t>1/26/2018</a:t>
            </a:fld>
            <a:endParaRPr lang="en-US"/>
          </a:p>
        </p:txBody>
      </p:sp>
      <p:sp>
        <p:nvSpPr>
          <p:cNvPr id="4" name="Slide Number Placeholder 3">
            <a:extLst>
              <a:ext uri="{FF2B5EF4-FFF2-40B4-BE49-F238E27FC236}">
                <a16:creationId xmlns:a16="http://schemas.microsoft.com/office/drawing/2014/main" id="{48F0A6E9-4992-4405-A6EA-75ED835E5F4E}"/>
              </a:ext>
            </a:extLst>
          </p:cNvPr>
          <p:cNvSpPr>
            <a:spLocks noGrp="1"/>
          </p:cNvSpPr>
          <p:nvPr>
            <p:ph type="sldNum" sz="quarter" idx="12"/>
          </p:nvPr>
        </p:nvSpPr>
        <p:spPr/>
        <p:txBody>
          <a:bodyPr/>
          <a:lstStyle/>
          <a:p>
            <a:fld id="{2A90BD27-C47E-47C2-9FB3-CBB1CB19B799}" type="slidenum">
              <a:rPr lang="en-US" smtClean="0"/>
              <a:t>42</a:t>
            </a:fld>
            <a:endParaRPr lang="en-US"/>
          </a:p>
        </p:txBody>
      </p:sp>
    </p:spTree>
    <p:extLst>
      <p:ext uri="{BB962C8B-B14F-4D97-AF65-F5344CB8AC3E}">
        <p14:creationId xmlns:p14="http://schemas.microsoft.com/office/powerpoint/2010/main" val="33664749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fade">
                                      <p:cBhvr>
                                        <p:cTn id="12"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Query as seen by optimizer</a:t>
            </a:r>
          </a:p>
        </p:txBody>
      </p:sp>
      <p:sp>
        <p:nvSpPr>
          <p:cNvPr id="5" name="Footer Placeholder 4"/>
          <p:cNvSpPr>
            <a:spLocks noGrp="1"/>
          </p:cNvSpPr>
          <p:nvPr>
            <p:ph type="ftr" sz="quarter" idx="11"/>
          </p:nvPr>
        </p:nvSpPr>
        <p:spPr/>
        <p:txBody>
          <a:bodyPr/>
          <a:lstStyle/>
          <a:p>
            <a:r>
              <a:rPr lang="en-US"/>
              <a:t>IIT-B visit</a:t>
            </a:r>
            <a:endParaRPr lang="en-US" dirty="0"/>
          </a:p>
        </p:txBody>
      </p:sp>
      <p:sp>
        <p:nvSpPr>
          <p:cNvPr id="7" name="Rectangle 6"/>
          <p:cNvSpPr/>
          <p:nvPr/>
        </p:nvSpPr>
        <p:spPr>
          <a:xfrm>
            <a:off x="784168" y="3363971"/>
            <a:ext cx="5865109" cy="1015663"/>
          </a:xfrm>
          <a:prstGeom prst="rect">
            <a:avLst/>
          </a:prstGeom>
        </p:spPr>
        <p:txBody>
          <a:bodyPr wrap="square">
            <a:spAutoFit/>
          </a:bodyPr>
          <a:lstStyle/>
          <a:p>
            <a:r>
              <a:rPr lang="en-US" sz="2000" dirty="0"/>
              <a:t>Selectivity (</a:t>
            </a:r>
            <a:r>
              <a:rPr lang="en-US" sz="2000" dirty="0" err="1"/>
              <a:t>p_price</a:t>
            </a:r>
            <a:r>
              <a:rPr lang="en-US" sz="2000" dirty="0"/>
              <a:t> &lt; 1000)  = x</a:t>
            </a:r>
            <a:r>
              <a:rPr lang="en-US" sz="2000" baseline="-25000" dirty="0"/>
              <a:t>i </a:t>
            </a:r>
            <a:r>
              <a:rPr lang="en-US" sz="2000" dirty="0"/>
              <a:t>ϵ [0,1]</a:t>
            </a:r>
          </a:p>
          <a:p>
            <a:r>
              <a:rPr lang="en-US" sz="2000" baseline="-25000" dirty="0"/>
              <a:t>  </a:t>
            </a:r>
            <a:endParaRPr lang="en-US" sz="2000" b="1" dirty="0"/>
          </a:p>
          <a:p>
            <a:r>
              <a:rPr lang="en-US" sz="2000" dirty="0"/>
              <a:t>Selectivity ( </a:t>
            </a:r>
            <a:r>
              <a:rPr lang="en-US" sz="2000" dirty="0" err="1"/>
              <a:t>o_orderpriority</a:t>
            </a:r>
            <a:r>
              <a:rPr lang="en-US" sz="2000" dirty="0"/>
              <a:t> = ‘HIGH’)   =  </a:t>
            </a:r>
            <a:r>
              <a:rPr lang="en-US" sz="2000" dirty="0" err="1"/>
              <a:t>y</a:t>
            </a:r>
            <a:r>
              <a:rPr lang="en-US" sz="2000" baseline="-25000" dirty="0" err="1"/>
              <a:t>i</a:t>
            </a:r>
            <a:r>
              <a:rPr lang="en-US" sz="2000" baseline="-25000" dirty="0"/>
              <a:t>  </a:t>
            </a:r>
            <a:r>
              <a:rPr lang="en-US" sz="2000" dirty="0"/>
              <a:t>ϵ [0,1]</a:t>
            </a:r>
            <a:r>
              <a:rPr lang="en-US" sz="2000" baseline="-25000" dirty="0"/>
              <a:t>  </a:t>
            </a:r>
          </a:p>
        </p:txBody>
      </p:sp>
      <p:sp>
        <p:nvSpPr>
          <p:cNvPr id="8" name="TextBox 7"/>
          <p:cNvSpPr txBox="1"/>
          <p:nvPr/>
        </p:nvSpPr>
        <p:spPr>
          <a:xfrm>
            <a:off x="796403" y="1969803"/>
            <a:ext cx="6561503" cy="400110"/>
          </a:xfrm>
          <a:prstGeom prst="rect">
            <a:avLst/>
          </a:prstGeom>
          <a:solidFill>
            <a:schemeClr val="accent1">
              <a:lumMod val="20000"/>
              <a:lumOff val="80000"/>
            </a:schemeClr>
          </a:solidFill>
        </p:spPr>
        <p:txBody>
          <a:bodyPr wrap="square" rtlCol="0">
            <a:spAutoFit/>
          </a:bodyPr>
          <a:lstStyle/>
          <a:p>
            <a:r>
              <a:rPr lang="en-US" sz="2000" dirty="0"/>
              <a:t>Selectivity = fraction of input tuples that satisfy the predicate  </a:t>
            </a:r>
          </a:p>
        </p:txBody>
      </p:sp>
      <p:sp>
        <p:nvSpPr>
          <p:cNvPr id="9" name="Rounded Rectangle 37"/>
          <p:cNvSpPr txBox="1">
            <a:spLocks/>
          </p:cNvSpPr>
          <p:nvPr/>
        </p:nvSpPr>
        <p:spPr>
          <a:xfrm>
            <a:off x="754352" y="1290178"/>
            <a:ext cx="10874431" cy="379211"/>
          </a:xfrm>
          <a:prstGeom prst="roundRect">
            <a:avLst/>
          </a:prstGeom>
          <a:solidFill>
            <a:srgbClr val="F7FBD5"/>
          </a:solidFill>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ct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0000FF"/>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lt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9pPr>
          </a:lstStyle>
          <a:p>
            <a:pPr marL="0" indent="0">
              <a:buNone/>
            </a:pPr>
            <a:r>
              <a:rPr lang="en-US" sz="2000" dirty="0"/>
              <a:t>Query optimizer cares about predicate selectivities (not parameter values)  to determine optimal plan </a:t>
            </a:r>
          </a:p>
        </p:txBody>
      </p:sp>
      <p:grpSp>
        <p:nvGrpSpPr>
          <p:cNvPr id="15" name="Group 14"/>
          <p:cNvGrpSpPr/>
          <p:nvPr/>
        </p:nvGrpSpPr>
        <p:grpSpPr>
          <a:xfrm>
            <a:off x="8338544" y="2115064"/>
            <a:ext cx="3256452" cy="2603099"/>
            <a:chOff x="6398" y="1292924"/>
            <a:chExt cx="3700453" cy="3552282"/>
          </a:xfrm>
        </p:grpSpPr>
        <p:cxnSp>
          <p:nvCxnSpPr>
            <p:cNvPr id="16" name="Straight Arrow Connector 15"/>
            <p:cNvCxnSpPr/>
            <p:nvPr/>
          </p:nvCxnSpPr>
          <p:spPr>
            <a:xfrm flipV="1">
              <a:off x="543521" y="4390352"/>
              <a:ext cx="3163330" cy="823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p:nvPr/>
          </p:nvCxnSpPr>
          <p:spPr>
            <a:xfrm flipV="1">
              <a:off x="543521" y="1292924"/>
              <a:ext cx="0" cy="311021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8" name="Straight Arrow Connector 17"/>
            <p:cNvCxnSpPr/>
            <p:nvPr/>
          </p:nvCxnSpPr>
          <p:spPr>
            <a:xfrm>
              <a:off x="2208566" y="4652376"/>
              <a:ext cx="372894"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9" name="TextBox 18"/>
            <p:cNvSpPr txBox="1"/>
            <p:nvPr/>
          </p:nvSpPr>
          <p:spPr>
            <a:xfrm>
              <a:off x="1657879" y="4475874"/>
              <a:ext cx="537327" cy="369332"/>
            </a:xfrm>
            <a:prstGeom prst="rect">
              <a:avLst/>
            </a:prstGeom>
            <a:noFill/>
          </p:spPr>
          <p:txBody>
            <a:bodyPr wrap="none" rtlCol="0">
              <a:spAutoFit/>
            </a:bodyPr>
            <a:lstStyle/>
            <a:p>
              <a:r>
                <a:rPr lang="en-US" dirty="0"/>
                <a:t>Sel</a:t>
              </a:r>
              <a:r>
                <a:rPr lang="en-US" baseline="-25000" dirty="0"/>
                <a:t>1</a:t>
              </a:r>
            </a:p>
          </p:txBody>
        </p:sp>
        <p:sp>
          <p:nvSpPr>
            <p:cNvPr id="20" name="TextBox 19"/>
            <p:cNvSpPr txBox="1"/>
            <p:nvPr/>
          </p:nvSpPr>
          <p:spPr>
            <a:xfrm>
              <a:off x="6398" y="2524776"/>
              <a:ext cx="537327" cy="369332"/>
            </a:xfrm>
            <a:prstGeom prst="rect">
              <a:avLst/>
            </a:prstGeom>
            <a:noFill/>
          </p:spPr>
          <p:txBody>
            <a:bodyPr wrap="none" rtlCol="0">
              <a:spAutoFit/>
            </a:bodyPr>
            <a:lstStyle/>
            <a:p>
              <a:r>
                <a:rPr lang="en-US" dirty="0"/>
                <a:t>Sel</a:t>
              </a:r>
              <a:r>
                <a:rPr lang="en-US" baseline="-25000" dirty="0"/>
                <a:t>2</a:t>
              </a:r>
            </a:p>
          </p:txBody>
        </p:sp>
        <p:cxnSp>
          <p:nvCxnSpPr>
            <p:cNvPr id="21" name="Straight Arrow Connector 20"/>
            <p:cNvCxnSpPr/>
            <p:nvPr/>
          </p:nvCxnSpPr>
          <p:spPr>
            <a:xfrm flipV="1">
              <a:off x="400360" y="2062707"/>
              <a:ext cx="0" cy="480115"/>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sp>
        <p:nvSpPr>
          <p:cNvPr id="22" name="Oval 21"/>
          <p:cNvSpPr/>
          <p:nvPr/>
        </p:nvSpPr>
        <p:spPr>
          <a:xfrm>
            <a:off x="10307514" y="2895499"/>
            <a:ext cx="100152" cy="80007"/>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TextBox 22"/>
          <p:cNvSpPr txBox="1"/>
          <p:nvPr/>
        </p:nvSpPr>
        <p:spPr>
          <a:xfrm>
            <a:off x="10456655" y="2699280"/>
            <a:ext cx="903877" cy="276999"/>
          </a:xfrm>
          <a:prstGeom prst="rect">
            <a:avLst/>
          </a:prstGeom>
          <a:noFill/>
        </p:spPr>
        <p:txBody>
          <a:bodyPr wrap="square" lIns="0" tIns="0" rIns="0" bIns="0" rtlCol="0">
            <a:spAutoFit/>
          </a:bodyPr>
          <a:lstStyle/>
          <a:p>
            <a:r>
              <a:rPr lang="en-US" dirty="0"/>
              <a:t>q</a:t>
            </a:r>
            <a:r>
              <a:rPr lang="en-US" baseline="-25000" dirty="0"/>
              <a:t>i </a:t>
            </a:r>
            <a:r>
              <a:rPr lang="en-US" dirty="0"/>
              <a:t>(x</a:t>
            </a:r>
            <a:r>
              <a:rPr lang="en-US" baseline="-25000" dirty="0"/>
              <a:t>i</a:t>
            </a:r>
            <a:r>
              <a:rPr lang="en-US" dirty="0"/>
              <a:t>, </a:t>
            </a:r>
            <a:r>
              <a:rPr lang="en-US" dirty="0" err="1"/>
              <a:t>y</a:t>
            </a:r>
            <a:r>
              <a:rPr lang="en-US" baseline="-25000" dirty="0" err="1"/>
              <a:t>i</a:t>
            </a:r>
            <a:r>
              <a:rPr lang="en-US" dirty="0"/>
              <a:t>)</a:t>
            </a:r>
          </a:p>
        </p:txBody>
      </p:sp>
      <p:cxnSp>
        <p:nvCxnSpPr>
          <p:cNvPr id="11" name="Straight Connector 10"/>
          <p:cNvCxnSpPr>
            <a:stCxn id="22" idx="7"/>
          </p:cNvCxnSpPr>
          <p:nvPr/>
        </p:nvCxnSpPr>
        <p:spPr>
          <a:xfrm flipH="1">
            <a:off x="8840566" y="2907216"/>
            <a:ext cx="1552433" cy="78"/>
          </a:xfrm>
          <a:prstGeom prst="line">
            <a:avLst/>
          </a:prstGeom>
          <a:ln w="19050">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flipH="1">
            <a:off x="10356503" y="2943878"/>
            <a:ext cx="7880" cy="1440970"/>
          </a:xfrm>
          <a:prstGeom prst="line">
            <a:avLst/>
          </a:prstGeom>
          <a:ln w="19050">
            <a:solidFill>
              <a:schemeClr val="tx1"/>
            </a:solidFill>
            <a:prstDash val="sysDash"/>
          </a:ln>
        </p:spPr>
        <p:style>
          <a:lnRef idx="1">
            <a:schemeClr val="accent1"/>
          </a:lnRef>
          <a:fillRef idx="0">
            <a:schemeClr val="accent1"/>
          </a:fillRef>
          <a:effectRef idx="0">
            <a:schemeClr val="accent1"/>
          </a:effectRef>
          <a:fontRef idx="minor">
            <a:schemeClr val="tx1"/>
          </a:fontRef>
        </p:style>
      </p:cxnSp>
      <p:sp>
        <p:nvSpPr>
          <p:cNvPr id="3" name="Date Placeholder 2">
            <a:extLst>
              <a:ext uri="{FF2B5EF4-FFF2-40B4-BE49-F238E27FC236}">
                <a16:creationId xmlns:a16="http://schemas.microsoft.com/office/drawing/2014/main" id="{5E9E309D-7B0A-4191-83B5-1A2CA5520F04}"/>
              </a:ext>
            </a:extLst>
          </p:cNvPr>
          <p:cNvSpPr>
            <a:spLocks noGrp="1"/>
          </p:cNvSpPr>
          <p:nvPr>
            <p:ph type="dt" sz="half" idx="10"/>
          </p:nvPr>
        </p:nvSpPr>
        <p:spPr/>
        <p:txBody>
          <a:bodyPr/>
          <a:lstStyle/>
          <a:p>
            <a:fld id="{3DA1A962-99F4-4BE6-81FE-C5B43FA9DB74}" type="datetime1">
              <a:rPr lang="en-US" smtClean="0"/>
              <a:t>1/26/2018</a:t>
            </a:fld>
            <a:endParaRPr lang="en-US"/>
          </a:p>
        </p:txBody>
      </p:sp>
      <p:sp>
        <p:nvSpPr>
          <p:cNvPr id="4" name="Slide Number Placeholder 3">
            <a:extLst>
              <a:ext uri="{FF2B5EF4-FFF2-40B4-BE49-F238E27FC236}">
                <a16:creationId xmlns:a16="http://schemas.microsoft.com/office/drawing/2014/main" id="{490FBA69-50B3-4918-A7E0-7B949580EEBB}"/>
              </a:ext>
            </a:extLst>
          </p:cNvPr>
          <p:cNvSpPr>
            <a:spLocks noGrp="1"/>
          </p:cNvSpPr>
          <p:nvPr>
            <p:ph type="sldNum" sz="quarter" idx="12"/>
          </p:nvPr>
        </p:nvSpPr>
        <p:spPr/>
        <p:txBody>
          <a:bodyPr/>
          <a:lstStyle/>
          <a:p>
            <a:fld id="{2A90BD27-C47E-47C2-9FB3-CBB1CB19B799}" type="slidenum">
              <a:rPr lang="en-US" smtClean="0"/>
              <a:t>5</a:t>
            </a:fld>
            <a:endParaRPr lang="en-US"/>
          </a:p>
        </p:txBody>
      </p:sp>
    </p:spTree>
    <p:extLst>
      <p:ext uri="{BB962C8B-B14F-4D97-AF65-F5344CB8AC3E}">
        <p14:creationId xmlns:p14="http://schemas.microsoft.com/office/powerpoint/2010/main" val="35967984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fade">
                                      <p:cBhvr>
                                        <p:cTn id="7" dur="500"/>
                                        <p:tgtEl>
                                          <p:spTgt spid="15"/>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22"/>
                                        </p:tgtEl>
                                        <p:attrNameLst>
                                          <p:attrName>style.visibility</p:attrName>
                                        </p:attrNameLst>
                                      </p:cBhvr>
                                      <p:to>
                                        <p:strVal val="visible"/>
                                      </p:to>
                                    </p:set>
                                    <p:animEffect transition="in" filter="fade">
                                      <p:cBhvr>
                                        <p:cTn id="10" dur="500"/>
                                        <p:tgtEl>
                                          <p:spTgt spid="22"/>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23"/>
                                        </p:tgtEl>
                                        <p:attrNameLst>
                                          <p:attrName>style.visibility</p:attrName>
                                        </p:attrNameLst>
                                      </p:cBhvr>
                                      <p:to>
                                        <p:strVal val="visible"/>
                                      </p:to>
                                    </p:set>
                                    <p:animEffect transition="in" filter="fade">
                                      <p:cBhvr>
                                        <p:cTn id="13" dur="500"/>
                                        <p:tgtEl>
                                          <p:spTgt spid="23"/>
                                        </p:tgtEl>
                                      </p:cBhvr>
                                    </p:animEffect>
                                  </p:childTnLst>
                                </p:cTn>
                              </p:par>
                              <p:par>
                                <p:cTn id="14" presetID="10" presetClass="entr" presetSubtype="0" fill="hold" nodeType="withEffect">
                                  <p:stCondLst>
                                    <p:cond delay="0"/>
                                  </p:stCondLst>
                                  <p:childTnLst>
                                    <p:set>
                                      <p:cBhvr>
                                        <p:cTn id="15" dur="1" fill="hold">
                                          <p:stCondLst>
                                            <p:cond delay="0"/>
                                          </p:stCondLst>
                                        </p:cTn>
                                        <p:tgtEl>
                                          <p:spTgt spid="11"/>
                                        </p:tgtEl>
                                        <p:attrNameLst>
                                          <p:attrName>style.visibility</p:attrName>
                                        </p:attrNameLst>
                                      </p:cBhvr>
                                      <p:to>
                                        <p:strVal val="visible"/>
                                      </p:to>
                                    </p:set>
                                    <p:animEffect transition="in" filter="fade">
                                      <p:cBhvr>
                                        <p:cTn id="16" dur="500"/>
                                        <p:tgtEl>
                                          <p:spTgt spid="11"/>
                                        </p:tgtEl>
                                      </p:cBhvr>
                                    </p:animEffect>
                                  </p:childTnLst>
                                </p:cTn>
                              </p:par>
                              <p:par>
                                <p:cTn id="17" presetID="10" presetClass="entr" presetSubtype="0" fill="hold" nodeType="withEffect">
                                  <p:stCondLst>
                                    <p:cond delay="0"/>
                                  </p:stCondLst>
                                  <p:childTnLst>
                                    <p:set>
                                      <p:cBhvr>
                                        <p:cTn id="18" dur="1" fill="hold">
                                          <p:stCondLst>
                                            <p:cond delay="0"/>
                                          </p:stCondLst>
                                        </p:cTn>
                                        <p:tgtEl>
                                          <p:spTgt spid="25"/>
                                        </p:tgtEl>
                                        <p:attrNameLst>
                                          <p:attrName>style.visibility</p:attrName>
                                        </p:attrNameLst>
                                      </p:cBhvr>
                                      <p:to>
                                        <p:strVal val="visible"/>
                                      </p:to>
                                    </p:set>
                                    <p:animEffect transition="in" filter="fade">
                                      <p:cBhvr>
                                        <p:cTn id="19" dur="500"/>
                                        <p:tgtEl>
                                          <p:spTgt spid="25"/>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fade">
                                      <p:cBhvr>
                                        <p:cTn id="22"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22" grpId="0" animBg="1"/>
      <p:bldP spid="23"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solidFill>
                  <a:schemeClr val="tx1"/>
                </a:solidFill>
              </a:rPr>
              <a:t>Parameterized queries</a:t>
            </a:r>
          </a:p>
        </p:txBody>
      </p:sp>
      <p:sp>
        <p:nvSpPr>
          <p:cNvPr id="3" name="Content Placeholder 2"/>
          <p:cNvSpPr>
            <a:spLocks noGrp="1"/>
          </p:cNvSpPr>
          <p:nvPr>
            <p:ph idx="1"/>
          </p:nvPr>
        </p:nvSpPr>
        <p:spPr>
          <a:xfrm>
            <a:off x="417142" y="1837197"/>
            <a:ext cx="5850713" cy="3855731"/>
          </a:xfrm>
        </p:spPr>
        <p:txBody>
          <a:bodyPr>
            <a:noAutofit/>
          </a:bodyPr>
          <a:lstStyle/>
          <a:p>
            <a:pPr marL="0" indent="0" defTabSz="979226">
              <a:buNone/>
              <a:defRPr/>
            </a:pPr>
            <a:r>
              <a:rPr lang="en-US" sz="1800" b="1" u="sng" dirty="0">
                <a:solidFill>
                  <a:schemeClr val="tx1"/>
                </a:solidFill>
              </a:rPr>
              <a:t>Example parameterized query </a:t>
            </a:r>
            <a:r>
              <a:rPr lang="en-US" sz="1800" b="1" dirty="0">
                <a:solidFill>
                  <a:srgbClr val="C00000"/>
                </a:solidFill>
              </a:rPr>
              <a:t> </a:t>
            </a:r>
          </a:p>
          <a:p>
            <a:pPr marL="0" indent="0" defTabSz="979226">
              <a:buNone/>
              <a:defRPr/>
            </a:pPr>
            <a:r>
              <a:rPr lang="en-US" sz="1800" b="1" dirty="0">
                <a:solidFill>
                  <a:srgbClr val="C00000"/>
                </a:solidFill>
              </a:rPr>
              <a:t>select</a:t>
            </a:r>
            <a:r>
              <a:rPr lang="en-US" sz="1800" b="1" dirty="0"/>
              <a:t>   </a:t>
            </a:r>
            <a:r>
              <a:rPr lang="en-US" sz="1800" b="1" dirty="0">
                <a:solidFill>
                  <a:srgbClr val="002060"/>
                </a:solidFill>
              </a:rPr>
              <a:t>*</a:t>
            </a:r>
          </a:p>
          <a:p>
            <a:pPr marL="0" indent="0" defTabSz="979226">
              <a:buNone/>
              <a:defRPr/>
            </a:pPr>
            <a:r>
              <a:rPr lang="en-US" sz="1800" b="1" dirty="0">
                <a:solidFill>
                  <a:srgbClr val="C00000"/>
                </a:solidFill>
              </a:rPr>
              <a:t>from</a:t>
            </a:r>
            <a:r>
              <a:rPr lang="en-US" sz="1800" b="1" dirty="0"/>
              <a:t>     </a:t>
            </a:r>
            <a:r>
              <a:rPr lang="en-US" sz="1800" b="1" dirty="0" err="1">
                <a:solidFill>
                  <a:srgbClr val="002060"/>
                </a:solidFill>
              </a:rPr>
              <a:t>lineitem</a:t>
            </a:r>
            <a:r>
              <a:rPr lang="en-US" sz="1800" b="1" dirty="0">
                <a:solidFill>
                  <a:srgbClr val="002060"/>
                </a:solidFill>
              </a:rPr>
              <a:t>, orders, part</a:t>
            </a:r>
          </a:p>
          <a:p>
            <a:pPr marL="0" indent="0" defTabSz="979226">
              <a:buNone/>
              <a:defRPr/>
            </a:pPr>
            <a:r>
              <a:rPr lang="en-US" sz="1800" b="1" dirty="0">
                <a:solidFill>
                  <a:srgbClr val="C00000"/>
                </a:solidFill>
              </a:rPr>
              <a:t>where</a:t>
            </a:r>
            <a:r>
              <a:rPr lang="en-US" sz="1800" b="1" dirty="0"/>
              <a:t>  </a:t>
            </a:r>
            <a:r>
              <a:rPr lang="en-US" sz="1800" b="1" dirty="0" err="1">
                <a:solidFill>
                  <a:srgbClr val="002060"/>
                </a:solidFill>
              </a:rPr>
              <a:t>p_partkey</a:t>
            </a:r>
            <a:r>
              <a:rPr lang="en-US" sz="1800" b="1" dirty="0">
                <a:solidFill>
                  <a:srgbClr val="002060"/>
                </a:solidFill>
              </a:rPr>
              <a:t> = </a:t>
            </a:r>
            <a:r>
              <a:rPr lang="en-US" sz="1800" b="1" dirty="0" err="1">
                <a:solidFill>
                  <a:srgbClr val="002060"/>
                </a:solidFill>
              </a:rPr>
              <a:t>l_partkey</a:t>
            </a:r>
            <a:r>
              <a:rPr lang="en-US" sz="1800" b="1" dirty="0">
                <a:solidFill>
                  <a:srgbClr val="002060"/>
                </a:solidFill>
              </a:rPr>
              <a:t> and</a:t>
            </a:r>
          </a:p>
          <a:p>
            <a:pPr marL="0" indent="0" defTabSz="979226">
              <a:buNone/>
              <a:defRPr/>
            </a:pPr>
            <a:r>
              <a:rPr lang="en-US" sz="1800" b="1" dirty="0">
                <a:solidFill>
                  <a:srgbClr val="002060"/>
                </a:solidFill>
              </a:rPr>
              <a:t>              </a:t>
            </a:r>
            <a:r>
              <a:rPr lang="en-US" sz="1800" b="1" dirty="0" err="1">
                <a:solidFill>
                  <a:srgbClr val="002060"/>
                </a:solidFill>
              </a:rPr>
              <a:t>o_orderkey</a:t>
            </a:r>
            <a:r>
              <a:rPr lang="en-US" sz="1800" b="1" dirty="0">
                <a:solidFill>
                  <a:srgbClr val="002060"/>
                </a:solidFill>
              </a:rPr>
              <a:t> = </a:t>
            </a:r>
            <a:r>
              <a:rPr lang="en-US" sz="1800" b="1" dirty="0" err="1">
                <a:solidFill>
                  <a:srgbClr val="002060"/>
                </a:solidFill>
              </a:rPr>
              <a:t>l_orderkey</a:t>
            </a:r>
            <a:r>
              <a:rPr lang="en-US" sz="1800" b="1" dirty="0">
                <a:solidFill>
                  <a:srgbClr val="002060"/>
                </a:solidFill>
              </a:rPr>
              <a:t> and</a:t>
            </a:r>
          </a:p>
          <a:p>
            <a:pPr marL="0" indent="0" defTabSz="979226">
              <a:buNone/>
              <a:defRPr/>
            </a:pPr>
            <a:r>
              <a:rPr lang="en-US" sz="1800" b="1" dirty="0">
                <a:solidFill>
                  <a:srgbClr val="002060"/>
                </a:solidFill>
              </a:rPr>
              <a:t>              </a:t>
            </a:r>
            <a:r>
              <a:rPr lang="en-US" sz="1800" b="1" dirty="0" err="1">
                <a:solidFill>
                  <a:srgbClr val="002060"/>
                </a:solidFill>
              </a:rPr>
              <a:t>p_price</a:t>
            </a:r>
            <a:r>
              <a:rPr lang="en-US" sz="1800" b="1" dirty="0">
                <a:solidFill>
                  <a:srgbClr val="002060"/>
                </a:solidFill>
              </a:rPr>
              <a:t> &lt; @Param1 and</a:t>
            </a:r>
          </a:p>
          <a:p>
            <a:pPr marL="0" indent="0" defTabSz="979226">
              <a:buNone/>
              <a:defRPr/>
            </a:pPr>
            <a:r>
              <a:rPr lang="en-US" sz="1800" b="1" dirty="0">
                <a:solidFill>
                  <a:srgbClr val="002060"/>
                </a:solidFill>
              </a:rPr>
              <a:t>              </a:t>
            </a:r>
            <a:r>
              <a:rPr lang="en-US" sz="1800" b="1" dirty="0" err="1">
                <a:solidFill>
                  <a:srgbClr val="002060"/>
                </a:solidFill>
              </a:rPr>
              <a:t>o_orderpriority</a:t>
            </a:r>
            <a:r>
              <a:rPr lang="en-US" sz="1800" b="1" dirty="0">
                <a:solidFill>
                  <a:srgbClr val="002060"/>
                </a:solidFill>
              </a:rPr>
              <a:t> = @Param2</a:t>
            </a:r>
            <a:endParaRPr lang="en-US" sz="1800" dirty="0">
              <a:solidFill>
                <a:srgbClr val="002060"/>
              </a:solidFill>
            </a:endParaRPr>
          </a:p>
          <a:p>
            <a:pPr marL="0" indent="0">
              <a:buNone/>
            </a:pPr>
            <a:endParaRPr lang="en-US" sz="1800" b="1" u="sng" dirty="0">
              <a:solidFill>
                <a:schemeClr val="tx1"/>
              </a:solidFill>
            </a:endParaRPr>
          </a:p>
        </p:txBody>
      </p:sp>
      <p:sp>
        <p:nvSpPr>
          <p:cNvPr id="5" name="Footer Placeholder 4"/>
          <p:cNvSpPr>
            <a:spLocks noGrp="1"/>
          </p:cNvSpPr>
          <p:nvPr>
            <p:ph type="ftr" sz="quarter" idx="11"/>
          </p:nvPr>
        </p:nvSpPr>
        <p:spPr/>
        <p:txBody>
          <a:bodyPr/>
          <a:lstStyle/>
          <a:p>
            <a:r>
              <a:rPr lang="en-US"/>
              <a:t>IIT-B visit</a:t>
            </a:r>
          </a:p>
        </p:txBody>
      </p:sp>
      <p:sp>
        <p:nvSpPr>
          <p:cNvPr id="7" name="Rounded Rectangle 6"/>
          <p:cNvSpPr/>
          <p:nvPr/>
        </p:nvSpPr>
        <p:spPr>
          <a:xfrm>
            <a:off x="990620" y="3689666"/>
            <a:ext cx="2957362" cy="680132"/>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6720818" y="1848345"/>
            <a:ext cx="4738014" cy="923330"/>
          </a:xfrm>
          <a:prstGeom prst="rect">
            <a:avLst/>
          </a:prstGeom>
        </p:spPr>
        <p:txBody>
          <a:bodyPr wrap="square">
            <a:spAutoFit/>
          </a:bodyPr>
          <a:lstStyle/>
          <a:p>
            <a:r>
              <a:rPr lang="en-US" b="1" u="sng" dirty="0"/>
              <a:t>Query instance 1</a:t>
            </a:r>
          </a:p>
          <a:p>
            <a:r>
              <a:rPr lang="en-US" b="1" dirty="0"/>
              <a:t>		@Param1 = 100</a:t>
            </a:r>
          </a:p>
          <a:p>
            <a:r>
              <a:rPr lang="en-US" b="1" dirty="0"/>
              <a:t>		@Param2 = ’LOW’</a:t>
            </a:r>
            <a:endParaRPr lang="en-US" dirty="0"/>
          </a:p>
        </p:txBody>
      </p:sp>
      <p:sp>
        <p:nvSpPr>
          <p:cNvPr id="9" name="Rectangle 8">
            <a:extLst>
              <a:ext uri="{FF2B5EF4-FFF2-40B4-BE49-F238E27FC236}">
                <a16:creationId xmlns:a16="http://schemas.microsoft.com/office/drawing/2014/main" id="{2EA5FED7-7C24-420C-94D4-6FE6ADEF2940}"/>
              </a:ext>
            </a:extLst>
          </p:cNvPr>
          <p:cNvSpPr/>
          <p:nvPr/>
        </p:nvSpPr>
        <p:spPr>
          <a:xfrm>
            <a:off x="6720818" y="3179017"/>
            <a:ext cx="4738014" cy="923330"/>
          </a:xfrm>
          <a:prstGeom prst="rect">
            <a:avLst/>
          </a:prstGeom>
        </p:spPr>
        <p:txBody>
          <a:bodyPr wrap="square">
            <a:spAutoFit/>
          </a:bodyPr>
          <a:lstStyle/>
          <a:p>
            <a:r>
              <a:rPr lang="en-US" b="1" u="sng" dirty="0"/>
              <a:t>Query instance 2</a:t>
            </a:r>
          </a:p>
          <a:p>
            <a:r>
              <a:rPr lang="en-US" b="1" dirty="0"/>
              <a:t>		@Param1 = 10000</a:t>
            </a:r>
          </a:p>
          <a:p>
            <a:r>
              <a:rPr lang="en-US" b="1" dirty="0"/>
              <a:t>		@Param2 = ’MEDIUM’</a:t>
            </a:r>
            <a:endParaRPr lang="en-US" dirty="0"/>
          </a:p>
        </p:txBody>
      </p:sp>
      <p:sp>
        <p:nvSpPr>
          <p:cNvPr id="10" name="Rectangle 9">
            <a:extLst>
              <a:ext uri="{FF2B5EF4-FFF2-40B4-BE49-F238E27FC236}">
                <a16:creationId xmlns:a16="http://schemas.microsoft.com/office/drawing/2014/main" id="{59179002-5167-4E65-89AE-17D65FAB2C64}"/>
              </a:ext>
            </a:extLst>
          </p:cNvPr>
          <p:cNvSpPr/>
          <p:nvPr/>
        </p:nvSpPr>
        <p:spPr>
          <a:xfrm>
            <a:off x="6747594" y="4564013"/>
            <a:ext cx="4738014" cy="923330"/>
          </a:xfrm>
          <a:prstGeom prst="rect">
            <a:avLst/>
          </a:prstGeom>
        </p:spPr>
        <p:txBody>
          <a:bodyPr wrap="square">
            <a:spAutoFit/>
          </a:bodyPr>
          <a:lstStyle/>
          <a:p>
            <a:r>
              <a:rPr lang="en-US" b="1" u="sng" dirty="0"/>
              <a:t>Query instance 3</a:t>
            </a:r>
          </a:p>
          <a:p>
            <a:r>
              <a:rPr lang="en-US" b="1" dirty="0"/>
              <a:t>		@Param1 = 3000</a:t>
            </a:r>
          </a:p>
          <a:p>
            <a:r>
              <a:rPr lang="en-US" b="1" dirty="0"/>
              <a:t>		@Param2 = ’HIGH’</a:t>
            </a:r>
            <a:endParaRPr lang="en-US" dirty="0"/>
          </a:p>
        </p:txBody>
      </p:sp>
      <p:sp>
        <p:nvSpPr>
          <p:cNvPr id="4" name="Date Placeholder 3">
            <a:extLst>
              <a:ext uri="{FF2B5EF4-FFF2-40B4-BE49-F238E27FC236}">
                <a16:creationId xmlns:a16="http://schemas.microsoft.com/office/drawing/2014/main" id="{178620B0-CEA7-41D2-9199-870F59B38E0B}"/>
              </a:ext>
            </a:extLst>
          </p:cNvPr>
          <p:cNvSpPr>
            <a:spLocks noGrp="1"/>
          </p:cNvSpPr>
          <p:nvPr>
            <p:ph type="dt" sz="half" idx="10"/>
          </p:nvPr>
        </p:nvSpPr>
        <p:spPr/>
        <p:txBody>
          <a:bodyPr/>
          <a:lstStyle/>
          <a:p>
            <a:fld id="{C39FFB3C-F10C-40CA-BB85-5E01FF11B14C}" type="datetime1">
              <a:rPr lang="en-US" smtClean="0"/>
              <a:t>1/26/2018</a:t>
            </a:fld>
            <a:endParaRPr lang="en-US"/>
          </a:p>
        </p:txBody>
      </p:sp>
      <p:sp>
        <p:nvSpPr>
          <p:cNvPr id="6" name="Slide Number Placeholder 5">
            <a:extLst>
              <a:ext uri="{FF2B5EF4-FFF2-40B4-BE49-F238E27FC236}">
                <a16:creationId xmlns:a16="http://schemas.microsoft.com/office/drawing/2014/main" id="{80798D64-2C41-4CA9-A501-920D139453CA}"/>
              </a:ext>
            </a:extLst>
          </p:cNvPr>
          <p:cNvSpPr>
            <a:spLocks noGrp="1"/>
          </p:cNvSpPr>
          <p:nvPr>
            <p:ph type="sldNum" sz="quarter" idx="12"/>
          </p:nvPr>
        </p:nvSpPr>
        <p:spPr/>
        <p:txBody>
          <a:bodyPr/>
          <a:lstStyle/>
          <a:p>
            <a:fld id="{2A90BD27-C47E-47C2-9FB3-CBB1CB19B799}" type="slidenum">
              <a:rPr lang="en-US" smtClean="0"/>
              <a:t>6</a:t>
            </a:fld>
            <a:endParaRPr lang="en-US"/>
          </a:p>
        </p:txBody>
      </p:sp>
    </p:spTree>
    <p:extLst>
      <p:ext uri="{BB962C8B-B14F-4D97-AF65-F5344CB8AC3E}">
        <p14:creationId xmlns:p14="http://schemas.microsoft.com/office/powerpoint/2010/main" val="16998997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F93B49-BEC5-42DE-9BBD-407BE369A7AB}"/>
              </a:ext>
            </a:extLst>
          </p:cNvPr>
          <p:cNvSpPr>
            <a:spLocks noGrp="1"/>
          </p:cNvSpPr>
          <p:nvPr>
            <p:ph type="title"/>
          </p:nvPr>
        </p:nvSpPr>
        <p:spPr/>
        <p:txBody>
          <a:bodyPr/>
          <a:lstStyle/>
          <a:p>
            <a:r>
              <a:rPr lang="en-US" dirty="0"/>
              <a:t>Query Workload</a:t>
            </a:r>
          </a:p>
        </p:txBody>
      </p:sp>
      <p:sp>
        <p:nvSpPr>
          <p:cNvPr id="5" name="Footer Placeholder 4">
            <a:extLst>
              <a:ext uri="{FF2B5EF4-FFF2-40B4-BE49-F238E27FC236}">
                <a16:creationId xmlns:a16="http://schemas.microsoft.com/office/drawing/2014/main" id="{B277F88C-D9FC-4B3F-BD4A-49777851087D}"/>
              </a:ext>
            </a:extLst>
          </p:cNvPr>
          <p:cNvSpPr>
            <a:spLocks noGrp="1"/>
          </p:cNvSpPr>
          <p:nvPr>
            <p:ph type="ftr" sz="quarter" idx="11"/>
          </p:nvPr>
        </p:nvSpPr>
        <p:spPr/>
        <p:txBody>
          <a:bodyPr/>
          <a:lstStyle/>
          <a:p>
            <a:r>
              <a:rPr lang="en-US"/>
              <a:t>IIT-B visit</a:t>
            </a:r>
            <a:endParaRPr lang="en-US" dirty="0"/>
          </a:p>
        </p:txBody>
      </p:sp>
      <p:grpSp>
        <p:nvGrpSpPr>
          <p:cNvPr id="7" name="Group 6">
            <a:extLst>
              <a:ext uri="{FF2B5EF4-FFF2-40B4-BE49-F238E27FC236}">
                <a16:creationId xmlns:a16="http://schemas.microsoft.com/office/drawing/2014/main" id="{77A97168-FE06-4250-89E1-C701C2BF6C7E}"/>
              </a:ext>
            </a:extLst>
          </p:cNvPr>
          <p:cNvGrpSpPr/>
          <p:nvPr/>
        </p:nvGrpSpPr>
        <p:grpSpPr>
          <a:xfrm>
            <a:off x="1950768" y="1751946"/>
            <a:ext cx="3175686" cy="3161796"/>
            <a:chOff x="1326292" y="1867833"/>
            <a:chExt cx="3175686" cy="3161796"/>
          </a:xfrm>
        </p:grpSpPr>
        <p:cxnSp>
          <p:nvCxnSpPr>
            <p:cNvPr id="8" name="Straight Arrow Connector 7">
              <a:extLst>
                <a:ext uri="{FF2B5EF4-FFF2-40B4-BE49-F238E27FC236}">
                  <a16:creationId xmlns:a16="http://schemas.microsoft.com/office/drawing/2014/main" id="{B0429FDA-9577-4D7C-A92E-03ABB2B3391C}"/>
                </a:ext>
              </a:extLst>
            </p:cNvPr>
            <p:cNvCxnSpPr/>
            <p:nvPr/>
          </p:nvCxnSpPr>
          <p:spPr>
            <a:xfrm flipV="1">
              <a:off x="1326292" y="5016844"/>
              <a:ext cx="3163330" cy="823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9" name="Straight Arrow Connector 8">
              <a:extLst>
                <a:ext uri="{FF2B5EF4-FFF2-40B4-BE49-F238E27FC236}">
                  <a16:creationId xmlns:a16="http://schemas.microsoft.com/office/drawing/2014/main" id="{A3FA7435-A99E-4762-ABD3-E1DAE455F4D0}"/>
                </a:ext>
              </a:extLst>
            </p:cNvPr>
            <p:cNvCxnSpPr/>
            <p:nvPr/>
          </p:nvCxnSpPr>
          <p:spPr>
            <a:xfrm flipV="1">
              <a:off x="1326292" y="1919416"/>
              <a:ext cx="0" cy="311021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0" name="Oval 9">
              <a:extLst>
                <a:ext uri="{FF2B5EF4-FFF2-40B4-BE49-F238E27FC236}">
                  <a16:creationId xmlns:a16="http://schemas.microsoft.com/office/drawing/2014/main" id="{C90C8346-DFE5-422F-9127-265CD5D5C504}"/>
                </a:ext>
              </a:extLst>
            </p:cNvPr>
            <p:cNvSpPr/>
            <p:nvPr/>
          </p:nvSpPr>
          <p:spPr>
            <a:xfrm>
              <a:off x="1425147" y="4686514"/>
              <a:ext cx="205946" cy="205946"/>
            </a:xfrm>
            <a:prstGeom prst="ellipse">
              <a:avLst/>
            </a:prstGeom>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1</a:t>
              </a:r>
            </a:p>
          </p:txBody>
        </p:sp>
        <p:sp>
          <p:nvSpPr>
            <p:cNvPr id="11" name="Oval 10">
              <a:extLst>
                <a:ext uri="{FF2B5EF4-FFF2-40B4-BE49-F238E27FC236}">
                  <a16:creationId xmlns:a16="http://schemas.microsoft.com/office/drawing/2014/main" id="{20685BFC-E8EB-43D3-ADBA-BC150490755B}"/>
                </a:ext>
              </a:extLst>
            </p:cNvPr>
            <p:cNvSpPr/>
            <p:nvPr/>
          </p:nvSpPr>
          <p:spPr>
            <a:xfrm>
              <a:off x="2547552" y="4583541"/>
              <a:ext cx="205946" cy="20594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bg1"/>
                  </a:solidFill>
                </a:rPr>
                <a:t>7</a:t>
              </a:r>
            </a:p>
          </p:txBody>
        </p:sp>
        <p:sp>
          <p:nvSpPr>
            <p:cNvPr id="12" name="Oval 11">
              <a:extLst>
                <a:ext uri="{FF2B5EF4-FFF2-40B4-BE49-F238E27FC236}">
                  <a16:creationId xmlns:a16="http://schemas.microsoft.com/office/drawing/2014/main" id="{5CC43A57-A41B-482B-9555-2970AABBEA1D}"/>
                </a:ext>
              </a:extLst>
            </p:cNvPr>
            <p:cNvSpPr/>
            <p:nvPr/>
          </p:nvSpPr>
          <p:spPr>
            <a:xfrm>
              <a:off x="1730976" y="3371549"/>
              <a:ext cx="205946" cy="20594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1100" b="1" dirty="0">
                  <a:solidFill>
                    <a:schemeClr val="bg1"/>
                  </a:solidFill>
                </a:rPr>
                <a:t>13</a:t>
              </a:r>
            </a:p>
          </p:txBody>
        </p:sp>
        <p:sp>
          <p:nvSpPr>
            <p:cNvPr id="13" name="Oval 12">
              <a:extLst>
                <a:ext uri="{FF2B5EF4-FFF2-40B4-BE49-F238E27FC236}">
                  <a16:creationId xmlns:a16="http://schemas.microsoft.com/office/drawing/2014/main" id="{9B6669AF-8F66-4B8B-BF6A-75A4AB4FC2BC}"/>
                </a:ext>
              </a:extLst>
            </p:cNvPr>
            <p:cNvSpPr/>
            <p:nvPr/>
          </p:nvSpPr>
          <p:spPr>
            <a:xfrm>
              <a:off x="1543565" y="4443925"/>
              <a:ext cx="205946" cy="20594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bg1"/>
                  </a:solidFill>
                </a:rPr>
                <a:t>4</a:t>
              </a:r>
            </a:p>
          </p:txBody>
        </p:sp>
        <p:sp>
          <p:nvSpPr>
            <p:cNvPr id="14" name="Oval 13">
              <a:extLst>
                <a:ext uri="{FF2B5EF4-FFF2-40B4-BE49-F238E27FC236}">
                  <a16:creationId xmlns:a16="http://schemas.microsoft.com/office/drawing/2014/main" id="{61BCE652-57D1-4B47-A2DF-54055B015D04}"/>
                </a:ext>
              </a:extLst>
            </p:cNvPr>
            <p:cNvSpPr/>
            <p:nvPr/>
          </p:nvSpPr>
          <p:spPr>
            <a:xfrm>
              <a:off x="1658895" y="3085090"/>
              <a:ext cx="205946" cy="20594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bg1"/>
                  </a:solidFill>
                </a:rPr>
                <a:t>5</a:t>
              </a:r>
            </a:p>
          </p:txBody>
        </p:sp>
        <p:sp>
          <p:nvSpPr>
            <p:cNvPr id="15" name="Oval 14">
              <a:extLst>
                <a:ext uri="{FF2B5EF4-FFF2-40B4-BE49-F238E27FC236}">
                  <a16:creationId xmlns:a16="http://schemas.microsoft.com/office/drawing/2014/main" id="{C5BD6767-C7D3-4112-8ED9-DE71EBA08DD8}"/>
                </a:ext>
              </a:extLst>
            </p:cNvPr>
            <p:cNvSpPr/>
            <p:nvPr/>
          </p:nvSpPr>
          <p:spPr>
            <a:xfrm>
              <a:off x="4044779" y="4312119"/>
              <a:ext cx="205946" cy="20594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bg1"/>
                  </a:solidFill>
                </a:rPr>
                <a:t>6</a:t>
              </a:r>
            </a:p>
          </p:txBody>
        </p:sp>
        <p:sp>
          <p:nvSpPr>
            <p:cNvPr id="16" name="Oval 15">
              <a:extLst>
                <a:ext uri="{FF2B5EF4-FFF2-40B4-BE49-F238E27FC236}">
                  <a16:creationId xmlns:a16="http://schemas.microsoft.com/office/drawing/2014/main" id="{B733DD15-5F16-4E1D-B49C-6BB32127BECF}"/>
                </a:ext>
              </a:extLst>
            </p:cNvPr>
            <p:cNvSpPr/>
            <p:nvPr/>
          </p:nvSpPr>
          <p:spPr>
            <a:xfrm>
              <a:off x="3822357" y="4463276"/>
              <a:ext cx="205946" cy="20594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bg1"/>
                  </a:solidFill>
                </a:rPr>
                <a:t>2</a:t>
              </a:r>
            </a:p>
          </p:txBody>
        </p:sp>
        <p:sp>
          <p:nvSpPr>
            <p:cNvPr id="17" name="Oval 16">
              <a:extLst>
                <a:ext uri="{FF2B5EF4-FFF2-40B4-BE49-F238E27FC236}">
                  <a16:creationId xmlns:a16="http://schemas.microsoft.com/office/drawing/2014/main" id="{9EBB619A-E15E-4C32-B213-9B1895891316}"/>
                </a:ext>
              </a:extLst>
            </p:cNvPr>
            <p:cNvSpPr/>
            <p:nvPr/>
          </p:nvSpPr>
          <p:spPr>
            <a:xfrm>
              <a:off x="2842054" y="4518065"/>
              <a:ext cx="205946" cy="20594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bg1"/>
                  </a:solidFill>
                </a:rPr>
                <a:t>8</a:t>
              </a:r>
            </a:p>
          </p:txBody>
        </p:sp>
        <p:sp>
          <p:nvSpPr>
            <p:cNvPr id="18" name="Oval 17">
              <a:extLst>
                <a:ext uri="{FF2B5EF4-FFF2-40B4-BE49-F238E27FC236}">
                  <a16:creationId xmlns:a16="http://schemas.microsoft.com/office/drawing/2014/main" id="{2DF835DF-D6A1-4B76-A1B5-B03A5C85A943}"/>
                </a:ext>
              </a:extLst>
            </p:cNvPr>
            <p:cNvSpPr/>
            <p:nvPr/>
          </p:nvSpPr>
          <p:spPr>
            <a:xfrm>
              <a:off x="4107592" y="4628461"/>
              <a:ext cx="205946" cy="20594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bg1"/>
                  </a:solidFill>
                </a:rPr>
                <a:t>9</a:t>
              </a:r>
            </a:p>
          </p:txBody>
        </p:sp>
        <p:sp>
          <p:nvSpPr>
            <p:cNvPr id="19" name="Oval 18">
              <a:extLst>
                <a:ext uri="{FF2B5EF4-FFF2-40B4-BE49-F238E27FC236}">
                  <a16:creationId xmlns:a16="http://schemas.microsoft.com/office/drawing/2014/main" id="{21582F99-A961-4175-B9C8-010FE338E9F4}"/>
                </a:ext>
              </a:extLst>
            </p:cNvPr>
            <p:cNvSpPr/>
            <p:nvPr/>
          </p:nvSpPr>
          <p:spPr>
            <a:xfrm>
              <a:off x="1447801" y="3291123"/>
              <a:ext cx="234777" cy="20594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1100" b="1" dirty="0">
                  <a:solidFill>
                    <a:schemeClr val="bg1"/>
                  </a:solidFill>
                </a:rPr>
                <a:t>10</a:t>
              </a:r>
            </a:p>
          </p:txBody>
        </p:sp>
        <p:sp>
          <p:nvSpPr>
            <p:cNvPr id="20" name="Oval 19">
              <a:extLst>
                <a:ext uri="{FF2B5EF4-FFF2-40B4-BE49-F238E27FC236}">
                  <a16:creationId xmlns:a16="http://schemas.microsoft.com/office/drawing/2014/main" id="{A854261C-5F95-4F3E-B228-6402584759E5}"/>
                </a:ext>
              </a:extLst>
            </p:cNvPr>
            <p:cNvSpPr/>
            <p:nvPr/>
          </p:nvSpPr>
          <p:spPr>
            <a:xfrm>
              <a:off x="1671251" y="4639361"/>
              <a:ext cx="234777" cy="20594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1100" b="1" dirty="0">
                  <a:solidFill>
                    <a:schemeClr val="bg1"/>
                  </a:solidFill>
                </a:rPr>
                <a:t>11</a:t>
              </a:r>
            </a:p>
          </p:txBody>
        </p:sp>
        <p:sp>
          <p:nvSpPr>
            <p:cNvPr id="21" name="Oval 20">
              <a:extLst>
                <a:ext uri="{FF2B5EF4-FFF2-40B4-BE49-F238E27FC236}">
                  <a16:creationId xmlns:a16="http://schemas.microsoft.com/office/drawing/2014/main" id="{FE98AD5E-D0EC-4414-B9E7-78862FB920CD}"/>
                </a:ext>
              </a:extLst>
            </p:cNvPr>
            <p:cNvSpPr/>
            <p:nvPr/>
          </p:nvSpPr>
          <p:spPr>
            <a:xfrm>
              <a:off x="1788639" y="4349599"/>
              <a:ext cx="234777" cy="20594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1100" b="1" dirty="0">
                  <a:solidFill>
                    <a:schemeClr val="bg1"/>
                  </a:solidFill>
                </a:rPr>
                <a:t>12</a:t>
              </a:r>
            </a:p>
          </p:txBody>
        </p:sp>
        <p:sp>
          <p:nvSpPr>
            <p:cNvPr id="22" name="Oval 21">
              <a:extLst>
                <a:ext uri="{FF2B5EF4-FFF2-40B4-BE49-F238E27FC236}">
                  <a16:creationId xmlns:a16="http://schemas.microsoft.com/office/drawing/2014/main" id="{B1094C92-340F-4A6D-B87D-6B66798F7053}"/>
                </a:ext>
              </a:extLst>
            </p:cNvPr>
            <p:cNvSpPr/>
            <p:nvPr/>
          </p:nvSpPr>
          <p:spPr>
            <a:xfrm>
              <a:off x="1913239" y="3198789"/>
              <a:ext cx="234777" cy="20594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1400" dirty="0">
                  <a:solidFill>
                    <a:schemeClr val="bg1"/>
                  </a:solidFill>
                </a:rPr>
                <a:t>3</a:t>
              </a:r>
            </a:p>
          </p:txBody>
        </p:sp>
        <p:sp>
          <p:nvSpPr>
            <p:cNvPr id="23" name="Oval 22">
              <a:extLst>
                <a:ext uri="{FF2B5EF4-FFF2-40B4-BE49-F238E27FC236}">
                  <a16:creationId xmlns:a16="http://schemas.microsoft.com/office/drawing/2014/main" id="{EF2654A7-B5DF-42AB-898E-B1D24528AB95}"/>
                </a:ext>
              </a:extLst>
            </p:cNvPr>
            <p:cNvSpPr/>
            <p:nvPr/>
          </p:nvSpPr>
          <p:spPr>
            <a:xfrm>
              <a:off x="2599039" y="4338681"/>
              <a:ext cx="234777" cy="20594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1100" b="1" dirty="0">
                  <a:solidFill>
                    <a:schemeClr val="bg1"/>
                  </a:solidFill>
                </a:rPr>
                <a:t>14</a:t>
              </a:r>
            </a:p>
          </p:txBody>
        </p:sp>
        <p:sp>
          <p:nvSpPr>
            <p:cNvPr id="24" name="Oval 23">
              <a:extLst>
                <a:ext uri="{FF2B5EF4-FFF2-40B4-BE49-F238E27FC236}">
                  <a16:creationId xmlns:a16="http://schemas.microsoft.com/office/drawing/2014/main" id="{225DEE82-8314-46A8-8C10-6A72AC6C469C}"/>
                </a:ext>
              </a:extLst>
            </p:cNvPr>
            <p:cNvSpPr/>
            <p:nvPr/>
          </p:nvSpPr>
          <p:spPr>
            <a:xfrm>
              <a:off x="2864710" y="4268676"/>
              <a:ext cx="234777" cy="20594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1100" b="1" dirty="0">
                  <a:solidFill>
                    <a:schemeClr val="bg1"/>
                  </a:solidFill>
                </a:rPr>
                <a:t>15</a:t>
              </a:r>
            </a:p>
          </p:txBody>
        </p:sp>
        <p:sp>
          <p:nvSpPr>
            <p:cNvPr id="25" name="Oval 24">
              <a:extLst>
                <a:ext uri="{FF2B5EF4-FFF2-40B4-BE49-F238E27FC236}">
                  <a16:creationId xmlns:a16="http://schemas.microsoft.com/office/drawing/2014/main" id="{6933E25B-AD5B-480C-B417-7C341C4750A1}"/>
                </a:ext>
              </a:extLst>
            </p:cNvPr>
            <p:cNvSpPr/>
            <p:nvPr/>
          </p:nvSpPr>
          <p:spPr>
            <a:xfrm>
              <a:off x="4267201" y="4422515"/>
              <a:ext cx="234777" cy="20594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1100" b="1" dirty="0">
                  <a:solidFill>
                    <a:schemeClr val="bg1"/>
                  </a:solidFill>
                </a:rPr>
                <a:t>16</a:t>
              </a:r>
            </a:p>
          </p:txBody>
        </p:sp>
        <p:sp>
          <p:nvSpPr>
            <p:cNvPr id="26" name="Oval 25">
              <a:extLst>
                <a:ext uri="{FF2B5EF4-FFF2-40B4-BE49-F238E27FC236}">
                  <a16:creationId xmlns:a16="http://schemas.microsoft.com/office/drawing/2014/main" id="{AC04C1E5-05A8-4076-88FF-93147CFFFE8C}"/>
                </a:ext>
              </a:extLst>
            </p:cNvPr>
            <p:cNvSpPr/>
            <p:nvPr/>
          </p:nvSpPr>
          <p:spPr>
            <a:xfrm>
              <a:off x="3012990" y="3688646"/>
              <a:ext cx="234777" cy="20594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1100" b="1" dirty="0">
                  <a:solidFill>
                    <a:schemeClr val="bg1"/>
                  </a:solidFill>
                </a:rPr>
                <a:t>17</a:t>
              </a:r>
            </a:p>
          </p:txBody>
        </p:sp>
        <p:sp>
          <p:nvSpPr>
            <p:cNvPr id="27" name="Oval 26">
              <a:extLst>
                <a:ext uri="{FF2B5EF4-FFF2-40B4-BE49-F238E27FC236}">
                  <a16:creationId xmlns:a16="http://schemas.microsoft.com/office/drawing/2014/main" id="{A0E0D557-ABB5-43E6-9912-3834773BD3E8}"/>
                </a:ext>
              </a:extLst>
            </p:cNvPr>
            <p:cNvSpPr/>
            <p:nvPr/>
          </p:nvSpPr>
          <p:spPr>
            <a:xfrm>
              <a:off x="3793526" y="2938616"/>
              <a:ext cx="234777" cy="20594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1100" b="1" dirty="0">
                  <a:solidFill>
                    <a:schemeClr val="bg1"/>
                  </a:solidFill>
                </a:rPr>
                <a:t>18</a:t>
              </a:r>
            </a:p>
          </p:txBody>
        </p:sp>
        <p:sp>
          <p:nvSpPr>
            <p:cNvPr id="28" name="Oval 27">
              <a:extLst>
                <a:ext uri="{FF2B5EF4-FFF2-40B4-BE49-F238E27FC236}">
                  <a16:creationId xmlns:a16="http://schemas.microsoft.com/office/drawing/2014/main" id="{BB97D3BB-0D37-4C15-BAA9-9562000CCFD1}"/>
                </a:ext>
              </a:extLst>
            </p:cNvPr>
            <p:cNvSpPr/>
            <p:nvPr/>
          </p:nvSpPr>
          <p:spPr>
            <a:xfrm>
              <a:off x="1425147" y="2196307"/>
              <a:ext cx="234777" cy="20594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1100" b="1" dirty="0">
                  <a:solidFill>
                    <a:schemeClr val="bg1"/>
                  </a:solidFill>
                </a:rPr>
                <a:t>19</a:t>
              </a:r>
            </a:p>
          </p:txBody>
        </p:sp>
        <p:sp>
          <p:nvSpPr>
            <p:cNvPr id="29" name="Oval 28">
              <a:extLst>
                <a:ext uri="{FF2B5EF4-FFF2-40B4-BE49-F238E27FC236}">
                  <a16:creationId xmlns:a16="http://schemas.microsoft.com/office/drawing/2014/main" id="{F9F82AC2-4074-42AC-A706-74B14CE9F47D}"/>
                </a:ext>
              </a:extLst>
            </p:cNvPr>
            <p:cNvSpPr/>
            <p:nvPr/>
          </p:nvSpPr>
          <p:spPr>
            <a:xfrm>
              <a:off x="1708324" y="1867833"/>
              <a:ext cx="234777" cy="20594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1100" b="1" dirty="0">
                  <a:solidFill>
                    <a:schemeClr val="bg1"/>
                  </a:solidFill>
                </a:rPr>
                <a:t>20</a:t>
              </a:r>
            </a:p>
          </p:txBody>
        </p:sp>
      </p:grpSp>
      <p:cxnSp>
        <p:nvCxnSpPr>
          <p:cNvPr id="30" name="Straight Arrow Connector 29">
            <a:extLst>
              <a:ext uri="{FF2B5EF4-FFF2-40B4-BE49-F238E27FC236}">
                <a16:creationId xmlns:a16="http://schemas.microsoft.com/office/drawing/2014/main" id="{F5215C8B-0F9D-495B-8194-FA7315238F19}"/>
              </a:ext>
            </a:extLst>
          </p:cNvPr>
          <p:cNvCxnSpPr/>
          <p:nvPr/>
        </p:nvCxnSpPr>
        <p:spPr>
          <a:xfrm>
            <a:off x="3637466" y="5049500"/>
            <a:ext cx="372894"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1" name="TextBox 30">
            <a:extLst>
              <a:ext uri="{FF2B5EF4-FFF2-40B4-BE49-F238E27FC236}">
                <a16:creationId xmlns:a16="http://schemas.microsoft.com/office/drawing/2014/main" id="{B3ABDCDA-10C6-4A69-8368-A3380050E7ED}"/>
              </a:ext>
            </a:extLst>
          </p:cNvPr>
          <p:cNvSpPr txBox="1"/>
          <p:nvPr/>
        </p:nvSpPr>
        <p:spPr>
          <a:xfrm>
            <a:off x="588146" y="2822729"/>
            <a:ext cx="1218603" cy="369332"/>
          </a:xfrm>
          <a:prstGeom prst="rect">
            <a:avLst/>
          </a:prstGeom>
          <a:noFill/>
        </p:spPr>
        <p:txBody>
          <a:bodyPr wrap="none" rtlCol="0">
            <a:spAutoFit/>
          </a:bodyPr>
          <a:lstStyle/>
          <a:p>
            <a:r>
              <a:rPr lang="en-US" dirty="0"/>
              <a:t>Selectivity</a:t>
            </a:r>
            <a:r>
              <a:rPr lang="en-US" baseline="-25000" dirty="0"/>
              <a:t>2</a:t>
            </a:r>
          </a:p>
        </p:txBody>
      </p:sp>
      <p:cxnSp>
        <p:nvCxnSpPr>
          <p:cNvPr id="32" name="Straight Arrow Connector 31">
            <a:extLst>
              <a:ext uri="{FF2B5EF4-FFF2-40B4-BE49-F238E27FC236}">
                <a16:creationId xmlns:a16="http://schemas.microsoft.com/office/drawing/2014/main" id="{D47AA1A4-1800-4655-B25A-0F8F38D53316}"/>
              </a:ext>
            </a:extLst>
          </p:cNvPr>
          <p:cNvCxnSpPr/>
          <p:nvPr/>
        </p:nvCxnSpPr>
        <p:spPr>
          <a:xfrm flipV="1">
            <a:off x="1829260" y="2459831"/>
            <a:ext cx="0" cy="480115"/>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3" name="TextBox 32">
            <a:extLst>
              <a:ext uri="{FF2B5EF4-FFF2-40B4-BE49-F238E27FC236}">
                <a16:creationId xmlns:a16="http://schemas.microsoft.com/office/drawing/2014/main" id="{DEB21F35-BA97-4FD3-8BEC-ABE65A41BE41}"/>
              </a:ext>
            </a:extLst>
          </p:cNvPr>
          <p:cNvSpPr txBox="1"/>
          <p:nvPr/>
        </p:nvSpPr>
        <p:spPr>
          <a:xfrm>
            <a:off x="3028164" y="5072150"/>
            <a:ext cx="1218603" cy="369332"/>
          </a:xfrm>
          <a:prstGeom prst="rect">
            <a:avLst/>
          </a:prstGeom>
          <a:noFill/>
        </p:spPr>
        <p:txBody>
          <a:bodyPr wrap="none" rtlCol="0">
            <a:spAutoFit/>
          </a:bodyPr>
          <a:lstStyle/>
          <a:p>
            <a:r>
              <a:rPr lang="en-US" dirty="0"/>
              <a:t>Selectivity</a:t>
            </a:r>
            <a:r>
              <a:rPr lang="en-US" baseline="-25000" dirty="0"/>
              <a:t>1</a:t>
            </a:r>
          </a:p>
        </p:txBody>
      </p:sp>
      <p:sp>
        <p:nvSpPr>
          <p:cNvPr id="34" name="Rounded Rectangle 37">
            <a:extLst>
              <a:ext uri="{FF2B5EF4-FFF2-40B4-BE49-F238E27FC236}">
                <a16:creationId xmlns:a16="http://schemas.microsoft.com/office/drawing/2014/main" id="{8DAEB6AE-606B-4A0D-8DB7-F1891ED021AE}"/>
              </a:ext>
            </a:extLst>
          </p:cNvPr>
          <p:cNvSpPr>
            <a:spLocks noGrp="1"/>
          </p:cNvSpPr>
          <p:nvPr>
            <p:ph idx="1"/>
          </p:nvPr>
        </p:nvSpPr>
        <p:spPr>
          <a:xfrm>
            <a:off x="6581464" y="2758677"/>
            <a:ext cx="4468054" cy="1199915"/>
          </a:xfrm>
          <a:prstGeom prst="roundRect">
            <a:avLst/>
          </a:prstGeom>
          <a:solidFill>
            <a:srgbClr val="F7FBD5"/>
          </a:solidFill>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marL="0" indent="0">
              <a:buNone/>
            </a:pPr>
            <a:r>
              <a:rPr lang="en-US" sz="2200" b="1" dirty="0"/>
              <a:t>Parametric Query Optimization</a:t>
            </a:r>
          </a:p>
          <a:p>
            <a:pPr marL="0" indent="0">
              <a:buNone/>
            </a:pPr>
            <a:r>
              <a:rPr lang="en-US" sz="2200" b="1" dirty="0">
                <a:solidFill>
                  <a:schemeClr val="tx1"/>
                </a:solidFill>
              </a:rPr>
              <a:t>(term coined in early 1990s)</a:t>
            </a:r>
            <a:endParaRPr lang="en-US" sz="2200" dirty="0">
              <a:solidFill>
                <a:schemeClr val="tx1"/>
              </a:solidFill>
            </a:endParaRPr>
          </a:p>
        </p:txBody>
      </p:sp>
      <p:sp>
        <p:nvSpPr>
          <p:cNvPr id="3" name="Date Placeholder 2">
            <a:extLst>
              <a:ext uri="{FF2B5EF4-FFF2-40B4-BE49-F238E27FC236}">
                <a16:creationId xmlns:a16="http://schemas.microsoft.com/office/drawing/2014/main" id="{62D62B63-1153-42B1-9C30-75EC5F4B01DF}"/>
              </a:ext>
            </a:extLst>
          </p:cNvPr>
          <p:cNvSpPr>
            <a:spLocks noGrp="1"/>
          </p:cNvSpPr>
          <p:nvPr>
            <p:ph type="dt" sz="half" idx="10"/>
          </p:nvPr>
        </p:nvSpPr>
        <p:spPr/>
        <p:txBody>
          <a:bodyPr/>
          <a:lstStyle/>
          <a:p>
            <a:fld id="{2DFAC183-AF9E-4A00-9B4A-E5A2D35D7056}" type="datetime1">
              <a:rPr lang="en-US" smtClean="0"/>
              <a:t>1/26/2018</a:t>
            </a:fld>
            <a:endParaRPr lang="en-US"/>
          </a:p>
        </p:txBody>
      </p:sp>
      <p:sp>
        <p:nvSpPr>
          <p:cNvPr id="4" name="Slide Number Placeholder 3">
            <a:extLst>
              <a:ext uri="{FF2B5EF4-FFF2-40B4-BE49-F238E27FC236}">
                <a16:creationId xmlns:a16="http://schemas.microsoft.com/office/drawing/2014/main" id="{AD5BEF9B-FF9B-4EF2-8DD8-E15E3D0125F9}"/>
              </a:ext>
            </a:extLst>
          </p:cNvPr>
          <p:cNvSpPr>
            <a:spLocks noGrp="1"/>
          </p:cNvSpPr>
          <p:nvPr>
            <p:ph type="sldNum" sz="quarter" idx="12"/>
          </p:nvPr>
        </p:nvSpPr>
        <p:spPr/>
        <p:txBody>
          <a:bodyPr/>
          <a:lstStyle/>
          <a:p>
            <a:fld id="{2A90BD27-C47E-47C2-9FB3-CBB1CB19B799}" type="slidenum">
              <a:rPr lang="en-US" smtClean="0"/>
              <a:t>7</a:t>
            </a:fld>
            <a:endParaRPr lang="en-US"/>
          </a:p>
        </p:txBody>
      </p:sp>
    </p:spTree>
    <p:extLst>
      <p:ext uri="{BB962C8B-B14F-4D97-AF65-F5344CB8AC3E}">
        <p14:creationId xmlns:p14="http://schemas.microsoft.com/office/powerpoint/2010/main" val="36185935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4"/>
                                        </p:tgtEl>
                                        <p:attrNameLst>
                                          <p:attrName>style.visibility</p:attrName>
                                        </p:attrNameLst>
                                      </p:cBhvr>
                                      <p:to>
                                        <p:strVal val="visible"/>
                                      </p:to>
                                    </p:set>
                                    <p:animEffect transition="in" filter="fade">
                                      <p:cBhvr>
                                        <p:cTn id="7" dur="500"/>
                                        <p:tgtEl>
                                          <p:spTgt spid="3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Simple approaches</a:t>
            </a:r>
          </a:p>
        </p:txBody>
      </p:sp>
      <p:sp>
        <p:nvSpPr>
          <p:cNvPr id="5" name="Footer Placeholder 4"/>
          <p:cNvSpPr>
            <a:spLocks noGrp="1"/>
          </p:cNvSpPr>
          <p:nvPr>
            <p:ph type="ftr" sz="quarter" idx="11"/>
          </p:nvPr>
        </p:nvSpPr>
        <p:spPr/>
        <p:txBody>
          <a:bodyPr/>
          <a:lstStyle/>
          <a:p>
            <a:r>
              <a:rPr lang="en-US"/>
              <a:t>IIT-B visit</a:t>
            </a:r>
            <a:endParaRPr lang="en-US" dirty="0"/>
          </a:p>
        </p:txBody>
      </p:sp>
      <p:graphicFrame>
        <p:nvGraphicFramePr>
          <p:cNvPr id="7" name="Table 6"/>
          <p:cNvGraphicFramePr>
            <a:graphicFrameLocks noGrp="1"/>
          </p:cNvGraphicFramePr>
          <p:nvPr>
            <p:extLst/>
          </p:nvPr>
        </p:nvGraphicFramePr>
        <p:xfrm>
          <a:off x="477106" y="1424339"/>
          <a:ext cx="1148080" cy="3337560"/>
        </p:xfrm>
        <a:graphic>
          <a:graphicData uri="http://schemas.openxmlformats.org/drawingml/2006/table">
            <a:tbl>
              <a:tblPr firstRow="1" bandRow="1">
                <a:tableStyleId>{74C1A8A3-306A-4EB7-A6B1-4F7E0EB9C5D6}</a:tableStyleId>
              </a:tblPr>
              <a:tblGrid>
                <a:gridCol w="1148080">
                  <a:extLst>
                    <a:ext uri="{9D8B030D-6E8A-4147-A177-3AD203B41FA5}">
                      <a16:colId xmlns:a16="http://schemas.microsoft.com/office/drawing/2014/main" val="2935897456"/>
                    </a:ext>
                  </a:extLst>
                </a:gridCol>
              </a:tblGrid>
              <a:tr h="370840">
                <a:tc>
                  <a:txBody>
                    <a:bodyPr/>
                    <a:lstStyle/>
                    <a:p>
                      <a:r>
                        <a:rPr lang="en-US" dirty="0"/>
                        <a:t>Sequence</a:t>
                      </a:r>
                    </a:p>
                  </a:txBody>
                  <a:tcPr/>
                </a:tc>
                <a:extLst>
                  <a:ext uri="{0D108BD9-81ED-4DB2-BD59-A6C34878D82A}">
                    <a16:rowId xmlns:a16="http://schemas.microsoft.com/office/drawing/2014/main" val="3911582841"/>
                  </a:ext>
                </a:extLst>
              </a:tr>
              <a:tr h="370840">
                <a:tc>
                  <a:txBody>
                    <a:bodyPr/>
                    <a:lstStyle/>
                    <a:p>
                      <a:r>
                        <a:rPr lang="en-US" dirty="0"/>
                        <a:t>q</a:t>
                      </a:r>
                      <a:r>
                        <a:rPr lang="en-US" baseline="-25000" dirty="0"/>
                        <a:t>1</a:t>
                      </a:r>
                    </a:p>
                  </a:txBody>
                  <a:tcPr/>
                </a:tc>
                <a:extLst>
                  <a:ext uri="{0D108BD9-81ED-4DB2-BD59-A6C34878D82A}">
                    <a16:rowId xmlns:a16="http://schemas.microsoft.com/office/drawing/2014/main" val="2852859128"/>
                  </a:ext>
                </a:extLst>
              </a:tr>
              <a:tr h="370840">
                <a:tc>
                  <a:txBody>
                    <a:bodyPr/>
                    <a:lstStyle/>
                    <a:p>
                      <a:r>
                        <a:rPr lang="en-US" dirty="0"/>
                        <a:t>q</a:t>
                      </a:r>
                      <a:r>
                        <a:rPr lang="en-US" baseline="-25000" dirty="0"/>
                        <a:t>2</a:t>
                      </a:r>
                    </a:p>
                  </a:txBody>
                  <a:tcPr/>
                </a:tc>
                <a:extLst>
                  <a:ext uri="{0D108BD9-81ED-4DB2-BD59-A6C34878D82A}">
                    <a16:rowId xmlns:a16="http://schemas.microsoft.com/office/drawing/2014/main" val="2554000300"/>
                  </a:ext>
                </a:extLst>
              </a:tr>
              <a:tr h="370840">
                <a:tc>
                  <a:txBody>
                    <a:bodyPr/>
                    <a:lstStyle/>
                    <a:p>
                      <a:r>
                        <a:rPr lang="en-US" dirty="0"/>
                        <a:t>q</a:t>
                      </a:r>
                      <a:r>
                        <a:rPr lang="en-US" baseline="-25000" dirty="0"/>
                        <a:t>3</a:t>
                      </a:r>
                    </a:p>
                  </a:txBody>
                  <a:tcPr/>
                </a:tc>
                <a:extLst>
                  <a:ext uri="{0D108BD9-81ED-4DB2-BD59-A6C34878D82A}">
                    <a16:rowId xmlns:a16="http://schemas.microsoft.com/office/drawing/2014/main" val="1193178762"/>
                  </a:ext>
                </a:extLst>
              </a:tr>
              <a:tr h="370840">
                <a:tc>
                  <a:txBody>
                    <a:bodyPr/>
                    <a:lstStyle/>
                    <a:p>
                      <a:r>
                        <a:rPr lang="en-US" dirty="0"/>
                        <a:t>q</a:t>
                      </a:r>
                      <a:r>
                        <a:rPr lang="en-US" baseline="-25000" dirty="0"/>
                        <a:t>4</a:t>
                      </a:r>
                    </a:p>
                  </a:txBody>
                  <a:tcPr/>
                </a:tc>
                <a:extLst>
                  <a:ext uri="{0D108BD9-81ED-4DB2-BD59-A6C34878D82A}">
                    <a16:rowId xmlns:a16="http://schemas.microsoft.com/office/drawing/2014/main" val="909406555"/>
                  </a:ext>
                </a:extLst>
              </a:tr>
              <a:tr h="370840">
                <a:tc>
                  <a:txBody>
                    <a:bodyPr/>
                    <a:lstStyle/>
                    <a:p>
                      <a:r>
                        <a:rPr lang="en-US" dirty="0"/>
                        <a:t>q</a:t>
                      </a:r>
                      <a:r>
                        <a:rPr lang="en-US" baseline="-25000" dirty="0"/>
                        <a:t>5</a:t>
                      </a:r>
                    </a:p>
                  </a:txBody>
                  <a:tcPr/>
                </a:tc>
                <a:extLst>
                  <a:ext uri="{0D108BD9-81ED-4DB2-BD59-A6C34878D82A}">
                    <a16:rowId xmlns:a16="http://schemas.microsoft.com/office/drawing/2014/main" val="2158828004"/>
                  </a:ext>
                </a:extLst>
              </a:tr>
              <a:tr h="370840">
                <a:tc>
                  <a:txBody>
                    <a:bodyPr/>
                    <a:lstStyle/>
                    <a:p>
                      <a:r>
                        <a:rPr lang="en-US" dirty="0"/>
                        <a:t>q</a:t>
                      </a:r>
                      <a:r>
                        <a:rPr lang="en-US" baseline="-25000" dirty="0"/>
                        <a:t>6</a:t>
                      </a:r>
                    </a:p>
                  </a:txBody>
                  <a:tcPr/>
                </a:tc>
                <a:extLst>
                  <a:ext uri="{0D108BD9-81ED-4DB2-BD59-A6C34878D82A}">
                    <a16:rowId xmlns:a16="http://schemas.microsoft.com/office/drawing/2014/main" val="4274274037"/>
                  </a:ext>
                </a:extLst>
              </a:tr>
              <a:tr h="370840">
                <a:tc>
                  <a:txBody>
                    <a:bodyPr/>
                    <a:lstStyle/>
                    <a:p>
                      <a:r>
                        <a:rPr lang="en-US" dirty="0"/>
                        <a:t>q</a:t>
                      </a:r>
                      <a:r>
                        <a:rPr lang="en-US" baseline="-25000" dirty="0"/>
                        <a:t>7</a:t>
                      </a:r>
                    </a:p>
                  </a:txBody>
                  <a:tcPr/>
                </a:tc>
                <a:extLst>
                  <a:ext uri="{0D108BD9-81ED-4DB2-BD59-A6C34878D82A}">
                    <a16:rowId xmlns:a16="http://schemas.microsoft.com/office/drawing/2014/main" val="1409150056"/>
                  </a:ext>
                </a:extLst>
              </a:tr>
              <a:tr h="370840">
                <a:tc>
                  <a:txBody>
                    <a:bodyPr/>
                    <a:lstStyle/>
                    <a:p>
                      <a:r>
                        <a:rPr lang="en-US" dirty="0"/>
                        <a:t>…</a:t>
                      </a:r>
                    </a:p>
                  </a:txBody>
                  <a:tcPr/>
                </a:tc>
                <a:extLst>
                  <a:ext uri="{0D108BD9-81ED-4DB2-BD59-A6C34878D82A}">
                    <a16:rowId xmlns:a16="http://schemas.microsoft.com/office/drawing/2014/main" val="773663265"/>
                  </a:ext>
                </a:extLst>
              </a:tr>
            </a:tbl>
          </a:graphicData>
        </a:graphic>
      </p:graphicFrame>
      <p:sp>
        <p:nvSpPr>
          <p:cNvPr id="8" name="Rounded Rectangle 37"/>
          <p:cNvSpPr>
            <a:spLocks noGrp="1"/>
          </p:cNvSpPr>
          <p:nvPr>
            <p:ph idx="1"/>
          </p:nvPr>
        </p:nvSpPr>
        <p:spPr>
          <a:xfrm>
            <a:off x="2182297" y="4905018"/>
            <a:ext cx="3847800" cy="484541"/>
          </a:xfrm>
          <a:prstGeom prst="roundRect">
            <a:avLst/>
          </a:prstGeom>
          <a:solidFill>
            <a:srgbClr val="F7FBD5"/>
          </a:solidFill>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marL="0" indent="0">
              <a:buNone/>
            </a:pPr>
            <a:r>
              <a:rPr lang="en-US" sz="2200" b="1" dirty="0">
                <a:solidFill>
                  <a:schemeClr val="tx1"/>
                </a:solidFill>
              </a:rPr>
              <a:t>Issue: </a:t>
            </a:r>
            <a:r>
              <a:rPr lang="en-US" sz="2200" dirty="0">
                <a:solidFill>
                  <a:schemeClr val="tx1"/>
                </a:solidFill>
              </a:rPr>
              <a:t>Huge optimizer overhead</a:t>
            </a:r>
          </a:p>
        </p:txBody>
      </p:sp>
      <p:graphicFrame>
        <p:nvGraphicFramePr>
          <p:cNvPr id="9" name="Table 8"/>
          <p:cNvGraphicFramePr>
            <a:graphicFrameLocks noGrp="1"/>
          </p:cNvGraphicFramePr>
          <p:nvPr>
            <p:extLst/>
          </p:nvPr>
        </p:nvGraphicFramePr>
        <p:xfrm>
          <a:off x="6487265" y="1444758"/>
          <a:ext cx="3918199" cy="3337560"/>
        </p:xfrm>
        <a:graphic>
          <a:graphicData uri="http://schemas.openxmlformats.org/drawingml/2006/table">
            <a:tbl>
              <a:tblPr firstRow="1" bandRow="1">
                <a:tableStyleId>{74C1A8A3-306A-4EB7-A6B1-4F7E0EB9C5D6}</a:tableStyleId>
              </a:tblPr>
              <a:tblGrid>
                <a:gridCol w="2397824">
                  <a:extLst>
                    <a:ext uri="{9D8B030D-6E8A-4147-A177-3AD203B41FA5}">
                      <a16:colId xmlns:a16="http://schemas.microsoft.com/office/drawing/2014/main" val="3004891242"/>
                    </a:ext>
                  </a:extLst>
                </a:gridCol>
                <a:gridCol w="1520375">
                  <a:extLst>
                    <a:ext uri="{9D8B030D-6E8A-4147-A177-3AD203B41FA5}">
                      <a16:colId xmlns:a16="http://schemas.microsoft.com/office/drawing/2014/main" val="3561469437"/>
                    </a:ext>
                  </a:extLst>
                </a:gridCol>
              </a:tblGrid>
              <a:tr h="370840">
                <a:tc>
                  <a:txBody>
                    <a:bodyPr/>
                    <a:lstStyle/>
                    <a:p>
                      <a:r>
                        <a:rPr lang="en-US" dirty="0" err="1"/>
                        <a:t>OptOnce</a:t>
                      </a:r>
                      <a:endParaRPr lang="en-US" dirty="0"/>
                    </a:p>
                  </a:txBody>
                  <a:tcPr/>
                </a:tc>
                <a:tc>
                  <a:txBody>
                    <a:bodyPr/>
                    <a:lstStyle/>
                    <a:p>
                      <a:r>
                        <a:rPr lang="en-US" dirty="0"/>
                        <a:t>Plan used</a:t>
                      </a:r>
                    </a:p>
                  </a:txBody>
                  <a:tcPr/>
                </a:tc>
                <a:extLst>
                  <a:ext uri="{0D108BD9-81ED-4DB2-BD59-A6C34878D82A}">
                    <a16:rowId xmlns:a16="http://schemas.microsoft.com/office/drawing/2014/main" val="3911582841"/>
                  </a:ext>
                </a:extLst>
              </a:tr>
              <a:tr h="370840">
                <a:tc>
                  <a:txBody>
                    <a:bodyPr/>
                    <a:lstStyle/>
                    <a:p>
                      <a:r>
                        <a:rPr lang="en-US" dirty="0">
                          <a:solidFill>
                            <a:schemeClr val="tx1"/>
                          </a:solidFill>
                        </a:rPr>
                        <a:t>Optimize and store</a:t>
                      </a:r>
                      <a:endParaRPr lang="en-US" baseline="-25000" dirty="0">
                        <a:solidFill>
                          <a:schemeClr val="tx1"/>
                        </a:solidFill>
                      </a:endParaRPr>
                    </a:p>
                  </a:txBody>
                  <a:tcPr/>
                </a:tc>
                <a:tc>
                  <a:txBody>
                    <a:bodyPr/>
                    <a:lstStyle/>
                    <a:p>
                      <a:r>
                        <a:rPr lang="en-US" dirty="0">
                          <a:solidFill>
                            <a:schemeClr val="tx1"/>
                          </a:solidFill>
                        </a:rPr>
                        <a:t>P</a:t>
                      </a:r>
                      <a:r>
                        <a:rPr lang="en-US" baseline="-25000" dirty="0">
                          <a:solidFill>
                            <a:schemeClr val="tx1"/>
                          </a:solidFill>
                        </a:rPr>
                        <a:t>1</a:t>
                      </a:r>
                    </a:p>
                  </a:txBody>
                  <a:tcPr/>
                </a:tc>
                <a:extLst>
                  <a:ext uri="{0D108BD9-81ED-4DB2-BD59-A6C34878D82A}">
                    <a16:rowId xmlns:a16="http://schemas.microsoft.com/office/drawing/2014/main" val="2852859128"/>
                  </a:ext>
                </a:extLst>
              </a:tr>
              <a:tr h="370840">
                <a:tc>
                  <a:txBody>
                    <a:bodyPr/>
                    <a:lstStyle/>
                    <a:p>
                      <a:r>
                        <a:rPr lang="en-US" baseline="0" dirty="0">
                          <a:solidFill>
                            <a:schemeClr val="tx1"/>
                          </a:solidFill>
                        </a:rPr>
                        <a:t>Skip optimize</a:t>
                      </a:r>
                      <a:endParaRPr lang="en-US" baseline="-25000"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solidFill>
                            <a:schemeClr val="tx1"/>
                          </a:solidFill>
                        </a:rPr>
                        <a:t>P</a:t>
                      </a:r>
                      <a:r>
                        <a:rPr lang="en-US" baseline="-25000" dirty="0">
                          <a:solidFill>
                            <a:schemeClr val="tx1"/>
                          </a:solidFill>
                        </a:rPr>
                        <a:t>1</a:t>
                      </a:r>
                    </a:p>
                  </a:txBody>
                  <a:tcPr/>
                </a:tc>
                <a:extLst>
                  <a:ext uri="{0D108BD9-81ED-4DB2-BD59-A6C34878D82A}">
                    <a16:rowId xmlns:a16="http://schemas.microsoft.com/office/drawing/2014/main" val="2554000300"/>
                  </a:ext>
                </a:extLst>
              </a:tr>
              <a:tr h="370840">
                <a:tc>
                  <a:txBody>
                    <a:bodyPr/>
                    <a:lstStyle/>
                    <a:p>
                      <a:r>
                        <a:rPr lang="en-US" baseline="0" dirty="0">
                          <a:solidFill>
                            <a:schemeClr val="tx1"/>
                          </a:solidFill>
                        </a:rPr>
                        <a:t>Skip </a:t>
                      </a:r>
                      <a:r>
                        <a:rPr lang="en-US" sz="1800" kern="1200" baseline="0" dirty="0">
                          <a:solidFill>
                            <a:schemeClr val="tx1"/>
                          </a:solidFill>
                          <a:latin typeface="+mn-lt"/>
                          <a:ea typeface="+mn-ea"/>
                          <a:cs typeface="+mn-cs"/>
                        </a:rPr>
                        <a:t>optimize</a:t>
                      </a:r>
                    </a:p>
                  </a:txBody>
                  <a:tcPr/>
                </a:tc>
                <a:tc>
                  <a:txBody>
                    <a:bodyPr/>
                    <a:lstStyle/>
                    <a:p>
                      <a:r>
                        <a:rPr lang="en-US" dirty="0">
                          <a:solidFill>
                            <a:schemeClr val="tx1"/>
                          </a:solidFill>
                        </a:rPr>
                        <a:t>P</a:t>
                      </a:r>
                      <a:r>
                        <a:rPr lang="en-US" baseline="-25000" dirty="0">
                          <a:solidFill>
                            <a:schemeClr val="tx1"/>
                          </a:solidFill>
                        </a:rPr>
                        <a:t>1</a:t>
                      </a:r>
                    </a:p>
                  </a:txBody>
                  <a:tcPr/>
                </a:tc>
                <a:extLst>
                  <a:ext uri="{0D108BD9-81ED-4DB2-BD59-A6C34878D82A}">
                    <a16:rowId xmlns:a16="http://schemas.microsoft.com/office/drawing/2014/main" val="1193178762"/>
                  </a:ext>
                </a:extLst>
              </a:tr>
              <a:tr h="370840">
                <a:tc>
                  <a:txBody>
                    <a:bodyPr/>
                    <a:lstStyle/>
                    <a:p>
                      <a:r>
                        <a:rPr lang="en-US" baseline="0" dirty="0">
                          <a:solidFill>
                            <a:schemeClr val="tx1"/>
                          </a:solidFill>
                        </a:rPr>
                        <a:t>Skip optimize</a:t>
                      </a:r>
                      <a:endParaRPr lang="en-US" baseline="-25000" dirty="0">
                        <a:solidFill>
                          <a:schemeClr val="tx1"/>
                        </a:solidFill>
                      </a:endParaRPr>
                    </a:p>
                  </a:txBody>
                  <a:tcPr/>
                </a:tc>
                <a:tc>
                  <a:txBody>
                    <a:bodyPr/>
                    <a:lstStyle/>
                    <a:p>
                      <a:r>
                        <a:rPr lang="en-US" dirty="0">
                          <a:solidFill>
                            <a:schemeClr val="tx1"/>
                          </a:solidFill>
                        </a:rPr>
                        <a:t>P</a:t>
                      </a:r>
                      <a:r>
                        <a:rPr lang="en-US" baseline="-25000" dirty="0">
                          <a:solidFill>
                            <a:schemeClr val="tx1"/>
                          </a:solidFill>
                        </a:rPr>
                        <a:t>1</a:t>
                      </a:r>
                    </a:p>
                  </a:txBody>
                  <a:tcPr/>
                </a:tc>
                <a:extLst>
                  <a:ext uri="{0D108BD9-81ED-4DB2-BD59-A6C34878D82A}">
                    <a16:rowId xmlns:a16="http://schemas.microsoft.com/office/drawing/2014/main" val="909406555"/>
                  </a:ext>
                </a:extLst>
              </a:tr>
              <a:tr h="370840">
                <a:tc>
                  <a:txBody>
                    <a:bodyPr/>
                    <a:lstStyle/>
                    <a:p>
                      <a:r>
                        <a:rPr lang="en-US" baseline="0" dirty="0">
                          <a:solidFill>
                            <a:schemeClr val="tx1"/>
                          </a:solidFill>
                        </a:rPr>
                        <a:t>Skip optimize</a:t>
                      </a:r>
                      <a:endParaRPr lang="en-US" baseline="-25000" dirty="0">
                        <a:solidFill>
                          <a:schemeClr val="tx1"/>
                        </a:solidFill>
                      </a:endParaRPr>
                    </a:p>
                  </a:txBody>
                  <a:tcPr/>
                </a:tc>
                <a:tc>
                  <a:txBody>
                    <a:bodyPr/>
                    <a:lstStyle/>
                    <a:p>
                      <a:r>
                        <a:rPr lang="en-US" dirty="0">
                          <a:solidFill>
                            <a:schemeClr val="tx1"/>
                          </a:solidFill>
                        </a:rPr>
                        <a:t>P</a:t>
                      </a:r>
                      <a:r>
                        <a:rPr lang="en-US" baseline="-25000" dirty="0">
                          <a:solidFill>
                            <a:schemeClr val="tx1"/>
                          </a:solidFill>
                        </a:rPr>
                        <a:t>1</a:t>
                      </a:r>
                    </a:p>
                  </a:txBody>
                  <a:tcPr/>
                </a:tc>
                <a:extLst>
                  <a:ext uri="{0D108BD9-81ED-4DB2-BD59-A6C34878D82A}">
                    <a16:rowId xmlns:a16="http://schemas.microsoft.com/office/drawing/2014/main" val="2158828004"/>
                  </a:ext>
                </a:extLst>
              </a:tr>
              <a:tr h="370840">
                <a:tc>
                  <a:txBody>
                    <a:bodyPr/>
                    <a:lstStyle/>
                    <a:p>
                      <a:r>
                        <a:rPr lang="en-US" baseline="0" dirty="0">
                          <a:solidFill>
                            <a:schemeClr val="tx1"/>
                          </a:solidFill>
                        </a:rPr>
                        <a:t>Skip optimize</a:t>
                      </a:r>
                      <a:endParaRPr lang="en-US" baseline="-25000" dirty="0">
                        <a:solidFill>
                          <a:schemeClr val="tx1"/>
                        </a:solidFill>
                      </a:endParaRPr>
                    </a:p>
                  </a:txBody>
                  <a:tcPr/>
                </a:tc>
                <a:tc>
                  <a:txBody>
                    <a:bodyPr/>
                    <a:lstStyle/>
                    <a:p>
                      <a:r>
                        <a:rPr lang="en-US" dirty="0">
                          <a:solidFill>
                            <a:schemeClr val="tx1"/>
                          </a:solidFill>
                        </a:rPr>
                        <a:t>P</a:t>
                      </a:r>
                      <a:r>
                        <a:rPr lang="en-US" baseline="-25000" dirty="0">
                          <a:solidFill>
                            <a:schemeClr val="tx1"/>
                          </a:solidFill>
                        </a:rPr>
                        <a:t>1</a:t>
                      </a:r>
                    </a:p>
                  </a:txBody>
                  <a:tcPr/>
                </a:tc>
                <a:extLst>
                  <a:ext uri="{0D108BD9-81ED-4DB2-BD59-A6C34878D82A}">
                    <a16:rowId xmlns:a16="http://schemas.microsoft.com/office/drawing/2014/main" val="4274274037"/>
                  </a:ext>
                </a:extLst>
              </a:tr>
              <a:tr h="370840">
                <a:tc>
                  <a:txBody>
                    <a:bodyPr/>
                    <a:lstStyle/>
                    <a:p>
                      <a:r>
                        <a:rPr lang="en-US" baseline="0" dirty="0">
                          <a:solidFill>
                            <a:schemeClr val="tx1"/>
                          </a:solidFill>
                        </a:rPr>
                        <a:t>Skip optimize</a:t>
                      </a:r>
                      <a:endParaRPr lang="en-US" baseline="-25000" dirty="0">
                        <a:solidFill>
                          <a:schemeClr val="tx1"/>
                        </a:solidFill>
                      </a:endParaRPr>
                    </a:p>
                  </a:txBody>
                  <a:tcPr/>
                </a:tc>
                <a:tc>
                  <a:txBody>
                    <a:bodyPr/>
                    <a:lstStyle/>
                    <a:p>
                      <a:r>
                        <a:rPr lang="en-US" dirty="0">
                          <a:solidFill>
                            <a:schemeClr val="tx1"/>
                          </a:solidFill>
                        </a:rPr>
                        <a:t>P</a:t>
                      </a:r>
                      <a:r>
                        <a:rPr lang="en-US" baseline="-25000" dirty="0">
                          <a:solidFill>
                            <a:schemeClr val="tx1"/>
                          </a:solidFill>
                        </a:rPr>
                        <a:t>1</a:t>
                      </a:r>
                    </a:p>
                  </a:txBody>
                  <a:tcPr/>
                </a:tc>
                <a:extLst>
                  <a:ext uri="{0D108BD9-81ED-4DB2-BD59-A6C34878D82A}">
                    <a16:rowId xmlns:a16="http://schemas.microsoft.com/office/drawing/2014/main" val="2938513668"/>
                  </a:ext>
                </a:extLst>
              </a:tr>
              <a:tr h="370840">
                <a:tc>
                  <a:txBody>
                    <a:bodyPr/>
                    <a:lstStyle/>
                    <a:p>
                      <a:r>
                        <a:rPr lang="en-US" dirty="0">
                          <a:solidFill>
                            <a:srgbClr val="FF0000"/>
                          </a:solidFill>
                        </a:rPr>
                        <a:t>…</a:t>
                      </a:r>
                    </a:p>
                  </a:txBody>
                  <a:tcPr/>
                </a:tc>
                <a:tc>
                  <a:txBody>
                    <a:bodyPr/>
                    <a:lstStyle/>
                    <a:p>
                      <a:endParaRPr lang="en-US" dirty="0">
                        <a:solidFill>
                          <a:srgbClr val="FF0000"/>
                        </a:solidFill>
                      </a:endParaRPr>
                    </a:p>
                  </a:txBody>
                  <a:tcPr/>
                </a:tc>
                <a:extLst>
                  <a:ext uri="{0D108BD9-81ED-4DB2-BD59-A6C34878D82A}">
                    <a16:rowId xmlns:a16="http://schemas.microsoft.com/office/drawing/2014/main" val="788022848"/>
                  </a:ext>
                </a:extLst>
              </a:tr>
            </a:tbl>
          </a:graphicData>
        </a:graphic>
      </p:graphicFrame>
      <p:sp>
        <p:nvSpPr>
          <p:cNvPr id="11" name="Rounded Rectangle 37"/>
          <p:cNvSpPr txBox="1">
            <a:spLocks/>
          </p:cNvSpPr>
          <p:nvPr/>
        </p:nvSpPr>
        <p:spPr>
          <a:xfrm>
            <a:off x="7392281" y="4920576"/>
            <a:ext cx="2884672" cy="442478"/>
          </a:xfrm>
          <a:prstGeom prst="roundRect">
            <a:avLst/>
          </a:prstGeom>
          <a:solidFill>
            <a:srgbClr val="F7FBD5"/>
          </a:solidFill>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ct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0000FF"/>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lt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9pPr>
          </a:lstStyle>
          <a:p>
            <a:pPr marL="0" indent="0">
              <a:buFont typeface="Arial" panose="020B0604020202020204" pitchFamily="34" charset="0"/>
              <a:buNone/>
            </a:pPr>
            <a:r>
              <a:rPr lang="en-US" sz="2200" b="1" dirty="0"/>
              <a:t>Risk: </a:t>
            </a:r>
            <a:r>
              <a:rPr lang="en-US" sz="2200" dirty="0"/>
              <a:t>Bad plan quality</a:t>
            </a:r>
          </a:p>
        </p:txBody>
      </p:sp>
      <p:sp>
        <p:nvSpPr>
          <p:cNvPr id="15" name="TextBox 14"/>
          <p:cNvSpPr txBox="1"/>
          <p:nvPr/>
        </p:nvSpPr>
        <p:spPr>
          <a:xfrm>
            <a:off x="6487265" y="1055007"/>
            <a:ext cx="2489143" cy="369332"/>
          </a:xfrm>
          <a:prstGeom prst="rect">
            <a:avLst/>
          </a:prstGeom>
          <a:noFill/>
        </p:spPr>
        <p:txBody>
          <a:bodyPr wrap="none" rtlCol="0">
            <a:spAutoFit/>
          </a:bodyPr>
          <a:lstStyle/>
          <a:p>
            <a:r>
              <a:rPr lang="en-US" dirty="0"/>
              <a:t>MS SQL Server approach</a:t>
            </a:r>
          </a:p>
        </p:txBody>
      </p:sp>
      <p:graphicFrame>
        <p:nvGraphicFramePr>
          <p:cNvPr id="16" name="Table 15"/>
          <p:cNvGraphicFramePr>
            <a:graphicFrameLocks noGrp="1"/>
          </p:cNvGraphicFramePr>
          <p:nvPr>
            <p:extLst/>
          </p:nvPr>
        </p:nvGraphicFramePr>
        <p:xfrm>
          <a:off x="2853090" y="1412884"/>
          <a:ext cx="2406270" cy="3337560"/>
        </p:xfrm>
        <a:graphic>
          <a:graphicData uri="http://schemas.openxmlformats.org/drawingml/2006/table">
            <a:tbl>
              <a:tblPr firstRow="1" bandRow="1">
                <a:tableStyleId>{74C1A8A3-306A-4EB7-A6B1-4F7E0EB9C5D6}</a:tableStyleId>
              </a:tblPr>
              <a:tblGrid>
                <a:gridCol w="1256602">
                  <a:extLst>
                    <a:ext uri="{9D8B030D-6E8A-4147-A177-3AD203B41FA5}">
                      <a16:colId xmlns:a16="http://schemas.microsoft.com/office/drawing/2014/main" val="2770804744"/>
                    </a:ext>
                  </a:extLst>
                </a:gridCol>
                <a:gridCol w="1149668">
                  <a:extLst>
                    <a:ext uri="{9D8B030D-6E8A-4147-A177-3AD203B41FA5}">
                      <a16:colId xmlns:a16="http://schemas.microsoft.com/office/drawing/2014/main" val="148131155"/>
                    </a:ext>
                  </a:extLst>
                </a:gridCol>
              </a:tblGrid>
              <a:tr h="370840">
                <a:tc>
                  <a:txBody>
                    <a:bodyPr/>
                    <a:lstStyle/>
                    <a:p>
                      <a:r>
                        <a:rPr lang="en-US" dirty="0" err="1"/>
                        <a:t>OptAlways</a:t>
                      </a:r>
                      <a:endParaRPr lang="en-US" dirty="0"/>
                    </a:p>
                  </a:txBody>
                  <a:tcPr/>
                </a:tc>
                <a:tc>
                  <a:txBody>
                    <a:bodyPr/>
                    <a:lstStyle/>
                    <a:p>
                      <a:r>
                        <a:rPr lang="en-US" dirty="0"/>
                        <a:t>Plan used</a:t>
                      </a:r>
                    </a:p>
                  </a:txBody>
                  <a:tcPr/>
                </a:tc>
                <a:extLst>
                  <a:ext uri="{0D108BD9-81ED-4DB2-BD59-A6C34878D82A}">
                    <a16:rowId xmlns:a16="http://schemas.microsoft.com/office/drawing/2014/main" val="3911582841"/>
                  </a:ext>
                </a:extLst>
              </a:tr>
              <a:tr h="370840">
                <a:tc>
                  <a:txBody>
                    <a:bodyPr/>
                    <a:lstStyle/>
                    <a:p>
                      <a:r>
                        <a:rPr lang="en-US" dirty="0">
                          <a:solidFill>
                            <a:schemeClr val="tx1"/>
                          </a:solidFill>
                        </a:rPr>
                        <a:t>Optimize </a:t>
                      </a:r>
                    </a:p>
                  </a:txBody>
                  <a:tcPr/>
                </a:tc>
                <a:tc>
                  <a:txBody>
                    <a:bodyPr/>
                    <a:lstStyle/>
                    <a:p>
                      <a:r>
                        <a:rPr lang="en-US" dirty="0">
                          <a:solidFill>
                            <a:schemeClr val="tx1"/>
                          </a:solidFill>
                        </a:rPr>
                        <a:t>P</a:t>
                      </a:r>
                      <a:r>
                        <a:rPr lang="en-US" baseline="-25000" dirty="0">
                          <a:solidFill>
                            <a:schemeClr val="tx1"/>
                          </a:solidFill>
                        </a:rPr>
                        <a:t>1</a:t>
                      </a:r>
                    </a:p>
                  </a:txBody>
                  <a:tcPr/>
                </a:tc>
                <a:extLst>
                  <a:ext uri="{0D108BD9-81ED-4DB2-BD59-A6C34878D82A}">
                    <a16:rowId xmlns:a16="http://schemas.microsoft.com/office/drawing/2014/main" val="2852859128"/>
                  </a:ext>
                </a:extLst>
              </a:tr>
              <a:tr h="370840">
                <a:tc>
                  <a:txBody>
                    <a:bodyPr/>
                    <a:lstStyle/>
                    <a:p>
                      <a:r>
                        <a:rPr lang="en-US" dirty="0">
                          <a:solidFill>
                            <a:schemeClr val="tx1"/>
                          </a:solidFill>
                        </a:rPr>
                        <a:t>Optimize </a:t>
                      </a:r>
                    </a:p>
                  </a:txBody>
                  <a:tcPr/>
                </a:tc>
                <a:tc>
                  <a:txBody>
                    <a:bodyPr/>
                    <a:lstStyle/>
                    <a:p>
                      <a:r>
                        <a:rPr lang="en-US" dirty="0">
                          <a:solidFill>
                            <a:schemeClr val="tx1"/>
                          </a:solidFill>
                        </a:rPr>
                        <a:t>P</a:t>
                      </a:r>
                      <a:r>
                        <a:rPr lang="en-US" baseline="-25000" dirty="0">
                          <a:solidFill>
                            <a:schemeClr val="tx1"/>
                          </a:solidFill>
                        </a:rPr>
                        <a:t>2</a:t>
                      </a:r>
                      <a:endParaRPr lang="en-US" dirty="0">
                        <a:solidFill>
                          <a:schemeClr val="tx1"/>
                        </a:solidFill>
                      </a:endParaRPr>
                    </a:p>
                  </a:txBody>
                  <a:tcPr/>
                </a:tc>
                <a:extLst>
                  <a:ext uri="{0D108BD9-81ED-4DB2-BD59-A6C34878D82A}">
                    <a16:rowId xmlns:a16="http://schemas.microsoft.com/office/drawing/2014/main" val="2554000300"/>
                  </a:ext>
                </a:extLst>
              </a:tr>
              <a:tr h="370840">
                <a:tc>
                  <a:txBody>
                    <a:bodyPr/>
                    <a:lstStyle/>
                    <a:p>
                      <a:r>
                        <a:rPr lang="en-US" dirty="0">
                          <a:solidFill>
                            <a:schemeClr val="tx1"/>
                          </a:solidFill>
                        </a:rPr>
                        <a:t>Optimize</a:t>
                      </a:r>
                    </a:p>
                  </a:txBody>
                  <a:tcPr/>
                </a:tc>
                <a:tc>
                  <a:txBody>
                    <a:bodyPr/>
                    <a:lstStyle/>
                    <a:p>
                      <a:r>
                        <a:rPr lang="en-US" dirty="0">
                          <a:solidFill>
                            <a:schemeClr val="tx1"/>
                          </a:solidFill>
                        </a:rPr>
                        <a:t>P</a:t>
                      </a:r>
                      <a:r>
                        <a:rPr lang="en-US" baseline="-25000" dirty="0">
                          <a:solidFill>
                            <a:schemeClr val="tx1"/>
                          </a:solidFill>
                        </a:rPr>
                        <a:t>2</a:t>
                      </a:r>
                      <a:endParaRPr lang="en-US" dirty="0">
                        <a:solidFill>
                          <a:schemeClr val="tx1"/>
                        </a:solidFill>
                      </a:endParaRPr>
                    </a:p>
                  </a:txBody>
                  <a:tcPr/>
                </a:tc>
                <a:extLst>
                  <a:ext uri="{0D108BD9-81ED-4DB2-BD59-A6C34878D82A}">
                    <a16:rowId xmlns:a16="http://schemas.microsoft.com/office/drawing/2014/main" val="1193178762"/>
                  </a:ext>
                </a:extLst>
              </a:tr>
              <a:tr h="370840">
                <a:tc>
                  <a:txBody>
                    <a:bodyPr/>
                    <a:lstStyle/>
                    <a:p>
                      <a:r>
                        <a:rPr lang="en-US" dirty="0">
                          <a:solidFill>
                            <a:schemeClr val="tx1"/>
                          </a:solidFill>
                        </a:rPr>
                        <a:t>Optimize</a:t>
                      </a:r>
                    </a:p>
                  </a:txBody>
                  <a:tcPr/>
                </a:tc>
                <a:tc>
                  <a:txBody>
                    <a:bodyPr/>
                    <a:lstStyle/>
                    <a:p>
                      <a:r>
                        <a:rPr lang="en-US" dirty="0">
                          <a:solidFill>
                            <a:schemeClr val="tx1"/>
                          </a:solidFill>
                        </a:rPr>
                        <a:t>P</a:t>
                      </a:r>
                      <a:r>
                        <a:rPr lang="en-US" baseline="-25000" dirty="0">
                          <a:solidFill>
                            <a:schemeClr val="tx1"/>
                          </a:solidFill>
                        </a:rPr>
                        <a:t>1</a:t>
                      </a:r>
                      <a:endParaRPr lang="en-US" dirty="0">
                        <a:solidFill>
                          <a:schemeClr val="tx1"/>
                        </a:solidFill>
                      </a:endParaRPr>
                    </a:p>
                  </a:txBody>
                  <a:tcPr/>
                </a:tc>
                <a:extLst>
                  <a:ext uri="{0D108BD9-81ED-4DB2-BD59-A6C34878D82A}">
                    <a16:rowId xmlns:a16="http://schemas.microsoft.com/office/drawing/2014/main" val="909406555"/>
                  </a:ext>
                </a:extLst>
              </a:tr>
              <a:tr h="370840">
                <a:tc>
                  <a:txBody>
                    <a:bodyPr/>
                    <a:lstStyle/>
                    <a:p>
                      <a:r>
                        <a:rPr lang="en-US" dirty="0">
                          <a:solidFill>
                            <a:schemeClr val="tx1"/>
                          </a:solidFill>
                        </a:rPr>
                        <a:t>Optimize</a:t>
                      </a:r>
                    </a:p>
                  </a:txBody>
                  <a:tcPr/>
                </a:tc>
                <a:tc>
                  <a:txBody>
                    <a:bodyPr/>
                    <a:lstStyle/>
                    <a:p>
                      <a:r>
                        <a:rPr lang="en-US" dirty="0">
                          <a:solidFill>
                            <a:schemeClr val="tx1"/>
                          </a:solidFill>
                        </a:rPr>
                        <a:t>P</a:t>
                      </a:r>
                      <a:r>
                        <a:rPr lang="en-US" baseline="-25000" dirty="0">
                          <a:solidFill>
                            <a:schemeClr val="tx1"/>
                          </a:solidFill>
                        </a:rPr>
                        <a:t>3</a:t>
                      </a:r>
                      <a:endParaRPr lang="en-US" dirty="0">
                        <a:solidFill>
                          <a:schemeClr val="tx1"/>
                        </a:solidFill>
                      </a:endParaRPr>
                    </a:p>
                  </a:txBody>
                  <a:tcPr/>
                </a:tc>
                <a:extLst>
                  <a:ext uri="{0D108BD9-81ED-4DB2-BD59-A6C34878D82A}">
                    <a16:rowId xmlns:a16="http://schemas.microsoft.com/office/drawing/2014/main" val="2158828004"/>
                  </a:ext>
                </a:extLst>
              </a:tr>
              <a:tr h="370840">
                <a:tc>
                  <a:txBody>
                    <a:bodyPr/>
                    <a:lstStyle/>
                    <a:p>
                      <a:r>
                        <a:rPr lang="en-US" dirty="0">
                          <a:solidFill>
                            <a:schemeClr val="tx1"/>
                          </a:solidFill>
                        </a:rPr>
                        <a:t>Optimize</a:t>
                      </a:r>
                    </a:p>
                  </a:txBody>
                  <a:tcPr/>
                </a:tc>
                <a:tc>
                  <a:txBody>
                    <a:bodyPr/>
                    <a:lstStyle/>
                    <a:p>
                      <a:r>
                        <a:rPr lang="en-US" baseline="0" dirty="0">
                          <a:solidFill>
                            <a:schemeClr val="tx1"/>
                          </a:solidFill>
                        </a:rPr>
                        <a:t>P</a:t>
                      </a:r>
                      <a:r>
                        <a:rPr lang="en-US" baseline="-25000" dirty="0">
                          <a:solidFill>
                            <a:schemeClr val="tx1"/>
                          </a:solidFill>
                        </a:rPr>
                        <a:t>2</a:t>
                      </a:r>
                      <a:endParaRPr lang="en-US" dirty="0">
                        <a:solidFill>
                          <a:schemeClr val="tx1"/>
                        </a:solidFill>
                      </a:endParaRPr>
                    </a:p>
                  </a:txBody>
                  <a:tcPr/>
                </a:tc>
                <a:extLst>
                  <a:ext uri="{0D108BD9-81ED-4DB2-BD59-A6C34878D82A}">
                    <a16:rowId xmlns:a16="http://schemas.microsoft.com/office/drawing/2014/main" val="4274274037"/>
                  </a:ext>
                </a:extLst>
              </a:tr>
              <a:tr h="370840">
                <a:tc>
                  <a:txBody>
                    <a:bodyPr/>
                    <a:lstStyle/>
                    <a:p>
                      <a:r>
                        <a:rPr lang="en-US" dirty="0">
                          <a:solidFill>
                            <a:schemeClr val="tx1"/>
                          </a:solidFill>
                        </a:rPr>
                        <a:t>Optimize</a:t>
                      </a:r>
                    </a:p>
                  </a:txBody>
                  <a:tcPr/>
                </a:tc>
                <a:tc>
                  <a:txBody>
                    <a:bodyPr/>
                    <a:lstStyle/>
                    <a:p>
                      <a:r>
                        <a:rPr lang="en-US" baseline="0" dirty="0">
                          <a:solidFill>
                            <a:schemeClr val="tx1"/>
                          </a:solidFill>
                        </a:rPr>
                        <a:t>P</a:t>
                      </a:r>
                      <a:r>
                        <a:rPr lang="en-US" baseline="-25000" dirty="0">
                          <a:solidFill>
                            <a:schemeClr val="tx1"/>
                          </a:solidFill>
                        </a:rPr>
                        <a:t>4</a:t>
                      </a:r>
                      <a:endParaRPr lang="en-US" dirty="0">
                        <a:solidFill>
                          <a:schemeClr val="tx1"/>
                        </a:solidFill>
                      </a:endParaRPr>
                    </a:p>
                  </a:txBody>
                  <a:tcPr/>
                </a:tc>
                <a:extLst>
                  <a:ext uri="{0D108BD9-81ED-4DB2-BD59-A6C34878D82A}">
                    <a16:rowId xmlns:a16="http://schemas.microsoft.com/office/drawing/2014/main" val="1409150056"/>
                  </a:ext>
                </a:extLst>
              </a:tr>
              <a:tr h="370840">
                <a:tc>
                  <a:txBody>
                    <a:bodyPr/>
                    <a:lstStyle/>
                    <a:p>
                      <a:r>
                        <a:rPr lang="en-US" dirty="0">
                          <a:solidFill>
                            <a:schemeClr val="tx1"/>
                          </a:solidFill>
                        </a:rPr>
                        <a:t>…</a:t>
                      </a:r>
                    </a:p>
                  </a:txBody>
                  <a:tcPr/>
                </a:tc>
                <a:tc>
                  <a:txBody>
                    <a:bodyPr/>
                    <a:lstStyle/>
                    <a:p>
                      <a:endParaRPr lang="en-US" dirty="0">
                        <a:solidFill>
                          <a:schemeClr val="tx1"/>
                        </a:solidFill>
                      </a:endParaRPr>
                    </a:p>
                  </a:txBody>
                  <a:tcPr/>
                </a:tc>
                <a:extLst>
                  <a:ext uri="{0D108BD9-81ED-4DB2-BD59-A6C34878D82A}">
                    <a16:rowId xmlns:a16="http://schemas.microsoft.com/office/drawing/2014/main" val="773663265"/>
                  </a:ext>
                </a:extLst>
              </a:tr>
            </a:tbl>
          </a:graphicData>
        </a:graphic>
      </p:graphicFrame>
      <p:sp>
        <p:nvSpPr>
          <p:cNvPr id="12" name="Rounded Rectangle 37">
            <a:extLst>
              <a:ext uri="{FF2B5EF4-FFF2-40B4-BE49-F238E27FC236}">
                <a16:creationId xmlns:a16="http://schemas.microsoft.com/office/drawing/2014/main" id="{B4E847D8-FD04-47E5-BAB0-D763FF299E8D}"/>
              </a:ext>
            </a:extLst>
          </p:cNvPr>
          <p:cNvSpPr txBox="1">
            <a:spLocks/>
          </p:cNvSpPr>
          <p:nvPr/>
        </p:nvSpPr>
        <p:spPr>
          <a:xfrm>
            <a:off x="1625186" y="5956720"/>
            <a:ext cx="7912107" cy="379211"/>
          </a:xfrm>
          <a:prstGeom prst="roundRect">
            <a:avLst/>
          </a:prstGeom>
          <a:solidFill>
            <a:srgbClr val="F7FBD5"/>
          </a:solidFill>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ct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0000FF"/>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lt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9pPr>
          </a:lstStyle>
          <a:p>
            <a:pPr marL="0" indent="0">
              <a:buNone/>
            </a:pPr>
            <a:r>
              <a:rPr lang="en-US" sz="2000" dirty="0"/>
              <a:t>Many different query instances may lead to same optimal execution plan </a:t>
            </a:r>
          </a:p>
        </p:txBody>
      </p:sp>
      <p:sp>
        <p:nvSpPr>
          <p:cNvPr id="3" name="Date Placeholder 2">
            <a:extLst>
              <a:ext uri="{FF2B5EF4-FFF2-40B4-BE49-F238E27FC236}">
                <a16:creationId xmlns:a16="http://schemas.microsoft.com/office/drawing/2014/main" id="{4A091CFB-319A-49DF-A1EC-970EC67E271C}"/>
              </a:ext>
            </a:extLst>
          </p:cNvPr>
          <p:cNvSpPr>
            <a:spLocks noGrp="1"/>
          </p:cNvSpPr>
          <p:nvPr>
            <p:ph type="dt" sz="half" idx="10"/>
          </p:nvPr>
        </p:nvSpPr>
        <p:spPr/>
        <p:txBody>
          <a:bodyPr/>
          <a:lstStyle/>
          <a:p>
            <a:fld id="{6F19EBAE-0821-4106-8886-6D1910263F6C}" type="datetime1">
              <a:rPr lang="en-US" smtClean="0"/>
              <a:t>1/26/2018</a:t>
            </a:fld>
            <a:endParaRPr lang="en-US"/>
          </a:p>
        </p:txBody>
      </p:sp>
      <p:sp>
        <p:nvSpPr>
          <p:cNvPr id="4" name="Slide Number Placeholder 3">
            <a:extLst>
              <a:ext uri="{FF2B5EF4-FFF2-40B4-BE49-F238E27FC236}">
                <a16:creationId xmlns:a16="http://schemas.microsoft.com/office/drawing/2014/main" id="{20BA8582-1642-4391-9A7A-9F3F062383D2}"/>
              </a:ext>
            </a:extLst>
          </p:cNvPr>
          <p:cNvSpPr>
            <a:spLocks noGrp="1"/>
          </p:cNvSpPr>
          <p:nvPr>
            <p:ph type="sldNum" sz="quarter" idx="12"/>
          </p:nvPr>
        </p:nvSpPr>
        <p:spPr/>
        <p:txBody>
          <a:bodyPr/>
          <a:lstStyle/>
          <a:p>
            <a:fld id="{2A90BD27-C47E-47C2-9FB3-CBB1CB19B799}" type="slidenum">
              <a:rPr lang="en-US" smtClean="0"/>
              <a:t>8</a:t>
            </a:fld>
            <a:endParaRPr lang="en-US"/>
          </a:p>
        </p:txBody>
      </p:sp>
    </p:spTree>
    <p:extLst>
      <p:ext uri="{BB962C8B-B14F-4D97-AF65-F5344CB8AC3E}">
        <p14:creationId xmlns:p14="http://schemas.microsoft.com/office/powerpoint/2010/main" val="42461009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fade">
                                      <p:cBhvr>
                                        <p:cTn id="12" dur="500"/>
                                        <p:tgtEl>
                                          <p:spTgt spid="9"/>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15"/>
                                        </p:tgtEl>
                                        <p:attrNameLst>
                                          <p:attrName>style.visibility</p:attrName>
                                        </p:attrNameLst>
                                      </p:cBhvr>
                                      <p:to>
                                        <p:strVal val="visible"/>
                                      </p:to>
                                    </p:set>
                                    <p:animEffect transition="in" filter="fade">
                                      <p:cBhvr>
                                        <p:cTn id="15" dur="500"/>
                                        <p:tgtEl>
                                          <p:spTgt spid="15"/>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11"/>
                                        </p:tgtEl>
                                        <p:attrNameLst>
                                          <p:attrName>style.visibility</p:attrName>
                                        </p:attrNameLst>
                                      </p:cBhvr>
                                      <p:to>
                                        <p:strVal val="visible"/>
                                      </p:to>
                                    </p:set>
                                    <p:animEffect transition="in" filter="fade">
                                      <p:cBhvr>
                                        <p:cTn id="20" dur="500"/>
                                        <p:tgtEl>
                                          <p:spTgt spid="11"/>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12"/>
                                        </p:tgtEl>
                                        <p:attrNameLst>
                                          <p:attrName>style.visibility</p:attrName>
                                        </p:attrNameLst>
                                      </p:cBhvr>
                                      <p:to>
                                        <p:strVal val="visible"/>
                                      </p:to>
                                    </p:set>
                                    <p:animEffect transition="in" filter="fade">
                                      <p:cBhvr>
                                        <p:cTn id="25"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11" grpId="0" animBg="1"/>
      <p:bldP spid="15" grpId="0"/>
      <p:bldP spid="12"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926FFB-A8DE-466C-95AD-32EFC455478E}"/>
              </a:ext>
            </a:extLst>
          </p:cNvPr>
          <p:cNvSpPr>
            <a:spLocks noGrp="1"/>
          </p:cNvSpPr>
          <p:nvPr>
            <p:ph type="title"/>
          </p:nvPr>
        </p:nvSpPr>
        <p:spPr/>
        <p:txBody>
          <a:bodyPr>
            <a:normAutofit fontScale="90000"/>
          </a:bodyPr>
          <a:lstStyle/>
          <a:p>
            <a:r>
              <a:rPr lang="en-US" dirty="0"/>
              <a:t>Prior work (upfront identification of plans i.e. offline PQO) </a:t>
            </a:r>
          </a:p>
        </p:txBody>
      </p:sp>
      <p:sp>
        <p:nvSpPr>
          <p:cNvPr id="5" name="Footer Placeholder 4">
            <a:extLst>
              <a:ext uri="{FF2B5EF4-FFF2-40B4-BE49-F238E27FC236}">
                <a16:creationId xmlns:a16="http://schemas.microsoft.com/office/drawing/2014/main" id="{387597DC-6484-40E2-B336-BA7604AA8974}"/>
              </a:ext>
            </a:extLst>
          </p:cNvPr>
          <p:cNvSpPr>
            <a:spLocks noGrp="1"/>
          </p:cNvSpPr>
          <p:nvPr>
            <p:ph type="ftr" sz="quarter" idx="11"/>
          </p:nvPr>
        </p:nvSpPr>
        <p:spPr/>
        <p:txBody>
          <a:bodyPr/>
          <a:lstStyle/>
          <a:p>
            <a:r>
              <a:rPr lang="en-US"/>
              <a:t>IIT-B visit</a:t>
            </a:r>
            <a:endParaRPr lang="en-US" dirty="0"/>
          </a:p>
        </p:txBody>
      </p:sp>
      <p:sp>
        <p:nvSpPr>
          <p:cNvPr id="4" name="Date Placeholder 3">
            <a:extLst>
              <a:ext uri="{FF2B5EF4-FFF2-40B4-BE49-F238E27FC236}">
                <a16:creationId xmlns:a16="http://schemas.microsoft.com/office/drawing/2014/main" id="{B860A0D3-DFDC-4D69-B827-89C95FAC7994}"/>
              </a:ext>
            </a:extLst>
          </p:cNvPr>
          <p:cNvSpPr>
            <a:spLocks noGrp="1"/>
          </p:cNvSpPr>
          <p:nvPr>
            <p:ph type="dt" sz="half" idx="10"/>
          </p:nvPr>
        </p:nvSpPr>
        <p:spPr/>
        <p:txBody>
          <a:bodyPr/>
          <a:lstStyle/>
          <a:p>
            <a:fld id="{FB0BC349-06BD-42E2-80A3-F6A5B0159960}" type="datetime1">
              <a:rPr lang="en-US" smtClean="0"/>
              <a:t>1/26/2018</a:t>
            </a:fld>
            <a:endParaRPr lang="en-US"/>
          </a:p>
        </p:txBody>
      </p:sp>
      <p:sp>
        <p:nvSpPr>
          <p:cNvPr id="6" name="Slide Number Placeholder 5">
            <a:extLst>
              <a:ext uri="{FF2B5EF4-FFF2-40B4-BE49-F238E27FC236}">
                <a16:creationId xmlns:a16="http://schemas.microsoft.com/office/drawing/2014/main" id="{8BD6D239-7415-41DA-AC5E-A564B32CEB91}"/>
              </a:ext>
            </a:extLst>
          </p:cNvPr>
          <p:cNvSpPr>
            <a:spLocks noGrp="1"/>
          </p:cNvSpPr>
          <p:nvPr>
            <p:ph type="sldNum" sz="quarter" idx="12"/>
          </p:nvPr>
        </p:nvSpPr>
        <p:spPr/>
        <p:txBody>
          <a:bodyPr/>
          <a:lstStyle/>
          <a:p>
            <a:fld id="{2A90BD27-C47E-47C2-9FB3-CBB1CB19B799}" type="slidenum">
              <a:rPr lang="en-US" smtClean="0"/>
              <a:t>9</a:t>
            </a:fld>
            <a:endParaRPr lang="en-US"/>
          </a:p>
        </p:txBody>
      </p:sp>
      <p:sp>
        <p:nvSpPr>
          <p:cNvPr id="9" name="Content Placeholder 8">
            <a:extLst>
              <a:ext uri="{FF2B5EF4-FFF2-40B4-BE49-F238E27FC236}">
                <a16:creationId xmlns:a16="http://schemas.microsoft.com/office/drawing/2014/main" id="{740CA5C3-8CC3-4C34-AE91-6E221CDB2F75}"/>
              </a:ext>
            </a:extLst>
          </p:cNvPr>
          <p:cNvSpPr>
            <a:spLocks noGrp="1"/>
          </p:cNvSpPr>
          <p:nvPr>
            <p:ph idx="1"/>
          </p:nvPr>
        </p:nvSpPr>
        <p:spPr>
          <a:xfrm>
            <a:off x="3518451" y="5324675"/>
            <a:ext cx="7067883" cy="827218"/>
          </a:xfrm>
        </p:spPr>
        <p:txBody>
          <a:bodyPr>
            <a:normAutofit/>
          </a:bodyPr>
          <a:lstStyle/>
          <a:p>
            <a:pPr marL="0" indent="0">
              <a:buNone/>
            </a:pPr>
            <a:r>
              <a:rPr lang="en-US" dirty="0"/>
              <a:t>Paper from IIT-B at VLDB 2003</a:t>
            </a:r>
          </a:p>
        </p:txBody>
      </p:sp>
      <p:pic>
        <p:nvPicPr>
          <p:cNvPr id="7" name="Picture 6">
            <a:extLst>
              <a:ext uri="{FF2B5EF4-FFF2-40B4-BE49-F238E27FC236}">
                <a16:creationId xmlns:a16="http://schemas.microsoft.com/office/drawing/2014/main" id="{12C081A0-E25D-47D2-B67F-49E3F01A03AC}"/>
              </a:ext>
            </a:extLst>
          </p:cNvPr>
          <p:cNvPicPr>
            <a:picLocks noChangeAspect="1"/>
          </p:cNvPicPr>
          <p:nvPr/>
        </p:nvPicPr>
        <p:blipFill>
          <a:blip r:embed="rId2"/>
          <a:stretch>
            <a:fillRect/>
          </a:stretch>
        </p:blipFill>
        <p:spPr>
          <a:xfrm>
            <a:off x="417385" y="1292398"/>
            <a:ext cx="10687295" cy="3528080"/>
          </a:xfrm>
          <a:prstGeom prst="rect">
            <a:avLst/>
          </a:prstGeom>
        </p:spPr>
      </p:pic>
    </p:spTree>
    <p:extLst>
      <p:ext uri="{BB962C8B-B14F-4D97-AF65-F5344CB8AC3E}">
        <p14:creationId xmlns:p14="http://schemas.microsoft.com/office/powerpoint/2010/main" val="170178084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11905</TotalTime>
  <Words>2867</Words>
  <Application>Microsoft Office PowerPoint</Application>
  <PresentationFormat>Widescreen</PresentationFormat>
  <Paragraphs>705</Paragraphs>
  <Slides>42</Slides>
  <Notes>22</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42</vt:i4>
      </vt:variant>
    </vt:vector>
  </HeadingPairs>
  <TitlesOfParts>
    <vt:vector size="50" baseType="lpstr">
      <vt:lpstr>Arial</vt:lpstr>
      <vt:lpstr>Calibri</vt:lpstr>
      <vt:lpstr>Calibri Light</vt:lpstr>
      <vt:lpstr>Cambria Math</vt:lpstr>
      <vt:lpstr>Times New Roman</vt:lpstr>
      <vt:lpstr>Verdana</vt:lpstr>
      <vt:lpstr>Wingdings</vt:lpstr>
      <vt:lpstr>Office Theme</vt:lpstr>
      <vt:lpstr>Leveraging Re-costing for  Online Optimization of Parameterized Queries</vt:lpstr>
      <vt:lpstr>Sample Relational Database:  Manufacturing </vt:lpstr>
      <vt:lpstr>Query Interface</vt:lpstr>
      <vt:lpstr>Query Optimization</vt:lpstr>
      <vt:lpstr>Query as seen by optimizer</vt:lpstr>
      <vt:lpstr>Parameterized queries</vt:lpstr>
      <vt:lpstr>Query Workload</vt:lpstr>
      <vt:lpstr>Simple approaches</vt:lpstr>
      <vt:lpstr>Prior work (upfront identification of plans i.e. offline PQO) </vt:lpstr>
      <vt:lpstr>Prior work (upfront identification of plans i.e. offline PQO) </vt:lpstr>
      <vt:lpstr>Performance Metrics (online PQO)</vt:lpstr>
      <vt:lpstr>Competing factors and Goal</vt:lpstr>
      <vt:lpstr>Prior work 1: online PQO [VLDB 2008]</vt:lpstr>
      <vt:lpstr>Prior work 2: online PQO [TKDE 2009]</vt:lpstr>
      <vt:lpstr>Prior techniques: online PQO</vt:lpstr>
      <vt:lpstr>Generic argument  for online PQO</vt:lpstr>
      <vt:lpstr>Contributions</vt:lpstr>
      <vt:lpstr>Plan re-cost in online PQO</vt:lpstr>
      <vt:lpstr>Advantages of plan re-costing in online PQO</vt:lpstr>
      <vt:lpstr>Bounded-PPQO with plan re-cost</vt:lpstr>
      <vt:lpstr>Contribution 2</vt:lpstr>
      <vt:lpstr>Existing PCM assumption is conservative</vt:lpstr>
      <vt:lpstr>This work: Bounded Cost Growth (BCG) assumption</vt:lpstr>
      <vt:lpstr>With BCG</vt:lpstr>
      <vt:lpstr>“Selectivity Check” to select a cached plan</vt:lpstr>
      <vt:lpstr>“Cost Check” to select a cached plan</vt:lpstr>
      <vt:lpstr>Algorithm</vt:lpstr>
      <vt:lpstr>Selectivity Check</vt:lpstr>
      <vt:lpstr>Cost check</vt:lpstr>
      <vt:lpstr>Redundancy check</vt:lpstr>
      <vt:lpstr>Architecture (SCR) </vt:lpstr>
      <vt:lpstr>PowerPoint Presentation</vt:lpstr>
      <vt:lpstr>Experimental Setup</vt:lpstr>
      <vt:lpstr>Cost sub-optimality and optimizer overheads</vt:lpstr>
      <vt:lpstr>Number of stored plans</vt:lpstr>
      <vt:lpstr>Summary</vt:lpstr>
      <vt:lpstr>Thanks! Questions?</vt:lpstr>
      <vt:lpstr>Inside Plan Cache</vt:lpstr>
      <vt:lpstr>When OptOnce gave MSO &lt; 2</vt:lpstr>
      <vt:lpstr>Variation with dimension and length of workload</vt:lpstr>
      <vt:lpstr>#Plans compared to other techniques and  variation with λ and workload length </vt:lpstr>
      <vt:lpstr>Impact of λ</vt:lpstr>
    </vt:vector>
  </TitlesOfParts>
  <Company>MSRSuppDeploy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Anshuman Dutt</dc:creator>
  <cp:lastModifiedBy>Anshuman Dutt</cp:lastModifiedBy>
  <cp:revision>3268</cp:revision>
  <cp:lastPrinted>2017-04-18T23:18:55Z</cp:lastPrinted>
  <dcterms:created xsi:type="dcterms:W3CDTF">2016-04-28T16:09:42Z</dcterms:created>
  <dcterms:modified xsi:type="dcterms:W3CDTF">2018-01-27T05:06:39Z</dcterms:modified>
</cp:coreProperties>
</file>