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g"/>
  <Override PartName="/ppt/media/image7.jpg" ContentType="image/jpg"/>
  <Override PartName="/ppt/media/image9.jpg" ContentType="image/jpg"/>
  <Override PartName="/ppt/media/image12.jpg" ContentType="image/jpg"/>
  <Override PartName="/ppt/media/image13.jpg" ContentType="image/jpg"/>
  <Override PartName="/ppt/media/image16.jpg" ContentType="image/jpg"/>
  <Override PartName="/ppt/media/image1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94" r:id="rId12"/>
    <p:sldId id="269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5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2" r:id="rId31"/>
    <p:sldId id="291" r:id="rId32"/>
    <p:sldId id="293" r:id="rId33"/>
    <p:sldId id="280" r:id="rId34"/>
    <p:sldId id="281" r:id="rId35"/>
    <p:sldId id="282" r:id="rId36"/>
    <p:sldId id="283" r:id="rId37"/>
    <p:sldId id="278" r:id="rId38"/>
    <p:sldId id="27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083D-F9C6-4DB5-9684-F839A2F378F9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1ADB-FABD-483D-9F49-E9CCD8CE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083D-F9C6-4DB5-9684-F839A2F378F9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1ADB-FABD-483D-9F49-E9CCD8CE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9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083D-F9C6-4DB5-9684-F839A2F378F9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1ADB-FABD-483D-9F49-E9CCD8CE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083D-F9C6-4DB5-9684-F839A2F378F9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1ADB-FABD-483D-9F49-E9CCD8CE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083D-F9C6-4DB5-9684-F839A2F378F9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1ADB-FABD-483D-9F49-E9CCD8CE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8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083D-F9C6-4DB5-9684-F839A2F378F9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1ADB-FABD-483D-9F49-E9CCD8CE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6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083D-F9C6-4DB5-9684-F839A2F378F9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1ADB-FABD-483D-9F49-E9CCD8CE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083D-F9C6-4DB5-9684-F839A2F378F9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1ADB-FABD-483D-9F49-E9CCD8CE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3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083D-F9C6-4DB5-9684-F839A2F378F9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1ADB-FABD-483D-9F49-E9CCD8CE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3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083D-F9C6-4DB5-9684-F839A2F378F9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1ADB-FABD-483D-9F49-E9CCD8CE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083D-F9C6-4DB5-9684-F839A2F378F9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1ADB-FABD-483D-9F49-E9CCD8CE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0083D-F9C6-4DB5-9684-F839A2F378F9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E1ADB-FABD-483D-9F49-E9CCD8CE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7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CrowdDB: Answering Queries  using Crowdsourcing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56584"/>
            <a:ext cx="9144000" cy="300261"/>
          </a:xfrm>
        </p:spPr>
        <p:txBody>
          <a:bodyPr>
            <a:normAutofit lnSpcReduction="10000"/>
          </a:bodyPr>
          <a:lstStyle/>
          <a:p>
            <a:r>
              <a:rPr lang="en-US" sz="1600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Michael</a:t>
            </a:r>
            <a:r>
              <a:rPr lang="en-US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6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Franklin,</a:t>
            </a:r>
            <a:r>
              <a:rPr lang="en-US" sz="16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Donald</a:t>
            </a:r>
            <a:r>
              <a:rPr lang="en-US" sz="16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sz="16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6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Kraska</a:t>
            </a:r>
            <a:r>
              <a:rPr lang="en-US" sz="16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Sukriti</a:t>
            </a:r>
            <a:r>
              <a:rPr lang="en-US" sz="16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Ramesh,</a:t>
            </a:r>
            <a:r>
              <a:rPr lang="en-US" sz="16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Reynold  </a:t>
            </a:r>
            <a:r>
              <a:rPr lang="en-US" sz="16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AMT-Workflow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487619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900" spc="65" dirty="0">
                <a:latin typeface="Palatino Linotype"/>
                <a:cs typeface="Palatino Linotype"/>
              </a:rPr>
              <a:t>Package the jobs comprising of information into HITs,  determines the number of assignments required for  each HIT and posts the </a:t>
            </a:r>
            <a:r>
              <a:rPr lang="en-US" sz="1900" spc="65" dirty="0" smtClean="0">
                <a:latin typeface="Palatino Linotype"/>
                <a:cs typeface="Palatino Linotype"/>
              </a:rPr>
              <a:t>HITs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900" spc="65" dirty="0">
              <a:latin typeface="Palatino Linotype"/>
              <a:cs typeface="Palatino Linotype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900" spc="65" dirty="0">
                <a:latin typeface="Palatino Linotype"/>
                <a:cs typeface="Palatino Linotype"/>
              </a:rPr>
              <a:t>Optionally specify requirements that workers must  meet in order to be able to accept the </a:t>
            </a:r>
            <a:r>
              <a:rPr lang="en-US" sz="1900" spc="65" dirty="0" smtClean="0">
                <a:latin typeface="Palatino Linotype"/>
                <a:cs typeface="Palatino Linotype"/>
              </a:rPr>
              <a:t>HIT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900" spc="65" dirty="0">
              <a:latin typeface="Palatino Linotype"/>
              <a:cs typeface="Palatino Linotype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900" spc="65" dirty="0">
                <a:latin typeface="Palatino Linotype"/>
                <a:cs typeface="Palatino Linotype"/>
              </a:rPr>
              <a:t>AMT Groups compatible HITs into HIT Groups and  posts them so that they are searchable by </a:t>
            </a:r>
            <a:r>
              <a:rPr lang="en-US" sz="1900" spc="65" dirty="0" smtClean="0">
                <a:latin typeface="Palatino Linotype"/>
                <a:cs typeface="Palatino Linotype"/>
              </a:rPr>
              <a:t>workers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900" spc="65" dirty="0">
              <a:latin typeface="Palatino Linotype"/>
              <a:cs typeface="Palatino Linotype"/>
            </a:endParaRPr>
          </a:p>
          <a:p>
            <a:pPr marL="12700" algn="just">
              <a:lnSpc>
                <a:spcPct val="110000"/>
              </a:lnSpc>
              <a:spcBef>
                <a:spcPts val="0"/>
              </a:spcBef>
            </a:pPr>
            <a:r>
              <a:rPr lang="en-US" sz="1900" spc="65" dirty="0">
                <a:latin typeface="Palatino Linotype"/>
                <a:cs typeface="Palatino Linotype"/>
              </a:rPr>
              <a:t>A worker accepts and processes </a:t>
            </a:r>
            <a:r>
              <a:rPr lang="en-US" sz="1900" spc="65" dirty="0" smtClean="0">
                <a:latin typeface="Palatino Linotype"/>
                <a:cs typeface="Palatino Linotype"/>
              </a:rPr>
              <a:t>assignments</a:t>
            </a:r>
          </a:p>
          <a:p>
            <a:pPr marL="12700" algn="just">
              <a:lnSpc>
                <a:spcPct val="110000"/>
              </a:lnSpc>
              <a:spcBef>
                <a:spcPts val="0"/>
              </a:spcBef>
            </a:pPr>
            <a:endParaRPr lang="en-US" sz="1900" spc="65" dirty="0">
              <a:latin typeface="Palatino Linotype"/>
              <a:cs typeface="Palatino Linotype"/>
            </a:endParaRPr>
          </a:p>
          <a:p>
            <a:pPr marL="12700" marR="5080" algn="just">
              <a:lnSpc>
                <a:spcPct val="110000"/>
              </a:lnSpc>
              <a:spcBef>
                <a:spcPts val="0"/>
              </a:spcBef>
            </a:pPr>
            <a:r>
              <a:rPr lang="en-US" sz="1900" spc="65" dirty="0">
                <a:latin typeface="Palatino Linotype"/>
                <a:cs typeface="Palatino Linotype"/>
              </a:rPr>
              <a:t>Requesters then collect all the completed assignments  for their HITs and </a:t>
            </a:r>
            <a:r>
              <a:rPr lang="en-US" sz="1900" spc="65" dirty="0" smtClean="0">
                <a:latin typeface="Palatino Linotype"/>
                <a:cs typeface="Palatino Linotype"/>
              </a:rPr>
              <a:t>apply whatever </a:t>
            </a:r>
            <a:r>
              <a:rPr lang="en-US" sz="1900" spc="65" dirty="0">
                <a:latin typeface="Palatino Linotype"/>
                <a:cs typeface="Palatino Linotype"/>
              </a:rPr>
              <a:t>quality control  methods they deem necessary and provide </a:t>
            </a:r>
            <a:r>
              <a:rPr lang="en-US" sz="1900" spc="65" dirty="0" smtClean="0">
                <a:latin typeface="Palatino Linotype"/>
                <a:cs typeface="Palatino Linotype"/>
              </a:rPr>
              <a:t>payment that </a:t>
            </a:r>
            <a:r>
              <a:rPr lang="en-US" sz="1900" spc="65" dirty="0">
                <a:latin typeface="Palatino Linotype"/>
                <a:cs typeface="Palatino Linotype"/>
              </a:rPr>
              <a:t>enable hundreds of thousands of people to perform paid work</a:t>
            </a:r>
          </a:p>
          <a:p>
            <a:endParaRPr lang="en-US" sz="1900" spc="65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472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en-US" sz="49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487619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spc="45" dirty="0">
                <a:latin typeface="Palatino Linotype"/>
                <a:cs typeface="Palatino Linotype"/>
              </a:rPr>
              <a:t>Performance and variability</a:t>
            </a:r>
          </a:p>
          <a:p>
            <a:pPr>
              <a:lnSpc>
                <a:spcPct val="200000"/>
              </a:lnSpc>
            </a:pPr>
            <a:r>
              <a:rPr lang="en-US" sz="2400" spc="45" dirty="0">
                <a:latin typeface="Palatino Linotype"/>
                <a:cs typeface="Palatino Linotype"/>
              </a:rPr>
              <a:t>Ambiguity</a:t>
            </a:r>
          </a:p>
          <a:p>
            <a:pPr>
              <a:lnSpc>
                <a:spcPct val="200000"/>
              </a:lnSpc>
            </a:pPr>
            <a:r>
              <a:rPr lang="en-US" sz="2400" spc="45" dirty="0">
                <a:latin typeface="Palatino Linotype"/>
                <a:cs typeface="Palatino Linotype"/>
              </a:rPr>
              <a:t>Affinity </a:t>
            </a:r>
          </a:p>
          <a:p>
            <a:pPr>
              <a:lnSpc>
                <a:spcPct val="200000"/>
              </a:lnSpc>
            </a:pPr>
            <a:r>
              <a:rPr lang="en-US" sz="2400" spc="45" dirty="0">
                <a:latin typeface="Palatino Linotype"/>
                <a:cs typeface="Palatino Linotype"/>
              </a:rPr>
              <a:t>Relatively small worker pool</a:t>
            </a:r>
          </a:p>
          <a:p>
            <a:pPr>
              <a:lnSpc>
                <a:spcPct val="200000"/>
              </a:lnSpc>
            </a:pPr>
            <a:r>
              <a:rPr lang="en-US" sz="2400" spc="45" dirty="0">
                <a:latin typeface="Palatino Linotype"/>
                <a:cs typeface="Palatino Linotype"/>
              </a:rPr>
              <a:t>Open and Close world assumption</a:t>
            </a:r>
          </a:p>
        </p:txBody>
      </p:sp>
    </p:spTree>
    <p:extLst>
      <p:ext uri="{BB962C8B-B14F-4D97-AF65-F5344CB8AC3E}">
        <p14:creationId xmlns:p14="http://schemas.microsoft.com/office/powerpoint/2010/main" val="27359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: CrowdDB</a:t>
            </a:r>
            <a:endParaRPr lang="en-US" sz="5400" b="1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1433111"/>
            <a:ext cx="10490915" cy="46057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Hybrid Human-Machine DBMS</a:t>
            </a:r>
          </a:p>
          <a:p>
            <a:pPr marL="12700">
              <a:lnSpc>
                <a:spcPct val="100000"/>
              </a:lnSpc>
            </a:pPr>
            <a:r>
              <a:rPr lang="en-US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  Database Problems</a:t>
            </a:r>
          </a:p>
          <a:p>
            <a:pPr marL="508000" indent="-342900" algn="just">
              <a:lnSpc>
                <a:spcPct val="100000"/>
              </a:lnSpc>
              <a:spcBef>
                <a:spcPts val="1470"/>
              </a:spcBef>
              <a:buFont typeface="+mj-lt"/>
              <a:buAutoNum type="arabicPeriod"/>
            </a:pPr>
            <a:r>
              <a:rPr lang="en-US" sz="1800" spc="20" dirty="0" smtClean="0">
                <a:latin typeface="Palatino Linotype"/>
                <a:cs typeface="Palatino Linotype"/>
              </a:rPr>
              <a:t>Missing</a:t>
            </a:r>
            <a:r>
              <a:rPr lang="en-US" sz="1800" spc="-50" dirty="0" smtClean="0">
                <a:latin typeface="Palatino Linotype"/>
                <a:cs typeface="Palatino Linotype"/>
              </a:rPr>
              <a:t> </a:t>
            </a:r>
            <a:r>
              <a:rPr lang="en-US" sz="1800" spc="40" dirty="0" smtClean="0">
                <a:latin typeface="Palatino Linotype"/>
                <a:cs typeface="Palatino Linotype"/>
              </a:rPr>
              <a:t>Data: </a:t>
            </a:r>
            <a:r>
              <a:rPr lang="en-US" sz="1800" spc="60" dirty="0">
                <a:latin typeface="Palatino Linotype"/>
                <a:cs typeface="Palatino Linotype"/>
              </a:rPr>
              <a:t>Generally because of left out or wrongly entered</a:t>
            </a:r>
            <a:r>
              <a:rPr lang="en-US" sz="1800" spc="60" dirty="0" smtClean="0">
                <a:latin typeface="Palatino Linotype"/>
                <a:cs typeface="Palatino Linotype"/>
              </a:rPr>
              <a:t>. Key </a:t>
            </a:r>
            <a:r>
              <a:rPr lang="en-US" sz="1800" spc="45" dirty="0" smtClean="0">
                <a:latin typeface="Palatino Linotype"/>
                <a:cs typeface="Palatino Linotype"/>
              </a:rPr>
              <a:t>limitation </a:t>
            </a:r>
            <a:r>
              <a:rPr lang="en-US" sz="1800" spc="65" dirty="0" smtClean="0">
                <a:latin typeface="Palatino Linotype"/>
                <a:cs typeface="Palatino Linotype"/>
              </a:rPr>
              <a:t>of </a:t>
            </a:r>
            <a:r>
              <a:rPr lang="en-US" sz="1800" spc="55" dirty="0" smtClean="0">
                <a:latin typeface="Palatino Linotype"/>
                <a:cs typeface="Palatino Linotype"/>
              </a:rPr>
              <a:t>relational technology </a:t>
            </a:r>
            <a:r>
              <a:rPr lang="en-US" sz="1800" spc="60" dirty="0" smtClean="0">
                <a:latin typeface="Palatino Linotype"/>
                <a:cs typeface="Palatino Linotype"/>
              </a:rPr>
              <a:t>stems </a:t>
            </a:r>
            <a:r>
              <a:rPr lang="en-US" sz="1800" spc="65" dirty="0" smtClean="0">
                <a:latin typeface="Palatino Linotype"/>
                <a:cs typeface="Palatino Linotype"/>
              </a:rPr>
              <a:t>from </a:t>
            </a:r>
            <a:r>
              <a:rPr lang="en-US" sz="1800" spc="70" dirty="0" smtClean="0">
                <a:latin typeface="Palatino Linotype"/>
                <a:cs typeface="Palatino Linotype"/>
              </a:rPr>
              <a:t>the </a:t>
            </a:r>
            <a:r>
              <a:rPr lang="en-US" sz="1800" spc="10" dirty="0" smtClean="0">
                <a:latin typeface="Palatino Linotype"/>
                <a:cs typeface="Palatino Linotype"/>
              </a:rPr>
              <a:t>Closed </a:t>
            </a:r>
            <a:r>
              <a:rPr lang="en-US" sz="1800" spc="45" dirty="0" smtClean="0">
                <a:latin typeface="Palatino Linotype"/>
                <a:cs typeface="Palatino Linotype"/>
              </a:rPr>
              <a:t>World  </a:t>
            </a:r>
            <a:r>
              <a:rPr lang="en-US" sz="1800" spc="35" dirty="0" smtClean="0">
                <a:latin typeface="Palatino Linotype"/>
                <a:cs typeface="Palatino Linotype"/>
              </a:rPr>
              <a:t>Assumption. </a:t>
            </a:r>
            <a:r>
              <a:rPr lang="en-US" sz="1800" spc="40" dirty="0" smtClean="0">
                <a:latin typeface="Palatino Linotype"/>
                <a:cs typeface="Palatino Linotype"/>
              </a:rPr>
              <a:t>People,</a:t>
            </a:r>
            <a:r>
              <a:rPr lang="en-US" sz="1800" dirty="0" smtClean="0">
                <a:latin typeface="Palatino Linotype"/>
                <a:cs typeface="Palatino Linotype"/>
              </a:rPr>
              <a:t> </a:t>
            </a:r>
            <a:r>
              <a:rPr lang="en-US" sz="1800" spc="35" dirty="0" smtClean="0">
                <a:latin typeface="Palatino Linotype"/>
                <a:cs typeface="Palatino Linotype"/>
              </a:rPr>
              <a:t>aided</a:t>
            </a:r>
            <a:r>
              <a:rPr lang="en-US" sz="1800" spc="-25" dirty="0" smtClean="0">
                <a:latin typeface="Palatino Linotype"/>
                <a:cs typeface="Palatino Linotype"/>
              </a:rPr>
              <a:t> </a:t>
            </a:r>
            <a:r>
              <a:rPr lang="en-US" sz="1800" spc="35" dirty="0" smtClean="0">
                <a:latin typeface="Palatino Linotype"/>
                <a:cs typeface="Palatino Linotype"/>
              </a:rPr>
              <a:t>by</a:t>
            </a:r>
            <a:r>
              <a:rPr lang="en-US" sz="1800" spc="-25" dirty="0" smtClean="0">
                <a:latin typeface="Palatino Linotype"/>
                <a:cs typeface="Palatino Linotype"/>
              </a:rPr>
              <a:t> </a:t>
            </a:r>
            <a:r>
              <a:rPr lang="en-US" sz="1800" spc="45" dirty="0" smtClean="0">
                <a:latin typeface="Palatino Linotype"/>
                <a:cs typeface="Palatino Linotype"/>
              </a:rPr>
              <a:t>tools</a:t>
            </a:r>
            <a:r>
              <a:rPr lang="en-US" sz="1800" spc="-5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such</a:t>
            </a:r>
            <a:r>
              <a:rPr lang="en-US" sz="1800" spc="20" dirty="0" smtClean="0">
                <a:latin typeface="Palatino Linotype"/>
                <a:cs typeface="Palatino Linotyp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as</a:t>
            </a:r>
            <a:r>
              <a:rPr lang="en-US" sz="1800" spc="-5" dirty="0" smtClean="0">
                <a:latin typeface="Palatino Linotype"/>
                <a:cs typeface="Palatino Linotype"/>
              </a:rPr>
              <a:t> </a:t>
            </a:r>
            <a:r>
              <a:rPr lang="en-US" sz="1800" spc="75" dirty="0" smtClean="0">
                <a:latin typeface="Palatino Linotype"/>
                <a:cs typeface="Palatino Linotype"/>
              </a:rPr>
              <a:t>search</a:t>
            </a:r>
            <a:r>
              <a:rPr lang="en-US" sz="1800" spc="20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engines</a:t>
            </a:r>
            <a:r>
              <a:rPr lang="en-US" sz="1800" spc="-5" dirty="0" smtClean="0">
                <a:latin typeface="Palatino Linotype"/>
                <a:cs typeface="Palatino Linotyp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and</a:t>
            </a:r>
            <a:r>
              <a:rPr lang="en-US" sz="1800" spc="-25" dirty="0" smtClean="0">
                <a:latin typeface="Palatino Linotype"/>
                <a:cs typeface="Palatino Linotype"/>
              </a:rPr>
              <a:t> </a:t>
            </a:r>
            <a:r>
              <a:rPr lang="en-US" sz="1800" spc="80" dirty="0" smtClean="0">
                <a:latin typeface="Palatino Linotype"/>
                <a:cs typeface="Palatino Linotype"/>
              </a:rPr>
              <a:t>reference  </a:t>
            </a:r>
            <a:r>
              <a:rPr lang="en-US" sz="1800" spc="60" dirty="0" smtClean="0">
                <a:latin typeface="Palatino Linotype"/>
                <a:cs typeface="Palatino Linotype"/>
              </a:rPr>
              <a:t>sources, </a:t>
            </a:r>
            <a:r>
              <a:rPr lang="en-US" sz="1800" spc="75" dirty="0" smtClean="0">
                <a:latin typeface="Palatino Linotype"/>
                <a:cs typeface="Palatino Linotype"/>
              </a:rPr>
              <a:t>are </a:t>
            </a:r>
            <a:r>
              <a:rPr lang="en-US" sz="1800" spc="50" dirty="0" smtClean="0">
                <a:latin typeface="Palatino Linotype"/>
                <a:cs typeface="Palatino Linotype"/>
              </a:rPr>
              <a:t>quite </a:t>
            </a:r>
            <a:r>
              <a:rPr lang="en-US" sz="1800" spc="55" dirty="0" smtClean="0">
                <a:latin typeface="Palatino Linotype"/>
                <a:cs typeface="Palatino Linotype"/>
              </a:rPr>
              <a:t>capable </a:t>
            </a:r>
            <a:r>
              <a:rPr lang="en-US" sz="1800" spc="65" dirty="0" smtClean="0">
                <a:latin typeface="Palatino Linotype"/>
                <a:cs typeface="Palatino Linotype"/>
              </a:rPr>
              <a:t>of </a:t>
            </a:r>
            <a:r>
              <a:rPr lang="en-US" sz="1800" spc="25" dirty="0" smtClean="0">
                <a:latin typeface="Palatino Linotype"/>
                <a:cs typeface="Palatino Linotype"/>
              </a:rPr>
              <a:t>finding </a:t>
            </a:r>
            <a:r>
              <a:rPr lang="en-US" sz="1800" spc="60" dirty="0" smtClean="0">
                <a:latin typeface="Palatino Linotype"/>
                <a:cs typeface="Palatino Linotype"/>
              </a:rPr>
              <a:t>information that they </a:t>
            </a:r>
            <a:r>
              <a:rPr lang="en-US" sz="1800" spc="10" dirty="0" smtClean="0">
                <a:latin typeface="Palatino Linotype"/>
                <a:cs typeface="Palatino Linotype"/>
              </a:rPr>
              <a:t>do </a:t>
            </a:r>
            <a:r>
              <a:rPr lang="en-US" sz="1800" spc="70" dirty="0" smtClean="0">
                <a:latin typeface="Palatino Linotype"/>
                <a:cs typeface="Palatino Linotype"/>
              </a:rPr>
              <a:t>not </a:t>
            </a:r>
            <a:r>
              <a:rPr lang="en-US" sz="1800" spc="75" dirty="0" smtClean="0">
                <a:latin typeface="Palatino Linotype"/>
                <a:cs typeface="Palatino Linotype"/>
              </a:rPr>
              <a:t>have  </a:t>
            </a:r>
            <a:r>
              <a:rPr lang="en-US" sz="1800" spc="35" dirty="0" smtClean="0">
                <a:latin typeface="Palatino Linotype"/>
                <a:cs typeface="Palatino Linotype"/>
              </a:rPr>
              <a:t>readily </a:t>
            </a:r>
            <a:r>
              <a:rPr lang="en-US" sz="1800" spc="55" dirty="0" smtClean="0">
                <a:latin typeface="Palatino Linotype"/>
                <a:cs typeface="Palatino Linotype"/>
              </a:rPr>
              <a:t>at</a:t>
            </a:r>
            <a:r>
              <a:rPr lang="en-US" sz="1800" spc="-125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hand.</a:t>
            </a:r>
            <a:endParaRPr lang="en-US" sz="1800" dirty="0" smtClean="0">
              <a:latin typeface="Palatino Linotype"/>
              <a:cs typeface="Palatino Linotype"/>
            </a:endParaRPr>
          </a:p>
          <a:p>
            <a:pPr marL="508000" indent="-342900" algn="just">
              <a:lnSpc>
                <a:spcPct val="100000"/>
              </a:lnSpc>
              <a:spcBef>
                <a:spcPts val="1470"/>
              </a:spcBef>
              <a:buFont typeface="+mj-lt"/>
              <a:buAutoNum type="arabicPeriod"/>
            </a:pPr>
            <a:r>
              <a:rPr lang="en-US" sz="1800" spc="40" dirty="0" smtClean="0">
                <a:latin typeface="Palatino Linotype"/>
                <a:cs typeface="Palatino Linotype"/>
              </a:rPr>
              <a:t>F</a:t>
            </a:r>
            <a:r>
              <a:rPr lang="en-US" sz="1800" spc="25" dirty="0" smtClean="0">
                <a:latin typeface="Palatino Linotype"/>
                <a:cs typeface="Palatino Linotype"/>
              </a:rPr>
              <a:t>uzzy</a:t>
            </a:r>
            <a:r>
              <a:rPr lang="en-US" sz="1800" spc="-75" dirty="0" smtClean="0">
                <a:latin typeface="Palatino Linotype"/>
                <a:cs typeface="Palatino Linotype"/>
              </a:rPr>
              <a:t> </a:t>
            </a:r>
            <a:r>
              <a:rPr lang="en-US" sz="1800" spc="35" dirty="0" smtClean="0">
                <a:latin typeface="Palatino Linotype"/>
                <a:cs typeface="Palatino Linotype"/>
              </a:rPr>
              <a:t>Comparisons : </a:t>
            </a:r>
            <a:r>
              <a:rPr lang="en-US" sz="1800" spc="40" dirty="0" smtClean="0">
                <a:latin typeface="Palatino Linotype"/>
                <a:cs typeface="Palatino Linotype"/>
              </a:rPr>
              <a:t>People</a:t>
            </a:r>
            <a:r>
              <a:rPr lang="en-US" sz="1800" spc="25" dirty="0" smtClean="0">
                <a:latin typeface="Palatino Linotype"/>
                <a:cs typeface="Palatino Linotype"/>
              </a:rPr>
              <a:t> </a:t>
            </a:r>
            <a:r>
              <a:rPr lang="en-US" sz="1800" spc="75" dirty="0" smtClean="0">
                <a:latin typeface="Palatino Linotype"/>
                <a:cs typeface="Palatino Linotype"/>
              </a:rPr>
              <a:t>are</a:t>
            </a:r>
            <a:r>
              <a:rPr lang="en-US" sz="1800" spc="25" dirty="0" smtClean="0">
                <a:latin typeface="Palatino Linotype"/>
                <a:cs typeface="Palatino Linotype"/>
              </a:rPr>
              <a:t> </a:t>
            </a:r>
            <a:r>
              <a:rPr lang="en-US" sz="1800" spc="35" dirty="0" smtClean="0">
                <a:latin typeface="Palatino Linotype"/>
                <a:cs typeface="Palatino Linotype"/>
              </a:rPr>
              <a:t>skilled</a:t>
            </a:r>
            <a:r>
              <a:rPr lang="en-US" sz="1800" spc="-20" dirty="0" smtClean="0">
                <a:latin typeface="Palatino Linotype"/>
                <a:cs typeface="Palatino Linotyp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at</a:t>
            </a:r>
            <a:r>
              <a:rPr lang="en-US" sz="1800" dirty="0" smtClean="0">
                <a:latin typeface="Palatino Linotype"/>
                <a:cs typeface="Palatino Linotype"/>
              </a:rPr>
              <a:t> </a:t>
            </a:r>
            <a:r>
              <a:rPr lang="en-US" sz="1800" spc="50" dirty="0" smtClean="0">
                <a:latin typeface="Palatino Linotype"/>
                <a:cs typeface="Palatino Linotype"/>
              </a:rPr>
              <a:t>making</a:t>
            </a:r>
            <a:r>
              <a:rPr lang="en-US" sz="1800" spc="20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comparisons</a:t>
            </a:r>
            <a:r>
              <a:rPr lang="en-US" sz="1800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that</a:t>
            </a:r>
            <a:r>
              <a:rPr lang="en-US" sz="1800" dirty="0" smtClean="0">
                <a:latin typeface="Palatino Linotype"/>
                <a:cs typeface="Palatino Linotype"/>
              </a:rPr>
              <a:t> </a:t>
            </a:r>
            <a:r>
              <a:rPr lang="en-US" sz="1800" spc="75" dirty="0" smtClean="0">
                <a:latin typeface="Palatino Linotype"/>
                <a:cs typeface="Palatino Linotype"/>
              </a:rPr>
              <a:t>are</a:t>
            </a:r>
            <a:r>
              <a:rPr lang="en-US" sz="1800" spc="25" dirty="0" smtClean="0">
                <a:latin typeface="Palatino Linotype"/>
                <a:cs typeface="Palatino Linotype"/>
              </a:rPr>
              <a:t> difficult</a:t>
            </a:r>
            <a:r>
              <a:rPr lang="en-US" sz="1800" dirty="0" smtClean="0">
                <a:latin typeface="Palatino Linotype"/>
                <a:cs typeface="Palatino Linotype"/>
              </a:rPr>
              <a:t> </a:t>
            </a:r>
            <a:r>
              <a:rPr lang="en-US" sz="1800" spc="95" dirty="0" smtClean="0">
                <a:latin typeface="Palatino Linotype"/>
                <a:cs typeface="Palatino Linotype"/>
              </a:rPr>
              <a:t>or</a:t>
            </a:r>
            <a:r>
              <a:rPr lang="en-US" sz="1800" spc="-30" dirty="0" smtClean="0">
                <a:latin typeface="Palatino Linotype"/>
                <a:cs typeface="Palatino Linotype"/>
              </a:rPr>
              <a:t> </a:t>
            </a:r>
            <a:r>
              <a:rPr lang="en-US" sz="1800" spc="40" dirty="0" smtClean="0">
                <a:latin typeface="Palatino Linotype"/>
                <a:cs typeface="Palatino Linotype"/>
              </a:rPr>
              <a:t>impossible  to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encode</a:t>
            </a:r>
            <a:r>
              <a:rPr lang="en-US" sz="1800" spc="5" dirty="0" smtClean="0">
                <a:latin typeface="Palatino Linotype"/>
                <a:cs typeface="Palatino Linotype"/>
              </a:rPr>
              <a:t> </a:t>
            </a:r>
            <a:r>
              <a:rPr lang="en-US" sz="1800" spc="50" dirty="0" smtClean="0">
                <a:latin typeface="Palatino Linotype"/>
                <a:cs typeface="Palatino Linotype"/>
              </a:rPr>
              <a:t>in</a:t>
            </a:r>
            <a:r>
              <a:rPr lang="en-US" sz="1800" spc="-5" dirty="0" smtClean="0">
                <a:latin typeface="Palatino Linotype"/>
                <a:cs typeface="Palatino Linotype"/>
              </a:rPr>
              <a:t> </a:t>
            </a:r>
            <a:r>
              <a:rPr lang="en-US" sz="1800" spc="90" dirty="0" smtClean="0">
                <a:latin typeface="Palatino Linotype"/>
                <a:cs typeface="Palatino Linotype"/>
              </a:rPr>
              <a:t>a</a:t>
            </a:r>
            <a:r>
              <a:rPr lang="en-US" sz="1800" spc="-30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computer</a:t>
            </a:r>
            <a:r>
              <a:rPr lang="en-US" sz="1800" spc="-45" dirty="0" smtClean="0">
                <a:latin typeface="Palatino Linotype"/>
                <a:cs typeface="Palatino Linotype"/>
              </a:rPr>
              <a:t> </a:t>
            </a:r>
            <a:r>
              <a:rPr lang="en-US" sz="1800" spc="50" dirty="0" smtClean="0">
                <a:latin typeface="Palatino Linotype"/>
                <a:cs typeface="Palatino Linotype"/>
              </a:rPr>
              <a:t>algorithm like “I.B.M” and “Big Blue” are refers to same entities</a:t>
            </a:r>
          </a:p>
          <a:p>
            <a:pPr marL="508000" indent="-342900" algn="just">
              <a:lnSpc>
                <a:spcPct val="100000"/>
              </a:lnSpc>
              <a:spcBef>
                <a:spcPts val="1470"/>
              </a:spcBef>
              <a:buFont typeface="+mj-lt"/>
              <a:buAutoNum type="arabicPeriod"/>
            </a:pPr>
            <a:r>
              <a:rPr lang="en-US" sz="1800" spc="50" dirty="0" smtClean="0">
                <a:latin typeface="Palatino Linotype"/>
                <a:cs typeface="Palatino Linotype"/>
              </a:rPr>
              <a:t>Need data that is cleaned , validated and free from inconsistencies</a:t>
            </a:r>
            <a:endParaRPr lang="en-US" sz="1800" dirty="0" smtClean="0">
              <a:latin typeface="Palatino Linotype"/>
              <a:cs typeface="Palatino Linotype"/>
            </a:endParaRPr>
          </a:p>
          <a:p>
            <a:pPr marL="165100" indent="0">
              <a:lnSpc>
                <a:spcPct val="100000"/>
              </a:lnSpc>
              <a:spcBef>
                <a:spcPts val="1470"/>
              </a:spcBef>
              <a:buNone/>
            </a:pPr>
            <a:r>
              <a:rPr lang="en-US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Harness Human Computation </a:t>
            </a:r>
            <a:r>
              <a:rPr lang="en-US" sz="1800" spc="70" dirty="0" smtClean="0">
                <a:latin typeface="Palatino Linotype"/>
                <a:cs typeface="Palatino Linotype"/>
              </a:rPr>
              <a:t>for</a:t>
            </a:r>
            <a:r>
              <a:rPr lang="en-US" sz="1800" spc="-35" dirty="0" smtClean="0">
                <a:latin typeface="Palatino Linotype"/>
                <a:cs typeface="Palatino Linotype"/>
              </a:rPr>
              <a:t> </a:t>
            </a:r>
            <a:r>
              <a:rPr lang="en-US" sz="1800" spc="35" dirty="0" smtClean="0">
                <a:latin typeface="Palatino Linotype"/>
                <a:cs typeface="Palatino Linotype"/>
              </a:rPr>
              <a:t>solving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problems</a:t>
            </a:r>
            <a:r>
              <a:rPr lang="en-US" sz="1800" spc="-5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that</a:t>
            </a:r>
            <a:r>
              <a:rPr lang="en-US" sz="1800" spc="-5" dirty="0" smtClean="0">
                <a:latin typeface="Palatino Linotype"/>
                <a:cs typeface="Palatino Linotype"/>
              </a:rPr>
              <a:t> </a:t>
            </a:r>
            <a:r>
              <a:rPr lang="en-US" sz="1800" spc="75" dirty="0" smtClean="0">
                <a:latin typeface="Palatino Linotype"/>
                <a:cs typeface="Palatino Linotype"/>
              </a:rPr>
              <a:t>are</a:t>
            </a:r>
            <a:r>
              <a:rPr lang="en-US" sz="1800" spc="20" dirty="0" smtClean="0">
                <a:latin typeface="Palatino Linotype"/>
                <a:cs typeface="Palatino Linotype"/>
              </a:rPr>
              <a:t> </a:t>
            </a:r>
            <a:r>
              <a:rPr lang="en-US" sz="1800" spc="40" dirty="0" smtClean="0">
                <a:latin typeface="Palatino Linotype"/>
                <a:cs typeface="Palatino Linotype"/>
              </a:rPr>
              <a:t>impossible</a:t>
            </a:r>
            <a:r>
              <a:rPr lang="en-US" sz="1800" spc="20" dirty="0" smtClean="0">
                <a:latin typeface="Palatino Linotype"/>
                <a:cs typeface="Palatino Linotype"/>
              </a:rPr>
              <a:t> </a:t>
            </a:r>
            <a:r>
              <a:rPr lang="en-US" sz="1800" spc="95" dirty="0" smtClean="0">
                <a:latin typeface="Palatino Linotype"/>
                <a:cs typeface="Palatino Linotype"/>
              </a:rPr>
              <a:t>or</a:t>
            </a:r>
            <a:r>
              <a:rPr lang="en-US" sz="1800" spc="-35" dirty="0" smtClean="0">
                <a:latin typeface="Palatino Linotype"/>
                <a:cs typeface="Palatino Linotype"/>
              </a:rPr>
              <a:t> </a:t>
            </a:r>
            <a:r>
              <a:rPr lang="en-US" sz="1800" spc="50" dirty="0" smtClean="0">
                <a:latin typeface="Palatino Linotype"/>
                <a:cs typeface="Palatino Linotype"/>
              </a:rPr>
              <a:t>too  </a:t>
            </a:r>
            <a:r>
              <a:rPr lang="en-US" sz="1800" spc="65" dirty="0" smtClean="0">
                <a:latin typeface="Palatino Linotype"/>
                <a:cs typeface="Palatino Linotype"/>
              </a:rPr>
              <a:t>expensive </a:t>
            </a:r>
            <a:r>
              <a:rPr lang="en-US" sz="1800" spc="40" dirty="0" smtClean="0">
                <a:latin typeface="Palatino Linotype"/>
                <a:cs typeface="Palatino Linotype"/>
              </a:rPr>
              <a:t>to </a:t>
            </a:r>
            <a:r>
              <a:rPr lang="en-US" sz="1800" spc="75" dirty="0" smtClean="0">
                <a:latin typeface="Palatino Linotype"/>
                <a:cs typeface="Palatino Linotype"/>
              </a:rPr>
              <a:t>answer </a:t>
            </a:r>
            <a:r>
              <a:rPr lang="en-US" sz="1800" spc="60" dirty="0" smtClean="0">
                <a:latin typeface="Palatino Linotype"/>
                <a:cs typeface="Palatino Linotype"/>
              </a:rPr>
              <a:t>correctly </a:t>
            </a:r>
            <a:r>
              <a:rPr lang="en-US" sz="1800" spc="35" dirty="0" smtClean="0">
                <a:latin typeface="Palatino Linotype"/>
                <a:cs typeface="Palatino Linotype"/>
              </a:rPr>
              <a:t>using</a:t>
            </a:r>
            <a:r>
              <a:rPr lang="en-US" sz="1800" spc="-245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computers.</a:t>
            </a:r>
            <a:endParaRPr lang="en-US" sz="1800" dirty="0" smtClean="0">
              <a:latin typeface="Palatino Linotype"/>
              <a:cs typeface="Palatino Linotype"/>
            </a:endParaRPr>
          </a:p>
          <a:p>
            <a:pPr marL="165100" indent="0" algn="ctr">
              <a:lnSpc>
                <a:spcPct val="100000"/>
              </a:lnSpc>
              <a:spcBef>
                <a:spcPts val="1470"/>
              </a:spcBef>
              <a:buFont typeface="Arial" panose="020B0604020202020204" pitchFamily="34" charset="0"/>
              <a:buNone/>
            </a:pPr>
            <a:r>
              <a:rPr lang="en-US" sz="1600" i="1" spc="50" dirty="0" smtClean="0">
                <a:latin typeface="Palatino Linotype"/>
                <a:cs typeface="Palatino Linotype"/>
              </a:rPr>
              <a:t>SELECT image FROM picture WHERE topic = "Business Success“ ORDER BY relevance LIMIT 1;</a:t>
            </a:r>
            <a:endParaRPr lang="en-US" sz="1600" i="1" dirty="0" smtClean="0">
              <a:latin typeface="Palatino Linotype"/>
              <a:cs typeface="Palatino Linotype"/>
            </a:endParaRPr>
          </a:p>
          <a:p>
            <a:pPr marL="508000" indent="-342900">
              <a:lnSpc>
                <a:spcPct val="100000"/>
              </a:lnSpc>
              <a:spcBef>
                <a:spcPts val="1470"/>
              </a:spcBef>
              <a:buFont typeface="+mj-lt"/>
              <a:buAutoNum type="arabicPeriod"/>
            </a:pPr>
            <a:endParaRPr lang="en-US" sz="18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022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125"/>
          </a:xfrm>
        </p:spPr>
        <p:txBody>
          <a:bodyPr>
            <a:normAutofit/>
          </a:bodyPr>
          <a:lstStyle/>
          <a:p>
            <a:pPr algn="ctr"/>
            <a:r>
              <a:rPr lang="en-US" sz="5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CrowdDB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554"/>
            <a:ext cx="10515600" cy="526745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4200"/>
              </a:lnSpc>
              <a:buNone/>
            </a:pPr>
            <a:r>
              <a:rPr lang="en-US" sz="2600" spc="40" dirty="0" smtClean="0">
                <a:latin typeface="Palatino Linotype"/>
                <a:cs typeface="Palatino Linotype"/>
              </a:rPr>
              <a:t>In addition to functionality of traditional databases , CrowdDB consists</a:t>
            </a:r>
          </a:p>
          <a:p>
            <a:pPr marL="0" indent="0">
              <a:lnSpc>
                <a:spcPct val="104200"/>
              </a:lnSpc>
              <a:buNone/>
            </a:pPr>
            <a:endParaRPr lang="en-US" sz="2600" spc="40" dirty="0" smtClean="0">
              <a:latin typeface="Palatino Linotype"/>
              <a:cs typeface="Palatino Linotype"/>
            </a:endParaRPr>
          </a:p>
          <a:p>
            <a:pPr marL="12700">
              <a:lnSpc>
                <a:spcPct val="104200"/>
              </a:lnSpc>
            </a:pPr>
            <a:r>
              <a:rPr lang="en-US" sz="4400" b="1" spc="40" dirty="0" smtClean="0">
                <a:latin typeface="Palatino Linotype"/>
                <a:cs typeface="Palatino Linotype"/>
              </a:rPr>
              <a:t>Turker Relationship Management</a:t>
            </a:r>
            <a:r>
              <a:rPr lang="en-US" b="1" spc="40" dirty="0" smtClean="0">
                <a:latin typeface="Palatino Linotype"/>
                <a:cs typeface="Palatino Linotype"/>
              </a:rPr>
              <a:t>:</a:t>
            </a:r>
          </a:p>
          <a:p>
            <a:pPr marL="0" indent="0">
              <a:lnSpc>
                <a:spcPct val="104200"/>
              </a:lnSpc>
              <a:buNone/>
            </a:pPr>
            <a:r>
              <a:rPr lang="en-US" spc="40" dirty="0" smtClean="0">
                <a:latin typeface="Palatino Linotype"/>
                <a:cs typeface="Palatino Linotype"/>
              </a:rPr>
              <a:t>Facilitates the  important duties of a requester, such as approving/rejecting assignments, paying and granting bonuses, etc.</a:t>
            </a:r>
          </a:p>
          <a:p>
            <a:endParaRPr lang="en-US" sz="2400" b="1" spc="55" dirty="0" smtClean="0">
              <a:latin typeface="Cambria"/>
              <a:cs typeface="Cambria"/>
            </a:endParaRPr>
          </a:p>
          <a:p>
            <a:r>
              <a:rPr lang="en-US" sz="4500" b="1" spc="40" dirty="0">
                <a:latin typeface="Palatino Linotype"/>
                <a:cs typeface="Palatino Linotype"/>
              </a:rPr>
              <a:t>User Interface Management</a:t>
            </a:r>
            <a:r>
              <a:rPr lang="en-US" b="1" spc="40" dirty="0" smtClean="0">
                <a:latin typeface="Palatino Linotype"/>
                <a:cs typeface="Palatino Linotype"/>
              </a:rPr>
              <a:t>:</a:t>
            </a:r>
          </a:p>
          <a:p>
            <a:pPr marL="0" indent="0">
              <a:buNone/>
            </a:pPr>
            <a:r>
              <a:rPr lang="en-US" spc="40" dirty="0" smtClean="0">
                <a:latin typeface="Palatino Linotype"/>
                <a:cs typeface="Palatino Linotype"/>
              </a:rPr>
              <a:t>HITs require user interfaces and human-readable instructions. At runtime, Generates user interfaces for HITs based on these annotations ,standard type definitions and constraints appear in the schema.</a:t>
            </a:r>
          </a:p>
          <a:p>
            <a:endParaRPr lang="en-US" spc="40" dirty="0" smtClean="0">
              <a:latin typeface="Palatino Linotype"/>
              <a:cs typeface="Palatino Linotype"/>
            </a:endParaRPr>
          </a:p>
          <a:p>
            <a:r>
              <a:rPr lang="en-US" sz="4500" b="1" spc="40" dirty="0">
                <a:latin typeface="Palatino Linotype"/>
                <a:cs typeface="Palatino Linotype"/>
              </a:rPr>
              <a:t>HIT Manager:</a:t>
            </a:r>
          </a:p>
          <a:p>
            <a:pPr marL="0" indent="0">
              <a:buNone/>
            </a:pPr>
            <a:r>
              <a:rPr lang="en-US" spc="40" dirty="0" smtClean="0">
                <a:latin typeface="Palatino Linotype"/>
                <a:cs typeface="Palatino Linotype"/>
              </a:rPr>
              <a:t>Manages the interactions between CrowdDB and the crowdsourcing platform</a:t>
            </a:r>
          </a:p>
          <a:p>
            <a:pPr marL="0" indent="0">
              <a:buNone/>
            </a:pPr>
            <a:endParaRPr lang="en-US" spc="40" dirty="0"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pc="40" dirty="0" smtClean="0">
                <a:latin typeface="Palatino Linotype"/>
                <a:cs typeface="Palatino Linotype"/>
              </a:rPr>
              <a:t>Note : CrowdDB provides physical data independence</a:t>
            </a:r>
          </a:p>
          <a:p>
            <a:pPr marL="0" indent="0">
              <a:buNone/>
            </a:pPr>
            <a:endParaRPr lang="en-US" spc="40" dirty="0" smtClean="0">
              <a:latin typeface="Palatino Linotype"/>
              <a:cs typeface="Palatino Linotyp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49299" y="508126"/>
            <a:ext cx="1026213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4000" spc="75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Overview of CrowdDB</a:t>
            </a:r>
            <a:endParaRPr lang="en-US" sz="4000" spc="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12017" y="1123679"/>
            <a:ext cx="5879607" cy="454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2788" y="5670997"/>
            <a:ext cx="1075153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spc="35" dirty="0">
                <a:latin typeface="Palatino Linotype"/>
                <a:cs typeface="Palatino Linotype"/>
              </a:rPr>
              <a:t>Left </a:t>
            </a:r>
            <a:r>
              <a:rPr sz="1500" spc="25" dirty="0">
                <a:latin typeface="Palatino Linotype"/>
                <a:cs typeface="Palatino Linotype"/>
              </a:rPr>
              <a:t>side </a:t>
            </a:r>
            <a:r>
              <a:rPr sz="1500" spc="65" dirty="0">
                <a:latin typeface="Palatino Linotype"/>
                <a:cs typeface="Palatino Linotype"/>
              </a:rPr>
              <a:t>of </a:t>
            </a:r>
            <a:r>
              <a:rPr sz="1500" spc="70" dirty="0">
                <a:latin typeface="Palatino Linotype"/>
                <a:cs typeface="Palatino Linotype"/>
              </a:rPr>
              <a:t>the </a:t>
            </a:r>
            <a:r>
              <a:rPr sz="1500" spc="40" dirty="0">
                <a:latin typeface="Palatino Linotype"/>
                <a:cs typeface="Palatino Linotype"/>
              </a:rPr>
              <a:t>figure </a:t>
            </a:r>
            <a:r>
              <a:rPr sz="1500" spc="75" dirty="0">
                <a:latin typeface="Palatino Linotype"/>
                <a:cs typeface="Palatino Linotype"/>
              </a:rPr>
              <a:t>are </a:t>
            </a:r>
            <a:r>
              <a:rPr sz="1500" spc="45" dirty="0">
                <a:latin typeface="Palatino Linotype"/>
                <a:cs typeface="Palatino Linotype"/>
              </a:rPr>
              <a:t>traditional </a:t>
            </a:r>
            <a:r>
              <a:rPr sz="1500" spc="-65" dirty="0">
                <a:latin typeface="Palatino Linotype"/>
                <a:cs typeface="Palatino Linotype"/>
              </a:rPr>
              <a:t>QO </a:t>
            </a:r>
            <a:r>
              <a:rPr sz="1500" spc="45" dirty="0">
                <a:latin typeface="Palatino Linotype"/>
                <a:cs typeface="Palatino Linotype"/>
              </a:rPr>
              <a:t>parts: </a:t>
            </a:r>
            <a:r>
              <a:rPr sz="1500" spc="35" dirty="0">
                <a:latin typeface="Palatino Linotype"/>
                <a:cs typeface="Palatino Linotype"/>
              </a:rPr>
              <a:t>parsing, </a:t>
            </a:r>
            <a:r>
              <a:rPr sz="1500" spc="40" dirty="0">
                <a:latin typeface="Palatino Linotype"/>
                <a:cs typeface="Palatino Linotype"/>
              </a:rPr>
              <a:t>optimization </a:t>
            </a:r>
            <a:r>
              <a:rPr sz="1500" spc="55" dirty="0">
                <a:latin typeface="Palatino Linotype"/>
                <a:cs typeface="Palatino Linotype"/>
              </a:rPr>
              <a:t>and  </a:t>
            </a:r>
            <a:r>
              <a:rPr sz="1500" spc="75" dirty="0">
                <a:latin typeface="Palatino Linotype"/>
                <a:cs typeface="Palatino Linotype"/>
              </a:rPr>
              <a:t>execution.</a:t>
            </a:r>
            <a:r>
              <a:rPr sz="1500" spc="20" dirty="0">
                <a:latin typeface="Palatino Linotype"/>
                <a:cs typeface="Palatino Linotype"/>
              </a:rPr>
              <a:t> Right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spc="25" dirty="0">
                <a:latin typeface="Palatino Linotype"/>
                <a:cs typeface="Palatino Linotype"/>
              </a:rPr>
              <a:t>side</a:t>
            </a:r>
            <a:r>
              <a:rPr sz="1500" spc="20" dirty="0">
                <a:latin typeface="Palatino Linotype"/>
                <a:cs typeface="Palatino Linotype"/>
              </a:rPr>
              <a:t> </a:t>
            </a:r>
            <a:r>
              <a:rPr sz="1500" spc="65" dirty="0">
                <a:latin typeface="Palatino Linotype"/>
                <a:cs typeface="Palatino Linotype"/>
              </a:rPr>
              <a:t>contain</a:t>
            </a:r>
            <a:r>
              <a:rPr sz="1500" spc="5" dirty="0">
                <a:latin typeface="Palatino Linotype"/>
                <a:cs typeface="Palatino Linotype"/>
              </a:rPr>
              <a:t> </a:t>
            </a:r>
            <a:r>
              <a:rPr sz="1500" spc="70" dirty="0">
                <a:latin typeface="Palatino Linotype"/>
                <a:cs typeface="Palatino Linotype"/>
              </a:rPr>
              <a:t>components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spc="50" dirty="0">
                <a:latin typeface="Palatino Linotype"/>
                <a:cs typeface="Palatino Linotype"/>
              </a:rPr>
              <a:t>used</a:t>
            </a:r>
            <a:r>
              <a:rPr sz="1500" spc="-25" dirty="0">
                <a:latin typeface="Palatino Linotype"/>
                <a:cs typeface="Palatino Linotype"/>
              </a:rPr>
              <a:t> </a:t>
            </a:r>
            <a:r>
              <a:rPr sz="1500" spc="40" dirty="0">
                <a:latin typeface="Palatino Linotype"/>
                <a:cs typeface="Palatino Linotype"/>
              </a:rPr>
              <a:t>to</a:t>
            </a:r>
            <a:r>
              <a:rPr sz="1500" spc="30" dirty="0">
                <a:latin typeface="Palatino Linotype"/>
                <a:cs typeface="Palatino Linotype"/>
              </a:rPr>
              <a:t> </a:t>
            </a:r>
            <a:r>
              <a:rPr sz="1500" spc="75" dirty="0">
                <a:latin typeface="Palatino Linotype"/>
                <a:cs typeface="Palatino Linotype"/>
              </a:rPr>
              <a:t>extend</a:t>
            </a:r>
            <a:r>
              <a:rPr sz="1500" spc="-25" dirty="0">
                <a:latin typeface="Palatino Linotype"/>
                <a:cs typeface="Palatino Linotype"/>
              </a:rPr>
              <a:t> </a:t>
            </a:r>
            <a:r>
              <a:rPr sz="1500" spc="70" dirty="0">
                <a:latin typeface="Palatino Linotype"/>
                <a:cs typeface="Palatino Linotype"/>
              </a:rPr>
              <a:t>the</a:t>
            </a:r>
            <a:r>
              <a:rPr sz="1500" spc="20" dirty="0">
                <a:latin typeface="Palatino Linotype"/>
                <a:cs typeface="Palatino Linotype"/>
              </a:rPr>
              <a:t> </a:t>
            </a:r>
            <a:r>
              <a:rPr sz="1500" spc="45" dirty="0">
                <a:latin typeface="Palatino Linotype"/>
                <a:cs typeface="Palatino Linotype"/>
              </a:rPr>
              <a:t>traditional</a:t>
            </a:r>
            <a:r>
              <a:rPr sz="1500" spc="-15" dirty="0">
                <a:latin typeface="Palatino Linotype"/>
                <a:cs typeface="Palatino Linotype"/>
              </a:rPr>
              <a:t> </a:t>
            </a:r>
            <a:r>
              <a:rPr sz="1500" spc="10" dirty="0">
                <a:latin typeface="Palatino Linotype"/>
                <a:cs typeface="Palatino Linotype"/>
              </a:rPr>
              <a:t>DB  </a:t>
            </a:r>
            <a:r>
              <a:rPr sz="1500" spc="45" dirty="0">
                <a:latin typeface="Palatino Linotype"/>
                <a:cs typeface="Palatino Linotype"/>
              </a:rPr>
              <a:t>system </a:t>
            </a:r>
            <a:r>
              <a:rPr sz="1500" spc="40" dirty="0">
                <a:latin typeface="Palatino Linotype"/>
                <a:cs typeface="Palatino Linotype"/>
              </a:rPr>
              <a:t>to get </a:t>
            </a:r>
            <a:r>
              <a:rPr sz="1500" spc="85" dirty="0">
                <a:latin typeface="Palatino Linotype"/>
                <a:cs typeface="Palatino Linotype"/>
              </a:rPr>
              <a:t>human </a:t>
            </a:r>
            <a:r>
              <a:rPr sz="1500" spc="65" dirty="0">
                <a:latin typeface="Palatino Linotype"/>
                <a:cs typeface="Palatino Linotype"/>
              </a:rPr>
              <a:t>generated</a:t>
            </a:r>
            <a:r>
              <a:rPr sz="1500" spc="-229" dirty="0">
                <a:latin typeface="Palatino Linotype"/>
                <a:cs typeface="Palatino Linotype"/>
              </a:rPr>
              <a:t> </a:t>
            </a:r>
            <a:r>
              <a:rPr sz="1500" spc="40" dirty="0">
                <a:latin typeface="Palatino Linotype"/>
                <a:cs typeface="Palatino Linotype"/>
              </a:rPr>
              <a:t>input.</a:t>
            </a:r>
            <a:endParaRPr sz="15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7987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CrowdSQL</a:t>
            </a:r>
            <a:endParaRPr lang="en-US" sz="5400" b="1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spc="40" dirty="0">
                <a:latin typeface="Palatino Linotype"/>
                <a:cs typeface="Palatino Linotype"/>
              </a:rPr>
              <a:t>CrowdSQL is a SQL extension that supports crowdsourcing.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spc="40" dirty="0">
                <a:latin typeface="Palatino Linotype"/>
                <a:cs typeface="Palatino Linotype"/>
              </a:rPr>
              <a:t>Supports two main use cases:</a:t>
            </a:r>
          </a:p>
          <a:p>
            <a:pPr marL="393700" marR="1894839">
              <a:lnSpc>
                <a:spcPts val="3379"/>
              </a:lnSpc>
              <a:spcBef>
                <a:spcPts val="295"/>
              </a:spcBef>
            </a:pPr>
            <a:r>
              <a:rPr lang="en-US" sz="2000" spc="40" dirty="0">
                <a:latin typeface="Palatino Linotype"/>
                <a:cs typeface="Palatino Linotype"/>
              </a:rPr>
              <a:t>allow crowdsourcing missing data  </a:t>
            </a:r>
          </a:p>
          <a:p>
            <a:pPr marL="393700" marR="1894839">
              <a:lnSpc>
                <a:spcPts val="3379"/>
              </a:lnSpc>
              <a:spcBef>
                <a:spcPts val="295"/>
              </a:spcBef>
            </a:pPr>
            <a:r>
              <a:rPr lang="en-US" sz="2000" spc="40" dirty="0">
                <a:latin typeface="Palatino Linotype"/>
                <a:cs typeface="Palatino Linotype"/>
              </a:rPr>
              <a:t>support subjective comparisons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pc="40" dirty="0" smtClean="0">
              <a:latin typeface="Palatino Linotype"/>
              <a:cs typeface="Palatino Linotyp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CrowdSQL : </a:t>
            </a:r>
            <a:r>
              <a:rPr lang="en-US" sz="5400" b="0" i="1" spc="-45" dirty="0" smtClean="0">
                <a:latin typeface="Bookman Old Style"/>
                <a:cs typeface="Bookman Old Style"/>
              </a:rPr>
              <a:t>SQL </a:t>
            </a:r>
            <a:r>
              <a:rPr lang="en-US" sz="5400" b="0" i="1" spc="30" dirty="0" smtClean="0">
                <a:latin typeface="Bookman Old Style"/>
                <a:cs typeface="Bookman Old Style"/>
              </a:rPr>
              <a:t>DDL</a:t>
            </a:r>
            <a:r>
              <a:rPr lang="en-US" sz="5400" b="0" i="1" spc="-245" dirty="0" smtClean="0">
                <a:latin typeface="Bookman Old Style"/>
                <a:cs typeface="Bookman Old Style"/>
              </a:rPr>
              <a:t> </a:t>
            </a:r>
            <a:r>
              <a:rPr lang="en-US" sz="5400" b="0" i="1" spc="-45" dirty="0" smtClean="0">
                <a:latin typeface="Bookman Old Style"/>
                <a:cs typeface="Bookman Old Style"/>
              </a:rPr>
              <a:t>Extensions</a:t>
            </a:r>
          </a:p>
          <a:p>
            <a:pPr>
              <a:lnSpc>
                <a:spcPct val="100000"/>
              </a:lnSpc>
            </a:pPr>
            <a:endParaRPr lang="en-US" sz="5400" dirty="0" smtClean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lang="en-US" sz="5400" dirty="0" smtClean="0"/>
          </a:p>
          <a:p>
            <a:pPr algn="ctr"/>
            <a:endParaRPr lang="en-US" sz="5400" b="1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i="1" spc="20" dirty="0">
                <a:latin typeface="Bookman Old Style"/>
                <a:cs typeface="Bookman Old Style"/>
              </a:rPr>
              <a:t>With Incomplete data </a:t>
            </a:r>
            <a:r>
              <a:rPr lang="en-US" dirty="0" smtClean="0"/>
              <a:t>: </a:t>
            </a:r>
            <a:r>
              <a:rPr lang="en-US" i="1" spc="20" dirty="0">
                <a:latin typeface="Bookman Old Style"/>
                <a:cs typeface="Bookman Old Style"/>
              </a:rPr>
              <a:t>Two </a:t>
            </a:r>
            <a:r>
              <a:rPr lang="en-US" i="1" spc="20" dirty="0" smtClean="0">
                <a:latin typeface="Bookman Old Style"/>
                <a:cs typeface="Bookman Old Style"/>
              </a:rPr>
              <a:t>scenarios</a:t>
            </a:r>
          </a:p>
          <a:p>
            <a:pPr lvl="1">
              <a:lnSpc>
                <a:spcPct val="100000"/>
              </a:lnSpc>
            </a:pPr>
            <a:r>
              <a:rPr lang="en-US" sz="1600" spc="40" dirty="0" smtClean="0">
                <a:latin typeface="Palatino Linotype"/>
                <a:cs typeface="Palatino Linotype"/>
              </a:rPr>
              <a:t>Specific </a:t>
            </a:r>
            <a:r>
              <a:rPr lang="en-US" sz="1600" spc="40" dirty="0">
                <a:latin typeface="Palatino Linotype"/>
                <a:cs typeface="Palatino Linotype"/>
              </a:rPr>
              <a:t>attributes could be crowdsourced </a:t>
            </a:r>
          </a:p>
          <a:p>
            <a:pPr lvl="1">
              <a:lnSpc>
                <a:spcPct val="100000"/>
              </a:lnSpc>
            </a:pPr>
            <a:r>
              <a:rPr lang="en-US" sz="1600" spc="40" dirty="0">
                <a:latin typeface="Palatino Linotype"/>
                <a:cs typeface="Palatino Linotype"/>
              </a:rPr>
              <a:t>Entire tuples could be </a:t>
            </a:r>
            <a:r>
              <a:rPr lang="en-US" sz="1600" spc="40" dirty="0" smtClean="0">
                <a:latin typeface="Palatino Linotype"/>
                <a:cs typeface="Palatino Linotype"/>
              </a:rPr>
              <a:t>crowdsourced</a:t>
            </a:r>
            <a:endParaRPr lang="en-US" sz="1600" spc="40" dirty="0">
              <a:latin typeface="Palatino Linotype"/>
              <a:cs typeface="Palatino Linotype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62373"/>
              </p:ext>
            </p:extLst>
          </p:nvPr>
        </p:nvGraphicFramePr>
        <p:xfrm>
          <a:off x="3641859" y="2885123"/>
          <a:ext cx="405970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236"/>
                <a:gridCol w="1353236"/>
                <a:gridCol w="1353236"/>
              </a:tblGrid>
              <a:tr h="211828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</a:t>
                      </a:r>
                      <a:endParaRPr lang="en-US" dirty="0"/>
                    </a:p>
                  </a:txBody>
                  <a:tcPr/>
                </a:tc>
              </a:tr>
              <a:tr h="21182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182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828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828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828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828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828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7328079" y="5280338"/>
            <a:ext cx="2163651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28079" y="3451538"/>
            <a:ext cx="19060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10161" y="5108551"/>
            <a:ext cx="227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Entire tuple missing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225565" y="3266872"/>
            <a:ext cx="211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Attribute missing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/>
          <p:cNvSpPr/>
          <p:nvPr/>
        </p:nvSpPr>
        <p:spPr>
          <a:xfrm>
            <a:off x="2816650" y="4690572"/>
            <a:ext cx="5343525" cy="1419225"/>
          </a:xfrm>
          <a:custGeom>
            <a:avLst/>
            <a:gdLst/>
            <a:ahLst/>
            <a:cxnLst/>
            <a:rect l="l" t="t" r="r" b="b"/>
            <a:pathLst>
              <a:path w="5343525" h="1419225">
                <a:moveTo>
                  <a:pt x="5295900" y="1419225"/>
                </a:moveTo>
                <a:lnTo>
                  <a:pt x="47625" y="1419225"/>
                </a:lnTo>
                <a:lnTo>
                  <a:pt x="29088" y="1415481"/>
                </a:lnTo>
                <a:lnTo>
                  <a:pt x="13950" y="1405274"/>
                </a:lnTo>
                <a:lnTo>
                  <a:pt x="3743" y="1390136"/>
                </a:lnTo>
                <a:lnTo>
                  <a:pt x="0" y="1371600"/>
                </a:lnTo>
                <a:lnTo>
                  <a:pt x="0" y="47625"/>
                </a:lnTo>
                <a:lnTo>
                  <a:pt x="3743" y="29088"/>
                </a:lnTo>
                <a:lnTo>
                  <a:pt x="13950" y="13950"/>
                </a:lnTo>
                <a:lnTo>
                  <a:pt x="29088" y="3743"/>
                </a:lnTo>
                <a:lnTo>
                  <a:pt x="47625" y="0"/>
                </a:lnTo>
                <a:lnTo>
                  <a:pt x="5295900" y="0"/>
                </a:lnTo>
                <a:lnTo>
                  <a:pt x="5314436" y="3743"/>
                </a:lnTo>
                <a:lnTo>
                  <a:pt x="5329574" y="13950"/>
                </a:lnTo>
                <a:lnTo>
                  <a:pt x="5339781" y="29088"/>
                </a:lnTo>
                <a:lnTo>
                  <a:pt x="5343525" y="47625"/>
                </a:lnTo>
                <a:lnTo>
                  <a:pt x="5343525" y="1371600"/>
                </a:lnTo>
                <a:lnTo>
                  <a:pt x="5339781" y="1390136"/>
                </a:lnTo>
                <a:lnTo>
                  <a:pt x="5329574" y="1405274"/>
                </a:lnTo>
                <a:lnTo>
                  <a:pt x="5314436" y="1415481"/>
                </a:lnTo>
                <a:lnTo>
                  <a:pt x="5295900" y="141922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CrowdSQL : </a:t>
            </a:r>
            <a:r>
              <a:rPr lang="en-US" sz="5400" b="0" i="1" spc="-45" dirty="0" smtClean="0">
                <a:latin typeface="Bookman Old Style"/>
                <a:cs typeface="Bookman Old Style"/>
              </a:rPr>
              <a:t>SQL </a:t>
            </a:r>
            <a:r>
              <a:rPr lang="en-US" sz="5400" b="0" i="1" spc="30" dirty="0" smtClean="0">
                <a:latin typeface="Bookman Old Style"/>
                <a:cs typeface="Bookman Old Style"/>
              </a:rPr>
              <a:t>DDL</a:t>
            </a:r>
            <a:r>
              <a:rPr lang="en-US" sz="5400" b="0" i="1" spc="-245" dirty="0" smtClean="0">
                <a:latin typeface="Bookman Old Style"/>
                <a:cs typeface="Bookman Old Style"/>
              </a:rPr>
              <a:t> </a:t>
            </a:r>
            <a:r>
              <a:rPr lang="en-US" sz="5400" b="0" i="1" spc="-45" dirty="0" smtClean="0">
                <a:latin typeface="Bookman Old Style"/>
                <a:cs typeface="Bookman Old Style"/>
              </a:rPr>
              <a:t>Extensions</a:t>
            </a:r>
          </a:p>
          <a:p>
            <a:pPr>
              <a:lnSpc>
                <a:spcPct val="100000"/>
              </a:lnSpc>
            </a:pPr>
            <a:endParaRPr lang="en-US" sz="5400" dirty="0" smtClean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lang="en-US" sz="5400" dirty="0" smtClean="0"/>
          </a:p>
          <a:p>
            <a:endParaRPr lang="en-US" sz="5400" b="1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15819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z="1800" spc="40" dirty="0">
                <a:latin typeface="Palatino Linotype"/>
                <a:cs typeface="Palatino Linotype"/>
              </a:rPr>
              <a:t>Introduces a CROWD keyword to solve both</a:t>
            </a:r>
            <a:r>
              <a:rPr lang="en-US" sz="1800" spc="40" dirty="0" smtClean="0">
                <a:latin typeface="Palatino Linotype"/>
                <a:cs typeface="Palatino Linotype"/>
              </a:rPr>
              <a:t>.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en-US" sz="1800" spc="40" dirty="0">
                <a:latin typeface="Palatino Linotype"/>
                <a:cs typeface="Palatino Linotype"/>
              </a:rPr>
              <a:t>Let us revisit </a:t>
            </a:r>
            <a:r>
              <a:rPr lang="en-US" sz="1800" spc="40" dirty="0" smtClean="0">
                <a:latin typeface="Palatino Linotype"/>
                <a:cs typeface="Palatino Linotype"/>
              </a:rPr>
              <a:t>example </a:t>
            </a:r>
            <a:r>
              <a:rPr lang="en-US" sz="1800" spc="40" dirty="0">
                <a:latin typeface="Palatino Linotype"/>
                <a:cs typeface="Palatino Linotype"/>
              </a:rPr>
              <a:t>of finding the department </a:t>
            </a:r>
            <a:r>
              <a:rPr lang="en-US" sz="1800" spc="40" dirty="0" smtClean="0">
                <a:latin typeface="Palatino Linotype"/>
                <a:cs typeface="Palatino Linotype"/>
              </a:rPr>
              <a:t>webpage URL. </a:t>
            </a:r>
            <a:r>
              <a:rPr lang="en-US" sz="1800" spc="40" dirty="0">
                <a:latin typeface="Palatino Linotype"/>
                <a:cs typeface="Palatino Linotype"/>
              </a:rPr>
              <a:t>In CrowdSQL it translates into</a:t>
            </a:r>
          </a:p>
          <a:p>
            <a:endParaRPr lang="en-US" dirty="0"/>
          </a:p>
        </p:txBody>
      </p:sp>
      <p:sp>
        <p:nvSpPr>
          <p:cNvPr id="11" name="object 4"/>
          <p:cNvSpPr/>
          <p:nvPr/>
        </p:nvSpPr>
        <p:spPr>
          <a:xfrm>
            <a:off x="2816650" y="2466319"/>
            <a:ext cx="5673546" cy="1215980"/>
          </a:xfrm>
          <a:custGeom>
            <a:avLst/>
            <a:gdLst/>
            <a:ahLst/>
            <a:cxnLst/>
            <a:rect l="l" t="t" r="r" b="b"/>
            <a:pathLst>
              <a:path w="5343525" h="1238250">
                <a:moveTo>
                  <a:pt x="5295900" y="1238250"/>
                </a:moveTo>
                <a:lnTo>
                  <a:pt x="47625" y="1238250"/>
                </a:lnTo>
                <a:lnTo>
                  <a:pt x="29088" y="1234506"/>
                </a:lnTo>
                <a:lnTo>
                  <a:pt x="13950" y="1224299"/>
                </a:lnTo>
                <a:lnTo>
                  <a:pt x="3743" y="1209161"/>
                </a:lnTo>
                <a:lnTo>
                  <a:pt x="0" y="1190625"/>
                </a:lnTo>
                <a:lnTo>
                  <a:pt x="0" y="47625"/>
                </a:lnTo>
                <a:lnTo>
                  <a:pt x="3743" y="29088"/>
                </a:lnTo>
                <a:lnTo>
                  <a:pt x="13950" y="13950"/>
                </a:lnTo>
                <a:lnTo>
                  <a:pt x="29088" y="3743"/>
                </a:lnTo>
                <a:lnTo>
                  <a:pt x="47625" y="0"/>
                </a:lnTo>
                <a:lnTo>
                  <a:pt x="5295900" y="0"/>
                </a:lnTo>
                <a:lnTo>
                  <a:pt x="5314436" y="3743"/>
                </a:lnTo>
                <a:lnTo>
                  <a:pt x="5329574" y="13950"/>
                </a:lnTo>
                <a:lnTo>
                  <a:pt x="5339781" y="29088"/>
                </a:lnTo>
                <a:lnTo>
                  <a:pt x="5343525" y="47625"/>
                </a:lnTo>
                <a:lnTo>
                  <a:pt x="5343525" y="1190625"/>
                </a:lnTo>
                <a:lnTo>
                  <a:pt x="5339781" y="1209161"/>
                </a:lnTo>
                <a:lnTo>
                  <a:pt x="5329574" y="1224299"/>
                </a:lnTo>
                <a:lnTo>
                  <a:pt x="5314436" y="1234506"/>
                </a:lnTo>
                <a:lnTo>
                  <a:pt x="5295900" y="123825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pPr marL="279400" marR="2837815" indent="-190500">
              <a:lnSpc>
                <a:spcPts val="1430"/>
              </a:lnSpc>
            </a:pPr>
            <a:r>
              <a:rPr lang="en-US" sz="1200" spc="15" dirty="0">
                <a:latin typeface="Lucida Console"/>
                <a:cs typeface="Lucida Console"/>
              </a:rPr>
              <a:t>CREATE TABLE Department (  university STRING,</a:t>
            </a:r>
          </a:p>
          <a:p>
            <a:pPr marL="279400">
              <a:lnSpc>
                <a:spcPts val="1380"/>
              </a:lnSpc>
            </a:pPr>
            <a:r>
              <a:rPr lang="en-US" sz="1200" spc="15" dirty="0">
                <a:latin typeface="Lucida Console"/>
                <a:cs typeface="Lucida Console"/>
              </a:rPr>
              <a:t>name STRING,</a:t>
            </a:r>
          </a:p>
          <a:p>
            <a:pPr marL="279400">
              <a:lnSpc>
                <a:spcPts val="1380"/>
              </a:lnSpc>
            </a:pPr>
            <a:r>
              <a:rPr lang="en-US" sz="1200" spc="15" dirty="0" err="1">
                <a:latin typeface="Lucida Console"/>
                <a:cs typeface="Lucida Console"/>
              </a:rPr>
              <a:t>url</a:t>
            </a:r>
            <a:r>
              <a:rPr lang="en-US" sz="1200" spc="15" dirty="0">
                <a:latin typeface="Lucida Console"/>
                <a:cs typeface="Lucida Console"/>
              </a:rPr>
              <a:t> CROWD STRING,</a:t>
            </a:r>
          </a:p>
          <a:p>
            <a:pPr marL="279400">
              <a:lnSpc>
                <a:spcPts val="1380"/>
              </a:lnSpc>
            </a:pPr>
            <a:r>
              <a:rPr lang="en-US" sz="1200" spc="15" dirty="0">
                <a:latin typeface="Lucida Console"/>
                <a:cs typeface="Lucida Console"/>
              </a:rPr>
              <a:t>phone STRING,</a:t>
            </a:r>
          </a:p>
          <a:p>
            <a:pPr marL="279400">
              <a:lnSpc>
                <a:spcPts val="1380"/>
              </a:lnSpc>
            </a:pPr>
            <a:r>
              <a:rPr lang="en-US" sz="1200" spc="15" dirty="0">
                <a:latin typeface="Lucida Console"/>
                <a:cs typeface="Lucida Console"/>
              </a:rPr>
              <a:t>PRIMARY KEY (university, name) );</a:t>
            </a:r>
          </a:p>
          <a:p>
            <a:pPr marL="279400">
              <a:lnSpc>
                <a:spcPts val="1380"/>
              </a:lnSpc>
            </a:pPr>
            <a:endParaRPr lang="en-US" dirty="0" smtClean="0">
              <a:latin typeface="Lucida Console"/>
              <a:cs typeface="Lucida Console"/>
            </a:endParaRPr>
          </a:p>
          <a:p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990600" y="3345027"/>
            <a:ext cx="9470265" cy="67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z="14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05"/>
              </a:spcBef>
            </a:pPr>
            <a:r>
              <a:rPr lang="en-US" spc="50" dirty="0" smtClean="0">
                <a:latin typeface="Palatino Linotype"/>
                <a:cs typeface="Palatino Linotype"/>
              </a:rPr>
              <a:t>The</a:t>
            </a:r>
            <a:r>
              <a:rPr lang="en-US" spc="25" dirty="0" smtClean="0">
                <a:latin typeface="Palatino Linotype"/>
                <a:cs typeface="Palatino Linotype"/>
              </a:rPr>
              <a:t> </a:t>
            </a:r>
            <a:r>
              <a:rPr lang="en-US" spc="50" dirty="0" smtClean="0">
                <a:latin typeface="Palatino Linotype"/>
                <a:cs typeface="Palatino Linotype"/>
              </a:rPr>
              <a:t>crowd</a:t>
            </a:r>
            <a:r>
              <a:rPr lang="en-US" spc="-20" dirty="0" smtClean="0">
                <a:latin typeface="Palatino Linotype"/>
                <a:cs typeface="Palatino Linotype"/>
              </a:rPr>
              <a:t> </a:t>
            </a:r>
            <a:r>
              <a:rPr lang="en-US" spc="45" dirty="0" smtClean="0">
                <a:latin typeface="Palatino Linotype"/>
                <a:cs typeface="Palatino Linotype"/>
              </a:rPr>
              <a:t>keyword</a:t>
            </a:r>
            <a:r>
              <a:rPr lang="en-US" spc="-20" dirty="0" smtClean="0">
                <a:latin typeface="Palatino Linotype"/>
                <a:cs typeface="Palatino Linotype"/>
              </a:rPr>
              <a:t> </a:t>
            </a:r>
            <a:r>
              <a:rPr lang="en-US" spc="45" dirty="0" smtClean="0">
                <a:latin typeface="Palatino Linotype"/>
                <a:cs typeface="Palatino Linotype"/>
              </a:rPr>
              <a:t>indicates</a:t>
            </a:r>
            <a:r>
              <a:rPr lang="en-US" dirty="0" smtClean="0">
                <a:latin typeface="Palatino Linotype"/>
                <a:cs typeface="Palatino Linotype"/>
              </a:rPr>
              <a:t> </a:t>
            </a:r>
            <a:r>
              <a:rPr lang="en-US" spc="60" dirty="0" smtClean="0">
                <a:latin typeface="Palatino Linotype"/>
                <a:cs typeface="Palatino Linotype"/>
              </a:rPr>
              <a:t>that</a:t>
            </a:r>
            <a:r>
              <a:rPr lang="en-US" dirty="0" smtClean="0">
                <a:latin typeface="Palatino Linotype"/>
                <a:cs typeface="Palatino Linotype"/>
              </a:rPr>
              <a:t> </a:t>
            </a:r>
            <a:r>
              <a:rPr lang="en-US" spc="70" dirty="0" smtClean="0">
                <a:latin typeface="Palatino Linotype"/>
                <a:cs typeface="Palatino Linotype"/>
              </a:rPr>
              <a:t>the</a:t>
            </a:r>
            <a:r>
              <a:rPr lang="en-US" spc="25" dirty="0" smtClean="0">
                <a:latin typeface="Palatino Linotype"/>
                <a:cs typeface="Palatino Linotype"/>
              </a:rPr>
              <a:t> </a:t>
            </a:r>
            <a:r>
              <a:rPr lang="en-US" spc="55" dirty="0" err="1" smtClean="0">
                <a:latin typeface="Palatino Linotype"/>
                <a:cs typeface="Palatino Linotype"/>
              </a:rPr>
              <a:t>url</a:t>
            </a:r>
            <a:r>
              <a:rPr lang="en-US" spc="-10" dirty="0" smtClean="0">
                <a:latin typeface="Palatino Linotype"/>
                <a:cs typeface="Palatino Linotype"/>
              </a:rPr>
              <a:t> </a:t>
            </a:r>
            <a:r>
              <a:rPr lang="en-US" spc="50" dirty="0" smtClean="0">
                <a:latin typeface="Palatino Linotype"/>
                <a:cs typeface="Palatino Linotype"/>
              </a:rPr>
              <a:t>attribute</a:t>
            </a:r>
            <a:r>
              <a:rPr lang="en-US" spc="25" dirty="0" smtClean="0">
                <a:latin typeface="Palatino Linotype"/>
                <a:cs typeface="Palatino Linotype"/>
              </a:rPr>
              <a:t> </a:t>
            </a:r>
            <a:r>
              <a:rPr lang="en-US" spc="15" dirty="0" smtClean="0">
                <a:latin typeface="Palatino Linotype"/>
                <a:cs typeface="Palatino Linotype"/>
              </a:rPr>
              <a:t>will</a:t>
            </a:r>
            <a:r>
              <a:rPr lang="en-US" spc="-10" dirty="0" smtClean="0">
                <a:latin typeface="Palatino Linotype"/>
                <a:cs typeface="Palatino Linotype"/>
              </a:rPr>
              <a:t> </a:t>
            </a:r>
            <a:r>
              <a:rPr lang="en-US" spc="75" dirty="0" smtClean="0">
                <a:latin typeface="Palatino Linotype"/>
                <a:cs typeface="Palatino Linotype"/>
              </a:rPr>
              <a:t>be  </a:t>
            </a:r>
            <a:r>
              <a:rPr lang="en-US" spc="30" dirty="0" smtClean="0">
                <a:latin typeface="Palatino Linotype"/>
                <a:cs typeface="Palatino Linotype"/>
              </a:rPr>
              <a:t>got </a:t>
            </a:r>
            <a:r>
              <a:rPr lang="en-US" spc="35" dirty="0" smtClean="0">
                <a:latin typeface="Palatino Linotype"/>
                <a:cs typeface="Palatino Linotype"/>
              </a:rPr>
              <a:t>using</a:t>
            </a:r>
            <a:r>
              <a:rPr lang="en-US" spc="-60" dirty="0" smtClean="0">
                <a:latin typeface="Palatino Linotype"/>
                <a:cs typeface="Palatino Linotype"/>
              </a:rPr>
              <a:t> </a:t>
            </a:r>
            <a:r>
              <a:rPr lang="en-US" spc="50" dirty="0" smtClean="0">
                <a:latin typeface="Palatino Linotype"/>
                <a:cs typeface="Palatino Linotype"/>
              </a:rPr>
              <a:t>crowdsourcing.</a:t>
            </a:r>
            <a:endParaRPr lang="en-US" dirty="0">
              <a:latin typeface="Palatino Linotype"/>
              <a:cs typeface="Palatino Linotyp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955659"/>
            <a:ext cx="10032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pc="25" dirty="0" smtClean="0">
                <a:latin typeface="Palatino Linotype"/>
                <a:cs typeface="Palatino Linotype"/>
              </a:rPr>
              <a:t>Let's</a:t>
            </a:r>
            <a:r>
              <a:rPr lang="en-US" spc="-5" dirty="0" smtClean="0">
                <a:latin typeface="Palatino Linotype"/>
                <a:cs typeface="Palatino Linotype"/>
              </a:rPr>
              <a:t> </a:t>
            </a:r>
            <a:r>
              <a:rPr lang="en-US" spc="15" dirty="0" smtClean="0">
                <a:latin typeface="Palatino Linotype"/>
                <a:cs typeface="Palatino Linotype"/>
              </a:rPr>
              <a:t>go</a:t>
            </a:r>
            <a:r>
              <a:rPr lang="en-US" spc="30" dirty="0" smtClean="0">
                <a:latin typeface="Palatino Linotype"/>
                <a:cs typeface="Palatino Linotype"/>
              </a:rPr>
              <a:t> </a:t>
            </a:r>
            <a:r>
              <a:rPr lang="en-US" spc="85" dirty="0" smtClean="0">
                <a:latin typeface="Palatino Linotype"/>
                <a:cs typeface="Palatino Linotype"/>
              </a:rPr>
              <a:t>one</a:t>
            </a:r>
            <a:r>
              <a:rPr lang="en-US" spc="20" dirty="0" smtClean="0">
                <a:latin typeface="Palatino Linotype"/>
                <a:cs typeface="Palatino Linotype"/>
              </a:rPr>
              <a:t> </a:t>
            </a:r>
            <a:r>
              <a:rPr lang="en-US" spc="45" dirty="0" smtClean="0">
                <a:latin typeface="Palatino Linotype"/>
                <a:cs typeface="Palatino Linotype"/>
              </a:rPr>
              <a:t>step</a:t>
            </a:r>
            <a:r>
              <a:rPr lang="en-US" spc="-25" dirty="0" smtClean="0">
                <a:latin typeface="Palatino Linotype"/>
                <a:cs typeface="Palatino Linotype"/>
              </a:rPr>
              <a:t> </a:t>
            </a:r>
            <a:r>
              <a:rPr lang="en-US" spc="65" dirty="0" smtClean="0">
                <a:latin typeface="Palatino Linotype"/>
                <a:cs typeface="Palatino Linotype"/>
              </a:rPr>
              <a:t>further.</a:t>
            </a:r>
            <a:r>
              <a:rPr lang="en-US" spc="20" dirty="0" smtClean="0">
                <a:latin typeface="Palatino Linotype"/>
                <a:cs typeface="Palatino Linotype"/>
              </a:rPr>
              <a:t> </a:t>
            </a:r>
            <a:r>
              <a:rPr lang="en-US" spc="75" dirty="0" smtClean="0">
                <a:latin typeface="Palatino Linotype"/>
                <a:cs typeface="Palatino Linotype"/>
              </a:rPr>
              <a:t>We</a:t>
            </a:r>
            <a:r>
              <a:rPr lang="en-US" spc="20" dirty="0" smtClean="0">
                <a:latin typeface="Palatino Linotype"/>
                <a:cs typeface="Palatino Linotype"/>
              </a:rPr>
              <a:t> </a:t>
            </a:r>
            <a:r>
              <a:rPr lang="en-US" spc="55" dirty="0" smtClean="0">
                <a:latin typeface="Palatino Linotype"/>
                <a:cs typeface="Palatino Linotype"/>
              </a:rPr>
              <a:t>want</a:t>
            </a:r>
            <a:r>
              <a:rPr lang="en-US" spc="-5" dirty="0" smtClean="0">
                <a:latin typeface="Palatino Linotype"/>
                <a:cs typeface="Palatino Linotype"/>
              </a:rPr>
              <a:t> </a:t>
            </a:r>
            <a:r>
              <a:rPr lang="en-US" spc="40" dirty="0" smtClean="0">
                <a:latin typeface="Palatino Linotype"/>
                <a:cs typeface="Palatino Linotype"/>
              </a:rPr>
              <a:t>to</a:t>
            </a:r>
            <a:r>
              <a:rPr lang="en-US" spc="30" dirty="0" smtClean="0">
                <a:latin typeface="Palatino Linotype"/>
                <a:cs typeface="Palatino Linotype"/>
              </a:rPr>
              <a:t> </a:t>
            </a:r>
            <a:r>
              <a:rPr lang="en-US" spc="40" dirty="0" smtClean="0">
                <a:latin typeface="Palatino Linotype"/>
                <a:cs typeface="Palatino Linotype"/>
              </a:rPr>
              <a:t>get</a:t>
            </a:r>
            <a:r>
              <a:rPr lang="en-US" spc="-5" dirty="0" smtClean="0">
                <a:latin typeface="Palatino Linotype"/>
                <a:cs typeface="Palatino Linotype"/>
              </a:rPr>
              <a:t> </a:t>
            </a:r>
            <a:r>
              <a:rPr lang="en-US" spc="70" dirty="0" smtClean="0">
                <a:latin typeface="Palatino Linotype"/>
                <a:cs typeface="Palatino Linotype"/>
              </a:rPr>
              <a:t>the</a:t>
            </a:r>
            <a:r>
              <a:rPr lang="en-US" spc="20" dirty="0" smtClean="0">
                <a:latin typeface="Palatino Linotype"/>
                <a:cs typeface="Palatino Linotype"/>
              </a:rPr>
              <a:t> </a:t>
            </a:r>
            <a:r>
              <a:rPr lang="en-US" spc="35" dirty="0" smtClean="0">
                <a:latin typeface="Palatino Linotype"/>
                <a:cs typeface="Palatino Linotype"/>
              </a:rPr>
              <a:t>details</a:t>
            </a:r>
            <a:r>
              <a:rPr lang="en-US" spc="-5" dirty="0" smtClean="0">
                <a:latin typeface="Palatino Linotype"/>
                <a:cs typeface="Palatino Linotype"/>
              </a:rPr>
              <a:t> </a:t>
            </a:r>
            <a:r>
              <a:rPr lang="en-US" spc="65" dirty="0" smtClean="0">
                <a:latin typeface="Palatino Linotype"/>
                <a:cs typeface="Palatino Linotype"/>
              </a:rPr>
              <a:t>of</a:t>
            </a:r>
            <a:r>
              <a:rPr lang="en-US" spc="-30" dirty="0" smtClean="0">
                <a:latin typeface="Palatino Linotype"/>
                <a:cs typeface="Palatino Linotype"/>
              </a:rPr>
              <a:t> </a:t>
            </a:r>
            <a:r>
              <a:rPr lang="en-US" spc="35" dirty="0" smtClean="0">
                <a:latin typeface="Palatino Linotype"/>
                <a:cs typeface="Palatino Linotype"/>
              </a:rPr>
              <a:t>all  </a:t>
            </a:r>
            <a:r>
              <a:rPr lang="en-US" spc="70" dirty="0" smtClean="0">
                <a:latin typeface="Palatino Linotype"/>
                <a:cs typeface="Palatino Linotype"/>
              </a:rPr>
              <a:t>the </a:t>
            </a:r>
            <a:r>
              <a:rPr lang="en-US" spc="50" dirty="0" smtClean="0">
                <a:latin typeface="Palatino Linotype"/>
                <a:cs typeface="Palatino Linotype"/>
              </a:rPr>
              <a:t>professors in </a:t>
            </a:r>
            <a:r>
              <a:rPr lang="en-US" spc="90" dirty="0" smtClean="0">
                <a:latin typeface="Palatino Linotype"/>
                <a:cs typeface="Palatino Linotype"/>
              </a:rPr>
              <a:t>a</a:t>
            </a:r>
            <a:r>
              <a:rPr lang="en-US" spc="-229" dirty="0" smtClean="0">
                <a:latin typeface="Palatino Linotype"/>
                <a:cs typeface="Palatino Linotype"/>
              </a:rPr>
              <a:t> </a:t>
            </a:r>
            <a:r>
              <a:rPr lang="en-US" spc="55" dirty="0" smtClean="0">
                <a:latin typeface="Palatino Linotype"/>
                <a:cs typeface="Palatino Linotype"/>
              </a:rPr>
              <a:t>department. </a:t>
            </a:r>
            <a:r>
              <a:rPr lang="en-US" spc="30" dirty="0" smtClean="0">
                <a:latin typeface="Palatino Linotype"/>
                <a:cs typeface="Palatino Linotype"/>
              </a:rPr>
              <a:t>This </a:t>
            </a:r>
            <a:r>
              <a:rPr lang="en-US" spc="55" dirty="0" smtClean="0">
                <a:latin typeface="Palatino Linotype"/>
                <a:cs typeface="Palatino Linotype"/>
              </a:rPr>
              <a:t>translates into:</a:t>
            </a:r>
            <a:endParaRPr lang="en-US" dirty="0">
              <a:latin typeface="Palatino Linotype"/>
              <a:cs typeface="Palatino Linotype"/>
            </a:endParaRPr>
          </a:p>
        </p:txBody>
      </p:sp>
      <p:sp>
        <p:nvSpPr>
          <p:cNvPr id="14" name="object 6"/>
          <p:cNvSpPr txBox="1"/>
          <p:nvPr/>
        </p:nvSpPr>
        <p:spPr>
          <a:xfrm>
            <a:off x="3005920" y="4782295"/>
            <a:ext cx="3832225" cy="1275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 marR="957580" indent="-190500">
              <a:lnSpc>
                <a:spcPts val="1430"/>
              </a:lnSpc>
            </a:pPr>
            <a:r>
              <a:rPr sz="1200" spc="20" dirty="0">
                <a:latin typeface="Lucida Console"/>
                <a:cs typeface="Lucida Console"/>
              </a:rPr>
              <a:t>CREATE </a:t>
            </a:r>
            <a:r>
              <a:rPr sz="1200" spc="15" dirty="0">
                <a:latin typeface="Lucida Console"/>
                <a:cs typeface="Lucida Console"/>
              </a:rPr>
              <a:t>CROWD TABLE </a:t>
            </a:r>
            <a:r>
              <a:rPr sz="1200" spc="20" dirty="0">
                <a:latin typeface="Lucida Console"/>
                <a:cs typeface="Lucida Console"/>
              </a:rPr>
              <a:t>Professor </a:t>
            </a:r>
            <a:r>
              <a:rPr sz="1200" spc="-5" dirty="0">
                <a:latin typeface="Lucida Console"/>
                <a:cs typeface="Lucida Console"/>
              </a:rPr>
              <a:t>(  </a:t>
            </a:r>
            <a:r>
              <a:rPr sz="1200" spc="15" dirty="0">
                <a:latin typeface="Lucida Console"/>
                <a:cs typeface="Lucida Console"/>
              </a:rPr>
              <a:t>name </a:t>
            </a:r>
            <a:r>
              <a:rPr sz="1200" spc="20" dirty="0">
                <a:latin typeface="Lucida Console"/>
                <a:cs typeface="Lucida Console"/>
              </a:rPr>
              <a:t>STRING PRIMARY </a:t>
            </a:r>
            <a:r>
              <a:rPr sz="1200" spc="15" dirty="0">
                <a:latin typeface="Lucida Console"/>
                <a:cs typeface="Lucida Console"/>
              </a:rPr>
              <a:t>KEY,  email </a:t>
            </a:r>
            <a:r>
              <a:rPr sz="1200" spc="20" dirty="0">
                <a:latin typeface="Lucida Console"/>
                <a:cs typeface="Lucida Console"/>
              </a:rPr>
              <a:t>STRING</a:t>
            </a:r>
            <a:r>
              <a:rPr sz="1200" spc="10" dirty="0">
                <a:latin typeface="Lucida Console"/>
                <a:cs typeface="Lucida Console"/>
              </a:rPr>
              <a:t> </a:t>
            </a:r>
            <a:r>
              <a:rPr sz="1200" spc="20" dirty="0">
                <a:latin typeface="Lucida Console"/>
                <a:cs typeface="Lucida Console"/>
              </a:rPr>
              <a:t>UNIQUE,</a:t>
            </a:r>
            <a:endParaRPr sz="1200" dirty="0">
              <a:latin typeface="Lucida Console"/>
              <a:cs typeface="Lucida Console"/>
            </a:endParaRPr>
          </a:p>
          <a:p>
            <a:pPr marL="203200">
              <a:lnSpc>
                <a:spcPts val="1370"/>
              </a:lnSpc>
            </a:pPr>
            <a:r>
              <a:rPr sz="1200" spc="20" dirty="0">
                <a:latin typeface="Lucida Console"/>
                <a:cs typeface="Lucida Console"/>
              </a:rPr>
              <a:t>university</a:t>
            </a:r>
            <a:r>
              <a:rPr sz="1200" spc="-25" dirty="0">
                <a:latin typeface="Lucida Console"/>
                <a:cs typeface="Lucida Console"/>
              </a:rPr>
              <a:t> </a:t>
            </a:r>
            <a:r>
              <a:rPr sz="1200" spc="20" dirty="0">
                <a:latin typeface="Lucida Console"/>
                <a:cs typeface="Lucida Console"/>
              </a:rPr>
              <a:t>STRING,</a:t>
            </a:r>
            <a:endParaRPr sz="1200" dirty="0">
              <a:latin typeface="Lucida Console"/>
              <a:cs typeface="Lucida Console"/>
            </a:endParaRPr>
          </a:p>
          <a:p>
            <a:pPr marL="203200">
              <a:lnSpc>
                <a:spcPts val="1425"/>
              </a:lnSpc>
            </a:pPr>
            <a:r>
              <a:rPr sz="1200" spc="20" dirty="0">
                <a:latin typeface="Lucida Console"/>
                <a:cs typeface="Lucida Console"/>
              </a:rPr>
              <a:t>department</a:t>
            </a:r>
            <a:r>
              <a:rPr sz="1200" spc="-25" dirty="0">
                <a:latin typeface="Lucida Console"/>
                <a:cs typeface="Lucida Console"/>
              </a:rPr>
              <a:t> </a:t>
            </a:r>
            <a:r>
              <a:rPr sz="1200" spc="20" dirty="0">
                <a:latin typeface="Lucida Console"/>
                <a:cs typeface="Lucida Console"/>
              </a:rPr>
              <a:t>STRING,</a:t>
            </a:r>
            <a:endParaRPr sz="1200" dirty="0">
              <a:latin typeface="Lucida Console"/>
              <a:cs typeface="Lucida Console"/>
            </a:endParaRPr>
          </a:p>
          <a:p>
            <a:pPr marL="488950" marR="5080" indent="-285750">
              <a:lnSpc>
                <a:spcPts val="1430"/>
              </a:lnSpc>
              <a:spcBef>
                <a:spcPts val="45"/>
              </a:spcBef>
            </a:pPr>
            <a:r>
              <a:rPr sz="1200" spc="20" dirty="0">
                <a:latin typeface="Lucida Console"/>
                <a:cs typeface="Lucida Console"/>
              </a:rPr>
              <a:t>FOREIGN </a:t>
            </a:r>
            <a:r>
              <a:rPr sz="1200" spc="15" dirty="0">
                <a:latin typeface="Lucida Console"/>
                <a:cs typeface="Lucida Console"/>
              </a:rPr>
              <a:t>KEY </a:t>
            </a:r>
            <a:r>
              <a:rPr sz="1200" spc="20" dirty="0">
                <a:latin typeface="Lucida Console"/>
                <a:cs typeface="Lucida Console"/>
              </a:rPr>
              <a:t>(university, department)  </a:t>
            </a:r>
            <a:r>
              <a:rPr sz="1200" spc="15" dirty="0">
                <a:latin typeface="Lucida Console"/>
                <a:cs typeface="Lucida Console"/>
              </a:rPr>
              <a:t>REF </a:t>
            </a:r>
            <a:r>
              <a:rPr sz="1200" spc="20" dirty="0">
                <a:latin typeface="Lucida Console"/>
                <a:cs typeface="Lucida Console"/>
              </a:rPr>
              <a:t>Department(university, </a:t>
            </a:r>
            <a:r>
              <a:rPr sz="1200" spc="15" dirty="0">
                <a:latin typeface="Lucida Console"/>
                <a:cs typeface="Lucida Console"/>
              </a:rPr>
              <a:t>name)</a:t>
            </a:r>
            <a:r>
              <a:rPr sz="1200" spc="114" dirty="0">
                <a:latin typeface="Lucida Console"/>
                <a:cs typeface="Lucida Console"/>
              </a:rPr>
              <a:t> </a:t>
            </a:r>
            <a:r>
              <a:rPr sz="1200" spc="10" dirty="0">
                <a:latin typeface="Lucida Console"/>
                <a:cs typeface="Lucida Console"/>
              </a:rPr>
              <a:t>);</a:t>
            </a:r>
            <a:endParaRPr sz="1200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37911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CrowdSQL : </a:t>
            </a:r>
            <a:r>
              <a:rPr lang="en-US" sz="5400" b="0" i="1" spc="-45" dirty="0" smtClean="0">
                <a:latin typeface="Bookman Old Style"/>
                <a:cs typeface="Bookman Old Style"/>
              </a:rPr>
              <a:t>SQL </a:t>
            </a:r>
            <a:r>
              <a:rPr lang="en-US" sz="5400" b="0" i="1" spc="30" dirty="0" smtClean="0">
                <a:latin typeface="Bookman Old Style"/>
                <a:cs typeface="Bookman Old Style"/>
              </a:rPr>
              <a:t>DDL</a:t>
            </a:r>
            <a:r>
              <a:rPr lang="en-US" sz="5400" b="0" i="1" spc="-245" dirty="0" smtClean="0">
                <a:latin typeface="Bookman Old Style"/>
                <a:cs typeface="Bookman Old Style"/>
              </a:rPr>
              <a:t> </a:t>
            </a:r>
            <a:r>
              <a:rPr lang="en-US" sz="5400" b="0" i="1" spc="-45" dirty="0" smtClean="0">
                <a:latin typeface="Bookman Old Style"/>
                <a:cs typeface="Bookman Old Style"/>
              </a:rPr>
              <a:t>Extensions</a:t>
            </a:r>
          </a:p>
          <a:p>
            <a:pPr>
              <a:lnSpc>
                <a:spcPct val="100000"/>
              </a:lnSpc>
            </a:pPr>
            <a:endParaRPr lang="en-US" sz="5400" dirty="0" smtClean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lang="en-US" sz="5400" dirty="0" smtClean="0"/>
          </a:p>
          <a:p>
            <a:endParaRPr lang="en-US" sz="5400" b="1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15819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pc="40" dirty="0">
                <a:latin typeface="Palatino Linotype"/>
                <a:cs typeface="Palatino Linotype"/>
              </a:rPr>
              <a:t>There are no constraints placed and tables both crowd /  non-crowd treated same way w.r.t referential integrity  constraints.</a:t>
            </a:r>
          </a:p>
          <a:p>
            <a:r>
              <a:rPr lang="en-US" sz="1800" spc="40" dirty="0">
                <a:latin typeface="Palatino Linotype"/>
                <a:cs typeface="Palatino Linotype"/>
              </a:rPr>
              <a:t>CROWD tables must have  a primary key so that CROWDDB can infer if two workers  input same tuple.</a:t>
            </a:r>
          </a:p>
          <a:p>
            <a:r>
              <a:rPr lang="en-US" sz="1800" spc="40" dirty="0">
                <a:latin typeface="Palatino Linotype"/>
                <a:cs typeface="Palatino Linotype"/>
              </a:rPr>
              <a:t>A special CNULL value indicates data in CROWD columns  that should be crowd-sourced when needed as part of  processing a query.</a:t>
            </a:r>
          </a:p>
          <a:p>
            <a:r>
              <a:rPr lang="en-US" sz="1800" spc="40" dirty="0">
                <a:latin typeface="Palatino Linotype"/>
                <a:cs typeface="Palatino Linotype"/>
              </a:rPr>
              <a:t>During INSERT/UPDATE, crowd columns can also be  </a:t>
            </a:r>
            <a:r>
              <a:rPr lang="en-US" sz="1800" spc="40" dirty="0" smtClean="0">
                <a:latin typeface="Palatino Linotype"/>
                <a:cs typeface="Palatino Linotype"/>
              </a:rPr>
              <a:t>initialized. </a:t>
            </a:r>
            <a:r>
              <a:rPr lang="en-US" sz="1800" spc="40" dirty="0">
                <a:latin typeface="Palatino Linotype"/>
                <a:cs typeface="Palatino Linotype"/>
              </a:rPr>
              <a:t>All </a:t>
            </a:r>
            <a:r>
              <a:rPr lang="en-US" sz="1800" spc="40" dirty="0" smtClean="0">
                <a:latin typeface="Palatino Linotype"/>
                <a:cs typeface="Palatino Linotype"/>
              </a:rPr>
              <a:t>non-initialized </a:t>
            </a:r>
            <a:r>
              <a:rPr lang="en-US" sz="1800" spc="40" dirty="0">
                <a:latin typeface="Palatino Linotype"/>
                <a:cs typeface="Palatino Linotype"/>
              </a:rPr>
              <a:t>crowd columns are set to  CNULL</a:t>
            </a:r>
            <a:r>
              <a:rPr lang="en-US" sz="1800" spc="40" dirty="0" smtClean="0">
                <a:latin typeface="Palatino Linotype"/>
                <a:cs typeface="Palatino Linotype"/>
              </a:rPr>
              <a:t>.</a:t>
            </a:r>
            <a:endParaRPr lang="en-US" sz="40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800" spc="40" dirty="0">
                <a:latin typeface="Palatino Linotype"/>
                <a:cs typeface="Palatino Linotype"/>
              </a:rPr>
              <a:t>Consider example </a:t>
            </a:r>
            <a:r>
              <a:rPr lang="en-US" sz="1800" spc="40" dirty="0" smtClean="0">
                <a:latin typeface="Palatino Linotype"/>
                <a:cs typeface="Palatino Linotype"/>
              </a:rPr>
              <a:t>below, </a:t>
            </a:r>
            <a:r>
              <a:rPr lang="en-US" sz="1800" spc="40" dirty="0">
                <a:latin typeface="Palatino Linotype"/>
                <a:cs typeface="Palatino Linotype"/>
              </a:rPr>
              <a:t>it sets </a:t>
            </a:r>
            <a:r>
              <a:rPr lang="en-US" sz="1800" spc="40" dirty="0" smtClean="0">
                <a:latin typeface="Palatino Linotype"/>
                <a:cs typeface="Palatino Linotype"/>
              </a:rPr>
              <a:t>URL to </a:t>
            </a:r>
            <a:r>
              <a:rPr lang="en-US" sz="1800" spc="40" dirty="0">
                <a:latin typeface="Palatino Linotype"/>
                <a:cs typeface="Palatino Linotype"/>
              </a:rPr>
              <a:t>CNULL</a:t>
            </a:r>
          </a:p>
          <a:p>
            <a:pPr marL="0" indent="0">
              <a:buNone/>
            </a:pPr>
            <a:endParaRPr lang="en-US" dirty="0" smtClean="0">
              <a:latin typeface="Palatino Linotype"/>
              <a:cs typeface="Palatino Linotype"/>
            </a:endParaRPr>
          </a:p>
          <a:p>
            <a:endParaRPr lang="en-US" dirty="0"/>
          </a:p>
        </p:txBody>
      </p:sp>
      <p:sp>
        <p:nvSpPr>
          <p:cNvPr id="10" name="object 4"/>
          <p:cNvSpPr/>
          <p:nvPr/>
        </p:nvSpPr>
        <p:spPr>
          <a:xfrm>
            <a:off x="2916662" y="4891289"/>
            <a:ext cx="5343525" cy="514350"/>
          </a:xfrm>
          <a:custGeom>
            <a:avLst/>
            <a:gdLst/>
            <a:ahLst/>
            <a:cxnLst/>
            <a:rect l="l" t="t" r="r" b="b"/>
            <a:pathLst>
              <a:path w="5343525" h="514350">
                <a:moveTo>
                  <a:pt x="5295900" y="514350"/>
                </a:moveTo>
                <a:lnTo>
                  <a:pt x="47625" y="514350"/>
                </a:lnTo>
                <a:lnTo>
                  <a:pt x="29088" y="510606"/>
                </a:lnTo>
                <a:lnTo>
                  <a:pt x="13950" y="500399"/>
                </a:lnTo>
                <a:lnTo>
                  <a:pt x="3743" y="485261"/>
                </a:lnTo>
                <a:lnTo>
                  <a:pt x="0" y="466725"/>
                </a:lnTo>
                <a:lnTo>
                  <a:pt x="0" y="47625"/>
                </a:lnTo>
                <a:lnTo>
                  <a:pt x="3743" y="29088"/>
                </a:lnTo>
                <a:lnTo>
                  <a:pt x="13950" y="13950"/>
                </a:lnTo>
                <a:lnTo>
                  <a:pt x="29088" y="3743"/>
                </a:lnTo>
                <a:lnTo>
                  <a:pt x="47625" y="0"/>
                </a:lnTo>
                <a:lnTo>
                  <a:pt x="5295900" y="0"/>
                </a:lnTo>
                <a:lnTo>
                  <a:pt x="5314436" y="3743"/>
                </a:lnTo>
                <a:lnTo>
                  <a:pt x="5329574" y="13950"/>
                </a:lnTo>
                <a:lnTo>
                  <a:pt x="5339781" y="29088"/>
                </a:lnTo>
                <a:lnTo>
                  <a:pt x="5343525" y="47625"/>
                </a:lnTo>
                <a:lnTo>
                  <a:pt x="5343525" y="466725"/>
                </a:lnTo>
                <a:lnTo>
                  <a:pt x="5339781" y="485261"/>
                </a:lnTo>
                <a:lnTo>
                  <a:pt x="5329574" y="500399"/>
                </a:lnTo>
                <a:lnTo>
                  <a:pt x="5314436" y="510606"/>
                </a:lnTo>
                <a:lnTo>
                  <a:pt x="5295900" y="51435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pPr marL="88900" marR="1032510">
              <a:lnSpc>
                <a:spcPts val="1430"/>
              </a:lnSpc>
            </a:pPr>
            <a:r>
              <a:rPr lang="en-US" sz="1200" spc="20" dirty="0">
                <a:latin typeface="Lucida Console"/>
                <a:cs typeface="Lucida Console"/>
              </a:rPr>
              <a:t>INSERT</a:t>
            </a:r>
            <a:r>
              <a:rPr lang="en-US" spc="20" dirty="0" smtClean="0">
                <a:latin typeface="Lucida Console"/>
                <a:cs typeface="Lucida Console"/>
              </a:rPr>
              <a:t> </a:t>
            </a:r>
            <a:r>
              <a:rPr lang="en-US" sz="1200" spc="20" dirty="0" smtClean="0">
                <a:latin typeface="Lucida Console"/>
                <a:cs typeface="Lucida Console"/>
              </a:rPr>
              <a:t>INTO Department(university, name)  VALUES ("UC Berkeley", "EECS");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0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  <a:r>
              <a:rPr lang="en-US" sz="54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Semantics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15819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50000"/>
              </a:lnSpc>
            </a:pPr>
            <a:r>
              <a:rPr lang="en-US" sz="1800" dirty="0" smtClean="0">
                <a:latin typeface="Palatino Linotype"/>
                <a:cs typeface="Palatino Linotype"/>
              </a:rPr>
              <a:t>CrowdDB</a:t>
            </a:r>
            <a:r>
              <a:rPr lang="en-US" sz="1800" spc="-15" dirty="0" smtClean="0">
                <a:latin typeface="Palatino Linotype"/>
                <a:cs typeface="Palatino Linotype"/>
              </a:rPr>
              <a:t> </a:t>
            </a:r>
            <a:r>
              <a:rPr lang="en-US" sz="1800" spc="40" dirty="0" smtClean="0">
                <a:latin typeface="Palatino Linotype"/>
                <a:cs typeface="Palatino Linotype"/>
              </a:rPr>
              <a:t>supports</a:t>
            </a:r>
            <a:r>
              <a:rPr lang="en-US" sz="1800" spc="-10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any</a:t>
            </a:r>
            <a:r>
              <a:rPr lang="en-US" sz="1800" spc="-30" dirty="0" smtClean="0">
                <a:latin typeface="Palatino Linotype"/>
                <a:cs typeface="Palatino Linotype"/>
              </a:rPr>
              <a:t> </a:t>
            </a:r>
            <a:r>
              <a:rPr lang="en-US" sz="1800" spc="45" dirty="0" smtClean="0">
                <a:latin typeface="Palatino Linotype"/>
                <a:cs typeface="Palatino Linotype"/>
              </a:rPr>
              <a:t>kind</a:t>
            </a:r>
            <a:r>
              <a:rPr lang="en-US" sz="1800" spc="-30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of</a:t>
            </a:r>
            <a:r>
              <a:rPr lang="en-US" sz="1800" spc="-35" dirty="0" smtClean="0">
                <a:latin typeface="Palatino Linotype"/>
                <a:cs typeface="Palatino Linotype"/>
              </a:rPr>
              <a:t> </a:t>
            </a:r>
            <a:r>
              <a:rPr lang="en-US" sz="1800" spc="-5" dirty="0" smtClean="0">
                <a:latin typeface="Palatino Linotype"/>
                <a:cs typeface="Palatino Linotype"/>
              </a:rPr>
              <a:t>SQL</a:t>
            </a:r>
            <a:r>
              <a:rPr lang="en-US" sz="1800" spc="-40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query</a:t>
            </a:r>
            <a:r>
              <a:rPr lang="en-US" sz="1800" spc="-30" dirty="0" smtClean="0">
                <a:latin typeface="Palatino Linotype"/>
                <a:cs typeface="Palatino Linotype"/>
              </a:rPr>
              <a:t> </a:t>
            </a:r>
            <a:r>
              <a:rPr lang="en-US" sz="1800" spc="85" dirty="0" smtClean="0">
                <a:latin typeface="Palatino Linotype"/>
                <a:cs typeface="Palatino Linotype"/>
              </a:rPr>
              <a:t>on</a:t>
            </a:r>
            <a:r>
              <a:rPr lang="en-US" sz="1800" dirty="0" smtClean="0">
                <a:latin typeface="Palatino Linotype"/>
                <a:cs typeface="Palatino Linotype"/>
              </a:rPr>
              <a:t> </a:t>
            </a:r>
            <a:r>
              <a:rPr lang="en-US" sz="1800" spc="-55" dirty="0" smtClean="0">
                <a:latin typeface="Palatino Linotype"/>
                <a:cs typeface="Palatino Linotype"/>
              </a:rPr>
              <a:t>CROWD  </a:t>
            </a:r>
            <a:r>
              <a:rPr lang="en-US" sz="1800" spc="55" dirty="0" smtClean="0">
                <a:latin typeface="Palatino Linotype"/>
                <a:cs typeface="Palatino Linotype"/>
              </a:rPr>
              <a:t>tables and</a:t>
            </a:r>
            <a:r>
              <a:rPr lang="en-US" sz="1800" spc="-145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columns</a:t>
            </a:r>
            <a:endParaRPr lang="en-US" sz="1800" dirty="0" smtClean="0">
              <a:latin typeface="Palatino Linotype"/>
              <a:cs typeface="Palatino Linotype"/>
            </a:endParaRPr>
          </a:p>
          <a:p>
            <a:pPr>
              <a:lnSpc>
                <a:spcPct val="150000"/>
              </a:lnSpc>
            </a:pPr>
            <a:r>
              <a:rPr lang="en-US" sz="1800" spc="-5" dirty="0" smtClean="0">
                <a:latin typeface="Palatino Linotype"/>
                <a:cs typeface="Palatino Linotype"/>
              </a:rPr>
              <a:t>CrowdSQL specifies that tables are updated as a side-effect  of crowdsourcing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83594" y="2730965"/>
            <a:ext cx="9624812" cy="316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94665">
              <a:lnSpc>
                <a:spcPct val="150000"/>
              </a:lnSpc>
            </a:pPr>
            <a:r>
              <a:rPr lang="en-US" spc="40" dirty="0" smtClean="0">
                <a:latin typeface="Palatino Linotype"/>
                <a:cs typeface="Palatino Linotype"/>
              </a:rPr>
              <a:t>Let</a:t>
            </a:r>
            <a:r>
              <a:rPr lang="en-US" spc="-5" dirty="0" smtClean="0">
                <a:latin typeface="Palatino Linotype"/>
                <a:cs typeface="Palatino Linotype"/>
              </a:rPr>
              <a:t> </a:t>
            </a:r>
            <a:r>
              <a:rPr lang="en-US" spc="50" dirty="0" smtClean="0">
                <a:latin typeface="Palatino Linotype"/>
                <a:cs typeface="Palatino Linotype"/>
              </a:rPr>
              <a:t>us</a:t>
            </a:r>
            <a:r>
              <a:rPr lang="en-US" spc="-5" dirty="0" smtClean="0">
                <a:latin typeface="Palatino Linotype"/>
                <a:cs typeface="Palatino Linotype"/>
              </a:rPr>
              <a:t> </a:t>
            </a:r>
            <a:r>
              <a:rPr lang="en-US" spc="60" dirty="0" smtClean="0">
                <a:latin typeface="Palatino Linotype"/>
                <a:cs typeface="Palatino Linotype"/>
              </a:rPr>
              <a:t>take</a:t>
            </a:r>
            <a:r>
              <a:rPr lang="en-US" spc="20" dirty="0" smtClean="0">
                <a:latin typeface="Palatino Linotype"/>
                <a:cs typeface="Palatino Linotype"/>
              </a:rPr>
              <a:t> </a:t>
            </a:r>
            <a:r>
              <a:rPr lang="en-US" spc="30" dirty="0" smtClean="0">
                <a:latin typeface="Palatino Linotype"/>
                <a:cs typeface="Palatino Linotype"/>
              </a:rPr>
              <a:t>two </a:t>
            </a:r>
            <a:r>
              <a:rPr lang="en-US" spc="65" dirty="0" smtClean="0">
                <a:latin typeface="Palatino Linotype"/>
                <a:cs typeface="Palatino Linotype"/>
              </a:rPr>
              <a:t>examples</a:t>
            </a:r>
            <a:r>
              <a:rPr lang="en-US" spc="-5" dirty="0" smtClean="0">
                <a:latin typeface="Palatino Linotype"/>
                <a:cs typeface="Palatino Linotype"/>
              </a:rPr>
              <a:t> </a:t>
            </a:r>
            <a:r>
              <a:rPr lang="en-US" spc="55" dirty="0" smtClean="0">
                <a:latin typeface="Palatino Linotype"/>
                <a:cs typeface="Palatino Linotype"/>
              </a:rPr>
              <a:t>based</a:t>
            </a:r>
            <a:r>
              <a:rPr lang="en-US" spc="-25" dirty="0" smtClean="0">
                <a:latin typeface="Palatino Linotype"/>
                <a:cs typeface="Palatino Linotype"/>
              </a:rPr>
              <a:t> </a:t>
            </a:r>
            <a:r>
              <a:rPr lang="en-US" spc="85" dirty="0" smtClean="0">
                <a:latin typeface="Palatino Linotype"/>
                <a:cs typeface="Palatino Linotype"/>
              </a:rPr>
              <a:t>on</a:t>
            </a:r>
            <a:r>
              <a:rPr lang="en-US" spc="5" dirty="0" smtClean="0">
                <a:latin typeface="Palatino Linotype"/>
                <a:cs typeface="Palatino Linotype"/>
              </a:rPr>
              <a:t> </a:t>
            </a:r>
            <a:r>
              <a:rPr lang="en-US" spc="70" dirty="0" smtClean="0">
                <a:latin typeface="Palatino Linotype"/>
                <a:cs typeface="Palatino Linotype"/>
              </a:rPr>
              <a:t>the</a:t>
            </a:r>
            <a:r>
              <a:rPr lang="en-US" spc="20" dirty="0" smtClean="0">
                <a:latin typeface="Palatino Linotype"/>
                <a:cs typeface="Palatino Linotype"/>
              </a:rPr>
              <a:t> </a:t>
            </a:r>
            <a:r>
              <a:rPr lang="en-US" spc="55" dirty="0" smtClean="0">
                <a:latin typeface="Palatino Linotype"/>
                <a:cs typeface="Palatino Linotype"/>
              </a:rPr>
              <a:t>tables</a:t>
            </a:r>
            <a:r>
              <a:rPr lang="en-US" spc="-5" dirty="0" smtClean="0">
                <a:latin typeface="Palatino Linotype"/>
                <a:cs typeface="Palatino Linotype"/>
              </a:rPr>
              <a:t> </a:t>
            </a:r>
            <a:r>
              <a:rPr lang="en-US" spc="65" dirty="0" smtClean="0">
                <a:latin typeface="Palatino Linotype"/>
                <a:cs typeface="Palatino Linotype"/>
              </a:rPr>
              <a:t>created  </a:t>
            </a:r>
            <a:r>
              <a:rPr lang="en-US" spc="40" dirty="0" smtClean="0">
                <a:latin typeface="Palatino Linotype"/>
                <a:cs typeface="Palatino Linotype"/>
              </a:rPr>
              <a:t>previously:</a:t>
            </a:r>
          </a:p>
          <a:p>
            <a:pPr marL="88900" marR="494665">
              <a:lnSpc>
                <a:spcPct val="150000"/>
              </a:lnSpc>
            </a:pPr>
            <a:endParaRPr lang="en-US" sz="1400" spc="20" dirty="0" smtClean="0">
              <a:latin typeface="Lucida Console"/>
              <a:cs typeface="Lucida Console"/>
            </a:endParaRPr>
          </a:p>
          <a:p>
            <a:pPr marL="88900" marR="494665">
              <a:lnSpc>
                <a:spcPct val="150000"/>
              </a:lnSpc>
            </a:pPr>
            <a:endParaRPr lang="en-US" sz="1400" spc="20" dirty="0" smtClean="0">
              <a:latin typeface="Lucida Console"/>
              <a:cs typeface="Lucida Console"/>
            </a:endParaRPr>
          </a:p>
          <a:p>
            <a:pPr marL="12700" marR="243204">
              <a:lnSpc>
                <a:spcPct val="150000"/>
              </a:lnSpc>
            </a:pPr>
            <a:r>
              <a:rPr lang="en-US" spc="55" dirty="0" smtClean="0">
                <a:latin typeface="Palatino Linotype"/>
                <a:cs typeface="Palatino Linotype"/>
              </a:rPr>
              <a:t>In</a:t>
            </a:r>
            <a:r>
              <a:rPr lang="en-US" spc="5" dirty="0" smtClean="0">
                <a:latin typeface="Palatino Linotype"/>
                <a:cs typeface="Palatino Linotype"/>
              </a:rPr>
              <a:t> </a:t>
            </a:r>
            <a:r>
              <a:rPr lang="en-US" spc="35" dirty="0" smtClean="0">
                <a:latin typeface="Palatino Linotype"/>
                <a:cs typeface="Palatino Linotype"/>
              </a:rPr>
              <a:t>this,</a:t>
            </a:r>
            <a:r>
              <a:rPr lang="en-US" dirty="0" smtClean="0">
                <a:latin typeface="Palatino Linotype"/>
                <a:cs typeface="Palatino Linotype"/>
              </a:rPr>
              <a:t> </a:t>
            </a:r>
            <a:r>
              <a:rPr lang="en-US" spc="70" dirty="0" smtClean="0">
                <a:latin typeface="Palatino Linotype"/>
                <a:cs typeface="Palatino Linotype"/>
              </a:rPr>
              <a:t>the</a:t>
            </a:r>
            <a:r>
              <a:rPr lang="en-US" spc="20" dirty="0" smtClean="0">
                <a:latin typeface="Palatino Linotype"/>
                <a:cs typeface="Palatino Linotype"/>
              </a:rPr>
              <a:t> </a:t>
            </a:r>
            <a:r>
              <a:rPr lang="en-US" spc="55" dirty="0" err="1" smtClean="0">
                <a:latin typeface="Palatino Linotype"/>
                <a:cs typeface="Palatino Linotype"/>
              </a:rPr>
              <a:t>url</a:t>
            </a:r>
            <a:r>
              <a:rPr lang="en-US" spc="-15" dirty="0" smtClean="0">
                <a:latin typeface="Palatino Linotype"/>
                <a:cs typeface="Palatino Linotype"/>
              </a:rPr>
              <a:t> </a:t>
            </a:r>
            <a:r>
              <a:rPr lang="en-US" spc="70" dirty="0" smtClean="0">
                <a:latin typeface="Palatino Linotype"/>
                <a:cs typeface="Palatino Linotype"/>
              </a:rPr>
              <a:t>column</a:t>
            </a:r>
            <a:r>
              <a:rPr lang="en-US" spc="5" dirty="0" smtClean="0">
                <a:latin typeface="Palatino Linotype"/>
                <a:cs typeface="Palatino Linotype"/>
              </a:rPr>
              <a:t> </a:t>
            </a:r>
            <a:r>
              <a:rPr lang="en-US" spc="35" dirty="0" smtClean="0">
                <a:latin typeface="Palatino Linotype"/>
                <a:cs typeface="Palatino Linotype"/>
              </a:rPr>
              <a:t>would</a:t>
            </a:r>
            <a:r>
              <a:rPr lang="en-US" spc="-25" dirty="0" smtClean="0">
                <a:latin typeface="Palatino Linotype"/>
                <a:cs typeface="Palatino Linotype"/>
              </a:rPr>
              <a:t> </a:t>
            </a:r>
            <a:r>
              <a:rPr lang="en-US" spc="75" dirty="0" smtClean="0">
                <a:latin typeface="Palatino Linotype"/>
                <a:cs typeface="Palatino Linotype"/>
              </a:rPr>
              <a:t>be</a:t>
            </a:r>
            <a:r>
              <a:rPr lang="en-US" spc="20" dirty="0" smtClean="0">
                <a:latin typeface="Palatino Linotype"/>
                <a:cs typeface="Palatino Linotype"/>
              </a:rPr>
              <a:t> </a:t>
            </a:r>
            <a:r>
              <a:rPr lang="en-US" spc="25" dirty="0" smtClean="0">
                <a:latin typeface="Palatino Linotype"/>
                <a:cs typeface="Palatino Linotype"/>
              </a:rPr>
              <a:t>implicitly</a:t>
            </a:r>
            <a:r>
              <a:rPr lang="en-US" spc="-25" dirty="0" smtClean="0">
                <a:latin typeface="Palatino Linotype"/>
                <a:cs typeface="Palatino Linotype"/>
              </a:rPr>
              <a:t> </a:t>
            </a:r>
            <a:r>
              <a:rPr lang="en-US" spc="35" dirty="0" smtClean="0">
                <a:latin typeface="Palatino Linotype"/>
                <a:cs typeface="Palatino Linotype"/>
              </a:rPr>
              <a:t>updated</a:t>
            </a:r>
            <a:r>
              <a:rPr lang="en-US" spc="-25" dirty="0" smtClean="0">
                <a:latin typeface="Palatino Linotype"/>
                <a:cs typeface="Palatino Linotype"/>
              </a:rPr>
              <a:t> </a:t>
            </a:r>
            <a:r>
              <a:rPr lang="en-US" spc="35" dirty="0" smtClean="0">
                <a:latin typeface="Palatino Linotype"/>
                <a:cs typeface="Palatino Linotype"/>
              </a:rPr>
              <a:t>with  </a:t>
            </a:r>
            <a:r>
              <a:rPr lang="en-US" spc="70" dirty="0" smtClean="0">
                <a:latin typeface="Palatino Linotype"/>
                <a:cs typeface="Palatino Linotype"/>
              </a:rPr>
              <a:t>the </a:t>
            </a:r>
            <a:r>
              <a:rPr lang="en-US" spc="55" dirty="0" smtClean="0">
                <a:latin typeface="Palatino Linotype"/>
                <a:cs typeface="Palatino Linotype"/>
              </a:rPr>
              <a:t>crowdsourced</a:t>
            </a:r>
            <a:r>
              <a:rPr lang="en-US" spc="-130" dirty="0" smtClean="0">
                <a:latin typeface="Palatino Linotype"/>
                <a:cs typeface="Palatino Linotype"/>
              </a:rPr>
              <a:t> </a:t>
            </a:r>
            <a:r>
              <a:rPr lang="en-US" spc="-30" dirty="0" smtClean="0">
                <a:latin typeface="Palatino Linotype"/>
                <a:cs typeface="Palatino Linotype"/>
              </a:rPr>
              <a:t>URL.</a:t>
            </a:r>
            <a:endParaRPr lang="en-US" dirty="0" smtClean="0">
              <a:latin typeface="Palatino Linotype"/>
              <a:cs typeface="Palatino Linotype"/>
            </a:endParaRPr>
          </a:p>
          <a:p>
            <a:pPr>
              <a:lnSpc>
                <a:spcPct val="150000"/>
              </a:lnSpc>
              <a:spcBef>
                <a:spcPts val="30"/>
              </a:spcBef>
            </a:pP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pPr marL="12700" marR="5080">
              <a:spcBef>
                <a:spcPts val="705"/>
              </a:spcBef>
            </a:pPr>
            <a:r>
              <a:rPr lang="en-US" spc="55" dirty="0" smtClean="0">
                <a:latin typeface="Palatino Linotype"/>
                <a:cs typeface="Palatino Linotype"/>
              </a:rPr>
              <a:t>In</a:t>
            </a:r>
            <a:r>
              <a:rPr lang="en-US" spc="5" dirty="0" smtClean="0">
                <a:latin typeface="Palatino Linotype"/>
                <a:cs typeface="Palatino Linotype"/>
              </a:rPr>
              <a:t> </a:t>
            </a:r>
            <a:r>
              <a:rPr lang="en-US" spc="45" dirty="0" smtClean="0">
                <a:latin typeface="Palatino Linotype"/>
                <a:cs typeface="Palatino Linotype"/>
              </a:rPr>
              <a:t>this</a:t>
            </a:r>
            <a:r>
              <a:rPr lang="en-US" spc="-5" dirty="0" smtClean="0">
                <a:latin typeface="Palatino Linotype"/>
                <a:cs typeface="Palatino Linotype"/>
              </a:rPr>
              <a:t> </a:t>
            </a:r>
            <a:r>
              <a:rPr lang="en-US" spc="60" dirty="0" smtClean="0">
                <a:latin typeface="Palatino Linotype"/>
                <a:cs typeface="Palatino Linotype"/>
              </a:rPr>
              <a:t>query</a:t>
            </a:r>
            <a:r>
              <a:rPr lang="en-US" spc="-25" dirty="0" smtClean="0">
                <a:latin typeface="Palatino Linotype"/>
                <a:cs typeface="Palatino Linotype"/>
              </a:rPr>
              <a:t> </a:t>
            </a:r>
            <a:r>
              <a:rPr lang="en-US" spc="35" dirty="0" smtClean="0">
                <a:latin typeface="Palatino Linotype"/>
                <a:cs typeface="Palatino Linotype"/>
              </a:rPr>
              <a:t>missing</a:t>
            </a:r>
            <a:r>
              <a:rPr lang="en-US" spc="15" dirty="0" smtClean="0">
                <a:latin typeface="Palatino Linotype"/>
                <a:cs typeface="Palatino Linotype"/>
              </a:rPr>
              <a:t> </a:t>
            </a:r>
            <a:r>
              <a:rPr lang="en-US" spc="55" dirty="0" smtClean="0">
                <a:latin typeface="Palatino Linotype"/>
                <a:cs typeface="Palatino Linotype"/>
              </a:rPr>
              <a:t>values</a:t>
            </a:r>
            <a:r>
              <a:rPr lang="en-US" spc="-5" dirty="0" smtClean="0">
                <a:latin typeface="Palatino Linotype"/>
                <a:cs typeface="Palatino Linotype"/>
              </a:rPr>
              <a:t> </a:t>
            </a:r>
            <a:r>
              <a:rPr lang="en-US" spc="50" dirty="0" smtClean="0">
                <a:latin typeface="Palatino Linotype"/>
                <a:cs typeface="Palatino Linotype"/>
              </a:rPr>
              <a:t>in</a:t>
            </a:r>
            <a:r>
              <a:rPr lang="en-US" spc="5" dirty="0" smtClean="0">
                <a:latin typeface="Palatino Linotype"/>
                <a:cs typeface="Palatino Linotype"/>
              </a:rPr>
              <a:t> </a:t>
            </a:r>
            <a:r>
              <a:rPr lang="en-US" spc="70" dirty="0" smtClean="0">
                <a:latin typeface="Palatino Linotype"/>
                <a:cs typeface="Palatino Linotype"/>
              </a:rPr>
              <a:t>the</a:t>
            </a:r>
            <a:r>
              <a:rPr lang="en-US" spc="20" dirty="0" smtClean="0">
                <a:latin typeface="Palatino Linotype"/>
                <a:cs typeface="Palatino Linotype"/>
              </a:rPr>
              <a:t> </a:t>
            </a:r>
            <a:r>
              <a:rPr lang="en-US" spc="60" dirty="0" smtClean="0">
                <a:latin typeface="Palatino Linotype"/>
                <a:cs typeface="Palatino Linotype"/>
              </a:rPr>
              <a:t>email</a:t>
            </a:r>
            <a:r>
              <a:rPr lang="en-US" spc="-15" dirty="0" smtClean="0">
                <a:latin typeface="Palatino Linotype"/>
                <a:cs typeface="Palatino Linotype"/>
              </a:rPr>
              <a:t> </a:t>
            </a:r>
            <a:r>
              <a:rPr lang="en-US" spc="70" dirty="0" smtClean="0">
                <a:latin typeface="Palatino Linotype"/>
                <a:cs typeface="Palatino Linotype"/>
              </a:rPr>
              <a:t>column</a:t>
            </a:r>
            <a:r>
              <a:rPr lang="en-US" spc="5" dirty="0" smtClean="0">
                <a:latin typeface="Palatino Linotype"/>
                <a:cs typeface="Palatino Linotype"/>
              </a:rPr>
              <a:t> </a:t>
            </a:r>
            <a:r>
              <a:rPr lang="en-US" spc="35" dirty="0" smtClean="0">
                <a:latin typeface="Palatino Linotype"/>
                <a:cs typeface="Palatino Linotype"/>
              </a:rPr>
              <a:t>would</a:t>
            </a:r>
            <a:r>
              <a:rPr lang="en-US" spc="-25" dirty="0" smtClean="0">
                <a:latin typeface="Palatino Linotype"/>
                <a:cs typeface="Palatino Linotype"/>
              </a:rPr>
              <a:t> </a:t>
            </a:r>
            <a:r>
              <a:rPr lang="en-US" spc="75" dirty="0" smtClean="0">
                <a:latin typeface="Palatino Linotype"/>
                <a:cs typeface="Palatino Linotype"/>
              </a:rPr>
              <a:t>be  </a:t>
            </a:r>
            <a:r>
              <a:rPr lang="en-US" spc="25" dirty="0" smtClean="0">
                <a:latin typeface="Palatino Linotype"/>
                <a:cs typeface="Palatino Linotype"/>
              </a:rPr>
              <a:t>implicitly </a:t>
            </a:r>
            <a:r>
              <a:rPr lang="en-US" spc="40" dirty="0" smtClean="0">
                <a:latin typeface="Palatino Linotype"/>
                <a:cs typeface="Palatino Linotype"/>
              </a:rPr>
              <a:t>populated </a:t>
            </a:r>
            <a:r>
              <a:rPr lang="en-US" spc="55" dirty="0" smtClean="0">
                <a:latin typeface="Palatino Linotype"/>
                <a:cs typeface="Palatino Linotype"/>
              </a:rPr>
              <a:t>and </a:t>
            </a:r>
            <a:r>
              <a:rPr lang="en-US" spc="80" dirty="0" smtClean="0">
                <a:latin typeface="Palatino Linotype"/>
                <a:cs typeface="Palatino Linotype"/>
              </a:rPr>
              <a:t>new </a:t>
            </a:r>
            <a:r>
              <a:rPr lang="en-US" spc="50" dirty="0" smtClean="0">
                <a:latin typeface="Palatino Linotype"/>
                <a:cs typeface="Palatino Linotype"/>
              </a:rPr>
              <a:t>professors </a:t>
            </a:r>
            <a:r>
              <a:rPr lang="en-US" spc="65" dirty="0" smtClean="0">
                <a:latin typeface="Palatino Linotype"/>
                <a:cs typeface="Palatino Linotype"/>
              </a:rPr>
              <a:t>of </a:t>
            </a:r>
            <a:r>
              <a:rPr lang="en-US" spc="70" dirty="0" smtClean="0">
                <a:latin typeface="Palatino Linotype"/>
                <a:cs typeface="Palatino Linotype"/>
              </a:rPr>
              <a:t>math  </a:t>
            </a:r>
            <a:r>
              <a:rPr lang="en-US" spc="60" dirty="0" smtClean="0">
                <a:latin typeface="Palatino Linotype"/>
                <a:cs typeface="Palatino Linotype"/>
              </a:rPr>
              <a:t>department </a:t>
            </a:r>
            <a:r>
              <a:rPr lang="en-US" spc="35" dirty="0" smtClean="0">
                <a:latin typeface="Palatino Linotype"/>
                <a:cs typeface="Palatino Linotype"/>
              </a:rPr>
              <a:t>would </a:t>
            </a:r>
            <a:r>
              <a:rPr lang="en-US" spc="75" dirty="0" smtClean="0">
                <a:latin typeface="Palatino Linotype"/>
                <a:cs typeface="Palatino Linotype"/>
              </a:rPr>
              <a:t>be </a:t>
            </a:r>
            <a:r>
              <a:rPr lang="en-US" spc="25" dirty="0" smtClean="0">
                <a:latin typeface="Palatino Linotype"/>
                <a:cs typeface="Palatino Linotype"/>
              </a:rPr>
              <a:t>implicitly </a:t>
            </a:r>
            <a:r>
              <a:rPr lang="en-US" spc="55" dirty="0" smtClean="0">
                <a:latin typeface="Palatino Linotype"/>
                <a:cs typeface="Palatino Linotype"/>
              </a:rPr>
              <a:t>inserted as </a:t>
            </a:r>
            <a:r>
              <a:rPr lang="en-US" spc="90" dirty="0" smtClean="0">
                <a:latin typeface="Palatino Linotype"/>
                <a:cs typeface="Palatino Linotype"/>
              </a:rPr>
              <a:t>a </a:t>
            </a:r>
            <a:r>
              <a:rPr lang="en-US" spc="40" dirty="0" smtClean="0">
                <a:latin typeface="Palatino Linotype"/>
                <a:cs typeface="Palatino Linotype"/>
              </a:rPr>
              <a:t>side-effect </a:t>
            </a:r>
            <a:r>
              <a:rPr lang="en-US" spc="65" dirty="0" smtClean="0">
                <a:latin typeface="Palatino Linotype"/>
                <a:cs typeface="Palatino Linotype"/>
              </a:rPr>
              <a:t>of  </a:t>
            </a:r>
            <a:r>
              <a:rPr lang="en-US" spc="50" dirty="0" smtClean="0">
                <a:latin typeface="Palatino Linotype"/>
                <a:cs typeface="Palatino Linotype"/>
              </a:rPr>
              <a:t>processing.</a:t>
            </a:r>
            <a:endParaRPr lang="en-US" dirty="0">
              <a:latin typeface="Palatino Linotype"/>
              <a:cs typeface="Palatino Linotype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2710432" y="3396092"/>
            <a:ext cx="5673546" cy="225366"/>
          </a:xfrm>
          <a:custGeom>
            <a:avLst/>
            <a:gdLst/>
            <a:ahLst/>
            <a:cxnLst/>
            <a:rect l="l" t="t" r="r" b="b"/>
            <a:pathLst>
              <a:path w="5343525" h="1238250">
                <a:moveTo>
                  <a:pt x="5295900" y="1238250"/>
                </a:moveTo>
                <a:lnTo>
                  <a:pt x="47625" y="1238250"/>
                </a:lnTo>
                <a:lnTo>
                  <a:pt x="29088" y="1234506"/>
                </a:lnTo>
                <a:lnTo>
                  <a:pt x="13950" y="1224299"/>
                </a:lnTo>
                <a:lnTo>
                  <a:pt x="3743" y="1209161"/>
                </a:lnTo>
                <a:lnTo>
                  <a:pt x="0" y="1190625"/>
                </a:lnTo>
                <a:lnTo>
                  <a:pt x="0" y="47625"/>
                </a:lnTo>
                <a:lnTo>
                  <a:pt x="3743" y="29088"/>
                </a:lnTo>
                <a:lnTo>
                  <a:pt x="13950" y="13950"/>
                </a:lnTo>
                <a:lnTo>
                  <a:pt x="29088" y="3743"/>
                </a:lnTo>
                <a:lnTo>
                  <a:pt x="47625" y="0"/>
                </a:lnTo>
                <a:lnTo>
                  <a:pt x="5295900" y="0"/>
                </a:lnTo>
                <a:lnTo>
                  <a:pt x="5314436" y="3743"/>
                </a:lnTo>
                <a:lnTo>
                  <a:pt x="5329574" y="13950"/>
                </a:lnTo>
                <a:lnTo>
                  <a:pt x="5339781" y="29088"/>
                </a:lnTo>
                <a:lnTo>
                  <a:pt x="5343525" y="47625"/>
                </a:lnTo>
                <a:lnTo>
                  <a:pt x="5343525" y="1190625"/>
                </a:lnTo>
                <a:lnTo>
                  <a:pt x="5339781" y="1209161"/>
                </a:lnTo>
                <a:lnTo>
                  <a:pt x="5329574" y="1224299"/>
                </a:lnTo>
                <a:lnTo>
                  <a:pt x="5314436" y="1234506"/>
                </a:lnTo>
                <a:lnTo>
                  <a:pt x="5295900" y="123825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pPr marL="88900" marR="494665" algn="ctr">
              <a:lnSpc>
                <a:spcPts val="1430"/>
              </a:lnSpc>
            </a:pPr>
            <a:r>
              <a:rPr lang="en-US" sz="1200" spc="20" dirty="0" smtClean="0">
                <a:latin typeface="Lucida Console"/>
                <a:cs typeface="Lucida Console"/>
              </a:rPr>
              <a:t>SELECT </a:t>
            </a:r>
            <a:r>
              <a:rPr lang="en-US" sz="1200" spc="20" dirty="0" err="1" smtClean="0">
                <a:latin typeface="Lucida Console"/>
                <a:cs typeface="Lucida Console"/>
              </a:rPr>
              <a:t>url</a:t>
            </a:r>
            <a:r>
              <a:rPr lang="en-US" sz="1200" spc="20" dirty="0" smtClean="0">
                <a:latin typeface="Lucida Console"/>
                <a:cs typeface="Lucida Console"/>
              </a:rPr>
              <a:t> FROM Department WHERE name =  "Math";</a:t>
            </a:r>
          </a:p>
          <a:p>
            <a:pPr marL="279400">
              <a:lnSpc>
                <a:spcPts val="1380"/>
              </a:lnSpc>
            </a:pPr>
            <a:endParaRPr lang="en-US" dirty="0" smtClean="0">
              <a:latin typeface="Lucida Console"/>
              <a:cs typeface="Lucida Console"/>
            </a:endParaRPr>
          </a:p>
          <a:p>
            <a:endParaRPr dirty="0"/>
          </a:p>
        </p:txBody>
      </p:sp>
      <p:sp>
        <p:nvSpPr>
          <p:cNvPr id="11" name="object 4"/>
          <p:cNvSpPr/>
          <p:nvPr/>
        </p:nvSpPr>
        <p:spPr>
          <a:xfrm>
            <a:off x="2710432" y="4511951"/>
            <a:ext cx="7075936" cy="208207"/>
          </a:xfrm>
          <a:custGeom>
            <a:avLst/>
            <a:gdLst/>
            <a:ahLst/>
            <a:cxnLst/>
            <a:rect l="l" t="t" r="r" b="b"/>
            <a:pathLst>
              <a:path w="5343525" h="1419225">
                <a:moveTo>
                  <a:pt x="5295900" y="1419225"/>
                </a:moveTo>
                <a:lnTo>
                  <a:pt x="47625" y="1419225"/>
                </a:lnTo>
                <a:lnTo>
                  <a:pt x="29088" y="1415481"/>
                </a:lnTo>
                <a:lnTo>
                  <a:pt x="13950" y="1405274"/>
                </a:lnTo>
                <a:lnTo>
                  <a:pt x="3743" y="1390136"/>
                </a:lnTo>
                <a:lnTo>
                  <a:pt x="0" y="1371600"/>
                </a:lnTo>
                <a:lnTo>
                  <a:pt x="0" y="47625"/>
                </a:lnTo>
                <a:lnTo>
                  <a:pt x="3743" y="29088"/>
                </a:lnTo>
                <a:lnTo>
                  <a:pt x="13950" y="13950"/>
                </a:lnTo>
                <a:lnTo>
                  <a:pt x="29088" y="3743"/>
                </a:lnTo>
                <a:lnTo>
                  <a:pt x="47625" y="0"/>
                </a:lnTo>
                <a:lnTo>
                  <a:pt x="5295900" y="0"/>
                </a:lnTo>
                <a:lnTo>
                  <a:pt x="5314436" y="3743"/>
                </a:lnTo>
                <a:lnTo>
                  <a:pt x="5329574" y="13950"/>
                </a:lnTo>
                <a:lnTo>
                  <a:pt x="5339781" y="29088"/>
                </a:lnTo>
                <a:lnTo>
                  <a:pt x="5343525" y="47625"/>
                </a:lnTo>
                <a:lnTo>
                  <a:pt x="5343525" y="1371600"/>
                </a:lnTo>
                <a:lnTo>
                  <a:pt x="5339781" y="1390136"/>
                </a:lnTo>
                <a:lnTo>
                  <a:pt x="5329574" y="1405274"/>
                </a:lnTo>
                <a:lnTo>
                  <a:pt x="5314436" y="1415481"/>
                </a:lnTo>
                <a:lnTo>
                  <a:pt x="5295900" y="141922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r>
              <a:rPr lang="en-US" sz="1200" spc="20" dirty="0">
                <a:latin typeface="Lucida Console"/>
                <a:cs typeface="Lucida Console"/>
              </a:rPr>
              <a:t>SELECT * FROM Professor WHERE email LIKE "%</a:t>
            </a:r>
            <a:r>
              <a:rPr lang="en-US" sz="1200" spc="20" dirty="0" err="1">
                <a:latin typeface="Lucida Console"/>
                <a:cs typeface="Lucida Console"/>
              </a:rPr>
              <a:t>berkeley</a:t>
            </a:r>
            <a:r>
              <a:rPr lang="en-US" sz="1200" spc="20" dirty="0">
                <a:latin typeface="Lucida Console"/>
                <a:cs typeface="Lucida Console"/>
              </a:rPr>
              <a:t>%" AND </a:t>
            </a:r>
            <a:r>
              <a:rPr lang="en-US" sz="1200" spc="20" dirty="0" err="1">
                <a:latin typeface="Lucida Console"/>
                <a:cs typeface="Lucida Console"/>
              </a:rPr>
              <a:t>dept</a:t>
            </a:r>
            <a:r>
              <a:rPr lang="en-US" sz="1200" spc="20" dirty="0">
                <a:latin typeface="Lucida Console"/>
                <a:cs typeface="Lucida Console"/>
              </a:rPr>
              <a:t> = "Math";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63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2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pc="30" dirty="0" smtClean="0">
                <a:latin typeface="Palatino Linotype"/>
                <a:cs typeface="Palatino Linotype"/>
              </a:rPr>
              <a:t>Crowdsourcing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2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pc="45" dirty="0" smtClean="0">
                <a:latin typeface="Palatino Linotype"/>
                <a:cs typeface="Palatino Linotype"/>
              </a:rPr>
              <a:t>Motivation</a:t>
            </a:r>
            <a:endParaRPr lang="en-US" dirty="0" smtClean="0">
              <a:latin typeface="Palatino Linotype"/>
              <a:cs typeface="Palatino Linotype"/>
            </a:endParaRPr>
          </a:p>
          <a:p>
            <a:pPr marL="12700" marR="32702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pc="30" dirty="0" smtClean="0">
                <a:latin typeface="Palatino Linotype"/>
                <a:cs typeface="Palatino Linotype"/>
              </a:rPr>
              <a:t>Design</a:t>
            </a:r>
            <a:r>
              <a:rPr lang="en-US" spc="-70" dirty="0" smtClean="0">
                <a:latin typeface="Palatino Linotype"/>
                <a:cs typeface="Palatino Linotype"/>
              </a:rPr>
              <a:t> </a:t>
            </a:r>
            <a:r>
              <a:rPr lang="en-US" spc="40" dirty="0" smtClean="0">
                <a:latin typeface="Palatino Linotype"/>
                <a:cs typeface="Palatino Linotype"/>
              </a:rPr>
              <a:t>Considerations  </a:t>
            </a:r>
          </a:p>
          <a:p>
            <a:pPr marL="12700" marR="32702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pc="45" dirty="0" smtClean="0">
                <a:latin typeface="Palatino Linotype"/>
                <a:cs typeface="Palatino Linotype"/>
              </a:rPr>
              <a:t>Overview </a:t>
            </a:r>
            <a:r>
              <a:rPr lang="en-US" spc="65" dirty="0" smtClean="0">
                <a:latin typeface="Palatino Linotype"/>
                <a:cs typeface="Palatino Linotype"/>
              </a:rPr>
              <a:t>of</a:t>
            </a:r>
            <a:r>
              <a:rPr lang="en-US" spc="-150" dirty="0" smtClean="0">
                <a:latin typeface="Palatino Linotype"/>
                <a:cs typeface="Palatino Linotype"/>
              </a:rPr>
              <a:t> </a:t>
            </a:r>
            <a:r>
              <a:rPr lang="en-US" dirty="0" smtClean="0">
                <a:latin typeface="Palatino Linotype"/>
                <a:cs typeface="Palatino Linotype"/>
              </a:rPr>
              <a:t>CrowdDB  </a:t>
            </a:r>
          </a:p>
          <a:p>
            <a:pPr marL="12700" marR="32702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pc="-5" dirty="0" smtClean="0">
                <a:latin typeface="Palatino Linotype"/>
                <a:cs typeface="Palatino Linotype"/>
              </a:rPr>
              <a:t>CrowdSQL</a:t>
            </a:r>
          </a:p>
          <a:p>
            <a:pPr marL="12700" marR="508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pc="30" dirty="0" smtClean="0">
                <a:latin typeface="Palatino Linotype"/>
                <a:cs typeface="Palatino Linotype"/>
              </a:rPr>
              <a:t>User </a:t>
            </a:r>
            <a:r>
              <a:rPr lang="en-US" spc="65" dirty="0" smtClean="0">
                <a:latin typeface="Palatino Linotype"/>
                <a:cs typeface="Palatino Linotype"/>
              </a:rPr>
              <a:t>Interface</a:t>
            </a:r>
            <a:r>
              <a:rPr lang="en-US" spc="-85" dirty="0" smtClean="0">
                <a:latin typeface="Palatino Linotype"/>
                <a:cs typeface="Palatino Linotype"/>
              </a:rPr>
              <a:t> </a:t>
            </a:r>
            <a:r>
              <a:rPr lang="en-US" spc="55" dirty="0" smtClean="0">
                <a:latin typeface="Palatino Linotype"/>
                <a:cs typeface="Palatino Linotype"/>
              </a:rPr>
              <a:t>Generation  </a:t>
            </a:r>
          </a:p>
          <a:p>
            <a:pPr marL="12700" marR="508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pc="40" dirty="0" smtClean="0">
                <a:latin typeface="Palatino Linotype"/>
                <a:cs typeface="Palatino Linotype"/>
              </a:rPr>
              <a:t>Query </a:t>
            </a:r>
            <a:r>
              <a:rPr lang="en-US" spc="45" dirty="0" smtClean="0">
                <a:latin typeface="Palatino Linotype"/>
                <a:cs typeface="Palatino Linotype"/>
              </a:rPr>
              <a:t>Processing  </a:t>
            </a:r>
          </a:p>
          <a:p>
            <a:pPr marL="12700" marR="508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pc="60" dirty="0" smtClean="0">
                <a:latin typeface="Palatino Linotype"/>
                <a:cs typeface="Palatino Linotype"/>
              </a:rPr>
              <a:t>Experimental</a:t>
            </a:r>
            <a:r>
              <a:rPr lang="en-US" spc="-80" dirty="0" smtClean="0">
                <a:latin typeface="Palatino Linotype"/>
                <a:cs typeface="Palatino Linotype"/>
              </a:rPr>
              <a:t> </a:t>
            </a:r>
            <a:r>
              <a:rPr lang="en-US" spc="35" dirty="0" smtClean="0">
                <a:latin typeface="Palatino Linotype"/>
                <a:cs typeface="Palatino Linotype"/>
              </a:rPr>
              <a:t>Results</a:t>
            </a:r>
            <a:endParaRPr lang="en-US" dirty="0" smtClean="0">
              <a:latin typeface="Palatino Linotype"/>
              <a:cs typeface="Palatino Linotyp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Subjective Comparisons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15819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50000"/>
              </a:lnSpc>
            </a:pPr>
            <a:r>
              <a:rPr lang="en-US" sz="1800" spc="50" dirty="0" smtClean="0">
                <a:latin typeface="Palatino Linotype"/>
                <a:cs typeface="Palatino Linotype"/>
              </a:rPr>
              <a:t>Beyond </a:t>
            </a:r>
            <a:r>
              <a:rPr lang="en-US" sz="1800" spc="25" dirty="0" smtClean="0">
                <a:latin typeface="Palatino Linotype"/>
                <a:cs typeface="Palatino Linotype"/>
              </a:rPr>
              <a:t>finding </a:t>
            </a:r>
            <a:r>
              <a:rPr lang="en-US" sz="1800" spc="35" dirty="0" smtClean="0">
                <a:latin typeface="Palatino Linotype"/>
                <a:cs typeface="Palatino Linotype"/>
              </a:rPr>
              <a:t>missing </a:t>
            </a:r>
            <a:r>
              <a:rPr lang="en-US" sz="1800" spc="30" dirty="0" smtClean="0">
                <a:latin typeface="Palatino Linotype"/>
                <a:cs typeface="Palatino Linotype"/>
              </a:rPr>
              <a:t>data, </a:t>
            </a:r>
            <a:r>
              <a:rPr lang="en-US" sz="1800" spc="60" dirty="0" smtClean="0">
                <a:latin typeface="Palatino Linotype"/>
                <a:cs typeface="Palatino Linotype"/>
              </a:rPr>
              <a:t>subjective</a:t>
            </a:r>
            <a:r>
              <a:rPr lang="en-US" sz="1800" spc="-80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comparisons is </a:t>
            </a:r>
            <a:r>
              <a:rPr lang="en-US" sz="1800" spc="55" dirty="0" smtClean="0">
                <a:latin typeface="Palatino Linotype"/>
                <a:cs typeface="Palatino Linotype"/>
              </a:rPr>
              <a:t>important </a:t>
            </a:r>
            <a:r>
              <a:rPr lang="en-US" sz="1800" spc="60" dirty="0" smtClean="0">
                <a:latin typeface="Palatino Linotype"/>
                <a:cs typeface="Palatino Linotype"/>
              </a:rPr>
              <a:t>use </a:t>
            </a:r>
            <a:r>
              <a:rPr lang="en-US" sz="1800" spc="65" dirty="0" smtClean="0">
                <a:latin typeface="Palatino Linotype"/>
                <a:cs typeface="Palatino Linotype"/>
              </a:rPr>
              <a:t>of</a:t>
            </a:r>
            <a:r>
              <a:rPr lang="en-US" sz="1800" spc="-195" dirty="0" smtClean="0">
                <a:latin typeface="Palatino Linotype"/>
                <a:cs typeface="Palatino Linotype"/>
              </a:rPr>
              <a:t> </a:t>
            </a:r>
            <a:r>
              <a:rPr lang="en-US" sz="1800" dirty="0" smtClean="0">
                <a:latin typeface="Palatino Linotype"/>
                <a:cs typeface="Palatino Linotype"/>
              </a:rPr>
              <a:t>CrowdDB</a:t>
            </a:r>
          </a:p>
          <a:p>
            <a:pPr marL="12700" marR="5080">
              <a:lnSpc>
                <a:spcPct val="150000"/>
              </a:lnSpc>
            </a:pPr>
            <a:r>
              <a:rPr lang="en-US" sz="1800" spc="15" dirty="0" smtClean="0">
                <a:latin typeface="Palatino Linotype"/>
                <a:cs typeface="Palatino Linotype"/>
              </a:rPr>
              <a:t>Two </a:t>
            </a:r>
            <a:r>
              <a:rPr lang="en-US" sz="1800" spc="80" dirty="0" smtClean="0">
                <a:latin typeface="Palatino Linotype"/>
                <a:cs typeface="Palatino Linotype"/>
              </a:rPr>
              <a:t>new </a:t>
            </a:r>
            <a:r>
              <a:rPr lang="en-US" sz="1800" spc="60" dirty="0" smtClean="0">
                <a:latin typeface="Palatino Linotype"/>
                <a:cs typeface="Palatino Linotype"/>
              </a:rPr>
              <a:t>operators: </a:t>
            </a:r>
          </a:p>
          <a:p>
            <a:pPr marL="0" marR="5080" indent="0">
              <a:lnSpc>
                <a:spcPct val="150000"/>
              </a:lnSpc>
              <a:buNone/>
            </a:pPr>
            <a:r>
              <a:rPr lang="en-US" sz="1800" spc="60" dirty="0" smtClean="0">
                <a:latin typeface="Palatino Linotype"/>
                <a:cs typeface="Palatino Linotype"/>
              </a:rPr>
              <a:t>	1. </a:t>
            </a:r>
            <a:r>
              <a:rPr lang="en-US" sz="1800" b="1" spc="-55" dirty="0" smtClean="0">
                <a:latin typeface="Palatino Linotype"/>
                <a:cs typeface="Palatino Linotype"/>
              </a:rPr>
              <a:t>CROWDEQUAL </a:t>
            </a:r>
            <a:endParaRPr lang="en-US" sz="1800" b="1" spc="55" dirty="0" smtClean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50000"/>
              </a:lnSpc>
              <a:buNone/>
            </a:pPr>
            <a:r>
              <a:rPr lang="en-US" sz="1800" spc="55" dirty="0">
                <a:latin typeface="Palatino Linotype"/>
                <a:cs typeface="Palatino Linotype"/>
              </a:rPr>
              <a:t>	</a:t>
            </a:r>
            <a:r>
              <a:rPr lang="en-US" sz="1800" spc="55" dirty="0" smtClean="0">
                <a:latin typeface="Palatino Linotype"/>
                <a:cs typeface="Palatino Linotype"/>
              </a:rPr>
              <a:t>2. </a:t>
            </a:r>
            <a:r>
              <a:rPr lang="en-US" sz="1800" b="1" spc="-40" dirty="0" smtClean="0">
                <a:latin typeface="Palatino Linotype"/>
                <a:cs typeface="Palatino Linotype"/>
              </a:rPr>
              <a:t>CROWDORDER</a:t>
            </a:r>
            <a:endParaRPr lang="en-US" sz="1800" spc="-5" dirty="0" smtClean="0">
              <a:latin typeface="Palatino Linotype"/>
              <a:cs typeface="Palatino Linotype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spc="80" dirty="0">
                <a:latin typeface="Palatino Linotype"/>
                <a:cs typeface="Palatino Linotype"/>
              </a:rPr>
              <a:t>CROWDEQUAL</a:t>
            </a:r>
            <a:r>
              <a:rPr lang="en-US" sz="1800" spc="80" dirty="0">
                <a:latin typeface="Palatino Linotype"/>
                <a:cs typeface="Palatino Linotype"/>
              </a:rPr>
              <a:t>(~=) takes two </a:t>
            </a:r>
            <a:r>
              <a:rPr lang="en-US" sz="1800" spc="80" dirty="0" smtClean="0">
                <a:latin typeface="Palatino Linotype"/>
                <a:cs typeface="Palatino Linotype"/>
              </a:rPr>
              <a:t>parameters </a:t>
            </a:r>
            <a:r>
              <a:rPr lang="en-US" sz="1800" spc="80" dirty="0">
                <a:latin typeface="Palatino Linotype"/>
                <a:cs typeface="Palatino Linotype"/>
              </a:rPr>
              <a:t>and asks the crowd to decide whether the two </a:t>
            </a:r>
            <a:r>
              <a:rPr lang="en-US" sz="1800" spc="80" dirty="0" smtClean="0">
                <a:latin typeface="Palatino Linotype"/>
                <a:cs typeface="Palatino Linotype"/>
              </a:rPr>
              <a:t>values </a:t>
            </a:r>
            <a:r>
              <a:rPr lang="en-US" sz="1800" spc="80" dirty="0">
                <a:latin typeface="Palatino Linotype"/>
                <a:cs typeface="Palatino Linotype"/>
              </a:rPr>
              <a:t>are equal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1800" spc="80" dirty="0">
                <a:latin typeface="Palatino Linotype"/>
                <a:cs typeface="Palatino Linotype"/>
              </a:rPr>
              <a:t>Here the query writer asks the crowd to do entity  resolution with the possibly different names given for  Computer Science in the database like 'Computer Science',  'CSE', etc.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0" name="object 5"/>
          <p:cNvSpPr/>
          <p:nvPr/>
        </p:nvSpPr>
        <p:spPr>
          <a:xfrm>
            <a:off x="3045451" y="4485068"/>
            <a:ext cx="5343525" cy="514350"/>
          </a:xfrm>
          <a:custGeom>
            <a:avLst/>
            <a:gdLst/>
            <a:ahLst/>
            <a:cxnLst/>
            <a:rect l="l" t="t" r="r" b="b"/>
            <a:pathLst>
              <a:path w="5343525" h="514350">
                <a:moveTo>
                  <a:pt x="5295900" y="514350"/>
                </a:moveTo>
                <a:lnTo>
                  <a:pt x="47625" y="514350"/>
                </a:lnTo>
                <a:lnTo>
                  <a:pt x="29088" y="510606"/>
                </a:lnTo>
                <a:lnTo>
                  <a:pt x="13950" y="500399"/>
                </a:lnTo>
                <a:lnTo>
                  <a:pt x="3743" y="485261"/>
                </a:lnTo>
                <a:lnTo>
                  <a:pt x="0" y="466725"/>
                </a:lnTo>
                <a:lnTo>
                  <a:pt x="0" y="47625"/>
                </a:lnTo>
                <a:lnTo>
                  <a:pt x="3743" y="29088"/>
                </a:lnTo>
                <a:lnTo>
                  <a:pt x="13950" y="13950"/>
                </a:lnTo>
                <a:lnTo>
                  <a:pt x="29088" y="3743"/>
                </a:lnTo>
                <a:lnTo>
                  <a:pt x="47625" y="0"/>
                </a:lnTo>
                <a:lnTo>
                  <a:pt x="5295900" y="0"/>
                </a:lnTo>
                <a:lnTo>
                  <a:pt x="5314436" y="3743"/>
                </a:lnTo>
                <a:lnTo>
                  <a:pt x="5329574" y="13950"/>
                </a:lnTo>
                <a:lnTo>
                  <a:pt x="5339781" y="29088"/>
                </a:lnTo>
                <a:lnTo>
                  <a:pt x="5343525" y="47625"/>
                </a:lnTo>
                <a:lnTo>
                  <a:pt x="5343525" y="466725"/>
                </a:lnTo>
                <a:lnTo>
                  <a:pt x="5339781" y="485261"/>
                </a:lnTo>
                <a:lnTo>
                  <a:pt x="5329574" y="500399"/>
                </a:lnTo>
                <a:lnTo>
                  <a:pt x="5314436" y="510606"/>
                </a:lnTo>
                <a:lnTo>
                  <a:pt x="5295900" y="51435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 txBox="1"/>
          <p:nvPr/>
        </p:nvSpPr>
        <p:spPr>
          <a:xfrm>
            <a:off x="3108951" y="4558854"/>
            <a:ext cx="230822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20" dirty="0">
                <a:latin typeface="Lucida Console"/>
                <a:cs typeface="Lucida Console"/>
              </a:rPr>
              <a:t>SELECT </a:t>
            </a:r>
            <a:r>
              <a:rPr sz="1200" spc="-5" dirty="0">
                <a:latin typeface="Lucida Console"/>
                <a:cs typeface="Lucida Console"/>
              </a:rPr>
              <a:t>* </a:t>
            </a:r>
            <a:r>
              <a:rPr sz="1200" spc="15" dirty="0">
                <a:latin typeface="Lucida Console"/>
                <a:cs typeface="Lucida Console"/>
              </a:rPr>
              <a:t>FROM </a:t>
            </a:r>
            <a:r>
              <a:rPr sz="1200" spc="20" dirty="0">
                <a:latin typeface="Lucida Console"/>
                <a:cs typeface="Lucida Console"/>
              </a:rPr>
              <a:t>department  </a:t>
            </a:r>
            <a:r>
              <a:rPr sz="1200" spc="15" dirty="0">
                <a:latin typeface="Lucida Console"/>
                <a:cs typeface="Lucida Console"/>
              </a:rPr>
              <a:t>WHERE name </a:t>
            </a:r>
            <a:r>
              <a:rPr sz="1200" spc="10" dirty="0">
                <a:latin typeface="Lucida Console"/>
                <a:cs typeface="Lucida Console"/>
              </a:rPr>
              <a:t>~=</a:t>
            </a:r>
            <a:r>
              <a:rPr sz="1200" spc="80" dirty="0">
                <a:latin typeface="Lucida Console"/>
                <a:cs typeface="Lucida Console"/>
              </a:rPr>
              <a:t> </a:t>
            </a:r>
            <a:r>
              <a:rPr sz="1200" spc="15" dirty="0">
                <a:latin typeface="Lucida Console"/>
                <a:cs typeface="Lucida Console"/>
              </a:rPr>
              <a:t>"CS";</a:t>
            </a:r>
            <a:endParaRPr sz="1200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4246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Subjective Comparisons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1581955"/>
            <a:ext cx="10515600" cy="47474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50000"/>
              </a:lnSpc>
              <a:buNone/>
            </a:pPr>
            <a:r>
              <a:rPr lang="en-US" sz="2600" b="1" spc="80" dirty="0">
                <a:latin typeface="Palatino Linotype"/>
                <a:cs typeface="Palatino Linotype"/>
              </a:rPr>
              <a:t>CROWDORDER</a:t>
            </a:r>
            <a:r>
              <a:rPr lang="en-US" sz="2600" spc="80" dirty="0">
                <a:latin typeface="Palatino Linotype"/>
                <a:cs typeface="Palatino Linotype"/>
              </a:rPr>
              <a:t> is used whenever the help of the crowd is  needed to rank or order results</a:t>
            </a:r>
          </a:p>
          <a:p>
            <a:pPr marL="0" marR="5080" indent="0">
              <a:lnSpc>
                <a:spcPct val="110000"/>
              </a:lnSpc>
              <a:buNone/>
            </a:pPr>
            <a:r>
              <a:rPr lang="en-US" sz="2600" spc="80" dirty="0">
                <a:latin typeface="Palatino Linotype"/>
                <a:cs typeface="Palatino Linotype"/>
              </a:rPr>
              <a:t>The CrowdSQL query below asks for a ranking of pictures  with regard to how well these pictures depict the Golden  Gate Bridge</a:t>
            </a:r>
          </a:p>
          <a:p>
            <a:pPr marL="0" marR="5080" indent="0">
              <a:lnSpc>
                <a:spcPct val="150000"/>
              </a:lnSpc>
              <a:buNone/>
            </a:pPr>
            <a:endParaRPr lang="en-US" sz="1800" spc="60" dirty="0" smtClean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50000"/>
              </a:lnSpc>
              <a:buNone/>
            </a:pPr>
            <a:endParaRPr lang="en-US" sz="1800" spc="60" dirty="0" smtClean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50000"/>
              </a:lnSpc>
              <a:buNone/>
            </a:pPr>
            <a:endParaRPr lang="en-US" sz="1800" spc="60" dirty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50000"/>
              </a:lnSpc>
              <a:buNone/>
            </a:pPr>
            <a:endParaRPr lang="en-US" sz="1800" spc="60" dirty="0" smtClean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50000"/>
              </a:lnSpc>
              <a:buNone/>
            </a:pPr>
            <a:r>
              <a:rPr lang="en-US" sz="1800" spc="60" dirty="0" smtClean="0">
                <a:latin typeface="Palatino Linotype"/>
                <a:cs typeface="Palatino Linotype"/>
              </a:rPr>
              <a:t>	</a:t>
            </a:r>
          </a:p>
          <a:p>
            <a:pPr marL="0" marR="5080" indent="0">
              <a:lnSpc>
                <a:spcPct val="150000"/>
              </a:lnSpc>
              <a:buNone/>
            </a:pPr>
            <a:endParaRPr lang="en-US" sz="1800" spc="60" dirty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20000"/>
              </a:lnSpc>
              <a:buNone/>
            </a:pPr>
            <a:r>
              <a:rPr lang="en-US" sz="2600" spc="80" dirty="0">
                <a:latin typeface="Palatino Linotype"/>
                <a:cs typeface="Palatino Linotype"/>
              </a:rPr>
              <a:t>As with missing data, CrowdDB stores the results of  </a:t>
            </a:r>
            <a:r>
              <a:rPr lang="en-US" sz="2600" b="1" spc="80" dirty="0">
                <a:latin typeface="Palatino Linotype"/>
                <a:cs typeface="Palatino Linotype"/>
              </a:rPr>
              <a:t>CROWDEQUAL</a:t>
            </a:r>
            <a:r>
              <a:rPr lang="en-US" sz="2600" spc="80" dirty="0">
                <a:latin typeface="Palatino Linotype"/>
                <a:cs typeface="Palatino Linotype"/>
              </a:rPr>
              <a:t> and </a:t>
            </a:r>
            <a:r>
              <a:rPr lang="en-US" sz="2600" b="1" spc="80" dirty="0">
                <a:latin typeface="Palatino Linotype"/>
                <a:cs typeface="Palatino Linotype"/>
              </a:rPr>
              <a:t>CROWDORDER</a:t>
            </a:r>
            <a:r>
              <a:rPr lang="en-US" sz="2600" spc="80" dirty="0">
                <a:latin typeface="Palatino Linotype"/>
                <a:cs typeface="Palatino Linotype"/>
              </a:rPr>
              <a:t> calls so that the crowd  is only asked once for each comparison. This caching is  equivalent to the caching of expensive functions in  traditional SQL databases</a:t>
            </a:r>
          </a:p>
        </p:txBody>
      </p:sp>
      <p:sp>
        <p:nvSpPr>
          <p:cNvPr id="7" name="object 5"/>
          <p:cNvSpPr/>
          <p:nvPr/>
        </p:nvSpPr>
        <p:spPr>
          <a:xfrm>
            <a:off x="3414713" y="3075231"/>
            <a:ext cx="5343525" cy="1600200"/>
          </a:xfrm>
          <a:custGeom>
            <a:avLst/>
            <a:gdLst/>
            <a:ahLst/>
            <a:cxnLst/>
            <a:rect l="l" t="t" r="r" b="b"/>
            <a:pathLst>
              <a:path w="5343525" h="1600200">
                <a:moveTo>
                  <a:pt x="5295900" y="1600200"/>
                </a:moveTo>
                <a:lnTo>
                  <a:pt x="47625" y="1600200"/>
                </a:lnTo>
                <a:lnTo>
                  <a:pt x="29088" y="1596456"/>
                </a:lnTo>
                <a:lnTo>
                  <a:pt x="13950" y="1586249"/>
                </a:lnTo>
                <a:lnTo>
                  <a:pt x="3743" y="1571111"/>
                </a:lnTo>
                <a:lnTo>
                  <a:pt x="0" y="1552575"/>
                </a:lnTo>
                <a:lnTo>
                  <a:pt x="0" y="47625"/>
                </a:lnTo>
                <a:lnTo>
                  <a:pt x="3743" y="29088"/>
                </a:lnTo>
                <a:lnTo>
                  <a:pt x="13950" y="13950"/>
                </a:lnTo>
                <a:lnTo>
                  <a:pt x="29088" y="3743"/>
                </a:lnTo>
                <a:lnTo>
                  <a:pt x="47625" y="0"/>
                </a:lnTo>
                <a:lnTo>
                  <a:pt x="5295900" y="0"/>
                </a:lnTo>
                <a:lnTo>
                  <a:pt x="5314436" y="3743"/>
                </a:lnTo>
                <a:lnTo>
                  <a:pt x="5329574" y="13950"/>
                </a:lnTo>
                <a:lnTo>
                  <a:pt x="5339781" y="29088"/>
                </a:lnTo>
                <a:lnTo>
                  <a:pt x="5343525" y="47625"/>
                </a:lnTo>
                <a:lnTo>
                  <a:pt x="5343525" y="1552575"/>
                </a:lnTo>
                <a:lnTo>
                  <a:pt x="5339781" y="1571111"/>
                </a:lnTo>
                <a:lnTo>
                  <a:pt x="5329574" y="1586249"/>
                </a:lnTo>
                <a:lnTo>
                  <a:pt x="5314436" y="1596456"/>
                </a:lnTo>
                <a:lnTo>
                  <a:pt x="5295900" y="160020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 txBox="1"/>
          <p:nvPr/>
        </p:nvSpPr>
        <p:spPr>
          <a:xfrm>
            <a:off x="3989385" y="3147304"/>
            <a:ext cx="4213225" cy="145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 marR="2100580" indent="-190500">
              <a:lnSpc>
                <a:spcPts val="1430"/>
              </a:lnSpc>
            </a:pPr>
            <a:r>
              <a:rPr sz="1200" spc="20" dirty="0">
                <a:latin typeface="Lucida Console"/>
                <a:cs typeface="Lucida Console"/>
              </a:rPr>
              <a:t>CREATE </a:t>
            </a:r>
            <a:r>
              <a:rPr sz="1200" spc="15" dirty="0">
                <a:latin typeface="Lucida Console"/>
                <a:cs typeface="Lucida Console"/>
              </a:rPr>
              <a:t>TABLE </a:t>
            </a:r>
            <a:r>
              <a:rPr sz="1200" spc="20" dirty="0">
                <a:latin typeface="Lucida Console"/>
                <a:cs typeface="Lucida Console"/>
              </a:rPr>
              <a:t>picture </a:t>
            </a:r>
            <a:r>
              <a:rPr sz="1200" spc="-5" dirty="0">
                <a:latin typeface="Lucida Console"/>
                <a:cs typeface="Lucida Console"/>
              </a:rPr>
              <a:t>(  p</a:t>
            </a:r>
            <a:r>
              <a:rPr sz="1200" spc="-45" dirty="0">
                <a:latin typeface="Lucida Console"/>
                <a:cs typeface="Lucida Console"/>
              </a:rPr>
              <a:t> </a:t>
            </a:r>
            <a:r>
              <a:rPr sz="1200" spc="20" dirty="0">
                <a:latin typeface="Lucida Console"/>
                <a:cs typeface="Lucida Console"/>
              </a:rPr>
              <a:t>IMAGE,</a:t>
            </a:r>
            <a:endParaRPr sz="1200" dirty="0">
              <a:latin typeface="Lucida Console"/>
              <a:cs typeface="Lucida Console"/>
            </a:endParaRPr>
          </a:p>
          <a:p>
            <a:pPr marL="203200">
              <a:lnSpc>
                <a:spcPts val="1370"/>
              </a:lnSpc>
            </a:pPr>
            <a:r>
              <a:rPr sz="1200" spc="20" dirty="0">
                <a:latin typeface="Lucida Console"/>
                <a:cs typeface="Lucida Console"/>
              </a:rPr>
              <a:t>subject</a:t>
            </a:r>
            <a:r>
              <a:rPr sz="1200" spc="-45" dirty="0">
                <a:latin typeface="Lucida Console"/>
                <a:cs typeface="Lucida Console"/>
              </a:rPr>
              <a:t> </a:t>
            </a:r>
            <a:r>
              <a:rPr sz="1200" spc="20" dirty="0">
                <a:latin typeface="Lucida Console"/>
                <a:cs typeface="Lucida Console"/>
              </a:rPr>
              <a:t>STRING</a:t>
            </a:r>
            <a:endParaRPr sz="1200" dirty="0">
              <a:latin typeface="Lucida Console"/>
              <a:cs typeface="Lucida Console"/>
            </a:endParaRPr>
          </a:p>
          <a:p>
            <a:pPr marL="12700">
              <a:lnSpc>
                <a:spcPts val="1425"/>
              </a:lnSpc>
            </a:pPr>
            <a:r>
              <a:rPr sz="1200" spc="10" dirty="0">
                <a:latin typeface="Lucida Console"/>
                <a:cs typeface="Lucida Console"/>
              </a:rPr>
              <a:t>);</a:t>
            </a:r>
            <a:endParaRPr sz="1200" dirty="0">
              <a:latin typeface="Lucida Console"/>
              <a:cs typeface="Lucida Console"/>
            </a:endParaRPr>
          </a:p>
          <a:p>
            <a:pPr marL="12700">
              <a:lnSpc>
                <a:spcPts val="1425"/>
              </a:lnSpc>
            </a:pPr>
            <a:r>
              <a:rPr sz="1200" spc="20" dirty="0">
                <a:latin typeface="Lucida Console"/>
                <a:cs typeface="Lucida Console"/>
              </a:rPr>
              <a:t>SELECT </a:t>
            </a:r>
            <a:r>
              <a:rPr sz="1200" spc="-5" dirty="0">
                <a:latin typeface="Lucida Console"/>
                <a:cs typeface="Lucida Console"/>
              </a:rPr>
              <a:t>p </a:t>
            </a:r>
            <a:r>
              <a:rPr sz="1200" spc="15" dirty="0">
                <a:latin typeface="Lucida Console"/>
                <a:cs typeface="Lucida Console"/>
              </a:rPr>
              <a:t>FROM</a:t>
            </a:r>
            <a:r>
              <a:rPr sz="1200" spc="55" dirty="0">
                <a:latin typeface="Lucida Console"/>
                <a:cs typeface="Lucida Console"/>
              </a:rPr>
              <a:t> </a:t>
            </a:r>
            <a:r>
              <a:rPr sz="1200" spc="20" dirty="0">
                <a:latin typeface="Lucida Console"/>
                <a:cs typeface="Lucida Console"/>
              </a:rPr>
              <a:t>picture</a:t>
            </a:r>
            <a:endParaRPr sz="1200" dirty="0">
              <a:latin typeface="Lucida Console"/>
              <a:cs typeface="Lucida Console"/>
            </a:endParaRPr>
          </a:p>
          <a:p>
            <a:pPr marL="12700" marR="767080">
              <a:lnSpc>
                <a:spcPts val="1430"/>
              </a:lnSpc>
              <a:spcBef>
                <a:spcPts val="45"/>
              </a:spcBef>
            </a:pPr>
            <a:r>
              <a:rPr sz="1200" spc="15" dirty="0">
                <a:latin typeface="Lucida Console"/>
                <a:cs typeface="Lucida Console"/>
              </a:rPr>
              <a:t>WHERE </a:t>
            </a:r>
            <a:r>
              <a:rPr sz="1200" spc="20" dirty="0">
                <a:latin typeface="Lucida Console"/>
                <a:cs typeface="Lucida Console"/>
              </a:rPr>
              <a:t>subject </a:t>
            </a:r>
            <a:r>
              <a:rPr sz="1200" spc="-5" dirty="0">
                <a:latin typeface="Lucida Console"/>
                <a:cs typeface="Lucida Console"/>
              </a:rPr>
              <a:t>= </a:t>
            </a:r>
            <a:r>
              <a:rPr sz="1200" spc="20" dirty="0">
                <a:latin typeface="Lucida Console"/>
                <a:cs typeface="Lucida Console"/>
              </a:rPr>
              <a:t>"Golden </a:t>
            </a:r>
            <a:r>
              <a:rPr sz="1200" spc="15" dirty="0">
                <a:latin typeface="Lucida Console"/>
                <a:cs typeface="Lucida Console"/>
              </a:rPr>
              <a:t>Gate </a:t>
            </a:r>
            <a:r>
              <a:rPr sz="1200" spc="20" dirty="0">
                <a:latin typeface="Lucida Console"/>
                <a:cs typeface="Lucida Console"/>
              </a:rPr>
              <a:t>Bridge"  </a:t>
            </a:r>
            <a:r>
              <a:rPr sz="1200" spc="15" dirty="0">
                <a:latin typeface="Lucida Console"/>
                <a:cs typeface="Lucida Console"/>
              </a:rPr>
              <a:t>ORDER </a:t>
            </a:r>
            <a:r>
              <a:rPr sz="1200" spc="10" dirty="0">
                <a:latin typeface="Lucida Console"/>
                <a:cs typeface="Lucida Console"/>
              </a:rPr>
              <a:t>BY</a:t>
            </a:r>
            <a:r>
              <a:rPr sz="1200" spc="40" dirty="0">
                <a:latin typeface="Lucida Console"/>
                <a:cs typeface="Lucida Console"/>
              </a:rPr>
              <a:t> </a:t>
            </a:r>
            <a:r>
              <a:rPr sz="1200" spc="20" dirty="0">
                <a:latin typeface="Lucida Console"/>
                <a:cs typeface="Lucida Console"/>
              </a:rPr>
              <a:t>CROWDORDER(p,</a:t>
            </a:r>
            <a:endParaRPr sz="1200" dirty="0">
              <a:latin typeface="Lucida Console"/>
              <a:cs typeface="Lucida Console"/>
            </a:endParaRPr>
          </a:p>
          <a:p>
            <a:pPr marL="12700">
              <a:lnSpc>
                <a:spcPts val="1380"/>
              </a:lnSpc>
            </a:pPr>
            <a:r>
              <a:rPr sz="1200" spc="20" dirty="0">
                <a:latin typeface="Lucida Console"/>
                <a:cs typeface="Lucida Console"/>
              </a:rPr>
              <a:t>"Which picture visualizes better</a:t>
            </a:r>
            <a:r>
              <a:rPr sz="1200" spc="90" dirty="0">
                <a:latin typeface="Lucida Console"/>
                <a:cs typeface="Lucida Console"/>
              </a:rPr>
              <a:t> </a:t>
            </a:r>
            <a:r>
              <a:rPr sz="1200" spc="20" dirty="0">
                <a:latin typeface="Lucida Console"/>
                <a:cs typeface="Lucida Console"/>
              </a:rPr>
              <a:t>%subject");</a:t>
            </a:r>
            <a:endParaRPr sz="1200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39646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Subjective Comparisons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1581955"/>
            <a:ext cx="10515600" cy="474740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50000"/>
              </a:lnSpc>
              <a:buNone/>
            </a:pPr>
            <a:endParaRPr lang="en-US" sz="1800" spc="60" dirty="0" smtClean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50000"/>
              </a:lnSpc>
              <a:buNone/>
            </a:pPr>
            <a:endParaRPr lang="en-US" sz="1800" spc="60" dirty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50000"/>
              </a:lnSpc>
              <a:buNone/>
            </a:pPr>
            <a:endParaRPr lang="en-US" sz="1800" spc="60" dirty="0" smtClean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50000"/>
              </a:lnSpc>
              <a:buNone/>
            </a:pPr>
            <a:r>
              <a:rPr lang="en-US" sz="1800" spc="60" dirty="0" smtClean="0">
                <a:latin typeface="Palatino Linotype"/>
                <a:cs typeface="Palatino Linotype"/>
              </a:rPr>
              <a:t>	</a:t>
            </a:r>
          </a:p>
          <a:p>
            <a:pPr marL="0" marR="5080" indent="0">
              <a:lnSpc>
                <a:spcPct val="150000"/>
              </a:lnSpc>
              <a:buNone/>
            </a:pPr>
            <a:endParaRPr lang="en-US" sz="1800" spc="60" dirty="0" smtClean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50000"/>
              </a:lnSpc>
              <a:buNone/>
            </a:pPr>
            <a:endParaRPr lang="en-US" sz="1800" spc="60" dirty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50000"/>
              </a:lnSpc>
              <a:buNone/>
            </a:pPr>
            <a:endParaRPr lang="en-US" sz="1800" spc="60" dirty="0" smtClean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50000"/>
              </a:lnSpc>
              <a:buNone/>
            </a:pPr>
            <a:endParaRPr lang="en-US" sz="1800" spc="60" dirty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50000"/>
              </a:lnSpc>
              <a:buNone/>
            </a:pPr>
            <a:endParaRPr lang="en-US" sz="1800" spc="60" dirty="0" smtClean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50000"/>
              </a:lnSpc>
              <a:buNone/>
            </a:pPr>
            <a:endParaRPr lang="en-US" sz="1800" spc="60" dirty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50000"/>
              </a:lnSpc>
              <a:buNone/>
            </a:pPr>
            <a:endParaRPr lang="en-US" sz="1800" spc="60" dirty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20000"/>
              </a:lnSpc>
              <a:buNone/>
            </a:pPr>
            <a:r>
              <a:rPr lang="en-US" sz="2600" spc="80" dirty="0">
                <a:latin typeface="Palatino Linotype"/>
                <a:cs typeface="Palatino Linotype"/>
              </a:rPr>
              <a:t>As with missing data, CrowdDB stores the results of  </a:t>
            </a:r>
            <a:r>
              <a:rPr lang="en-US" sz="2600" b="1" spc="80" dirty="0">
                <a:latin typeface="Palatino Linotype"/>
                <a:cs typeface="Palatino Linotype"/>
              </a:rPr>
              <a:t>CROWDEQUAL</a:t>
            </a:r>
            <a:r>
              <a:rPr lang="en-US" sz="2600" spc="80" dirty="0">
                <a:latin typeface="Palatino Linotype"/>
                <a:cs typeface="Palatino Linotype"/>
              </a:rPr>
              <a:t> and </a:t>
            </a:r>
            <a:r>
              <a:rPr lang="en-US" sz="2600" b="1" spc="80" dirty="0">
                <a:latin typeface="Palatino Linotype"/>
                <a:cs typeface="Palatino Linotype"/>
              </a:rPr>
              <a:t>CROWDORDER</a:t>
            </a:r>
            <a:r>
              <a:rPr lang="en-US" sz="2600" spc="80" dirty="0">
                <a:latin typeface="Palatino Linotype"/>
                <a:cs typeface="Palatino Linotype"/>
              </a:rPr>
              <a:t> calls so that the crowd  is only asked once for each comparison. This caching is  equivalent to the caching of expensive functions in  traditional SQL databases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1714500"/>
            <a:ext cx="7639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 Generation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15819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z="18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 is important, because </a:t>
            </a:r>
            <a:r>
              <a:rPr lang="en-US" sz="1800" spc="-110" dirty="0" smtClean="0">
                <a:latin typeface="Palatino Linotype"/>
                <a:cs typeface="Palatino Linotyp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clear, </a:t>
            </a:r>
            <a:r>
              <a:rPr lang="en-US" sz="1800" spc="60" dirty="0" smtClean="0">
                <a:latin typeface="Palatino Linotype"/>
                <a:cs typeface="Palatino Linotype"/>
              </a:rPr>
              <a:t>unambiguous </a:t>
            </a:r>
            <a:r>
              <a:rPr lang="en-US" sz="1800" spc="80" dirty="0" smtClean="0">
                <a:latin typeface="Palatino Linotype"/>
                <a:cs typeface="Palatino Linotype"/>
              </a:rPr>
              <a:t>user</a:t>
            </a:r>
            <a:r>
              <a:rPr lang="en-US" sz="1800" spc="-250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interface </a:t>
            </a:r>
            <a:r>
              <a:rPr lang="en-US" sz="1800" spc="50" dirty="0" smtClean="0">
                <a:latin typeface="Palatino Linotype"/>
                <a:cs typeface="Palatino Linotype"/>
              </a:rPr>
              <a:t>helps </a:t>
            </a:r>
            <a:r>
              <a:rPr lang="en-US" sz="1800" spc="40" dirty="0" smtClean="0">
                <a:latin typeface="Palatino Linotype"/>
                <a:cs typeface="Palatino Linotype"/>
              </a:rPr>
              <a:t>greatly </a:t>
            </a:r>
            <a:r>
              <a:rPr lang="en-US" sz="1800" spc="50" dirty="0" smtClean="0">
                <a:latin typeface="Palatino Linotype"/>
                <a:cs typeface="Palatino Linotype"/>
              </a:rPr>
              <a:t>in  </a:t>
            </a:r>
            <a:r>
              <a:rPr lang="en-US" sz="1800" spc="40" dirty="0" smtClean="0">
                <a:latin typeface="Palatino Linotype"/>
                <a:cs typeface="Palatino Linotype"/>
              </a:rPr>
              <a:t>improving</a:t>
            </a:r>
            <a:r>
              <a:rPr lang="en-US" sz="1800" spc="-50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accuracy.</a:t>
            </a:r>
          </a:p>
          <a:p>
            <a:pPr marL="12700">
              <a:lnSpc>
                <a:spcPct val="200000"/>
              </a:lnSpc>
            </a:pPr>
            <a:r>
              <a:rPr lang="en-US" sz="1800" spc="15" dirty="0" smtClean="0">
                <a:latin typeface="Palatino Linotype"/>
                <a:cs typeface="Palatino Linotype"/>
              </a:rPr>
              <a:t>Two </a:t>
            </a:r>
            <a:r>
              <a:rPr lang="en-US" sz="1800" spc="45" dirty="0" smtClean="0">
                <a:latin typeface="Palatino Linotype"/>
                <a:cs typeface="Palatino Linotype"/>
              </a:rPr>
              <a:t>step</a:t>
            </a:r>
            <a:r>
              <a:rPr lang="en-US" sz="1800" spc="-70" dirty="0" smtClean="0">
                <a:latin typeface="Palatino Linotype"/>
                <a:cs typeface="Palatino Linotyp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process:</a:t>
            </a:r>
          </a:p>
          <a:p>
            <a:pPr marL="5842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b="1" spc="80" dirty="0">
                <a:latin typeface="Palatino Linotype"/>
                <a:cs typeface="Palatino Linotype"/>
              </a:rPr>
              <a:t>Compile-time</a:t>
            </a:r>
            <a:r>
              <a:rPr lang="en-US" sz="1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CrowdDB creates templates to crowd-source missing  information from all CROWD tables and all regular  tables which have CROWD columns. JS is generated in  addition to HTML to do type </a:t>
            </a:r>
            <a:r>
              <a:rPr lang="en-US" sz="18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checking</a:t>
            </a:r>
          </a:p>
          <a:p>
            <a:pPr marL="584200" lvl="1" indent="-342900">
              <a:lnSpc>
                <a:spcPct val="100000"/>
              </a:lnSpc>
              <a:buFont typeface="+mj-lt"/>
              <a:buAutoNum type="arabicPeriod"/>
            </a:pPr>
            <a:endParaRPr lang="en-US" sz="1800" spc="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b="1" spc="80" dirty="0">
                <a:latin typeface="Palatino Linotype"/>
                <a:cs typeface="Palatino Linotype"/>
              </a:rPr>
              <a:t>Runtime</a:t>
            </a:r>
            <a:r>
              <a:rPr lang="en-US" sz="1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These templates are instantiated at runtime in order to  provide a user interface for a concrete tuple or a set of  tuples.</a:t>
            </a:r>
          </a:p>
          <a:p>
            <a:pPr marL="584200" lvl="1" indent="-342900">
              <a:lnSpc>
                <a:spcPct val="100000"/>
              </a:lnSpc>
              <a:buFont typeface="+mj-lt"/>
              <a:buAutoNum type="arabicPeriod"/>
            </a:pPr>
            <a:endParaRPr lang="en-US" sz="1400" dirty="0" smtClean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endParaRPr lang="en-US" sz="18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6656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- UI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75009" y="4452246"/>
            <a:ext cx="10078791" cy="18656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4200"/>
              </a:lnSpc>
            </a:pPr>
            <a:r>
              <a:rPr lang="en-US" sz="1800" spc="35" dirty="0" smtClean="0">
                <a:latin typeface="Palatino Linotype"/>
                <a:cs typeface="Palatino Linotype"/>
              </a:rPr>
              <a:t>(a)</a:t>
            </a:r>
            <a:r>
              <a:rPr lang="en-US" sz="1800" dirty="0" smtClean="0">
                <a:latin typeface="Palatino Linotype"/>
                <a:cs typeface="Palatino Linotype"/>
              </a:rPr>
              <a:t> </a:t>
            </a:r>
            <a:r>
              <a:rPr lang="en-US" sz="1800" spc="25" dirty="0" smtClean="0">
                <a:latin typeface="Palatino Linotype"/>
                <a:cs typeface="Palatino Linotype"/>
              </a:rPr>
              <a:t>is</a:t>
            </a:r>
            <a:r>
              <a:rPr lang="en-US" sz="1800" spc="-10" dirty="0" smtClean="0">
                <a:latin typeface="Palatino Linotype"/>
                <a:cs typeface="Palatino Linotype"/>
              </a:rPr>
              <a:t> </a:t>
            </a:r>
            <a:r>
              <a:rPr lang="en-US" sz="1800" spc="85" dirty="0" smtClean="0">
                <a:latin typeface="Palatino Linotype"/>
                <a:cs typeface="Palatino Linotype"/>
              </a:rPr>
              <a:t>our</a:t>
            </a:r>
            <a:r>
              <a:rPr lang="en-US" sz="1800" spc="-40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earlier</a:t>
            </a:r>
            <a:r>
              <a:rPr lang="en-US" sz="1800" spc="-40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example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75" dirty="0" smtClean="0">
                <a:latin typeface="Palatino Linotype"/>
                <a:cs typeface="Palatino Linotype"/>
              </a:rPr>
              <a:t>where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50" dirty="0" smtClean="0">
                <a:latin typeface="Palatino Linotype"/>
                <a:cs typeface="Palatino Linotype"/>
              </a:rPr>
              <a:t>we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want</a:t>
            </a:r>
            <a:r>
              <a:rPr lang="en-US" sz="1800" spc="-10" dirty="0" smtClean="0">
                <a:latin typeface="Palatino Linotype"/>
                <a:cs typeface="Palatino Linotype"/>
              </a:rPr>
              <a:t> </a:t>
            </a:r>
            <a:r>
              <a:rPr lang="en-US" sz="1800" spc="40" dirty="0" smtClean="0">
                <a:latin typeface="Palatino Linotype"/>
                <a:cs typeface="Palatino Linotype"/>
              </a:rPr>
              <a:t>to  </a:t>
            </a:r>
            <a:r>
              <a:rPr lang="en-US" sz="1800" spc="60" dirty="0" smtClean="0">
                <a:latin typeface="Palatino Linotype"/>
                <a:cs typeface="Palatino Linotype"/>
              </a:rPr>
              <a:t>crowdsource URL</a:t>
            </a:r>
          </a:p>
          <a:p>
            <a:pPr marL="12700" marR="5080">
              <a:lnSpc>
                <a:spcPct val="104200"/>
              </a:lnSpc>
            </a:pPr>
            <a:r>
              <a:rPr lang="en-US" sz="1800" dirty="0" smtClean="0">
                <a:latin typeface="Palatino Linotype"/>
                <a:cs typeface="Palatino Linotype"/>
              </a:rPr>
              <a:t>(b) </a:t>
            </a:r>
            <a:r>
              <a:rPr lang="en-US" sz="1800" spc="50" dirty="0" smtClean="0">
                <a:latin typeface="Palatino Linotype"/>
                <a:cs typeface="Palatino Linotype"/>
              </a:rPr>
              <a:t>does </a:t>
            </a:r>
            <a:r>
              <a:rPr lang="en-US" sz="1800" spc="45" dirty="0" smtClean="0">
                <a:latin typeface="Palatino Linotype"/>
                <a:cs typeface="Palatino Linotype"/>
              </a:rPr>
              <a:t>entity </a:t>
            </a:r>
            <a:r>
              <a:rPr lang="en-US" sz="1800" spc="55" dirty="0" smtClean="0">
                <a:latin typeface="Palatino Linotype"/>
                <a:cs typeface="Palatino Linotype"/>
              </a:rPr>
              <a:t>resolution </a:t>
            </a:r>
            <a:r>
              <a:rPr lang="en-US" sz="1800" spc="35" dirty="0" smtClean="0">
                <a:latin typeface="Palatino Linotype"/>
                <a:cs typeface="Palatino Linotype"/>
              </a:rPr>
              <a:t>using </a:t>
            </a:r>
            <a:r>
              <a:rPr lang="en-US" sz="1800" spc="-140" dirty="0" smtClean="0">
                <a:latin typeface="Palatino Linotype"/>
                <a:cs typeface="Palatino Linotype"/>
              </a:rPr>
              <a:t> </a:t>
            </a:r>
            <a:r>
              <a:rPr lang="en-US" sz="1800" spc="-55" dirty="0" smtClean="0">
                <a:latin typeface="Palatino Linotype"/>
                <a:cs typeface="Palatino Linotype"/>
              </a:rPr>
              <a:t>CROWDEQUAL</a:t>
            </a:r>
          </a:p>
          <a:p>
            <a:pPr marL="12700" marR="5080">
              <a:lnSpc>
                <a:spcPct val="104200"/>
              </a:lnSpc>
            </a:pPr>
            <a:r>
              <a:rPr lang="en-US" sz="1800" spc="-55" dirty="0" smtClean="0">
                <a:latin typeface="Palatino Linotype"/>
                <a:cs typeface="Palatino Linotype"/>
              </a:rPr>
              <a:t>(c)  </a:t>
            </a:r>
            <a:r>
              <a:rPr lang="en-US" sz="1800" spc="25" dirty="0" smtClean="0">
                <a:latin typeface="Palatino Linotype"/>
                <a:cs typeface="Palatino Linotype"/>
              </a:rPr>
              <a:t>is</a:t>
            </a:r>
            <a:r>
              <a:rPr lang="en-US" sz="1800" spc="-10" dirty="0" smtClean="0">
                <a:latin typeface="Palatino Linotype"/>
                <a:cs typeface="Palatino Linotype"/>
              </a:rPr>
              <a:t> </a:t>
            </a:r>
            <a:r>
              <a:rPr lang="en-US" sz="1800" spc="85" dirty="0" smtClean="0">
                <a:latin typeface="Palatino Linotype"/>
                <a:cs typeface="Palatino Linotype"/>
              </a:rPr>
              <a:t>our</a:t>
            </a:r>
            <a:r>
              <a:rPr lang="en-US" sz="1800" spc="-40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earlier</a:t>
            </a:r>
            <a:r>
              <a:rPr lang="en-US" sz="1800" spc="-40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example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40" dirty="0" smtClean="0">
                <a:latin typeface="Palatino Linotype"/>
                <a:cs typeface="Palatino Linotype"/>
              </a:rPr>
              <a:t>to</a:t>
            </a:r>
            <a:r>
              <a:rPr lang="en-US" sz="1800" spc="25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rank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90" dirty="0" smtClean="0">
                <a:latin typeface="Palatino Linotype"/>
                <a:cs typeface="Palatino Linotype"/>
              </a:rPr>
              <a:t>a</a:t>
            </a:r>
            <a:r>
              <a:rPr lang="en-US" sz="1800" spc="-25" dirty="0" smtClean="0">
                <a:latin typeface="Palatino Linotype"/>
                <a:cs typeface="Palatino Linotyp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set</a:t>
            </a:r>
            <a:r>
              <a:rPr lang="en-US" sz="1800" spc="-10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of</a:t>
            </a:r>
            <a:r>
              <a:rPr lang="en-US" sz="1800" spc="-35" dirty="0" smtClean="0">
                <a:latin typeface="Palatino Linotype"/>
                <a:cs typeface="Palatino Linotype"/>
              </a:rPr>
              <a:t> </a:t>
            </a:r>
            <a:r>
              <a:rPr lang="en-US" sz="1800" spc="50" dirty="0" smtClean="0">
                <a:latin typeface="Palatino Linotype"/>
                <a:cs typeface="Palatino Linotype"/>
              </a:rPr>
              <a:t>images</a:t>
            </a:r>
            <a:r>
              <a:rPr lang="en-US" sz="1800" spc="-10" dirty="0" smtClean="0">
                <a:latin typeface="Palatino Linotype"/>
                <a:cs typeface="Palatino Linotyp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based  </a:t>
            </a:r>
            <a:r>
              <a:rPr lang="en-US" sz="1800" spc="85" dirty="0" smtClean="0">
                <a:latin typeface="Palatino Linotype"/>
                <a:cs typeface="Palatino Linotype"/>
              </a:rPr>
              <a:t>on </a:t>
            </a:r>
            <a:r>
              <a:rPr lang="en-US" sz="1800" spc="70" dirty="0" smtClean="0">
                <a:latin typeface="Palatino Linotype"/>
                <a:cs typeface="Palatino Linotype"/>
              </a:rPr>
              <a:t>how </a:t>
            </a:r>
            <a:r>
              <a:rPr lang="en-US" sz="1800" spc="40" dirty="0" smtClean="0">
                <a:latin typeface="Palatino Linotype"/>
                <a:cs typeface="Palatino Linotype"/>
              </a:rPr>
              <a:t>well </a:t>
            </a:r>
            <a:r>
              <a:rPr lang="en-US" sz="1800" spc="60" dirty="0" smtClean="0">
                <a:latin typeface="Palatino Linotype"/>
                <a:cs typeface="Palatino Linotype"/>
              </a:rPr>
              <a:t>they </a:t>
            </a:r>
            <a:r>
              <a:rPr lang="en-US" sz="1800" spc="35" dirty="0" smtClean="0">
                <a:latin typeface="Palatino Linotype"/>
                <a:cs typeface="Palatino Linotype"/>
              </a:rPr>
              <a:t>visualize </a:t>
            </a:r>
            <a:r>
              <a:rPr lang="en-US" sz="1800" spc="70" dirty="0" smtClean="0">
                <a:latin typeface="Palatino Linotype"/>
                <a:cs typeface="Palatino Linotype"/>
              </a:rPr>
              <a:t>subject </a:t>
            </a:r>
            <a:r>
              <a:rPr lang="en-US" sz="1800" spc="75" dirty="0" smtClean="0">
                <a:latin typeface="Palatino Linotype"/>
                <a:cs typeface="Palatino Linotype"/>
              </a:rPr>
              <a:t>(here </a:t>
            </a:r>
            <a:r>
              <a:rPr lang="en-US" sz="1800" spc="25" dirty="0" smtClean="0">
                <a:latin typeface="Palatino Linotype"/>
                <a:cs typeface="Palatino Linotype"/>
              </a:rPr>
              <a:t>Golden </a:t>
            </a:r>
            <a:r>
              <a:rPr lang="en-US" sz="1800" spc="20" dirty="0" smtClean="0">
                <a:latin typeface="Palatino Linotype"/>
                <a:cs typeface="Palatino Linotype"/>
              </a:rPr>
              <a:t>Gate  </a:t>
            </a:r>
            <a:r>
              <a:rPr lang="en-US" sz="1800" spc="30" dirty="0" smtClean="0">
                <a:latin typeface="Palatino Linotype"/>
                <a:cs typeface="Palatino Linotype"/>
              </a:rPr>
              <a:t>Bridge)</a:t>
            </a:r>
            <a:endParaRPr lang="en-US" sz="1800" dirty="0" smtClean="0">
              <a:latin typeface="Palatino Linotype"/>
              <a:cs typeface="Palatino Linotype"/>
            </a:endParaRPr>
          </a:p>
          <a:p>
            <a:pPr marL="584200" lvl="1" indent="-342900">
              <a:lnSpc>
                <a:spcPct val="100000"/>
              </a:lnSpc>
              <a:buFont typeface="+mj-lt"/>
              <a:buAutoNum type="arabicPeriod"/>
            </a:pPr>
            <a:endParaRPr lang="en-US" sz="1400" dirty="0" smtClean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endParaRPr lang="en-US" sz="1800" dirty="0">
              <a:latin typeface="Palatino Linotype"/>
              <a:cs typeface="Palatino Linotype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2602404" y="1170905"/>
            <a:ext cx="6987191" cy="2937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- UI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29556" y="1429555"/>
            <a:ext cx="10078791" cy="49068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spc="55" dirty="0" smtClean="0">
                <a:latin typeface="Palatino Linotype"/>
                <a:cs typeface="Palatino Linotype"/>
              </a:rPr>
              <a:t>Optimizations: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="1" spc="55" dirty="0" smtClean="0">
              <a:latin typeface="Palatino Linotype"/>
              <a:cs typeface="Palatino Linotype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spc="55" dirty="0" smtClean="0">
                <a:latin typeface="Palatino Linotype"/>
                <a:cs typeface="Palatino Linotype"/>
              </a:rPr>
              <a:t>Prefetching: </a:t>
            </a:r>
            <a:r>
              <a:rPr lang="en-US" sz="1800" spc="55" dirty="0" smtClean="0">
                <a:latin typeface="Palatino Linotype"/>
                <a:cs typeface="Palatino Linotype"/>
              </a:rPr>
              <a:t>Crowdsourcing all the missing value of tuples at a time </a:t>
            </a:r>
            <a:r>
              <a:rPr lang="en-US" sz="1800" spc="20" dirty="0" smtClean="0">
                <a:latin typeface="Palatino Linotype"/>
                <a:cs typeface="Palatino Linotype"/>
              </a:rPr>
              <a:t>, </a:t>
            </a:r>
            <a:r>
              <a:rPr lang="en-US" sz="1800" spc="20" dirty="0" err="1" smtClean="0">
                <a:latin typeface="Palatino Linotype"/>
                <a:cs typeface="Palatino Linotype"/>
              </a:rPr>
              <a:t>eg</a:t>
            </a:r>
            <a:r>
              <a:rPr lang="en-US" sz="1800" spc="20" dirty="0" smtClean="0">
                <a:latin typeface="Palatino Linotype"/>
                <a:cs typeface="Palatino Linotype"/>
              </a:rPr>
              <a:t>: </a:t>
            </a:r>
            <a:r>
              <a:rPr lang="en-US" sz="1800" spc="60" dirty="0" smtClean="0">
                <a:latin typeface="Palatino Linotype"/>
                <a:cs typeface="Palatino Linotype"/>
              </a:rPr>
              <a:t>both </a:t>
            </a:r>
            <a:r>
              <a:rPr lang="en-US" sz="1800" spc="70" dirty="0" smtClean="0">
                <a:latin typeface="Palatino Linotype"/>
                <a:cs typeface="Palatino Linotype"/>
              </a:rPr>
              <a:t>the </a:t>
            </a:r>
            <a:r>
              <a:rPr lang="en-US" sz="1800" spc="60" dirty="0" smtClean="0">
                <a:latin typeface="Palatino Linotype"/>
                <a:cs typeface="Palatino Linotype"/>
              </a:rPr>
              <a:t>department </a:t>
            </a:r>
            <a:r>
              <a:rPr lang="en-US" sz="1800" spc="55" dirty="0" smtClean="0">
                <a:latin typeface="Palatino Linotype"/>
                <a:cs typeface="Palatino Linotype"/>
              </a:rPr>
              <a:t>and  </a:t>
            </a:r>
            <a:r>
              <a:rPr lang="en-US" sz="1800" spc="60" dirty="0" smtClean="0">
                <a:latin typeface="Palatino Linotype"/>
                <a:cs typeface="Palatino Linotype"/>
              </a:rPr>
              <a:t>email</a:t>
            </a:r>
            <a:r>
              <a:rPr lang="en-US" sz="1800" spc="-20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of</a:t>
            </a:r>
            <a:r>
              <a:rPr lang="en-US" sz="1800" spc="-35" dirty="0" smtClean="0">
                <a:latin typeface="Palatino Linotype"/>
                <a:cs typeface="Palatino Linotype"/>
              </a:rPr>
              <a:t> </a:t>
            </a:r>
            <a:r>
              <a:rPr lang="en-US" sz="1800" spc="90" dirty="0" smtClean="0">
                <a:latin typeface="Palatino Linotype"/>
                <a:cs typeface="Palatino Linotype"/>
              </a:rPr>
              <a:t>a</a:t>
            </a:r>
            <a:r>
              <a:rPr lang="en-US" sz="1800" spc="-25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professor</a:t>
            </a:r>
            <a:r>
              <a:rPr lang="en-US" sz="1800" spc="-40" dirty="0" smtClean="0">
                <a:latin typeface="Palatino Linotype"/>
                <a:cs typeface="Palatino Linotype"/>
              </a:rPr>
              <a:t> </a:t>
            </a:r>
            <a:r>
              <a:rPr lang="en-US" sz="1800" spc="75" dirty="0" smtClean="0">
                <a:latin typeface="Palatino Linotype"/>
                <a:cs typeface="Palatino Linotype"/>
              </a:rPr>
              <a:t>are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unknown,</a:t>
            </a:r>
            <a:r>
              <a:rPr lang="en-US" sz="1800" spc="-5" dirty="0" smtClean="0">
                <a:latin typeface="Palatino Linotype"/>
                <a:cs typeface="Palatino Linotyp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but</a:t>
            </a:r>
            <a:r>
              <a:rPr lang="en-US" sz="1800" spc="-10" dirty="0" smtClean="0">
                <a:latin typeface="Palatino Linotype"/>
                <a:cs typeface="Palatino Linotype"/>
              </a:rPr>
              <a:t> </a:t>
            </a:r>
            <a:r>
              <a:rPr lang="en-US" sz="1800" spc="50" dirty="0" smtClean="0">
                <a:latin typeface="Palatino Linotype"/>
                <a:cs typeface="Palatino Linotype"/>
              </a:rPr>
              <a:t>only</a:t>
            </a:r>
            <a:r>
              <a:rPr lang="en-US" sz="1800" spc="-30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the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email  </a:t>
            </a:r>
            <a:r>
              <a:rPr lang="en-US" sz="1800" spc="65" dirty="0" smtClean="0">
                <a:latin typeface="Palatino Linotype"/>
                <a:cs typeface="Palatino Linotype"/>
              </a:rPr>
              <a:t>of </a:t>
            </a:r>
            <a:r>
              <a:rPr lang="en-US" sz="1800" spc="60" dirty="0" smtClean="0">
                <a:latin typeface="Palatino Linotype"/>
                <a:cs typeface="Palatino Linotype"/>
              </a:rPr>
              <a:t>that professor </a:t>
            </a:r>
            <a:r>
              <a:rPr lang="en-US" sz="1800" spc="25" dirty="0" smtClean="0">
                <a:latin typeface="Palatino Linotype"/>
                <a:cs typeface="Palatino Linotype"/>
              </a:rPr>
              <a:t>is </a:t>
            </a:r>
            <a:r>
              <a:rPr lang="en-US" sz="1800" spc="60" dirty="0" smtClean="0">
                <a:latin typeface="Palatino Linotype"/>
                <a:cs typeface="Palatino Linotype"/>
              </a:rPr>
              <a:t>required </a:t>
            </a:r>
            <a:r>
              <a:rPr lang="en-US" sz="1800" spc="40" dirty="0" smtClean="0">
                <a:latin typeface="Palatino Linotype"/>
                <a:cs typeface="Palatino Linotype"/>
              </a:rPr>
              <a:t>to </a:t>
            </a:r>
            <a:r>
              <a:rPr lang="en-US" sz="1800" spc="55" dirty="0" smtClean="0">
                <a:latin typeface="Palatino Linotype"/>
                <a:cs typeface="Palatino Linotype"/>
              </a:rPr>
              <a:t>process </a:t>
            </a:r>
            <a:r>
              <a:rPr lang="en-US" sz="1800" spc="90" dirty="0" smtClean="0">
                <a:latin typeface="Palatino Linotype"/>
                <a:cs typeface="Palatino Linotype"/>
              </a:rPr>
              <a:t>a </a:t>
            </a:r>
            <a:r>
              <a:rPr lang="en-US" sz="1800" spc="45" dirty="0" smtClean="0">
                <a:latin typeface="Palatino Linotype"/>
                <a:cs typeface="Palatino Linotype"/>
              </a:rPr>
              <a:t>query, </a:t>
            </a:r>
            <a:r>
              <a:rPr lang="en-US" sz="1800" spc="25" dirty="0" smtClean="0">
                <a:latin typeface="Palatino Linotype"/>
                <a:cs typeface="Palatino Linotype"/>
              </a:rPr>
              <a:t>it  </a:t>
            </a:r>
            <a:r>
              <a:rPr lang="en-US" sz="1800" spc="45" dirty="0" smtClean="0">
                <a:latin typeface="Palatino Linotype"/>
                <a:cs typeface="Palatino Linotype"/>
              </a:rPr>
              <a:t>might</a:t>
            </a:r>
            <a:r>
              <a:rPr lang="en-US" sz="1800" spc="-15" dirty="0" smtClean="0">
                <a:latin typeface="Palatino Linotype"/>
                <a:cs typeface="Palatino Linotype"/>
              </a:rPr>
              <a:t> </a:t>
            </a:r>
            <a:r>
              <a:rPr lang="en-US" sz="1800" spc="80" dirty="0" smtClean="0">
                <a:latin typeface="Palatino Linotype"/>
                <a:cs typeface="Palatino Linotype"/>
              </a:rPr>
              <a:t>make</a:t>
            </a:r>
            <a:r>
              <a:rPr lang="en-US" sz="1800" spc="10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sense</a:t>
            </a:r>
            <a:r>
              <a:rPr lang="en-US" sz="1800" spc="10" dirty="0" smtClean="0">
                <a:latin typeface="Palatino Linotype"/>
                <a:cs typeface="Palatino Linotype"/>
              </a:rPr>
              <a:t> </a:t>
            </a:r>
            <a:r>
              <a:rPr lang="en-US" sz="1800" spc="40" dirty="0" smtClean="0">
                <a:latin typeface="Palatino Linotype"/>
                <a:cs typeface="Palatino Linotype"/>
              </a:rPr>
              <a:t>to</a:t>
            </a:r>
            <a:r>
              <a:rPr lang="en-US" sz="1800" spc="20" dirty="0" smtClean="0">
                <a:latin typeface="Palatino Linotype"/>
                <a:cs typeface="Palatino Linotype"/>
              </a:rPr>
              <a:t> </a:t>
            </a:r>
            <a:r>
              <a:rPr lang="en-US" sz="1800" spc="40" dirty="0" smtClean="0">
                <a:latin typeface="Palatino Linotype"/>
                <a:cs typeface="Palatino Linotype"/>
              </a:rPr>
              <a:t>get</a:t>
            </a:r>
            <a:r>
              <a:rPr lang="en-US" sz="1800" spc="-15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the</a:t>
            </a:r>
            <a:r>
              <a:rPr lang="en-US" sz="1800" spc="10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department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 smtClean="0">
              <a:latin typeface="Palatino Linotype"/>
              <a:cs typeface="Palatino Linotype"/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b="1" spc="55" dirty="0" smtClean="0">
                <a:latin typeface="Palatino Linotype"/>
                <a:cs typeface="Palatino Linotype"/>
              </a:rPr>
              <a:t>Batching:</a:t>
            </a:r>
            <a:r>
              <a:rPr lang="en-US" sz="1800" spc="55" dirty="0" smtClean="0">
                <a:latin typeface="Palatino Linotype"/>
                <a:cs typeface="Palatino Linotype"/>
              </a:rPr>
              <a:t> </a:t>
            </a:r>
            <a:r>
              <a:rPr lang="en-US" sz="1800" spc="10" dirty="0" smtClean="0">
                <a:latin typeface="Palatino Linotype"/>
                <a:cs typeface="Palatino Linotype"/>
              </a:rPr>
              <a:t>Get </a:t>
            </a:r>
            <a:r>
              <a:rPr lang="en-US" sz="1800" spc="60" dirty="0" smtClean="0">
                <a:latin typeface="Palatino Linotype"/>
                <a:cs typeface="Palatino Linotype"/>
              </a:rPr>
              <a:t>information </a:t>
            </a:r>
            <a:r>
              <a:rPr lang="en-US" sz="1800" spc="65" dirty="0" smtClean="0">
                <a:latin typeface="Palatino Linotype"/>
                <a:cs typeface="Palatino Linotype"/>
              </a:rPr>
              <a:t>of several </a:t>
            </a:r>
            <a:r>
              <a:rPr lang="en-US" sz="1800" spc="40" dirty="0" smtClean="0">
                <a:latin typeface="Palatino Linotype"/>
                <a:cs typeface="Palatino Linotype"/>
              </a:rPr>
              <a:t>tuples </a:t>
            </a:r>
            <a:r>
              <a:rPr lang="en-US" sz="1800" spc="55" dirty="0" smtClean="0">
                <a:latin typeface="Palatino Linotype"/>
                <a:cs typeface="Palatino Linotype"/>
              </a:rPr>
              <a:t>at </a:t>
            </a:r>
            <a:r>
              <a:rPr lang="en-US" sz="1800" spc="85" dirty="0" smtClean="0">
                <a:latin typeface="Palatino Linotype"/>
                <a:cs typeface="Palatino Linotype"/>
              </a:rPr>
              <a:t>once  </a:t>
            </a:r>
            <a:r>
              <a:rPr lang="en-US" sz="1800" spc="10" dirty="0" smtClean="0">
                <a:latin typeface="Palatino Linotype"/>
                <a:cs typeface="Palatino Linotype"/>
              </a:rPr>
              <a:t>(</a:t>
            </a:r>
            <a:r>
              <a:rPr lang="en-US" sz="1800" spc="10" dirty="0" err="1">
                <a:latin typeface="Palatino Linotype"/>
                <a:cs typeface="Palatino Linotype"/>
              </a:rPr>
              <a:t>e</a:t>
            </a:r>
            <a:r>
              <a:rPr lang="en-US" sz="1800" spc="10" dirty="0" err="1" smtClean="0">
                <a:latin typeface="Palatino Linotype"/>
                <a:cs typeface="Palatino Linotype"/>
              </a:rPr>
              <a:t>g</a:t>
            </a:r>
            <a:r>
              <a:rPr lang="en-US" sz="1800" spc="10" dirty="0" smtClean="0">
                <a:latin typeface="Palatino Linotype"/>
                <a:cs typeface="Palatino Linotype"/>
              </a:rPr>
              <a:t>: </a:t>
            </a:r>
            <a:r>
              <a:rPr lang="en-US" sz="1800" spc="-45" dirty="0" smtClean="0">
                <a:latin typeface="Palatino Linotype"/>
                <a:cs typeface="Palatino Linotype"/>
              </a:rPr>
              <a:t>URL </a:t>
            </a:r>
            <a:r>
              <a:rPr lang="en-US" sz="1800" spc="65" dirty="0" smtClean="0">
                <a:latin typeface="Palatino Linotype"/>
                <a:cs typeface="Palatino Linotype"/>
              </a:rPr>
              <a:t>of </a:t>
            </a:r>
            <a:r>
              <a:rPr lang="en-US" sz="1800" spc="35" dirty="0" smtClean="0">
                <a:latin typeface="Palatino Linotype"/>
                <a:cs typeface="Palatino Linotype"/>
              </a:rPr>
              <a:t>Elec, </a:t>
            </a:r>
            <a:r>
              <a:rPr lang="en-US" sz="1800" spc="-45" dirty="0" smtClean="0">
                <a:latin typeface="Palatino Linotype"/>
                <a:cs typeface="Palatino Linotype"/>
              </a:rPr>
              <a:t>CS, </a:t>
            </a:r>
            <a:r>
              <a:rPr lang="en-US" sz="1800" spc="-10" dirty="0" smtClean="0">
                <a:latin typeface="Palatino Linotype"/>
                <a:cs typeface="Palatino Linotype"/>
              </a:rPr>
              <a:t>EP </a:t>
            </a:r>
            <a:r>
              <a:rPr lang="en-US" sz="1800" spc="65" dirty="0" smtClean="0">
                <a:latin typeface="Palatino Linotype"/>
                <a:cs typeface="Palatino Linotype"/>
              </a:rPr>
              <a:t>of </a:t>
            </a:r>
            <a:r>
              <a:rPr lang="en-US" sz="1800" spc="15" dirty="0" smtClean="0">
                <a:latin typeface="Palatino Linotype"/>
                <a:cs typeface="Palatino Linotype"/>
              </a:rPr>
              <a:t>UC-Berkeley). </a:t>
            </a:r>
            <a:r>
              <a:rPr lang="en-US" sz="1800" spc="35" dirty="0" smtClean="0">
                <a:latin typeface="Palatino Linotype"/>
                <a:cs typeface="Palatino Linotype"/>
              </a:rPr>
              <a:t>Assumption:  </a:t>
            </a:r>
            <a:r>
              <a:rPr lang="en-US" sz="1800" spc="80" dirty="0" smtClean="0">
                <a:latin typeface="Palatino Linotype"/>
                <a:cs typeface="Palatino Linotype"/>
              </a:rPr>
              <a:t>cheaper</a:t>
            </a:r>
            <a:r>
              <a:rPr lang="en-US" sz="1800" spc="-40" dirty="0" smtClean="0">
                <a:latin typeface="Palatino Linotype"/>
                <a:cs typeface="Palatino Linotype"/>
              </a:rPr>
              <a:t> </a:t>
            </a:r>
            <a:r>
              <a:rPr lang="en-US" sz="1800" spc="40" dirty="0" smtClean="0">
                <a:latin typeface="Palatino Linotype"/>
                <a:cs typeface="Palatino Linotype"/>
              </a:rPr>
              <a:t>to</a:t>
            </a:r>
            <a:r>
              <a:rPr lang="en-US" sz="1800" spc="25" dirty="0" smtClean="0">
                <a:latin typeface="Palatino Linotype"/>
                <a:cs typeface="Palatino Linotype"/>
              </a:rPr>
              <a:t> </a:t>
            </a:r>
            <a:r>
              <a:rPr lang="en-US" sz="1800" spc="40" dirty="0" smtClean="0">
                <a:latin typeface="Palatino Linotype"/>
                <a:cs typeface="Palatino Linotype"/>
              </a:rPr>
              <a:t>input</a:t>
            </a:r>
            <a:r>
              <a:rPr lang="en-US" sz="1800" spc="-10" dirty="0" smtClean="0">
                <a:latin typeface="Palatino Linotype"/>
                <a:cs typeface="Palatino Linotype"/>
              </a:rPr>
              <a:t> </a:t>
            </a:r>
            <a:r>
              <a:rPr lang="en-US" sz="1800" spc="30" dirty="0" smtClean="0">
                <a:latin typeface="Palatino Linotype"/>
                <a:cs typeface="Palatino Linotype"/>
              </a:rPr>
              <a:t>two</a:t>
            </a:r>
            <a:r>
              <a:rPr lang="en-US" sz="1800" spc="25" dirty="0" smtClean="0">
                <a:latin typeface="Palatino Linotype"/>
                <a:cs typeface="Palatino Linotyp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pieces</a:t>
            </a:r>
            <a:r>
              <a:rPr lang="en-US" sz="1800" spc="-10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of</a:t>
            </a:r>
            <a:r>
              <a:rPr lang="en-US" sz="1800" spc="-35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information</a:t>
            </a:r>
            <a:r>
              <a:rPr lang="en-US" sz="1800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of</a:t>
            </a:r>
            <a:r>
              <a:rPr lang="en-US" sz="1800" spc="-35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the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same  </a:t>
            </a:r>
            <a:r>
              <a:rPr lang="en-US" sz="1800" spc="45" dirty="0" smtClean="0">
                <a:latin typeface="Palatino Linotype"/>
                <a:cs typeface="Palatino Linotype"/>
              </a:rPr>
              <a:t>kind</a:t>
            </a:r>
            <a:r>
              <a:rPr lang="en-US" sz="1800" spc="-30" dirty="0" smtClean="0">
                <a:latin typeface="Palatino Linotype"/>
                <a:cs typeface="Palatino Linotype"/>
              </a:rPr>
              <a:t> </a:t>
            </a:r>
            <a:r>
              <a:rPr lang="en-US" sz="1800" spc="50" dirty="0" smtClean="0">
                <a:latin typeface="Palatino Linotype"/>
                <a:cs typeface="Palatino Linotype"/>
              </a:rPr>
              <a:t>in</a:t>
            </a:r>
            <a:r>
              <a:rPr lang="en-US" sz="1800" dirty="0" smtClean="0">
                <a:latin typeface="Palatino Linotype"/>
                <a:cs typeface="Palatino Linotype"/>
              </a:rPr>
              <a:t> </a:t>
            </a:r>
            <a:r>
              <a:rPr lang="en-US" sz="1800" spc="90" dirty="0" smtClean="0">
                <a:latin typeface="Palatino Linotype"/>
                <a:cs typeface="Palatino Linotype"/>
              </a:rPr>
              <a:t>a</a:t>
            </a:r>
            <a:r>
              <a:rPr lang="en-US" sz="1800" spc="-25" dirty="0" smtClean="0">
                <a:latin typeface="Palatino Linotype"/>
                <a:cs typeface="Palatino Linotype"/>
              </a:rPr>
              <a:t> </a:t>
            </a:r>
            <a:r>
              <a:rPr lang="en-US" sz="1800" spc="35" dirty="0" smtClean="0">
                <a:latin typeface="Palatino Linotype"/>
                <a:cs typeface="Palatino Linotype"/>
              </a:rPr>
              <a:t>single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form</a:t>
            </a:r>
            <a:r>
              <a:rPr lang="en-US" sz="1800" dirty="0" smtClean="0">
                <a:latin typeface="Palatino Linotype"/>
                <a:cs typeface="Palatino Linotype"/>
              </a:rPr>
              <a:t> </a:t>
            </a:r>
            <a:r>
              <a:rPr lang="en-US" sz="1800" spc="80" dirty="0" smtClean="0">
                <a:latin typeface="Palatino Linotype"/>
                <a:cs typeface="Palatino Linotype"/>
              </a:rPr>
              <a:t>rather</a:t>
            </a:r>
            <a:r>
              <a:rPr lang="en-US" sz="1800" spc="-40" dirty="0" smtClean="0">
                <a:latin typeface="Palatino Linotype"/>
                <a:cs typeface="Palatino Linotype"/>
              </a:rPr>
              <a:t> </a:t>
            </a:r>
            <a:r>
              <a:rPr lang="en-US" sz="1800" spc="75" dirty="0" smtClean="0">
                <a:latin typeface="Palatino Linotype"/>
                <a:cs typeface="Palatino Linotype"/>
              </a:rPr>
              <a:t>than</a:t>
            </a:r>
            <a:r>
              <a:rPr lang="en-US" sz="1800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separate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forms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en-US" sz="1800" spc="60" dirty="0">
              <a:latin typeface="Palatino Linotype"/>
              <a:cs typeface="Palatino Linotype"/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spc="60" dirty="0" smtClean="0">
                <a:latin typeface="Palatino Linotype"/>
                <a:cs typeface="Palatino Linotype"/>
              </a:rPr>
              <a:t>Note: Trade off is there in case of prefetching. It may take time and hurt the performance but optimizes the requests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2459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Foreign Key - UI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29556" y="1429555"/>
            <a:ext cx="10078791" cy="49068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spc="55" dirty="0" smtClean="0">
                <a:latin typeface="Palatino Linotype"/>
                <a:cs typeface="Palatino Linotype"/>
              </a:rPr>
              <a:t>Foreign Key relations: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spc="30" dirty="0" smtClean="0">
                <a:latin typeface="Palatino Linotype"/>
                <a:cs typeface="Palatino Linotype"/>
              </a:rPr>
              <a:t>Crowdsourcing </a:t>
            </a:r>
            <a:r>
              <a:rPr lang="en-US" sz="1800" spc="55" dirty="0" smtClean="0">
                <a:latin typeface="Palatino Linotype"/>
                <a:cs typeface="Palatino Linotype"/>
              </a:rPr>
              <a:t>relations </a:t>
            </a:r>
            <a:r>
              <a:rPr lang="en-US" sz="1800" spc="35" dirty="0" smtClean="0">
                <a:latin typeface="Palatino Linotype"/>
                <a:cs typeface="Palatino Linotype"/>
              </a:rPr>
              <a:t>with </a:t>
            </a:r>
            <a:r>
              <a:rPr lang="en-US" sz="1800" spc="50" dirty="0" smtClean="0">
                <a:latin typeface="Palatino Linotype"/>
                <a:cs typeface="Palatino Linotype"/>
              </a:rPr>
              <a:t>foreign </a:t>
            </a:r>
            <a:r>
              <a:rPr lang="en-US" sz="1800" spc="45" dirty="0" smtClean="0">
                <a:latin typeface="Palatino Linotype"/>
                <a:cs typeface="Palatino Linotype"/>
              </a:rPr>
              <a:t>keys </a:t>
            </a:r>
            <a:r>
              <a:rPr lang="en-US" sz="1800" spc="65" dirty="0" smtClean="0">
                <a:latin typeface="Palatino Linotype"/>
                <a:cs typeface="Palatino Linotype"/>
              </a:rPr>
              <a:t>require</a:t>
            </a:r>
            <a:r>
              <a:rPr lang="en-US" sz="1800" spc="-100" dirty="0" smtClean="0">
                <a:latin typeface="Palatino Linotype"/>
                <a:cs typeface="Palatino Linotype"/>
              </a:rPr>
              <a:t> </a:t>
            </a:r>
            <a:r>
              <a:rPr lang="en-US" sz="1800" spc="45" dirty="0" smtClean="0">
                <a:latin typeface="Palatino Linotype"/>
                <a:cs typeface="Palatino Linotype"/>
              </a:rPr>
              <a:t>special </a:t>
            </a:r>
            <a:r>
              <a:rPr lang="en-US" sz="1800" spc="55" dirty="0" smtClean="0">
                <a:latin typeface="Palatino Linotype"/>
                <a:cs typeface="Palatino Linotype"/>
              </a:rPr>
              <a:t>considerations</a:t>
            </a:r>
            <a:endParaRPr lang="en-US" sz="1800" dirty="0" smtClean="0">
              <a:latin typeface="Palatino Linotype"/>
              <a:cs typeface="Palatino Linotype"/>
            </a:endParaRP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en-US" sz="1800" spc="30" dirty="0" smtClean="0">
                <a:latin typeface="Palatino Linotype"/>
                <a:cs typeface="Palatino Linotype"/>
              </a:rPr>
              <a:t>If </a:t>
            </a:r>
            <a:r>
              <a:rPr lang="en-US" sz="1800" spc="50" dirty="0" smtClean="0">
                <a:latin typeface="Palatino Linotype"/>
                <a:cs typeface="Palatino Linotype"/>
              </a:rPr>
              <a:t>foreign </a:t>
            </a:r>
            <a:r>
              <a:rPr lang="en-US" sz="1800" spc="60" dirty="0" smtClean="0">
                <a:latin typeface="Palatino Linotype"/>
                <a:cs typeface="Palatino Linotype"/>
              </a:rPr>
              <a:t>key </a:t>
            </a:r>
            <a:r>
              <a:rPr lang="en-US" sz="1800" spc="80" dirty="0" smtClean="0">
                <a:latin typeface="Palatino Linotype"/>
                <a:cs typeface="Palatino Linotype"/>
              </a:rPr>
              <a:t>references </a:t>
            </a:r>
            <a:r>
              <a:rPr lang="en-US" sz="1800" b="1" spc="-5" dirty="0" smtClean="0">
                <a:latin typeface="Palatino Linotype"/>
                <a:cs typeface="Palatino Linotype"/>
              </a:rPr>
              <a:t>non-CROWD </a:t>
            </a:r>
            <a:r>
              <a:rPr lang="en-US" sz="1800" b="1" spc="45" dirty="0" smtClean="0">
                <a:latin typeface="Palatino Linotype"/>
                <a:cs typeface="Palatino Linotype"/>
              </a:rPr>
              <a:t>table</a:t>
            </a:r>
            <a:r>
              <a:rPr lang="en-US" sz="1800" spc="45" dirty="0" smtClean="0">
                <a:latin typeface="Palatino Linotype"/>
                <a:cs typeface="Palatino Linotype"/>
              </a:rPr>
              <a:t>, </a:t>
            </a:r>
            <a:r>
              <a:rPr lang="en-US" sz="1800" spc="70" dirty="0" smtClean="0">
                <a:latin typeface="Palatino Linotype"/>
                <a:cs typeface="Palatino Linotype"/>
              </a:rPr>
              <a:t>the  </a:t>
            </a:r>
            <a:r>
              <a:rPr lang="en-US" sz="1800" spc="65" dirty="0" smtClean="0">
                <a:latin typeface="Palatino Linotype"/>
                <a:cs typeface="Palatino Linotype"/>
              </a:rPr>
              <a:t>generated</a:t>
            </a:r>
            <a:r>
              <a:rPr lang="en-US" sz="1800" spc="-30" dirty="0" smtClean="0">
                <a:latin typeface="Palatino Linotype"/>
                <a:cs typeface="Palatino Linotype"/>
              </a:rPr>
              <a:t> </a:t>
            </a:r>
            <a:r>
              <a:rPr lang="en-US" sz="1800" spc="80" dirty="0" smtClean="0">
                <a:latin typeface="Palatino Linotype"/>
                <a:cs typeface="Palatino Linotype"/>
              </a:rPr>
              <a:t>user</a:t>
            </a:r>
            <a:r>
              <a:rPr lang="en-US" sz="1800" spc="-40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interface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shows</a:t>
            </a:r>
            <a:r>
              <a:rPr lang="en-US" sz="1800" spc="-10" dirty="0" smtClean="0">
                <a:latin typeface="Palatino Linotype"/>
                <a:cs typeface="Palatino Linotype"/>
              </a:rPr>
              <a:t> </a:t>
            </a:r>
            <a:r>
              <a:rPr lang="en-US" sz="1800" spc="90" dirty="0" smtClean="0">
                <a:latin typeface="Palatino Linotype"/>
                <a:cs typeface="Palatino Linotype"/>
              </a:rPr>
              <a:t>a</a:t>
            </a:r>
            <a:r>
              <a:rPr lang="en-US" sz="1800" spc="-25" dirty="0" smtClean="0">
                <a:latin typeface="Palatino Linotype"/>
                <a:cs typeface="Palatino Linotype"/>
              </a:rPr>
              <a:t> </a:t>
            </a:r>
            <a:r>
              <a:rPr lang="en-US" sz="1800" b="1" spc="60" dirty="0" smtClean="0">
                <a:latin typeface="Palatino Linotype"/>
                <a:cs typeface="Palatino Linotype"/>
              </a:rPr>
              <a:t>select</a:t>
            </a:r>
            <a:r>
              <a:rPr lang="en-US" sz="1800" b="1" spc="-10" dirty="0" smtClean="0">
                <a:latin typeface="Palatino Linotype"/>
                <a:cs typeface="Palatino Linotype"/>
              </a:rPr>
              <a:t> </a:t>
            </a:r>
            <a:r>
              <a:rPr lang="en-US" sz="1800" b="1" spc="75" dirty="0" smtClean="0">
                <a:latin typeface="Palatino Linotype"/>
                <a:cs typeface="Palatino Linotype"/>
              </a:rPr>
              <a:t>box</a:t>
            </a:r>
            <a:r>
              <a:rPr lang="en-US" sz="1800" b="1" spc="25" dirty="0" smtClean="0">
                <a:latin typeface="Palatino Linotype"/>
                <a:cs typeface="Palatino Linotype"/>
              </a:rPr>
              <a:t> </a:t>
            </a:r>
            <a:r>
              <a:rPr lang="en-US" sz="1800" b="1" spc="55" dirty="0" smtClean="0">
                <a:latin typeface="Palatino Linotype"/>
                <a:cs typeface="Palatino Linotype"/>
              </a:rPr>
              <a:t>and</a:t>
            </a:r>
            <a:r>
              <a:rPr lang="en-US" sz="1800" b="1" spc="-30" dirty="0" smtClean="0">
                <a:latin typeface="Palatino Linotype"/>
                <a:cs typeface="Palatino Linotype"/>
              </a:rPr>
              <a:t> </a:t>
            </a:r>
            <a:r>
              <a:rPr lang="en-US" sz="1800" b="1" spc="70" dirty="0" smtClean="0">
                <a:latin typeface="Palatino Linotype"/>
                <a:cs typeface="Palatino Linotype"/>
              </a:rPr>
              <a:t>for </a:t>
            </a:r>
            <a:r>
              <a:rPr lang="en-US" sz="1800" b="1" spc="60" dirty="0" smtClean="0">
                <a:latin typeface="Palatino Linotype"/>
                <a:cs typeface="Palatino Linotype"/>
              </a:rPr>
              <a:t>larger</a:t>
            </a:r>
            <a:r>
              <a:rPr lang="en-US" sz="1800" b="1" spc="-40" dirty="0" smtClean="0">
                <a:latin typeface="Palatino Linotype"/>
                <a:cs typeface="Palatino Linotype"/>
              </a:rPr>
              <a:t> </a:t>
            </a:r>
            <a:r>
              <a:rPr lang="en-US" sz="1800" b="1" spc="25" dirty="0" smtClean="0">
                <a:latin typeface="Palatino Linotype"/>
                <a:cs typeface="Palatino Linotype"/>
              </a:rPr>
              <a:t>lists</a:t>
            </a:r>
            <a:r>
              <a:rPr lang="en-US" sz="1800" b="1" spc="-10" dirty="0" smtClean="0">
                <a:latin typeface="Palatino Linotype"/>
                <a:cs typeface="Palatino Linotype"/>
              </a:rPr>
              <a:t> </a:t>
            </a:r>
            <a:r>
              <a:rPr lang="en-US" sz="1800" b="1" spc="90" dirty="0" smtClean="0">
                <a:latin typeface="Palatino Linotype"/>
                <a:cs typeface="Palatino Linotype"/>
              </a:rPr>
              <a:t>a</a:t>
            </a:r>
            <a:r>
              <a:rPr lang="en-US" sz="1800" b="1" spc="-25" dirty="0" smtClean="0">
                <a:latin typeface="Palatino Linotype"/>
                <a:cs typeface="Palatino Linotype"/>
              </a:rPr>
              <a:t> </a:t>
            </a:r>
            <a:r>
              <a:rPr lang="en-US" sz="1800" b="1" spc="85" dirty="0" smtClean="0">
                <a:latin typeface="Palatino Linotype"/>
                <a:cs typeface="Palatino Linotype"/>
              </a:rPr>
              <a:t>ajax</a:t>
            </a:r>
            <a:r>
              <a:rPr lang="en-US" sz="1800" b="1" spc="25" dirty="0" smtClean="0">
                <a:latin typeface="Palatino Linotype"/>
                <a:cs typeface="Palatino Linotype"/>
              </a:rPr>
              <a:t> </a:t>
            </a:r>
            <a:r>
              <a:rPr lang="en-US" sz="1800" b="1" spc="55" dirty="0" smtClean="0">
                <a:latin typeface="Palatino Linotype"/>
                <a:cs typeface="Palatino Linotype"/>
              </a:rPr>
              <a:t>based</a:t>
            </a:r>
            <a:r>
              <a:rPr lang="en-US" sz="1800" spc="-30" dirty="0" smtClean="0">
                <a:latin typeface="Palatino Linotype"/>
                <a:cs typeface="Palatino Linotype"/>
              </a:rPr>
              <a:t> </a:t>
            </a:r>
            <a:r>
              <a:rPr lang="en-US" sz="1800" spc="35" dirty="0" smtClean="0">
                <a:latin typeface="Palatino Linotype"/>
                <a:cs typeface="Palatino Linotype"/>
              </a:rPr>
              <a:t>suggest</a:t>
            </a:r>
            <a:r>
              <a:rPr lang="en-US" sz="1800" spc="-10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method</a:t>
            </a:r>
            <a:endParaRPr lang="en-US" sz="1800" dirty="0" smtClean="0">
              <a:latin typeface="Palatino Linotype"/>
              <a:cs typeface="Palatino Linotype"/>
            </a:endParaRP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en-US" sz="1800" spc="30" dirty="0" smtClean="0">
                <a:latin typeface="Palatino Linotype"/>
                <a:cs typeface="Palatino Linotype"/>
              </a:rPr>
              <a:t>If </a:t>
            </a:r>
            <a:r>
              <a:rPr lang="en-US" sz="1800" spc="50" dirty="0" smtClean="0">
                <a:latin typeface="Palatino Linotype"/>
                <a:cs typeface="Palatino Linotype"/>
              </a:rPr>
              <a:t>foreign </a:t>
            </a:r>
            <a:r>
              <a:rPr lang="en-US" sz="1800" spc="60" dirty="0" smtClean="0">
                <a:latin typeface="Palatino Linotype"/>
                <a:cs typeface="Palatino Linotype"/>
              </a:rPr>
              <a:t>key </a:t>
            </a:r>
            <a:r>
              <a:rPr lang="en-US" sz="1800" spc="80" dirty="0" smtClean="0">
                <a:latin typeface="Palatino Linotype"/>
                <a:cs typeface="Palatino Linotype"/>
              </a:rPr>
              <a:t>references </a:t>
            </a:r>
            <a:r>
              <a:rPr lang="en-US" sz="1800" spc="-55" dirty="0" smtClean="0">
                <a:latin typeface="Palatino Linotype"/>
                <a:cs typeface="Palatino Linotype"/>
              </a:rPr>
              <a:t>CROWD </a:t>
            </a:r>
            <a:r>
              <a:rPr lang="en-US" sz="1800" spc="45" dirty="0" smtClean="0">
                <a:latin typeface="Palatino Linotype"/>
                <a:cs typeface="Palatino Linotype"/>
              </a:rPr>
              <a:t>table, </a:t>
            </a:r>
            <a:r>
              <a:rPr lang="en-US" sz="1800" spc="80" dirty="0" smtClean="0">
                <a:latin typeface="Palatino Linotype"/>
                <a:cs typeface="Palatino Linotype"/>
              </a:rPr>
              <a:t>there</a:t>
            </a:r>
            <a:r>
              <a:rPr lang="en-US" sz="1800" spc="-240" dirty="0" smtClean="0">
                <a:latin typeface="Palatino Linotype"/>
                <a:cs typeface="Palatino Linotype"/>
              </a:rPr>
              <a:t> </a:t>
            </a:r>
            <a:r>
              <a:rPr lang="en-US" sz="1800" spc="75" dirty="0" smtClean="0">
                <a:latin typeface="Palatino Linotype"/>
                <a:cs typeface="Palatino Linotype"/>
              </a:rPr>
              <a:t>are </a:t>
            </a:r>
            <a:r>
              <a:rPr lang="en-US" sz="1800" spc="30" dirty="0" smtClean="0">
                <a:latin typeface="Palatino Linotype"/>
                <a:cs typeface="Palatino Linotype"/>
              </a:rPr>
              <a:t>two  types </a:t>
            </a:r>
            <a:r>
              <a:rPr lang="en-US" sz="1800" spc="65" dirty="0" smtClean="0">
                <a:latin typeface="Palatino Linotype"/>
                <a:cs typeface="Palatino Linotype"/>
              </a:rPr>
              <a:t>of interfaces </a:t>
            </a:r>
            <a:r>
              <a:rPr lang="en-US" sz="1800" spc="55" dirty="0" smtClean="0">
                <a:latin typeface="Palatino Linotype"/>
                <a:cs typeface="Palatino Linotype"/>
              </a:rPr>
              <a:t>which </a:t>
            </a:r>
            <a:r>
              <a:rPr lang="en-US" sz="1800" spc="75" dirty="0" smtClean="0">
                <a:latin typeface="Palatino Linotype"/>
                <a:cs typeface="Palatino Linotype"/>
              </a:rPr>
              <a:t>are</a:t>
            </a:r>
            <a:r>
              <a:rPr lang="en-US" sz="1800" spc="-245" dirty="0" smtClean="0">
                <a:latin typeface="Palatino Linotype"/>
                <a:cs typeface="Palatino Linotype"/>
              </a:rPr>
              <a:t> </a:t>
            </a:r>
            <a:r>
              <a:rPr lang="en-US" sz="1800" spc="45" dirty="0" smtClean="0">
                <a:latin typeface="Palatino Linotype"/>
                <a:cs typeface="Palatino Linotype"/>
              </a:rPr>
              <a:t>used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spc="45" dirty="0" smtClean="0">
                <a:latin typeface="Palatino Linotype"/>
                <a:cs typeface="Palatino Linotype"/>
              </a:rPr>
              <a:t>1.</a:t>
            </a:r>
            <a:r>
              <a:rPr lang="en-US" sz="1800" spc="60" dirty="0" smtClean="0">
                <a:latin typeface="Palatino Linotype"/>
                <a:cs typeface="Palatino Linotype"/>
              </a:rPr>
              <a:t> </a:t>
            </a:r>
            <a:r>
              <a:rPr lang="en-US" sz="1800" b="1" spc="80" dirty="0" smtClean="0">
                <a:latin typeface="Cambria"/>
                <a:cs typeface="Cambria"/>
              </a:rPr>
              <a:t>Normalized</a:t>
            </a:r>
            <a:r>
              <a:rPr lang="en-US" sz="1800" b="1" spc="40" dirty="0" smtClean="0">
                <a:latin typeface="Cambria"/>
                <a:cs typeface="Cambria"/>
              </a:rPr>
              <a:t> </a:t>
            </a:r>
            <a:r>
              <a:rPr lang="en-US" sz="1800" b="1" spc="70" dirty="0" smtClean="0">
                <a:latin typeface="Cambria"/>
                <a:cs typeface="Cambria"/>
              </a:rPr>
              <a:t>Interface</a:t>
            </a:r>
            <a:r>
              <a:rPr lang="en-US" sz="1800" b="1" spc="5" dirty="0" smtClean="0">
                <a:latin typeface="Cambria"/>
                <a:cs typeface="Cambria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:</a:t>
            </a:r>
            <a:r>
              <a:rPr lang="en-US" sz="1800" spc="10" dirty="0" smtClean="0">
                <a:latin typeface="Palatino Linotype"/>
                <a:cs typeface="Palatino Linotype"/>
              </a:rPr>
              <a:t> </a:t>
            </a:r>
            <a:r>
              <a:rPr lang="en-US" sz="1800" spc="50" dirty="0" smtClean="0">
                <a:latin typeface="Palatino Linotype"/>
                <a:cs typeface="Palatino Linotype"/>
              </a:rPr>
              <a:t>The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75" dirty="0" smtClean="0">
                <a:latin typeface="Palatino Linotype"/>
                <a:cs typeface="Palatino Linotype"/>
              </a:rPr>
              <a:t>worker</a:t>
            </a:r>
            <a:r>
              <a:rPr lang="en-US" sz="1800" spc="-40" dirty="0" smtClean="0">
                <a:latin typeface="Palatino Linotype"/>
                <a:cs typeface="Palatino Linotype"/>
              </a:rPr>
              <a:t> </a:t>
            </a:r>
            <a:r>
              <a:rPr lang="en-US" sz="1800" spc="40" dirty="0" smtClean="0">
                <a:latin typeface="Palatino Linotype"/>
                <a:cs typeface="Palatino Linotype"/>
              </a:rPr>
              <a:t>inputs</a:t>
            </a:r>
            <a:r>
              <a:rPr lang="en-US" sz="1800" spc="-10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the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value  </a:t>
            </a:r>
            <a:r>
              <a:rPr lang="en-US" sz="1800" spc="65" dirty="0" smtClean="0">
                <a:latin typeface="Palatino Linotype"/>
                <a:cs typeface="Palatino Linotype"/>
              </a:rPr>
              <a:t>of </a:t>
            </a:r>
            <a:r>
              <a:rPr lang="en-US" sz="1800" spc="50" dirty="0" smtClean="0">
                <a:latin typeface="Palatino Linotype"/>
                <a:cs typeface="Palatino Linotype"/>
              </a:rPr>
              <a:t>foreign </a:t>
            </a:r>
            <a:r>
              <a:rPr lang="en-US" sz="1800" spc="60" dirty="0" smtClean="0">
                <a:latin typeface="Palatino Linotype"/>
                <a:cs typeface="Palatino Linotype"/>
              </a:rPr>
              <a:t>key </a:t>
            </a:r>
            <a:r>
              <a:rPr lang="en-US" sz="1800" spc="55" dirty="0" smtClean="0">
                <a:latin typeface="Palatino Linotype"/>
                <a:cs typeface="Palatino Linotype"/>
              </a:rPr>
              <a:t>but </a:t>
            </a:r>
            <a:r>
              <a:rPr lang="en-US" sz="1800" spc="70" dirty="0" smtClean="0">
                <a:latin typeface="Palatino Linotype"/>
                <a:cs typeface="Palatino Linotype"/>
              </a:rPr>
              <a:t>no </a:t>
            </a:r>
            <a:r>
              <a:rPr lang="en-US" sz="1800" spc="85" dirty="0" smtClean="0">
                <a:latin typeface="Palatino Linotype"/>
                <a:cs typeface="Palatino Linotype"/>
              </a:rPr>
              <a:t>other </a:t>
            </a:r>
            <a:r>
              <a:rPr lang="en-US" sz="1800" spc="50" dirty="0" smtClean="0">
                <a:latin typeface="Palatino Linotype"/>
                <a:cs typeface="Palatino Linotype"/>
              </a:rPr>
              <a:t>attributes </a:t>
            </a:r>
            <a:r>
              <a:rPr lang="en-US" sz="1800" spc="65" dirty="0" smtClean="0">
                <a:latin typeface="Palatino Linotype"/>
                <a:cs typeface="Palatino Linotype"/>
              </a:rPr>
              <a:t>of </a:t>
            </a:r>
            <a:r>
              <a:rPr lang="en-US" sz="1800" spc="75" dirty="0" smtClean="0">
                <a:latin typeface="Palatino Linotype"/>
                <a:cs typeface="Palatino Linotype"/>
              </a:rPr>
              <a:t>referenced </a:t>
            </a:r>
            <a:r>
              <a:rPr lang="en-US" sz="1800" spc="35" dirty="0" smtClean="0">
                <a:latin typeface="Palatino Linotype"/>
                <a:cs typeface="Palatino Linotype"/>
              </a:rPr>
              <a:t>tuple</a:t>
            </a:r>
            <a:endParaRPr lang="en-US" sz="1800" dirty="0" smtClean="0">
              <a:latin typeface="Palatino Linotype"/>
              <a:cs typeface="Palatino Linotype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Palatino Linotype"/>
              <a:cs typeface="Palatino Linotype"/>
            </a:endParaRPr>
          </a:p>
        </p:txBody>
      </p:sp>
      <p:sp>
        <p:nvSpPr>
          <p:cNvPr id="5" name="object 13"/>
          <p:cNvSpPr/>
          <p:nvPr/>
        </p:nvSpPr>
        <p:spPr>
          <a:xfrm>
            <a:off x="4686300" y="4099843"/>
            <a:ext cx="2819400" cy="2257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12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Foreign Key - UI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29556" y="1429555"/>
            <a:ext cx="10078791" cy="49068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4200"/>
              </a:lnSpc>
            </a:pPr>
            <a:r>
              <a:rPr lang="en-US" sz="1800" b="1" spc="50" dirty="0" smtClean="0">
                <a:latin typeface="Palatino Linotype"/>
                <a:cs typeface="Palatino Linotype"/>
              </a:rPr>
              <a:t>De-normalized </a:t>
            </a:r>
            <a:r>
              <a:rPr lang="en-US" sz="1800" b="1" spc="50" dirty="0">
                <a:latin typeface="Palatino Linotype"/>
                <a:cs typeface="Palatino Linotype"/>
              </a:rPr>
              <a:t>Interface </a:t>
            </a:r>
            <a:r>
              <a:rPr lang="en-US" sz="1800" spc="50" dirty="0">
                <a:latin typeface="Palatino Linotype"/>
                <a:cs typeface="Palatino Linotype"/>
              </a:rPr>
              <a:t>: There is a select box and an  add button which allows the worker to input a </a:t>
            </a:r>
            <a:r>
              <a:rPr lang="en-US" sz="1800" spc="50" dirty="0" smtClean="0">
                <a:latin typeface="Palatino Linotype"/>
                <a:cs typeface="Palatino Linotype"/>
              </a:rPr>
              <a:t>new department</a:t>
            </a:r>
          </a:p>
          <a:p>
            <a:pPr marL="12700" marR="5080">
              <a:lnSpc>
                <a:spcPct val="104200"/>
              </a:lnSpc>
            </a:pPr>
            <a:endParaRPr lang="en-US" sz="1800" spc="50" dirty="0">
              <a:latin typeface="Palatino Linotype"/>
              <a:cs typeface="Palatino Linotype"/>
            </a:endParaRPr>
          </a:p>
          <a:p>
            <a:pPr marL="12700" marR="5080">
              <a:lnSpc>
                <a:spcPct val="104200"/>
              </a:lnSpc>
            </a:pPr>
            <a:endParaRPr lang="en-US" sz="1800" spc="50" dirty="0" smtClean="0">
              <a:latin typeface="Palatino Linotype"/>
              <a:cs typeface="Palatino Linotype"/>
            </a:endParaRPr>
          </a:p>
          <a:p>
            <a:pPr marL="12700" marR="5080">
              <a:lnSpc>
                <a:spcPct val="104200"/>
              </a:lnSpc>
            </a:pPr>
            <a:endParaRPr lang="en-US" sz="1800" spc="50" dirty="0">
              <a:latin typeface="Palatino Linotype"/>
              <a:cs typeface="Palatino Linotype"/>
            </a:endParaRPr>
          </a:p>
          <a:p>
            <a:pPr marL="12700" marR="5080">
              <a:lnSpc>
                <a:spcPct val="104200"/>
              </a:lnSpc>
            </a:pPr>
            <a:endParaRPr lang="en-US" sz="1800" spc="50" dirty="0" smtClean="0">
              <a:latin typeface="Palatino Linotype"/>
              <a:cs typeface="Palatino Linotype"/>
            </a:endParaRPr>
          </a:p>
          <a:p>
            <a:pPr marL="12700" marR="5080">
              <a:lnSpc>
                <a:spcPct val="104200"/>
              </a:lnSpc>
            </a:pPr>
            <a:endParaRPr lang="en-US" sz="1800" spc="50" dirty="0">
              <a:latin typeface="Palatino Linotype"/>
              <a:cs typeface="Palatino Linotype"/>
            </a:endParaRPr>
          </a:p>
          <a:p>
            <a:pPr marL="12700" marR="5080">
              <a:lnSpc>
                <a:spcPct val="104200"/>
              </a:lnSpc>
            </a:pPr>
            <a:endParaRPr lang="en-US" sz="1800" spc="50" dirty="0" smtClean="0">
              <a:latin typeface="Palatino Linotype"/>
              <a:cs typeface="Palatino Linotype"/>
            </a:endParaRPr>
          </a:p>
          <a:p>
            <a:pPr marL="12700" marR="5080">
              <a:lnSpc>
                <a:spcPct val="104200"/>
              </a:lnSpc>
            </a:pPr>
            <a:endParaRPr lang="en-US" sz="1800" spc="50" dirty="0">
              <a:latin typeface="Palatino Linotype"/>
              <a:cs typeface="Palatino Linotype"/>
            </a:endParaRPr>
          </a:p>
          <a:p>
            <a:pPr marL="0" marR="5080" indent="0">
              <a:lnSpc>
                <a:spcPct val="104200"/>
              </a:lnSpc>
              <a:buNone/>
            </a:pPr>
            <a:r>
              <a:rPr lang="en-US" sz="1800" spc="70" dirty="0" smtClean="0">
                <a:latin typeface="Palatino Linotype"/>
                <a:cs typeface="Palatino Linotype"/>
              </a:rPr>
              <a:t>Note : To fill </a:t>
            </a:r>
            <a:r>
              <a:rPr lang="en-US" sz="1800" spc="55" dirty="0" smtClean="0">
                <a:latin typeface="Palatino Linotype"/>
                <a:cs typeface="Palatino Linotype"/>
              </a:rPr>
              <a:t>entirely</a:t>
            </a:r>
            <a:r>
              <a:rPr lang="en-US" sz="1800" spc="-25" dirty="0" smtClean="0">
                <a:latin typeface="Palatino Linotype"/>
                <a:cs typeface="Palatino Linotype"/>
              </a:rPr>
              <a:t> </a:t>
            </a:r>
            <a:r>
              <a:rPr lang="en-US" sz="1800" spc="80" dirty="0" smtClean="0">
                <a:latin typeface="Palatino Linotype"/>
                <a:cs typeface="Palatino Linotype"/>
              </a:rPr>
              <a:t>new</a:t>
            </a:r>
            <a:r>
              <a:rPr lang="en-US" sz="1800" spc="-20" dirty="0" smtClean="0">
                <a:latin typeface="Palatino Linotype"/>
                <a:cs typeface="Palatino Linotype"/>
              </a:rPr>
              <a:t> </a:t>
            </a:r>
            <a:r>
              <a:rPr lang="en-US" sz="1800" spc="35" dirty="0" smtClean="0">
                <a:latin typeface="Palatino Linotype"/>
                <a:cs typeface="Palatino Linotype"/>
              </a:rPr>
              <a:t>tuples,</a:t>
            </a:r>
            <a:r>
              <a:rPr lang="en-US" sz="1800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the</a:t>
            </a:r>
            <a:r>
              <a:rPr lang="en-US" sz="1800" spc="20" dirty="0" smtClean="0">
                <a:latin typeface="Palatino Linotype"/>
                <a:cs typeface="Palatino Linotyp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non-key</a:t>
            </a:r>
            <a:r>
              <a:rPr lang="en-US" sz="1800" spc="-25" dirty="0" smtClean="0">
                <a:latin typeface="Palatino Linotype"/>
                <a:cs typeface="Palatino Linotype"/>
              </a:rPr>
              <a:t> </a:t>
            </a:r>
            <a:r>
              <a:rPr lang="en-US" sz="1800" spc="50" dirty="0" smtClean="0">
                <a:latin typeface="Palatino Linotype"/>
                <a:cs typeface="Palatino Linotype"/>
              </a:rPr>
              <a:t>attributes </a:t>
            </a:r>
            <a:r>
              <a:rPr lang="en-US" sz="1800" spc="80" dirty="0" smtClean="0">
                <a:latin typeface="Palatino Linotype"/>
                <a:cs typeface="Palatino Linotype"/>
              </a:rPr>
              <a:t>can </a:t>
            </a:r>
            <a:r>
              <a:rPr lang="en-US" sz="1800" spc="75" dirty="0" smtClean="0">
                <a:latin typeface="Palatino Linotype"/>
                <a:cs typeface="Palatino Linotype"/>
              </a:rPr>
              <a:t>be </a:t>
            </a:r>
            <a:r>
              <a:rPr lang="en-US" sz="1800" spc="55" dirty="0" smtClean="0">
                <a:latin typeface="Palatino Linotype"/>
                <a:cs typeface="Palatino Linotype"/>
              </a:rPr>
              <a:t>preset </a:t>
            </a:r>
            <a:r>
              <a:rPr lang="en-US" sz="1800" spc="50" dirty="0" smtClean="0">
                <a:latin typeface="Palatino Linotype"/>
                <a:cs typeface="Palatino Linotype"/>
              </a:rPr>
              <a:t>via </a:t>
            </a:r>
            <a:r>
              <a:rPr lang="en-US" sz="1800" spc="-5" dirty="0" smtClean="0">
                <a:latin typeface="Palatino Linotype"/>
                <a:cs typeface="Palatino Linotype"/>
              </a:rPr>
              <a:t>WHERE </a:t>
            </a:r>
            <a:r>
              <a:rPr lang="en-US" sz="1800" spc="50" dirty="0" smtClean="0">
                <a:latin typeface="Palatino Linotype"/>
                <a:cs typeface="Palatino Linotype"/>
              </a:rPr>
              <a:t>clause, </a:t>
            </a:r>
            <a:r>
              <a:rPr lang="en-US" sz="1800" spc="45" dirty="0" smtClean="0">
                <a:latin typeface="Palatino Linotype"/>
                <a:cs typeface="Palatino Linotype"/>
              </a:rPr>
              <a:t>autosuggest while  </a:t>
            </a:r>
            <a:r>
              <a:rPr lang="en-US" sz="1800" spc="15" dirty="0" smtClean="0">
                <a:latin typeface="Palatino Linotype"/>
                <a:cs typeface="Palatino Linotype"/>
              </a:rPr>
              <a:t>typing </a:t>
            </a:r>
            <a:r>
              <a:rPr lang="en-US" sz="1800" spc="55" dirty="0" smtClean="0">
                <a:latin typeface="Palatino Linotype"/>
                <a:cs typeface="Palatino Linotype"/>
              </a:rPr>
              <a:t>and </a:t>
            </a:r>
            <a:r>
              <a:rPr lang="en-US" sz="1800" spc="80" dirty="0" smtClean="0">
                <a:latin typeface="Palatino Linotype"/>
                <a:cs typeface="Palatino Linotype"/>
              </a:rPr>
              <a:t>an </a:t>
            </a:r>
            <a:r>
              <a:rPr lang="en-US" sz="1800" spc="45" dirty="0" smtClean="0">
                <a:latin typeface="Palatino Linotype"/>
                <a:cs typeface="Palatino Linotype"/>
              </a:rPr>
              <a:t>option </a:t>
            </a:r>
            <a:r>
              <a:rPr lang="en-US" sz="1800" spc="40" dirty="0" smtClean="0">
                <a:latin typeface="Palatino Linotype"/>
                <a:cs typeface="Palatino Linotype"/>
              </a:rPr>
              <a:t>to say </a:t>
            </a:r>
            <a:r>
              <a:rPr lang="en-US" sz="1800" spc="70" dirty="0" smtClean="0">
                <a:latin typeface="Palatino Linotype"/>
                <a:cs typeface="Palatino Linotype"/>
              </a:rPr>
              <a:t>no </a:t>
            </a:r>
            <a:r>
              <a:rPr lang="en-US" sz="1800" spc="80" dirty="0" smtClean="0">
                <a:latin typeface="Palatino Linotype"/>
                <a:cs typeface="Palatino Linotype"/>
              </a:rPr>
              <a:t>new </a:t>
            </a:r>
            <a:r>
              <a:rPr lang="en-US" sz="1800" spc="60" dirty="0" smtClean="0">
                <a:latin typeface="Palatino Linotype"/>
                <a:cs typeface="Palatino Linotype"/>
              </a:rPr>
              <a:t>professor </a:t>
            </a:r>
            <a:r>
              <a:rPr lang="en-US" sz="1800" spc="65" dirty="0" smtClean="0">
                <a:latin typeface="Palatino Linotype"/>
                <a:cs typeface="Palatino Linotype"/>
              </a:rPr>
              <a:t>entry  </a:t>
            </a:r>
            <a:r>
              <a:rPr lang="en-US" sz="1800" spc="60" dirty="0" smtClean="0">
                <a:latin typeface="Palatino Linotype"/>
                <a:cs typeface="Palatino Linotype"/>
              </a:rPr>
              <a:t>present.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30" dirty="0" smtClean="0">
                <a:latin typeface="Palatino Linotype"/>
                <a:cs typeface="Palatino Linotype"/>
              </a:rPr>
              <a:t>If</a:t>
            </a:r>
            <a:r>
              <a:rPr lang="en-US" sz="1800" spc="-35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many</a:t>
            </a:r>
            <a:r>
              <a:rPr lang="en-US" sz="1800" spc="-30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workers</a:t>
            </a:r>
            <a:r>
              <a:rPr lang="en-US" sz="1800" spc="-10" dirty="0" smtClean="0">
                <a:latin typeface="Palatino Linotype"/>
                <a:cs typeface="Palatino Linotype"/>
              </a:rPr>
              <a:t> </a:t>
            </a:r>
            <a:r>
              <a:rPr lang="en-US" sz="1800" spc="40" dirty="0" smtClean="0">
                <a:latin typeface="Palatino Linotype"/>
                <a:cs typeface="Palatino Linotype"/>
              </a:rPr>
              <a:t>say</a:t>
            </a:r>
            <a:r>
              <a:rPr lang="en-US" sz="1800" spc="-30" dirty="0" smtClean="0">
                <a:latin typeface="Palatino Linotype"/>
                <a:cs typeface="Palatino Linotype"/>
              </a:rPr>
              <a:t> </a:t>
            </a:r>
            <a:r>
              <a:rPr lang="en-US" sz="1800" spc="70" dirty="0" smtClean="0">
                <a:latin typeface="Palatino Linotype"/>
                <a:cs typeface="Palatino Linotype"/>
              </a:rPr>
              <a:t>no</a:t>
            </a:r>
            <a:r>
              <a:rPr lang="en-US" sz="1800" spc="25" dirty="0" smtClean="0">
                <a:latin typeface="Palatino Linotype"/>
                <a:cs typeface="Palatino Linotype"/>
              </a:rPr>
              <a:t> </a:t>
            </a:r>
            <a:r>
              <a:rPr lang="en-US" sz="1800" spc="80" dirty="0" smtClean="0">
                <a:latin typeface="Palatino Linotype"/>
                <a:cs typeface="Palatino Linotype"/>
              </a:rPr>
              <a:t>new</a:t>
            </a:r>
            <a:r>
              <a:rPr lang="en-US" sz="1800" spc="-25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professor</a:t>
            </a:r>
            <a:r>
              <a:rPr lang="en-US" sz="1800" spc="-40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entry  </a:t>
            </a:r>
            <a:r>
              <a:rPr lang="en-US" sz="1800" spc="55" dirty="0" smtClean="0">
                <a:latin typeface="Palatino Linotype"/>
                <a:cs typeface="Palatino Linotype"/>
              </a:rPr>
              <a:t>present, </a:t>
            </a:r>
            <a:r>
              <a:rPr lang="en-US" sz="1800" spc="50" dirty="0" smtClean="0">
                <a:latin typeface="Palatino Linotype"/>
                <a:cs typeface="Palatino Linotype"/>
              </a:rPr>
              <a:t>we </a:t>
            </a:r>
            <a:r>
              <a:rPr lang="en-US" sz="1800" spc="80" dirty="0" smtClean="0">
                <a:latin typeface="Palatino Linotype"/>
                <a:cs typeface="Palatino Linotype"/>
              </a:rPr>
              <a:t>can</a:t>
            </a:r>
            <a:r>
              <a:rPr lang="en-US" sz="1800" spc="-135" dirty="0" smtClean="0">
                <a:latin typeface="Palatino Linotype"/>
                <a:cs typeface="Palatino Linotype"/>
              </a:rPr>
              <a:t> </a:t>
            </a:r>
            <a:r>
              <a:rPr lang="en-US" sz="1800" spc="35" dirty="0" smtClean="0">
                <a:latin typeface="Palatino Linotype"/>
                <a:cs typeface="Palatino Linotype"/>
              </a:rPr>
              <a:t>stop</a:t>
            </a:r>
            <a:endParaRPr lang="en-US" sz="1800" spc="50" dirty="0">
              <a:latin typeface="Palatino Linotype"/>
              <a:cs typeface="Palatino Linotype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spc="50" dirty="0">
              <a:latin typeface="Palatino Linotype"/>
              <a:cs typeface="Palatino Linotype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3754326" y="2386449"/>
            <a:ext cx="5429250" cy="226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69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Processing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29556" y="1429555"/>
            <a:ext cx="10078791" cy="49068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800" spc="50" dirty="0" smtClean="0">
              <a:latin typeface="Palatino Linotype"/>
              <a:cs typeface="Palatino Linotype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spc="50" dirty="0">
                <a:latin typeface="Palatino Linotype"/>
                <a:cs typeface="Palatino Linotype"/>
              </a:rPr>
              <a:t>The traditional database model extended:</a:t>
            </a:r>
          </a:p>
          <a:p>
            <a:pPr>
              <a:lnSpc>
                <a:spcPct val="150000"/>
              </a:lnSpc>
            </a:pPr>
            <a:r>
              <a:rPr lang="en-US" sz="1800" spc="50" dirty="0">
                <a:latin typeface="Palatino Linotype"/>
                <a:cs typeface="Palatino Linotype"/>
              </a:rPr>
              <a:t>SQL extended to CrowdSQL</a:t>
            </a:r>
          </a:p>
          <a:p>
            <a:pPr marL="12700">
              <a:lnSpc>
                <a:spcPct val="150000"/>
              </a:lnSpc>
            </a:pPr>
            <a:r>
              <a:rPr lang="en-US" sz="1800" spc="50" dirty="0">
                <a:latin typeface="Palatino Linotype"/>
                <a:cs typeface="Palatino Linotype"/>
              </a:rPr>
              <a:t>Crowd Operators for crowdsourcing</a:t>
            </a:r>
          </a:p>
          <a:p>
            <a:pPr marL="12700">
              <a:lnSpc>
                <a:spcPct val="150000"/>
              </a:lnSpc>
            </a:pPr>
            <a:r>
              <a:rPr lang="en-US" sz="1800" spc="50" dirty="0">
                <a:latin typeface="Palatino Linotype"/>
                <a:cs typeface="Palatino Linotype"/>
              </a:rPr>
              <a:t>Optimizer that handles crowd operators.</a:t>
            </a:r>
          </a:p>
          <a:p>
            <a:pPr marL="12700">
              <a:lnSpc>
                <a:spcPct val="150000"/>
              </a:lnSpc>
            </a:pPr>
            <a:r>
              <a:rPr lang="en-US" sz="1800" spc="50" dirty="0">
                <a:latin typeface="Palatino Linotype"/>
                <a:cs typeface="Palatino Linotype"/>
              </a:rPr>
              <a:t>CPU time taken &lt;&lt; time taken by crowd to answer i.e.  goal of optimizer is to find plan which results in  least number of queries to Crowd.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 smtClean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9693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Processing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04950"/>
            <a:ext cx="10515600" cy="47720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29556" y="1429555"/>
            <a:ext cx="10078791" cy="49068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800" dirty="0" smtClean="0">
              <a:latin typeface="Palatino Linotype"/>
              <a:cs typeface="Palatino Linotype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470286" y="1957589"/>
            <a:ext cx="3638550" cy="4180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5095957" y="1404829"/>
            <a:ext cx="6412390" cy="4795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1907"/>
            <a:ext cx="9144000" cy="693558"/>
          </a:xfrm>
        </p:spPr>
        <p:txBody>
          <a:bodyPr>
            <a:normAutofit fontScale="90000"/>
          </a:bodyPr>
          <a:lstStyle/>
          <a:p>
            <a:r>
              <a:rPr lang="en-US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Crowdsourcing :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90918"/>
            <a:ext cx="9144000" cy="423714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/>
              <a:t>Consider the following examples :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Converting </a:t>
            </a:r>
            <a:r>
              <a:rPr lang="en-US" dirty="0" smtClean="0"/>
              <a:t>online tutorials into </a:t>
            </a:r>
            <a:r>
              <a:rPr lang="en-US" dirty="0" smtClean="0"/>
              <a:t>various Indian languages.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 Proof reading of the converted documents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Given a set of photographs of people from a disaster, and pictures  submitted by family members of lost </a:t>
            </a:r>
            <a:r>
              <a:rPr lang="en-US" dirty="0" smtClean="0"/>
              <a:t>individuals to find them</a:t>
            </a:r>
          </a:p>
          <a:p>
            <a:pPr marL="342900" indent="-34290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Given </a:t>
            </a:r>
            <a:r>
              <a:rPr lang="en-US" dirty="0"/>
              <a:t>a university and department name, find the link to  department </a:t>
            </a:r>
            <a:r>
              <a:rPr lang="en-US" dirty="0" smtClean="0"/>
              <a:t>webpage</a:t>
            </a:r>
          </a:p>
          <a:p>
            <a:pPr marL="342900" indent="-34290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Creating the list of all religious places (any size) in India</a:t>
            </a:r>
          </a:p>
          <a:p>
            <a:pPr marL="342900" indent="-34290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25" y="4686300"/>
            <a:ext cx="34194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Processing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29556" y="1429555"/>
            <a:ext cx="10078791" cy="49068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800" dirty="0" smtClean="0">
              <a:latin typeface="Palatino Linotype"/>
              <a:cs typeface="Palatino Linotype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81956" y="1581955"/>
            <a:ext cx="10078791" cy="49068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spc="45" dirty="0" smtClean="0">
                <a:latin typeface="Palatino Linotype"/>
                <a:cs typeface="Palatino Linotype"/>
              </a:rPr>
              <a:t>CROWDPROBE:</a:t>
            </a:r>
          </a:p>
          <a:p>
            <a:pPr>
              <a:lnSpc>
                <a:spcPct val="100000"/>
              </a:lnSpc>
            </a:pPr>
            <a:r>
              <a:rPr lang="en-US" sz="2400" spc="35" dirty="0" smtClean="0">
                <a:latin typeface="Palatino Linotype"/>
                <a:cs typeface="Palatino Linotype"/>
              </a:rPr>
              <a:t>Crowdsources missing </a:t>
            </a:r>
            <a:r>
              <a:rPr lang="en-US" sz="2400" spc="60" dirty="0" smtClean="0">
                <a:latin typeface="Palatino Linotype"/>
                <a:cs typeface="Palatino Linotype"/>
              </a:rPr>
              <a:t>information </a:t>
            </a:r>
            <a:r>
              <a:rPr lang="en-US" sz="2400" spc="65" dirty="0" smtClean="0">
                <a:latin typeface="Palatino Linotype"/>
                <a:cs typeface="Palatino Linotype"/>
              </a:rPr>
              <a:t>of</a:t>
            </a:r>
            <a:r>
              <a:rPr lang="en-US" sz="2400" spc="-120" dirty="0" smtClean="0">
                <a:latin typeface="Palatino Linotype"/>
                <a:cs typeface="Palatino Linotype"/>
              </a:rPr>
              <a:t> </a:t>
            </a:r>
            <a:r>
              <a:rPr lang="en-US" sz="2400" spc="-55" dirty="0" smtClean="0">
                <a:latin typeface="Palatino Linotype"/>
                <a:cs typeface="Palatino Linotype"/>
              </a:rPr>
              <a:t>CROWD  </a:t>
            </a:r>
            <a:r>
              <a:rPr lang="en-US" sz="2400" spc="65" dirty="0" smtClean="0">
                <a:latin typeface="Palatino Linotype"/>
                <a:cs typeface="Palatino Linotype"/>
              </a:rPr>
              <a:t>columns </a:t>
            </a:r>
            <a:r>
              <a:rPr lang="en-US" sz="2400" spc="45" dirty="0" smtClean="0">
                <a:latin typeface="Palatino Linotype"/>
                <a:cs typeface="Palatino Linotype"/>
              </a:rPr>
              <a:t>(i.e., </a:t>
            </a:r>
            <a:r>
              <a:rPr lang="en-US" sz="2400" spc="-85" dirty="0" smtClean="0">
                <a:latin typeface="Palatino Linotype"/>
                <a:cs typeface="Palatino Linotype"/>
              </a:rPr>
              <a:t>CNULL </a:t>
            </a:r>
            <a:r>
              <a:rPr lang="en-US" sz="2400" spc="50" dirty="0" smtClean="0">
                <a:latin typeface="Palatino Linotype"/>
                <a:cs typeface="Palatino Linotype"/>
              </a:rPr>
              <a:t>values) </a:t>
            </a:r>
            <a:r>
              <a:rPr lang="en-US" sz="2400" spc="55" dirty="0" smtClean="0">
                <a:latin typeface="Palatino Linotype"/>
                <a:cs typeface="Palatino Linotype"/>
              </a:rPr>
              <a:t>and </a:t>
            </a:r>
            <a:r>
              <a:rPr lang="en-US" sz="2400" spc="80" dirty="0" smtClean="0">
                <a:latin typeface="Palatino Linotype"/>
                <a:cs typeface="Palatino Linotype"/>
              </a:rPr>
              <a:t>new</a:t>
            </a:r>
            <a:r>
              <a:rPr lang="en-US" sz="2400" spc="-204" dirty="0" smtClean="0">
                <a:latin typeface="Palatino Linotype"/>
                <a:cs typeface="Palatino Linotype"/>
              </a:rPr>
              <a:t> </a:t>
            </a:r>
            <a:r>
              <a:rPr lang="en-US" sz="2400" spc="40" dirty="0" smtClean="0">
                <a:latin typeface="Palatino Linotype"/>
                <a:cs typeface="Palatino Linotype"/>
              </a:rPr>
              <a:t>tuples</a:t>
            </a:r>
          </a:p>
          <a:p>
            <a:pPr>
              <a:lnSpc>
                <a:spcPct val="100000"/>
              </a:lnSpc>
            </a:pPr>
            <a:endParaRPr lang="en-US" sz="2400" dirty="0" smtClean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r>
              <a:rPr lang="en-US" sz="2400" spc="20" dirty="0" smtClean="0">
                <a:latin typeface="Palatino Linotype"/>
                <a:cs typeface="Palatino Linotype"/>
              </a:rPr>
              <a:t>Quality </a:t>
            </a:r>
            <a:r>
              <a:rPr lang="en-US" sz="2400" spc="65" dirty="0" smtClean="0">
                <a:latin typeface="Palatino Linotype"/>
                <a:cs typeface="Palatino Linotype"/>
              </a:rPr>
              <a:t>control </a:t>
            </a:r>
            <a:r>
              <a:rPr lang="en-US" sz="2400" spc="60" dirty="0" smtClean="0">
                <a:latin typeface="Palatino Linotype"/>
                <a:cs typeface="Palatino Linotype"/>
              </a:rPr>
              <a:t>carried </a:t>
            </a:r>
            <a:r>
              <a:rPr lang="en-US" sz="2400" spc="35" dirty="0" smtClean="0">
                <a:latin typeface="Palatino Linotype"/>
                <a:cs typeface="Palatino Linotype"/>
              </a:rPr>
              <a:t>by </a:t>
            </a:r>
            <a:r>
              <a:rPr lang="en-US" sz="2400" spc="60" dirty="0" smtClean="0">
                <a:latin typeface="Palatino Linotype"/>
                <a:cs typeface="Palatino Linotype"/>
              </a:rPr>
              <a:t>majority vote. </a:t>
            </a:r>
            <a:r>
              <a:rPr lang="en-US" sz="2400" spc="30" dirty="0" smtClean="0">
                <a:latin typeface="Palatino Linotype"/>
                <a:cs typeface="Palatino Linotype"/>
              </a:rPr>
              <a:t>If </a:t>
            </a:r>
            <a:r>
              <a:rPr lang="en-US" sz="2400" spc="70" dirty="0" smtClean="0">
                <a:latin typeface="Palatino Linotype"/>
                <a:cs typeface="Palatino Linotype"/>
              </a:rPr>
              <a:t>not  </a:t>
            </a:r>
            <a:r>
              <a:rPr lang="en-US" sz="2400" spc="60" dirty="0" smtClean="0">
                <a:latin typeface="Palatino Linotype"/>
                <a:cs typeface="Palatino Linotype"/>
              </a:rPr>
              <a:t>majority</a:t>
            </a:r>
            <a:r>
              <a:rPr lang="en-US" sz="2400" spc="-30" dirty="0" smtClean="0">
                <a:latin typeface="Palatino Linotype"/>
                <a:cs typeface="Palatino Linotype"/>
              </a:rPr>
              <a:t> </a:t>
            </a:r>
            <a:r>
              <a:rPr lang="en-US" sz="2400" spc="65" dirty="0" smtClean="0">
                <a:latin typeface="Palatino Linotype"/>
                <a:cs typeface="Palatino Linotype"/>
              </a:rPr>
              <a:t>achieved</a:t>
            </a:r>
            <a:r>
              <a:rPr lang="en-US" sz="2400" spc="-30" dirty="0" smtClean="0">
                <a:latin typeface="Palatino Linotype"/>
                <a:cs typeface="Palatino Linotype"/>
              </a:rPr>
              <a:t> </a:t>
            </a:r>
            <a:r>
              <a:rPr lang="en-US" sz="2400" spc="55" dirty="0" smtClean="0">
                <a:latin typeface="Palatino Linotype"/>
                <a:cs typeface="Palatino Linotype"/>
              </a:rPr>
              <a:t>at</a:t>
            </a:r>
            <a:r>
              <a:rPr lang="en-US" sz="2400" spc="-10" dirty="0" smtClean="0">
                <a:latin typeface="Palatino Linotype"/>
                <a:cs typeface="Palatino Linotype"/>
              </a:rPr>
              <a:t> </a:t>
            </a:r>
            <a:r>
              <a:rPr lang="en-US" sz="2400" spc="85" dirty="0" smtClean="0">
                <a:latin typeface="Palatino Linotype"/>
                <a:cs typeface="Palatino Linotype"/>
              </a:rPr>
              <a:t>max</a:t>
            </a:r>
            <a:r>
              <a:rPr lang="en-US" sz="2400" spc="25" dirty="0" smtClean="0">
                <a:latin typeface="Palatino Linotype"/>
                <a:cs typeface="Palatino Linotype"/>
              </a:rPr>
              <a:t> </a:t>
            </a:r>
            <a:r>
              <a:rPr lang="en-US" sz="2400" spc="35" dirty="0" smtClean="0">
                <a:latin typeface="Palatino Linotype"/>
                <a:cs typeface="Palatino Linotype"/>
              </a:rPr>
              <a:t>hits,</a:t>
            </a:r>
            <a:r>
              <a:rPr lang="en-US" sz="2400" spc="-5" dirty="0" smtClean="0">
                <a:latin typeface="Palatino Linotype"/>
                <a:cs typeface="Palatino Linotype"/>
              </a:rPr>
              <a:t> </a:t>
            </a:r>
            <a:r>
              <a:rPr lang="en-US" sz="2400" spc="75" dirty="0" smtClean="0">
                <a:latin typeface="Palatino Linotype"/>
                <a:cs typeface="Palatino Linotype"/>
              </a:rPr>
              <a:t>choose</a:t>
            </a:r>
            <a:r>
              <a:rPr lang="en-US" sz="2400" spc="15" dirty="0" smtClean="0">
                <a:latin typeface="Palatino Linotype"/>
                <a:cs typeface="Palatino Linotype"/>
              </a:rPr>
              <a:t> </a:t>
            </a:r>
            <a:r>
              <a:rPr lang="en-US" sz="2400" spc="50" dirty="0" smtClean="0">
                <a:latin typeface="Palatino Linotype"/>
                <a:cs typeface="Palatino Linotype"/>
              </a:rPr>
              <a:t>randomly</a:t>
            </a:r>
            <a:r>
              <a:rPr lang="en-US" sz="2400" spc="-30" dirty="0" smtClean="0">
                <a:latin typeface="Palatino Linotype"/>
                <a:cs typeface="Palatino Linotype"/>
              </a:rPr>
              <a:t> </a:t>
            </a:r>
            <a:r>
              <a:rPr lang="en-US" sz="2400" spc="65" dirty="0" smtClean="0">
                <a:latin typeface="Palatino Linotype"/>
                <a:cs typeface="Palatino Linotype"/>
              </a:rPr>
              <a:t>from  </a:t>
            </a:r>
            <a:r>
              <a:rPr lang="en-US" sz="2400" spc="60" dirty="0" smtClean="0">
                <a:latin typeface="Palatino Linotype"/>
                <a:cs typeface="Palatino Linotype"/>
              </a:rPr>
              <a:t>most </a:t>
            </a:r>
            <a:r>
              <a:rPr lang="en-US" sz="2400" spc="70" dirty="0" smtClean="0">
                <a:latin typeface="Palatino Linotype"/>
                <a:cs typeface="Palatino Linotype"/>
              </a:rPr>
              <a:t>frequent</a:t>
            </a:r>
            <a:r>
              <a:rPr lang="en-US" sz="2400" spc="-130" dirty="0" smtClean="0">
                <a:latin typeface="Palatino Linotype"/>
                <a:cs typeface="Palatino Linotype"/>
              </a:rPr>
              <a:t> </a:t>
            </a:r>
            <a:r>
              <a:rPr lang="en-US" sz="2400" spc="70" dirty="0" smtClean="0">
                <a:latin typeface="Palatino Linotype"/>
                <a:cs typeface="Palatino Linotype"/>
              </a:rPr>
              <a:t>ones</a:t>
            </a:r>
          </a:p>
          <a:p>
            <a:pPr>
              <a:lnSpc>
                <a:spcPct val="100000"/>
              </a:lnSpc>
            </a:pPr>
            <a:endParaRPr lang="en-US" sz="2400" spc="70" dirty="0" smtClean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r>
              <a:rPr lang="en-US" sz="2400" spc="55" dirty="0" smtClean="0">
                <a:latin typeface="Palatino Linotype"/>
                <a:cs typeface="Palatino Linotype"/>
              </a:rPr>
              <a:t>In</a:t>
            </a:r>
            <a:r>
              <a:rPr lang="en-US" sz="2400" dirty="0" smtClean="0">
                <a:latin typeface="Palatino Linotype"/>
                <a:cs typeface="Palatino Linotype"/>
              </a:rPr>
              <a:t> </a:t>
            </a:r>
            <a:r>
              <a:rPr lang="en-US" sz="2400" spc="70" dirty="0" smtClean="0">
                <a:latin typeface="Palatino Linotype"/>
                <a:cs typeface="Palatino Linotype"/>
              </a:rPr>
              <a:t>the</a:t>
            </a:r>
            <a:r>
              <a:rPr lang="en-US" sz="2400" spc="15" dirty="0" smtClean="0">
                <a:latin typeface="Palatino Linotype"/>
                <a:cs typeface="Palatino Linotype"/>
              </a:rPr>
              <a:t> </a:t>
            </a:r>
            <a:r>
              <a:rPr lang="en-US" sz="2400" spc="65" dirty="0" smtClean="0">
                <a:latin typeface="Palatino Linotype"/>
                <a:cs typeface="Palatino Linotype"/>
              </a:rPr>
              <a:t>case</a:t>
            </a:r>
            <a:r>
              <a:rPr lang="en-US" sz="2400" spc="15" dirty="0" smtClean="0">
                <a:latin typeface="Palatino Linotype"/>
                <a:cs typeface="Palatino Linotype"/>
              </a:rPr>
              <a:t> </a:t>
            </a:r>
            <a:r>
              <a:rPr lang="en-US" sz="2400" spc="65" dirty="0" smtClean="0">
                <a:latin typeface="Palatino Linotype"/>
                <a:cs typeface="Palatino Linotype"/>
              </a:rPr>
              <a:t>of</a:t>
            </a:r>
            <a:r>
              <a:rPr lang="en-US" sz="2400" spc="-35" dirty="0" smtClean="0">
                <a:latin typeface="Palatino Linotype"/>
                <a:cs typeface="Palatino Linotype"/>
              </a:rPr>
              <a:t> </a:t>
            </a:r>
            <a:r>
              <a:rPr lang="en-US" sz="2400" spc="80" dirty="0" smtClean="0">
                <a:latin typeface="Palatino Linotype"/>
                <a:cs typeface="Palatino Linotype"/>
              </a:rPr>
              <a:t>new</a:t>
            </a:r>
            <a:r>
              <a:rPr lang="en-US" sz="2400" spc="-25" dirty="0" smtClean="0">
                <a:latin typeface="Palatino Linotype"/>
                <a:cs typeface="Palatino Linotype"/>
              </a:rPr>
              <a:t> </a:t>
            </a:r>
            <a:r>
              <a:rPr lang="en-US" sz="2400" spc="35" dirty="0" smtClean="0">
                <a:latin typeface="Palatino Linotype"/>
                <a:cs typeface="Palatino Linotype"/>
              </a:rPr>
              <a:t>tuples,</a:t>
            </a:r>
            <a:r>
              <a:rPr lang="en-US" sz="2400" spc="-5" dirty="0" smtClean="0">
                <a:latin typeface="Palatino Linotype"/>
                <a:cs typeface="Palatino Linotype"/>
              </a:rPr>
              <a:t> </a:t>
            </a:r>
            <a:r>
              <a:rPr lang="en-US" sz="2400" spc="25" dirty="0" smtClean="0">
                <a:latin typeface="Palatino Linotype"/>
                <a:cs typeface="Palatino Linotype"/>
              </a:rPr>
              <a:t>finding</a:t>
            </a:r>
            <a:r>
              <a:rPr lang="en-US" sz="2400" spc="10" dirty="0" smtClean="0">
                <a:latin typeface="Palatino Linotype"/>
                <a:cs typeface="Palatino Linotype"/>
              </a:rPr>
              <a:t> </a:t>
            </a:r>
            <a:r>
              <a:rPr lang="en-US" sz="2400" spc="60" dirty="0" smtClean="0">
                <a:latin typeface="Palatino Linotype"/>
                <a:cs typeface="Palatino Linotype"/>
              </a:rPr>
              <a:t>majority</a:t>
            </a:r>
            <a:r>
              <a:rPr lang="en-US" sz="2400" spc="-30" dirty="0" smtClean="0">
                <a:latin typeface="Palatino Linotype"/>
                <a:cs typeface="Palatino Linotype"/>
              </a:rPr>
              <a:t> </a:t>
            </a:r>
            <a:r>
              <a:rPr lang="en-US" sz="2400" spc="45" dirty="0" smtClean="0">
                <a:latin typeface="Palatino Linotype"/>
                <a:cs typeface="Palatino Linotype"/>
              </a:rPr>
              <a:t>impossible.  </a:t>
            </a:r>
            <a:r>
              <a:rPr lang="en-US" sz="2400" spc="50" dirty="0" smtClean="0">
                <a:latin typeface="Palatino Linotype"/>
                <a:cs typeface="Palatino Linotype"/>
              </a:rPr>
              <a:t>The </a:t>
            </a:r>
            <a:r>
              <a:rPr lang="en-US" sz="2400" spc="10" dirty="0" smtClean="0">
                <a:latin typeface="Palatino Linotype"/>
                <a:cs typeface="Palatino Linotype"/>
              </a:rPr>
              <a:t>DB </a:t>
            </a:r>
            <a:r>
              <a:rPr lang="en-US" sz="2400" spc="50" dirty="0" smtClean="0">
                <a:latin typeface="Palatino Linotype"/>
                <a:cs typeface="Palatino Linotype"/>
              </a:rPr>
              <a:t>reposts </a:t>
            </a:r>
            <a:r>
              <a:rPr lang="en-US" sz="2400" spc="70" dirty="0" smtClean="0">
                <a:latin typeface="Palatino Linotype"/>
                <a:cs typeface="Palatino Linotype"/>
              </a:rPr>
              <a:t>the </a:t>
            </a:r>
            <a:r>
              <a:rPr lang="en-US" sz="2400" spc="45" dirty="0" smtClean="0">
                <a:latin typeface="Palatino Linotype"/>
                <a:cs typeface="Palatino Linotype"/>
              </a:rPr>
              <a:t>tasks </a:t>
            </a:r>
            <a:r>
              <a:rPr lang="en-US" sz="2400" spc="35" dirty="0" smtClean="0">
                <a:latin typeface="Palatino Linotype"/>
                <a:cs typeface="Palatino Linotype"/>
              </a:rPr>
              <a:t>with </a:t>
            </a:r>
            <a:r>
              <a:rPr lang="en-US" sz="2400" spc="50" dirty="0" smtClean="0">
                <a:latin typeface="Palatino Linotype"/>
                <a:cs typeface="Palatino Linotype"/>
              </a:rPr>
              <a:t>only primary </a:t>
            </a:r>
            <a:r>
              <a:rPr lang="en-US" sz="2400" spc="60" dirty="0" smtClean="0">
                <a:latin typeface="Palatino Linotype"/>
                <a:cs typeface="Palatino Linotype"/>
              </a:rPr>
              <a:t>key </a:t>
            </a:r>
            <a:r>
              <a:rPr lang="en-US" sz="2400" spc="25" dirty="0" smtClean="0">
                <a:latin typeface="Palatino Linotype"/>
                <a:cs typeface="Palatino Linotype"/>
              </a:rPr>
              <a:t>filled  </a:t>
            </a:r>
            <a:r>
              <a:rPr lang="en-US" sz="2400" spc="55" dirty="0" smtClean="0">
                <a:latin typeface="Palatino Linotype"/>
                <a:cs typeface="Palatino Linotype"/>
              </a:rPr>
              <a:t>in.</a:t>
            </a:r>
            <a:endParaRPr lang="en-US" sz="2400" dirty="0" smtClean="0">
              <a:latin typeface="Palatino Linotype"/>
              <a:cs typeface="Palatino Linotype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b="1" spc="45" dirty="0">
              <a:latin typeface="Palatino Linotype"/>
              <a:cs typeface="Palatino Linotype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 smtClean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5910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Processing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29556" y="1429555"/>
            <a:ext cx="10078791" cy="49068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800" dirty="0" smtClean="0">
              <a:latin typeface="Palatino Linotype"/>
              <a:cs typeface="Palatino Linotype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81956" y="1581955"/>
            <a:ext cx="10078791" cy="49068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spc="45" dirty="0" smtClean="0">
                <a:latin typeface="Palatino Linotype"/>
                <a:cs typeface="Palatino Linotype"/>
              </a:rPr>
              <a:t>CROWD</a:t>
            </a:r>
            <a:r>
              <a:rPr lang="en-US" sz="2400" b="1" spc="-114" dirty="0" smtClean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45" dirty="0">
                <a:latin typeface="Palatino Linotype"/>
                <a:cs typeface="Palatino Linotype"/>
              </a:rPr>
              <a:t>JOIN</a:t>
            </a:r>
            <a:r>
              <a:rPr lang="en-US" sz="2400" b="1" spc="-114" dirty="0" smtClean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45" dirty="0" smtClean="0">
                <a:latin typeface="Palatino Linotype"/>
                <a:cs typeface="Palatino Linotype"/>
              </a:rPr>
              <a:t>:</a:t>
            </a:r>
          </a:p>
          <a:p>
            <a:pPr marL="393700" marR="5080">
              <a:lnSpc>
                <a:spcPct val="104200"/>
              </a:lnSpc>
              <a:spcBef>
                <a:spcPts val="1395"/>
              </a:spcBef>
            </a:pPr>
            <a:r>
              <a:rPr lang="en-US" sz="2400" spc="60" dirty="0" smtClean="0">
                <a:latin typeface="Palatino Linotype"/>
                <a:cs typeface="Palatino Linotype"/>
              </a:rPr>
              <a:t>Implements</a:t>
            </a:r>
            <a:r>
              <a:rPr lang="en-US" sz="2400" spc="-15" dirty="0" smtClean="0">
                <a:latin typeface="Palatino Linotype"/>
                <a:cs typeface="Palatino Linotype"/>
              </a:rPr>
              <a:t> </a:t>
            </a:r>
            <a:r>
              <a:rPr lang="en-US" sz="2400" spc="90" dirty="0" smtClean="0">
                <a:latin typeface="Palatino Linotype"/>
                <a:cs typeface="Palatino Linotype"/>
              </a:rPr>
              <a:t>a</a:t>
            </a:r>
            <a:r>
              <a:rPr lang="en-US" sz="2400" spc="-30" dirty="0" smtClean="0">
                <a:latin typeface="Palatino Linotype"/>
                <a:cs typeface="Palatino Linotype"/>
              </a:rPr>
              <a:t> </a:t>
            </a:r>
            <a:r>
              <a:rPr lang="en-US" sz="2400" spc="45" dirty="0" smtClean="0">
                <a:latin typeface="Palatino Linotype"/>
                <a:cs typeface="Palatino Linotype"/>
              </a:rPr>
              <a:t>nested-loop</a:t>
            </a:r>
            <a:r>
              <a:rPr lang="en-US" sz="2400" spc="-35" dirty="0" smtClean="0">
                <a:latin typeface="Palatino Linotype"/>
                <a:cs typeface="Palatino Linotype"/>
              </a:rPr>
              <a:t> </a:t>
            </a:r>
            <a:r>
              <a:rPr lang="en-US" sz="2400" spc="70" dirty="0" smtClean="0">
                <a:latin typeface="Palatino Linotype"/>
                <a:cs typeface="Palatino Linotype"/>
              </a:rPr>
              <a:t>join</a:t>
            </a:r>
            <a:r>
              <a:rPr lang="en-US" sz="2400" spc="-5" dirty="0" smtClean="0">
                <a:latin typeface="Palatino Linotype"/>
                <a:cs typeface="Palatino Linotype"/>
              </a:rPr>
              <a:t> </a:t>
            </a:r>
            <a:r>
              <a:rPr lang="en-US" sz="2400" spc="75" dirty="0" smtClean="0">
                <a:latin typeface="Palatino Linotype"/>
                <a:cs typeface="Palatino Linotype"/>
              </a:rPr>
              <a:t>where</a:t>
            </a:r>
            <a:r>
              <a:rPr lang="en-US" sz="2400" spc="10" dirty="0" smtClean="0">
                <a:latin typeface="Palatino Linotype"/>
                <a:cs typeface="Palatino Linotype"/>
              </a:rPr>
              <a:t> </a:t>
            </a:r>
            <a:r>
              <a:rPr lang="en-US" sz="2400" spc="50" dirty="0" smtClean="0">
                <a:latin typeface="Palatino Linotype"/>
                <a:cs typeface="Palatino Linotype"/>
              </a:rPr>
              <a:t>at least</a:t>
            </a:r>
            <a:r>
              <a:rPr lang="en-US" sz="2400" spc="-15" dirty="0" smtClean="0">
                <a:latin typeface="Palatino Linotype"/>
                <a:cs typeface="Palatino Linotype"/>
              </a:rPr>
              <a:t> </a:t>
            </a:r>
            <a:r>
              <a:rPr lang="en-US" sz="2400" spc="85" dirty="0" smtClean="0">
                <a:latin typeface="Palatino Linotype"/>
                <a:cs typeface="Palatino Linotype"/>
              </a:rPr>
              <a:t>one</a:t>
            </a:r>
            <a:r>
              <a:rPr lang="en-US" sz="2400" spc="10" dirty="0" smtClean="0">
                <a:latin typeface="Palatino Linotype"/>
                <a:cs typeface="Palatino Linotype"/>
              </a:rPr>
              <a:t> </a:t>
            </a:r>
            <a:r>
              <a:rPr lang="en-US" sz="2400" spc="65" dirty="0" smtClean="0">
                <a:latin typeface="Palatino Linotype"/>
                <a:cs typeface="Palatino Linotype"/>
              </a:rPr>
              <a:t>of  </a:t>
            </a:r>
            <a:r>
              <a:rPr lang="en-US" sz="2400" spc="70" dirty="0" smtClean="0">
                <a:latin typeface="Palatino Linotype"/>
                <a:cs typeface="Palatino Linotype"/>
              </a:rPr>
              <a:t>the </a:t>
            </a:r>
            <a:r>
              <a:rPr lang="en-US" sz="2400" spc="55" dirty="0" smtClean="0">
                <a:latin typeface="Palatino Linotype"/>
                <a:cs typeface="Palatino Linotype"/>
              </a:rPr>
              <a:t>tables </a:t>
            </a:r>
            <a:r>
              <a:rPr lang="en-US" sz="2400" spc="25" dirty="0" smtClean="0">
                <a:latin typeface="Palatino Linotype"/>
                <a:cs typeface="Palatino Linotype"/>
              </a:rPr>
              <a:t>is </a:t>
            </a:r>
            <a:r>
              <a:rPr lang="en-US" sz="2400" spc="90" dirty="0" smtClean="0">
                <a:latin typeface="Palatino Linotype"/>
                <a:cs typeface="Palatino Linotype"/>
              </a:rPr>
              <a:t>a</a:t>
            </a:r>
            <a:r>
              <a:rPr lang="en-US" sz="2400" spc="-114" dirty="0" smtClean="0">
                <a:latin typeface="Palatino Linotype"/>
                <a:cs typeface="Palatino Linotype"/>
              </a:rPr>
              <a:t> </a:t>
            </a:r>
            <a:r>
              <a:rPr lang="en-US" sz="2400" spc="-55" dirty="0" smtClean="0">
                <a:latin typeface="Palatino Linotype"/>
                <a:cs typeface="Palatino Linotype"/>
              </a:rPr>
              <a:t>CROWD </a:t>
            </a:r>
            <a:r>
              <a:rPr lang="en-US" sz="2400" spc="50" dirty="0" smtClean="0">
                <a:latin typeface="Palatino Linotype"/>
                <a:cs typeface="Palatino Linotype"/>
              </a:rPr>
              <a:t>table</a:t>
            </a:r>
            <a:endParaRPr lang="en-US" sz="2400" b="1" spc="45" dirty="0">
              <a:latin typeface="Palatino Linotype"/>
              <a:cs typeface="Palatino Linotype"/>
            </a:endParaRPr>
          </a:p>
          <a:p>
            <a:pPr marR="5080">
              <a:lnSpc>
                <a:spcPct val="104200"/>
              </a:lnSpc>
            </a:pPr>
            <a:r>
              <a:rPr lang="en-US" sz="2400" spc="45" dirty="0">
                <a:latin typeface="Palatino Linotype"/>
                <a:cs typeface="Palatino Linotype"/>
              </a:rPr>
              <a:t>For every tuple of outer relation, creates HIT's to find  the inner tuples</a:t>
            </a:r>
          </a:p>
          <a:p>
            <a:pPr marL="0" marR="5080" indent="0">
              <a:lnSpc>
                <a:spcPct val="104200"/>
              </a:lnSpc>
              <a:buNone/>
            </a:pPr>
            <a:endParaRPr lang="en-US" sz="2400" dirty="0" smtClean="0">
              <a:latin typeface="Palatino Linotype"/>
              <a:cs typeface="Palatino Linotype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spc="45" dirty="0" smtClean="0">
                <a:latin typeface="Palatino Linotype"/>
                <a:cs typeface="Palatino Linotype"/>
              </a:rPr>
              <a:t>CROWD COMPARE:</a:t>
            </a:r>
          </a:p>
          <a:p>
            <a:pPr marL="393700" marR="5080">
              <a:lnSpc>
                <a:spcPct val="104200"/>
              </a:lnSpc>
              <a:spcBef>
                <a:spcPts val="1395"/>
              </a:spcBef>
            </a:pPr>
            <a:r>
              <a:rPr lang="en-US" sz="2400" spc="60" dirty="0" smtClean="0">
                <a:latin typeface="Palatino Linotype"/>
                <a:cs typeface="Palatino Linotype"/>
              </a:rPr>
              <a:t>Implements </a:t>
            </a:r>
            <a:r>
              <a:rPr lang="en-US" sz="2400" spc="70" dirty="0" smtClean="0">
                <a:latin typeface="Palatino Linotype"/>
                <a:cs typeface="Palatino Linotype"/>
              </a:rPr>
              <a:t>the </a:t>
            </a:r>
            <a:r>
              <a:rPr lang="en-US" sz="2400" spc="-55" dirty="0" smtClean="0">
                <a:latin typeface="Palatino Linotype"/>
                <a:cs typeface="Palatino Linotype"/>
              </a:rPr>
              <a:t>CROWDEQUAL </a:t>
            </a:r>
            <a:r>
              <a:rPr lang="en-US" sz="2400" spc="55" dirty="0" smtClean="0">
                <a:latin typeface="Palatino Linotype"/>
                <a:cs typeface="Palatino Linotype"/>
              </a:rPr>
              <a:t>and</a:t>
            </a:r>
            <a:r>
              <a:rPr lang="en-US" sz="2400" spc="-145" dirty="0" smtClean="0">
                <a:latin typeface="Palatino Linotype"/>
                <a:cs typeface="Palatino Linotype"/>
              </a:rPr>
              <a:t> </a:t>
            </a:r>
            <a:r>
              <a:rPr lang="en-US" sz="2400" spc="-50" dirty="0" smtClean="0">
                <a:latin typeface="Palatino Linotype"/>
                <a:cs typeface="Palatino Linotype"/>
              </a:rPr>
              <a:t>CROWDCOMPARE  </a:t>
            </a:r>
            <a:r>
              <a:rPr lang="en-US" sz="2400" spc="55" dirty="0" smtClean="0">
                <a:latin typeface="Palatino Linotype"/>
                <a:cs typeface="Palatino Linotype"/>
              </a:rPr>
              <a:t>functions</a:t>
            </a:r>
          </a:p>
          <a:p>
            <a:pPr marL="393700" marR="5080">
              <a:lnSpc>
                <a:spcPct val="104200"/>
              </a:lnSpc>
              <a:spcBef>
                <a:spcPts val="1395"/>
              </a:spcBef>
            </a:pPr>
            <a:r>
              <a:rPr lang="en-US" sz="2400" spc="15" dirty="0" smtClean="0">
                <a:latin typeface="Palatino Linotype"/>
                <a:cs typeface="Palatino Linotype"/>
              </a:rPr>
              <a:t>Typically</a:t>
            </a:r>
            <a:r>
              <a:rPr lang="en-US" sz="2400" spc="-20" dirty="0" smtClean="0">
                <a:latin typeface="Palatino Linotype"/>
                <a:cs typeface="Palatino Linotype"/>
              </a:rPr>
              <a:t> </a:t>
            </a:r>
            <a:r>
              <a:rPr lang="en-US" sz="2400" spc="50" dirty="0" smtClean="0">
                <a:latin typeface="Palatino Linotype"/>
                <a:cs typeface="Palatino Linotype"/>
              </a:rPr>
              <a:t>used</a:t>
            </a:r>
            <a:r>
              <a:rPr lang="en-US" sz="2400" spc="-20" dirty="0" smtClean="0">
                <a:latin typeface="Palatino Linotype"/>
                <a:cs typeface="Palatino Linotype"/>
              </a:rPr>
              <a:t> </a:t>
            </a:r>
            <a:r>
              <a:rPr lang="en-US" sz="2400" spc="35" dirty="0" smtClean="0">
                <a:latin typeface="Palatino Linotype"/>
                <a:cs typeface="Palatino Linotype"/>
              </a:rPr>
              <a:t>inside</a:t>
            </a:r>
            <a:r>
              <a:rPr lang="en-US" sz="2400" spc="25" dirty="0" smtClean="0">
                <a:latin typeface="Palatino Linotype"/>
                <a:cs typeface="Palatino Linotype"/>
              </a:rPr>
              <a:t> </a:t>
            </a:r>
            <a:r>
              <a:rPr lang="en-US" sz="2400" spc="90" dirty="0" smtClean="0">
                <a:latin typeface="Palatino Linotype"/>
                <a:cs typeface="Palatino Linotype"/>
              </a:rPr>
              <a:t>a</a:t>
            </a:r>
            <a:r>
              <a:rPr lang="en-US" sz="2400" spc="-15" dirty="0" smtClean="0">
                <a:latin typeface="Palatino Linotype"/>
                <a:cs typeface="Palatino Linotype"/>
              </a:rPr>
              <a:t> </a:t>
            </a:r>
            <a:r>
              <a:rPr lang="en-US" sz="2400" spc="45" dirty="0" smtClean="0">
                <a:latin typeface="Palatino Linotype"/>
                <a:cs typeface="Palatino Linotype"/>
              </a:rPr>
              <a:t>traditional</a:t>
            </a:r>
            <a:r>
              <a:rPr lang="en-US" sz="2400" spc="-10" dirty="0" smtClean="0">
                <a:latin typeface="Palatino Linotype"/>
                <a:cs typeface="Palatino Linotype"/>
              </a:rPr>
              <a:t> </a:t>
            </a:r>
            <a:r>
              <a:rPr lang="en-US" sz="2400" spc="65" dirty="0" smtClean="0">
                <a:latin typeface="Palatino Linotype"/>
                <a:cs typeface="Palatino Linotype"/>
              </a:rPr>
              <a:t>operator</a:t>
            </a:r>
            <a:r>
              <a:rPr lang="en-US" sz="2400" spc="-30" dirty="0" smtClean="0">
                <a:latin typeface="Palatino Linotype"/>
                <a:cs typeface="Palatino Linotype"/>
              </a:rPr>
              <a:t> </a:t>
            </a:r>
            <a:r>
              <a:rPr lang="en-US" sz="2400" spc="40" dirty="0" smtClean="0">
                <a:latin typeface="Palatino Linotype"/>
                <a:cs typeface="Palatino Linotype"/>
              </a:rPr>
              <a:t>like</a:t>
            </a:r>
            <a:r>
              <a:rPr lang="en-US" sz="2400" spc="25" dirty="0" smtClean="0">
                <a:latin typeface="Palatino Linotype"/>
                <a:cs typeface="Palatino Linotype"/>
              </a:rPr>
              <a:t> </a:t>
            </a:r>
            <a:r>
              <a:rPr lang="en-US" sz="2400" spc="40" dirty="0" smtClean="0">
                <a:latin typeface="Palatino Linotype"/>
                <a:cs typeface="Palatino Linotype"/>
              </a:rPr>
              <a:t>sorting</a:t>
            </a:r>
            <a:endParaRPr lang="en-US" sz="2400" dirty="0" smtClean="0">
              <a:latin typeface="Palatino Linotype"/>
              <a:cs typeface="Palatino Linotype"/>
            </a:endParaRPr>
          </a:p>
          <a:p>
            <a:pPr marL="393700" marR="5080">
              <a:lnSpc>
                <a:spcPct val="104200"/>
              </a:lnSpc>
              <a:spcBef>
                <a:spcPts val="1395"/>
              </a:spcBef>
            </a:pPr>
            <a:endParaRPr lang="en-US" sz="2400" dirty="0" smtClean="0">
              <a:latin typeface="Palatino Linotype"/>
              <a:cs typeface="Palatino Linotype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b="1" spc="45" dirty="0">
              <a:latin typeface="Palatino Linotype"/>
              <a:cs typeface="Palatino Linotype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 smtClean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0316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8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Processing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29555"/>
            <a:ext cx="10515600" cy="474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29556" y="1429555"/>
            <a:ext cx="10078791" cy="49068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800" dirty="0" smtClean="0">
              <a:latin typeface="Palatino Linotype"/>
              <a:cs typeface="Palatino Linotype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81956" y="1581955"/>
            <a:ext cx="10078791" cy="49068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spc="50" dirty="0" smtClean="0">
                <a:latin typeface="Palatino Linotype"/>
                <a:cs typeface="Palatino Linotype"/>
              </a:rPr>
              <a:t>The</a:t>
            </a:r>
            <a:r>
              <a:rPr lang="en-US" sz="2400" spc="25" dirty="0" smtClean="0">
                <a:latin typeface="Palatino Linotype"/>
                <a:cs typeface="Palatino Linotype"/>
              </a:rPr>
              <a:t> </a:t>
            </a:r>
            <a:r>
              <a:rPr lang="en-US" sz="2400" spc="50" dirty="0" smtClean="0">
                <a:latin typeface="Palatino Linotype"/>
                <a:cs typeface="Palatino Linotype"/>
              </a:rPr>
              <a:t>basic</a:t>
            </a:r>
            <a:r>
              <a:rPr lang="en-US" sz="2400" spc="15" dirty="0" smtClean="0">
                <a:latin typeface="Palatino Linotype"/>
                <a:cs typeface="Palatino Linotype"/>
              </a:rPr>
              <a:t> </a:t>
            </a:r>
            <a:r>
              <a:rPr lang="en-US" sz="2400" spc="45" dirty="0" smtClean="0">
                <a:latin typeface="Palatino Linotype"/>
                <a:cs typeface="Palatino Linotype"/>
              </a:rPr>
              <a:t>functionality</a:t>
            </a:r>
            <a:r>
              <a:rPr lang="en-US" sz="2400" spc="-20" dirty="0" smtClean="0">
                <a:latin typeface="Palatino Linotype"/>
                <a:cs typeface="Palatino Linotype"/>
              </a:rPr>
              <a:t> </a:t>
            </a:r>
            <a:r>
              <a:rPr lang="en-US" sz="2400" spc="65" dirty="0" smtClean="0">
                <a:latin typeface="Palatino Linotype"/>
                <a:cs typeface="Palatino Linotype"/>
              </a:rPr>
              <a:t>of</a:t>
            </a:r>
            <a:r>
              <a:rPr lang="en-US" sz="2400" spc="-25" dirty="0" smtClean="0">
                <a:latin typeface="Palatino Linotype"/>
                <a:cs typeface="Palatino Linotype"/>
              </a:rPr>
              <a:t> </a:t>
            </a:r>
            <a:r>
              <a:rPr lang="en-US" sz="2400" spc="35" dirty="0" smtClean="0">
                <a:latin typeface="Palatino Linotype"/>
                <a:cs typeface="Palatino Linotype"/>
              </a:rPr>
              <a:t>all</a:t>
            </a:r>
            <a:r>
              <a:rPr lang="en-US" sz="2400" spc="-10" dirty="0" smtClean="0">
                <a:latin typeface="Palatino Linotype"/>
                <a:cs typeface="Palatino Linotype"/>
              </a:rPr>
              <a:t> </a:t>
            </a:r>
            <a:r>
              <a:rPr lang="en-US" sz="2400" dirty="0" smtClean="0">
                <a:latin typeface="Palatino Linotype"/>
                <a:cs typeface="Palatino Linotype"/>
              </a:rPr>
              <a:t>Crowd</a:t>
            </a:r>
            <a:r>
              <a:rPr lang="en-US" sz="2400" spc="-20" dirty="0" smtClean="0">
                <a:latin typeface="Palatino Linotype"/>
                <a:cs typeface="Palatino Linotype"/>
              </a:rPr>
              <a:t> </a:t>
            </a:r>
            <a:r>
              <a:rPr lang="en-US" sz="2400" spc="60" dirty="0" smtClean="0">
                <a:latin typeface="Palatino Linotype"/>
                <a:cs typeface="Palatino Linotype"/>
              </a:rPr>
              <a:t>operators</a:t>
            </a:r>
            <a:r>
              <a:rPr lang="en-US" sz="2400" dirty="0" smtClean="0">
                <a:latin typeface="Palatino Linotype"/>
                <a:cs typeface="Palatino Linotype"/>
              </a:rPr>
              <a:t> </a:t>
            </a:r>
            <a:r>
              <a:rPr lang="en-US" sz="2400" spc="25" dirty="0" smtClean="0">
                <a:latin typeface="Palatino Linotype"/>
                <a:cs typeface="Palatino Linotype"/>
              </a:rPr>
              <a:t>is</a:t>
            </a:r>
            <a:r>
              <a:rPr lang="en-US" sz="2400" dirty="0" smtClean="0">
                <a:latin typeface="Palatino Linotype"/>
                <a:cs typeface="Palatino Linotype"/>
              </a:rPr>
              <a:t> </a:t>
            </a:r>
            <a:r>
              <a:rPr lang="en-US" sz="2400" spc="70" dirty="0" smtClean="0">
                <a:latin typeface="Palatino Linotype"/>
                <a:cs typeface="Palatino Linotype"/>
              </a:rPr>
              <a:t>the</a:t>
            </a:r>
            <a:r>
              <a:rPr lang="en-US" sz="2400" spc="25" dirty="0" smtClean="0">
                <a:latin typeface="Palatino Linotype"/>
                <a:cs typeface="Palatino Linotype"/>
              </a:rPr>
              <a:t> </a:t>
            </a:r>
            <a:r>
              <a:rPr lang="en-US" sz="2400" spc="70" dirty="0" smtClean="0">
                <a:latin typeface="Palatino Linotype"/>
                <a:cs typeface="Palatino Linotype"/>
              </a:rPr>
              <a:t>same.</a:t>
            </a:r>
          </a:p>
          <a:p>
            <a:pPr marL="469900" marR="530225" lvl="1">
              <a:lnSpc>
                <a:spcPct val="150000"/>
              </a:lnSpc>
            </a:pPr>
            <a:r>
              <a:rPr lang="en-US" sz="2000" spc="30" dirty="0" smtClean="0">
                <a:latin typeface="Palatino Linotype"/>
                <a:cs typeface="Palatino Linotype"/>
              </a:rPr>
              <a:t>Initialized</a:t>
            </a:r>
            <a:r>
              <a:rPr lang="en-US" sz="2000" spc="-25" dirty="0" smtClean="0">
                <a:latin typeface="Palatino Linotype"/>
                <a:cs typeface="Palatino Linotype"/>
              </a:rPr>
              <a:t> </a:t>
            </a:r>
            <a:r>
              <a:rPr lang="en-US" sz="2000" spc="35" dirty="0" smtClean="0">
                <a:latin typeface="Palatino Linotype"/>
                <a:cs typeface="Palatino Linotype"/>
              </a:rPr>
              <a:t>with</a:t>
            </a:r>
            <a:r>
              <a:rPr lang="en-US" sz="2000" spc="20" dirty="0" smtClean="0">
                <a:latin typeface="Palatino Linotype"/>
                <a:cs typeface="Palatino Linotype"/>
              </a:rPr>
              <a:t> </a:t>
            </a:r>
            <a:r>
              <a:rPr lang="en-US" sz="2000" spc="90" dirty="0" smtClean="0">
                <a:latin typeface="Palatino Linotype"/>
                <a:cs typeface="Palatino Linotype"/>
              </a:rPr>
              <a:t>a</a:t>
            </a:r>
            <a:r>
              <a:rPr lang="en-US" sz="2000" spc="-20" dirty="0" smtClean="0">
                <a:latin typeface="Palatino Linotype"/>
                <a:cs typeface="Palatino Linotype"/>
              </a:rPr>
              <a:t> </a:t>
            </a:r>
            <a:r>
              <a:rPr lang="en-US" sz="2000" spc="80" dirty="0" smtClean="0">
                <a:latin typeface="Palatino Linotype"/>
                <a:cs typeface="Palatino Linotype"/>
              </a:rPr>
              <a:t>user</a:t>
            </a:r>
            <a:r>
              <a:rPr lang="en-US" sz="2000" spc="-35" dirty="0" smtClean="0">
                <a:latin typeface="Palatino Linotype"/>
                <a:cs typeface="Palatino Linotype"/>
              </a:rPr>
              <a:t> </a:t>
            </a:r>
            <a:r>
              <a:rPr lang="en-US" sz="2000" spc="65" dirty="0" smtClean="0">
                <a:latin typeface="Palatino Linotype"/>
                <a:cs typeface="Palatino Linotype"/>
              </a:rPr>
              <a:t>interface</a:t>
            </a:r>
            <a:r>
              <a:rPr lang="en-US" sz="2000" spc="20" dirty="0" smtClean="0">
                <a:latin typeface="Palatino Linotype"/>
                <a:cs typeface="Palatino Linotype"/>
              </a:rPr>
              <a:t> </a:t>
            </a:r>
            <a:r>
              <a:rPr lang="en-US" sz="2000" spc="50" dirty="0" smtClean="0">
                <a:latin typeface="Palatino Linotype"/>
                <a:cs typeface="Palatino Linotype"/>
              </a:rPr>
              <a:t>template</a:t>
            </a:r>
            <a:r>
              <a:rPr lang="en-US" sz="2000" spc="20" dirty="0" smtClean="0">
                <a:latin typeface="Palatino Linotype"/>
                <a:cs typeface="Palatino Linotype"/>
              </a:rPr>
              <a:t> </a:t>
            </a:r>
            <a:r>
              <a:rPr lang="en-US" sz="2000" spc="55" dirty="0" smtClean="0">
                <a:latin typeface="Palatino Linotype"/>
                <a:cs typeface="Palatino Linotype"/>
              </a:rPr>
              <a:t>and</a:t>
            </a:r>
            <a:r>
              <a:rPr lang="en-US" sz="2000" spc="-25" dirty="0" smtClean="0">
                <a:latin typeface="Palatino Linotype"/>
                <a:cs typeface="Palatino Linotype"/>
              </a:rPr>
              <a:t> </a:t>
            </a:r>
            <a:r>
              <a:rPr lang="en-US" sz="2000" spc="70" dirty="0" smtClean="0">
                <a:latin typeface="Palatino Linotype"/>
                <a:cs typeface="Palatino Linotype"/>
              </a:rPr>
              <a:t>the  </a:t>
            </a:r>
            <a:r>
              <a:rPr lang="en-US" sz="2000" spc="45" dirty="0" smtClean="0">
                <a:latin typeface="Palatino Linotype"/>
                <a:cs typeface="Palatino Linotype"/>
              </a:rPr>
              <a:t>standard </a:t>
            </a:r>
            <a:r>
              <a:rPr lang="en-US" sz="2000" spc="-15" dirty="0" smtClean="0">
                <a:latin typeface="Palatino Linotype"/>
                <a:cs typeface="Palatino Linotype"/>
              </a:rPr>
              <a:t>HIT</a:t>
            </a:r>
            <a:r>
              <a:rPr lang="en-US" sz="2000" spc="-125" dirty="0" smtClean="0">
                <a:latin typeface="Palatino Linotype"/>
                <a:cs typeface="Palatino Linotype"/>
              </a:rPr>
              <a:t> </a:t>
            </a:r>
            <a:r>
              <a:rPr lang="en-US" sz="2000" spc="65" dirty="0" smtClean="0">
                <a:latin typeface="Palatino Linotype"/>
                <a:cs typeface="Palatino Linotype"/>
              </a:rPr>
              <a:t>parameters</a:t>
            </a:r>
            <a:endParaRPr lang="en-US" sz="2000" dirty="0" smtClean="0">
              <a:latin typeface="Palatino Linotype"/>
              <a:cs typeface="Palatino Linotype"/>
            </a:endParaRPr>
          </a:p>
          <a:p>
            <a:pPr marL="469900" lvl="1">
              <a:lnSpc>
                <a:spcPct val="150000"/>
              </a:lnSpc>
            </a:pPr>
            <a:r>
              <a:rPr lang="en-US" sz="2000" spc="-45" dirty="0" smtClean="0">
                <a:latin typeface="Palatino Linotype"/>
                <a:cs typeface="Palatino Linotype"/>
              </a:rPr>
              <a:t>At</a:t>
            </a:r>
            <a:r>
              <a:rPr lang="en-US" sz="2000" spc="-10" dirty="0" smtClean="0">
                <a:latin typeface="Palatino Linotype"/>
                <a:cs typeface="Palatino Linotype"/>
              </a:rPr>
              <a:t> </a:t>
            </a:r>
            <a:r>
              <a:rPr lang="en-US" sz="2000" spc="60" dirty="0" smtClean="0">
                <a:latin typeface="Palatino Linotype"/>
                <a:cs typeface="Palatino Linotype"/>
              </a:rPr>
              <a:t>runtime,</a:t>
            </a:r>
            <a:r>
              <a:rPr lang="en-US" sz="2000" spc="-5" dirty="0" smtClean="0">
                <a:latin typeface="Palatino Linotype"/>
                <a:cs typeface="Palatino Linotype"/>
              </a:rPr>
              <a:t> </a:t>
            </a:r>
            <a:r>
              <a:rPr lang="en-US" sz="2000" spc="60" dirty="0" smtClean="0">
                <a:latin typeface="Palatino Linotype"/>
                <a:cs typeface="Palatino Linotype"/>
              </a:rPr>
              <a:t>they</a:t>
            </a:r>
            <a:r>
              <a:rPr lang="en-US" sz="2000" spc="-30" dirty="0" smtClean="0">
                <a:latin typeface="Palatino Linotype"/>
                <a:cs typeface="Palatino Linotype"/>
              </a:rPr>
              <a:t> </a:t>
            </a:r>
            <a:r>
              <a:rPr lang="en-US" sz="2000" spc="75" dirty="0" smtClean="0">
                <a:latin typeface="Palatino Linotype"/>
                <a:cs typeface="Palatino Linotype"/>
              </a:rPr>
              <a:t>consume</a:t>
            </a:r>
            <a:r>
              <a:rPr lang="en-US" sz="2000" spc="15" dirty="0" smtClean="0">
                <a:latin typeface="Palatino Linotype"/>
                <a:cs typeface="Palatino Linotype"/>
              </a:rPr>
              <a:t> </a:t>
            </a:r>
            <a:r>
              <a:rPr lang="en-US" sz="2000" spc="90" dirty="0" smtClean="0">
                <a:latin typeface="Palatino Linotype"/>
                <a:cs typeface="Palatino Linotype"/>
              </a:rPr>
              <a:t>a</a:t>
            </a:r>
            <a:r>
              <a:rPr lang="en-US" sz="2000" spc="-25" dirty="0" smtClean="0">
                <a:latin typeface="Palatino Linotype"/>
                <a:cs typeface="Palatino Linotype"/>
              </a:rPr>
              <a:t> </a:t>
            </a:r>
            <a:r>
              <a:rPr lang="en-US" sz="2000" spc="55" dirty="0" smtClean="0">
                <a:latin typeface="Palatino Linotype"/>
                <a:cs typeface="Palatino Linotype"/>
              </a:rPr>
              <a:t>set</a:t>
            </a:r>
            <a:r>
              <a:rPr lang="en-US" sz="2000" spc="-10" dirty="0" smtClean="0">
                <a:latin typeface="Palatino Linotype"/>
                <a:cs typeface="Palatino Linotype"/>
              </a:rPr>
              <a:t> </a:t>
            </a:r>
            <a:r>
              <a:rPr lang="en-US" sz="2000" spc="65" dirty="0" smtClean="0">
                <a:latin typeface="Palatino Linotype"/>
                <a:cs typeface="Palatino Linotype"/>
              </a:rPr>
              <a:t>of</a:t>
            </a:r>
            <a:r>
              <a:rPr lang="en-US" sz="2000" spc="-35" dirty="0" smtClean="0">
                <a:latin typeface="Palatino Linotype"/>
                <a:cs typeface="Palatino Linotype"/>
              </a:rPr>
              <a:t> </a:t>
            </a:r>
            <a:r>
              <a:rPr lang="en-US" sz="2000" spc="40" dirty="0" smtClean="0">
                <a:latin typeface="Palatino Linotype"/>
                <a:cs typeface="Palatino Linotype"/>
              </a:rPr>
              <a:t>tuples</a:t>
            </a:r>
            <a:endParaRPr lang="en-US" sz="2000" dirty="0" smtClean="0">
              <a:latin typeface="Palatino Linotype"/>
              <a:cs typeface="Palatino Linotype"/>
            </a:endParaRPr>
          </a:p>
          <a:p>
            <a:pPr marL="469900" marR="5080" lvl="1">
              <a:lnSpc>
                <a:spcPct val="150000"/>
              </a:lnSpc>
            </a:pPr>
            <a:r>
              <a:rPr lang="en-US" sz="2000" spc="35" dirty="0" smtClean="0">
                <a:latin typeface="Palatino Linotype"/>
                <a:cs typeface="Palatino Linotype"/>
              </a:rPr>
              <a:t>Depending </a:t>
            </a:r>
            <a:r>
              <a:rPr lang="en-US" sz="2000" spc="85" dirty="0" smtClean="0">
                <a:latin typeface="Palatino Linotype"/>
                <a:cs typeface="Palatino Linotype"/>
              </a:rPr>
              <a:t>on </a:t>
            </a:r>
            <a:r>
              <a:rPr lang="en-US" sz="2000" spc="70" dirty="0" smtClean="0">
                <a:latin typeface="Palatino Linotype"/>
                <a:cs typeface="Palatino Linotype"/>
              </a:rPr>
              <a:t>the </a:t>
            </a:r>
            <a:r>
              <a:rPr lang="en-US" sz="2000" dirty="0" smtClean="0">
                <a:latin typeface="Palatino Linotype"/>
                <a:cs typeface="Palatino Linotype"/>
              </a:rPr>
              <a:t>Crowd </a:t>
            </a:r>
            <a:r>
              <a:rPr lang="en-US" sz="2000" spc="55" dirty="0" smtClean="0">
                <a:latin typeface="Palatino Linotype"/>
                <a:cs typeface="Palatino Linotype"/>
              </a:rPr>
              <a:t>operator, </a:t>
            </a:r>
            <a:r>
              <a:rPr lang="en-US" sz="2000" spc="50" dirty="0" smtClean="0">
                <a:latin typeface="Palatino Linotype"/>
                <a:cs typeface="Palatino Linotype"/>
              </a:rPr>
              <a:t>crowdsourcing</a:t>
            </a:r>
            <a:r>
              <a:rPr lang="en-US" sz="2000" spc="-229" dirty="0" smtClean="0">
                <a:latin typeface="Palatino Linotype"/>
                <a:cs typeface="Palatino Linotype"/>
              </a:rPr>
              <a:t> </a:t>
            </a:r>
            <a:r>
              <a:rPr lang="en-US" sz="2000" spc="80" dirty="0" smtClean="0">
                <a:latin typeface="Palatino Linotype"/>
                <a:cs typeface="Palatino Linotype"/>
              </a:rPr>
              <a:t>can  </a:t>
            </a:r>
            <a:r>
              <a:rPr lang="en-US" sz="2000" spc="75" dirty="0" smtClean="0">
                <a:latin typeface="Palatino Linotype"/>
                <a:cs typeface="Palatino Linotype"/>
              </a:rPr>
              <a:t>be </a:t>
            </a:r>
            <a:r>
              <a:rPr lang="en-US" sz="2000" spc="50" dirty="0" smtClean="0">
                <a:latin typeface="Palatino Linotype"/>
                <a:cs typeface="Palatino Linotype"/>
              </a:rPr>
              <a:t>used </a:t>
            </a:r>
            <a:r>
              <a:rPr lang="en-US" sz="2000" spc="40" dirty="0" smtClean="0">
                <a:latin typeface="Palatino Linotype"/>
                <a:cs typeface="Palatino Linotype"/>
              </a:rPr>
              <a:t>to </a:t>
            </a:r>
            <a:r>
              <a:rPr lang="en-US" sz="2000" spc="70" dirty="0" smtClean="0">
                <a:latin typeface="Palatino Linotype"/>
                <a:cs typeface="Palatino Linotype"/>
              </a:rPr>
              <a:t>source </a:t>
            </a:r>
            <a:r>
              <a:rPr lang="en-US" sz="2000" spc="35" dirty="0" smtClean="0">
                <a:latin typeface="Palatino Linotype"/>
                <a:cs typeface="Palatino Linotype"/>
              </a:rPr>
              <a:t>missing </a:t>
            </a:r>
            <a:r>
              <a:rPr lang="en-US" sz="2000" spc="55" dirty="0" smtClean="0">
                <a:latin typeface="Palatino Linotype"/>
                <a:cs typeface="Palatino Linotype"/>
              </a:rPr>
              <a:t>values </a:t>
            </a:r>
            <a:r>
              <a:rPr lang="en-US" sz="2000" spc="65" dirty="0" smtClean="0">
                <a:latin typeface="Palatino Linotype"/>
                <a:cs typeface="Palatino Linotype"/>
              </a:rPr>
              <a:t>of </a:t>
            </a:r>
            <a:r>
              <a:rPr lang="en-US" sz="2000" spc="90" dirty="0" smtClean="0">
                <a:latin typeface="Palatino Linotype"/>
                <a:cs typeface="Palatino Linotype"/>
              </a:rPr>
              <a:t>a </a:t>
            </a:r>
            <a:r>
              <a:rPr lang="en-US" sz="2000" spc="35" dirty="0" smtClean="0">
                <a:latin typeface="Palatino Linotype"/>
                <a:cs typeface="Palatino Linotype"/>
              </a:rPr>
              <a:t>tuple </a:t>
            </a:r>
            <a:r>
              <a:rPr lang="en-US" sz="2000" spc="95" dirty="0" smtClean="0">
                <a:latin typeface="Palatino Linotype"/>
                <a:cs typeface="Palatino Linotype"/>
              </a:rPr>
              <a:t>or </a:t>
            </a:r>
            <a:r>
              <a:rPr lang="en-US" sz="2000" spc="40" dirty="0" smtClean="0">
                <a:latin typeface="Palatino Linotype"/>
                <a:cs typeface="Palatino Linotype"/>
              </a:rPr>
              <a:t>to  </a:t>
            </a:r>
            <a:r>
              <a:rPr lang="en-US" sz="2000" spc="70" dirty="0" smtClean="0">
                <a:latin typeface="Palatino Linotype"/>
                <a:cs typeface="Palatino Linotype"/>
              </a:rPr>
              <a:t>source </a:t>
            </a:r>
            <a:r>
              <a:rPr lang="en-US" sz="2000" spc="80" dirty="0" smtClean="0">
                <a:latin typeface="Palatino Linotype"/>
                <a:cs typeface="Palatino Linotype"/>
              </a:rPr>
              <a:t>new</a:t>
            </a:r>
            <a:r>
              <a:rPr lang="en-US" sz="2000" spc="-135" dirty="0" smtClean="0">
                <a:latin typeface="Palatino Linotype"/>
                <a:cs typeface="Palatino Linotype"/>
              </a:rPr>
              <a:t> </a:t>
            </a:r>
            <a:r>
              <a:rPr lang="en-US" sz="2000" spc="40" dirty="0" smtClean="0">
                <a:latin typeface="Palatino Linotype"/>
                <a:cs typeface="Palatino Linotype"/>
              </a:rPr>
              <a:t>tuples.</a:t>
            </a:r>
            <a:endParaRPr lang="en-US" sz="2000" dirty="0" smtClean="0">
              <a:latin typeface="Palatino Linotype"/>
              <a:cs typeface="Palatino Linotype"/>
            </a:endParaRPr>
          </a:p>
          <a:p>
            <a:pPr marL="469900" lvl="1">
              <a:lnSpc>
                <a:spcPct val="150000"/>
              </a:lnSpc>
            </a:pPr>
            <a:r>
              <a:rPr lang="en-US" sz="2000" spc="60" dirty="0" smtClean="0">
                <a:latin typeface="Palatino Linotype"/>
                <a:cs typeface="Palatino Linotype"/>
              </a:rPr>
              <a:t>Batch </a:t>
            </a:r>
            <a:r>
              <a:rPr lang="en-US" sz="2000" spc="5" dirty="0" smtClean="0">
                <a:latin typeface="Palatino Linotype"/>
                <a:cs typeface="Palatino Linotype"/>
              </a:rPr>
              <a:t>HITs. </a:t>
            </a:r>
            <a:r>
              <a:rPr lang="en-US" sz="2000" spc="30" dirty="0" smtClean="0">
                <a:latin typeface="Palatino Linotype"/>
                <a:cs typeface="Palatino Linotype"/>
              </a:rPr>
              <a:t>Create </a:t>
            </a:r>
            <a:r>
              <a:rPr lang="en-US" sz="2000" spc="-15" dirty="0" smtClean="0">
                <a:latin typeface="Palatino Linotype"/>
                <a:cs typeface="Palatino Linotype"/>
              </a:rPr>
              <a:t>HIT</a:t>
            </a:r>
            <a:r>
              <a:rPr lang="en-US" sz="2000" spc="-45" dirty="0" smtClean="0">
                <a:latin typeface="Palatino Linotype"/>
                <a:cs typeface="Palatino Linotype"/>
              </a:rPr>
              <a:t> </a:t>
            </a:r>
            <a:r>
              <a:rPr lang="en-US" sz="2000" spc="25" dirty="0" smtClean="0">
                <a:latin typeface="Palatino Linotype"/>
                <a:cs typeface="Palatino Linotype"/>
              </a:rPr>
              <a:t>Groups.</a:t>
            </a:r>
            <a:endParaRPr lang="en-US" sz="2000" dirty="0" smtClean="0">
              <a:latin typeface="Palatino Linotype"/>
              <a:cs typeface="Palatino Linotype"/>
            </a:endParaRPr>
          </a:p>
          <a:p>
            <a:pPr marL="469900" lvl="1">
              <a:lnSpc>
                <a:spcPct val="150000"/>
              </a:lnSpc>
            </a:pPr>
            <a:r>
              <a:rPr lang="en-US" sz="2000" spc="40" dirty="0" smtClean="0">
                <a:latin typeface="Palatino Linotype"/>
                <a:cs typeface="Palatino Linotype"/>
              </a:rPr>
              <a:t>Consume tuples </a:t>
            </a:r>
            <a:r>
              <a:rPr lang="en-US" sz="2000" spc="65" dirty="0" smtClean="0">
                <a:latin typeface="Palatino Linotype"/>
                <a:cs typeface="Palatino Linotype"/>
              </a:rPr>
              <a:t>from </a:t>
            </a:r>
            <a:r>
              <a:rPr lang="en-US" sz="2000" spc="50" dirty="0" smtClean="0">
                <a:latin typeface="Palatino Linotype"/>
                <a:cs typeface="Palatino Linotype"/>
              </a:rPr>
              <a:t>crowd </a:t>
            </a:r>
            <a:r>
              <a:rPr lang="en-US" sz="2000" spc="55" dirty="0" smtClean="0">
                <a:latin typeface="Palatino Linotype"/>
                <a:cs typeface="Palatino Linotype"/>
              </a:rPr>
              <a:t>and</a:t>
            </a:r>
            <a:r>
              <a:rPr lang="en-US" sz="2000" spc="-240" dirty="0" smtClean="0">
                <a:latin typeface="Palatino Linotype"/>
                <a:cs typeface="Palatino Linotype"/>
              </a:rPr>
              <a:t> </a:t>
            </a:r>
            <a:r>
              <a:rPr lang="en-US" sz="2000" spc="10" dirty="0" smtClean="0">
                <a:latin typeface="Palatino Linotype"/>
                <a:cs typeface="Palatino Linotype"/>
              </a:rPr>
              <a:t>do </a:t>
            </a:r>
            <a:r>
              <a:rPr lang="en-US" sz="2000" spc="35" dirty="0" smtClean="0">
                <a:latin typeface="Palatino Linotype"/>
                <a:cs typeface="Palatino Linotype"/>
              </a:rPr>
              <a:t>quality </a:t>
            </a:r>
            <a:r>
              <a:rPr lang="en-US" sz="2000" spc="65" dirty="0" smtClean="0">
                <a:latin typeface="Palatino Linotype"/>
                <a:cs typeface="Palatino Linotype"/>
              </a:rPr>
              <a:t>control</a:t>
            </a:r>
          </a:p>
          <a:p>
            <a:pPr marL="241300" lvl="1" indent="0">
              <a:lnSpc>
                <a:spcPct val="150000"/>
              </a:lnSpc>
              <a:buNone/>
            </a:pPr>
            <a:endParaRPr lang="en-US" sz="2000" dirty="0" smtClean="0">
              <a:latin typeface="Palatino Linotype"/>
              <a:cs typeface="Palatino Linotype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spc="20" dirty="0" smtClean="0">
                <a:latin typeface="Palatino Linotype"/>
                <a:cs typeface="Palatino Linotype"/>
              </a:rPr>
              <a:t>Quality</a:t>
            </a:r>
            <a:r>
              <a:rPr lang="en-US" sz="2400" spc="-25" dirty="0" smtClean="0">
                <a:latin typeface="Palatino Linotype"/>
                <a:cs typeface="Palatino Linotype"/>
              </a:rPr>
              <a:t> </a:t>
            </a:r>
            <a:r>
              <a:rPr lang="en-US" sz="2400" spc="65" dirty="0" smtClean="0">
                <a:latin typeface="Palatino Linotype"/>
                <a:cs typeface="Palatino Linotype"/>
              </a:rPr>
              <a:t>control</a:t>
            </a:r>
            <a:r>
              <a:rPr lang="en-US" sz="2400" spc="-15" dirty="0" smtClean="0">
                <a:latin typeface="Palatino Linotype"/>
                <a:cs typeface="Palatino Linotype"/>
              </a:rPr>
              <a:t> </a:t>
            </a:r>
            <a:r>
              <a:rPr lang="en-US" sz="2400" spc="25" dirty="0" smtClean="0">
                <a:latin typeface="Palatino Linotype"/>
                <a:cs typeface="Palatino Linotype"/>
              </a:rPr>
              <a:t>is</a:t>
            </a:r>
            <a:r>
              <a:rPr lang="en-US" sz="2400" spc="-5" dirty="0" smtClean="0">
                <a:latin typeface="Palatino Linotype"/>
                <a:cs typeface="Palatino Linotype"/>
              </a:rPr>
              <a:t> </a:t>
            </a:r>
            <a:r>
              <a:rPr lang="en-US" sz="2400" spc="60" dirty="0" smtClean="0">
                <a:latin typeface="Palatino Linotype"/>
                <a:cs typeface="Palatino Linotype"/>
              </a:rPr>
              <a:t>currently</a:t>
            </a:r>
            <a:r>
              <a:rPr lang="en-US" sz="2400" spc="-25" dirty="0" smtClean="0">
                <a:latin typeface="Palatino Linotype"/>
                <a:cs typeface="Palatino Linotype"/>
              </a:rPr>
              <a:t> </a:t>
            </a:r>
            <a:r>
              <a:rPr lang="en-US" sz="2400" spc="60" dirty="0" smtClean="0">
                <a:latin typeface="Palatino Linotype"/>
                <a:cs typeface="Palatino Linotype"/>
              </a:rPr>
              <a:t>carried</a:t>
            </a:r>
            <a:r>
              <a:rPr lang="en-US" sz="2400" spc="-25" dirty="0" smtClean="0">
                <a:latin typeface="Palatino Linotype"/>
                <a:cs typeface="Palatino Linotype"/>
              </a:rPr>
              <a:t> </a:t>
            </a:r>
            <a:r>
              <a:rPr lang="en-US" sz="2400" spc="60" dirty="0" smtClean="0">
                <a:latin typeface="Palatino Linotype"/>
                <a:cs typeface="Palatino Linotype"/>
              </a:rPr>
              <a:t>out</a:t>
            </a:r>
            <a:r>
              <a:rPr lang="en-US" sz="2400" spc="-5" dirty="0" smtClean="0">
                <a:latin typeface="Palatino Linotype"/>
                <a:cs typeface="Palatino Linotype"/>
              </a:rPr>
              <a:t> </a:t>
            </a:r>
            <a:r>
              <a:rPr lang="en-US" sz="2400" spc="35" dirty="0" smtClean="0">
                <a:latin typeface="Palatino Linotype"/>
                <a:cs typeface="Palatino Linotype"/>
              </a:rPr>
              <a:t>by</a:t>
            </a:r>
            <a:r>
              <a:rPr lang="en-US" sz="2400" spc="-25" dirty="0" smtClean="0">
                <a:latin typeface="Palatino Linotype"/>
                <a:cs typeface="Palatino Linotype"/>
              </a:rPr>
              <a:t> </a:t>
            </a:r>
            <a:r>
              <a:rPr lang="en-US" sz="2400" spc="90" dirty="0" smtClean="0">
                <a:latin typeface="Palatino Linotype"/>
                <a:cs typeface="Palatino Linotype"/>
              </a:rPr>
              <a:t>a</a:t>
            </a:r>
            <a:r>
              <a:rPr lang="en-US" sz="2400" spc="-20" dirty="0" smtClean="0">
                <a:latin typeface="Palatino Linotype"/>
                <a:cs typeface="Palatino Linotype"/>
              </a:rPr>
              <a:t> </a:t>
            </a:r>
            <a:r>
              <a:rPr lang="en-US" sz="2400" spc="60" dirty="0" smtClean="0">
                <a:latin typeface="Palatino Linotype"/>
                <a:cs typeface="Palatino Linotype"/>
              </a:rPr>
              <a:t>majority</a:t>
            </a:r>
            <a:r>
              <a:rPr lang="en-US" sz="2400" spc="-25" dirty="0" smtClean="0">
                <a:latin typeface="Palatino Linotype"/>
                <a:cs typeface="Palatino Linotype"/>
              </a:rPr>
              <a:t> </a:t>
            </a:r>
            <a:r>
              <a:rPr lang="en-US" sz="2400" spc="60" dirty="0" smtClean="0">
                <a:latin typeface="Palatino Linotype"/>
                <a:cs typeface="Palatino Linotype"/>
              </a:rPr>
              <a:t>vote.  </a:t>
            </a:r>
            <a:r>
              <a:rPr lang="en-US" sz="2400" spc="50" dirty="0" smtClean="0">
                <a:latin typeface="Palatino Linotype"/>
                <a:cs typeface="Palatino Linotype"/>
              </a:rPr>
              <a:t>The</a:t>
            </a:r>
            <a:r>
              <a:rPr lang="en-US" sz="2400" spc="20" dirty="0" smtClean="0">
                <a:latin typeface="Palatino Linotype"/>
                <a:cs typeface="Palatino Linotype"/>
              </a:rPr>
              <a:t> </a:t>
            </a:r>
            <a:r>
              <a:rPr lang="en-US" sz="2400" spc="90" dirty="0" smtClean="0">
                <a:latin typeface="Palatino Linotype"/>
                <a:cs typeface="Palatino Linotype"/>
              </a:rPr>
              <a:t>number</a:t>
            </a:r>
            <a:r>
              <a:rPr lang="en-US" sz="2400" spc="-35" dirty="0" smtClean="0">
                <a:latin typeface="Palatino Linotype"/>
                <a:cs typeface="Palatino Linotype"/>
              </a:rPr>
              <a:t> </a:t>
            </a:r>
            <a:r>
              <a:rPr lang="en-US" sz="2400" spc="65" dirty="0" smtClean="0">
                <a:latin typeface="Palatino Linotype"/>
                <a:cs typeface="Palatino Linotype"/>
              </a:rPr>
              <a:t>of</a:t>
            </a:r>
            <a:r>
              <a:rPr lang="en-US" sz="2400" spc="-30" dirty="0" smtClean="0">
                <a:latin typeface="Palatino Linotype"/>
                <a:cs typeface="Palatino Linotype"/>
              </a:rPr>
              <a:t> </a:t>
            </a:r>
            <a:r>
              <a:rPr lang="en-US" sz="2400" spc="65" dirty="0" smtClean="0">
                <a:latin typeface="Palatino Linotype"/>
                <a:cs typeface="Palatino Linotype"/>
              </a:rPr>
              <a:t>workers</a:t>
            </a:r>
            <a:r>
              <a:rPr lang="en-US" sz="2400" spc="-5" dirty="0" smtClean="0">
                <a:latin typeface="Palatino Linotype"/>
                <a:cs typeface="Palatino Linotype"/>
              </a:rPr>
              <a:t> </a:t>
            </a:r>
            <a:r>
              <a:rPr lang="en-US" sz="2400" spc="40" dirty="0" smtClean="0">
                <a:latin typeface="Palatino Linotype"/>
                <a:cs typeface="Palatino Linotype"/>
              </a:rPr>
              <a:t>assigned</a:t>
            </a:r>
            <a:r>
              <a:rPr lang="en-US" sz="2400" spc="-25" dirty="0" smtClean="0">
                <a:latin typeface="Palatino Linotype"/>
                <a:cs typeface="Palatino Linotype"/>
              </a:rPr>
              <a:t> </a:t>
            </a:r>
            <a:r>
              <a:rPr lang="en-US" sz="2400" spc="40" dirty="0" smtClean="0">
                <a:latin typeface="Palatino Linotype"/>
                <a:cs typeface="Palatino Linotype"/>
              </a:rPr>
              <a:t>to</a:t>
            </a:r>
            <a:r>
              <a:rPr lang="en-US" sz="2400" spc="30" dirty="0" smtClean="0">
                <a:latin typeface="Palatino Linotype"/>
                <a:cs typeface="Palatino Linotype"/>
              </a:rPr>
              <a:t> </a:t>
            </a:r>
            <a:r>
              <a:rPr lang="en-US" sz="2400" spc="85" dirty="0" smtClean="0">
                <a:latin typeface="Palatino Linotype"/>
                <a:cs typeface="Palatino Linotype"/>
              </a:rPr>
              <a:t>each</a:t>
            </a:r>
            <a:r>
              <a:rPr lang="en-US" sz="2400" spc="20" dirty="0" smtClean="0">
                <a:latin typeface="Palatino Linotype"/>
                <a:cs typeface="Palatino Linotype"/>
              </a:rPr>
              <a:t> </a:t>
            </a:r>
            <a:r>
              <a:rPr lang="en-US" sz="2400" spc="-15" dirty="0" smtClean="0">
                <a:latin typeface="Palatino Linotype"/>
                <a:cs typeface="Palatino Linotype"/>
              </a:rPr>
              <a:t>HIT</a:t>
            </a:r>
            <a:r>
              <a:rPr lang="en-US" sz="2400" spc="-20" dirty="0" smtClean="0">
                <a:latin typeface="Palatino Linotype"/>
                <a:cs typeface="Palatino Linotype"/>
              </a:rPr>
              <a:t> </a:t>
            </a:r>
            <a:r>
              <a:rPr lang="en-US" sz="2400" spc="25" dirty="0" smtClean="0">
                <a:latin typeface="Palatino Linotype"/>
                <a:cs typeface="Palatino Linotype"/>
              </a:rPr>
              <a:t>is</a:t>
            </a:r>
            <a:r>
              <a:rPr lang="en-US" sz="2400" spc="-5" dirty="0" smtClean="0">
                <a:latin typeface="Palatino Linotype"/>
                <a:cs typeface="Palatino Linotype"/>
              </a:rPr>
              <a:t> </a:t>
            </a:r>
            <a:r>
              <a:rPr lang="en-US" sz="2400" spc="55" dirty="0" smtClean="0">
                <a:latin typeface="Palatino Linotype"/>
                <a:cs typeface="Palatino Linotype"/>
              </a:rPr>
              <a:t>controlled  </a:t>
            </a:r>
            <a:r>
              <a:rPr lang="en-US" sz="2400" spc="35" dirty="0" smtClean="0">
                <a:latin typeface="Palatino Linotype"/>
                <a:cs typeface="Palatino Linotype"/>
              </a:rPr>
              <a:t>by </a:t>
            </a:r>
            <a:r>
              <a:rPr lang="en-US" sz="2400" spc="80" dirty="0" smtClean="0">
                <a:latin typeface="Palatino Linotype"/>
                <a:cs typeface="Palatino Linotype"/>
              </a:rPr>
              <a:t>an </a:t>
            </a:r>
            <a:r>
              <a:rPr lang="en-US" sz="2400" spc="35" dirty="0" smtClean="0">
                <a:latin typeface="Palatino Linotype"/>
                <a:cs typeface="Palatino Linotype"/>
              </a:rPr>
              <a:t>Assignments</a:t>
            </a:r>
            <a:r>
              <a:rPr lang="en-US" sz="2400" spc="-135" dirty="0" smtClean="0">
                <a:latin typeface="Palatino Linotype"/>
                <a:cs typeface="Palatino Linotype"/>
              </a:rPr>
              <a:t> </a:t>
            </a:r>
            <a:r>
              <a:rPr lang="en-US" sz="2400" spc="65" dirty="0" smtClean="0">
                <a:latin typeface="Palatino Linotype"/>
                <a:cs typeface="Palatino Linotype"/>
              </a:rPr>
              <a:t>parameter.</a:t>
            </a:r>
            <a:endParaRPr lang="en-US" sz="2400" dirty="0" smtClean="0">
              <a:latin typeface="Palatino Linotype"/>
              <a:cs typeface="Palatino Linotype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b="1" spc="45" dirty="0">
              <a:latin typeface="Palatino Linotype"/>
              <a:cs typeface="Palatino Linotype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 smtClean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031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49299" y="508126"/>
            <a:ext cx="1009471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and 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8050" y="1519841"/>
            <a:ext cx="10502632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spc="-40" dirty="0">
                <a:latin typeface="Palatino Linotype"/>
                <a:cs typeface="Palatino Linotype"/>
              </a:rPr>
              <a:t>As </a:t>
            </a:r>
            <a:r>
              <a:rPr sz="1500" spc="70" dirty="0">
                <a:latin typeface="Palatino Linotype"/>
                <a:cs typeface="Palatino Linotype"/>
              </a:rPr>
              <a:t>the </a:t>
            </a:r>
            <a:r>
              <a:rPr sz="1500" spc="-15" dirty="0">
                <a:latin typeface="Palatino Linotype"/>
                <a:cs typeface="Palatino Linotype"/>
              </a:rPr>
              <a:t>HIT </a:t>
            </a:r>
            <a:r>
              <a:rPr sz="1500" spc="45" dirty="0">
                <a:latin typeface="Palatino Linotype"/>
                <a:cs typeface="Palatino Linotype"/>
              </a:rPr>
              <a:t>group </a:t>
            </a:r>
            <a:r>
              <a:rPr sz="1500" spc="30" dirty="0">
                <a:latin typeface="Palatino Linotype"/>
                <a:cs typeface="Palatino Linotype"/>
              </a:rPr>
              <a:t>size </a:t>
            </a:r>
            <a:r>
              <a:rPr sz="1500" spc="60" dirty="0">
                <a:latin typeface="Palatino Linotype"/>
                <a:cs typeface="Palatino Linotype"/>
              </a:rPr>
              <a:t>increases, </a:t>
            </a:r>
            <a:r>
              <a:rPr sz="1500" spc="70" dirty="0">
                <a:latin typeface="Palatino Linotype"/>
                <a:cs typeface="Palatino Linotype"/>
              </a:rPr>
              <a:t>the </a:t>
            </a:r>
            <a:r>
              <a:rPr sz="1500" spc="55" dirty="0">
                <a:latin typeface="Palatino Linotype"/>
                <a:cs typeface="Palatino Linotype"/>
              </a:rPr>
              <a:t>time </a:t>
            </a:r>
            <a:r>
              <a:rPr sz="1500" spc="40" dirty="0">
                <a:latin typeface="Palatino Linotype"/>
                <a:cs typeface="Palatino Linotype"/>
              </a:rPr>
              <a:t>to get </a:t>
            </a:r>
            <a:r>
              <a:rPr sz="1500" spc="35" dirty="0">
                <a:latin typeface="Palatino Linotype"/>
                <a:cs typeface="Palatino Linotype"/>
              </a:rPr>
              <a:t>first </a:t>
            </a:r>
            <a:r>
              <a:rPr sz="1500" spc="90" dirty="0">
                <a:latin typeface="Palatino Linotype"/>
                <a:cs typeface="Palatino Linotype"/>
              </a:rPr>
              <a:t>x </a:t>
            </a:r>
            <a:r>
              <a:rPr sz="1500" spc="60" dirty="0">
                <a:latin typeface="Palatino Linotype"/>
                <a:cs typeface="Palatino Linotype"/>
              </a:rPr>
              <a:t>responses </a:t>
            </a:r>
            <a:r>
              <a:rPr sz="1500" spc="65" dirty="0">
                <a:latin typeface="Palatino Linotype"/>
                <a:cs typeface="Palatino Linotype"/>
              </a:rPr>
              <a:t>decreases.  </a:t>
            </a:r>
            <a:r>
              <a:rPr sz="1500" spc="55" dirty="0">
                <a:latin typeface="Palatino Linotype"/>
                <a:cs typeface="Palatino Linotype"/>
              </a:rPr>
              <a:t>Larger</a:t>
            </a:r>
            <a:r>
              <a:rPr sz="1500" spc="-30" dirty="0">
                <a:latin typeface="Palatino Linotype"/>
                <a:cs typeface="Palatino Linotype"/>
              </a:rPr>
              <a:t> </a:t>
            </a:r>
            <a:r>
              <a:rPr sz="1500" spc="-15" dirty="0">
                <a:latin typeface="Palatino Linotype"/>
                <a:cs typeface="Palatino Linotype"/>
              </a:rPr>
              <a:t>HIT </a:t>
            </a:r>
            <a:r>
              <a:rPr sz="1500" spc="40" dirty="0">
                <a:latin typeface="Palatino Linotype"/>
                <a:cs typeface="Palatino Linotype"/>
              </a:rPr>
              <a:t>groups</a:t>
            </a:r>
            <a:r>
              <a:rPr sz="1500" dirty="0">
                <a:latin typeface="Palatino Linotype"/>
                <a:cs typeface="Palatino Linotype"/>
              </a:rPr>
              <a:t> </a:t>
            </a:r>
            <a:r>
              <a:rPr sz="1500" spc="90" dirty="0">
                <a:latin typeface="Palatino Linotype"/>
                <a:cs typeface="Palatino Linotype"/>
              </a:rPr>
              <a:t>mean</a:t>
            </a:r>
            <a:r>
              <a:rPr sz="1500" spc="10" dirty="0">
                <a:latin typeface="Palatino Linotype"/>
                <a:cs typeface="Palatino Linotype"/>
              </a:rPr>
              <a:t> </a:t>
            </a:r>
            <a:r>
              <a:rPr sz="1500" spc="80" dirty="0">
                <a:latin typeface="Palatino Linotype"/>
                <a:cs typeface="Palatino Linotype"/>
              </a:rPr>
              <a:t>more</a:t>
            </a:r>
            <a:r>
              <a:rPr sz="1500" spc="25" dirty="0">
                <a:latin typeface="Palatino Linotype"/>
                <a:cs typeface="Palatino Linotype"/>
              </a:rPr>
              <a:t> </a:t>
            </a:r>
            <a:r>
              <a:rPr sz="1500" spc="45" dirty="0">
                <a:latin typeface="Palatino Linotype"/>
                <a:cs typeface="Palatino Linotype"/>
              </a:rPr>
              <a:t>tasks</a:t>
            </a:r>
            <a:r>
              <a:rPr sz="1500" dirty="0">
                <a:latin typeface="Palatino Linotype"/>
                <a:cs typeface="Palatino Linotype"/>
              </a:rPr>
              <a:t> </a:t>
            </a:r>
            <a:r>
              <a:rPr sz="1500" spc="40" dirty="0">
                <a:latin typeface="Palatino Linotype"/>
                <a:cs typeface="Palatino Linotype"/>
              </a:rPr>
              <a:t>to</a:t>
            </a:r>
            <a:r>
              <a:rPr sz="1500" spc="35" dirty="0">
                <a:latin typeface="Palatino Linotype"/>
                <a:cs typeface="Palatino Linotype"/>
              </a:rPr>
              <a:t> </a:t>
            </a:r>
            <a:r>
              <a:rPr sz="1500" spc="50" dirty="0">
                <a:latin typeface="Palatino Linotype"/>
                <a:cs typeface="Palatino Linotype"/>
              </a:rPr>
              <a:t>attempt.</a:t>
            </a:r>
            <a:r>
              <a:rPr sz="1500" spc="25" dirty="0">
                <a:latin typeface="Palatino Linotype"/>
                <a:cs typeface="Palatino Linotype"/>
              </a:rPr>
              <a:t> </a:t>
            </a:r>
            <a:r>
              <a:rPr sz="1500" spc="-5" dirty="0">
                <a:latin typeface="Palatino Linotype"/>
                <a:cs typeface="Palatino Linotype"/>
              </a:rPr>
              <a:t>HITs</a:t>
            </a:r>
            <a:r>
              <a:rPr sz="1500" dirty="0">
                <a:latin typeface="Palatino Linotype"/>
                <a:cs typeface="Palatino Linotype"/>
              </a:rPr>
              <a:t> </a:t>
            </a:r>
            <a:r>
              <a:rPr sz="1500" spc="75" dirty="0">
                <a:latin typeface="Palatino Linotype"/>
                <a:cs typeface="Palatino Linotype"/>
              </a:rPr>
              <a:t>are</a:t>
            </a:r>
            <a:r>
              <a:rPr sz="1500" spc="25" dirty="0">
                <a:latin typeface="Palatino Linotype"/>
                <a:cs typeface="Palatino Linotype"/>
              </a:rPr>
              <a:t> </a:t>
            </a:r>
            <a:r>
              <a:rPr sz="1500" spc="50" dirty="0">
                <a:latin typeface="Palatino Linotype"/>
                <a:cs typeface="Palatino Linotype"/>
              </a:rPr>
              <a:t>repetitive</a:t>
            </a:r>
            <a:r>
              <a:rPr sz="1500" spc="25" dirty="0">
                <a:latin typeface="Palatino Linotype"/>
                <a:cs typeface="Palatino Linotype"/>
              </a:rPr>
              <a:t> </a:t>
            </a:r>
            <a:r>
              <a:rPr sz="1500" spc="45" dirty="0">
                <a:latin typeface="Palatino Linotype"/>
                <a:cs typeface="Palatino Linotype"/>
              </a:rPr>
              <a:t>tasks</a:t>
            </a:r>
            <a:r>
              <a:rPr sz="1500" dirty="0">
                <a:latin typeface="Palatino Linotype"/>
                <a:cs typeface="Palatino Linotype"/>
              </a:rPr>
              <a:t> </a:t>
            </a:r>
            <a:r>
              <a:rPr sz="1500" spc="55" dirty="0">
                <a:latin typeface="Palatino Linotype"/>
                <a:cs typeface="Palatino Linotype"/>
              </a:rPr>
              <a:t>and  </a:t>
            </a:r>
            <a:r>
              <a:rPr sz="1500" spc="80" dirty="0">
                <a:latin typeface="Palatino Linotype"/>
                <a:cs typeface="Palatino Linotype"/>
              </a:rPr>
              <a:t>there </a:t>
            </a:r>
            <a:r>
              <a:rPr sz="1500" spc="25" dirty="0">
                <a:latin typeface="Palatino Linotype"/>
                <a:cs typeface="Palatino Linotype"/>
              </a:rPr>
              <a:t>is </a:t>
            </a:r>
            <a:r>
              <a:rPr sz="1500" spc="80" dirty="0">
                <a:latin typeface="Palatino Linotype"/>
                <a:cs typeface="Palatino Linotype"/>
              </a:rPr>
              <a:t>an </a:t>
            </a:r>
            <a:r>
              <a:rPr sz="1500" spc="35" dirty="0">
                <a:latin typeface="Palatino Linotype"/>
                <a:cs typeface="Palatino Linotype"/>
              </a:rPr>
              <a:t>initial </a:t>
            </a:r>
            <a:r>
              <a:rPr sz="1500" spc="70" dirty="0">
                <a:latin typeface="Palatino Linotype"/>
                <a:cs typeface="Palatino Linotype"/>
              </a:rPr>
              <a:t>overhead </a:t>
            </a:r>
            <a:r>
              <a:rPr sz="1500" spc="65" dirty="0">
                <a:latin typeface="Palatino Linotype"/>
                <a:cs typeface="Palatino Linotype"/>
              </a:rPr>
              <a:t>of </a:t>
            </a:r>
            <a:r>
              <a:rPr sz="1500" spc="55" dirty="0">
                <a:latin typeface="Palatino Linotype"/>
                <a:cs typeface="Palatino Linotype"/>
              </a:rPr>
              <a:t>learning </a:t>
            </a:r>
            <a:r>
              <a:rPr sz="1500" spc="70" dirty="0">
                <a:latin typeface="Palatino Linotype"/>
                <a:cs typeface="Palatino Linotype"/>
              </a:rPr>
              <a:t>how </a:t>
            </a:r>
            <a:r>
              <a:rPr sz="1500" spc="40" dirty="0">
                <a:latin typeface="Palatino Linotype"/>
                <a:cs typeface="Palatino Linotype"/>
              </a:rPr>
              <a:t>to </a:t>
            </a:r>
            <a:r>
              <a:rPr sz="1500" spc="10" dirty="0">
                <a:latin typeface="Palatino Linotype"/>
                <a:cs typeface="Palatino Linotype"/>
              </a:rPr>
              <a:t>do </a:t>
            </a:r>
            <a:r>
              <a:rPr sz="1500" spc="70" dirty="0">
                <a:latin typeface="Palatino Linotype"/>
                <a:cs typeface="Palatino Linotype"/>
              </a:rPr>
              <a:t>the </a:t>
            </a:r>
            <a:r>
              <a:rPr sz="1500" spc="50" dirty="0">
                <a:latin typeface="Palatino Linotype"/>
                <a:cs typeface="Palatino Linotype"/>
              </a:rPr>
              <a:t>task. </a:t>
            </a:r>
            <a:r>
              <a:rPr sz="1500" spc="60" dirty="0">
                <a:latin typeface="Palatino Linotype"/>
                <a:cs typeface="Palatino Linotype"/>
              </a:rPr>
              <a:t>Hence larger </a:t>
            </a:r>
            <a:r>
              <a:rPr sz="1500" spc="-15" dirty="0">
                <a:latin typeface="Palatino Linotype"/>
                <a:cs typeface="Palatino Linotype"/>
              </a:rPr>
              <a:t>HIT  </a:t>
            </a:r>
            <a:r>
              <a:rPr sz="1500" spc="40" dirty="0">
                <a:latin typeface="Palatino Linotype"/>
                <a:cs typeface="Palatino Linotype"/>
              </a:rPr>
              <a:t>groups</a:t>
            </a:r>
            <a:r>
              <a:rPr sz="1500" dirty="0">
                <a:latin typeface="Palatino Linotype"/>
                <a:cs typeface="Palatino Linotype"/>
              </a:rPr>
              <a:t> </a:t>
            </a:r>
            <a:r>
              <a:rPr sz="1500" spc="30" dirty="0">
                <a:latin typeface="Palatino Linotype"/>
                <a:cs typeface="Palatino Linotype"/>
              </a:rPr>
              <a:t>give</a:t>
            </a:r>
            <a:r>
              <a:rPr sz="1500" spc="25" dirty="0">
                <a:latin typeface="Palatino Linotype"/>
                <a:cs typeface="Palatino Linotype"/>
              </a:rPr>
              <a:t> </a:t>
            </a:r>
            <a:r>
              <a:rPr sz="1500" spc="65" dirty="0">
                <a:latin typeface="Palatino Linotype"/>
                <a:cs typeface="Palatino Linotype"/>
              </a:rPr>
              <a:t>higher</a:t>
            </a:r>
            <a:r>
              <a:rPr sz="1500" spc="-30" dirty="0">
                <a:latin typeface="Palatino Linotype"/>
                <a:cs typeface="Palatino Linotype"/>
              </a:rPr>
              <a:t> </a:t>
            </a:r>
            <a:r>
              <a:rPr sz="1500" spc="30" dirty="0">
                <a:latin typeface="Palatino Linotype"/>
                <a:cs typeface="Palatino Linotype"/>
              </a:rPr>
              <a:t>payoffs</a:t>
            </a:r>
            <a:r>
              <a:rPr sz="1500" dirty="0">
                <a:latin typeface="Palatino Linotype"/>
                <a:cs typeface="Palatino Linotype"/>
              </a:rPr>
              <a:t> </a:t>
            </a:r>
            <a:r>
              <a:rPr sz="1500" spc="55" dirty="0">
                <a:latin typeface="Palatino Linotype"/>
                <a:cs typeface="Palatino Linotype"/>
              </a:rPr>
              <a:t>and</a:t>
            </a:r>
            <a:r>
              <a:rPr sz="1500" spc="-20" dirty="0">
                <a:latin typeface="Palatino Linotype"/>
                <a:cs typeface="Palatino Linotype"/>
              </a:rPr>
              <a:t> </a:t>
            </a:r>
            <a:r>
              <a:rPr sz="1500" spc="55" dirty="0">
                <a:latin typeface="Palatino Linotype"/>
                <a:cs typeface="Palatino Linotype"/>
              </a:rPr>
              <a:t>attract</a:t>
            </a:r>
            <a:r>
              <a:rPr sz="1500" dirty="0">
                <a:latin typeface="Palatino Linotype"/>
                <a:cs typeface="Palatino Linotype"/>
              </a:rPr>
              <a:t> </a:t>
            </a:r>
            <a:r>
              <a:rPr sz="1500" spc="80" dirty="0">
                <a:latin typeface="Palatino Linotype"/>
                <a:cs typeface="Palatino Linotype"/>
              </a:rPr>
              <a:t>more</a:t>
            </a:r>
            <a:r>
              <a:rPr sz="1500" spc="25" dirty="0">
                <a:latin typeface="Palatino Linotype"/>
                <a:cs typeface="Palatino Linotype"/>
              </a:rPr>
              <a:t> </a:t>
            </a:r>
            <a:r>
              <a:rPr sz="1500" spc="60" dirty="0">
                <a:latin typeface="Palatino Linotype"/>
                <a:cs typeface="Palatino Linotype"/>
              </a:rPr>
              <a:t>turkers.</a:t>
            </a:r>
            <a:endParaRPr sz="15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21866" y="2393056"/>
            <a:ext cx="6102439" cy="3995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5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49299" y="508126"/>
            <a:ext cx="1009471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and 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8050" y="1519841"/>
            <a:ext cx="10502632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500" spc="60" dirty="0" smtClean="0">
                <a:latin typeface="Palatino Linotype"/>
                <a:cs typeface="Palatino Linotype"/>
              </a:rPr>
              <a:t>However</a:t>
            </a:r>
            <a:r>
              <a:rPr lang="en-US" sz="1500" spc="-35" dirty="0" smtClean="0">
                <a:latin typeface="Palatino Linotype"/>
                <a:cs typeface="Palatino Linotype"/>
              </a:rPr>
              <a:t> </a:t>
            </a:r>
            <a:r>
              <a:rPr lang="en-US" sz="1500" spc="70" dirty="0" smtClean="0">
                <a:latin typeface="Palatino Linotype"/>
                <a:cs typeface="Palatino Linotype"/>
              </a:rPr>
              <a:t>the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60" dirty="0" smtClean="0">
                <a:latin typeface="Palatino Linotype"/>
                <a:cs typeface="Palatino Linotype"/>
              </a:rPr>
              <a:t>percentage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65" dirty="0" smtClean="0">
                <a:latin typeface="Palatino Linotype"/>
                <a:cs typeface="Palatino Linotype"/>
              </a:rPr>
              <a:t>of</a:t>
            </a:r>
            <a:r>
              <a:rPr lang="en-US" sz="1500" spc="-30" dirty="0" smtClean="0">
                <a:latin typeface="Palatino Linotype"/>
                <a:cs typeface="Palatino Linotype"/>
              </a:rPr>
              <a:t> </a:t>
            </a:r>
            <a:r>
              <a:rPr lang="en-US" sz="1500" spc="-10" dirty="0" smtClean="0">
                <a:latin typeface="Palatino Linotype"/>
                <a:cs typeface="Palatino Linotype"/>
              </a:rPr>
              <a:t>HIT's</a:t>
            </a:r>
            <a:r>
              <a:rPr lang="en-US" sz="1500" spc="-5" dirty="0" smtClean="0">
                <a:latin typeface="Palatino Linotype"/>
                <a:cs typeface="Palatino Linotype"/>
              </a:rPr>
              <a:t> </a:t>
            </a:r>
            <a:r>
              <a:rPr lang="en-US" sz="1500" spc="55" dirty="0" smtClean="0">
                <a:latin typeface="Palatino Linotype"/>
                <a:cs typeface="Palatino Linotype"/>
              </a:rPr>
              <a:t>completed</a:t>
            </a:r>
            <a:r>
              <a:rPr lang="en-US" sz="1500" spc="-25" dirty="0" smtClean="0">
                <a:latin typeface="Palatino Linotype"/>
                <a:cs typeface="Palatino Linotype"/>
              </a:rPr>
              <a:t> </a:t>
            </a:r>
            <a:r>
              <a:rPr lang="en-US" sz="1500" spc="50" dirty="0" smtClean="0">
                <a:latin typeface="Palatino Linotype"/>
                <a:cs typeface="Palatino Linotype"/>
              </a:rPr>
              <a:t>in</a:t>
            </a:r>
            <a:r>
              <a:rPr lang="en-US" sz="1500" spc="5" dirty="0" smtClean="0">
                <a:latin typeface="Palatino Linotype"/>
                <a:cs typeface="Palatino Linotype"/>
              </a:rPr>
              <a:t> </a:t>
            </a:r>
            <a:r>
              <a:rPr lang="en-US" sz="1500" spc="70" dirty="0" smtClean="0">
                <a:latin typeface="Palatino Linotype"/>
                <a:cs typeface="Palatino Linotype"/>
              </a:rPr>
              <a:t>the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80" dirty="0" smtClean="0">
                <a:latin typeface="Palatino Linotype"/>
                <a:cs typeface="Palatino Linotype"/>
              </a:rPr>
              <a:t>30</a:t>
            </a:r>
            <a:r>
              <a:rPr lang="en-US" sz="1500" spc="-15" dirty="0" smtClean="0">
                <a:latin typeface="Palatino Linotype"/>
                <a:cs typeface="Palatino Linotype"/>
              </a:rPr>
              <a:t> </a:t>
            </a:r>
            <a:r>
              <a:rPr lang="en-US" sz="1500" spc="65" dirty="0" smtClean="0">
                <a:latin typeface="Palatino Linotype"/>
                <a:cs typeface="Palatino Linotype"/>
              </a:rPr>
              <a:t>minutes</a:t>
            </a:r>
            <a:r>
              <a:rPr lang="en-US" sz="1500" spc="-5" dirty="0" smtClean="0">
                <a:latin typeface="Palatino Linotype"/>
                <a:cs typeface="Palatino Linotype"/>
              </a:rPr>
              <a:t> </a:t>
            </a:r>
            <a:r>
              <a:rPr lang="en-US" sz="1500" spc="70" dirty="0" smtClean="0">
                <a:latin typeface="Palatino Linotype"/>
                <a:cs typeface="Palatino Linotype"/>
              </a:rPr>
              <a:t>increases</a:t>
            </a:r>
            <a:r>
              <a:rPr lang="en-US" sz="1500" spc="-5" dirty="0" smtClean="0">
                <a:latin typeface="Palatino Linotype"/>
                <a:cs typeface="Palatino Linotype"/>
              </a:rPr>
              <a:t> </a:t>
            </a:r>
            <a:r>
              <a:rPr lang="en-US" sz="1500" spc="55" dirty="0" smtClean="0">
                <a:latin typeface="Palatino Linotype"/>
                <a:cs typeface="Palatino Linotype"/>
              </a:rPr>
              <a:t>and  </a:t>
            </a:r>
            <a:r>
              <a:rPr lang="en-US" sz="1500" spc="80" dirty="0" smtClean="0">
                <a:latin typeface="Palatino Linotype"/>
                <a:cs typeface="Palatino Linotype"/>
              </a:rPr>
              <a:t>then</a:t>
            </a:r>
            <a:r>
              <a:rPr lang="en-US" sz="1500" spc="10" dirty="0" smtClean="0">
                <a:latin typeface="Palatino Linotype"/>
                <a:cs typeface="Palatino Linotype"/>
              </a:rPr>
              <a:t> </a:t>
            </a:r>
            <a:r>
              <a:rPr lang="en-US" sz="1500" spc="65" dirty="0" smtClean="0">
                <a:latin typeface="Palatino Linotype"/>
                <a:cs typeface="Palatino Linotype"/>
              </a:rPr>
              <a:t>decreases.</a:t>
            </a:r>
            <a:r>
              <a:rPr lang="en-US" sz="1500" spc="25" dirty="0" smtClean="0">
                <a:latin typeface="Palatino Linotype"/>
                <a:cs typeface="Palatino Linotype"/>
              </a:rPr>
              <a:t> </a:t>
            </a:r>
            <a:r>
              <a:rPr lang="en-US" sz="1500" spc="45" dirty="0" smtClean="0">
                <a:latin typeface="Palatino Linotype"/>
                <a:cs typeface="Palatino Linotype"/>
              </a:rPr>
              <a:t>Exhibits</a:t>
            </a:r>
            <a:r>
              <a:rPr lang="en-US" sz="1500" dirty="0" smtClean="0">
                <a:latin typeface="Palatino Linotype"/>
                <a:cs typeface="Palatino Linotype"/>
              </a:rPr>
              <a:t> </a:t>
            </a:r>
            <a:r>
              <a:rPr lang="en-US" sz="1500" spc="50" dirty="0" smtClean="0">
                <a:latin typeface="Palatino Linotype"/>
                <a:cs typeface="Palatino Linotype"/>
              </a:rPr>
              <a:t>tradeoff</a:t>
            </a:r>
            <a:r>
              <a:rPr lang="en-US" sz="1500" spc="-25" dirty="0" smtClean="0">
                <a:latin typeface="Palatino Linotype"/>
                <a:cs typeface="Palatino Linotype"/>
              </a:rPr>
              <a:t> </a:t>
            </a:r>
            <a:r>
              <a:rPr lang="en-US" sz="1500" spc="75" dirty="0" smtClean="0">
                <a:latin typeface="Palatino Linotype"/>
                <a:cs typeface="Palatino Linotype"/>
              </a:rPr>
              <a:t>between</a:t>
            </a:r>
            <a:r>
              <a:rPr lang="en-US" sz="1500" spc="10" dirty="0" smtClean="0">
                <a:latin typeface="Palatino Linotype"/>
                <a:cs typeface="Palatino Linotype"/>
              </a:rPr>
              <a:t> </a:t>
            </a:r>
            <a:r>
              <a:rPr lang="en-US" sz="1500" spc="50" dirty="0" smtClean="0">
                <a:latin typeface="Palatino Linotype"/>
                <a:cs typeface="Palatino Linotype"/>
              </a:rPr>
              <a:t>throughput</a:t>
            </a:r>
            <a:r>
              <a:rPr lang="en-US" sz="1500" dirty="0" smtClean="0">
                <a:latin typeface="Palatino Linotype"/>
                <a:cs typeface="Palatino Linotype"/>
              </a:rPr>
              <a:t> </a:t>
            </a:r>
            <a:r>
              <a:rPr lang="en-US" sz="1500" spc="55" dirty="0" smtClean="0">
                <a:latin typeface="Palatino Linotype"/>
                <a:cs typeface="Palatino Linotype"/>
              </a:rPr>
              <a:t>and</a:t>
            </a:r>
            <a:r>
              <a:rPr lang="en-US" sz="1500" spc="-20" dirty="0" smtClean="0">
                <a:latin typeface="Palatino Linotype"/>
                <a:cs typeface="Palatino Linotype"/>
              </a:rPr>
              <a:t> </a:t>
            </a:r>
            <a:r>
              <a:rPr lang="en-US" sz="1500" spc="55" dirty="0" smtClean="0">
                <a:latin typeface="Palatino Linotype"/>
                <a:cs typeface="Palatino Linotype"/>
              </a:rPr>
              <a:t>completion</a:t>
            </a:r>
            <a:r>
              <a:rPr lang="en-US" sz="1500" spc="10" dirty="0" smtClean="0">
                <a:latin typeface="Palatino Linotype"/>
                <a:cs typeface="Palatino Linotype"/>
              </a:rPr>
              <a:t> </a:t>
            </a:r>
            <a:r>
              <a:rPr lang="en-US" sz="1500" spc="70" dirty="0" smtClean="0">
                <a:latin typeface="Palatino Linotype"/>
                <a:cs typeface="Palatino Linotype"/>
              </a:rPr>
              <a:t>%.</a:t>
            </a:r>
            <a:endParaRPr lang="en-US" sz="1500" dirty="0">
              <a:latin typeface="Palatino Linotype"/>
              <a:cs typeface="Palatino Linotype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2603679" y="2162224"/>
            <a:ext cx="6991082" cy="4032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4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49299" y="508126"/>
            <a:ext cx="1009471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and 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8050" y="1519841"/>
            <a:ext cx="1050263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500" spc="20" dirty="0" smtClean="0">
                <a:latin typeface="Palatino Linotype"/>
                <a:cs typeface="Palatino Linotype"/>
              </a:rPr>
              <a:t>Paying</a:t>
            </a:r>
            <a:r>
              <a:rPr lang="en-US" sz="1500" spc="15" dirty="0" smtClean="0">
                <a:latin typeface="Palatino Linotype"/>
                <a:cs typeface="Palatino Linotype"/>
              </a:rPr>
              <a:t> </a:t>
            </a:r>
            <a:r>
              <a:rPr lang="en-US" sz="1500" spc="80" dirty="0" smtClean="0">
                <a:latin typeface="Palatino Linotype"/>
                <a:cs typeface="Palatino Linotype"/>
              </a:rPr>
              <a:t>more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75" dirty="0" smtClean="0">
                <a:latin typeface="Palatino Linotype"/>
                <a:cs typeface="Palatino Linotype"/>
              </a:rPr>
              <a:t>than</a:t>
            </a:r>
            <a:r>
              <a:rPr lang="en-US" sz="1500" spc="5" dirty="0" smtClean="0">
                <a:latin typeface="Palatino Linotype"/>
                <a:cs typeface="Palatino Linotype"/>
              </a:rPr>
              <a:t> </a:t>
            </a:r>
            <a:r>
              <a:rPr lang="en-US" sz="1500" spc="85" dirty="0" smtClean="0">
                <a:latin typeface="Palatino Linotype"/>
                <a:cs typeface="Palatino Linotype"/>
              </a:rPr>
              <a:t>1</a:t>
            </a:r>
            <a:r>
              <a:rPr lang="en-US" sz="1500" spc="-15" dirty="0" smtClean="0">
                <a:latin typeface="Palatino Linotype"/>
                <a:cs typeface="Palatino Linotype"/>
              </a:rPr>
              <a:t> </a:t>
            </a:r>
            <a:r>
              <a:rPr lang="en-US" sz="1500" spc="80" dirty="0" smtClean="0">
                <a:latin typeface="Palatino Linotype"/>
                <a:cs typeface="Palatino Linotype"/>
              </a:rPr>
              <a:t>cent</a:t>
            </a:r>
            <a:r>
              <a:rPr lang="en-US" sz="1500" spc="-5" dirty="0" smtClean="0">
                <a:latin typeface="Palatino Linotype"/>
                <a:cs typeface="Palatino Linotype"/>
              </a:rPr>
              <a:t> </a:t>
            </a:r>
            <a:r>
              <a:rPr lang="en-US" sz="1500" spc="70" dirty="0" smtClean="0">
                <a:latin typeface="Palatino Linotype"/>
                <a:cs typeface="Palatino Linotype"/>
              </a:rPr>
              <a:t>per</a:t>
            </a:r>
            <a:r>
              <a:rPr lang="en-US" sz="1500" spc="-35" dirty="0" smtClean="0">
                <a:latin typeface="Palatino Linotype"/>
                <a:cs typeface="Palatino Linotype"/>
              </a:rPr>
              <a:t> </a:t>
            </a:r>
            <a:r>
              <a:rPr lang="en-US" sz="1500" spc="45" dirty="0" smtClean="0">
                <a:latin typeface="Palatino Linotype"/>
                <a:cs typeface="Palatino Linotype"/>
              </a:rPr>
              <a:t>task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55" dirty="0" smtClean="0">
                <a:latin typeface="Palatino Linotype"/>
                <a:cs typeface="Palatino Linotype"/>
              </a:rPr>
              <a:t>attracts</a:t>
            </a:r>
            <a:r>
              <a:rPr lang="en-US" sz="1500" spc="-5" dirty="0" smtClean="0">
                <a:latin typeface="Palatino Linotype"/>
                <a:cs typeface="Palatino Linotype"/>
              </a:rPr>
              <a:t> </a:t>
            </a:r>
            <a:r>
              <a:rPr lang="en-US" sz="1500" spc="80" dirty="0" smtClean="0">
                <a:latin typeface="Palatino Linotype"/>
                <a:cs typeface="Palatino Linotype"/>
              </a:rPr>
              <a:t>more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60" dirty="0" smtClean="0">
                <a:latin typeface="Palatino Linotype"/>
                <a:cs typeface="Palatino Linotype"/>
              </a:rPr>
              <a:t>workers.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60" dirty="0" smtClean="0">
                <a:latin typeface="Palatino Linotype"/>
                <a:cs typeface="Palatino Linotype"/>
              </a:rPr>
              <a:t>However</a:t>
            </a:r>
            <a:r>
              <a:rPr lang="en-US" sz="1500" spc="-35" dirty="0" smtClean="0">
                <a:latin typeface="Palatino Linotype"/>
                <a:cs typeface="Palatino Linotype"/>
              </a:rPr>
              <a:t> </a:t>
            </a:r>
            <a:r>
              <a:rPr lang="en-US" sz="1500" spc="55" dirty="0" smtClean="0">
                <a:latin typeface="Palatino Linotype"/>
                <a:cs typeface="Palatino Linotype"/>
              </a:rPr>
              <a:t>beyond</a:t>
            </a:r>
            <a:r>
              <a:rPr lang="en-US" sz="1500" spc="-25" dirty="0" smtClean="0">
                <a:latin typeface="Palatino Linotype"/>
                <a:cs typeface="Palatino Linotype"/>
              </a:rPr>
              <a:t> </a:t>
            </a:r>
            <a:r>
              <a:rPr lang="en-US" sz="1500" spc="85" dirty="0" smtClean="0">
                <a:latin typeface="Palatino Linotype"/>
                <a:cs typeface="Palatino Linotype"/>
              </a:rPr>
              <a:t>2  </a:t>
            </a:r>
            <a:r>
              <a:rPr lang="en-US" sz="1500" spc="55" dirty="0" smtClean="0">
                <a:latin typeface="Palatino Linotype"/>
                <a:cs typeface="Palatino Linotype"/>
              </a:rPr>
              <a:t>cents,</a:t>
            </a:r>
            <a:r>
              <a:rPr lang="en-US" sz="1500" spc="-10" dirty="0" smtClean="0">
                <a:latin typeface="Palatino Linotype"/>
                <a:cs typeface="Palatino Linotype"/>
              </a:rPr>
              <a:t> </a:t>
            </a:r>
            <a:r>
              <a:rPr lang="en-US" sz="1500" spc="80" dirty="0" smtClean="0">
                <a:latin typeface="Palatino Linotype"/>
                <a:cs typeface="Palatino Linotype"/>
              </a:rPr>
              <a:t>there</a:t>
            </a:r>
            <a:r>
              <a:rPr lang="en-US" sz="1500" spc="10" dirty="0" smtClean="0">
                <a:latin typeface="Palatino Linotype"/>
                <a:cs typeface="Palatino Linotype"/>
              </a:rPr>
              <a:t> </a:t>
            </a:r>
            <a:r>
              <a:rPr lang="en-US" sz="1500" spc="25" dirty="0" smtClean="0">
                <a:latin typeface="Palatino Linotype"/>
                <a:cs typeface="Palatino Linotype"/>
              </a:rPr>
              <a:t>is</a:t>
            </a:r>
            <a:r>
              <a:rPr lang="en-US" sz="1500" spc="-15" dirty="0" smtClean="0">
                <a:latin typeface="Palatino Linotype"/>
                <a:cs typeface="Palatino Linotype"/>
              </a:rPr>
              <a:t> </a:t>
            </a:r>
            <a:r>
              <a:rPr lang="en-US" sz="1500" spc="55" dirty="0" smtClean="0">
                <a:latin typeface="Palatino Linotype"/>
                <a:cs typeface="Palatino Linotype"/>
              </a:rPr>
              <a:t>barely</a:t>
            </a:r>
            <a:r>
              <a:rPr lang="en-US" sz="1500" spc="-35" dirty="0" smtClean="0">
                <a:latin typeface="Palatino Linotype"/>
                <a:cs typeface="Palatino Linotype"/>
              </a:rPr>
              <a:t> </a:t>
            </a:r>
            <a:r>
              <a:rPr lang="en-US" sz="1500" spc="60" dirty="0" smtClean="0">
                <a:latin typeface="Palatino Linotype"/>
                <a:cs typeface="Palatino Linotype"/>
              </a:rPr>
              <a:t>any</a:t>
            </a:r>
            <a:r>
              <a:rPr lang="en-US" sz="1500" spc="-35" dirty="0" smtClean="0">
                <a:latin typeface="Palatino Linotype"/>
                <a:cs typeface="Palatino Linotype"/>
              </a:rPr>
              <a:t> </a:t>
            </a:r>
            <a:r>
              <a:rPr lang="en-US" sz="1500" spc="60" dirty="0" smtClean="0">
                <a:latin typeface="Palatino Linotype"/>
                <a:cs typeface="Palatino Linotype"/>
              </a:rPr>
              <a:t>difference.</a:t>
            </a:r>
            <a:endParaRPr lang="en-US" sz="1500" dirty="0">
              <a:latin typeface="Palatino Linotype"/>
              <a:cs typeface="Palatino Linotype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421228" y="1931391"/>
            <a:ext cx="6967470" cy="4263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6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49299" y="508126"/>
            <a:ext cx="1009471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and 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8050" y="1519841"/>
            <a:ext cx="10502632" cy="1341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1275">
              <a:lnSpc>
                <a:spcPct val="100000"/>
              </a:lnSpc>
            </a:pPr>
            <a:r>
              <a:rPr lang="en-US" sz="1500" spc="50" dirty="0" smtClean="0">
                <a:latin typeface="Palatino Linotype"/>
                <a:cs typeface="Palatino Linotype"/>
              </a:rPr>
              <a:t>The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40" dirty="0" smtClean="0">
                <a:latin typeface="Palatino Linotype"/>
                <a:cs typeface="Palatino Linotype"/>
              </a:rPr>
              <a:t>graph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60" dirty="0" smtClean="0">
                <a:latin typeface="Palatino Linotype"/>
                <a:cs typeface="Palatino Linotype"/>
              </a:rPr>
              <a:t>below</a:t>
            </a:r>
            <a:r>
              <a:rPr lang="en-US" sz="1500" spc="-20" dirty="0" smtClean="0">
                <a:latin typeface="Palatino Linotype"/>
                <a:cs typeface="Palatino Linotype"/>
              </a:rPr>
              <a:t> </a:t>
            </a:r>
            <a:r>
              <a:rPr lang="en-US" sz="1500" spc="55" dirty="0" smtClean="0">
                <a:latin typeface="Palatino Linotype"/>
                <a:cs typeface="Palatino Linotype"/>
              </a:rPr>
              <a:t>shows</a:t>
            </a:r>
            <a:r>
              <a:rPr lang="en-US" sz="1500" spc="-5" dirty="0" smtClean="0">
                <a:latin typeface="Palatino Linotype"/>
                <a:cs typeface="Palatino Linotype"/>
              </a:rPr>
              <a:t> </a:t>
            </a:r>
            <a:r>
              <a:rPr lang="en-US" sz="1500" spc="70" dirty="0" smtClean="0">
                <a:latin typeface="Palatino Linotype"/>
                <a:cs typeface="Palatino Linotype"/>
              </a:rPr>
              <a:t>the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55" dirty="0" smtClean="0">
                <a:latin typeface="Palatino Linotype"/>
                <a:cs typeface="Palatino Linotype"/>
              </a:rPr>
              <a:t>work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40" dirty="0" smtClean="0">
                <a:latin typeface="Palatino Linotype"/>
                <a:cs typeface="Palatino Linotype"/>
              </a:rPr>
              <a:t>distribution.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25" dirty="0" smtClean="0">
                <a:latin typeface="Palatino Linotype"/>
                <a:cs typeface="Palatino Linotype"/>
              </a:rPr>
              <a:t>It</a:t>
            </a:r>
            <a:r>
              <a:rPr lang="en-US" sz="1500" spc="-5" dirty="0" smtClean="0">
                <a:latin typeface="Palatino Linotype"/>
                <a:cs typeface="Palatino Linotype"/>
              </a:rPr>
              <a:t> </a:t>
            </a:r>
            <a:r>
              <a:rPr lang="en-US" sz="1500" spc="25" dirty="0" smtClean="0">
                <a:latin typeface="Palatino Linotype"/>
                <a:cs typeface="Palatino Linotype"/>
              </a:rPr>
              <a:t>is</a:t>
            </a:r>
            <a:r>
              <a:rPr lang="en-US" sz="1500" spc="-5" dirty="0" smtClean="0">
                <a:latin typeface="Palatino Linotype"/>
                <a:cs typeface="Palatino Linotype"/>
              </a:rPr>
              <a:t> </a:t>
            </a:r>
            <a:r>
              <a:rPr lang="en-US" sz="1500" spc="35" dirty="0" smtClean="0">
                <a:latin typeface="Palatino Linotype"/>
                <a:cs typeface="Palatino Linotype"/>
              </a:rPr>
              <a:t>highly</a:t>
            </a:r>
            <a:r>
              <a:rPr lang="en-US" sz="1500" spc="-25" dirty="0" smtClean="0">
                <a:latin typeface="Palatino Linotype"/>
                <a:cs typeface="Palatino Linotype"/>
              </a:rPr>
              <a:t> </a:t>
            </a:r>
            <a:r>
              <a:rPr lang="en-US" sz="1500" spc="50" dirty="0" smtClean="0">
                <a:latin typeface="Palatino Linotype"/>
                <a:cs typeface="Palatino Linotype"/>
              </a:rPr>
              <a:t>skewed.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35" dirty="0" smtClean="0">
                <a:latin typeface="Palatino Linotype"/>
                <a:cs typeface="Palatino Linotype"/>
              </a:rPr>
              <a:t>Total</a:t>
            </a:r>
            <a:r>
              <a:rPr lang="en-US" sz="1500" spc="-15" dirty="0" smtClean="0">
                <a:latin typeface="Palatino Linotype"/>
                <a:cs typeface="Palatino Linotype"/>
              </a:rPr>
              <a:t> </a:t>
            </a:r>
            <a:r>
              <a:rPr lang="en-US" sz="1500" spc="75" dirty="0" smtClean="0">
                <a:latin typeface="Palatino Linotype"/>
                <a:cs typeface="Palatino Linotype"/>
              </a:rPr>
              <a:t>750  </a:t>
            </a:r>
            <a:r>
              <a:rPr lang="en-US" sz="1500" spc="60" dirty="0" smtClean="0">
                <a:latin typeface="Palatino Linotype"/>
                <a:cs typeface="Palatino Linotype"/>
              </a:rPr>
              <a:t>workers.</a:t>
            </a:r>
            <a:endParaRPr lang="en-US" sz="1500" dirty="0" smtClean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1300" dirty="0" smtClean="0">
              <a:latin typeface="Times New Roman"/>
              <a:cs typeface="Times New Roman"/>
            </a:endParaRPr>
          </a:p>
          <a:p>
            <a:pPr marL="679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spc="35" dirty="0" smtClean="0">
                <a:latin typeface="Palatino Linotype"/>
                <a:cs typeface="Palatino Linotype"/>
              </a:rPr>
              <a:t>Tasks </a:t>
            </a:r>
            <a:r>
              <a:rPr lang="en-US" sz="1500" spc="65" dirty="0" smtClean="0">
                <a:latin typeface="Palatino Linotype"/>
                <a:cs typeface="Palatino Linotype"/>
              </a:rPr>
              <a:t>acquire </a:t>
            </a:r>
            <a:r>
              <a:rPr lang="en-US" sz="1500" spc="90" dirty="0" smtClean="0">
                <a:latin typeface="Palatino Linotype"/>
                <a:cs typeface="Palatino Linotype"/>
              </a:rPr>
              <a:t>a</a:t>
            </a:r>
            <a:r>
              <a:rPr lang="en-US" sz="1500" spc="-140" dirty="0" smtClean="0">
                <a:latin typeface="Palatino Linotype"/>
                <a:cs typeface="Palatino Linotype"/>
              </a:rPr>
              <a:t> </a:t>
            </a:r>
            <a:r>
              <a:rPr lang="en-US" sz="1500" spc="60" dirty="0" smtClean="0">
                <a:latin typeface="Palatino Linotype"/>
                <a:cs typeface="Palatino Linotype"/>
              </a:rPr>
              <a:t>community</a:t>
            </a:r>
            <a:endParaRPr lang="en-US" sz="1500" dirty="0" smtClean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lang="en-US" sz="1300" dirty="0" smtClean="0">
              <a:latin typeface="Times New Roman"/>
              <a:cs typeface="Times New Roman"/>
            </a:endParaRPr>
          </a:p>
          <a:p>
            <a:pPr marL="679450" marR="5080" indent="-285750">
              <a:lnSpc>
                <a:spcPct val="1042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1500" spc="50" dirty="0" smtClean="0">
                <a:latin typeface="Palatino Linotype"/>
                <a:cs typeface="Palatino Linotype"/>
              </a:rPr>
              <a:t>The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65" dirty="0" smtClean="0">
                <a:latin typeface="Palatino Linotype"/>
                <a:cs typeface="Palatino Linotype"/>
              </a:rPr>
              <a:t>authors</a:t>
            </a:r>
            <a:r>
              <a:rPr lang="en-US" sz="1500" spc="-5" dirty="0" smtClean="0">
                <a:latin typeface="Palatino Linotype"/>
                <a:cs typeface="Palatino Linotype"/>
              </a:rPr>
              <a:t> </a:t>
            </a:r>
            <a:r>
              <a:rPr lang="en-US" sz="1500" spc="55" dirty="0" smtClean="0">
                <a:latin typeface="Palatino Linotype"/>
                <a:cs typeface="Palatino Linotype"/>
              </a:rPr>
              <a:t>thought</a:t>
            </a:r>
            <a:r>
              <a:rPr lang="en-US" sz="1500" spc="-5" dirty="0" smtClean="0">
                <a:latin typeface="Palatino Linotype"/>
                <a:cs typeface="Palatino Linotype"/>
              </a:rPr>
              <a:t> </a:t>
            </a:r>
            <a:r>
              <a:rPr lang="en-US" sz="1500" spc="70" dirty="0" smtClean="0">
                <a:latin typeface="Palatino Linotype"/>
                <a:cs typeface="Palatino Linotype"/>
              </a:rPr>
              <a:t>the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80" dirty="0" smtClean="0">
                <a:latin typeface="Palatino Linotype"/>
                <a:cs typeface="Palatino Linotype"/>
              </a:rPr>
              <a:t>ones</a:t>
            </a:r>
            <a:r>
              <a:rPr lang="en-US" sz="1500" spc="-5" dirty="0" smtClean="0">
                <a:latin typeface="Palatino Linotype"/>
                <a:cs typeface="Palatino Linotype"/>
              </a:rPr>
              <a:t> </a:t>
            </a:r>
            <a:r>
              <a:rPr lang="en-US" sz="1500" spc="25" dirty="0" smtClean="0">
                <a:latin typeface="Palatino Linotype"/>
                <a:cs typeface="Palatino Linotype"/>
              </a:rPr>
              <a:t>doing</a:t>
            </a:r>
            <a:r>
              <a:rPr lang="en-US" sz="1500" spc="15" dirty="0" smtClean="0">
                <a:latin typeface="Palatino Linotype"/>
                <a:cs typeface="Palatino Linotype"/>
              </a:rPr>
              <a:t> </a:t>
            </a:r>
            <a:r>
              <a:rPr lang="en-US" sz="1500" spc="80" dirty="0" smtClean="0">
                <a:latin typeface="Palatino Linotype"/>
                <a:cs typeface="Palatino Linotype"/>
              </a:rPr>
              <a:t>more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45" dirty="0" smtClean="0">
                <a:latin typeface="Palatino Linotype"/>
                <a:cs typeface="Palatino Linotype"/>
              </a:rPr>
              <a:t>hits</a:t>
            </a:r>
            <a:r>
              <a:rPr lang="en-US" sz="1500" spc="-5" dirty="0" smtClean="0">
                <a:latin typeface="Palatino Linotype"/>
                <a:cs typeface="Palatino Linotype"/>
              </a:rPr>
              <a:t> </a:t>
            </a:r>
            <a:r>
              <a:rPr lang="en-US" sz="1500" spc="15" dirty="0" smtClean="0">
                <a:latin typeface="Palatino Linotype"/>
                <a:cs typeface="Palatino Linotype"/>
              </a:rPr>
              <a:t>will</a:t>
            </a:r>
            <a:r>
              <a:rPr lang="en-US" sz="1500" spc="-15" dirty="0" smtClean="0">
                <a:latin typeface="Palatino Linotype"/>
                <a:cs typeface="Palatino Linotype"/>
              </a:rPr>
              <a:t> </a:t>
            </a:r>
            <a:r>
              <a:rPr lang="en-US" sz="1500" spc="75" dirty="0" smtClean="0">
                <a:latin typeface="Palatino Linotype"/>
                <a:cs typeface="Palatino Linotype"/>
              </a:rPr>
              <a:t>have</a:t>
            </a:r>
            <a:r>
              <a:rPr lang="en-US" sz="1500" spc="20" dirty="0" smtClean="0">
                <a:latin typeface="Palatino Linotype"/>
                <a:cs typeface="Palatino Linotype"/>
              </a:rPr>
              <a:t> </a:t>
            </a:r>
            <a:r>
              <a:rPr lang="en-US" sz="1500" spc="65" dirty="0" smtClean="0">
                <a:latin typeface="Palatino Linotype"/>
                <a:cs typeface="Palatino Linotype"/>
              </a:rPr>
              <a:t>lesser</a:t>
            </a:r>
            <a:r>
              <a:rPr lang="en-US" sz="1500" spc="-35" dirty="0" smtClean="0">
                <a:latin typeface="Palatino Linotype"/>
                <a:cs typeface="Palatino Linotype"/>
              </a:rPr>
              <a:t> </a:t>
            </a:r>
            <a:r>
              <a:rPr lang="en-US" sz="1500" spc="90" dirty="0" smtClean="0">
                <a:latin typeface="Palatino Linotype"/>
                <a:cs typeface="Palatino Linotype"/>
              </a:rPr>
              <a:t>error</a:t>
            </a:r>
            <a:r>
              <a:rPr lang="en-US" sz="1500" spc="-35" dirty="0" smtClean="0">
                <a:latin typeface="Palatino Linotype"/>
                <a:cs typeface="Palatino Linotype"/>
              </a:rPr>
              <a:t> </a:t>
            </a:r>
            <a:r>
              <a:rPr lang="en-US" sz="1500" spc="55" dirty="0" smtClean="0">
                <a:latin typeface="Palatino Linotype"/>
                <a:cs typeface="Palatino Linotype"/>
              </a:rPr>
              <a:t>but  </a:t>
            </a:r>
            <a:r>
              <a:rPr lang="en-US" sz="1500" spc="45" dirty="0" smtClean="0">
                <a:latin typeface="Palatino Linotype"/>
                <a:cs typeface="Palatino Linotype"/>
              </a:rPr>
              <a:t>this</a:t>
            </a:r>
            <a:r>
              <a:rPr lang="en-US" sz="1500" spc="-10" dirty="0" smtClean="0">
                <a:latin typeface="Palatino Linotype"/>
                <a:cs typeface="Palatino Linotype"/>
              </a:rPr>
              <a:t> </a:t>
            </a:r>
            <a:r>
              <a:rPr lang="en-US" sz="1500" spc="70" dirty="0" smtClean="0">
                <a:latin typeface="Palatino Linotype"/>
                <a:cs typeface="Palatino Linotype"/>
              </a:rPr>
              <a:t>behavior</a:t>
            </a:r>
            <a:r>
              <a:rPr lang="en-US" sz="1500" spc="-40" dirty="0" smtClean="0">
                <a:latin typeface="Palatino Linotype"/>
                <a:cs typeface="Palatino Linotype"/>
              </a:rPr>
              <a:t> </a:t>
            </a:r>
            <a:r>
              <a:rPr lang="en-US" sz="1500" spc="70" dirty="0" smtClean="0">
                <a:latin typeface="Palatino Linotype"/>
                <a:cs typeface="Palatino Linotype"/>
              </a:rPr>
              <a:t>not</a:t>
            </a:r>
            <a:r>
              <a:rPr lang="en-US" sz="1500" spc="-10" dirty="0" smtClean="0">
                <a:latin typeface="Palatino Linotype"/>
                <a:cs typeface="Palatino Linotype"/>
              </a:rPr>
              <a:t> </a:t>
            </a:r>
            <a:r>
              <a:rPr lang="en-US" sz="1500" spc="80" dirty="0" smtClean="0">
                <a:latin typeface="Palatino Linotype"/>
                <a:cs typeface="Palatino Linotype"/>
              </a:rPr>
              <a:t>seen</a:t>
            </a:r>
            <a:r>
              <a:rPr lang="en-US" sz="1500" dirty="0" smtClean="0">
                <a:latin typeface="Palatino Linotype"/>
                <a:cs typeface="Palatino Linotype"/>
              </a:rPr>
              <a:t> </a:t>
            </a:r>
            <a:r>
              <a:rPr lang="en-US" sz="1500" spc="50" dirty="0" smtClean="0">
                <a:latin typeface="Palatino Linotype"/>
                <a:cs typeface="Palatino Linotype"/>
              </a:rPr>
              <a:t>in</a:t>
            </a:r>
            <a:r>
              <a:rPr lang="en-US" sz="1500" dirty="0" smtClean="0">
                <a:latin typeface="Palatino Linotype"/>
                <a:cs typeface="Palatino Linotype"/>
              </a:rPr>
              <a:t> </a:t>
            </a:r>
            <a:r>
              <a:rPr lang="en-US" sz="1500" spc="70" dirty="0" smtClean="0">
                <a:latin typeface="Palatino Linotype"/>
                <a:cs typeface="Palatino Linotype"/>
              </a:rPr>
              <a:t>experiments.</a:t>
            </a:r>
            <a:endParaRPr lang="en-US" sz="1500" dirty="0">
              <a:latin typeface="Palatino Linotype"/>
              <a:cs typeface="Palatino Linotype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3440805" y="2898953"/>
            <a:ext cx="5034980" cy="316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5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49300" y="508126"/>
            <a:ext cx="1093183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Queries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6578" y="1648630"/>
            <a:ext cx="94507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spc="40" dirty="0">
                <a:latin typeface="Palatino Linotype"/>
                <a:cs typeface="Palatino Linotype"/>
              </a:rPr>
              <a:t>Query</a:t>
            </a:r>
            <a:r>
              <a:rPr sz="1500" spc="-25" dirty="0">
                <a:latin typeface="Palatino Linotype"/>
                <a:cs typeface="Palatino Linotype"/>
              </a:rPr>
              <a:t> </a:t>
            </a:r>
            <a:r>
              <a:rPr sz="1500" spc="25" dirty="0">
                <a:latin typeface="Palatino Linotype"/>
                <a:cs typeface="Palatino Linotype"/>
              </a:rPr>
              <a:t>is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spc="40" dirty="0">
                <a:latin typeface="Palatino Linotype"/>
                <a:cs typeface="Palatino Linotype"/>
              </a:rPr>
              <a:t>to</a:t>
            </a:r>
            <a:r>
              <a:rPr sz="1500" spc="30" dirty="0">
                <a:latin typeface="Palatino Linotype"/>
                <a:cs typeface="Palatino Linotype"/>
              </a:rPr>
              <a:t> </a:t>
            </a:r>
            <a:r>
              <a:rPr sz="1500" spc="55" dirty="0">
                <a:latin typeface="Palatino Linotype"/>
                <a:cs typeface="Palatino Linotype"/>
              </a:rPr>
              <a:t>sort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spc="70" dirty="0">
                <a:latin typeface="Palatino Linotype"/>
                <a:cs typeface="Palatino Linotype"/>
              </a:rPr>
              <a:t>the</a:t>
            </a:r>
            <a:r>
              <a:rPr sz="1500" spc="20" dirty="0">
                <a:latin typeface="Palatino Linotype"/>
                <a:cs typeface="Palatino Linotype"/>
              </a:rPr>
              <a:t> </a:t>
            </a:r>
            <a:r>
              <a:rPr sz="1500" spc="50" dirty="0">
                <a:latin typeface="Palatino Linotype"/>
                <a:cs typeface="Palatino Linotype"/>
              </a:rPr>
              <a:t>pictures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spc="70" dirty="0">
                <a:latin typeface="Palatino Linotype"/>
                <a:cs typeface="Palatino Linotype"/>
              </a:rPr>
              <a:t>for</a:t>
            </a:r>
            <a:r>
              <a:rPr sz="1500" spc="-35" dirty="0">
                <a:latin typeface="Palatino Linotype"/>
                <a:cs typeface="Palatino Linotype"/>
              </a:rPr>
              <a:t> </a:t>
            </a:r>
            <a:r>
              <a:rPr sz="1500" spc="25" dirty="0">
                <a:latin typeface="Palatino Linotype"/>
                <a:cs typeface="Palatino Linotype"/>
              </a:rPr>
              <a:t>Golden</a:t>
            </a:r>
            <a:r>
              <a:rPr sz="1500" spc="5" dirty="0">
                <a:latin typeface="Palatino Linotype"/>
                <a:cs typeface="Palatino Linotype"/>
              </a:rPr>
              <a:t> </a:t>
            </a:r>
            <a:r>
              <a:rPr sz="1500" spc="20" dirty="0">
                <a:latin typeface="Palatino Linotype"/>
                <a:cs typeface="Palatino Linotype"/>
              </a:rPr>
              <a:t>Gate </a:t>
            </a:r>
            <a:r>
              <a:rPr sz="1500" spc="40" dirty="0">
                <a:latin typeface="Palatino Linotype"/>
                <a:cs typeface="Palatino Linotype"/>
              </a:rPr>
              <a:t>bridge.</a:t>
            </a:r>
            <a:r>
              <a:rPr sz="1500" spc="20" dirty="0">
                <a:latin typeface="Palatino Linotype"/>
                <a:cs typeface="Palatino Linotype"/>
              </a:rPr>
              <a:t> </a:t>
            </a:r>
            <a:r>
              <a:rPr sz="1500" spc="45" dirty="0">
                <a:latin typeface="Palatino Linotype"/>
                <a:cs typeface="Palatino Linotype"/>
              </a:rPr>
              <a:t>They</a:t>
            </a:r>
            <a:r>
              <a:rPr sz="1500" spc="-25" dirty="0">
                <a:latin typeface="Palatino Linotype"/>
                <a:cs typeface="Palatino Linotype"/>
              </a:rPr>
              <a:t> </a:t>
            </a:r>
            <a:r>
              <a:rPr sz="1500" spc="55" dirty="0">
                <a:latin typeface="Palatino Linotype"/>
                <a:cs typeface="Palatino Linotype"/>
              </a:rPr>
              <a:t>rankings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spc="75" dirty="0">
                <a:latin typeface="Palatino Linotype"/>
                <a:cs typeface="Palatino Linotype"/>
              </a:rPr>
              <a:t>are</a:t>
            </a:r>
            <a:r>
              <a:rPr sz="1500" spc="20" dirty="0">
                <a:latin typeface="Palatino Linotype"/>
                <a:cs typeface="Palatino Linotype"/>
              </a:rPr>
              <a:t> </a:t>
            </a:r>
            <a:r>
              <a:rPr sz="1500" spc="55" dirty="0">
                <a:latin typeface="Palatino Linotype"/>
                <a:cs typeface="Palatino Linotype"/>
              </a:rPr>
              <a:t>close</a:t>
            </a:r>
            <a:r>
              <a:rPr sz="1500" spc="20" dirty="0">
                <a:latin typeface="Palatino Linotype"/>
                <a:cs typeface="Palatino Linotype"/>
              </a:rPr>
              <a:t> </a:t>
            </a:r>
            <a:r>
              <a:rPr sz="1500" spc="40" dirty="0">
                <a:latin typeface="Palatino Linotype"/>
                <a:cs typeface="Palatino Linotype"/>
              </a:rPr>
              <a:t>to  </a:t>
            </a:r>
            <a:r>
              <a:rPr sz="1500" spc="55" dirty="0">
                <a:latin typeface="Palatino Linotype"/>
                <a:cs typeface="Palatino Linotype"/>
              </a:rPr>
              <a:t>ranking </a:t>
            </a:r>
            <a:r>
              <a:rPr sz="1500" spc="35" dirty="0">
                <a:latin typeface="Palatino Linotype"/>
                <a:cs typeface="Palatino Linotype"/>
              </a:rPr>
              <a:t>by</a:t>
            </a:r>
            <a:r>
              <a:rPr sz="1500" spc="-135" dirty="0">
                <a:latin typeface="Palatino Linotype"/>
                <a:cs typeface="Palatino Linotype"/>
              </a:rPr>
              <a:t> </a:t>
            </a:r>
            <a:r>
              <a:rPr sz="1500" spc="65" dirty="0">
                <a:latin typeface="Palatino Linotype"/>
                <a:cs typeface="Palatino Linotype"/>
              </a:rPr>
              <a:t>experts.</a:t>
            </a:r>
            <a:endParaRPr sz="15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0948" y="2188969"/>
            <a:ext cx="8408541" cy="4083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7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445" y="2477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899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094"/>
            <a:ext cx="10515600" cy="935641"/>
          </a:xfrm>
        </p:spPr>
        <p:txBody>
          <a:bodyPr/>
          <a:lstStyle/>
          <a:p>
            <a:pPr algn="ctr"/>
            <a:r>
              <a:rPr lang="en-US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Crowdsourcing :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868" y="1764406"/>
            <a:ext cx="10515600" cy="4683014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92" y="1764406"/>
            <a:ext cx="5782615" cy="29986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9868" y="5304866"/>
            <a:ext cx="10515600" cy="935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 large undefined group of peoples via a group invitation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Application of open sourcing principles  to outside the software development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62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541" y="684481"/>
            <a:ext cx="10534918" cy="912499"/>
          </a:xfrm>
        </p:spPr>
        <p:txBody>
          <a:bodyPr>
            <a:normAutofit fontScale="90000"/>
          </a:bodyPr>
          <a:lstStyle/>
          <a:p>
            <a:r>
              <a:rPr lang="en-US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Crowdsourcing : Platforms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99256"/>
            <a:ext cx="9144000" cy="3618964"/>
          </a:xfrm>
        </p:spPr>
        <p:txBody>
          <a:bodyPr/>
          <a:lstStyle/>
          <a:p>
            <a:pPr marL="12700" marR="5080" lvl="0" algn="l">
              <a:lnSpc>
                <a:spcPct val="104200"/>
              </a:lnSpc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Crowdsourcing ?</a:t>
            </a:r>
            <a:endParaRPr lang="en-US" altLang="en-US" dirty="0" smtClean="0"/>
          </a:p>
          <a:p>
            <a:pPr marL="12700" marR="5080" lvl="0" algn="l">
              <a:lnSpc>
                <a:spcPct val="104200"/>
              </a:lnSpc>
            </a:pPr>
            <a:r>
              <a:rPr lang="en-US" altLang="en-US" dirty="0" smtClean="0"/>
              <a:t>Crowdsourcing</a:t>
            </a:r>
            <a:r>
              <a:rPr lang="en-US" altLang="en-US" dirty="0"/>
              <a:t> is the practice of engaging a 'crowd' or group for a common goal—often for innovation, problem solving, or efficiency. </a:t>
            </a:r>
          </a:p>
          <a:p>
            <a:pPr marL="12700" marR="5080" algn="l">
              <a:lnSpc>
                <a:spcPct val="104200"/>
              </a:lnSpc>
            </a:pPr>
            <a:r>
              <a:rPr lang="en-US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Crowdsourcing Platform:</a:t>
            </a:r>
            <a:endParaRPr lang="en-US" dirty="0"/>
          </a:p>
          <a:p>
            <a:pPr marL="12700" marR="5080" algn="l">
              <a:lnSpc>
                <a:spcPct val="104200"/>
              </a:lnSpc>
            </a:pPr>
            <a:r>
              <a:rPr lang="en-US" dirty="0"/>
              <a:t> A  crowdsourcing platform creates a marketplace on  which requesters offer tasks and workers accept and  work on the tasks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89" y="5214871"/>
            <a:ext cx="35147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8541" y="684481"/>
            <a:ext cx="10534918" cy="912499"/>
          </a:xfrm>
        </p:spPr>
        <p:txBody>
          <a:bodyPr>
            <a:normAutofit fontScale="90000"/>
          </a:bodyPr>
          <a:lstStyle/>
          <a:p>
            <a:r>
              <a:rPr lang="en-US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Crowdsourcing : Platforms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1777285"/>
            <a:ext cx="9144000" cy="4546242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71" y="1596981"/>
            <a:ext cx="9142857" cy="5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08866"/>
            <a:ext cx="9144000" cy="822347"/>
          </a:xfrm>
        </p:spPr>
        <p:txBody>
          <a:bodyPr>
            <a:normAutofit fontScale="90000"/>
          </a:bodyPr>
          <a:lstStyle/>
          <a:p>
            <a:r>
              <a:rPr lang="en-US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Crowdsourcing : Platforms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25769"/>
            <a:ext cx="9654862" cy="4597758"/>
          </a:xfrm>
        </p:spPr>
        <p:txBody>
          <a:bodyPr/>
          <a:lstStyle/>
          <a:p>
            <a:pPr algn="l"/>
            <a:r>
              <a:rPr lang="en-US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popular platforms </a:t>
            </a:r>
            <a:r>
              <a:rPr lang="en-US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/>
              <a:t>Freelancer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 err="1"/>
              <a:t>DesignCrowd</a:t>
            </a:r>
            <a:endParaRPr lang="en-US" sz="18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 err="1"/>
              <a:t>OneSpace</a:t>
            </a:r>
            <a:endParaRPr lang="en-US" sz="18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 err="1"/>
              <a:t>Innocentive</a:t>
            </a:r>
            <a:endParaRPr lang="en-US" sz="18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/>
              <a:t>Amazon Mechanical </a:t>
            </a:r>
            <a:r>
              <a:rPr lang="en-US" sz="1800" dirty="0" smtClean="0"/>
              <a:t>Turk</a:t>
            </a:r>
          </a:p>
          <a:p>
            <a:pPr algn="l"/>
            <a:endParaRPr lang="en-US" sz="1800" dirty="0" smtClean="0"/>
          </a:p>
          <a:p>
            <a:pPr algn="l"/>
            <a:r>
              <a:rPr lang="en-US" spc="50" dirty="0" smtClean="0">
                <a:latin typeface="Palatino Linotype"/>
                <a:cs typeface="Palatino Linotype"/>
              </a:rPr>
              <a:t>One of the </a:t>
            </a:r>
            <a:r>
              <a:rPr lang="en-US" spc="45" dirty="0" smtClean="0">
                <a:latin typeface="Palatino Linotype"/>
                <a:cs typeface="Palatino Linotype"/>
              </a:rPr>
              <a:t>largest </a:t>
            </a:r>
            <a:r>
              <a:rPr lang="en-US" spc="60" dirty="0" smtClean="0">
                <a:latin typeface="Palatino Linotype"/>
                <a:cs typeface="Palatino Linotype"/>
              </a:rPr>
              <a:t>among </a:t>
            </a:r>
            <a:r>
              <a:rPr lang="en-US" spc="70" dirty="0" smtClean="0">
                <a:latin typeface="Palatino Linotype"/>
                <a:cs typeface="Palatino Linotype"/>
              </a:rPr>
              <a:t>these </a:t>
            </a:r>
            <a:r>
              <a:rPr lang="en-US" spc="25" dirty="0" smtClean="0">
                <a:latin typeface="Palatino Linotype"/>
                <a:cs typeface="Palatino Linotype"/>
              </a:rPr>
              <a:t>is </a:t>
            </a:r>
            <a:r>
              <a:rPr lang="en-US" spc="35" dirty="0" smtClean="0">
                <a:latin typeface="Palatino Linotype"/>
                <a:cs typeface="Palatino Linotype"/>
              </a:rPr>
              <a:t>Amazon </a:t>
            </a:r>
            <a:r>
              <a:rPr lang="en-US" spc="65" dirty="0" smtClean="0">
                <a:latin typeface="Palatino Linotype"/>
                <a:cs typeface="Palatino Linotype"/>
              </a:rPr>
              <a:t>Mechanical</a:t>
            </a:r>
            <a:r>
              <a:rPr lang="en-US" spc="-254" dirty="0" smtClean="0">
                <a:latin typeface="Palatino Linotype"/>
                <a:cs typeface="Palatino Linotype"/>
              </a:rPr>
              <a:t> </a:t>
            </a:r>
            <a:r>
              <a:rPr lang="en-US" spc="40" dirty="0" smtClean="0">
                <a:latin typeface="Palatino Linotype"/>
                <a:cs typeface="Palatino Linotype"/>
              </a:rPr>
              <a:t>Turk (</a:t>
            </a:r>
            <a:r>
              <a:rPr lang="en-US" b="1" spc="40" dirty="0" smtClean="0">
                <a:latin typeface="Palatino Linotype"/>
                <a:cs typeface="Palatino Linotype"/>
              </a:rPr>
              <a:t>AMT)</a:t>
            </a:r>
            <a:endParaRPr lang="en-US" b="1" dirty="0" smtClean="0">
              <a:latin typeface="Palatino Linotype"/>
              <a:cs typeface="Palatino Linotype"/>
            </a:endParaRPr>
          </a:p>
          <a:p>
            <a:pPr algn="l"/>
            <a:endParaRPr lang="en-US" dirty="0"/>
          </a:p>
        </p:txBody>
      </p:sp>
      <p:sp>
        <p:nvSpPr>
          <p:cNvPr id="4" name="object 8"/>
          <p:cNvSpPr/>
          <p:nvPr/>
        </p:nvSpPr>
        <p:spPr>
          <a:xfrm>
            <a:off x="3310667" y="5124696"/>
            <a:ext cx="43815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674252" y="5943102"/>
            <a:ext cx="8843493" cy="38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lang="en-US" spc="45" dirty="0" smtClean="0">
                <a:latin typeface="Palatino Linotype"/>
                <a:cs typeface="Palatino Linotype"/>
              </a:rPr>
              <a:t>Platform</a:t>
            </a:r>
            <a:r>
              <a:rPr lang="en-US" dirty="0" smtClean="0">
                <a:latin typeface="Palatino Linotype"/>
                <a:cs typeface="Palatino Linotype"/>
              </a:rPr>
              <a:t> </a:t>
            </a:r>
            <a:r>
              <a:rPr lang="en-US" spc="55" dirty="0" smtClean="0">
                <a:latin typeface="Palatino Linotype"/>
                <a:cs typeface="Palatino Linotype"/>
              </a:rPr>
              <a:t>had</a:t>
            </a:r>
            <a:r>
              <a:rPr lang="en-US" spc="-30" dirty="0" smtClean="0">
                <a:latin typeface="Palatino Linotype"/>
                <a:cs typeface="Palatino Linotype"/>
              </a:rPr>
              <a:t> </a:t>
            </a:r>
            <a:r>
              <a:rPr lang="en-US" spc="65" dirty="0" smtClean="0">
                <a:latin typeface="Palatino Linotype"/>
                <a:cs typeface="Palatino Linotype"/>
              </a:rPr>
              <a:t>500,000</a:t>
            </a:r>
            <a:r>
              <a:rPr lang="en-US" spc="-20" dirty="0" smtClean="0">
                <a:latin typeface="Palatino Linotype"/>
                <a:cs typeface="Palatino Linotype"/>
              </a:rPr>
              <a:t> </a:t>
            </a:r>
            <a:r>
              <a:rPr lang="en-US" spc="65" dirty="0" smtClean="0">
                <a:latin typeface="Palatino Linotype"/>
                <a:cs typeface="Palatino Linotype"/>
              </a:rPr>
              <a:t>workers</a:t>
            </a:r>
            <a:r>
              <a:rPr lang="en-US" spc="-10" dirty="0" smtClean="0">
                <a:latin typeface="Palatino Linotype"/>
                <a:cs typeface="Palatino Linotype"/>
              </a:rPr>
              <a:t> </a:t>
            </a:r>
            <a:r>
              <a:rPr lang="en-US" spc="50" dirty="0" smtClean="0">
                <a:latin typeface="Palatino Linotype"/>
                <a:cs typeface="Palatino Linotype"/>
              </a:rPr>
              <a:t>in</a:t>
            </a:r>
            <a:r>
              <a:rPr lang="en-US" dirty="0" smtClean="0">
                <a:latin typeface="Palatino Linotype"/>
                <a:cs typeface="Palatino Linotype"/>
              </a:rPr>
              <a:t> </a:t>
            </a:r>
            <a:r>
              <a:rPr lang="en-US" spc="75" dirty="0" smtClean="0">
                <a:latin typeface="Palatino Linotype"/>
                <a:cs typeface="Palatino Linotype"/>
              </a:rPr>
              <a:t>2011</a:t>
            </a:r>
            <a:r>
              <a:rPr lang="en-US" spc="-20" dirty="0" smtClean="0">
                <a:latin typeface="Palatino Linotype"/>
                <a:cs typeface="Palatino Linotype"/>
              </a:rPr>
              <a:t> </a:t>
            </a:r>
            <a:r>
              <a:rPr lang="en-US" spc="55" dirty="0" smtClean="0">
                <a:latin typeface="Palatino Linotype"/>
                <a:cs typeface="Palatino Linotype"/>
              </a:rPr>
              <a:t>and  continuously</a:t>
            </a:r>
            <a:r>
              <a:rPr lang="en-US" spc="-105" dirty="0" smtClean="0">
                <a:latin typeface="Palatino Linotype"/>
                <a:cs typeface="Palatino Linotype"/>
              </a:rPr>
              <a:t> </a:t>
            </a:r>
            <a:r>
              <a:rPr lang="en-US" spc="40" dirty="0" smtClean="0">
                <a:latin typeface="Palatino Linotype"/>
                <a:cs typeface="Palatino Linotype"/>
              </a:rPr>
              <a:t>growing.</a:t>
            </a:r>
            <a:endParaRPr lang="en-US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0650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>
            <a:normAutofit/>
          </a:bodyPr>
          <a:lstStyle/>
          <a:p>
            <a:pPr algn="ctr"/>
            <a:r>
              <a:rPr lang="en-US" sz="5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AMT Interface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09688"/>
            <a:ext cx="9753600" cy="4781550"/>
          </a:xfrm>
        </p:spPr>
      </p:pic>
    </p:spTree>
    <p:extLst>
      <p:ext uri="{BB962C8B-B14F-4D97-AF65-F5344CB8AC3E}">
        <p14:creationId xmlns:p14="http://schemas.microsoft.com/office/powerpoint/2010/main" val="7886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399"/>
          </a:xfrm>
        </p:spPr>
        <p:txBody>
          <a:bodyPr/>
          <a:lstStyle/>
          <a:p>
            <a:pPr algn="ctr"/>
            <a:r>
              <a:rPr lang="en-US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AMT Terminologies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747" y="1532586"/>
            <a:ext cx="10515600" cy="4966349"/>
          </a:xfrm>
        </p:spPr>
        <p:txBody>
          <a:bodyPr/>
          <a:lstStyle/>
          <a:p>
            <a:r>
              <a:rPr lang="en-US" b="0" i="1" spc="20" dirty="0" smtClean="0">
                <a:latin typeface="Bookman Old Style"/>
                <a:cs typeface="Bookman Old Style"/>
              </a:rPr>
              <a:t>HIT </a:t>
            </a:r>
            <a:r>
              <a:rPr lang="en-US" spc="55" dirty="0" smtClean="0">
                <a:latin typeface="Palatino Linotype"/>
                <a:cs typeface="Palatino Linotype"/>
              </a:rPr>
              <a:t>: </a:t>
            </a:r>
            <a:r>
              <a:rPr lang="en-US" sz="1800" spc="-110" dirty="0" smtClean="0">
                <a:latin typeface="Palatino Linotype"/>
                <a:cs typeface="Palatino Linotype"/>
              </a:rPr>
              <a:t>A  </a:t>
            </a:r>
            <a:r>
              <a:rPr lang="en-US" sz="1800" spc="55" dirty="0" smtClean="0">
                <a:latin typeface="Palatino Linotype"/>
                <a:cs typeface="Palatino Linotype"/>
              </a:rPr>
              <a:t>Human </a:t>
            </a:r>
            <a:r>
              <a:rPr lang="en-US" sz="1800" spc="45" dirty="0" smtClean="0">
                <a:latin typeface="Palatino Linotype"/>
                <a:cs typeface="Palatino Linotype"/>
              </a:rPr>
              <a:t>Intelligent </a:t>
            </a:r>
            <a:r>
              <a:rPr lang="en-US" sz="1800" spc="30" dirty="0" smtClean="0">
                <a:latin typeface="Palatino Linotype"/>
                <a:cs typeface="Palatino Linotype"/>
              </a:rPr>
              <a:t>Task, </a:t>
            </a:r>
            <a:r>
              <a:rPr lang="en-US" sz="1800" spc="95" dirty="0" smtClean="0">
                <a:latin typeface="Palatino Linotype"/>
                <a:cs typeface="Palatino Linotype"/>
              </a:rPr>
              <a:t>or </a:t>
            </a:r>
            <a:r>
              <a:rPr lang="en-US" sz="1800" spc="-15" dirty="0" smtClean="0">
                <a:latin typeface="Palatino Linotype"/>
                <a:cs typeface="Palatino Linotype"/>
              </a:rPr>
              <a:t>HIT, </a:t>
            </a:r>
            <a:r>
              <a:rPr lang="en-US" sz="1800" spc="25" dirty="0" smtClean="0">
                <a:latin typeface="Palatino Linotype"/>
                <a:cs typeface="Palatino Linotype"/>
              </a:rPr>
              <a:t>is </a:t>
            </a:r>
            <a:r>
              <a:rPr lang="en-US" sz="1800" spc="70" dirty="0" smtClean="0">
                <a:latin typeface="Palatino Linotype"/>
                <a:cs typeface="Palatino Linotype"/>
              </a:rPr>
              <a:t>the </a:t>
            </a:r>
            <a:r>
              <a:rPr lang="en-US" sz="1800" spc="50" dirty="0" smtClean="0">
                <a:latin typeface="Palatino Linotype"/>
                <a:cs typeface="Palatino Linotype"/>
              </a:rPr>
              <a:t>smallest  </a:t>
            </a:r>
            <a:r>
              <a:rPr lang="en-US" sz="1800" spc="45" dirty="0" smtClean="0">
                <a:latin typeface="Palatino Linotype"/>
                <a:cs typeface="Palatino Linotype"/>
              </a:rPr>
              <a:t>entity</a:t>
            </a:r>
            <a:r>
              <a:rPr lang="en-US" sz="1800" spc="-25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of</a:t>
            </a:r>
            <a:r>
              <a:rPr lang="en-US" sz="1800" spc="-30" dirty="0" smtClean="0">
                <a:latin typeface="Palatino Linotype"/>
                <a:cs typeface="Palatino Linotyp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work</a:t>
            </a:r>
            <a:r>
              <a:rPr lang="en-US" sz="1800" spc="20" dirty="0" smtClean="0">
                <a:latin typeface="Palatino Linotype"/>
                <a:cs typeface="Palatino Linotype"/>
              </a:rPr>
              <a:t> </a:t>
            </a:r>
            <a:r>
              <a:rPr lang="en-US" sz="1800" spc="90" dirty="0" smtClean="0">
                <a:latin typeface="Palatino Linotype"/>
                <a:cs typeface="Palatino Linotype"/>
              </a:rPr>
              <a:t>a</a:t>
            </a:r>
            <a:r>
              <a:rPr lang="en-US" sz="1800" spc="-20" dirty="0" smtClean="0">
                <a:latin typeface="Palatino Linotype"/>
                <a:cs typeface="Palatino Linotype"/>
              </a:rPr>
              <a:t> </a:t>
            </a:r>
            <a:r>
              <a:rPr lang="en-US" sz="1800" spc="75" dirty="0" smtClean="0">
                <a:latin typeface="Palatino Linotype"/>
                <a:cs typeface="Palatino Linotype"/>
              </a:rPr>
              <a:t>worker</a:t>
            </a:r>
            <a:r>
              <a:rPr lang="en-US" sz="1800" spc="-35" dirty="0" smtClean="0">
                <a:latin typeface="Palatino Linotype"/>
                <a:cs typeface="Palatino Linotype"/>
              </a:rPr>
              <a:t> </a:t>
            </a:r>
            <a:r>
              <a:rPr lang="en-US" sz="1800" spc="80" dirty="0" smtClean="0">
                <a:latin typeface="Palatino Linotype"/>
                <a:cs typeface="Palatino Linotype"/>
              </a:rPr>
              <a:t>can</a:t>
            </a:r>
            <a:r>
              <a:rPr lang="en-US" sz="1800" spc="5" dirty="0" smtClean="0">
                <a:latin typeface="Palatino Linotype"/>
                <a:cs typeface="Palatino Linotype"/>
              </a:rPr>
              <a:t> </a:t>
            </a:r>
            <a:r>
              <a:rPr lang="en-US" sz="1800" spc="60" dirty="0" smtClean="0">
                <a:latin typeface="Palatino Linotype"/>
                <a:cs typeface="Palatino Linotype"/>
              </a:rPr>
              <a:t>accept</a:t>
            </a:r>
            <a:r>
              <a:rPr lang="en-US" sz="1800" spc="-5" dirty="0" smtClean="0">
                <a:latin typeface="Palatino Linotype"/>
                <a:cs typeface="Palatino Linotype"/>
              </a:rPr>
              <a:t> </a:t>
            </a:r>
            <a:r>
              <a:rPr lang="en-US" sz="1800" spc="40" dirty="0" smtClean="0">
                <a:latin typeface="Palatino Linotype"/>
                <a:cs typeface="Palatino Linotype"/>
              </a:rPr>
              <a:t>to</a:t>
            </a:r>
            <a:r>
              <a:rPr lang="en-US" sz="1800" spc="30" dirty="0" smtClean="0">
                <a:latin typeface="Palatino Linotype"/>
                <a:cs typeface="Palatino Linotype"/>
              </a:rPr>
              <a:t> </a:t>
            </a:r>
            <a:r>
              <a:rPr lang="en-US" sz="1800" spc="35" dirty="0" smtClean="0">
                <a:latin typeface="Palatino Linotype"/>
                <a:cs typeface="Palatino Linotype"/>
              </a:rPr>
              <a:t>do.</a:t>
            </a:r>
            <a:r>
              <a:rPr lang="en-US" sz="1800" spc="20" dirty="0" smtClean="0">
                <a:latin typeface="Palatino Linotype"/>
                <a:cs typeface="Palatino Linotype"/>
              </a:rPr>
              <a:t> </a:t>
            </a:r>
            <a:r>
              <a:rPr lang="en-US" sz="1800" spc="-5" dirty="0" smtClean="0">
                <a:latin typeface="Palatino Linotype"/>
                <a:cs typeface="Palatino Linotype"/>
              </a:rPr>
              <a:t>HITs </a:t>
            </a:r>
            <a:r>
              <a:rPr lang="en-US" sz="1800" spc="65" dirty="0" smtClean="0">
                <a:latin typeface="Palatino Linotype"/>
                <a:cs typeface="Palatino Linotype"/>
              </a:rPr>
              <a:t>contain  </a:t>
            </a:r>
            <a:r>
              <a:rPr lang="en-US" sz="1800" spc="85" dirty="0" smtClean="0">
                <a:latin typeface="Palatino Linotype"/>
                <a:cs typeface="Palatino Linotype"/>
              </a:rPr>
              <a:t>one </a:t>
            </a:r>
            <a:r>
              <a:rPr lang="en-US" sz="1800" spc="95" dirty="0" smtClean="0">
                <a:latin typeface="Palatino Linotype"/>
                <a:cs typeface="Palatino Linotype"/>
              </a:rPr>
              <a:t>or </a:t>
            </a:r>
            <a:r>
              <a:rPr lang="en-US" sz="1800" spc="80" dirty="0" smtClean="0">
                <a:latin typeface="Palatino Linotype"/>
                <a:cs typeface="Palatino Linotype"/>
              </a:rPr>
              <a:t>more</a:t>
            </a:r>
            <a:r>
              <a:rPr lang="en-US" sz="1800" spc="-245" dirty="0" smtClean="0">
                <a:latin typeface="Palatino Linotype"/>
                <a:cs typeface="Palatino Linotype"/>
              </a:rPr>
              <a:t> </a:t>
            </a:r>
            <a:r>
              <a:rPr lang="en-US" sz="1800" spc="65" dirty="0" smtClean="0">
                <a:latin typeface="Palatino Linotype"/>
                <a:cs typeface="Palatino Linotype"/>
              </a:rPr>
              <a:t>jobs.</a:t>
            </a:r>
            <a:r>
              <a:rPr lang="en-US" sz="1800" spc="5" dirty="0" smtClean="0">
                <a:latin typeface="Palatino Linotype"/>
                <a:cs typeface="Palatino Linotype"/>
              </a:rPr>
              <a:t> </a:t>
            </a:r>
            <a:r>
              <a:rPr lang="en-US" sz="1800" spc="10" dirty="0">
                <a:latin typeface="Palatino Linotype"/>
                <a:cs typeface="Palatino Linotype"/>
              </a:rPr>
              <a:t>Hits are like micro tasks , which typically takes less than a minute</a:t>
            </a:r>
          </a:p>
          <a:p>
            <a:pPr marL="0" indent="0">
              <a:buNone/>
            </a:pPr>
            <a:r>
              <a:rPr lang="en-US" sz="1800" spc="5" dirty="0" smtClean="0">
                <a:latin typeface="Palatino Linotype"/>
                <a:cs typeface="Palatino Linotype"/>
              </a:rPr>
              <a:t>	</a:t>
            </a:r>
            <a:r>
              <a:rPr lang="en-US" sz="1800" spc="5" dirty="0" err="1" smtClean="0">
                <a:latin typeface="Palatino Linotype"/>
                <a:cs typeface="Palatino Linotype"/>
              </a:rPr>
              <a:t>Eg</a:t>
            </a:r>
            <a:r>
              <a:rPr lang="en-US" sz="1800" spc="5" dirty="0" smtClean="0">
                <a:latin typeface="Palatino Linotype"/>
                <a:cs typeface="Palatino Linotype"/>
              </a:rPr>
              <a:t> :</a:t>
            </a:r>
            <a:r>
              <a:rPr lang="en-US" sz="1800" spc="10" dirty="0" smtClean="0">
                <a:latin typeface="Palatino Linotype"/>
                <a:cs typeface="Palatino Linotype"/>
              </a:rPr>
              <a:t> In the novel , one page may act as a HIT. </a:t>
            </a:r>
          </a:p>
          <a:p>
            <a:pPr marL="0" indent="0">
              <a:buNone/>
            </a:pPr>
            <a:endParaRPr lang="en-US" sz="1800" spc="10" dirty="0">
              <a:latin typeface="Palatino Linotype"/>
              <a:cs typeface="Palatino Linotype"/>
            </a:endParaRPr>
          </a:p>
          <a:p>
            <a:r>
              <a:rPr lang="en-US" i="1" spc="20" dirty="0">
                <a:latin typeface="Bookman Old Style"/>
                <a:cs typeface="Bookman Old Style"/>
              </a:rPr>
              <a:t>Assignment</a:t>
            </a:r>
            <a:r>
              <a:rPr lang="en-US" sz="1800" b="0" i="1" spc="-105" dirty="0" smtClean="0">
                <a:latin typeface="Bookman Old Style"/>
                <a:cs typeface="Bookman Old Style"/>
              </a:rPr>
              <a:t> </a:t>
            </a:r>
            <a:r>
              <a:rPr lang="en-US" sz="1800" spc="55" dirty="0" smtClean="0">
                <a:latin typeface="Palatino Linotype"/>
                <a:cs typeface="Palatino Linotype"/>
              </a:rPr>
              <a:t>:</a:t>
            </a:r>
            <a:r>
              <a:rPr lang="en-US" sz="1800" spc="15" dirty="0" smtClean="0">
                <a:latin typeface="Palatino Linotype"/>
                <a:cs typeface="Palatino Linotype"/>
              </a:rPr>
              <a:t> </a:t>
            </a:r>
            <a:r>
              <a:rPr lang="en-US" sz="1800" spc="45" dirty="0" smtClean="0">
                <a:latin typeface="Palatino Linotype"/>
                <a:cs typeface="Palatino Linotype"/>
              </a:rPr>
              <a:t>Every</a:t>
            </a:r>
            <a:r>
              <a:rPr lang="en-US" sz="1800" spc="-25" dirty="0" smtClean="0">
                <a:latin typeface="Palatino Linotype"/>
                <a:cs typeface="Palatino Linotype"/>
              </a:rPr>
              <a:t> </a:t>
            </a:r>
            <a:r>
              <a:rPr lang="en-US" sz="1800" spc="-15" dirty="0" smtClean="0">
                <a:latin typeface="Palatino Linotype"/>
                <a:cs typeface="Palatino Linotype"/>
              </a:rPr>
              <a:t>HIT</a:t>
            </a:r>
            <a:r>
              <a:rPr lang="en-US" sz="1800" spc="-20" dirty="0" smtClean="0">
                <a:latin typeface="Palatino Linotype"/>
                <a:cs typeface="Palatino Linotype"/>
              </a:rPr>
              <a:t> </a:t>
            </a:r>
            <a:r>
              <a:rPr lang="en-US" sz="1800" spc="80" dirty="0" smtClean="0">
                <a:latin typeface="Palatino Linotype"/>
                <a:cs typeface="Palatino Linotype"/>
              </a:rPr>
              <a:t>can</a:t>
            </a:r>
            <a:r>
              <a:rPr lang="en-US" sz="1800" spc="5" dirty="0" smtClean="0">
                <a:latin typeface="Palatino Linotype"/>
                <a:cs typeface="Palatino Linotype"/>
              </a:rPr>
              <a:t> </a:t>
            </a:r>
            <a:r>
              <a:rPr lang="en-US" sz="1800" spc="75" dirty="0" smtClean="0">
                <a:latin typeface="Palatino Linotype"/>
                <a:cs typeface="Palatino Linotype"/>
              </a:rPr>
              <a:t>be</a:t>
            </a:r>
            <a:r>
              <a:rPr lang="en-US" sz="1800" spc="20" dirty="0" smtClean="0">
                <a:latin typeface="Palatino Linotype"/>
                <a:cs typeface="Palatino Linotype"/>
              </a:rPr>
              <a:t> </a:t>
            </a:r>
            <a:r>
              <a:rPr lang="en-US" sz="1800" spc="50" dirty="0" smtClean="0">
                <a:latin typeface="Palatino Linotype"/>
                <a:cs typeface="Palatino Linotype"/>
              </a:rPr>
              <a:t>replicated</a:t>
            </a:r>
            <a:r>
              <a:rPr lang="en-US" sz="1800" spc="-25" dirty="0" smtClean="0">
                <a:latin typeface="Palatino Linotype"/>
                <a:cs typeface="Palatino Linotype"/>
              </a:rPr>
              <a:t> </a:t>
            </a:r>
            <a:r>
              <a:rPr lang="en-US" sz="1800" spc="45" dirty="0" smtClean="0">
                <a:latin typeface="Palatino Linotype"/>
                <a:cs typeface="Palatino Linotype"/>
              </a:rPr>
              <a:t>into</a:t>
            </a:r>
            <a:r>
              <a:rPr lang="en-US" sz="1800" spc="30" dirty="0" smtClean="0">
                <a:latin typeface="Palatino Linotype"/>
                <a:cs typeface="Palatino Linotype"/>
              </a:rPr>
              <a:t> </a:t>
            </a:r>
            <a:r>
              <a:rPr lang="en-US" sz="1800" spc="35" dirty="0" smtClean="0">
                <a:latin typeface="Palatino Linotype"/>
                <a:cs typeface="Palatino Linotype"/>
              </a:rPr>
              <a:t>multiple  </a:t>
            </a:r>
            <a:r>
              <a:rPr lang="en-US" sz="1800" spc="55" dirty="0" smtClean="0">
                <a:latin typeface="Palatino Linotype"/>
                <a:cs typeface="Palatino Linotype"/>
              </a:rPr>
              <a:t>assignments. Odd number of assignments enables majority voting,</a:t>
            </a:r>
            <a:endParaRPr lang="en-US" sz="1800" dirty="0" smtClean="0"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1800" dirty="0" smtClean="0">
              <a:latin typeface="Palatino Linotype"/>
              <a:cs typeface="Palatino Linotype"/>
            </a:endParaRPr>
          </a:p>
          <a:p>
            <a:r>
              <a:rPr lang="en-US" b="0" i="1" spc="20" dirty="0" smtClean="0">
                <a:latin typeface="Bookman Old Style"/>
                <a:cs typeface="Bookman Old Style"/>
              </a:rPr>
              <a:t>HIT</a:t>
            </a:r>
            <a:r>
              <a:rPr lang="en-US" b="0" i="1" spc="-100" dirty="0" smtClean="0">
                <a:latin typeface="Bookman Old Style"/>
                <a:cs typeface="Bookman Old Style"/>
              </a:rPr>
              <a:t> </a:t>
            </a:r>
            <a:r>
              <a:rPr lang="en-US" b="0" i="1" spc="-20" dirty="0" smtClean="0">
                <a:latin typeface="Bookman Old Style"/>
                <a:cs typeface="Bookman Old Style"/>
              </a:rPr>
              <a:t>Group</a:t>
            </a:r>
            <a:r>
              <a:rPr lang="en-US" b="0" i="1" spc="-50" dirty="0" smtClean="0">
                <a:latin typeface="Bookman Old Style"/>
                <a:cs typeface="Bookman Old Style"/>
              </a:rPr>
              <a:t> </a:t>
            </a:r>
            <a:r>
              <a:rPr lang="en-US" spc="55" dirty="0" smtClean="0">
                <a:latin typeface="Palatino Linotype"/>
                <a:cs typeface="Palatino Linotype"/>
              </a:rPr>
              <a:t>:</a:t>
            </a:r>
            <a:r>
              <a:rPr lang="en-US" spc="10" dirty="0" smtClean="0">
                <a:latin typeface="Palatino Linotype"/>
                <a:cs typeface="Palatino Linotype"/>
              </a:rPr>
              <a:t> </a:t>
            </a:r>
            <a:r>
              <a:rPr lang="en-US" sz="1800" spc="50" dirty="0">
                <a:latin typeface="Palatino Linotype"/>
                <a:cs typeface="Palatino Linotype"/>
              </a:rPr>
              <a:t>Group of similar HITs. Grouped for  convenience of </a:t>
            </a:r>
            <a:r>
              <a:rPr lang="en-US" sz="1800" spc="50" dirty="0" smtClean="0">
                <a:latin typeface="Palatino Linotype"/>
                <a:cs typeface="Palatino Linotype"/>
              </a:rPr>
              <a:t>'</a:t>
            </a:r>
            <a:r>
              <a:rPr lang="en-US" sz="1800" spc="50" dirty="0" err="1" smtClean="0">
                <a:latin typeface="Palatino Linotype"/>
                <a:cs typeface="Palatino Linotype"/>
              </a:rPr>
              <a:t>turkers</a:t>
            </a:r>
            <a:r>
              <a:rPr lang="en-US" sz="1800" spc="50" dirty="0" smtClean="0">
                <a:latin typeface="Palatino Linotype"/>
                <a:cs typeface="Palatino Linotype"/>
              </a:rPr>
              <a:t>‘</a:t>
            </a:r>
          </a:p>
          <a:p>
            <a:pPr marL="0" indent="0">
              <a:buNone/>
            </a:pPr>
            <a:r>
              <a:rPr lang="en-US" sz="1800" spc="5" dirty="0" smtClean="0">
                <a:latin typeface="Palatino Linotype"/>
                <a:cs typeface="Palatino Linotype"/>
              </a:rPr>
              <a:t>	</a:t>
            </a:r>
            <a:r>
              <a:rPr lang="en-US" sz="1800" spc="5" dirty="0" err="1" smtClean="0">
                <a:latin typeface="Palatino Linotype"/>
                <a:cs typeface="Palatino Linotype"/>
              </a:rPr>
              <a:t>Eg</a:t>
            </a:r>
            <a:r>
              <a:rPr lang="en-US" sz="1800" spc="5" dirty="0" smtClean="0">
                <a:latin typeface="Palatino Linotype"/>
                <a:cs typeface="Palatino Linotype"/>
              </a:rPr>
              <a:t> :</a:t>
            </a:r>
            <a:r>
              <a:rPr lang="en-US" sz="1800" spc="10" dirty="0" smtClean="0">
                <a:latin typeface="Palatino Linotype"/>
                <a:cs typeface="Palatino Linotype"/>
              </a:rPr>
              <a:t> </a:t>
            </a:r>
            <a:r>
              <a:rPr lang="en-US" sz="1800" spc="50" dirty="0">
                <a:latin typeface="Palatino Linotype"/>
                <a:cs typeface="Palatino Linotype"/>
              </a:rPr>
              <a:t>We can </a:t>
            </a:r>
            <a:r>
              <a:rPr lang="en-US" sz="1800" spc="50" dirty="0" smtClean="0">
                <a:latin typeface="Palatino Linotype"/>
                <a:cs typeface="Palatino Linotype"/>
              </a:rPr>
              <a:t>pages of the same novel may form a hit group.</a:t>
            </a:r>
            <a:endParaRPr lang="en-US" sz="1800" spc="50" dirty="0">
              <a:latin typeface="Palatino Linotype"/>
              <a:cs typeface="Palatino Linotype"/>
            </a:endParaRPr>
          </a:p>
          <a:p>
            <a:endParaRPr lang="en-US" sz="1800" spc="50" dirty="0">
              <a:latin typeface="Palatino Linotype"/>
              <a:cs typeface="Palatino Linotype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1947</Words>
  <Application>Microsoft Office PowerPoint</Application>
  <PresentationFormat>Widescreen</PresentationFormat>
  <Paragraphs>267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Bookman Old Style</vt:lpstr>
      <vt:lpstr>Calibri</vt:lpstr>
      <vt:lpstr>Calibri Light</vt:lpstr>
      <vt:lpstr>Cambria</vt:lpstr>
      <vt:lpstr>Lucida Console</vt:lpstr>
      <vt:lpstr>Palatino Linotype</vt:lpstr>
      <vt:lpstr>Times New Roman</vt:lpstr>
      <vt:lpstr>Wingdings</vt:lpstr>
      <vt:lpstr>Office Theme</vt:lpstr>
      <vt:lpstr>CrowdDB: Answering Queries  using Crowdsourcing</vt:lpstr>
      <vt:lpstr>Outline</vt:lpstr>
      <vt:lpstr>Crowdsourcing : Introduction</vt:lpstr>
      <vt:lpstr>Crowdsourcing : Introduction</vt:lpstr>
      <vt:lpstr>Crowdsourcing : Platforms</vt:lpstr>
      <vt:lpstr>Crowdsourcing : Platforms</vt:lpstr>
      <vt:lpstr>Crowdsourcing : Platforms</vt:lpstr>
      <vt:lpstr>AMT Interface</vt:lpstr>
      <vt:lpstr>AMT Terminologies</vt:lpstr>
      <vt:lpstr>AMT-Workflow</vt:lpstr>
      <vt:lpstr>Design Considerations</vt:lpstr>
      <vt:lpstr>PowerPoint Presentation</vt:lpstr>
      <vt:lpstr>Overview of CrowdDB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CrowdDB: Answering Queries  using Crowdsourcing</dc:title>
  <dc:creator>Kapil Aggarwal</dc:creator>
  <cp:lastModifiedBy>Kapil Aggarwal</cp:lastModifiedBy>
  <cp:revision>39</cp:revision>
  <dcterms:created xsi:type="dcterms:W3CDTF">2017-04-03T07:29:00Z</dcterms:created>
  <dcterms:modified xsi:type="dcterms:W3CDTF">2017-04-04T08:30:28Z</dcterms:modified>
</cp:coreProperties>
</file>