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8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51.xml" ContentType="application/vnd.openxmlformats-officedocument.presentationml.slide+xml"/>
  <Override PartName="/ppt/slides/slide46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slides/_rels/slide59.xml.rels" ContentType="application/vnd.openxmlformats-package.relationships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49.xml.rels" ContentType="application/vnd.openxmlformats-package.relationships+xml"/>
  <Override PartName="/ppt/slides/_rels/slide47.xml.rels" ContentType="application/vnd.openxmlformats-package.relationships+xml"/>
  <Override PartName="/ppt/slides/_rels/slide44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50.xml.rels" ContentType="application/vnd.openxmlformats-package.relationships+xml"/>
  <Override PartName="/ppt/slides/_rels/slide36.xml.rels" ContentType="application/vnd.openxmlformats-package.relationships+xml"/>
  <Override PartName="/ppt/slides/_rels/slide38.xml.rels" ContentType="application/vnd.openxmlformats-package.relationships+xml"/>
  <Override PartName="/ppt/slides/_rels/slide35.xml.rels" ContentType="application/vnd.openxmlformats-package.relationships+xml"/>
  <Override PartName="/ppt/slides/_rels/slide32.xml.rels" ContentType="application/vnd.openxmlformats-package.relationships+xml"/>
  <Override PartName="/ppt/slides/_rels/slide51.xml.rels" ContentType="application/vnd.openxmlformats-package.relationships+xml"/>
  <Override PartName="/ppt/slides/_rels/slide29.xml.rels" ContentType="application/vnd.openxmlformats-package.relationships+xml"/>
  <Override PartName="/ppt/slides/_rels/slide24.xml.rels" ContentType="application/vnd.openxmlformats-package.relationships+xml"/>
  <Override PartName="/ppt/slides/_rels/slide31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48.xml.rels" ContentType="application/vnd.openxmlformats-package.relationships+xml"/>
  <Override PartName="/ppt/slides/_rels/slide21.xml.rels" ContentType="application/vnd.openxmlformats-package.relationships+xml"/>
  <Override PartName="/ppt/slides/_rels/slide46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15.xml.rels" ContentType="application/vnd.openxmlformats-package.relationships+xml"/>
  <Override PartName="/ppt/slides/_rels/slide20.xml.rels" ContentType="application/vnd.openxmlformats-package.relationships+xml"/>
  <Override PartName="/ppt/slides/_rels/slide30.xml.rels" ContentType="application/vnd.openxmlformats-package.relationships+xml"/>
  <Override PartName="/ppt/slides/_rels/slide45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58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37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43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55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59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4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57.xml" ContentType="application/vnd.openxmlformats-officedocument.presentationml.slide+xml"/>
  <Override PartName="/ppt/slides/slide40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52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53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4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37.png" ContentType="image/png"/>
  <Override PartName="/ppt/media/image36.jpeg" ContentType="image/jpeg"/>
  <Override PartName="/ppt/media/image35.jpeg" ContentType="image/jpeg"/>
  <Override PartName="/ppt/media/image33.jpeg" ContentType="image/jpeg"/>
  <Override PartName="/ppt/media/image32.png" ContentType="image/png"/>
  <Override PartName="/ppt/media/image30.png" ContentType="image/png"/>
  <Override PartName="/ppt/media/image29.jpeg" ContentType="image/jpeg"/>
  <Override PartName="/ppt/media/image27.png" ContentType="image/png"/>
  <Override PartName="/ppt/media/image26.png" ContentType="image/png"/>
  <Override PartName="/ppt/media/image24.png" ContentType="image/png"/>
  <Override PartName="/ppt/media/image22.jpeg" ContentType="image/jpeg"/>
  <Override PartName="/ppt/media/image19.jpeg" ContentType="image/jpeg"/>
  <Override PartName="/ppt/media/image25.png" ContentType="image/png"/>
  <Override PartName="/ppt/media/image28.png" ContentType="image/png"/>
  <Override PartName="/ppt/media/image18.jpeg" ContentType="image/jpeg"/>
  <Override PartName="/ppt/media/image17.jpeg" ContentType="image/jpeg"/>
  <Override PartName="/ppt/media/image16.jpeg" ContentType="image/jpeg"/>
  <Override PartName="/ppt/media/image31.jpeg" ContentType="image/jpeg"/>
  <Override PartName="/ppt/media/image15.jpeg" ContentType="image/jpeg"/>
  <Override PartName="/ppt/media/image23.png" ContentType="image/png"/>
  <Override PartName="/ppt/media/image13.png" ContentType="image/png"/>
  <Override PartName="/ppt/media/image21.jpeg" ContentType="image/jpeg"/>
  <Override PartName="/ppt/media/image11.jpeg" ContentType="image/jpeg"/>
  <Override PartName="/ppt/media/image8.png" ContentType="image/png"/>
  <Override PartName="/ppt/media/image6.png" ContentType="image/png"/>
  <Override PartName="/ppt/media/image10.jpeg" ContentType="image/jpeg"/>
  <Override PartName="/ppt/media/image34.jpeg" ContentType="image/jpeg"/>
  <Override PartName="/ppt/media/image5.png" ContentType="image/png"/>
  <Override PartName="/ppt/media/image12.jpeg" ContentType="image/jpeg"/>
  <Override PartName="/ppt/media/image20.jpeg" ContentType="image/jpeg"/>
  <Override PartName="/ppt/media/image7.png" ContentType="image/png"/>
  <Override PartName="/ppt/media/image4.png" ContentType="image/png"/>
  <Override PartName="/ppt/media/image9.jpeg" ContentType="image/jpeg"/>
  <Override PartName="/ppt/media/image3.png" ContentType="image/png"/>
  <Override PartName="/ppt/media/image2.png" ContentType="image/png"/>
  <Override PartName="/ppt/media/image14.jpeg" ContentType="image/jpeg"/>
  <Override PartName="/ppt/media/image1.png" ContentType="image/png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0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3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42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IN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IN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IN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IN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IN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IN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IN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IN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IN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IN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IN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IN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IN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IN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IN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IN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IN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IN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IN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IN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IN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IN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IN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IN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IN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IN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IN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IN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IN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IN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IN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IN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2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slideLayout" Target="../slideLayouts/slideLayout37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37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80640" y="2651040"/>
            <a:ext cx="8980200" cy="2409120"/>
          </a:xfrm>
          <a:prstGeom prst="rect">
            <a:avLst/>
          </a:prstGeom>
          <a:solidFill>
            <a:srgbClr val="5d2a97"/>
          </a:solidFill>
          <a:ln>
            <a:noFill/>
          </a:ln>
        </p:spPr>
      </p:sp>
      <p:sp>
        <p:nvSpPr>
          <p:cNvPr id="145" name="CustomShape 2"/>
          <p:cNvSpPr/>
          <p:nvPr/>
        </p:nvSpPr>
        <p:spPr>
          <a:xfrm>
            <a:off x="558720" y="1152000"/>
            <a:ext cx="743112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4200">
                <a:solidFill>
                  <a:srgbClr val="000000"/>
                </a:solidFill>
                <a:latin typeface="Gill Sans MT"/>
              </a:rPr>
              <a:t>Declarative Networking</a:t>
            </a:r>
            <a:endParaRPr/>
          </a:p>
        </p:txBody>
      </p:sp>
      <p:sp>
        <p:nvSpPr>
          <p:cNvPr id="146" name="CustomShape 3"/>
          <p:cNvSpPr/>
          <p:nvPr/>
        </p:nvSpPr>
        <p:spPr>
          <a:xfrm>
            <a:off x="216000" y="1853280"/>
            <a:ext cx="8997840" cy="1096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Boon Thau Loo, Tyson Condie, Minos Garofalakis, David E. Gay, Joseph M.  Hellerstein,   </a:t>
            </a:r>
            <a:r>
              <a:rPr lang="en-IN" sz="1600">
                <a:solidFill>
                  <a:srgbClr val="7e7e7e"/>
                </a:solidFill>
                <a:latin typeface="Century Gothic"/>
              </a:rPr>
              <a:t>	</a:t>
            </a:r>
            <a:r>
              <a:rPr lang="en-IN" sz="1600">
                <a:solidFill>
                  <a:srgbClr val="7e7e7e"/>
                </a:solidFill>
                <a:latin typeface="Century Gothic"/>
              </a:rPr>
              <a:t>Petros Maniatis, Raghu Ramakrishnan, Timothy Roscoe, and Ion Stoica</a:t>
            </a:r>
            <a:endParaRPr/>
          </a:p>
          <a:p>
            <a:pPr algn="ctr">
              <a:lnSpc>
                <a:spcPct val="100000"/>
              </a:lnSpc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CACM   52(11), Nov 2009</a:t>
            </a:r>
            <a:endParaRPr/>
          </a:p>
        </p:txBody>
      </p:sp>
      <p:sp>
        <p:nvSpPr>
          <p:cNvPr id="147" name="CustomShape 4"/>
          <p:cNvSpPr/>
          <p:nvPr/>
        </p:nvSpPr>
        <p:spPr>
          <a:xfrm>
            <a:off x="3744000" y="3672000"/>
            <a:ext cx="1687320" cy="54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IN">
                <a:solidFill>
                  <a:srgbClr val="ffffff"/>
                </a:solidFill>
                <a:latin typeface="Arial"/>
              </a:rPr>
              <a:t>Presented by:  Kuldeep Punjabi</a:t>
            </a:r>
            <a:endParaRPr/>
          </a:p>
        </p:txBody>
      </p:sp>
      <p:sp>
        <p:nvSpPr>
          <p:cNvPr id="148" name="CustomShape 5"/>
          <p:cNvSpPr/>
          <p:nvPr/>
        </p:nvSpPr>
        <p:spPr>
          <a:xfrm>
            <a:off x="8885160" y="4804200"/>
            <a:ext cx="86400" cy="150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IN" sz="1000">
                <a:solidFill>
                  <a:srgbClr val="ffffff"/>
                </a:solidFill>
                <a:latin typeface="Century Gothic"/>
              </a:rPr>
              <a:t>1</a:t>
            </a:r>
            <a:endParaRPr/>
          </a:p>
        </p:txBody>
      </p:sp>
      <p:sp>
        <p:nvSpPr>
          <p:cNvPr id="149" name="CustomShape 6"/>
          <p:cNvSpPr/>
          <p:nvPr/>
        </p:nvSpPr>
        <p:spPr>
          <a:xfrm>
            <a:off x="506520" y="4766400"/>
            <a:ext cx="1039680" cy="241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IN" sz="1600">
                <a:solidFill>
                  <a:srgbClr val="ffffff"/>
                </a:solidFill>
                <a:latin typeface="Arial"/>
              </a:rPr>
              <a:t>04/04/2016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432000" y="653400"/>
            <a:ext cx="358236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Datalog Programs</a:t>
            </a:r>
            <a:endParaRPr/>
          </a:p>
        </p:txBody>
      </p:sp>
      <p:sp>
        <p:nvSpPr>
          <p:cNvPr id="175" name="CustomShape 2"/>
          <p:cNvSpPr/>
          <p:nvPr/>
        </p:nvSpPr>
        <p:spPr>
          <a:xfrm>
            <a:off x="72360" y="1224000"/>
            <a:ext cx="8853840" cy="4873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ts val="3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A Datalog Program is a collection of declarative rules and an optional query  </a:t>
            </a:r>
            <a:endParaRPr/>
          </a:p>
          <a:p>
            <a:pPr>
              <a:lnSpc>
                <a:spcPts val="3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Example: following Datalog program that defines interest on Perryridge accounts.  </a:t>
            </a:r>
            <a:endParaRPr/>
          </a:p>
          <a:p>
            <a:pPr>
              <a:lnSpc>
                <a:spcPts val="3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   </a:t>
            </a:r>
            <a:r>
              <a:rPr i="1" lang="en-IN">
                <a:solidFill>
                  <a:srgbClr val="7e7e7e"/>
                </a:solidFill>
                <a:latin typeface="Century Gothic"/>
              </a:rPr>
              <a:t>interest(A, I):– account(A, “Perryridge”, B),</a:t>
            </a:r>
            <a:endParaRPr/>
          </a:p>
          <a:p>
            <a:pPr>
              <a:lnSpc>
                <a:spcPct val="100000"/>
              </a:lnSpc>
            </a:pPr>
            <a:r>
              <a:rPr i="1" lang="en-IN">
                <a:solidFill>
                  <a:srgbClr val="7e7e7e"/>
                </a:solidFill>
                <a:latin typeface="Century Gothic"/>
              </a:rPr>
              <a:t>   </a:t>
            </a:r>
            <a:endParaRPr/>
          </a:p>
          <a:p>
            <a:pPr>
              <a:lnSpc>
                <a:spcPct val="100000"/>
              </a:lnSpc>
            </a:pPr>
            <a:r>
              <a:rPr i="1" lang="en-IN">
                <a:solidFill>
                  <a:srgbClr val="7e7e7e"/>
                </a:solidFill>
                <a:latin typeface="Century Gothic"/>
              </a:rPr>
              <a:t>   </a:t>
            </a:r>
            <a:r>
              <a:rPr i="1" lang="en-IN">
                <a:solidFill>
                  <a:srgbClr val="7e7e7e"/>
                </a:solidFill>
                <a:latin typeface="Century Gothic"/>
              </a:rPr>
              <a:t>interest_rate( A  , R ), I = B </a:t>
            </a:r>
            <a:r>
              <a:rPr i="1" lang="en-IN">
                <a:solidFill>
                  <a:srgbClr val="7e7e7e"/>
                </a:solidFill>
                <a:latin typeface="MS PGothic"/>
              </a:rPr>
              <a:t>∗ </a:t>
            </a:r>
            <a:r>
              <a:rPr i="1" lang="en-IN">
                <a:solidFill>
                  <a:srgbClr val="7e7e7e"/>
                </a:solidFill>
                <a:latin typeface="Century Gothic"/>
              </a:rPr>
              <a:t>R / 100</a:t>
            </a:r>
            <a:endParaRPr/>
          </a:p>
          <a:p>
            <a:pPr>
              <a:lnSpc>
                <a:spcPct val="187000"/>
              </a:lnSpc>
            </a:pPr>
            <a:r>
              <a:rPr i="1" lang="en-IN">
                <a:solidFill>
                  <a:srgbClr val="7e7e7e"/>
                </a:solidFill>
                <a:latin typeface="Century Gothic"/>
              </a:rPr>
              <a:t>   </a:t>
            </a:r>
            <a:r>
              <a:rPr i="1" lang="en-IN">
                <a:solidFill>
                  <a:srgbClr val="7e7e7e"/>
                </a:solidFill>
                <a:latin typeface="Century Gothic"/>
              </a:rPr>
              <a:t>interest_rate(A, 5) :– account (A, N, B), B&lt;10000</a:t>
            </a:r>
            <a:endParaRPr/>
          </a:p>
          <a:p>
            <a:pPr>
              <a:lnSpc>
                <a:spcPct val="187000"/>
              </a:lnSpc>
            </a:pPr>
            <a:r>
              <a:rPr i="1" lang="en-IN">
                <a:solidFill>
                  <a:srgbClr val="7e7e7e"/>
                </a:solidFill>
                <a:latin typeface="Century Gothic"/>
              </a:rPr>
              <a:t>   </a:t>
            </a:r>
            <a:r>
              <a:rPr i="1" lang="en-IN">
                <a:solidFill>
                  <a:srgbClr val="7e7e7e"/>
                </a:solidFill>
                <a:latin typeface="Century Gothic"/>
              </a:rPr>
              <a:t>interest_rate(A, 6) :– account (A  ,N , B), B&gt;= 10000</a:t>
            </a:r>
            <a:endParaRPr/>
          </a:p>
          <a:p>
            <a:pPr>
              <a:lnSpc>
                <a:spcPct val="114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The order in which the rules are presented in a program</a:t>
            </a:r>
            <a:endParaRPr/>
          </a:p>
          <a:p>
            <a:pPr>
              <a:lnSpc>
                <a:spcPct val="114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 </a:t>
            </a:r>
            <a:r>
              <a:rPr lang="en-IN">
                <a:solidFill>
                  <a:srgbClr val="7e7e7e"/>
                </a:solidFill>
                <a:latin typeface="Century Gothic"/>
              </a:rPr>
              <a:t>is semantically  immaterial.</a:t>
            </a:r>
            <a:endParaRPr/>
          </a:p>
        </p:txBody>
      </p:sp>
      <p:sp>
        <p:nvSpPr>
          <p:cNvPr id="176" name="CustomShape 3"/>
          <p:cNvSpPr/>
          <p:nvPr/>
        </p:nvSpPr>
        <p:spPr>
          <a:xfrm>
            <a:off x="6768000" y="2088000"/>
            <a:ext cx="2416680" cy="228348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</p:sp>
      <p:sp>
        <p:nvSpPr>
          <p:cNvPr id="177" name="CustomShape 4"/>
          <p:cNvSpPr/>
          <p:nvPr/>
        </p:nvSpPr>
        <p:spPr>
          <a:xfrm>
            <a:off x="8568000" y="4824000"/>
            <a:ext cx="429840" cy="24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IN" sz="1100">
                <a:latin typeface="Courier New"/>
              </a:rPr>
              <a:t>10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384840" y="353520"/>
            <a:ext cx="659700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Relational Operations in Datalog</a:t>
            </a:r>
            <a:endParaRPr/>
          </a:p>
        </p:txBody>
      </p:sp>
      <p:sp>
        <p:nvSpPr>
          <p:cNvPr id="179" name="CustomShape 2"/>
          <p:cNvSpPr/>
          <p:nvPr/>
        </p:nvSpPr>
        <p:spPr>
          <a:xfrm>
            <a:off x="313200" y="936000"/>
            <a:ext cx="8613000" cy="4102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15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Nonrecursive Datalog expressions without arithmetic operations are equivalent in  expressive power to expressions using the basic operations in relational algebra ( </a:t>
            </a:r>
            <a:r>
              <a:rPr lang="en-IN">
                <a:solidFill>
                  <a:srgbClr val="7e7e7e"/>
                </a:solidFill>
                <a:latin typeface="MS PGothic"/>
              </a:rPr>
              <a:t>∪ </a:t>
            </a:r>
            <a:r>
              <a:rPr lang="en-IN">
                <a:solidFill>
                  <a:srgbClr val="7e7e7e"/>
                </a:solidFill>
                <a:latin typeface="Century Gothic"/>
              </a:rPr>
              <a:t>, − , × ,  select, project ,and rename ) :-</a:t>
            </a: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r>
              <a:rPr b="1" lang="en-IN">
                <a:solidFill>
                  <a:srgbClr val="7e7e7e"/>
                </a:solidFill>
                <a:latin typeface="Trebuchet MS"/>
              </a:rPr>
              <a:t>Selection </a:t>
            </a:r>
            <a:r>
              <a:rPr lang="en-IN">
                <a:solidFill>
                  <a:srgbClr val="7e7e7e"/>
                </a:solidFill>
                <a:latin typeface="Century Gothic"/>
              </a:rPr>
              <a:t>:</a:t>
            </a:r>
            <a:r>
              <a:rPr lang="en-IN">
                <a:solidFill>
                  <a:srgbClr val="7e7e7e"/>
                </a:solidFill>
                <a:latin typeface="Century Gothic"/>
              </a:rPr>
              <a:t>	</a:t>
            </a:r>
            <a:r>
              <a:rPr lang="en-IN">
                <a:solidFill>
                  <a:srgbClr val="7e7e7e"/>
                </a:solidFill>
                <a:latin typeface="Century Gothic"/>
              </a:rPr>
              <a:t> </a:t>
            </a:r>
            <a:r>
              <a:rPr i="1" lang="en-IN">
                <a:solidFill>
                  <a:srgbClr val="7e7e7e"/>
                </a:solidFill>
                <a:latin typeface="Century Gothic"/>
              </a:rPr>
              <a:t>?v1 ( “ A-217 ” , B )</a:t>
            </a:r>
            <a:endParaRPr/>
          </a:p>
          <a:p>
            <a:pPr>
              <a:lnSpc>
                <a:spcPct val="115000"/>
              </a:lnSpc>
            </a:pPr>
            <a:r>
              <a:rPr b="1" lang="en-IN">
                <a:solidFill>
                  <a:srgbClr val="7e7e7e"/>
                </a:solidFill>
                <a:latin typeface="Trebuchet MS"/>
              </a:rPr>
              <a:t>Projection </a:t>
            </a:r>
            <a:r>
              <a:rPr lang="en-IN">
                <a:solidFill>
                  <a:srgbClr val="7e7e7e"/>
                </a:solidFill>
                <a:latin typeface="Century Gothic"/>
              </a:rPr>
              <a:t>: To project attribute account name from account, we use  </a:t>
            </a:r>
            <a:r>
              <a:rPr i="1" lang="en-IN">
                <a:solidFill>
                  <a:srgbClr val="7e7e7e"/>
                </a:solidFill>
                <a:latin typeface="Century Gothic"/>
              </a:rPr>
              <a:t>query ( A  ):– account ( A  , N , B )</a:t>
            </a:r>
            <a:endParaRPr/>
          </a:p>
          <a:p>
            <a:pPr>
              <a:lnSpc>
                <a:spcPct val="115000"/>
              </a:lnSpc>
            </a:pPr>
            <a:r>
              <a:rPr b="1" lang="en-IN">
                <a:solidFill>
                  <a:srgbClr val="7e7e7e"/>
                </a:solidFill>
                <a:latin typeface="Trebuchet MS"/>
              </a:rPr>
              <a:t>Cartesian Product </a:t>
            </a:r>
            <a:r>
              <a:rPr lang="en-IN">
                <a:solidFill>
                  <a:srgbClr val="7e7e7e"/>
                </a:solidFill>
                <a:latin typeface="Century Gothic"/>
              </a:rPr>
              <a:t>:</a:t>
            </a:r>
            <a:endParaRPr/>
          </a:p>
          <a:p>
            <a:pPr>
              <a:lnSpc>
                <a:spcPct val="115000"/>
              </a:lnSpc>
            </a:pPr>
            <a:r>
              <a:rPr i="1" lang="en-IN">
                <a:solidFill>
                  <a:srgbClr val="7e7e7e"/>
                </a:solidFill>
                <a:latin typeface="Century Gothic"/>
              </a:rPr>
              <a:t>query ( X1 , X2 ,..., Xn , Y1 , Y2 ,..., Ym ):– r 1 ( X1 , X2 ,..., Xn ) , r 2 ( Y1 , Y2 ,..., Ym )</a:t>
            </a:r>
            <a:endParaRPr/>
          </a:p>
        </p:txBody>
      </p:sp>
      <p:sp>
        <p:nvSpPr>
          <p:cNvPr id="180" name="CustomShape 3"/>
          <p:cNvSpPr/>
          <p:nvPr/>
        </p:nvSpPr>
        <p:spPr>
          <a:xfrm>
            <a:off x="384840" y="4248000"/>
            <a:ext cx="7975080" cy="762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where r1 is of arity n ,and r2 is of arity m ,and the X1 , X2 ,..., Xn , Y1 , Y2 ,..., Ym are all  distinct variable names.</a:t>
            </a:r>
            <a:endParaRPr/>
          </a:p>
        </p:txBody>
      </p:sp>
      <p:sp>
        <p:nvSpPr>
          <p:cNvPr id="181" name="CustomShape 4"/>
          <p:cNvSpPr/>
          <p:nvPr/>
        </p:nvSpPr>
        <p:spPr>
          <a:xfrm>
            <a:off x="8712000" y="4804200"/>
            <a:ext cx="259560" cy="302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IN" sz="1000">
                <a:solidFill>
                  <a:srgbClr val="7e7e7e"/>
                </a:solidFill>
                <a:latin typeface="Century Gothic"/>
              </a:rPr>
              <a:t>11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384840" y="936000"/>
            <a:ext cx="8541000" cy="4356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50000"/>
              </a:lnSpc>
            </a:pPr>
            <a:r>
              <a:rPr b="1" lang="en-IN">
                <a:solidFill>
                  <a:srgbClr val="7e7e7e"/>
                </a:solidFill>
                <a:latin typeface="Trebuchet MS"/>
              </a:rPr>
              <a:t>Union </a:t>
            </a:r>
            <a:r>
              <a:rPr lang="en-IN">
                <a:solidFill>
                  <a:srgbClr val="7e7e7e"/>
                </a:solidFill>
                <a:latin typeface="Century Gothic"/>
              </a:rPr>
              <a:t>: the union of two relations r1 and r2 (both of arity n )in this way :</a:t>
            </a:r>
            <a:endParaRPr/>
          </a:p>
          <a:p>
            <a:pPr>
              <a:lnSpc>
                <a:spcPct val="150000"/>
              </a:lnSpc>
            </a:pPr>
            <a:r>
              <a:rPr i="1" lang="en-IN">
                <a:solidFill>
                  <a:srgbClr val="7e7e7e"/>
                </a:solidFill>
                <a:latin typeface="Century Gothic"/>
              </a:rPr>
              <a:t>query ( X1 , X2 ,..., Xn ):– r1 ( X1 , X2 ,..., Xn ) query ( X1 , X2 ,..., Xn ):– r2 ( X1 , X2 ,..., Xn )</a:t>
            </a:r>
            <a:endParaRPr/>
          </a:p>
          <a:p>
            <a:pPr>
              <a:lnSpc>
                <a:spcPct val="150000"/>
              </a:lnSpc>
            </a:pPr>
            <a:r>
              <a:rPr b="1" lang="en-IN">
                <a:solidFill>
                  <a:srgbClr val="7e7e7e"/>
                </a:solidFill>
                <a:latin typeface="Trebuchet MS"/>
              </a:rPr>
              <a:t>Set Difference </a:t>
            </a:r>
            <a:r>
              <a:rPr lang="en-IN">
                <a:solidFill>
                  <a:srgbClr val="7e7e7e"/>
                </a:solidFill>
                <a:latin typeface="Century Gothic"/>
              </a:rPr>
              <a:t>: the set difference of two relations r1 and r2 in this way:  </a:t>
            </a:r>
            <a:r>
              <a:rPr i="1" lang="en-IN">
                <a:solidFill>
                  <a:srgbClr val="7e7e7e"/>
                </a:solidFill>
                <a:latin typeface="Century Gothic"/>
              </a:rPr>
              <a:t>query ( X1 , X2 ,..., Xn ):– r1 ( X1 , X2 ,..., Xn ) , not r2 ( X1 , X2 ,..., Xn )</a:t>
            </a:r>
            <a:endParaRPr/>
          </a:p>
          <a:p>
            <a:pPr>
              <a:lnSpc>
                <a:spcPct val="150000"/>
              </a:lnSpc>
            </a:pPr>
            <a:r>
              <a:rPr b="1" lang="en-IN">
                <a:solidFill>
                  <a:srgbClr val="7e7e7e"/>
                </a:solidFill>
                <a:latin typeface="Trebuchet MS"/>
              </a:rPr>
              <a:t>Insertion and Deletion </a:t>
            </a:r>
            <a:r>
              <a:rPr lang="en-IN">
                <a:solidFill>
                  <a:srgbClr val="7e7e7e"/>
                </a:solidFill>
                <a:latin typeface="Century Gothic"/>
              </a:rPr>
              <a:t>: we can move all accounts at the Perryridge branch to the  Johnstown branch by executing :</a:t>
            </a:r>
            <a:endParaRPr/>
          </a:p>
          <a:p>
            <a:pPr>
              <a:lnSpc>
                <a:spcPct val="150000"/>
              </a:lnSpc>
            </a:pPr>
            <a:r>
              <a:rPr i="1" lang="en-IN">
                <a:solidFill>
                  <a:srgbClr val="7e7e7e"/>
                </a:solidFill>
                <a:latin typeface="Century Gothic"/>
              </a:rPr>
              <a:t>+ account ( A  , “ Johnstown ” , B ):– account ( A  , “ Perryridge ” , B )</a:t>
            </a:r>
            <a:endParaRPr/>
          </a:p>
          <a:p>
            <a:pPr>
              <a:lnSpc>
                <a:spcPct val="150000"/>
              </a:lnSpc>
            </a:pPr>
            <a:r>
              <a:rPr i="1" lang="en-IN">
                <a:solidFill>
                  <a:srgbClr val="7e7e7e"/>
                </a:solidFill>
                <a:latin typeface="Century Gothic"/>
              </a:rPr>
              <a:t>− </a:t>
            </a:r>
            <a:r>
              <a:rPr i="1" lang="en-IN">
                <a:solidFill>
                  <a:srgbClr val="7e7e7e"/>
                </a:solidFill>
                <a:latin typeface="Century Gothic"/>
              </a:rPr>
              <a:t>account ( A  , “ Perryridge ” , B ):– account ( A  , “ Perryridge ” , B )</a:t>
            </a:r>
            <a:endParaRPr/>
          </a:p>
        </p:txBody>
      </p:sp>
      <p:sp>
        <p:nvSpPr>
          <p:cNvPr id="183" name="CustomShape 2"/>
          <p:cNvSpPr/>
          <p:nvPr/>
        </p:nvSpPr>
        <p:spPr>
          <a:xfrm>
            <a:off x="337680" y="36000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Relational Operations in Datalog</a:t>
            </a:r>
            <a:endParaRPr/>
          </a:p>
        </p:txBody>
      </p:sp>
      <p:sp>
        <p:nvSpPr>
          <p:cNvPr id="184" name="CustomShape 3"/>
          <p:cNvSpPr/>
          <p:nvPr/>
        </p:nvSpPr>
        <p:spPr>
          <a:xfrm>
            <a:off x="8568000" y="4752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IN" sz="1100">
                <a:latin typeface="Courier New"/>
              </a:rPr>
              <a:t>12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ts val="1"/>
              </a:lnSpc>
            </a:pPr>
            <a:fld id="{284FDCE5-ED9F-44B0-96FA-67F15867860F}" type="slidenum">
              <a:rPr lang="en-IN" sz="1000">
                <a:solidFill>
                  <a:srgbClr val="7e7e7e"/>
                </a:solidFill>
                <a:latin typeface="Century Gothic"/>
              </a:rPr>
              <a:t>&lt;number&gt;</a:t>
            </a:fld>
            <a:endParaRPr/>
          </a:p>
        </p:txBody>
      </p:sp>
      <p:sp>
        <p:nvSpPr>
          <p:cNvPr id="186" name="CustomShape 2"/>
          <p:cNvSpPr/>
          <p:nvPr/>
        </p:nvSpPr>
        <p:spPr>
          <a:xfrm>
            <a:off x="384840" y="51552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600">
                <a:solidFill>
                  <a:srgbClr val="000000"/>
                </a:solidFill>
                <a:latin typeface="Gill Sans MT"/>
              </a:rPr>
              <a:t>Recursive Datalog Program</a:t>
            </a:r>
            <a:endParaRPr/>
          </a:p>
        </p:txBody>
      </p:sp>
      <p:sp>
        <p:nvSpPr>
          <p:cNvPr id="187" name="CustomShape 3"/>
          <p:cNvSpPr/>
          <p:nvPr/>
        </p:nvSpPr>
        <p:spPr>
          <a:xfrm>
            <a:off x="475200" y="1008000"/>
            <a:ext cx="7924320" cy="405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Recursive datalog program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Consider a  program to give all paths between nodes of a  graph</a:t>
            </a:r>
            <a:endParaRPr/>
          </a:p>
          <a:p>
            <a:pPr lvl="1">
              <a:lnSpc>
                <a:spcPct val="115000"/>
              </a:lnSpc>
              <a:buFont typeface="Arial"/>
              <a:buChar char="○"/>
            </a:pPr>
            <a:r>
              <a:rPr i="1" lang="en-IN">
                <a:solidFill>
                  <a:srgbClr val="7e7e7e"/>
                </a:solidFill>
                <a:latin typeface="Century Gothic"/>
              </a:rPr>
              <a:t>path(src,Dest,path,Cost) :- link(src,Dest,Cost), path=f_init(src,Dest).</a:t>
            </a:r>
            <a:endParaRPr/>
          </a:p>
          <a:p>
            <a:pPr lvl="1">
              <a:lnSpc>
                <a:spcPct val="115000"/>
              </a:lnSpc>
              <a:buFont typeface="Arial"/>
              <a:buChar char="○"/>
            </a:pPr>
            <a:r>
              <a:rPr i="1" lang="en-IN">
                <a:solidFill>
                  <a:srgbClr val="7e7e7e"/>
                </a:solidFill>
                <a:latin typeface="Century Gothic"/>
              </a:rPr>
              <a:t>path(src,Dest,path,Cost) :- link(src,nxt,Cost1), path(nxt,Dest,path2,Cost2),  Cost=Cost1+Cost2,</a:t>
            </a:r>
            <a:r>
              <a:rPr i="1" lang="en-IN">
                <a:solidFill>
                  <a:srgbClr val="7e7e7e"/>
                </a:solidFill>
                <a:latin typeface="Century Gothic"/>
              </a:rPr>
              <a:t>	</a:t>
            </a:r>
            <a:r>
              <a:rPr i="1" lang="en-IN">
                <a:solidFill>
                  <a:srgbClr val="7e7e7e"/>
                </a:solidFill>
                <a:latin typeface="Century Gothic"/>
              </a:rPr>
              <a:t>path=f_concatpath(src,path2)</a:t>
            </a:r>
            <a:endParaRPr/>
          </a:p>
          <a:p>
            <a:pPr>
              <a:lnSpc>
                <a:spcPct val="115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Note : the above Datalog program considers the graph to be acyclic</a:t>
            </a: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Recursive programs use fixpoint evaluation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Tuples produced in each iteration are added to the relation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Duplicate tuples are removed</a:t>
            </a:r>
            <a:endParaRPr/>
          </a:p>
          <a:p>
            <a:pPr>
              <a:lnSpc>
                <a:spcPct val="100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Repeated until no new tuples are produced, i.e. “fixpoint” is reached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324360" y="301680"/>
            <a:ext cx="514548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Datalog-Fixpoint Procedure :</a:t>
            </a:r>
            <a:endParaRPr/>
          </a:p>
        </p:txBody>
      </p:sp>
      <p:sp>
        <p:nvSpPr>
          <p:cNvPr id="189" name="CustomShape 2"/>
          <p:cNvSpPr/>
          <p:nvPr/>
        </p:nvSpPr>
        <p:spPr>
          <a:xfrm>
            <a:off x="324360" y="939960"/>
            <a:ext cx="8673480" cy="4181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Suppose given a  relation schema:</a:t>
            </a:r>
            <a:endParaRPr/>
          </a:p>
          <a:p>
            <a:pPr>
              <a:lnSpc>
                <a:spcPct val="100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Manager_schema =(employee_name,</a:t>
            </a:r>
            <a:endParaRPr/>
          </a:p>
          <a:p>
            <a:pPr>
              <a:lnSpc>
                <a:spcPct val="100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manager_name)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IN">
                <a:solidFill>
                  <a:srgbClr val="4985e8"/>
                </a:solidFill>
                <a:latin typeface="Trebuchet MS"/>
              </a:rPr>
              <a:t>“</a:t>
            </a:r>
            <a:r>
              <a:rPr b="1" lang="en-IN">
                <a:solidFill>
                  <a:srgbClr val="4985e8"/>
                </a:solidFill>
                <a:latin typeface="Trebuchet MS"/>
              </a:rPr>
              <a:t>Find out which employees are supervised, </a:t>
            </a:r>
            <a:endParaRPr/>
          </a:p>
          <a:p>
            <a:pPr>
              <a:lnSpc>
                <a:spcPct val="100000"/>
              </a:lnSpc>
            </a:pPr>
            <a:r>
              <a:rPr b="1" lang="en-IN">
                <a:solidFill>
                  <a:srgbClr val="4985e8"/>
                </a:solidFill>
                <a:latin typeface="Trebuchet MS"/>
              </a:rPr>
              <a:t>directly  or indirectly by a given manager </a:t>
            </a:r>
            <a:endParaRPr/>
          </a:p>
          <a:p>
            <a:pPr>
              <a:lnSpc>
                <a:spcPct val="100000"/>
              </a:lnSpc>
            </a:pPr>
            <a:r>
              <a:rPr b="1" lang="en-IN">
                <a:solidFill>
                  <a:srgbClr val="4985e8"/>
                </a:solidFill>
                <a:latin typeface="Trebuchet MS"/>
              </a:rPr>
              <a:t>—</a:t>
            </a:r>
            <a:r>
              <a:rPr b="1" lang="en-IN">
                <a:solidFill>
                  <a:srgbClr val="4985e8"/>
                </a:solidFill>
                <a:latin typeface="Trebuchet MS"/>
              </a:rPr>
              <a:t>say,Jones”</a:t>
            </a:r>
            <a:endParaRPr/>
          </a:p>
          <a:p>
            <a:pPr>
              <a:lnSpc>
                <a:spcPct val="115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a recursive Datalog view, called empl_jones :  </a:t>
            </a:r>
            <a:endParaRPr/>
          </a:p>
          <a:p>
            <a:pPr>
              <a:lnSpc>
                <a:spcPct val="115000"/>
              </a:lnSpc>
            </a:pPr>
            <a:r>
              <a:rPr i="1" lang="en-IN">
                <a:solidFill>
                  <a:srgbClr val="7e7e7e"/>
                </a:solidFill>
                <a:latin typeface="Century Gothic"/>
              </a:rPr>
              <a:t>empl_jones(X):– manager(X ,“Jones”) </a:t>
            </a:r>
            <a:endParaRPr/>
          </a:p>
          <a:p>
            <a:pPr>
              <a:lnSpc>
                <a:spcPct val="115000"/>
              </a:lnSpc>
            </a:pPr>
            <a:r>
              <a:rPr i="1" lang="en-IN">
                <a:solidFill>
                  <a:srgbClr val="7e7e7e"/>
                </a:solidFill>
                <a:latin typeface="Century Gothic"/>
              </a:rPr>
              <a:t>empl_jones(X):– manager(X,Y), empl_jones(Y)</a:t>
            </a:r>
            <a:r>
              <a:rPr lang="en-IN">
                <a:solidFill>
                  <a:srgbClr val="7e7e7e"/>
                </a:solidFill>
                <a:latin typeface="Century Gothic"/>
              </a:rPr>
              <a:t>  </a:t>
            </a:r>
            <a:endParaRPr/>
          </a:p>
          <a:p>
            <a:pPr>
              <a:lnSpc>
                <a:spcPct val="173000"/>
              </a:lnSpc>
            </a:pPr>
            <a:r>
              <a:rPr lang="en-IN">
                <a:solidFill>
                  <a:srgbClr val="4985e8"/>
                </a:solidFill>
                <a:latin typeface="Century Gothic"/>
              </a:rPr>
              <a:t>Note</a:t>
            </a:r>
            <a:r>
              <a:rPr lang="en-IN">
                <a:solidFill>
                  <a:srgbClr val="7e7e7e"/>
                </a:solidFill>
                <a:latin typeface="Century Gothic"/>
              </a:rPr>
              <a:t>:</a:t>
            </a:r>
            <a:endParaRPr/>
          </a:p>
          <a:p>
            <a:pPr>
              <a:lnSpc>
                <a:spcPct val="100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infer (R , I) ={ p ( t1 ,..., tni ) | there is an instantiation R’ of R , where p ( t1 ,..., tni ) is  the head of R ,and the body of R is satisfied in I }</a:t>
            </a:r>
            <a:endParaRPr/>
          </a:p>
        </p:txBody>
      </p:sp>
      <p:sp>
        <p:nvSpPr>
          <p:cNvPr id="190" name="CustomShape 3"/>
          <p:cNvSpPr/>
          <p:nvPr/>
        </p:nvSpPr>
        <p:spPr>
          <a:xfrm>
            <a:off x="5760000" y="576000"/>
            <a:ext cx="3322440" cy="33102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</p:sp>
      <p:sp>
        <p:nvSpPr>
          <p:cNvPr id="191" name="CustomShape 4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ts val="1"/>
              </a:lnSpc>
            </a:pPr>
            <a:fld id="{DF8F91A6-9AC2-4FC9-8C2D-2986D8DEC245}" type="slidenum">
              <a:rPr lang="en-IN" sz="1000">
                <a:solidFill>
                  <a:srgbClr val="7e7e7e"/>
                </a:solidFill>
                <a:latin typeface="Century Gothic"/>
              </a:rPr>
              <a:t>&lt;number&gt;</a:t>
            </a:fld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1037520" y="682560"/>
            <a:ext cx="5212800" cy="2680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16000"/>
              </a:lnSpc>
              <a:buFont typeface="StarSymbol"/>
              <a:buChar char="l"/>
            </a:pPr>
            <a:r>
              <a:rPr lang="en-IN" sz="1400">
                <a:latin typeface="Arial"/>
              </a:rPr>
              <a:t>the program defining empl_jones , with the relation  manager , shown in right figure.</a:t>
            </a:r>
            <a:endParaRPr/>
          </a:p>
          <a:p>
            <a:pPr>
              <a:lnSpc>
                <a:spcPct val="116000"/>
              </a:lnSpc>
              <a:buFont typeface="StarSymbol"/>
              <a:buChar char="l"/>
            </a:pPr>
            <a:r>
              <a:rPr lang="en-IN" sz="1400">
                <a:latin typeface="Arial"/>
              </a:rPr>
              <a:t>The set of facts computed for the view relation empl  jones in each iteration appears in below figure.</a:t>
            </a:r>
            <a:endParaRPr/>
          </a:p>
          <a:p>
            <a:pPr>
              <a:lnSpc>
                <a:spcPct val="116000"/>
              </a:lnSpc>
              <a:buFont typeface="StarSymbol"/>
              <a:buChar char="l"/>
            </a:pPr>
            <a:r>
              <a:rPr lang="en-IN" sz="1400">
                <a:latin typeface="Arial"/>
              </a:rPr>
              <a:t>In each iteration, the program computes one more level  of employees under Jones and adds it to the set  empl_jones.</a:t>
            </a:r>
            <a:endParaRPr/>
          </a:p>
          <a:p>
            <a:pPr>
              <a:lnSpc>
                <a:spcPct val="116000"/>
              </a:lnSpc>
              <a:buFont typeface="StarSymbol"/>
              <a:buChar char="l"/>
            </a:pPr>
            <a:r>
              <a:rPr lang="en-IN" sz="1400">
                <a:latin typeface="Arial"/>
              </a:rPr>
              <a:t>The procedure terminates when there is no change to the  set empl_jones , which the system detects by finding</a:t>
            </a:r>
            <a:endParaRPr/>
          </a:p>
          <a:p>
            <a:pPr>
              <a:lnSpc>
                <a:spcPct val="100000"/>
              </a:lnSpc>
            </a:pPr>
            <a:r>
              <a:rPr lang="en-IN" sz="1400">
                <a:latin typeface="Arial"/>
              </a:rPr>
              <a:t>I = Old_I .</a:t>
            </a:r>
            <a:endParaRPr/>
          </a:p>
        </p:txBody>
      </p:sp>
      <p:sp>
        <p:nvSpPr>
          <p:cNvPr id="193" name="CustomShape 2"/>
          <p:cNvSpPr/>
          <p:nvPr/>
        </p:nvSpPr>
        <p:spPr>
          <a:xfrm>
            <a:off x="6252480" y="484920"/>
            <a:ext cx="2464560" cy="19310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</p:sp>
      <p:sp>
        <p:nvSpPr>
          <p:cNvPr id="194" name="CustomShape 3"/>
          <p:cNvSpPr/>
          <p:nvPr/>
        </p:nvSpPr>
        <p:spPr>
          <a:xfrm>
            <a:off x="6468120" y="2308320"/>
            <a:ext cx="2057400" cy="211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i="1" lang="en-IN" sz="1400">
                <a:latin typeface="Arial"/>
              </a:rPr>
              <a:t>Fig. The manager relation</a:t>
            </a:r>
            <a:endParaRPr/>
          </a:p>
        </p:txBody>
      </p:sp>
      <p:sp>
        <p:nvSpPr>
          <p:cNvPr id="195" name="CustomShape 4"/>
          <p:cNvSpPr/>
          <p:nvPr/>
        </p:nvSpPr>
        <p:spPr>
          <a:xfrm>
            <a:off x="953280" y="3212280"/>
            <a:ext cx="7089480" cy="14738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196" name="CustomShape 5"/>
          <p:cNvSpPr/>
          <p:nvPr/>
        </p:nvSpPr>
        <p:spPr>
          <a:xfrm>
            <a:off x="1612800" y="4526280"/>
            <a:ext cx="5729040" cy="423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i="1" lang="en-IN" sz="1400">
                <a:latin typeface="Arial"/>
              </a:rPr>
              <a:t>Fig. Employee of Jones in iterations of procedure Datalog-Fixpoint</a:t>
            </a:r>
            <a:endParaRPr/>
          </a:p>
        </p:txBody>
      </p:sp>
      <p:sp>
        <p:nvSpPr>
          <p:cNvPr id="197" name="CustomShape 6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ts val="1"/>
              </a:lnSpc>
            </a:pPr>
            <a:fld id="{C809425E-0D50-4E8B-9624-895D51CC28CD}" type="slidenum">
              <a:rPr lang="en-IN" sz="1000">
                <a:solidFill>
                  <a:srgbClr val="7e7e7e"/>
                </a:solidFill>
                <a:latin typeface="Century Gothic"/>
              </a:rPr>
              <a:t>&lt;number&gt;</a:t>
            </a:fld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384840" y="315360"/>
            <a:ext cx="702900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Non-recursive vs Recursive Datalog</a:t>
            </a:r>
            <a:endParaRPr/>
          </a:p>
        </p:txBody>
      </p:sp>
      <p:sp>
        <p:nvSpPr>
          <p:cNvPr id="199" name="CustomShape 2"/>
          <p:cNvSpPr/>
          <p:nvPr/>
        </p:nvSpPr>
        <p:spPr>
          <a:xfrm>
            <a:off x="384840" y="859680"/>
            <a:ext cx="8757000" cy="3898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Datalog with recursion has more expressive power than Datalog without recursion.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e.g. we cannot express transitive closure in Datalog without using recursion</a:t>
            </a:r>
            <a:endParaRPr/>
          </a:p>
          <a:p>
            <a:pPr lvl="2">
              <a:lnSpc>
                <a:spcPct val="10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The expressive power provided by recursion must be used with care : may  generate infinite result:</a:t>
            </a:r>
            <a:endParaRPr/>
          </a:p>
          <a:p>
            <a:pPr lvl="3">
              <a:lnSpc>
                <a:spcPct val="100000"/>
              </a:lnSpc>
              <a:buFont typeface="Arial"/>
              <a:buChar char="○"/>
            </a:pPr>
            <a:r>
              <a:rPr lang="en-IN">
                <a:solidFill>
                  <a:srgbClr val="7e7e7e"/>
                </a:solidFill>
                <a:latin typeface="Century Gothic"/>
              </a:rPr>
              <a:t>number(0)</a:t>
            </a:r>
            <a:endParaRPr/>
          </a:p>
          <a:p>
            <a:pPr lvl="3">
              <a:lnSpc>
                <a:spcPct val="100000"/>
              </a:lnSpc>
              <a:buFont typeface="Arial"/>
              <a:buChar char="○"/>
            </a:pPr>
            <a:r>
              <a:rPr lang="en-IN">
                <a:solidFill>
                  <a:srgbClr val="7e7e7e"/>
                </a:solidFill>
                <a:latin typeface="Century Gothic"/>
              </a:rPr>
              <a:t>number(A) :– number(B),  A  = B + 1</a:t>
            </a:r>
            <a:endParaRPr/>
          </a:p>
          <a:p>
            <a:pPr lvl="2">
              <a:lnSpc>
                <a:spcPct val="10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a  recursive program should not contain negative literals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Monotonic Views:</a:t>
            </a:r>
            <a:r>
              <a:rPr lang="en-IN">
                <a:solidFill>
                  <a:srgbClr val="7e7e7e"/>
                </a:solidFill>
                <a:latin typeface="Century Gothic"/>
              </a:rPr>
              <a:t>	</a:t>
            </a:r>
            <a:r>
              <a:rPr lang="en-IN">
                <a:solidFill>
                  <a:srgbClr val="7e7e7e"/>
                </a:solidFill>
                <a:latin typeface="Century Gothic"/>
              </a:rPr>
              <a:t>if, given any two sets of facts I1 and I2 such that I1 </a:t>
            </a:r>
            <a:r>
              <a:rPr lang="en-IN">
                <a:solidFill>
                  <a:srgbClr val="7e7e7e"/>
                </a:solidFill>
                <a:latin typeface="MS PGothic"/>
              </a:rPr>
              <a:t>⊆ </a:t>
            </a:r>
            <a:r>
              <a:rPr lang="en-IN">
                <a:solidFill>
                  <a:srgbClr val="7e7e7e"/>
                </a:solidFill>
                <a:latin typeface="Century Gothic"/>
              </a:rPr>
              <a:t>I2 , then  Ev ( I1 ) </a:t>
            </a:r>
            <a:r>
              <a:rPr lang="en-IN">
                <a:solidFill>
                  <a:srgbClr val="7e7e7e"/>
                </a:solidFill>
                <a:latin typeface="MS PGothic"/>
              </a:rPr>
              <a:t>⊆ </a:t>
            </a:r>
            <a:r>
              <a:rPr lang="en-IN">
                <a:solidFill>
                  <a:srgbClr val="7e7e7e"/>
                </a:solidFill>
                <a:latin typeface="Century Gothic"/>
              </a:rPr>
              <a:t>Ev( I2 ), where Ev is the expression used to define V</a:t>
            </a:r>
            <a:endParaRPr/>
          </a:p>
          <a:p>
            <a:pPr>
              <a:lnSpc>
                <a:spcPct val="100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I1 </a:t>
            </a:r>
            <a:r>
              <a:rPr lang="en-IN">
                <a:solidFill>
                  <a:srgbClr val="7e7e7e"/>
                </a:solidFill>
                <a:latin typeface="MS PGothic"/>
              </a:rPr>
              <a:t>⊆ </a:t>
            </a:r>
            <a:r>
              <a:rPr lang="en-IN">
                <a:solidFill>
                  <a:srgbClr val="7e7e7e"/>
                </a:solidFill>
                <a:latin typeface="Century Gothic"/>
              </a:rPr>
              <a:t>I2 </a:t>
            </a:r>
            <a:r>
              <a:rPr lang="en-IN">
                <a:solidFill>
                  <a:srgbClr val="7e7e7e"/>
                </a:solidFill>
                <a:latin typeface="MS PGothic"/>
              </a:rPr>
              <a:t>⇒ </a:t>
            </a:r>
            <a:r>
              <a:rPr lang="en-IN">
                <a:solidFill>
                  <a:srgbClr val="7e7e7e"/>
                </a:solidFill>
                <a:latin typeface="Century Gothic"/>
              </a:rPr>
              <a:t>infer ( R , I1 ) </a:t>
            </a:r>
            <a:r>
              <a:rPr lang="en-IN">
                <a:solidFill>
                  <a:srgbClr val="7e7e7e"/>
                </a:solidFill>
                <a:latin typeface="MS PGothic"/>
              </a:rPr>
              <a:t>⊆ </a:t>
            </a:r>
            <a:r>
              <a:rPr lang="en-IN">
                <a:solidFill>
                  <a:srgbClr val="7e7e7e"/>
                </a:solidFill>
                <a:latin typeface="Century Gothic"/>
              </a:rPr>
              <a:t>infer ( R , I2 )</a:t>
            </a:r>
            <a:endParaRPr/>
          </a:p>
        </p:txBody>
      </p:sp>
      <p:sp>
        <p:nvSpPr>
          <p:cNvPr id="200" name="CustomShape 3"/>
          <p:cNvSpPr/>
          <p:nvPr/>
        </p:nvSpPr>
        <p:spPr>
          <a:xfrm>
            <a:off x="384840" y="4536000"/>
            <a:ext cx="7421400" cy="546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The fixed-point technique does not work on recursive views defined with non-monotonic expressions.</a:t>
            </a:r>
            <a:endParaRPr/>
          </a:p>
        </p:txBody>
      </p:sp>
      <p:sp>
        <p:nvSpPr>
          <p:cNvPr id="201" name="CustomShape 4"/>
          <p:cNvSpPr/>
          <p:nvPr/>
        </p:nvSpPr>
        <p:spPr>
          <a:xfrm>
            <a:off x="8712000" y="4804200"/>
            <a:ext cx="259560" cy="302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IN" sz="1000">
                <a:solidFill>
                  <a:srgbClr val="7e7e7e"/>
                </a:solidFill>
                <a:latin typeface="Century Gothic"/>
              </a:rPr>
              <a:t>16</a:t>
            </a:r>
            <a:endParaRPr/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384840" y="51552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Expressive Power of Datalog</a:t>
            </a:r>
            <a:endParaRPr/>
          </a:p>
        </p:txBody>
      </p:sp>
      <p:sp>
        <p:nvSpPr>
          <p:cNvPr id="203" name="CustomShape 2"/>
          <p:cNvSpPr/>
          <p:nvPr/>
        </p:nvSpPr>
        <p:spPr>
          <a:xfrm>
            <a:off x="475200" y="1093680"/>
            <a:ext cx="8110800" cy="1860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5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Without recursion, Datalog can express all and only the queries of core relational  algebra.</a:t>
            </a:r>
            <a:endParaRPr/>
          </a:p>
          <a:p>
            <a:pPr lvl="1">
              <a:lnSpc>
                <a:spcPct val="150000"/>
              </a:lnSpc>
              <a:buFont typeface="Arial"/>
              <a:buChar char="○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The same as SQL select-from-where, without aggregation and grouping.</a:t>
            </a:r>
            <a:endParaRPr/>
          </a:p>
          <a:p>
            <a:pPr>
              <a:lnSpc>
                <a:spcPct val="150000"/>
              </a:lnSpc>
              <a:buFont typeface="Arial"/>
              <a:buChar char="●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But with recursion, Datalog can express more than these languages.</a:t>
            </a:r>
            <a:endParaRPr/>
          </a:p>
          <a:p>
            <a:pPr>
              <a:lnSpc>
                <a:spcPct val="150000"/>
              </a:lnSpc>
              <a:buFont typeface="Arial"/>
              <a:buChar char="●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Yet still not Turing-complete</a:t>
            </a:r>
            <a:endParaRPr/>
          </a:p>
        </p:txBody>
      </p:sp>
      <p:sp>
        <p:nvSpPr>
          <p:cNvPr id="204" name="CustomShape 3"/>
          <p:cNvSpPr/>
          <p:nvPr/>
        </p:nvSpPr>
        <p:spPr>
          <a:xfrm>
            <a:off x="8568000" y="4752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IN" sz="1100">
                <a:latin typeface="Courier New"/>
              </a:rPr>
              <a:t>17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80640" y="2651040"/>
            <a:ext cx="8980200" cy="2409120"/>
          </a:xfrm>
          <a:prstGeom prst="rect">
            <a:avLst/>
          </a:prstGeom>
          <a:solidFill>
            <a:srgbClr val="5d2a97"/>
          </a:solidFill>
          <a:ln>
            <a:noFill/>
          </a:ln>
        </p:spPr>
      </p:sp>
      <p:sp>
        <p:nvSpPr>
          <p:cNvPr id="206" name="CustomShape 2"/>
          <p:cNvSpPr/>
          <p:nvPr/>
        </p:nvSpPr>
        <p:spPr>
          <a:xfrm>
            <a:off x="399600" y="1455480"/>
            <a:ext cx="7374240" cy="1095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3600">
                <a:solidFill>
                  <a:srgbClr val="000000"/>
                </a:solidFill>
                <a:latin typeface="Gill Sans MT"/>
              </a:rPr>
              <a:t>Motivation to Declarative  Networking</a:t>
            </a:r>
            <a:endParaRPr/>
          </a:p>
        </p:txBody>
      </p:sp>
      <p:sp>
        <p:nvSpPr>
          <p:cNvPr id="207" name="CustomShape 3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ts val="1"/>
              </a:lnSpc>
            </a:pPr>
            <a:fld id="{4E532BBA-FD23-4E7A-958E-EF524AE7D2E4}" type="slidenum">
              <a:rPr lang="en-IN" sz="1000">
                <a:solidFill>
                  <a:srgbClr val="ffffff"/>
                </a:solidFill>
                <a:latin typeface="Century Gothic"/>
              </a:rPr>
              <a:t>&lt;number&gt;</a:t>
            </a:fld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384840" y="403920"/>
            <a:ext cx="710100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Motivation of Declarative Networking</a:t>
            </a:r>
            <a:endParaRPr/>
          </a:p>
        </p:txBody>
      </p:sp>
      <p:sp>
        <p:nvSpPr>
          <p:cNvPr id="209" name="CustomShape 2"/>
          <p:cNvSpPr/>
          <p:nvPr/>
        </p:nvSpPr>
        <p:spPr>
          <a:xfrm>
            <a:off x="384840" y="879840"/>
            <a:ext cx="8251200" cy="3015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Font typeface="Arial"/>
              <a:buChar char="●"/>
            </a:pPr>
            <a:r>
              <a:rPr lang="en-IN">
                <a:solidFill>
                  <a:srgbClr val="9900ff"/>
                </a:solidFill>
                <a:latin typeface="Century Gothic"/>
              </a:rPr>
              <a:t>Internet faces many challenges today: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○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Proliferation of new applications and services -high throughput and resilience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○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Internet’s core routing infrastructure difficult to evolve to meet the needs of these new  apps.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○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In order to upgrade a deployed routing protocols- require change of each router’s  software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n-IN" sz="1600">
                <a:solidFill>
                  <a:srgbClr val="9900ff"/>
                </a:solidFill>
                <a:latin typeface="Century Gothic"/>
              </a:rPr>
              <a:t>Efforts at improving the Internet: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○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Evolutionary: App-level “Overlay” networks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○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Revolutionary: Clean-slate designs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■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NSF GENI initiative, FIND program</a:t>
            </a:r>
            <a:endParaRPr/>
          </a:p>
        </p:txBody>
      </p:sp>
      <p:sp>
        <p:nvSpPr>
          <p:cNvPr id="210" name="CustomShape 3"/>
          <p:cNvSpPr/>
          <p:nvPr/>
        </p:nvSpPr>
        <p:spPr>
          <a:xfrm>
            <a:off x="749520" y="4037760"/>
            <a:ext cx="7408080" cy="10422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</p:sp>
      <p:sp>
        <p:nvSpPr>
          <p:cNvPr id="211" name="CustomShape 4"/>
          <p:cNvSpPr/>
          <p:nvPr/>
        </p:nvSpPr>
        <p:spPr>
          <a:xfrm>
            <a:off x="8712000" y="4824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IN" sz="1100">
                <a:latin typeface="Courier New"/>
              </a:rPr>
              <a:t>19</a:t>
            </a: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8809200" y="4819320"/>
            <a:ext cx="174600" cy="29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ts val="1"/>
              </a:lnSpc>
            </a:pPr>
            <a:fld id="{EC0652A9-C59A-4FAF-9465-A7E450CED8ED}" type="slidenum">
              <a:rPr lang="en-IN" sz="1000">
                <a:solidFill>
                  <a:srgbClr val="7e7e7e"/>
                </a:solidFill>
                <a:latin typeface="Century Gothic"/>
              </a:rPr>
              <a:t>&lt;number&gt;</a:t>
            </a:fld>
            <a:endParaRPr/>
          </a:p>
        </p:txBody>
      </p:sp>
      <p:sp>
        <p:nvSpPr>
          <p:cNvPr id="151" name="CustomShape 2"/>
          <p:cNvSpPr/>
          <p:nvPr/>
        </p:nvSpPr>
        <p:spPr>
          <a:xfrm>
            <a:off x="384840" y="51552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3000">
                <a:solidFill>
                  <a:srgbClr val="000000"/>
                </a:solidFill>
                <a:latin typeface="Gill Sans MT"/>
              </a:rPr>
              <a:t>Agenda</a:t>
            </a:r>
            <a:endParaRPr/>
          </a:p>
        </p:txBody>
      </p:sp>
      <p:sp>
        <p:nvSpPr>
          <p:cNvPr id="152" name="CustomShape 3"/>
          <p:cNvSpPr/>
          <p:nvPr/>
        </p:nvSpPr>
        <p:spPr>
          <a:xfrm>
            <a:off x="475200" y="1229040"/>
            <a:ext cx="5714640" cy="2746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Datalog and Recursive Query Processing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Motivation to Declarative Networking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NDLog : Extensions to Datalog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Language Extensions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Execution Plan generation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Incremental Maintenance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Use cases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Conclusion and References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384840" y="51552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Motivation</a:t>
            </a:r>
            <a:endParaRPr/>
          </a:p>
        </p:txBody>
      </p:sp>
      <p:sp>
        <p:nvSpPr>
          <p:cNvPr id="213" name="CustomShape 2"/>
          <p:cNvSpPr/>
          <p:nvPr/>
        </p:nvSpPr>
        <p:spPr>
          <a:xfrm>
            <a:off x="475200" y="1009800"/>
            <a:ext cx="7954200" cy="3402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Routing Protocols to accommodate to the needs of new applications- more  tedious and error prone  using conventional query languages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Routing?</a:t>
            </a:r>
            <a:endParaRPr/>
          </a:p>
          <a:p>
            <a:pPr lvl="1">
              <a:lnSpc>
                <a:spcPct val="115000"/>
              </a:lnSpc>
              <a:buFont typeface="Arial"/>
              <a:buChar char="○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Gathering local network state : Base Data</a:t>
            </a:r>
            <a:endParaRPr/>
          </a:p>
          <a:p>
            <a:pPr lvl="1">
              <a:lnSpc>
                <a:spcPct val="115000"/>
              </a:lnSpc>
              <a:buFont typeface="Arial"/>
              <a:buChar char="○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Deriving forwarding tables : Derived Data</a:t>
            </a:r>
            <a:endParaRPr/>
          </a:p>
          <a:p>
            <a:pPr lvl="1">
              <a:lnSpc>
                <a:spcPct val="115000"/>
              </a:lnSpc>
              <a:buFont typeface="Arial"/>
              <a:buChar char="○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Enforcing constraints : Constraints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Recursive Query processing- natural fit for expressing the relationship between  base data, derived data, and the associated constraints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Using derived data again in query processing</a:t>
            </a:r>
            <a:endParaRPr/>
          </a:p>
        </p:txBody>
      </p:sp>
      <p:sp>
        <p:nvSpPr>
          <p:cNvPr id="214" name="CustomShape 3"/>
          <p:cNvSpPr/>
          <p:nvPr/>
        </p:nvSpPr>
        <p:spPr>
          <a:xfrm>
            <a:off x="8712000" y="4824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IN" sz="1100">
                <a:latin typeface="Courier New"/>
              </a:rPr>
              <a:t>20</a:t>
            </a: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384840" y="51552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Overlay Networks</a:t>
            </a:r>
            <a:endParaRPr/>
          </a:p>
        </p:txBody>
      </p:sp>
      <p:sp>
        <p:nvSpPr>
          <p:cNvPr id="216" name="CustomShape 2"/>
          <p:cNvSpPr/>
          <p:nvPr/>
        </p:nvSpPr>
        <p:spPr>
          <a:xfrm>
            <a:off x="384840" y="1229040"/>
            <a:ext cx="8334360" cy="3400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15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Overlay network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l"/>
            </a:pPr>
            <a:r>
              <a:rPr lang="en-IN">
                <a:solidFill>
                  <a:srgbClr val="7e7e7e"/>
                </a:solidFill>
                <a:latin typeface="Century Gothic"/>
              </a:rPr>
              <a:t>A network built on top of one or more existing networks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l"/>
            </a:pPr>
            <a:r>
              <a:rPr lang="en-IN">
                <a:solidFill>
                  <a:srgbClr val="7e7e7e"/>
                </a:solidFill>
                <a:latin typeface="Century Gothic"/>
              </a:rPr>
              <a:t>adds an additional layer of indirection/virtualization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l"/>
            </a:pPr>
            <a:r>
              <a:rPr lang="en-IN">
                <a:solidFill>
                  <a:srgbClr val="7e7e7e"/>
                </a:solidFill>
                <a:latin typeface="Century Gothic"/>
              </a:rPr>
              <a:t>changes properties in one or more areas of underlying network basic </a:t>
            </a: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Idea :</a:t>
            </a:r>
            <a:endParaRPr/>
          </a:p>
          <a:p>
            <a:pPr>
              <a:lnSpc>
                <a:spcPct val="115000"/>
              </a:lnSpc>
              <a:buFont typeface="StarSymbol"/>
              <a:buChar char="-"/>
            </a:pPr>
            <a:r>
              <a:rPr lang="en-IN">
                <a:solidFill>
                  <a:srgbClr val="7e7e7e"/>
                </a:solidFill>
                <a:latin typeface="Century Gothic"/>
              </a:rPr>
              <a:t>“</a:t>
            </a:r>
            <a:r>
              <a:rPr lang="en-IN">
                <a:solidFill>
                  <a:srgbClr val="009587"/>
                </a:solidFill>
                <a:latin typeface="Century Gothic"/>
              </a:rPr>
              <a:t>Treat multiple hops through IP network as one hop in “virtual” overlay network</a:t>
            </a:r>
            <a:r>
              <a:rPr lang="en-IN">
                <a:solidFill>
                  <a:srgbClr val="7e7e7e"/>
                </a:solidFill>
                <a:latin typeface="Century Gothic"/>
              </a:rPr>
              <a:t>”</a:t>
            </a:r>
            <a:endParaRPr/>
          </a:p>
          <a:p>
            <a:pPr>
              <a:lnSpc>
                <a:spcPct val="115000"/>
              </a:lnSpc>
              <a:buFont typeface="StarSymbol"/>
              <a:buChar char="-"/>
            </a:pPr>
            <a:r>
              <a:rPr lang="en-IN">
                <a:solidFill>
                  <a:srgbClr val="7e7e7e"/>
                </a:solidFill>
                <a:latin typeface="Century Gothic"/>
              </a:rPr>
              <a:t>Run routing protocol on overlay nodes</a:t>
            </a:r>
            <a:endParaRPr/>
          </a:p>
        </p:txBody>
      </p:sp>
      <p:sp>
        <p:nvSpPr>
          <p:cNvPr id="217" name="CustomShape 3"/>
          <p:cNvSpPr/>
          <p:nvPr/>
        </p:nvSpPr>
        <p:spPr>
          <a:xfrm>
            <a:off x="8568000" y="4752000"/>
            <a:ext cx="429840" cy="24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IN" sz="1100">
                <a:latin typeface="Courier New"/>
              </a:rPr>
              <a:t>21</a:t>
            </a: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1119240" y="641520"/>
            <a:ext cx="6675120" cy="404496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</p:sp>
      <p:sp>
        <p:nvSpPr>
          <p:cNvPr id="219" name="CustomShape 2"/>
          <p:cNvSpPr/>
          <p:nvPr/>
        </p:nvSpPr>
        <p:spPr>
          <a:xfrm>
            <a:off x="8640000" y="4752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IN" sz="1100">
                <a:latin typeface="Courier New"/>
              </a:rPr>
              <a:t>22</a:t>
            </a:r>
            <a:endParaRPr/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384840" y="51552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Declarative Networking</a:t>
            </a:r>
            <a:endParaRPr/>
          </a:p>
        </p:txBody>
      </p:sp>
      <p:sp>
        <p:nvSpPr>
          <p:cNvPr id="221" name="CustomShape 2"/>
          <p:cNvSpPr/>
          <p:nvPr/>
        </p:nvSpPr>
        <p:spPr>
          <a:xfrm>
            <a:off x="475200" y="1189080"/>
            <a:ext cx="7969320" cy="2459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an application of database query language and processing techniques to the  domain of networking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Declarative Networking enables declarative specification and deployment of  distributed protocols and algorithms via distributed recursive queries over  network graphs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High level goal- provide a software environment that accelerate the process of  specifying, implementing, experimenting with and evolving designs for network  architectures.</a:t>
            </a:r>
            <a:endParaRPr/>
          </a:p>
        </p:txBody>
      </p:sp>
      <p:sp>
        <p:nvSpPr>
          <p:cNvPr id="222" name="CustomShape 3"/>
          <p:cNvSpPr/>
          <p:nvPr/>
        </p:nvSpPr>
        <p:spPr>
          <a:xfrm>
            <a:off x="8640000" y="4752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IN" sz="1100">
                <a:latin typeface="Courier New"/>
              </a:rPr>
              <a:t>23</a:t>
            </a:r>
            <a:endParaRPr/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332280" y="424440"/>
            <a:ext cx="331668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A Declarative Network</a:t>
            </a:r>
            <a:endParaRPr/>
          </a:p>
        </p:txBody>
      </p:sp>
      <p:sp>
        <p:nvSpPr>
          <p:cNvPr id="224" name="CustomShape 2"/>
          <p:cNvSpPr/>
          <p:nvPr/>
        </p:nvSpPr>
        <p:spPr>
          <a:xfrm>
            <a:off x="2167920" y="1194480"/>
            <a:ext cx="4093200" cy="231192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</p:sp>
      <p:sp>
        <p:nvSpPr>
          <p:cNvPr id="225" name="CustomShape 3"/>
          <p:cNvSpPr/>
          <p:nvPr/>
        </p:nvSpPr>
        <p:spPr>
          <a:xfrm>
            <a:off x="963720" y="3634920"/>
            <a:ext cx="6984720" cy="11498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26" name="CustomShape 4"/>
          <p:cNvSpPr/>
          <p:nvPr/>
        </p:nvSpPr>
        <p:spPr>
          <a:xfrm>
            <a:off x="8640000" y="4752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IN" sz="1100">
                <a:latin typeface="Courier New"/>
              </a:rPr>
              <a:t>24</a:t>
            </a:r>
            <a:endParaRPr/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384840" y="330120"/>
            <a:ext cx="681300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The Case for Declarative Networking</a:t>
            </a:r>
            <a:endParaRPr/>
          </a:p>
        </p:txBody>
      </p:sp>
      <p:sp>
        <p:nvSpPr>
          <p:cNvPr id="228" name="CustomShape 2"/>
          <p:cNvSpPr/>
          <p:nvPr/>
        </p:nvSpPr>
        <p:spPr>
          <a:xfrm>
            <a:off x="288000" y="792000"/>
            <a:ext cx="8277840" cy="4245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0000ff"/>
                </a:solidFill>
                <a:latin typeface="Century Gothic"/>
              </a:rPr>
              <a:t>Ease of programming:</a:t>
            </a:r>
            <a:endParaRPr/>
          </a:p>
          <a:p>
            <a:pPr lvl="1">
              <a:lnSpc>
                <a:spcPct val="115000"/>
              </a:lnSpc>
              <a:buFont typeface="Arial"/>
              <a:buChar char="○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Compact and high-level representation of protocols</a:t>
            </a:r>
            <a:endParaRPr/>
          </a:p>
          <a:p>
            <a:pPr lvl="1">
              <a:lnSpc>
                <a:spcPct val="115000"/>
              </a:lnSpc>
              <a:buFont typeface="Arial"/>
              <a:buChar char="○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Orders of magnitude reduction in code size</a:t>
            </a:r>
            <a:endParaRPr/>
          </a:p>
          <a:p>
            <a:pPr lvl="1">
              <a:lnSpc>
                <a:spcPct val="115000"/>
              </a:lnSpc>
              <a:buFont typeface="Arial"/>
              <a:buChar char="○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Declarative Chord DHT is 47 lines instead of 10,000.</a:t>
            </a:r>
            <a:endParaRPr/>
          </a:p>
          <a:p>
            <a:pPr lvl="1">
              <a:lnSpc>
                <a:spcPct val="115000"/>
              </a:lnSpc>
              <a:buFont typeface="Arial"/>
              <a:buChar char="○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Easy customization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 sz="1600">
                <a:solidFill>
                  <a:srgbClr val="0000ff"/>
                </a:solidFill>
                <a:latin typeface="Century Gothic"/>
              </a:rPr>
              <a:t>Safety:</a:t>
            </a:r>
            <a:endParaRPr/>
          </a:p>
          <a:p>
            <a:pPr lvl="1">
              <a:lnSpc>
                <a:spcPct val="115000"/>
              </a:lnSpc>
              <a:buFont typeface="Arial"/>
              <a:buChar char="○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Queries are “sandboxed” within query processor</a:t>
            </a:r>
            <a:endParaRPr/>
          </a:p>
          <a:p>
            <a:pPr lvl="1">
              <a:lnSpc>
                <a:spcPct val="115000"/>
              </a:lnSpc>
              <a:buFont typeface="Arial"/>
              <a:buChar char="○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Potential for static analysis of safety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 sz="1600">
                <a:solidFill>
                  <a:srgbClr val="0000ff"/>
                </a:solidFill>
                <a:latin typeface="Century Gothic"/>
              </a:rPr>
              <a:t>What about efficiency?</a:t>
            </a:r>
            <a:endParaRPr/>
          </a:p>
          <a:p>
            <a:pPr lvl="1">
              <a:lnSpc>
                <a:spcPct val="115000"/>
              </a:lnSpc>
              <a:buFont typeface="Arial"/>
              <a:buChar char="○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No fundamental overhead when executing standard routing protocols</a:t>
            </a:r>
            <a:endParaRPr/>
          </a:p>
          <a:p>
            <a:pPr lvl="1">
              <a:lnSpc>
                <a:spcPct val="115000"/>
              </a:lnSpc>
              <a:buFont typeface="Arial"/>
              <a:buChar char="○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Application of well-studied query optimizations</a:t>
            </a:r>
            <a:endParaRPr/>
          </a:p>
          <a:p>
            <a:pPr lvl="1">
              <a:lnSpc>
                <a:spcPct val="115000"/>
              </a:lnSpc>
              <a:buFont typeface="Arial"/>
              <a:buChar char="○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Note: Same question was asked of relational databases in the 70’s.</a:t>
            </a:r>
            <a:endParaRPr/>
          </a:p>
        </p:txBody>
      </p:sp>
      <p:sp>
        <p:nvSpPr>
          <p:cNvPr id="229" name="CustomShape 3"/>
          <p:cNvSpPr/>
          <p:nvPr/>
        </p:nvSpPr>
        <p:spPr>
          <a:xfrm>
            <a:off x="5904000" y="874080"/>
            <a:ext cx="3305880" cy="243576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</p:sp>
      <p:sp>
        <p:nvSpPr>
          <p:cNvPr id="230" name="CustomShape 4"/>
          <p:cNvSpPr/>
          <p:nvPr/>
        </p:nvSpPr>
        <p:spPr>
          <a:xfrm>
            <a:off x="8640000" y="4752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IN" sz="1100">
                <a:latin typeface="Courier New"/>
              </a:rPr>
              <a:t>25</a:t>
            </a:r>
            <a:endParaRPr/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80640" y="2651040"/>
            <a:ext cx="8980200" cy="2409120"/>
          </a:xfrm>
          <a:prstGeom prst="rect">
            <a:avLst/>
          </a:prstGeom>
          <a:solidFill>
            <a:srgbClr val="5d2a97"/>
          </a:solidFill>
          <a:ln>
            <a:noFill/>
          </a:ln>
        </p:spPr>
      </p:sp>
      <p:sp>
        <p:nvSpPr>
          <p:cNvPr id="232" name="CustomShape 2"/>
          <p:cNvSpPr/>
          <p:nvPr/>
        </p:nvSpPr>
        <p:spPr>
          <a:xfrm>
            <a:off x="481320" y="1728000"/>
            <a:ext cx="743652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1" lang="en-IN" sz="3600">
                <a:solidFill>
                  <a:srgbClr val="000000"/>
                </a:solidFill>
                <a:latin typeface="Gill Sans MT"/>
              </a:rPr>
              <a:t>NDlog:Extension to Datalog</a:t>
            </a:r>
            <a:endParaRPr/>
          </a:p>
          <a:p>
            <a:pPr>
              <a:lnSpc>
                <a:spcPct val="100000"/>
              </a:lnSpc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Network  Datalog language for Declarative Networking</a:t>
            </a:r>
            <a:endParaRPr/>
          </a:p>
        </p:txBody>
      </p:sp>
      <p:sp>
        <p:nvSpPr>
          <p:cNvPr id="233" name="CustomShape 3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ts val="1"/>
              </a:lnSpc>
            </a:pPr>
            <a:fld id="{B252B647-BE0A-49B7-9863-84C3C0F9CB5C}" type="slidenum">
              <a:rPr lang="en-IN" sz="1000">
                <a:solidFill>
                  <a:srgbClr val="ffffff"/>
                </a:solidFill>
                <a:latin typeface="Century Gothic"/>
              </a:rPr>
              <a:t>&lt;number&gt;</a:t>
            </a:fld>
            <a:endParaRPr/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384840" y="324000"/>
            <a:ext cx="170100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NDlog</a:t>
            </a:r>
            <a:endParaRPr/>
          </a:p>
        </p:txBody>
      </p:sp>
      <p:sp>
        <p:nvSpPr>
          <p:cNvPr id="235" name="CustomShape 2"/>
          <p:cNvSpPr/>
          <p:nvPr/>
        </p:nvSpPr>
        <p:spPr>
          <a:xfrm>
            <a:off x="475200" y="796680"/>
            <a:ext cx="8594640" cy="3385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Ndlog is a subset of Datalog that makes explicit the link graph of the network and  the partitioning of data across nodes.</a:t>
            </a: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enables a variety of routing protocols and overlay networks to be specifi ed in a  natural and concise manner.</a:t>
            </a: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Integration of networking and logic is unique :</a:t>
            </a:r>
            <a:endParaRPr/>
          </a:p>
          <a:p>
            <a:pPr lvl="1">
              <a:lnSpc>
                <a:spcPct val="115000"/>
              </a:lnSpc>
              <a:buFont typeface="Arial"/>
              <a:buChar char="○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As a network protocol language : notable for the absence of any communication  primitives like “send” and “receive”;</a:t>
            </a:r>
            <a:endParaRPr/>
          </a:p>
          <a:p>
            <a:pPr lvl="1">
              <a:lnSpc>
                <a:spcPct val="115000"/>
              </a:lnSpc>
              <a:buFont typeface="Arial"/>
              <a:buChar char="○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In comparison to traditional logic languages, enhanced to capture typical network  realities including distribution, link-layer constraints on communication (and hence  deduction), and soft-state semantics.</a:t>
            </a:r>
            <a:endParaRPr/>
          </a:p>
        </p:txBody>
      </p:sp>
      <p:sp>
        <p:nvSpPr>
          <p:cNvPr id="236" name="CustomShape 3"/>
          <p:cNvSpPr/>
          <p:nvPr/>
        </p:nvSpPr>
        <p:spPr>
          <a:xfrm>
            <a:off x="8568000" y="4752000"/>
            <a:ext cx="429840" cy="24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IN" sz="1100">
                <a:latin typeface="Courier New"/>
              </a:rPr>
              <a:t>27</a:t>
            </a:r>
            <a:endParaRPr/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384840" y="374760"/>
            <a:ext cx="357300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NDlog by Example</a:t>
            </a:r>
            <a:endParaRPr/>
          </a:p>
        </p:txBody>
      </p:sp>
      <p:sp>
        <p:nvSpPr>
          <p:cNvPr id="238" name="CustomShape 2"/>
          <p:cNvSpPr/>
          <p:nvPr/>
        </p:nvSpPr>
        <p:spPr>
          <a:xfrm>
            <a:off x="475200" y="864000"/>
            <a:ext cx="8810640" cy="4173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Implementation the path-vector protocol, which computes in a distributed  fashion, for every node, the shortest paths to all other nodes in a network</a:t>
            </a:r>
            <a:endParaRPr/>
          </a:p>
          <a:p>
            <a:pPr>
              <a:lnSpc>
                <a:spcPct val="100000"/>
              </a:lnSpc>
            </a:pPr>
            <a:r>
              <a:rPr b="1" i="1" lang="en-IN">
                <a:solidFill>
                  <a:srgbClr val="7e7e7e"/>
                </a:solidFill>
                <a:latin typeface="Trebuchet MS"/>
              </a:rPr>
              <a:t>Sp1 - </a:t>
            </a:r>
            <a:r>
              <a:rPr i="1" lang="en-IN">
                <a:solidFill>
                  <a:srgbClr val="7e7e7e"/>
                </a:solidFill>
                <a:latin typeface="Century Gothic"/>
              </a:rPr>
              <a:t>path(@Src,Dest,Path,Cost) :- link(@Src,Dest,Cost), Path= f_init(Src,Dest)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en-IN">
                <a:solidFill>
                  <a:srgbClr val="7e7e7e"/>
                </a:solidFill>
                <a:latin typeface="Trebuchet MS"/>
              </a:rPr>
              <a:t>Sp2 - </a:t>
            </a:r>
            <a:r>
              <a:rPr i="1" lang="en-IN">
                <a:solidFill>
                  <a:srgbClr val="7e7e7e"/>
                </a:solidFill>
                <a:latin typeface="Century Gothic"/>
              </a:rPr>
              <a:t>path(@Src,Dest,Path,Cost) :- link(@Src,Nxt,Cost1), path(@Nxt, Dest,Path2,Cost2),  Cost=Cost1+Cost2, Path= f_concatPath(Src,Path2).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en-IN">
                <a:solidFill>
                  <a:srgbClr val="7e7e7e"/>
                </a:solidFill>
                <a:latin typeface="Trebuchet MS"/>
              </a:rPr>
              <a:t>Sp3 - </a:t>
            </a:r>
            <a:r>
              <a:rPr i="1" lang="en-IN">
                <a:solidFill>
                  <a:srgbClr val="7e7e7e"/>
                </a:solidFill>
                <a:latin typeface="Century Gothic"/>
              </a:rPr>
              <a:t>spCost(@Src,Dest,min&lt;Cost&gt;) :- path(@Src,Dest,Path,Cost).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en-IN">
                <a:solidFill>
                  <a:srgbClr val="7e7e7e"/>
                </a:solidFill>
                <a:latin typeface="Trebuchet MS"/>
              </a:rPr>
              <a:t>Sp4 - </a:t>
            </a:r>
            <a:r>
              <a:rPr i="1" lang="en-IN">
                <a:solidFill>
                  <a:srgbClr val="7e7e7e"/>
                </a:solidFill>
                <a:latin typeface="Century Gothic"/>
              </a:rPr>
              <a:t>shortestPath(@Src,Dest,Path,Cost) :-spCost(@Src, Dest,Cost), path(@Src,Dest,  Path,Cost).</a:t>
            </a:r>
            <a:endParaRPr/>
          </a:p>
          <a:p>
            <a:pPr>
              <a:lnSpc>
                <a:spcPct val="100000"/>
              </a:lnSpc>
            </a:pPr>
            <a:r>
              <a:rPr b="1" i="1" lang="en-IN">
                <a:solidFill>
                  <a:srgbClr val="7e7e7e"/>
                </a:solidFill>
                <a:latin typeface="Trebuchet MS"/>
              </a:rPr>
              <a:t>Query - </a:t>
            </a:r>
            <a:r>
              <a:rPr i="1" lang="en-IN">
                <a:solidFill>
                  <a:srgbClr val="7e7e7e"/>
                </a:solidFill>
                <a:latin typeface="Century Gothic"/>
              </a:rPr>
              <a:t>shortestPath(@Src,Dest,Path,Cost)</a:t>
            </a:r>
            <a:r>
              <a:rPr lang="en-IN">
                <a:solidFill>
                  <a:srgbClr val="7e7e7e"/>
                </a:solidFill>
                <a:latin typeface="Century Gothic"/>
              </a:rPr>
              <a:t>.</a:t>
            </a:r>
            <a:endParaRPr/>
          </a:p>
        </p:txBody>
      </p:sp>
      <p:sp>
        <p:nvSpPr>
          <p:cNvPr id="239" name="CustomShape 3"/>
          <p:cNvSpPr/>
          <p:nvPr/>
        </p:nvSpPr>
        <p:spPr>
          <a:xfrm>
            <a:off x="475200" y="4536000"/>
            <a:ext cx="8163720" cy="748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Each tuple generated is stored at the address determined by its location specifier.</a:t>
            </a:r>
            <a:endParaRPr/>
          </a:p>
        </p:txBody>
      </p:sp>
      <p:sp>
        <p:nvSpPr>
          <p:cNvPr id="240" name="CustomShape 4"/>
          <p:cNvSpPr/>
          <p:nvPr/>
        </p:nvSpPr>
        <p:spPr>
          <a:xfrm>
            <a:off x="8712000" y="4804200"/>
            <a:ext cx="259560" cy="302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IN" sz="1000">
                <a:solidFill>
                  <a:srgbClr val="7e7e7e"/>
                </a:solidFill>
                <a:latin typeface="Century Gothic"/>
              </a:rPr>
              <a:t>28</a:t>
            </a:r>
            <a:endParaRPr/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ts val="1"/>
              </a:lnSpc>
            </a:pPr>
            <a:fld id="{1D4A2885-2AAF-4FCD-A18C-35BE918DE5AE}" type="slidenum">
              <a:rPr lang="en-IN" sz="1000">
                <a:solidFill>
                  <a:srgbClr val="7e7e7e"/>
                </a:solidFill>
                <a:latin typeface="Century Gothic"/>
              </a:rPr>
              <a:t>&lt;number&gt;</a:t>
            </a:fld>
            <a:endParaRPr/>
          </a:p>
        </p:txBody>
      </p:sp>
      <p:sp>
        <p:nvSpPr>
          <p:cNvPr id="242" name="CustomShape 2"/>
          <p:cNvSpPr/>
          <p:nvPr/>
        </p:nvSpPr>
        <p:spPr>
          <a:xfrm>
            <a:off x="384840" y="51552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Supporting Distributed Computations</a:t>
            </a:r>
            <a:endParaRPr/>
          </a:p>
        </p:txBody>
      </p:sp>
      <p:sp>
        <p:nvSpPr>
          <p:cNvPr id="243" name="CustomShape 3"/>
          <p:cNvSpPr/>
          <p:nvPr/>
        </p:nvSpPr>
        <p:spPr>
          <a:xfrm>
            <a:off x="475200" y="1093680"/>
            <a:ext cx="7592040" cy="3467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NDlog builds upon traditional Datalog by providing control over the storage  location of tuples explicitly in the syntax via location specifiers.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Location Specifiers (@) :</a:t>
            </a:r>
            <a:endParaRPr/>
          </a:p>
          <a:p>
            <a:pPr lvl="1">
              <a:lnSpc>
                <a:spcPct val="115000"/>
              </a:lnSpc>
              <a:buFont typeface="Arial"/>
              <a:buChar char="○"/>
            </a:pPr>
            <a:r>
              <a:rPr lang="en-IN" sz="1500">
                <a:solidFill>
                  <a:srgbClr val="7e7e7e"/>
                </a:solidFill>
                <a:latin typeface="Century Gothic"/>
              </a:rPr>
              <a:t>a  field within a  predicate that dictates the partitioning of the table.</a:t>
            </a:r>
            <a:endParaRPr/>
          </a:p>
          <a:p>
            <a:pPr lvl="1">
              <a:lnSpc>
                <a:spcPct val="115000"/>
              </a:lnSpc>
              <a:buFont typeface="Arial"/>
              <a:buChar char="○"/>
            </a:pPr>
            <a:r>
              <a:rPr lang="en-IN" sz="1500">
                <a:solidFill>
                  <a:srgbClr val="7e7e7e"/>
                </a:solidFill>
                <a:latin typeface="Century Gothic"/>
              </a:rPr>
              <a:t>Extension to datalog for networking</a:t>
            </a:r>
            <a:endParaRPr/>
          </a:p>
          <a:p>
            <a:pPr lvl="1">
              <a:lnSpc>
                <a:spcPct val="115000"/>
              </a:lnSpc>
              <a:buFont typeface="Arial"/>
              <a:buChar char="○"/>
            </a:pPr>
            <a:r>
              <a:rPr lang="en-IN" sz="1500">
                <a:solidFill>
                  <a:srgbClr val="7e7e7e"/>
                </a:solidFill>
                <a:latin typeface="Century Gothic"/>
              </a:rPr>
              <a:t>Specifies the location of data</a:t>
            </a:r>
            <a:endParaRPr/>
          </a:p>
          <a:p>
            <a:pPr lvl="1">
              <a:lnSpc>
                <a:spcPct val="115000"/>
              </a:lnSpc>
              <a:buFont typeface="Arial"/>
              <a:buChar char="○"/>
            </a:pPr>
            <a:r>
              <a:rPr lang="en-IN" sz="1500">
                <a:solidFill>
                  <a:srgbClr val="7e7e7e"/>
                </a:solidFill>
                <a:latin typeface="Century Gothic"/>
              </a:rPr>
              <a:t>Captures data partitioning</a:t>
            </a:r>
            <a:endParaRPr/>
          </a:p>
          <a:p>
            <a:pPr lvl="1">
              <a:lnSpc>
                <a:spcPct val="115000"/>
              </a:lnSpc>
              <a:buFont typeface="Arial"/>
              <a:buChar char="○"/>
            </a:pPr>
            <a:r>
              <a:rPr lang="en-IN" sz="1500">
                <a:solidFill>
                  <a:srgbClr val="7e7e7e"/>
                </a:solidFill>
                <a:latin typeface="Century Gothic"/>
              </a:rPr>
              <a:t>Enables distributed computations necessary for network protocols</a:t>
            </a:r>
            <a:endParaRPr/>
          </a:p>
          <a:p>
            <a:pPr lvl="1">
              <a:lnSpc>
                <a:spcPct val="115000"/>
              </a:lnSpc>
              <a:buFont typeface="Arial"/>
              <a:buChar char="○"/>
            </a:pPr>
            <a:r>
              <a:rPr lang="en-IN" sz="1500">
                <a:solidFill>
                  <a:srgbClr val="7e7e7e"/>
                </a:solidFill>
                <a:latin typeface="Century Gothic"/>
              </a:rPr>
              <a:t>Hides low level dataflow details</a:t>
            </a:r>
            <a:endParaRPr/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80640" y="2651040"/>
            <a:ext cx="8980200" cy="2409120"/>
          </a:xfrm>
          <a:prstGeom prst="rect">
            <a:avLst/>
          </a:prstGeom>
          <a:solidFill>
            <a:srgbClr val="5d2a97"/>
          </a:solidFill>
          <a:ln>
            <a:noFill/>
          </a:ln>
        </p:spPr>
      </p:sp>
      <p:sp>
        <p:nvSpPr>
          <p:cNvPr id="154" name="CustomShape 2"/>
          <p:cNvSpPr/>
          <p:nvPr/>
        </p:nvSpPr>
        <p:spPr>
          <a:xfrm>
            <a:off x="481320" y="1656000"/>
            <a:ext cx="6356520" cy="91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1" lang="en-IN" sz="4200">
                <a:solidFill>
                  <a:srgbClr val="000000"/>
                </a:solidFill>
                <a:latin typeface="Gill Sans MT"/>
              </a:rPr>
              <a:t>Datalog</a:t>
            </a:r>
            <a:endParaRPr/>
          </a:p>
          <a:p>
            <a:pPr>
              <a:lnSpc>
                <a:spcPct val="100000"/>
              </a:lnSpc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Introduction to datalog and recursive query processing</a:t>
            </a:r>
            <a:endParaRPr/>
          </a:p>
        </p:txBody>
      </p:sp>
      <p:sp>
        <p:nvSpPr>
          <p:cNvPr id="155" name="CustomShape 3"/>
          <p:cNvSpPr/>
          <p:nvPr/>
        </p:nvSpPr>
        <p:spPr>
          <a:xfrm>
            <a:off x="8809200" y="4819320"/>
            <a:ext cx="174600" cy="29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ts val="1"/>
              </a:lnSpc>
            </a:pPr>
            <a:fld id="{FB8B5EF4-5025-4578-BD0E-8B86C12A0ECB}" type="slidenum">
              <a:rPr lang="en-IN" sz="1000">
                <a:solidFill>
                  <a:srgbClr val="7e7e7e"/>
                </a:solidFill>
                <a:latin typeface="Century Gothic"/>
              </a:rPr>
              <a:t>&lt;number&gt;</a:t>
            </a:fld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ts val="1"/>
              </a:lnSpc>
            </a:pPr>
            <a:fld id="{D518C16F-1C30-405A-93DD-019F0E180D84}" type="slidenum">
              <a:rPr lang="en-IN" sz="1000">
                <a:solidFill>
                  <a:srgbClr val="7e7e7e"/>
                </a:solidFill>
                <a:latin typeface="Century Gothic"/>
              </a:rPr>
              <a:t>&lt;number&gt;</a:t>
            </a:fld>
            <a:endParaRPr/>
          </a:p>
        </p:txBody>
      </p:sp>
      <p:sp>
        <p:nvSpPr>
          <p:cNvPr id="245" name="CustomShape 2"/>
          <p:cNvSpPr/>
          <p:nvPr/>
        </p:nvSpPr>
        <p:spPr>
          <a:xfrm>
            <a:off x="384840" y="319680"/>
            <a:ext cx="314100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NDlog Program</a:t>
            </a:r>
            <a:endParaRPr/>
          </a:p>
        </p:txBody>
      </p:sp>
      <p:sp>
        <p:nvSpPr>
          <p:cNvPr id="246" name="CustomShape 3"/>
          <p:cNvSpPr/>
          <p:nvPr/>
        </p:nvSpPr>
        <p:spPr>
          <a:xfrm>
            <a:off x="168840" y="900000"/>
            <a:ext cx="8757000" cy="3711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15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A Network Datalog (NDlog) program is a Datalog program that satisfies the following  syntactic constraints:</a:t>
            </a:r>
            <a:endParaRPr/>
          </a:p>
          <a:p>
            <a:pPr>
              <a:lnSpc>
                <a:spcPct val="115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1.) </a:t>
            </a:r>
            <a:r>
              <a:rPr b="1" lang="en-IN">
                <a:solidFill>
                  <a:srgbClr val="4985e8"/>
                </a:solidFill>
                <a:latin typeface="Trebuchet MS"/>
              </a:rPr>
              <a:t>Location specificity</a:t>
            </a:r>
            <a:r>
              <a:rPr lang="en-IN">
                <a:solidFill>
                  <a:srgbClr val="7e7e7e"/>
                </a:solidFill>
                <a:latin typeface="Century Gothic"/>
              </a:rPr>
              <a:t>: Each predicate has a location specifier as its first  attribute</a:t>
            </a:r>
            <a:endParaRPr/>
          </a:p>
          <a:p>
            <a:pPr>
              <a:lnSpc>
                <a:spcPct val="115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2.) </a:t>
            </a:r>
            <a:r>
              <a:rPr b="1" lang="en-IN">
                <a:solidFill>
                  <a:srgbClr val="4985e8"/>
                </a:solidFill>
                <a:latin typeface="Trebuchet MS"/>
              </a:rPr>
              <a:t>Address type safety</a:t>
            </a:r>
            <a:r>
              <a:rPr lang="en-IN">
                <a:solidFill>
                  <a:srgbClr val="7e7e7e"/>
                </a:solidFill>
                <a:latin typeface="Century Gothic"/>
              </a:rPr>
              <a:t>: A variable that appears once in a rule as an address type  must not appear elsewhere in the rule as a  non-address type.</a:t>
            </a:r>
            <a:endParaRPr/>
          </a:p>
          <a:p>
            <a:pPr>
              <a:lnSpc>
                <a:spcPct val="115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3.) </a:t>
            </a:r>
            <a:r>
              <a:rPr b="1" lang="en-IN">
                <a:solidFill>
                  <a:srgbClr val="4985e8"/>
                </a:solidFill>
                <a:latin typeface="Trebuchet MS"/>
              </a:rPr>
              <a:t>Stored link relations</a:t>
            </a:r>
            <a:r>
              <a:rPr lang="en-IN">
                <a:solidFill>
                  <a:srgbClr val="7e7e7e"/>
                </a:solidFill>
                <a:latin typeface="Century Gothic"/>
              </a:rPr>
              <a:t>: Link relations never appear in the head of a rule with a  non-empty body (i.e., they are stored, not derived).</a:t>
            </a:r>
            <a:endParaRPr/>
          </a:p>
          <a:p>
            <a:pPr algn="just">
              <a:lnSpc>
                <a:spcPct val="115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4.) </a:t>
            </a:r>
            <a:r>
              <a:rPr b="1" lang="en-IN">
                <a:solidFill>
                  <a:srgbClr val="4985e8"/>
                </a:solidFill>
                <a:latin typeface="Trebuchet MS"/>
              </a:rPr>
              <a:t>Link-restriction</a:t>
            </a:r>
            <a:r>
              <a:rPr lang="en-IN">
                <a:solidFill>
                  <a:srgbClr val="7e7e7e"/>
                </a:solidFill>
                <a:latin typeface="Century Gothic"/>
              </a:rPr>
              <a:t>: Any non-local rules in the program are link-restricted by  some link relation.Since NDlog is a subset of Datalog, the semantics of a valid  NDlog</a:t>
            </a:r>
            <a:endParaRPr/>
          </a:p>
          <a:p>
            <a:pPr algn="just">
              <a:lnSpc>
                <a:spcPct val="115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program are exactly those of Datalog.</a:t>
            </a:r>
            <a:endParaRPr/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ts val="1"/>
              </a:lnSpc>
            </a:pPr>
            <a:fld id="{1FF0C0D7-C782-40AF-8DDF-093C69D0DCA9}" type="slidenum">
              <a:rPr lang="en-IN" sz="1000">
                <a:solidFill>
                  <a:srgbClr val="7e7e7e"/>
                </a:solidFill>
                <a:latin typeface="Century Gothic"/>
              </a:rPr>
              <a:t>&lt;number&gt;</a:t>
            </a:fld>
            <a:endParaRPr/>
          </a:p>
        </p:txBody>
      </p:sp>
      <p:sp>
        <p:nvSpPr>
          <p:cNvPr id="248" name="CustomShape 2"/>
          <p:cNvSpPr/>
          <p:nvPr/>
        </p:nvSpPr>
        <p:spPr>
          <a:xfrm>
            <a:off x="384840" y="51552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Execution of the Shortest Path NDlog Program</a:t>
            </a:r>
            <a:endParaRPr/>
          </a:p>
        </p:txBody>
      </p:sp>
      <p:sp>
        <p:nvSpPr>
          <p:cNvPr id="249" name="CustomShape 3"/>
          <p:cNvSpPr/>
          <p:nvPr/>
        </p:nvSpPr>
        <p:spPr>
          <a:xfrm>
            <a:off x="475200" y="1229040"/>
            <a:ext cx="8276760" cy="2316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Communication can be described in synchronized iterations.</a:t>
            </a:r>
            <a:endParaRPr/>
          </a:p>
          <a:p>
            <a:pPr>
              <a:lnSpc>
                <a:spcPct val="149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at each iteration, network node generates paths of increasing hop count, and then  propagates these paths to neighbor nodes along links.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derived paths communicated along the solid lines.</a:t>
            </a:r>
            <a:endParaRPr/>
          </a:p>
          <a:p>
            <a:pPr>
              <a:lnSpc>
                <a:spcPct val="149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All communication - implicitly generated during rule execution as a result of data  placement specifications.</a:t>
            </a:r>
            <a:endParaRPr/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205920" y="391680"/>
            <a:ext cx="8863920" cy="1369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IN" sz="1400">
                <a:latin typeface="Century Gothic"/>
              </a:rPr>
              <a:t>First iteration, all nodes initialize their local path tables to 1-hop paths using rule sp1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16000"/>
              </a:lnSpc>
            </a:pPr>
            <a:r>
              <a:rPr lang="en-IN" sz="1400">
                <a:latin typeface="Century Gothic"/>
              </a:rPr>
              <a:t>Second iteration, using rule sp2, each node takes the input paths generated in the previous iteration, and  computes 2-hop paths, which are then propagated to its neighbors.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IN" sz="1400">
                <a:latin typeface="Century Gothic"/>
              </a:rPr>
              <a:t>As paths are computed, the shortest one is incrementally updated.</a:t>
            </a:r>
            <a:endParaRPr/>
          </a:p>
        </p:txBody>
      </p:sp>
      <p:sp>
        <p:nvSpPr>
          <p:cNvPr id="251" name="CustomShape 2"/>
          <p:cNvSpPr/>
          <p:nvPr/>
        </p:nvSpPr>
        <p:spPr>
          <a:xfrm>
            <a:off x="1516680" y="1845000"/>
            <a:ext cx="5750640" cy="31172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</p:sp>
      <p:sp>
        <p:nvSpPr>
          <p:cNvPr id="252" name="CustomShape 3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ts val="1"/>
              </a:lnSpc>
            </a:pPr>
            <a:fld id="{72A538E2-0CDC-481B-9B54-8858F46E2C34}" type="slidenum">
              <a:rPr lang="en-IN" sz="1000">
                <a:solidFill>
                  <a:srgbClr val="7e7e7e"/>
                </a:solidFill>
                <a:latin typeface="Century Gothic"/>
              </a:rPr>
              <a:t>&lt;number&gt;</a:t>
            </a:fld>
            <a:endParaRPr/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80640" y="2651040"/>
            <a:ext cx="8980200" cy="2409120"/>
          </a:xfrm>
          <a:prstGeom prst="rect">
            <a:avLst/>
          </a:prstGeom>
          <a:solidFill>
            <a:srgbClr val="5d2a97"/>
          </a:solidFill>
          <a:ln>
            <a:noFill/>
          </a:ln>
        </p:spPr>
      </p:sp>
      <p:sp>
        <p:nvSpPr>
          <p:cNvPr id="254" name="CustomShape 2"/>
          <p:cNvSpPr/>
          <p:nvPr/>
        </p:nvSpPr>
        <p:spPr>
          <a:xfrm>
            <a:off x="337320" y="1728000"/>
            <a:ext cx="599652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1" lang="en-IN" sz="3600">
                <a:solidFill>
                  <a:srgbClr val="000000"/>
                </a:solidFill>
                <a:latin typeface="Gill Sans MT"/>
              </a:rPr>
              <a:t>Language Extensions</a:t>
            </a:r>
            <a:endParaRPr/>
          </a:p>
          <a:p>
            <a:pPr>
              <a:lnSpc>
                <a:spcPct val="100000"/>
              </a:lnSpc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Link Restricted Rules and Soft-state Model</a:t>
            </a:r>
            <a:endParaRPr/>
          </a:p>
        </p:txBody>
      </p:sp>
      <p:sp>
        <p:nvSpPr>
          <p:cNvPr id="255" name="CustomShape 3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ts val="1"/>
              </a:lnSpc>
            </a:pPr>
            <a:fld id="{69AB929E-A925-4123-8FCD-93286B397B11}" type="slidenum">
              <a:rPr lang="en-IN" sz="1000">
                <a:solidFill>
                  <a:srgbClr val="7e7e7e"/>
                </a:solidFill>
                <a:latin typeface="Century Gothic"/>
              </a:rPr>
              <a:t>&lt;number&gt;</a:t>
            </a:fld>
            <a:endParaRPr/>
          </a:p>
        </p:txBody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288000" y="36000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Link Restricted Rules</a:t>
            </a:r>
            <a:endParaRPr/>
          </a:p>
        </p:txBody>
      </p:sp>
      <p:sp>
        <p:nvSpPr>
          <p:cNvPr id="257" name="CustomShape 2"/>
          <p:cNvSpPr/>
          <p:nvPr/>
        </p:nvSpPr>
        <p:spPr>
          <a:xfrm>
            <a:off x="288000" y="936000"/>
            <a:ext cx="8925840" cy="4441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NDlog provides restrictions ensuring that rule execution results in comm-unication only among nodes that are physically connected with a  bidirectional link.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A link-restricted rule is either a local rule (having the same location specifier variable in each predicate), or a  rule with the following properties:</a:t>
            </a:r>
            <a:endParaRPr/>
          </a:p>
          <a:p>
            <a:pPr>
              <a:lnSpc>
                <a:spcPct val="100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1.) There is exactly one link predicate in the body.</a:t>
            </a:r>
            <a:endParaRPr/>
          </a:p>
          <a:p>
            <a:pPr>
              <a:lnSpc>
                <a:spcPct val="100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2.) All other predicates (including the head predicate) have their location specifier  set to either the first (source) or second (destination) field of the link predicate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15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Example of a  link-restricted rule:</a:t>
            </a:r>
            <a:endParaRPr/>
          </a:p>
          <a:p>
            <a:pPr>
              <a:lnSpc>
                <a:spcPct val="115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p(@Dest,...) :- link(@src, Dest...),p1(@src, ...), p2(@src, ...),..., pn(@src, ...).</a:t>
            </a:r>
            <a:endParaRPr/>
          </a:p>
        </p:txBody>
      </p:sp>
      <p:sp>
        <p:nvSpPr>
          <p:cNvPr id="258" name="CustomShape 3"/>
          <p:cNvSpPr/>
          <p:nvPr/>
        </p:nvSpPr>
        <p:spPr>
          <a:xfrm>
            <a:off x="8640000" y="4752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IN" sz="1100">
                <a:latin typeface="Courier New"/>
              </a:rPr>
              <a:t>34</a:t>
            </a:r>
            <a:endParaRPr/>
          </a:p>
        </p:txBody>
      </p:sp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ts val="1"/>
              </a:lnSpc>
            </a:pPr>
            <a:fld id="{E0D14E01-84F5-4D09-A1E0-9B53EDB19E99}" type="slidenum">
              <a:rPr lang="en-IN" sz="1000">
                <a:solidFill>
                  <a:srgbClr val="7e7e7e"/>
                </a:solidFill>
                <a:latin typeface="Century Gothic"/>
              </a:rPr>
              <a:t>&lt;number&gt;</a:t>
            </a:fld>
            <a:endParaRPr/>
          </a:p>
        </p:txBody>
      </p:sp>
      <p:sp>
        <p:nvSpPr>
          <p:cNvPr id="260" name="CustomShape 2"/>
          <p:cNvSpPr/>
          <p:nvPr/>
        </p:nvSpPr>
        <p:spPr>
          <a:xfrm>
            <a:off x="384840" y="51552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Soft-state storage model</a:t>
            </a:r>
            <a:endParaRPr/>
          </a:p>
        </p:txBody>
      </p:sp>
      <p:sp>
        <p:nvSpPr>
          <p:cNvPr id="261" name="CustomShape 3"/>
          <p:cNvSpPr/>
          <p:nvPr/>
        </p:nvSpPr>
        <p:spPr>
          <a:xfrm>
            <a:off x="475200" y="1229040"/>
            <a:ext cx="8450640" cy="3534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5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stored data have an associated lifetime or time-to-live (TTL).</a:t>
            </a:r>
            <a:endParaRPr/>
          </a:p>
          <a:p>
            <a:pPr>
              <a:lnSpc>
                <a:spcPct val="15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A  soft-state datum needs to be  periodically refreshed;</a:t>
            </a:r>
            <a:endParaRPr/>
          </a:p>
          <a:p>
            <a:pPr lvl="1">
              <a:lnSpc>
                <a:spcPct val="150000"/>
              </a:lnSpc>
              <a:buFont typeface="Arial"/>
              <a:buChar char="○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if more than a TTL passes, the datum is deleted</a:t>
            </a:r>
            <a:endParaRPr/>
          </a:p>
          <a:p>
            <a:pPr>
              <a:lnSpc>
                <a:spcPct val="150000"/>
              </a:lnSpc>
              <a:buFont typeface="Arial"/>
              <a:buChar char="●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Soft state favoured in networking implementations- provides well defined  eventual consistency semantics</a:t>
            </a:r>
            <a:endParaRPr/>
          </a:p>
          <a:p>
            <a:pPr>
              <a:lnSpc>
                <a:spcPct val="150000"/>
              </a:lnSpc>
              <a:buFont typeface="Arial"/>
              <a:buChar char="●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Eventual values are obtained in case of transient errors such as reordered  messages, node disconnection.</a:t>
            </a:r>
            <a:endParaRPr/>
          </a:p>
          <a:p>
            <a:pPr>
              <a:lnSpc>
                <a:spcPct val="150000"/>
              </a:lnSpc>
              <a:buFont typeface="Arial"/>
              <a:buChar char="●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In case of persistent failure no coordination is required, since any data provided by  failed node would be forgotten.</a:t>
            </a:r>
            <a:endParaRPr/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ts val="1"/>
              </a:lnSpc>
            </a:pPr>
            <a:fld id="{0A7A7224-8EF9-4E92-AED7-F95BD048CB4D}" type="slidenum">
              <a:rPr lang="en-IN" sz="1000">
                <a:solidFill>
                  <a:srgbClr val="7e7e7e"/>
                </a:solidFill>
                <a:latin typeface="Century Gothic"/>
              </a:rPr>
              <a:t>&lt;number&gt;</a:t>
            </a:fld>
            <a:endParaRPr/>
          </a:p>
        </p:txBody>
      </p:sp>
      <p:sp>
        <p:nvSpPr>
          <p:cNvPr id="263" name="CustomShape 2"/>
          <p:cNvSpPr/>
          <p:nvPr/>
        </p:nvSpPr>
        <p:spPr>
          <a:xfrm>
            <a:off x="384840" y="51552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Overlog- Extension to NDlog</a:t>
            </a:r>
            <a:endParaRPr/>
          </a:p>
        </p:txBody>
      </p:sp>
      <p:sp>
        <p:nvSpPr>
          <p:cNvPr id="264" name="CustomShape 3"/>
          <p:cNvSpPr/>
          <p:nvPr/>
        </p:nvSpPr>
        <p:spPr>
          <a:xfrm>
            <a:off x="475200" y="1080000"/>
            <a:ext cx="8594640" cy="1675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Provides Soft-state feature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availability of a materialized keyword at the beginning of each program to specify  the TTL of predicates.</a:t>
            </a:r>
            <a:endParaRPr/>
          </a:p>
          <a:p>
            <a:pPr lvl="1">
              <a:lnSpc>
                <a:spcPct val="115000"/>
              </a:lnSpc>
              <a:buFont typeface="Arial"/>
              <a:buChar char="○"/>
            </a:pPr>
            <a:r>
              <a:rPr lang="en-IN">
                <a:solidFill>
                  <a:srgbClr val="7e7e7e"/>
                </a:solidFill>
                <a:latin typeface="Century Gothic"/>
              </a:rPr>
              <a:t>E.g. materialized(link, {1,2}, 10)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Overlog soft-state storage semantics:</a:t>
            </a:r>
            <a:endParaRPr/>
          </a:p>
        </p:txBody>
      </p:sp>
      <p:sp>
        <p:nvSpPr>
          <p:cNvPr id="265" name="CustomShape 4"/>
          <p:cNvSpPr/>
          <p:nvPr/>
        </p:nvSpPr>
        <p:spPr>
          <a:xfrm>
            <a:off x="891360" y="2736000"/>
            <a:ext cx="8034480" cy="2733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15000"/>
              </a:lnSpc>
              <a:buFont typeface="Arial"/>
              <a:buChar char="○"/>
            </a:pPr>
            <a:r>
              <a:rPr lang="en-IN" sz="1500">
                <a:solidFill>
                  <a:srgbClr val="7e7e7e"/>
                </a:solidFill>
                <a:latin typeface="Century Gothic"/>
              </a:rPr>
              <a:t>When a tuple is derived, if there exists another tuple with the same primary key but differences on  other fields, an update occurs, in which the new tuple replaces the previous one.</a:t>
            </a:r>
            <a:endParaRPr/>
          </a:p>
          <a:p>
            <a:pPr>
              <a:lnSpc>
                <a:spcPct val="115000"/>
              </a:lnSpc>
              <a:buFont typeface="Arial"/>
              <a:buChar char="○"/>
            </a:pPr>
            <a:r>
              <a:rPr lang="en-IN" sz="1500">
                <a:solidFill>
                  <a:srgbClr val="7e7e7e"/>
                </a:solidFill>
                <a:latin typeface="Century Gothic"/>
              </a:rPr>
              <a:t>if the two tuples are identical, a refresh occurs, in which the existing tuple is extended by its TTL</a:t>
            </a:r>
            <a:endParaRPr/>
          </a:p>
          <a:p>
            <a:pPr>
              <a:lnSpc>
                <a:spcPct val="115000"/>
              </a:lnSpc>
              <a:buFont typeface="Arial"/>
              <a:buChar char="○"/>
            </a:pPr>
            <a:r>
              <a:rPr lang="en-IN" sz="1500">
                <a:solidFill>
                  <a:srgbClr val="7e7e7e"/>
                </a:solidFill>
                <a:latin typeface="Century Gothic"/>
              </a:rPr>
              <a:t>Periodic Event predicate: transient tables that has no materialized declaration</a:t>
            </a:r>
            <a:endParaRPr/>
          </a:p>
        </p:txBody>
      </p:sp>
      <p:sp>
        <p:nvSpPr>
          <p:cNvPr id="266" name="CustomShape 5"/>
          <p:cNvSpPr/>
          <p:nvPr/>
        </p:nvSpPr>
        <p:spPr>
          <a:xfrm>
            <a:off x="2365920" y="4381920"/>
            <a:ext cx="5263920" cy="546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ping(@Y, X) :- periodic(@X, 10), link(@X, Y).</a:t>
            </a:r>
            <a:endParaRPr/>
          </a:p>
        </p:txBody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80640" y="2651040"/>
            <a:ext cx="8980200" cy="2409120"/>
          </a:xfrm>
          <a:prstGeom prst="rect">
            <a:avLst/>
          </a:prstGeom>
          <a:solidFill>
            <a:srgbClr val="5d2a97"/>
          </a:solidFill>
          <a:ln>
            <a:noFill/>
          </a:ln>
        </p:spPr>
      </p:sp>
      <p:sp>
        <p:nvSpPr>
          <p:cNvPr id="268" name="CustomShape 2"/>
          <p:cNvSpPr/>
          <p:nvPr/>
        </p:nvSpPr>
        <p:spPr>
          <a:xfrm>
            <a:off x="480240" y="2008800"/>
            <a:ext cx="635760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3000">
                <a:solidFill>
                  <a:srgbClr val="000000"/>
                </a:solidFill>
                <a:latin typeface="Gill Sans MT"/>
              </a:rPr>
              <a:t>Execution Plan generation</a:t>
            </a:r>
            <a:endParaRPr/>
          </a:p>
        </p:txBody>
      </p:sp>
      <p:sp>
        <p:nvSpPr>
          <p:cNvPr id="269" name="CustomShape 3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ts val="1"/>
              </a:lnSpc>
            </a:pPr>
            <a:fld id="{12AE2842-760A-4D79-BE22-96B903C4FBAD}" type="slidenum">
              <a:rPr lang="en-IN" sz="1000">
                <a:solidFill>
                  <a:srgbClr val="7e7e7e"/>
                </a:solidFill>
                <a:latin typeface="Century Gothic"/>
              </a:rPr>
              <a:t>&lt;number&gt;</a:t>
            </a:fld>
            <a:endParaRPr/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ts val="1"/>
              </a:lnSpc>
            </a:pPr>
            <a:fld id="{272AB6D6-0E9F-4077-9C50-262C8B41CEC5}" type="slidenum">
              <a:rPr lang="en-IN" sz="1000">
                <a:solidFill>
                  <a:srgbClr val="7e7e7e"/>
                </a:solidFill>
                <a:latin typeface="Century Gothic"/>
              </a:rPr>
              <a:t>&lt;number&gt;</a:t>
            </a:fld>
            <a:endParaRPr/>
          </a:p>
        </p:txBody>
      </p:sp>
      <p:sp>
        <p:nvSpPr>
          <p:cNvPr id="271" name="CustomShape 2"/>
          <p:cNvSpPr/>
          <p:nvPr/>
        </p:nvSpPr>
        <p:spPr>
          <a:xfrm>
            <a:off x="384840" y="51552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Execution Plan generation</a:t>
            </a:r>
            <a:endParaRPr/>
          </a:p>
        </p:txBody>
      </p:sp>
      <p:sp>
        <p:nvSpPr>
          <p:cNvPr id="272" name="CustomShape 3"/>
          <p:cNvSpPr/>
          <p:nvPr/>
        </p:nvSpPr>
        <p:spPr>
          <a:xfrm>
            <a:off x="475200" y="1229040"/>
            <a:ext cx="7919280" cy="1775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Network Protocols : State machines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NDlog :  Runtime systems developed as Distributed dataflow execution engines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Recursive flows and the asynchronous communication difficult to handle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Two types : Centralized / Distributed</a:t>
            </a:r>
            <a:endParaRPr/>
          </a:p>
        </p:txBody>
      </p:sp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384840" y="51840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Centralized Evaluation</a:t>
            </a:r>
            <a:endParaRPr/>
          </a:p>
        </p:txBody>
      </p:sp>
      <p:sp>
        <p:nvSpPr>
          <p:cNvPr id="274" name="CustomShape 2"/>
          <p:cNvSpPr/>
          <p:nvPr/>
        </p:nvSpPr>
        <p:spPr>
          <a:xfrm>
            <a:off x="311760" y="1849680"/>
            <a:ext cx="8407800" cy="167076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</p:sp>
      <p:sp>
        <p:nvSpPr>
          <p:cNvPr id="275" name="CustomShape 3"/>
          <p:cNvSpPr/>
          <p:nvPr/>
        </p:nvSpPr>
        <p:spPr>
          <a:xfrm>
            <a:off x="408600" y="3408480"/>
            <a:ext cx="8324280" cy="16707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76" name="CustomShape 4"/>
          <p:cNvSpPr/>
          <p:nvPr/>
        </p:nvSpPr>
        <p:spPr>
          <a:xfrm>
            <a:off x="481680" y="1143000"/>
            <a:ext cx="7566840" cy="54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Semi-naive fixpoint-Datalog Evaluation mechanism that ensures no redundant  evaluations</a:t>
            </a:r>
            <a:endParaRPr/>
          </a:p>
        </p:txBody>
      </p:sp>
      <p:sp>
        <p:nvSpPr>
          <p:cNvPr id="277" name="CustomShape 5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ts val="1"/>
              </a:lnSpc>
            </a:pPr>
            <a:fld id="{0A766AF7-D7EB-4B6A-A8EF-7166B65C0944}" type="slidenum">
              <a:rPr lang="en-IN" sz="1000">
                <a:solidFill>
                  <a:srgbClr val="7e7e7e"/>
                </a:solidFill>
                <a:latin typeface="Century Gothic"/>
              </a:rPr>
              <a:t>&lt;number&gt;</a:t>
            </a:fld>
            <a:endParaRPr/>
          </a:p>
        </p:txBody>
      </p:sp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8809200" y="4819320"/>
            <a:ext cx="174600" cy="29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ts val="1"/>
              </a:lnSpc>
            </a:pPr>
            <a:fld id="{AF22011E-60D5-46E1-B5A0-289C8981EBF7}" type="slidenum">
              <a:rPr lang="en-IN" sz="1000">
                <a:solidFill>
                  <a:srgbClr val="7e7e7e"/>
                </a:solidFill>
                <a:latin typeface="Century Gothic"/>
              </a:rPr>
              <a:t>&lt;number&gt;</a:t>
            </a:fld>
            <a:endParaRPr/>
          </a:p>
        </p:txBody>
      </p:sp>
      <p:sp>
        <p:nvSpPr>
          <p:cNvPr id="157" name="CustomShape 2"/>
          <p:cNvSpPr/>
          <p:nvPr/>
        </p:nvSpPr>
        <p:spPr>
          <a:xfrm>
            <a:off x="384840" y="515520"/>
            <a:ext cx="875700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Datalog : Query language for relational databases</a:t>
            </a:r>
            <a:endParaRPr/>
          </a:p>
        </p:txBody>
      </p:sp>
      <p:sp>
        <p:nvSpPr>
          <p:cNvPr id="158" name="CustomShape 3"/>
          <p:cNvSpPr/>
          <p:nvPr/>
        </p:nvSpPr>
        <p:spPr>
          <a:xfrm>
            <a:off x="475200" y="1080000"/>
            <a:ext cx="8281080" cy="379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Declarative Paradigm</a:t>
            </a:r>
            <a:endParaRPr/>
          </a:p>
          <a:p>
            <a:pPr lvl="1">
              <a:lnSpc>
                <a:spcPct val="115000"/>
              </a:lnSpc>
              <a:buFont typeface="Arial"/>
              <a:buChar char="○"/>
            </a:pPr>
            <a:r>
              <a:rPr lang="en-IN">
                <a:solidFill>
                  <a:srgbClr val="7e7e7e"/>
                </a:solidFill>
                <a:latin typeface="Century Gothic"/>
              </a:rPr>
              <a:t>Give  only what, and not how</a:t>
            </a:r>
            <a:endParaRPr/>
          </a:p>
          <a:p>
            <a:pPr lvl="1">
              <a:lnSpc>
                <a:spcPct val="115000"/>
              </a:lnSpc>
              <a:buFont typeface="Arial"/>
              <a:buChar char="○"/>
            </a:pPr>
            <a:r>
              <a:rPr lang="en-IN">
                <a:solidFill>
                  <a:srgbClr val="7e7e7e"/>
                </a:solidFill>
                <a:latin typeface="Century Gothic"/>
              </a:rPr>
              <a:t>Used extensively in SQL, functional programming</a:t>
            </a:r>
            <a:endParaRPr/>
          </a:p>
          <a:p>
            <a:pPr lvl="1">
              <a:lnSpc>
                <a:spcPct val="115000"/>
              </a:lnSpc>
              <a:buFont typeface="Arial"/>
              <a:buChar char="○"/>
            </a:pPr>
            <a:r>
              <a:rPr lang="en-IN">
                <a:solidFill>
                  <a:srgbClr val="7e7e7e"/>
                </a:solidFill>
                <a:latin typeface="Century Gothic"/>
              </a:rPr>
              <a:t>Easy and more natural to state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Non-procedural query language, based on the logic-programming language  Prolog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Syntax of Datalog resembles to that of Prolog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Meaning of Datalog programs defined in a  purely declarative manner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Datalog simplifies writing simple queries and makes query optimization easier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more convenient for analysis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equivalent in power to relational algebra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332640" y="393480"/>
            <a:ext cx="470520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Centralized Evaluation</a:t>
            </a:r>
            <a:endParaRPr/>
          </a:p>
        </p:txBody>
      </p:sp>
      <p:sp>
        <p:nvSpPr>
          <p:cNvPr id="279" name="CustomShape 2"/>
          <p:cNvSpPr/>
          <p:nvPr/>
        </p:nvSpPr>
        <p:spPr>
          <a:xfrm>
            <a:off x="1449000" y="1512720"/>
            <a:ext cx="7259040" cy="307008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</p:sp>
      <p:sp>
        <p:nvSpPr>
          <p:cNvPr id="280" name="CustomShape 3"/>
          <p:cNvSpPr/>
          <p:nvPr/>
        </p:nvSpPr>
        <p:spPr>
          <a:xfrm>
            <a:off x="1971720" y="891000"/>
            <a:ext cx="4215240" cy="5155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81" name="CustomShape 4"/>
          <p:cNvSpPr/>
          <p:nvPr/>
        </p:nvSpPr>
        <p:spPr>
          <a:xfrm>
            <a:off x="1875240" y="4793400"/>
            <a:ext cx="5394600" cy="423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ts val="1"/>
              </a:lnSpc>
            </a:pPr>
            <a:r>
              <a:rPr b="1" lang="en-IN" sz="1400">
                <a:latin typeface="Trebuchet MS"/>
              </a:rPr>
              <a:t>Pseudo code for Semi-naive(SN) Evaluation in P2</a:t>
            </a:r>
            <a:endParaRPr/>
          </a:p>
        </p:txBody>
      </p:sp>
      <p:sp>
        <p:nvSpPr>
          <p:cNvPr id="282" name="CustomShape 5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ts val="1"/>
              </a:lnSpc>
            </a:pPr>
            <a:fld id="{BE41512A-9B58-406B-A46F-81892D88613B}" type="slidenum">
              <a:rPr lang="en-IN" sz="1000">
                <a:solidFill>
                  <a:srgbClr val="7e7e7e"/>
                </a:solidFill>
                <a:latin typeface="Century Gothic"/>
              </a:rPr>
              <a:t>&lt;number&gt;</a:t>
            </a:fld>
            <a:endParaRPr/>
          </a:p>
        </p:txBody>
      </p:sp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80640" y="2651040"/>
            <a:ext cx="8980200" cy="2409120"/>
          </a:xfrm>
          <a:prstGeom prst="rect">
            <a:avLst/>
          </a:prstGeom>
          <a:solidFill>
            <a:srgbClr val="5d2a97"/>
          </a:solidFill>
          <a:ln>
            <a:noFill/>
          </a:ln>
        </p:spPr>
      </p:sp>
      <p:sp>
        <p:nvSpPr>
          <p:cNvPr id="284" name="CustomShape 2"/>
          <p:cNvSpPr/>
          <p:nvPr/>
        </p:nvSpPr>
        <p:spPr>
          <a:xfrm>
            <a:off x="480240" y="2008800"/>
            <a:ext cx="664560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3000">
                <a:solidFill>
                  <a:srgbClr val="000000"/>
                </a:solidFill>
                <a:latin typeface="Gill Sans MT"/>
              </a:rPr>
              <a:t>Distributed Plan Generation</a:t>
            </a:r>
            <a:endParaRPr/>
          </a:p>
        </p:txBody>
      </p:sp>
      <p:sp>
        <p:nvSpPr>
          <p:cNvPr id="285" name="CustomShape 3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ts val="1"/>
              </a:lnSpc>
            </a:pPr>
            <a:fld id="{B5B0C211-1624-449C-AB04-4BF9572134AF}" type="slidenum">
              <a:rPr lang="en-IN" sz="1000">
                <a:solidFill>
                  <a:srgbClr val="ffffff"/>
                </a:solidFill>
                <a:latin typeface="Century Gothic"/>
              </a:rPr>
              <a:t>&lt;number&gt;</a:t>
            </a:fld>
            <a:endParaRPr/>
          </a:p>
        </p:txBody>
      </p:sp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384840" y="51840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Localization Rewrite</a:t>
            </a:r>
            <a:endParaRPr/>
          </a:p>
        </p:txBody>
      </p:sp>
      <p:sp>
        <p:nvSpPr>
          <p:cNvPr id="287" name="CustomShape 2"/>
          <p:cNvSpPr/>
          <p:nvPr/>
        </p:nvSpPr>
        <p:spPr>
          <a:xfrm>
            <a:off x="475200" y="1229040"/>
            <a:ext cx="8162640" cy="546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Rules may have body predicates at different locations:</a:t>
            </a:r>
            <a:endParaRPr/>
          </a:p>
        </p:txBody>
      </p:sp>
      <p:sp>
        <p:nvSpPr>
          <p:cNvPr id="288" name="CustomShape 3"/>
          <p:cNvSpPr/>
          <p:nvPr/>
        </p:nvSpPr>
        <p:spPr>
          <a:xfrm>
            <a:off x="851400" y="1685880"/>
            <a:ext cx="5941080" cy="5976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</p:sp>
      <p:sp>
        <p:nvSpPr>
          <p:cNvPr id="289" name="CustomShape 4"/>
          <p:cNvSpPr/>
          <p:nvPr/>
        </p:nvSpPr>
        <p:spPr>
          <a:xfrm>
            <a:off x="3313440" y="2082600"/>
            <a:ext cx="3540600" cy="6260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290" name="CustomShape 5"/>
          <p:cNvSpPr/>
          <p:nvPr/>
        </p:nvSpPr>
        <p:spPr>
          <a:xfrm>
            <a:off x="736560" y="3000600"/>
            <a:ext cx="2350080" cy="2354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91" name="CustomShape 6"/>
          <p:cNvSpPr/>
          <p:nvPr/>
        </p:nvSpPr>
        <p:spPr>
          <a:xfrm>
            <a:off x="736560" y="3438720"/>
            <a:ext cx="4026600" cy="24516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92" name="CustomShape 7"/>
          <p:cNvSpPr/>
          <p:nvPr/>
        </p:nvSpPr>
        <p:spPr>
          <a:xfrm>
            <a:off x="736560" y="3886560"/>
            <a:ext cx="6426720" cy="597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293" name="CustomShape 8"/>
          <p:cNvSpPr/>
          <p:nvPr/>
        </p:nvSpPr>
        <p:spPr>
          <a:xfrm>
            <a:off x="3651120" y="4242240"/>
            <a:ext cx="3512160" cy="62604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294" name="CustomShape 9"/>
          <p:cNvSpPr/>
          <p:nvPr/>
        </p:nvSpPr>
        <p:spPr>
          <a:xfrm>
            <a:off x="8640000" y="4824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IN" sz="1100">
                <a:latin typeface="Courier New"/>
              </a:rPr>
              <a:t>42</a:t>
            </a:r>
            <a:endParaRPr/>
          </a:p>
        </p:txBody>
      </p:sp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384840" y="51552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Distributed Plan Generation</a:t>
            </a:r>
            <a:endParaRPr/>
          </a:p>
        </p:txBody>
      </p:sp>
      <p:sp>
        <p:nvSpPr>
          <p:cNvPr id="296" name="CustomShape 2"/>
          <p:cNvSpPr/>
          <p:nvPr/>
        </p:nvSpPr>
        <p:spPr>
          <a:xfrm>
            <a:off x="475200" y="1152000"/>
            <a:ext cx="8019000" cy="1211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Rule sp2a@Src sends links to dest. add with as linkD tuples.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Rule sp2b-2@Nxt takes linkD and performs join with path tuple.</a:t>
            </a:r>
            <a:endParaRPr/>
          </a:p>
        </p:txBody>
      </p:sp>
      <p:sp>
        <p:nvSpPr>
          <p:cNvPr id="297" name="CustomShape 3"/>
          <p:cNvSpPr/>
          <p:nvPr/>
        </p:nvSpPr>
        <p:spPr>
          <a:xfrm>
            <a:off x="311760" y="2304000"/>
            <a:ext cx="7993440" cy="29750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</p:sp>
      <p:sp>
        <p:nvSpPr>
          <p:cNvPr id="298" name="CustomShape 4"/>
          <p:cNvSpPr/>
          <p:nvPr/>
        </p:nvSpPr>
        <p:spPr>
          <a:xfrm>
            <a:off x="8640000" y="4752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IN" sz="1100">
                <a:latin typeface="Courier New"/>
              </a:rPr>
              <a:t>43</a:t>
            </a:r>
            <a:endParaRPr/>
          </a:p>
        </p:txBody>
      </p:sp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384840" y="51552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Recursive Query Evaluation</a:t>
            </a:r>
            <a:endParaRPr/>
          </a:p>
        </p:txBody>
      </p:sp>
      <p:sp>
        <p:nvSpPr>
          <p:cNvPr id="300" name="CustomShape 2"/>
          <p:cNvSpPr/>
          <p:nvPr/>
        </p:nvSpPr>
        <p:spPr>
          <a:xfrm>
            <a:off x="475200" y="1152000"/>
            <a:ext cx="6435000" cy="1152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Semi-naïve evaluation:</a:t>
            </a:r>
            <a:endParaRPr/>
          </a:p>
          <a:p>
            <a:pPr lvl="1">
              <a:lnSpc>
                <a:spcPct val="115000"/>
              </a:lnSpc>
              <a:buFont typeface="Arial"/>
              <a:buChar char="○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Iterations (rounds) of synchronous computation</a:t>
            </a:r>
            <a:endParaRPr/>
          </a:p>
          <a:p>
            <a:pPr lvl="1">
              <a:lnSpc>
                <a:spcPct val="115000"/>
              </a:lnSpc>
              <a:buFont typeface="Arial"/>
              <a:buChar char="○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Results from iteration ith used in (i+1)th</a:t>
            </a:r>
            <a:endParaRPr/>
          </a:p>
        </p:txBody>
      </p:sp>
      <p:sp>
        <p:nvSpPr>
          <p:cNvPr id="301" name="CustomShape 3"/>
          <p:cNvSpPr/>
          <p:nvPr/>
        </p:nvSpPr>
        <p:spPr>
          <a:xfrm>
            <a:off x="1237320" y="4506120"/>
            <a:ext cx="5426640" cy="24516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</p:sp>
      <p:sp>
        <p:nvSpPr>
          <p:cNvPr id="302" name="CustomShape 4"/>
          <p:cNvSpPr/>
          <p:nvPr/>
        </p:nvSpPr>
        <p:spPr>
          <a:xfrm>
            <a:off x="1101600" y="2260800"/>
            <a:ext cx="5436360" cy="21214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303" name="CustomShape 5"/>
          <p:cNvSpPr/>
          <p:nvPr/>
        </p:nvSpPr>
        <p:spPr>
          <a:xfrm>
            <a:off x="8640000" y="4752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IN" sz="1100">
                <a:latin typeface="Courier New"/>
              </a:rPr>
              <a:t>44</a:t>
            </a:r>
            <a:endParaRPr/>
          </a:p>
        </p:txBody>
      </p:sp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384840" y="51552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Pipelined Semi-naïve (PSN)</a:t>
            </a:r>
            <a:endParaRPr/>
          </a:p>
        </p:txBody>
      </p:sp>
      <p:sp>
        <p:nvSpPr>
          <p:cNvPr id="305" name="CustomShape 2"/>
          <p:cNvSpPr/>
          <p:nvPr/>
        </p:nvSpPr>
        <p:spPr>
          <a:xfrm>
            <a:off x="475200" y="1229040"/>
            <a:ext cx="7803000" cy="1074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Fully-asynchronous evaluation:</a:t>
            </a:r>
            <a:endParaRPr/>
          </a:p>
          <a:p>
            <a:pPr lvl="1">
              <a:lnSpc>
                <a:spcPct val="115000"/>
              </a:lnSpc>
              <a:buFont typeface="Arial"/>
              <a:buChar char="○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Computed tuples in any iteration pipelined to next iteration</a:t>
            </a:r>
            <a:endParaRPr/>
          </a:p>
          <a:p>
            <a:pPr lvl="1">
              <a:lnSpc>
                <a:spcPct val="115000"/>
              </a:lnSpc>
              <a:buFont typeface="Arial"/>
              <a:buChar char="○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Natural for distributed dataflows</a:t>
            </a:r>
            <a:endParaRPr/>
          </a:p>
        </p:txBody>
      </p:sp>
      <p:sp>
        <p:nvSpPr>
          <p:cNvPr id="306" name="CustomShape 3"/>
          <p:cNvSpPr/>
          <p:nvPr/>
        </p:nvSpPr>
        <p:spPr>
          <a:xfrm>
            <a:off x="1946880" y="4653000"/>
            <a:ext cx="3960000" cy="45468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</p:sp>
      <p:sp>
        <p:nvSpPr>
          <p:cNvPr id="307" name="CustomShape 4"/>
          <p:cNvSpPr/>
          <p:nvPr/>
        </p:nvSpPr>
        <p:spPr>
          <a:xfrm>
            <a:off x="945720" y="2300760"/>
            <a:ext cx="7116480" cy="20833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308" name="CustomShape 5"/>
          <p:cNvSpPr/>
          <p:nvPr/>
        </p:nvSpPr>
        <p:spPr>
          <a:xfrm>
            <a:off x="8640000" y="4752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IN" sz="1100">
                <a:latin typeface="Courier New"/>
              </a:rPr>
              <a:t>45</a:t>
            </a:r>
            <a:endParaRPr/>
          </a:p>
        </p:txBody>
      </p:sp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384840" y="51840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Pipelined Semi-naïve (PSN)</a:t>
            </a:r>
            <a:endParaRPr/>
          </a:p>
        </p:txBody>
      </p:sp>
      <p:sp>
        <p:nvSpPr>
          <p:cNvPr id="310" name="CustomShape 2"/>
          <p:cNvSpPr/>
          <p:nvPr/>
        </p:nvSpPr>
        <p:spPr>
          <a:xfrm>
            <a:off x="384840" y="1189080"/>
            <a:ext cx="8157960" cy="585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14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Node receiving new tuple can immediately process the tuple without waiting for local  iteration to complete.</a:t>
            </a:r>
            <a:endParaRPr/>
          </a:p>
        </p:txBody>
      </p:sp>
      <p:sp>
        <p:nvSpPr>
          <p:cNvPr id="311" name="CustomShape 3"/>
          <p:cNvSpPr/>
          <p:nvPr/>
        </p:nvSpPr>
        <p:spPr>
          <a:xfrm>
            <a:off x="1216440" y="2034360"/>
            <a:ext cx="6104880" cy="273528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</p:sp>
      <p:sp>
        <p:nvSpPr>
          <p:cNvPr id="312" name="CustomShape 4"/>
          <p:cNvSpPr/>
          <p:nvPr/>
        </p:nvSpPr>
        <p:spPr>
          <a:xfrm>
            <a:off x="8640000" y="4752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IN" sz="1100">
                <a:latin typeface="Courier New"/>
              </a:rPr>
              <a:t>46</a:t>
            </a:r>
            <a:endParaRPr/>
          </a:p>
        </p:txBody>
      </p:sp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80640" y="2651040"/>
            <a:ext cx="8980200" cy="2409120"/>
          </a:xfrm>
          <a:prstGeom prst="rect">
            <a:avLst/>
          </a:prstGeom>
          <a:solidFill>
            <a:srgbClr val="5d2a97"/>
          </a:solidFill>
          <a:ln>
            <a:noFill/>
          </a:ln>
        </p:spPr>
      </p:sp>
      <p:sp>
        <p:nvSpPr>
          <p:cNvPr id="314" name="CustomShape 2"/>
          <p:cNvSpPr/>
          <p:nvPr/>
        </p:nvSpPr>
        <p:spPr>
          <a:xfrm>
            <a:off x="501120" y="2016000"/>
            <a:ext cx="640872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3000">
                <a:solidFill>
                  <a:srgbClr val="000000"/>
                </a:solidFill>
                <a:latin typeface="Gill Sans MT"/>
              </a:rPr>
              <a:t>Incremental Maintenance</a:t>
            </a:r>
            <a:endParaRPr/>
          </a:p>
        </p:txBody>
      </p:sp>
      <p:sp>
        <p:nvSpPr>
          <p:cNvPr id="315" name="CustomShape 3"/>
          <p:cNvSpPr/>
          <p:nvPr/>
        </p:nvSpPr>
        <p:spPr>
          <a:xfrm>
            <a:off x="8640000" y="4819320"/>
            <a:ext cx="343800" cy="29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ts val="1"/>
              </a:lnSpc>
            </a:pPr>
            <a:fld id="{B4304A50-934C-40D2-BF34-C7853B0D634B}" type="slidenum">
              <a:rPr lang="en-IN" sz="1000">
                <a:solidFill>
                  <a:srgbClr val="ffffff"/>
                </a:solidFill>
                <a:latin typeface="Century Gothic"/>
              </a:rPr>
              <a:t>&lt;number&gt;</a:t>
            </a:fld>
            <a:endParaRPr/>
          </a:p>
        </p:txBody>
      </p:sp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384840" y="51552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Semantics in Dynamic Network</a:t>
            </a:r>
            <a:endParaRPr/>
          </a:p>
        </p:txBody>
      </p:sp>
      <p:sp>
        <p:nvSpPr>
          <p:cNvPr id="317" name="CustomShape 2"/>
          <p:cNvSpPr/>
          <p:nvPr/>
        </p:nvSpPr>
        <p:spPr>
          <a:xfrm>
            <a:off x="475200" y="1145160"/>
            <a:ext cx="8105040" cy="2795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Underlying Network Changes.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Use Bursty update model for re-computations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Three types of changes:</a:t>
            </a:r>
            <a:endParaRPr/>
          </a:p>
          <a:p>
            <a:pPr lvl="1">
              <a:lnSpc>
                <a:spcPct val="115000"/>
              </a:lnSpc>
              <a:buFont typeface="Arial"/>
              <a:buChar char="○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Insertion : Tuple can be inserted at any stage , handled by pipelined Evaluation.</a:t>
            </a:r>
            <a:endParaRPr/>
          </a:p>
          <a:p>
            <a:pPr lvl="1">
              <a:lnSpc>
                <a:spcPct val="115000"/>
              </a:lnSpc>
              <a:buFont typeface="Arial"/>
              <a:buChar char="○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Deletion : Deletion of base tuple leads to deletion of tuples derived from base tuple.</a:t>
            </a:r>
            <a:endParaRPr/>
          </a:p>
          <a:p>
            <a:pPr lvl="1">
              <a:lnSpc>
                <a:spcPct val="115000"/>
              </a:lnSpc>
              <a:buFont typeface="Arial"/>
              <a:buChar char="○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Update : Treated as deletion followed by insertion. Updating base tuple leads to more  updates propagated further.</a:t>
            </a:r>
            <a:endParaRPr/>
          </a:p>
        </p:txBody>
      </p:sp>
      <p:sp>
        <p:nvSpPr>
          <p:cNvPr id="318" name="CustomShape 3"/>
          <p:cNvSpPr/>
          <p:nvPr/>
        </p:nvSpPr>
        <p:spPr>
          <a:xfrm>
            <a:off x="8640000" y="4752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IN" sz="1100">
                <a:latin typeface="Courier New"/>
              </a:rPr>
              <a:t>48</a:t>
            </a:r>
            <a:endParaRPr/>
          </a:p>
        </p:txBody>
      </p:sp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384840" y="51552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Semantics in Dynamic Network</a:t>
            </a:r>
            <a:endParaRPr/>
          </a:p>
        </p:txBody>
      </p:sp>
      <p:sp>
        <p:nvSpPr>
          <p:cNvPr id="320" name="CustomShape 2"/>
          <p:cNvSpPr/>
          <p:nvPr/>
        </p:nvSpPr>
        <p:spPr>
          <a:xfrm>
            <a:off x="726120" y="1068480"/>
            <a:ext cx="7210800" cy="38552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</p:sp>
      <p:sp>
        <p:nvSpPr>
          <p:cNvPr id="321" name="CustomShape 3"/>
          <p:cNvSpPr/>
          <p:nvPr/>
        </p:nvSpPr>
        <p:spPr>
          <a:xfrm>
            <a:off x="8676000" y="4752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IN" sz="1100">
                <a:latin typeface="Courier New"/>
              </a:rPr>
              <a:t>49</a:t>
            </a:r>
            <a:endParaRPr/>
          </a:p>
        </p:txBody>
      </p:sp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8809200" y="4819320"/>
            <a:ext cx="174600" cy="29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ts val="1"/>
              </a:lnSpc>
            </a:pPr>
            <a:fld id="{953FEE62-2EB6-4512-AA8A-62A2B9CC1493}" type="slidenum">
              <a:rPr lang="en-IN" sz="1000">
                <a:solidFill>
                  <a:srgbClr val="7e7e7e"/>
                </a:solidFill>
                <a:latin typeface="Century Gothic"/>
              </a:rPr>
              <a:t>&lt;number&gt;</a:t>
            </a:fld>
            <a:endParaRPr/>
          </a:p>
        </p:txBody>
      </p:sp>
      <p:sp>
        <p:nvSpPr>
          <p:cNvPr id="160" name="CustomShape 2"/>
          <p:cNvSpPr/>
          <p:nvPr/>
        </p:nvSpPr>
        <p:spPr>
          <a:xfrm>
            <a:off x="384840" y="51552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Basic Structure</a:t>
            </a:r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84840" y="1229040"/>
            <a:ext cx="8092440" cy="3465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A  Datalog rule has the form -</a:t>
            </a:r>
            <a:endParaRPr/>
          </a:p>
          <a:p>
            <a:pPr algn="ctr">
              <a:lnSpc>
                <a:spcPct val="100000"/>
              </a:lnSpc>
            </a:pPr>
            <a:r>
              <a:rPr i="1" lang="en-IN">
                <a:solidFill>
                  <a:srgbClr val="7e7e7e"/>
                </a:solidFill>
                <a:latin typeface="Century Gothic"/>
              </a:rPr>
              <a:t>p :-q1, q2, ..., qn,</a:t>
            </a:r>
            <a:endParaRPr/>
          </a:p>
          <a:p>
            <a:pPr>
              <a:lnSpc>
                <a:spcPct val="100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which can be read informally as “q1 and q2 and ... and qn implies  p.</a:t>
            </a:r>
            <a:endParaRPr/>
          </a:p>
          <a:p>
            <a:pPr lvl="1">
              <a:lnSpc>
                <a:spcPct val="100000"/>
              </a:lnSpc>
              <a:buFont typeface="StarSymbol"/>
              <a:buAutoNum type="alphaLcPeriod"/>
            </a:pPr>
            <a:r>
              <a:rPr i="1" lang="en-IN">
                <a:solidFill>
                  <a:srgbClr val="7e7e7e"/>
                </a:solidFill>
                <a:latin typeface="Century Gothic"/>
              </a:rPr>
              <a:t>v1 ( A  , B ):– account ( A  , “ Perryridge ” , B ), B &gt; 700</a:t>
            </a:r>
            <a:endParaRPr/>
          </a:p>
          <a:p>
            <a:pPr lvl="2">
              <a:lnSpc>
                <a:spcPct val="114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P is the head of the rule, and q1, q2 , ..., qn is a list of literals that constitutes the  body of the rule.</a:t>
            </a:r>
            <a:endParaRPr/>
          </a:p>
          <a:p>
            <a:pPr lvl="2">
              <a:lnSpc>
                <a:spcPct val="114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Literals are either predicates over fields (variables and constants), or functions  (formally, function symbols) applied to field.</a:t>
            </a:r>
            <a:endParaRPr/>
          </a:p>
          <a:p>
            <a:pPr lvl="2">
              <a:lnSpc>
                <a:spcPct val="10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Rules can refer to each other in cyclic fashion to express recursion.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384840" y="515520"/>
            <a:ext cx="8372160" cy="943920"/>
          </a:xfrm>
          <a:prstGeom prst="rect">
            <a:avLst/>
          </a:prstGeom>
          <a:noFill/>
          <a:ln>
            <a:noFill/>
          </a:ln>
        </p:spPr>
        <p:txBody>
          <a:bodyPr lIns="0" rIns="0" tIns="8712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Semantics in Dynamic Network</a:t>
            </a:r>
            <a:endParaRPr/>
          </a:p>
        </p:txBody>
      </p:sp>
      <p:sp>
        <p:nvSpPr>
          <p:cNvPr id="323" name="CustomShape 2"/>
          <p:cNvSpPr/>
          <p:nvPr/>
        </p:nvSpPr>
        <p:spPr>
          <a:xfrm>
            <a:off x="475200" y="1229040"/>
            <a:ext cx="8378640" cy="3481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5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Use of Count Algorithm for multiple derivations</a:t>
            </a:r>
            <a:endParaRPr/>
          </a:p>
          <a:p>
            <a:pPr>
              <a:lnSpc>
                <a:spcPct val="15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Standard view maintenance technique for aggregates</a:t>
            </a:r>
            <a:endParaRPr/>
          </a:p>
          <a:p>
            <a:pPr>
              <a:lnSpc>
                <a:spcPct val="15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Ensures that tuples no longer derivable are deleted on deletes/updates.</a:t>
            </a:r>
            <a:endParaRPr/>
          </a:p>
          <a:p>
            <a:pPr>
              <a:lnSpc>
                <a:spcPct val="15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Example : Calculate 2 hop paths for given link set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Link={(a,b),(b,c),(b,e),(a,d),(d,c)}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Evaluates to {[(a,c)-2],[(a,e)-1]}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We keep count with both paths</a:t>
            </a:r>
            <a:endParaRPr/>
          </a:p>
          <a:p>
            <a:pPr>
              <a:lnSpc>
                <a:spcPct val="150000"/>
              </a:lnSpc>
              <a:buSzPct val="45000"/>
              <a:buFont typeface="StarSymbol"/>
              <a:buChar char="l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If link (a,b) is deleted, algo uses stored count to reevaluate hop to {(a,c)}</a:t>
            </a:r>
            <a:endParaRPr/>
          </a:p>
        </p:txBody>
      </p:sp>
      <p:sp>
        <p:nvSpPr>
          <p:cNvPr id="324" name="CustomShape 3"/>
          <p:cNvSpPr/>
          <p:nvPr/>
        </p:nvSpPr>
        <p:spPr>
          <a:xfrm>
            <a:off x="8640000" y="4752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IN" sz="1100">
                <a:latin typeface="Courier New"/>
              </a:rPr>
              <a:t>50</a:t>
            </a:r>
            <a:endParaRPr/>
          </a:p>
        </p:txBody>
      </p:sp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80640" y="2651040"/>
            <a:ext cx="8980200" cy="2409120"/>
          </a:xfrm>
          <a:prstGeom prst="rect">
            <a:avLst/>
          </a:prstGeom>
          <a:solidFill>
            <a:srgbClr val="5d2a97"/>
          </a:solidFill>
          <a:ln>
            <a:noFill/>
          </a:ln>
        </p:spPr>
      </p:sp>
      <p:sp>
        <p:nvSpPr>
          <p:cNvPr id="326" name="CustomShape 2"/>
          <p:cNvSpPr/>
          <p:nvPr/>
        </p:nvSpPr>
        <p:spPr>
          <a:xfrm>
            <a:off x="264600" y="1584000"/>
            <a:ext cx="8661240" cy="1095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3600">
                <a:solidFill>
                  <a:srgbClr val="000000"/>
                </a:solidFill>
                <a:latin typeface="Gill Sans MT"/>
              </a:rPr>
              <a:t>Use Cases of Declarative Networking</a:t>
            </a:r>
            <a:endParaRPr/>
          </a:p>
        </p:txBody>
      </p:sp>
      <p:sp>
        <p:nvSpPr>
          <p:cNvPr id="327" name="CustomShape 3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ts val="1"/>
              </a:lnSpc>
            </a:pPr>
            <a:fld id="{6F8605FC-5CB0-4EB2-880C-EC32BD7421C4}" type="slidenum">
              <a:rPr lang="en-IN" sz="1000">
                <a:solidFill>
                  <a:srgbClr val="ffffff"/>
                </a:solidFill>
                <a:latin typeface="Century Gothic"/>
              </a:rPr>
              <a:t>&lt;number&gt;</a:t>
            </a:fld>
            <a:endParaRPr/>
          </a:p>
        </p:txBody>
      </p:sp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384840" y="360000"/>
            <a:ext cx="8372160" cy="1099440"/>
          </a:xfrm>
          <a:prstGeom prst="rect">
            <a:avLst/>
          </a:prstGeom>
          <a:noFill/>
          <a:ln>
            <a:noFill/>
          </a:ln>
        </p:spPr>
        <p:txBody>
          <a:bodyPr lIns="0" rIns="0" tIns="87120" bIns="0"/>
          <a:p>
            <a:pPr>
              <a:lnSpc>
                <a:spcPct val="100000"/>
              </a:lnSpc>
            </a:pPr>
            <a:r>
              <a:rPr b="1" lang="en-IN" sz="3000">
                <a:solidFill>
                  <a:srgbClr val="000000"/>
                </a:solidFill>
                <a:latin typeface="Gill Sans MT"/>
              </a:rPr>
              <a:t>Declarative Routing</a:t>
            </a:r>
            <a:endParaRPr/>
          </a:p>
        </p:txBody>
      </p:sp>
      <p:sp>
        <p:nvSpPr>
          <p:cNvPr id="329" name="CustomShape 2"/>
          <p:cNvSpPr/>
          <p:nvPr/>
        </p:nvSpPr>
        <p:spPr>
          <a:xfrm>
            <a:off x="475200" y="1229040"/>
            <a:ext cx="8450640" cy="25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5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Routing Protocol is implemented by writing query in Ndlog</a:t>
            </a:r>
            <a:endParaRPr/>
          </a:p>
          <a:p>
            <a:pPr>
              <a:lnSpc>
                <a:spcPct val="15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Queries executed in distributed fashion on nodes</a:t>
            </a:r>
            <a:endParaRPr/>
          </a:p>
          <a:p>
            <a:pPr>
              <a:lnSpc>
                <a:spcPct val="15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Static analysis tests for termination of query in Ndlog</a:t>
            </a:r>
            <a:endParaRPr/>
          </a:p>
          <a:p>
            <a:pPr>
              <a:lnSpc>
                <a:spcPct val="15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NDlog can  express variety of routing protocols such as distance vector, path vector, dynamic source routing easily</a:t>
            </a:r>
            <a:endParaRPr/>
          </a:p>
        </p:txBody>
      </p:sp>
      <p:sp>
        <p:nvSpPr>
          <p:cNvPr id="330" name="CustomShape 3"/>
          <p:cNvSpPr/>
          <p:nvPr/>
        </p:nvSpPr>
        <p:spPr>
          <a:xfrm>
            <a:off x="8640000" y="4752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IN" sz="1100">
                <a:latin typeface="Courier New"/>
              </a:rPr>
              <a:t>52</a:t>
            </a:r>
            <a:endParaRPr/>
          </a:p>
        </p:txBody>
      </p:sp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384840" y="51552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3000">
                <a:solidFill>
                  <a:srgbClr val="000000"/>
                </a:solidFill>
                <a:latin typeface="Gill Sans MT"/>
              </a:rPr>
              <a:t>Distance Vector Routing</a:t>
            </a:r>
            <a:endParaRPr/>
          </a:p>
        </p:txBody>
      </p:sp>
      <p:sp>
        <p:nvSpPr>
          <p:cNvPr id="332" name="CustomShape 2"/>
          <p:cNvSpPr/>
          <p:nvPr/>
        </p:nvSpPr>
        <p:spPr>
          <a:xfrm>
            <a:off x="475200" y="1229040"/>
            <a:ext cx="8181360" cy="955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At each  node, save next hop each  destination with the cost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Nodes exchange this information to get knowledge about complete network state</a:t>
            </a:r>
            <a:endParaRPr/>
          </a:p>
        </p:txBody>
      </p:sp>
      <p:sp>
        <p:nvSpPr>
          <p:cNvPr id="333" name="CustomShape 3"/>
          <p:cNvSpPr/>
          <p:nvPr/>
        </p:nvSpPr>
        <p:spPr>
          <a:xfrm>
            <a:off x="1196280" y="2243160"/>
            <a:ext cx="5780880" cy="220932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</p:sp>
      <p:sp>
        <p:nvSpPr>
          <p:cNvPr id="334" name="CustomShape 4"/>
          <p:cNvSpPr/>
          <p:nvPr/>
        </p:nvSpPr>
        <p:spPr>
          <a:xfrm>
            <a:off x="8640000" y="4789440"/>
            <a:ext cx="429840" cy="24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IN" sz="1100">
                <a:latin typeface="Courier New"/>
              </a:rPr>
              <a:t>53</a:t>
            </a:r>
            <a:endParaRPr/>
          </a:p>
        </p:txBody>
      </p:sp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384840" y="51552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3000">
                <a:solidFill>
                  <a:srgbClr val="000000"/>
                </a:solidFill>
                <a:latin typeface="Gill Sans MT"/>
              </a:rPr>
              <a:t>Distance Vector Routing</a:t>
            </a:r>
            <a:endParaRPr/>
          </a:p>
        </p:txBody>
      </p:sp>
      <p:sp>
        <p:nvSpPr>
          <p:cNvPr id="336" name="CustomShape 2"/>
          <p:cNvSpPr/>
          <p:nvPr/>
        </p:nvSpPr>
        <p:spPr>
          <a:xfrm>
            <a:off x="475200" y="1229040"/>
            <a:ext cx="1538640" cy="2594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DV1: 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DV2: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DV3: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DV4: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Query: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37" name="CustomShape 3"/>
          <p:cNvSpPr/>
          <p:nvPr/>
        </p:nvSpPr>
        <p:spPr>
          <a:xfrm>
            <a:off x="777240" y="2880000"/>
            <a:ext cx="2532960" cy="64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IN">
                <a:solidFill>
                  <a:srgbClr val="7e56c1"/>
                </a:solidFill>
                <a:latin typeface="Century Gothic"/>
              </a:rPr>
              <a:t>Count to Infinity problem?</a:t>
            </a:r>
            <a:endParaRPr/>
          </a:p>
        </p:txBody>
      </p:sp>
      <p:sp>
        <p:nvSpPr>
          <p:cNvPr id="338" name="CustomShape 4"/>
          <p:cNvSpPr/>
          <p:nvPr/>
        </p:nvSpPr>
        <p:spPr>
          <a:xfrm>
            <a:off x="576000" y="3744000"/>
            <a:ext cx="8205840" cy="1149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IN" sz="1600">
                <a:solidFill>
                  <a:srgbClr val="7e7e7e"/>
                </a:solidFill>
                <a:latin typeface="Arial"/>
              </a:rPr>
              <a:t>○</a:t>
            </a:r>
            <a:r>
              <a:rPr lang="en-IN" sz="1600">
                <a:solidFill>
                  <a:srgbClr val="7e7e7e"/>
                </a:solidFill>
                <a:latin typeface="Arial"/>
              </a:rPr>
              <a:t>	</a:t>
            </a:r>
            <a:r>
              <a:rPr lang="en-IN" sz="1600">
                <a:solidFill>
                  <a:srgbClr val="7e7e7e"/>
                </a:solidFill>
                <a:latin typeface="Century Gothic"/>
              </a:rPr>
              <a:t>DV2: path(@S,D,Z,C) :- link(@S,Z,C1), path(@Z,D,W,C2), C=C1+C2, W != S</a:t>
            </a:r>
            <a:endParaRPr/>
          </a:p>
          <a:p>
            <a:pPr>
              <a:lnSpc>
                <a:spcPct val="100000"/>
              </a:lnSpc>
            </a:pPr>
            <a:r>
              <a:rPr lang="en-IN" sz="1600">
                <a:solidFill>
                  <a:srgbClr val="7e7e7e"/>
                </a:solidFill>
                <a:latin typeface="Arial"/>
              </a:rPr>
              <a:t>○</a:t>
            </a:r>
            <a:r>
              <a:rPr lang="en-IN" sz="1600">
                <a:solidFill>
                  <a:srgbClr val="7e7e7e"/>
                </a:solidFill>
                <a:latin typeface="Arial"/>
              </a:rPr>
              <a:t>	</a:t>
            </a:r>
            <a:r>
              <a:rPr lang="en-IN" sz="1600">
                <a:solidFill>
                  <a:srgbClr val="7e7e7e"/>
                </a:solidFill>
                <a:latin typeface="Century Gothic"/>
              </a:rPr>
              <a:t>DV5: path(@S,D,Z,∞) :- link(@S,Z,C1), path(@Z,D,S,C2)</a:t>
            </a:r>
            <a:endParaRPr/>
          </a:p>
        </p:txBody>
      </p:sp>
      <p:sp>
        <p:nvSpPr>
          <p:cNvPr id="339" name="CustomShape 5"/>
          <p:cNvSpPr/>
          <p:nvPr/>
        </p:nvSpPr>
        <p:spPr>
          <a:xfrm>
            <a:off x="8640000" y="4752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IN" sz="1100">
                <a:latin typeface="Courier New"/>
              </a:rPr>
              <a:t>54</a:t>
            </a:r>
            <a:endParaRPr/>
          </a:p>
        </p:txBody>
      </p:sp>
      <p:sp>
        <p:nvSpPr>
          <p:cNvPr id="340" name="CustomShape 6"/>
          <p:cNvSpPr/>
          <p:nvPr/>
        </p:nvSpPr>
        <p:spPr>
          <a:xfrm>
            <a:off x="1512000" y="1152000"/>
            <a:ext cx="7342200" cy="21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i="1" lang="en-IN">
                <a:solidFill>
                  <a:srgbClr val="7e7e7e"/>
                </a:solidFill>
                <a:latin typeface="Century Gothic"/>
              </a:rPr>
              <a:t>path(@S,D,D,C) :- link(@S,D,C).</a:t>
            </a:r>
            <a:endParaRPr/>
          </a:p>
          <a:p>
            <a:pPr>
              <a:lnSpc>
                <a:spcPct val="100000"/>
              </a:lnSpc>
            </a:pPr>
            <a:r>
              <a:rPr i="1" lang="en-IN">
                <a:solidFill>
                  <a:srgbClr val="7e7e7e"/>
                </a:solidFill>
                <a:latin typeface="Century Gothic"/>
              </a:rPr>
              <a:t>path(@S,D,Z,C) :- link(@S,Z,C1), path(@Z,D,W,C2),C=C1+C2</a:t>
            </a:r>
            <a:endParaRPr/>
          </a:p>
          <a:p>
            <a:pPr>
              <a:lnSpc>
                <a:spcPct val="100000"/>
              </a:lnSpc>
            </a:pPr>
            <a:r>
              <a:rPr i="1" lang="en-IN">
                <a:solidFill>
                  <a:srgbClr val="7e7e7e"/>
                </a:solidFill>
                <a:latin typeface="Century Gothic"/>
              </a:rPr>
              <a:t>shortestCost(@S,D,min&lt;C&gt;) :- path(@S,D,Z,C).</a:t>
            </a:r>
            <a:endParaRPr/>
          </a:p>
          <a:p>
            <a:pPr>
              <a:lnSpc>
                <a:spcPct val="100000"/>
              </a:lnSpc>
            </a:pPr>
            <a:r>
              <a:rPr i="1" lang="en-IN">
                <a:solidFill>
                  <a:srgbClr val="7e7e7e"/>
                </a:solidFill>
                <a:latin typeface="Century Gothic"/>
              </a:rPr>
              <a:t>nextHop(@S,D,Z,C) :- path(@S,D,Z,C), shortestCost(@S,D,C).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en-IN">
                <a:solidFill>
                  <a:srgbClr val="7e7e7e"/>
                </a:solidFill>
                <a:latin typeface="Century Gothic"/>
              </a:rPr>
              <a:t>nextHop(S,D,Z,C)</a:t>
            </a:r>
            <a:r>
              <a:rPr lang="en-IN">
                <a:solidFill>
                  <a:srgbClr val="7e7e7e"/>
                </a:solidFill>
                <a:latin typeface="Century Gothic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 </a:t>
            </a:r>
            <a:endParaRPr/>
          </a:p>
        </p:txBody>
      </p:sp>
    </p:spTree>
  </p:cSld>
  <p:timing>
    <p:tnLst>
      <p:par>
        <p:cTn id="107" dur="indefinite" restart="never" nodeType="tmRoot">
          <p:childTnLst>
            <p:seq>
              <p:cTn id="1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384840" y="51552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3000">
                <a:solidFill>
                  <a:srgbClr val="000000"/>
                </a:solidFill>
                <a:latin typeface="Gill Sans MT"/>
              </a:rPr>
              <a:t>Policy Based Routing</a:t>
            </a:r>
            <a:endParaRPr/>
          </a:p>
        </p:txBody>
      </p:sp>
      <p:sp>
        <p:nvSpPr>
          <p:cNvPr id="342" name="CustomShape 2"/>
          <p:cNvSpPr/>
          <p:nvPr/>
        </p:nvSpPr>
        <p:spPr>
          <a:xfrm>
            <a:off x="475200" y="1229040"/>
            <a:ext cx="4490640" cy="1626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Some of the policies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○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Node Utilization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○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Link Utilization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○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Security issues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○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Transit- Peer relationships</a:t>
            </a:r>
            <a:endParaRPr/>
          </a:p>
        </p:txBody>
      </p:sp>
      <p:sp>
        <p:nvSpPr>
          <p:cNvPr id="343" name="CustomShape 3"/>
          <p:cNvSpPr/>
          <p:nvPr/>
        </p:nvSpPr>
        <p:spPr>
          <a:xfrm>
            <a:off x="5773680" y="2808000"/>
            <a:ext cx="2576520" cy="546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 </a:t>
            </a:r>
            <a:r>
              <a:rPr lang="en-IN">
                <a:solidFill>
                  <a:srgbClr val="7e7e7e"/>
                </a:solidFill>
                <a:latin typeface="Century Gothic"/>
              </a:rPr>
              <a:t>excludeNode(@S,W),</a:t>
            </a:r>
            <a:endParaRPr/>
          </a:p>
        </p:txBody>
      </p:sp>
      <p:sp>
        <p:nvSpPr>
          <p:cNvPr id="344" name="CustomShape 4"/>
          <p:cNvSpPr/>
          <p:nvPr/>
        </p:nvSpPr>
        <p:spPr>
          <a:xfrm>
            <a:off x="6292800" y="3384000"/>
            <a:ext cx="2849760" cy="546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invalidPath(@S,D,P,C)</a:t>
            </a:r>
            <a:endParaRPr/>
          </a:p>
        </p:txBody>
      </p:sp>
      <p:sp>
        <p:nvSpPr>
          <p:cNvPr id="345" name="CustomShape 5"/>
          <p:cNvSpPr/>
          <p:nvPr/>
        </p:nvSpPr>
        <p:spPr>
          <a:xfrm>
            <a:off x="187200" y="2808000"/>
            <a:ext cx="8018640" cy="1801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14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PBR1: invalidPath(@S,D,P,C) :- path(@S,D,P,C), </a:t>
            </a:r>
            <a:endParaRPr/>
          </a:p>
          <a:p>
            <a:pPr>
              <a:lnSpc>
                <a:spcPct val="114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f_inPath(P,W) = true.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PBR2: permitPath(@S,D,P,C) :- path(@S,D,P,C), not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Query: permitPath(@S,D,P,C).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46" name="CustomShape 6"/>
          <p:cNvSpPr/>
          <p:nvPr/>
        </p:nvSpPr>
        <p:spPr>
          <a:xfrm>
            <a:off x="576000" y="4059720"/>
            <a:ext cx="7462440" cy="546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excludeNode(@S,W) : this says that node W  can not carry any traffic for node S</a:t>
            </a:r>
            <a:endParaRPr/>
          </a:p>
        </p:txBody>
      </p:sp>
      <p:sp>
        <p:nvSpPr>
          <p:cNvPr id="347" name="CustomShape 7"/>
          <p:cNvSpPr/>
          <p:nvPr/>
        </p:nvSpPr>
        <p:spPr>
          <a:xfrm>
            <a:off x="8640000" y="4752000"/>
            <a:ext cx="357840" cy="248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IN" sz="1100">
                <a:latin typeface="Courier New"/>
              </a:rPr>
              <a:t>55</a:t>
            </a:r>
            <a:endParaRPr/>
          </a:p>
        </p:txBody>
      </p:sp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332640" y="285840"/>
            <a:ext cx="492120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3000">
                <a:solidFill>
                  <a:srgbClr val="000000"/>
                </a:solidFill>
                <a:latin typeface="Gill Sans MT"/>
              </a:rPr>
              <a:t>Declarative Overlays</a:t>
            </a:r>
            <a:endParaRPr/>
          </a:p>
        </p:txBody>
      </p:sp>
      <p:sp>
        <p:nvSpPr>
          <p:cNvPr id="349" name="CustomShape 2"/>
          <p:cNvSpPr/>
          <p:nvPr/>
        </p:nvSpPr>
        <p:spPr>
          <a:xfrm>
            <a:off x="423000" y="827640"/>
            <a:ext cx="7494840" cy="955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Overlay network : Virtual nodes built on top of internet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To provide services that are not available in existing network.</a:t>
            </a:r>
            <a:endParaRPr/>
          </a:p>
        </p:txBody>
      </p:sp>
      <p:sp>
        <p:nvSpPr>
          <p:cNvPr id="350" name="CustomShape 3"/>
          <p:cNvSpPr/>
          <p:nvPr/>
        </p:nvSpPr>
        <p:spPr>
          <a:xfrm>
            <a:off x="423000" y="4332960"/>
            <a:ext cx="7854840" cy="955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Overlog  declarative language  an extension on NDlog.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Soft-state is introduced on Overlog</a:t>
            </a:r>
            <a:endParaRPr/>
          </a:p>
        </p:txBody>
      </p:sp>
      <p:sp>
        <p:nvSpPr>
          <p:cNvPr id="351" name="CustomShape 4"/>
          <p:cNvSpPr/>
          <p:nvPr/>
        </p:nvSpPr>
        <p:spPr>
          <a:xfrm>
            <a:off x="8784000" y="4804200"/>
            <a:ext cx="187560" cy="302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IN" sz="1000">
                <a:solidFill>
                  <a:srgbClr val="7e7e7e"/>
                </a:solidFill>
                <a:latin typeface="Century Gothic"/>
              </a:rPr>
              <a:t>56</a:t>
            </a:r>
            <a:endParaRPr/>
          </a:p>
        </p:txBody>
      </p:sp>
      <p:sp>
        <p:nvSpPr>
          <p:cNvPr id="352" name="CustomShape 5"/>
          <p:cNvSpPr/>
          <p:nvPr/>
        </p:nvSpPr>
        <p:spPr>
          <a:xfrm>
            <a:off x="2690640" y="1758960"/>
            <a:ext cx="3083400" cy="231768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</p:sp>
    </p:spTree>
  </p:cSld>
  <p:timing>
    <p:tnLst>
      <p:par>
        <p:cTn id="111" dur="indefinite" restart="never" nodeType="tmRoot">
          <p:childTnLst>
            <p:seq>
              <p:cTn id="1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ts val="1"/>
              </a:lnSpc>
            </a:pPr>
            <a:fld id="{C1AE6E23-E95D-4364-9B25-4543EE842C5A}" type="slidenum">
              <a:rPr lang="en-IN" sz="1000">
                <a:solidFill>
                  <a:srgbClr val="7e7e7e"/>
                </a:solidFill>
                <a:latin typeface="Century Gothic"/>
              </a:rPr>
              <a:t>&lt;number&gt;</a:t>
            </a:fld>
            <a:endParaRPr/>
          </a:p>
        </p:txBody>
      </p:sp>
      <p:sp>
        <p:nvSpPr>
          <p:cNvPr id="354" name="CustomShape 2"/>
          <p:cNvSpPr/>
          <p:nvPr/>
        </p:nvSpPr>
        <p:spPr>
          <a:xfrm>
            <a:off x="384840" y="360000"/>
            <a:ext cx="2781000" cy="705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3000">
                <a:solidFill>
                  <a:srgbClr val="000000"/>
                </a:solidFill>
                <a:latin typeface="Gill Sans MT"/>
              </a:rPr>
              <a:t>Conclusion</a:t>
            </a:r>
            <a:endParaRPr/>
          </a:p>
        </p:txBody>
      </p:sp>
      <p:sp>
        <p:nvSpPr>
          <p:cNvPr id="355" name="CustomShape 3"/>
          <p:cNvSpPr/>
          <p:nvPr/>
        </p:nvSpPr>
        <p:spPr>
          <a:xfrm>
            <a:off x="343080" y="1008000"/>
            <a:ext cx="9086760" cy="3898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Declarative Networking has gone a really long way in the domain of Network 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protocol  implementation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On multiple occasions-seen at least two times reduction in code size -producing qualitative  results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e.g.Chord - a 10,000 lines C++ library rewritten as a 48 line declarative program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Open up opportunties for automatic protocol optimization and hybridization, 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program  checking, and debugging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a wired protocol (distance-vector protocol) can be translated to a wireless protocol (dynamic  source routing) by applying the standard database optimizations of 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magic sets rewrite and  predicate reordering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increasing evidence that declarative, data-centric programming has much broader  applicability.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Recent works : Secure Distributed Systems and Datacenter programming</a:t>
            </a:r>
            <a:endParaRPr/>
          </a:p>
        </p:txBody>
      </p:sp>
    </p:spTree>
  </p:cSld>
  <p:timing>
    <p:tnLst>
      <p:par>
        <p:cTn id="113" dur="indefinite" restart="never" nodeType="tmRoot">
          <p:childTnLst>
            <p:seq>
              <p:cTn id="1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ts val="1"/>
              </a:lnSpc>
            </a:pPr>
            <a:fld id="{AB7D3B3B-F59C-48FF-A76F-F4074581D4D4}" type="slidenum">
              <a:rPr lang="en-IN" sz="1000">
                <a:solidFill>
                  <a:srgbClr val="7e7e7e"/>
                </a:solidFill>
                <a:latin typeface="Century Gothic"/>
              </a:rPr>
              <a:t>&lt;number&gt;</a:t>
            </a:fld>
            <a:endParaRPr/>
          </a:p>
        </p:txBody>
      </p:sp>
      <p:sp>
        <p:nvSpPr>
          <p:cNvPr id="357" name="CustomShape 2"/>
          <p:cNvSpPr/>
          <p:nvPr/>
        </p:nvSpPr>
        <p:spPr>
          <a:xfrm>
            <a:off x="384840" y="275400"/>
            <a:ext cx="278100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3000">
                <a:solidFill>
                  <a:srgbClr val="000000"/>
                </a:solidFill>
                <a:latin typeface="Gill Sans MT"/>
              </a:rPr>
              <a:t>References</a:t>
            </a:r>
            <a:endParaRPr/>
          </a:p>
        </p:txBody>
      </p:sp>
      <p:sp>
        <p:nvSpPr>
          <p:cNvPr id="358" name="CustomShape 3"/>
          <p:cNvSpPr/>
          <p:nvPr/>
        </p:nvSpPr>
        <p:spPr>
          <a:xfrm>
            <a:off x="461880" y="765000"/>
            <a:ext cx="8159760" cy="3537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13000"/>
              </a:lnSpc>
              <a:buFont typeface="StarSymbol"/>
              <a:buAutoNum type="arabicPeriod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Declarative Networking, Boon Thau Loo, Tyson Condie, Minos Garofalakis, David E. Gay,  Joseph M. Hellerstein, Petros Maniatis, Raghu Ramakrishnan, Timothy Roscoe, and Ion  Stoica CACM   52(11), Nov 2009</a:t>
            </a:r>
            <a:endParaRPr/>
          </a:p>
          <a:p>
            <a:pPr>
              <a:lnSpc>
                <a:spcPct val="113000"/>
              </a:lnSpc>
              <a:buFont typeface="StarSymbol"/>
              <a:buAutoNum type="arabicPeriod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Declarative Networking: Language, Execution and Optimization Boon Thau Loo , Tyson  Condie , Minos Garofalakis , David E. Gay , Joseph M. Hellerstein , Petros Maniatis , Raghu  Ramakrishnan , Timothy Roscoe , Ion Stoica, SIGMOD-2006</a:t>
            </a:r>
            <a:endParaRPr/>
          </a:p>
          <a:p>
            <a:pPr>
              <a:lnSpc>
                <a:spcPct val="113000"/>
              </a:lnSpc>
              <a:buFont typeface="StarSymbol"/>
              <a:buAutoNum type="arabicPeriod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Declarative Routing:Extensible Routing with Declarative Queries, Boon Thau Loo, Joseph M.  Hellerstein, Ion Stoica, Raghu Ramakrishnan, SIGCOMM-2005</a:t>
            </a:r>
            <a:endParaRPr/>
          </a:p>
          <a:p>
            <a:pPr>
              <a:lnSpc>
                <a:spcPct val="113000"/>
              </a:lnSpc>
              <a:buFont typeface="StarSymbol"/>
              <a:buAutoNum type="arabicPeriod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Database Systems and Concepts, Avi Silberschatz, Henry F. Korth, S. Sudarshan, 4th Edition  Appendix ( for Datalog and also, Prolog)</a:t>
            </a:r>
            <a:endParaRPr/>
          </a:p>
          <a:p>
            <a:pPr>
              <a:lnSpc>
                <a:spcPct val="113000"/>
              </a:lnSpc>
              <a:buFont typeface="StarSymbol"/>
              <a:buAutoNum type="arabicPeriod"/>
            </a:pPr>
            <a:r>
              <a:rPr lang="en-IN" sz="1600">
                <a:solidFill>
                  <a:srgbClr val="7e7e7e"/>
                </a:solidFill>
                <a:latin typeface="Century Gothic"/>
              </a:rPr>
              <a:t>Design and Implementaion of Declarative Networks, Boon Thau Loo, powerpoint  presentation, available online, URL : </a:t>
            </a:r>
            <a:r>
              <a:rPr lang="en-IN" sz="1600" u="sng">
                <a:solidFill>
                  <a:srgbClr val="7e7e7e"/>
                </a:solidFill>
                <a:latin typeface="Century Gothic"/>
              </a:rPr>
              <a:t>www.cis.upenn.edu/~boonloo/research/talks/dn- </a:t>
            </a:r>
            <a:r>
              <a:rPr lang="en-IN" sz="1600">
                <a:solidFill>
                  <a:srgbClr val="7e7e7e"/>
                </a:solidFill>
                <a:latin typeface="Century Gothic"/>
              </a:rPr>
              <a:t> sigmod07.ppt</a:t>
            </a:r>
            <a:endParaRPr/>
          </a:p>
        </p:txBody>
      </p:sp>
    </p:spTree>
  </p:cSld>
  <p:timing>
    <p:tnLst>
      <p:par>
        <p:cTn id="115" dur="indefinite" restart="never" nodeType="tmRoot">
          <p:childTnLst>
            <p:seq>
              <p:cTn id="1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80640" y="2651040"/>
            <a:ext cx="8980200" cy="2409120"/>
          </a:xfrm>
          <a:prstGeom prst="rect">
            <a:avLst/>
          </a:prstGeom>
          <a:solidFill>
            <a:srgbClr val="5d2a97"/>
          </a:solidFill>
          <a:ln>
            <a:noFill/>
          </a:ln>
        </p:spPr>
      </p:sp>
      <p:sp>
        <p:nvSpPr>
          <p:cNvPr id="360" name="CustomShape 2"/>
          <p:cNvSpPr/>
          <p:nvPr/>
        </p:nvSpPr>
        <p:spPr>
          <a:xfrm>
            <a:off x="740880" y="2133360"/>
            <a:ext cx="213696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3000">
                <a:solidFill>
                  <a:srgbClr val="000000"/>
                </a:solidFill>
                <a:latin typeface="Gill Sans MT"/>
              </a:rPr>
              <a:t>Thanks</a:t>
            </a:r>
            <a:endParaRPr/>
          </a:p>
        </p:txBody>
      </p:sp>
      <p:sp>
        <p:nvSpPr>
          <p:cNvPr id="361" name="CustomShape 3"/>
          <p:cNvSpPr/>
          <p:nvPr/>
        </p:nvSpPr>
        <p:spPr>
          <a:xfrm>
            <a:off x="8712000" y="4819320"/>
            <a:ext cx="271800" cy="29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ts val="1"/>
              </a:lnSpc>
            </a:pPr>
            <a:fld id="{0CD57756-E03B-463B-A760-01FB60DBD4C7}" type="slidenum">
              <a:rPr lang="en-IN" sz="1000">
                <a:solidFill>
                  <a:srgbClr val="7e7e7e"/>
                </a:solidFill>
                <a:latin typeface="Century Gothic"/>
              </a:rPr>
              <a:t>&lt;number&gt;</a:t>
            </a:fld>
            <a:endParaRPr/>
          </a:p>
        </p:txBody>
      </p:sp>
    </p:spTree>
  </p:cSld>
  <p:timing>
    <p:tnLst>
      <p:par>
        <p:cTn id="117" dur="indefinite" restart="never" nodeType="tmRoot">
          <p:childTnLst>
            <p:seq>
              <p:cTn id="1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8809200" y="4819320"/>
            <a:ext cx="174600" cy="29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ts val="1"/>
              </a:lnSpc>
            </a:pPr>
            <a:fld id="{A4088AED-2AC9-4C44-BCC1-881CF05B70F4}" type="slidenum">
              <a:rPr lang="en-IN" sz="1000">
                <a:solidFill>
                  <a:srgbClr val="7e7e7e"/>
                </a:solidFill>
                <a:latin typeface="Century Gothic"/>
              </a:rPr>
              <a:t>&lt;number&gt;</a:t>
            </a:fld>
            <a:endParaRPr/>
          </a:p>
        </p:txBody>
      </p:sp>
      <p:sp>
        <p:nvSpPr>
          <p:cNvPr id="163" name="CustomShape 2"/>
          <p:cNvSpPr/>
          <p:nvPr/>
        </p:nvSpPr>
        <p:spPr>
          <a:xfrm>
            <a:off x="384840" y="51552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Rule Semantics</a:t>
            </a:r>
            <a:endParaRPr/>
          </a:p>
        </p:txBody>
      </p:sp>
      <p:sp>
        <p:nvSpPr>
          <p:cNvPr id="164" name="CustomShape 3"/>
          <p:cNvSpPr/>
          <p:nvPr/>
        </p:nvSpPr>
        <p:spPr>
          <a:xfrm>
            <a:off x="384840" y="1229040"/>
            <a:ext cx="8326080" cy="3057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i="1" lang="en-IN">
                <a:solidFill>
                  <a:srgbClr val="7e7e7e"/>
                </a:solidFill>
                <a:latin typeface="Century Gothic"/>
              </a:rPr>
              <a:t>v1 ( A  , B ):– account ( A  , “ Perryridge ” , B ), B &gt; 700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defines a  view v1 with attributes A  and B using the relation account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:– is read as “ if, ”</a:t>
            </a:r>
            <a:endParaRPr/>
          </a:p>
          <a:p>
            <a:pPr>
              <a:lnSpc>
                <a:spcPct val="114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comma separating the “ account ( A , “ Perryridge ” , B ) ” from “ B &gt; 700 ” is read as  “ and. ”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Intuitively, the rule is understood as follows: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for all A  , B if ( A  , “ Perryridge ” , B ) </a:t>
            </a:r>
            <a:r>
              <a:rPr lang="en-IN">
                <a:solidFill>
                  <a:srgbClr val="7e7e7e"/>
                </a:solidFill>
                <a:latin typeface="MS PGothic"/>
              </a:rPr>
              <a:t>∈ </a:t>
            </a:r>
            <a:r>
              <a:rPr lang="en-IN">
                <a:solidFill>
                  <a:srgbClr val="7e7e7e"/>
                </a:solidFill>
                <a:latin typeface="Century Gothic"/>
              </a:rPr>
              <a:t>account and B &gt; 700 then ( A  , B ) </a:t>
            </a:r>
            <a:r>
              <a:rPr lang="en-IN">
                <a:solidFill>
                  <a:srgbClr val="7e7e7e"/>
                </a:solidFill>
                <a:latin typeface="MS PGothic"/>
              </a:rPr>
              <a:t>∈ </a:t>
            </a:r>
            <a:r>
              <a:rPr lang="en-IN">
                <a:solidFill>
                  <a:srgbClr val="7e7e7e"/>
                </a:solidFill>
                <a:latin typeface="Century Gothic"/>
              </a:rPr>
              <a:t>v1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8809200" y="4819320"/>
            <a:ext cx="174600" cy="29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ts val="1"/>
              </a:lnSpc>
            </a:pPr>
            <a:fld id="{776AC0CF-8247-4023-8270-7B906006A9D4}" type="slidenum">
              <a:rPr lang="en-IN" sz="1000">
                <a:solidFill>
                  <a:srgbClr val="7e7e7e"/>
                </a:solidFill>
                <a:latin typeface="Century Gothic"/>
              </a:rPr>
              <a:t>&lt;number&gt;</a:t>
            </a:fld>
            <a:endParaRPr/>
          </a:p>
        </p:txBody>
      </p:sp>
      <p:sp>
        <p:nvSpPr>
          <p:cNvPr id="166" name="CustomShape 2"/>
          <p:cNvSpPr/>
          <p:nvPr/>
        </p:nvSpPr>
        <p:spPr>
          <a:xfrm>
            <a:off x="384840" y="51552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Syntax of Datalog Rules</a:t>
            </a:r>
            <a:endParaRPr/>
          </a:p>
        </p:txBody>
      </p:sp>
      <p:sp>
        <p:nvSpPr>
          <p:cNvPr id="167" name="CustomShape 3"/>
          <p:cNvSpPr/>
          <p:nvPr/>
        </p:nvSpPr>
        <p:spPr>
          <a:xfrm>
            <a:off x="430920" y="1229040"/>
            <a:ext cx="8107200" cy="3608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Same conventions as in the relational algebra</a:t>
            </a:r>
            <a:endParaRPr/>
          </a:p>
          <a:p>
            <a:pPr>
              <a:lnSpc>
                <a:spcPct val="149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A </a:t>
            </a:r>
            <a:r>
              <a:rPr b="1" lang="en-IN">
                <a:solidFill>
                  <a:srgbClr val="7e7e7e"/>
                </a:solidFill>
                <a:latin typeface="Trebuchet MS"/>
              </a:rPr>
              <a:t>positive literal </a:t>
            </a:r>
            <a:r>
              <a:rPr lang="en-IN">
                <a:solidFill>
                  <a:srgbClr val="7e7e7e"/>
                </a:solidFill>
                <a:latin typeface="Century Gothic"/>
              </a:rPr>
              <a:t>has the form : </a:t>
            </a:r>
            <a:r>
              <a:rPr i="1" lang="en-IN">
                <a:solidFill>
                  <a:srgbClr val="7e7e7e"/>
                </a:solidFill>
                <a:latin typeface="Calibri"/>
              </a:rPr>
              <a:t>p ( t1, t2,..., tn ) </a:t>
            </a:r>
            <a:r>
              <a:rPr lang="en-IN">
                <a:solidFill>
                  <a:srgbClr val="7e7e7e"/>
                </a:solidFill>
                <a:latin typeface="Century Gothic"/>
              </a:rPr>
              <a:t>where p is the name of a relation  with n attributes, and t1 , t2 ,..., tn are either constants or variables.</a:t>
            </a:r>
            <a:endParaRPr/>
          </a:p>
          <a:p>
            <a:pPr>
              <a:lnSpc>
                <a:spcPct val="149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A </a:t>
            </a:r>
            <a:r>
              <a:rPr b="1" lang="en-IN">
                <a:solidFill>
                  <a:srgbClr val="7e7e7e"/>
                </a:solidFill>
                <a:latin typeface="Trebuchet MS"/>
              </a:rPr>
              <a:t>negative literal </a:t>
            </a:r>
            <a:r>
              <a:rPr lang="en-IN">
                <a:solidFill>
                  <a:srgbClr val="7e7e7e"/>
                </a:solidFill>
                <a:latin typeface="Century Gothic"/>
              </a:rPr>
              <a:t>has the form </a:t>
            </a:r>
            <a:r>
              <a:rPr i="1" lang="en-IN">
                <a:solidFill>
                  <a:srgbClr val="7e7e7e"/>
                </a:solidFill>
                <a:latin typeface="Calibri"/>
              </a:rPr>
              <a:t>not p ( t1, t2,..., tn ) </a:t>
            </a:r>
            <a:r>
              <a:rPr lang="en-IN">
                <a:solidFill>
                  <a:srgbClr val="7e7e7e"/>
                </a:solidFill>
                <a:latin typeface="Century Gothic"/>
              </a:rPr>
              <a:t>where relation p has n  attributes.</a:t>
            </a:r>
            <a:endParaRPr/>
          </a:p>
          <a:p>
            <a:pPr>
              <a:lnSpc>
                <a:spcPct val="100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Literals involving </a:t>
            </a:r>
            <a:r>
              <a:rPr b="1" lang="en-IN">
                <a:solidFill>
                  <a:srgbClr val="7e7e7e"/>
                </a:solidFill>
                <a:latin typeface="Trebuchet MS"/>
              </a:rPr>
              <a:t>arithmetic operations </a:t>
            </a:r>
            <a:r>
              <a:rPr lang="en-IN">
                <a:solidFill>
                  <a:srgbClr val="7e7e7e"/>
                </a:solidFill>
                <a:latin typeface="Century Gothic"/>
              </a:rPr>
              <a:t>are treated specially</a:t>
            </a:r>
            <a:endParaRPr/>
          </a:p>
          <a:p>
            <a:pPr>
              <a:lnSpc>
                <a:spcPct val="149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A </a:t>
            </a:r>
            <a:r>
              <a:rPr b="1" lang="en-IN">
                <a:solidFill>
                  <a:srgbClr val="7e7e7e"/>
                </a:solidFill>
                <a:latin typeface="Trebuchet MS"/>
              </a:rPr>
              <a:t>fact </a:t>
            </a:r>
            <a:r>
              <a:rPr lang="en-IN">
                <a:solidFill>
                  <a:srgbClr val="7e7e7e"/>
                </a:solidFill>
                <a:latin typeface="Century Gothic"/>
              </a:rPr>
              <a:t>is written in the form </a:t>
            </a:r>
            <a:r>
              <a:rPr i="1" lang="en-IN">
                <a:solidFill>
                  <a:srgbClr val="7e7e7e"/>
                </a:solidFill>
                <a:latin typeface="Calibri"/>
              </a:rPr>
              <a:t>p ( v1 ,v2 ,...,vn ) </a:t>
            </a:r>
            <a:r>
              <a:rPr lang="en-IN">
                <a:solidFill>
                  <a:srgbClr val="7e7e7e"/>
                </a:solidFill>
                <a:latin typeface="Century Gothic"/>
              </a:rPr>
              <a:t>and denotes that the tuple( v1 ,v2 ,...,  vn ) is in relation p .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8809200" y="4819320"/>
            <a:ext cx="174600" cy="29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ts val="1"/>
              </a:lnSpc>
            </a:pPr>
            <a:fld id="{664B5C74-4B0E-4E2D-A3B0-27471CE9E50A}" type="slidenum">
              <a:rPr lang="en-IN" sz="1000">
                <a:solidFill>
                  <a:srgbClr val="7e7e7e"/>
                </a:solidFill>
                <a:latin typeface="Century Gothic"/>
              </a:rPr>
              <a:t>&lt;number&gt;</a:t>
            </a:fld>
            <a:endParaRPr/>
          </a:p>
        </p:txBody>
      </p:sp>
      <p:sp>
        <p:nvSpPr>
          <p:cNvPr id="169" name="CustomShape 2"/>
          <p:cNvSpPr/>
          <p:nvPr/>
        </p:nvSpPr>
        <p:spPr>
          <a:xfrm>
            <a:off x="384840" y="515520"/>
            <a:ext cx="837216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Problems caused by Negative literals</a:t>
            </a:r>
            <a:endParaRPr/>
          </a:p>
        </p:txBody>
      </p:sp>
      <p:sp>
        <p:nvSpPr>
          <p:cNvPr id="170" name="CustomShape 3"/>
          <p:cNvSpPr/>
          <p:nvPr/>
        </p:nvSpPr>
        <p:spPr>
          <a:xfrm>
            <a:off x="384840" y="1229040"/>
            <a:ext cx="7894440" cy="2446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Use of negation can lead to infinite results :</a:t>
            </a:r>
            <a:endParaRPr/>
          </a:p>
          <a:p>
            <a:pPr>
              <a:lnSpc>
                <a:spcPct val="115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E.g.</a:t>
            </a:r>
            <a:r>
              <a:rPr lang="en-IN">
                <a:solidFill>
                  <a:srgbClr val="7e7e7e"/>
                </a:solidFill>
                <a:latin typeface="Century Gothic"/>
              </a:rPr>
              <a:t>	</a:t>
            </a:r>
            <a:r>
              <a:rPr i="1" lang="en-IN">
                <a:solidFill>
                  <a:srgbClr val="7e7e7e"/>
                </a:solidFill>
                <a:latin typeface="Century Gothic"/>
              </a:rPr>
              <a:t>not_in_loan( L , B , A  ) :– not loan( L , B , A  )</a:t>
            </a: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-&gt; if the set of possible loan numbers, branch names, and balances is infinite, the  relation not in loan would be infinite as well.</a:t>
            </a: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We will see : Recursive Datalog programs should not contain negative literals it will  create problems in Fixpoint procedure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8809200" y="4819320"/>
            <a:ext cx="174600" cy="29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ts val="1"/>
              </a:lnSpc>
            </a:pPr>
            <a:fld id="{2DDF2BD0-4597-4F05-A0E9-E3F392234983}" type="slidenum">
              <a:rPr lang="en-IN" sz="1000">
                <a:solidFill>
                  <a:srgbClr val="7e7e7e"/>
                </a:solidFill>
                <a:latin typeface="Century Gothic"/>
              </a:rPr>
              <a:t>&lt;number&gt;</a:t>
            </a:fld>
            <a:endParaRPr/>
          </a:p>
        </p:txBody>
      </p:sp>
      <p:sp>
        <p:nvSpPr>
          <p:cNvPr id="172" name="CustomShape 2"/>
          <p:cNvSpPr/>
          <p:nvPr/>
        </p:nvSpPr>
        <p:spPr>
          <a:xfrm>
            <a:off x="300960" y="351000"/>
            <a:ext cx="3656880" cy="85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IN" sz="2400">
                <a:solidFill>
                  <a:srgbClr val="000000"/>
                </a:solidFill>
                <a:latin typeface="Gill Sans MT"/>
              </a:rPr>
              <a:t>Safe Datalog Rules</a:t>
            </a:r>
            <a:endParaRPr/>
          </a:p>
        </p:txBody>
      </p:sp>
      <p:sp>
        <p:nvSpPr>
          <p:cNvPr id="173" name="CustomShape 3"/>
          <p:cNvSpPr/>
          <p:nvPr/>
        </p:nvSpPr>
        <p:spPr>
          <a:xfrm>
            <a:off x="384840" y="893520"/>
            <a:ext cx="8369280" cy="3715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15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By safe rule we mean one that </a:t>
            </a:r>
            <a:r>
              <a:rPr i="1" lang="en-IN">
                <a:solidFill>
                  <a:srgbClr val="0000ff"/>
                </a:solidFill>
                <a:latin typeface="Calibri"/>
              </a:rPr>
              <a:t>prevents infinite results</a:t>
            </a:r>
            <a:endParaRPr/>
          </a:p>
          <a:p>
            <a:pPr>
              <a:lnSpc>
                <a:spcPct val="115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A  Datalog rule p :- q1, ..., qn. is safe if :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Every variable that appears in the head of the rule also appears in a non-arithmetic  positive literal in the body of the rule.</a:t>
            </a:r>
            <a:endParaRPr/>
          </a:p>
          <a:p>
            <a:pPr>
              <a:lnSpc>
                <a:spcPct val="115000"/>
              </a:lnSpc>
              <a:buFont typeface="Arial"/>
              <a:buChar char="●"/>
            </a:pPr>
            <a:r>
              <a:rPr lang="en-IN">
                <a:solidFill>
                  <a:srgbClr val="7e7e7e"/>
                </a:solidFill>
                <a:latin typeface="Century Gothic"/>
              </a:rPr>
              <a:t>Every variable appearing in a negative literal in the body of the rule also appears in  some positive literal in the body of the rule.</a:t>
            </a:r>
            <a:endParaRPr/>
          </a:p>
          <a:p>
            <a:pPr>
              <a:lnSpc>
                <a:spcPct val="115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Each of the following is unsafe and not allowed:  s(X) :- r(Y).</a:t>
            </a:r>
            <a:endParaRPr/>
          </a:p>
          <a:p>
            <a:pPr>
              <a:lnSpc>
                <a:spcPct val="115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s(X) :- r(Y), not r(X).</a:t>
            </a:r>
            <a:endParaRPr/>
          </a:p>
          <a:p>
            <a:pPr>
              <a:lnSpc>
                <a:spcPct val="115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s(X) :- r(Y), X &lt; Y.</a:t>
            </a:r>
            <a:endParaRPr/>
          </a:p>
          <a:p>
            <a:pPr>
              <a:lnSpc>
                <a:spcPct val="115000"/>
              </a:lnSpc>
            </a:pPr>
            <a:r>
              <a:rPr lang="en-IN">
                <a:solidFill>
                  <a:srgbClr val="7e7e7e"/>
                </a:solidFill>
                <a:latin typeface="Century Gothic"/>
              </a:rPr>
              <a:t>In each case, too many x ’s can satisfy the rule, in the first two rules all constants  occurring in the program. Meaningless!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