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332" r:id="rId3"/>
    <p:sldId id="317" r:id="rId4"/>
    <p:sldId id="318" r:id="rId5"/>
    <p:sldId id="257" r:id="rId6"/>
    <p:sldId id="258" r:id="rId7"/>
    <p:sldId id="259" r:id="rId8"/>
    <p:sldId id="260" r:id="rId9"/>
    <p:sldId id="261" r:id="rId10"/>
    <p:sldId id="330" r:id="rId11"/>
    <p:sldId id="331" r:id="rId12"/>
    <p:sldId id="342" r:id="rId13"/>
    <p:sldId id="349" r:id="rId14"/>
    <p:sldId id="347" r:id="rId15"/>
    <p:sldId id="354" r:id="rId16"/>
    <p:sldId id="345" r:id="rId17"/>
    <p:sldId id="346" r:id="rId18"/>
    <p:sldId id="343" r:id="rId19"/>
    <p:sldId id="316" r:id="rId20"/>
    <p:sldId id="278" r:id="rId21"/>
    <p:sldId id="279" r:id="rId22"/>
    <p:sldId id="280" r:id="rId23"/>
    <p:sldId id="281" r:id="rId24"/>
    <p:sldId id="282" r:id="rId25"/>
    <p:sldId id="284" r:id="rId26"/>
    <p:sldId id="333" r:id="rId27"/>
    <p:sldId id="334" r:id="rId28"/>
    <p:sldId id="286" r:id="rId29"/>
    <p:sldId id="287" r:id="rId30"/>
    <p:sldId id="285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7" r:id="rId49"/>
    <p:sldId id="311" r:id="rId50"/>
    <p:sldId id="336" r:id="rId51"/>
    <p:sldId id="335" r:id="rId52"/>
    <p:sldId id="351" r:id="rId53"/>
    <p:sldId id="338" r:id="rId54"/>
    <p:sldId id="339" r:id="rId55"/>
    <p:sldId id="340" r:id="rId56"/>
    <p:sldId id="312" r:id="rId57"/>
    <p:sldId id="313" r:id="rId58"/>
    <p:sldId id="314" r:id="rId5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64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2"/>
          <p:cNvSpPr/>
          <p:nvPr/>
        </p:nvSpPr>
        <p:spPr>
          <a:xfrm>
            <a:off x="258313" y="420722"/>
            <a:ext cx="8626847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 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Networking: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Language, Execution and Optimization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216000" y="1853280"/>
            <a:ext cx="8997840" cy="10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Boon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Thau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Loo, Tyson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Condie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, Minos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Garofalakis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, David E. Gay, Joseph M.  </a:t>
            </a:r>
            <a:r>
              <a:rPr lang="en-I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Petros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Maniatis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, Raghu 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Ramakrishnan, Timothy Roscoe   and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Ion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SIGMOD 2006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2667000" y="3714750"/>
            <a:ext cx="5562600" cy="8469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dirty="0" smtClean="0">
                <a:latin typeface="Consolas" panose="020B0609020204030204" pitchFamily="49" charset="0"/>
              </a:rPr>
              <a:t>Presented By : Upendra Jeliya</a:t>
            </a:r>
            <a:endParaRPr sz="2400" dirty="0">
              <a:latin typeface="Consolas" panose="020B0609020204030204" pitchFamily="49" charset="0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8885160" y="4804200"/>
            <a:ext cx="86400" cy="15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1000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endParaRPr dirty="0"/>
          </a:p>
        </p:txBody>
      </p:sp>
      <p:sp>
        <p:nvSpPr>
          <p:cNvPr id="149" name="CustomShape 6"/>
          <p:cNvSpPr/>
          <p:nvPr/>
        </p:nvSpPr>
        <p:spPr>
          <a:xfrm>
            <a:off x="258313" y="4614296"/>
            <a:ext cx="1039680" cy="241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1600" dirty="0" smtClean="0">
                <a:latin typeface="Calibri" panose="020F0502020204030204" pitchFamily="34" charset="0"/>
              </a:rPr>
              <a:t>03/04/2017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95191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285750"/>
            <a:ext cx="5562600" cy="51434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Recursive Datalog Program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95350"/>
            <a:ext cx="8077200" cy="914400"/>
          </a:xfrm>
        </p:spPr>
        <p:txBody>
          <a:bodyPr>
            <a:normAutofit/>
          </a:bodyPr>
          <a:lstStyle/>
          <a:p>
            <a:pPr algn="l"/>
            <a:r>
              <a:rPr lang="en-US" altLang="en-US" sz="2000" dirty="0">
                <a:solidFill>
                  <a:schemeClr val="tx1"/>
                </a:solidFill>
              </a:rPr>
              <a:t>Suppose we are representing a graph by a relation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edge(X,Y):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algn="l"/>
            <a:r>
              <a:rPr lang="en-US" altLang="en-US" sz="2000" dirty="0">
                <a:solidFill>
                  <a:schemeClr val="tx1"/>
                </a:solidFill>
              </a:rPr>
              <a:t>  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edge(</a:t>
            </a:r>
            <a:r>
              <a:rPr lang="en-US" altLang="en-US" sz="2000" i="1" dirty="0" err="1" smtClean="0">
                <a:solidFill>
                  <a:schemeClr val="tx1"/>
                </a:solidFill>
              </a:rPr>
              <a:t>a,b</a:t>
            </a:r>
            <a:r>
              <a:rPr lang="en-US" altLang="en-US" sz="2000" i="1" dirty="0">
                <a:solidFill>
                  <a:schemeClr val="tx1"/>
                </a:solidFill>
              </a:rPr>
              <a:t>), 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edge </a:t>
            </a:r>
            <a:r>
              <a:rPr lang="en-US" altLang="en-US" sz="2000" i="1" dirty="0">
                <a:solidFill>
                  <a:schemeClr val="tx1"/>
                </a:solidFill>
              </a:rPr>
              <a:t>(</a:t>
            </a:r>
            <a:r>
              <a:rPr lang="en-US" altLang="en-US" sz="2000" i="1" dirty="0" err="1">
                <a:solidFill>
                  <a:schemeClr val="tx1"/>
                </a:solidFill>
              </a:rPr>
              <a:t>a,c</a:t>
            </a:r>
            <a:r>
              <a:rPr lang="en-US" altLang="en-US" sz="2000" i="1" dirty="0">
                <a:solidFill>
                  <a:schemeClr val="tx1"/>
                </a:solidFill>
              </a:rPr>
              <a:t>),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edge(</a:t>
            </a:r>
            <a:r>
              <a:rPr lang="en-US" altLang="en-US" sz="2000" i="1" dirty="0" err="1" smtClean="0">
                <a:solidFill>
                  <a:schemeClr val="tx1"/>
                </a:solidFill>
              </a:rPr>
              <a:t>b,d</a:t>
            </a:r>
            <a:r>
              <a:rPr lang="en-US" altLang="en-US" sz="2000" i="1" dirty="0">
                <a:solidFill>
                  <a:schemeClr val="tx1"/>
                </a:solidFill>
              </a:rPr>
              <a:t>),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edge(</a:t>
            </a:r>
            <a:r>
              <a:rPr lang="en-US" altLang="en-US" sz="2000" i="1" dirty="0" err="1" smtClean="0">
                <a:solidFill>
                  <a:schemeClr val="tx1"/>
                </a:solidFill>
              </a:rPr>
              <a:t>c,d</a:t>
            </a:r>
            <a:r>
              <a:rPr lang="en-US" altLang="en-US" sz="2000" i="1" dirty="0">
                <a:solidFill>
                  <a:schemeClr val="tx1"/>
                </a:solidFill>
              </a:rPr>
              <a:t>),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edge(</a:t>
            </a:r>
            <a:r>
              <a:rPr lang="en-US" altLang="en-US" sz="2000" i="1" dirty="0" err="1" smtClean="0">
                <a:solidFill>
                  <a:schemeClr val="tx1"/>
                </a:solidFill>
              </a:rPr>
              <a:t>d,e</a:t>
            </a:r>
            <a:r>
              <a:rPr lang="en-US" altLang="en-US" sz="2000" i="1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pen\Document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09750"/>
            <a:ext cx="404495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038350"/>
            <a:ext cx="6324600" cy="270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path(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X, Y )   :-   </a:t>
            </a:r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edge(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X, Y )</a:t>
            </a:r>
          </a:p>
          <a:p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path(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X, Y )   :-   </a:t>
            </a:r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path(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X, Z ),  </a:t>
            </a:r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edge(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Z, Y </a:t>
            </a:r>
            <a:r>
              <a:rPr lang="en-US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Recursive programs use fixpoint evaluation</a:t>
            </a:r>
            <a:endParaRPr lang="en-US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Tuples produced in each iteration are added to the relation</a:t>
            </a:r>
            <a:endParaRPr lang="en-US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Duplicate tuples are removed</a:t>
            </a:r>
            <a:endParaRPr lang="en-US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Repeated until no new tuples are produced, i.e. “fixpoint” is reached</a:t>
            </a:r>
            <a:endParaRPr lang="en-US" dirty="0"/>
          </a:p>
          <a:p>
            <a:endParaRPr lang="en-US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4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285750"/>
            <a:ext cx="5562600" cy="51434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Recursive Datalog Progra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95350"/>
            <a:ext cx="8077200" cy="3810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Query</a:t>
            </a:r>
            <a:r>
              <a:rPr lang="en-US" sz="2000" dirty="0" smtClean="0">
                <a:solidFill>
                  <a:schemeClr val="tx1"/>
                </a:solidFill>
              </a:rPr>
              <a:t>   :   Find </a:t>
            </a:r>
            <a:r>
              <a:rPr lang="en-US" sz="2000" dirty="0">
                <a:solidFill>
                  <a:schemeClr val="tx1"/>
                </a:solidFill>
              </a:rPr>
              <a:t>all nodes reachable from 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Semantics</a:t>
            </a:r>
            <a:r>
              <a:rPr lang="en-US" sz="2000" dirty="0" smtClean="0">
                <a:solidFill>
                  <a:schemeClr val="tx1"/>
                </a:solidFill>
              </a:rPr>
              <a:t> : We’ll continue to iterate until a fixed point is reached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Initial:  edge:  </a:t>
            </a:r>
            <a:r>
              <a:rPr lang="en-US" sz="2000" dirty="0">
                <a:solidFill>
                  <a:schemeClr val="tx1"/>
                </a:solidFill>
              </a:rPr>
              <a:t>{(</a:t>
            </a:r>
            <a:r>
              <a:rPr lang="en-US" sz="2000" dirty="0" err="1">
                <a:solidFill>
                  <a:schemeClr val="tx1"/>
                </a:solidFill>
              </a:rPr>
              <a:t>a,b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a,c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b,d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c,d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d,e</a:t>
            </a:r>
            <a:r>
              <a:rPr lang="en-US" sz="2000" dirty="0">
                <a:solidFill>
                  <a:schemeClr val="tx1"/>
                </a:solidFill>
              </a:rPr>
              <a:t>)}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                  </a:t>
            </a:r>
            <a:r>
              <a:rPr lang="en-US" sz="2000" dirty="0" smtClean="0">
                <a:solidFill>
                  <a:schemeClr val="tx1"/>
                </a:solidFill>
              </a:rPr>
              <a:t>path:  </a:t>
            </a:r>
            <a:r>
              <a:rPr lang="en-US" sz="2000" dirty="0">
                <a:solidFill>
                  <a:schemeClr val="tx1"/>
                </a:solidFill>
              </a:rPr>
              <a:t>{}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Iteration #1:  </a:t>
            </a:r>
            <a:r>
              <a:rPr lang="en-US" sz="2000" dirty="0" smtClean="0">
                <a:solidFill>
                  <a:schemeClr val="tx1"/>
                </a:solidFill>
              </a:rPr>
              <a:t>path: </a:t>
            </a:r>
            <a:r>
              <a:rPr lang="en-US" sz="2000" dirty="0">
                <a:solidFill>
                  <a:schemeClr val="tx1"/>
                </a:solidFill>
              </a:rPr>
              <a:t>{(</a:t>
            </a:r>
            <a:r>
              <a:rPr lang="en-US" sz="2000" dirty="0" err="1">
                <a:solidFill>
                  <a:schemeClr val="tx1"/>
                </a:solidFill>
              </a:rPr>
              <a:t>a,b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a,c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b,d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c,d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d,e</a:t>
            </a:r>
            <a:r>
              <a:rPr lang="en-US" sz="2000" dirty="0" smtClean="0">
                <a:solidFill>
                  <a:schemeClr val="tx1"/>
                </a:solidFill>
              </a:rPr>
              <a:t>)}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Iteration #2:  </a:t>
            </a:r>
            <a:r>
              <a:rPr lang="en-US" sz="2000" dirty="0" smtClean="0">
                <a:solidFill>
                  <a:schemeClr val="tx1"/>
                </a:solidFill>
              </a:rPr>
              <a:t>path </a:t>
            </a:r>
            <a:r>
              <a:rPr lang="en-US" sz="2000" dirty="0">
                <a:solidFill>
                  <a:schemeClr val="tx1"/>
                </a:solidFill>
              </a:rPr>
              <a:t>gets the new tuples: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                  </a:t>
            </a:r>
            <a:r>
              <a:rPr lang="en-US" sz="2000" dirty="0" smtClean="0">
                <a:solidFill>
                  <a:schemeClr val="tx1"/>
                </a:solidFill>
              </a:rPr>
              <a:t>   (</a:t>
            </a:r>
            <a:r>
              <a:rPr lang="en-US" sz="2000" dirty="0" err="1">
                <a:solidFill>
                  <a:schemeClr val="tx1"/>
                </a:solidFill>
              </a:rPr>
              <a:t>a,d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b,e</a:t>
            </a:r>
            <a:r>
              <a:rPr lang="en-US" sz="2000" dirty="0">
                <a:solidFill>
                  <a:schemeClr val="tx1"/>
                </a:solidFill>
              </a:rPr>
              <a:t>), (</a:t>
            </a:r>
            <a:r>
              <a:rPr lang="en-US" sz="2000" dirty="0" err="1">
                <a:solidFill>
                  <a:schemeClr val="tx1"/>
                </a:solidFill>
              </a:rPr>
              <a:t>c,e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Iteration #3: </a:t>
            </a:r>
            <a:r>
              <a:rPr lang="en-US" sz="2000" dirty="0" smtClean="0">
                <a:solidFill>
                  <a:schemeClr val="tx1"/>
                </a:solidFill>
              </a:rPr>
              <a:t>path </a:t>
            </a:r>
            <a:r>
              <a:rPr lang="en-US" sz="2000" dirty="0">
                <a:solidFill>
                  <a:schemeClr val="tx1"/>
                </a:solidFill>
              </a:rPr>
              <a:t>gets the new tuple: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                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a,e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Iteration #4: Nothing changes -&gt; We stop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pen\Document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2843383"/>
            <a:ext cx="404495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2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285750"/>
            <a:ext cx="5562600" cy="51434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Shortest Path Program in Datalog 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95350"/>
            <a:ext cx="8610600" cy="3810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program recursively calculates shortest path between all pairs of nodes of the graph :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R1:	</a:t>
            </a:r>
            <a:r>
              <a:rPr lang="en-US" dirty="0" smtClean="0">
                <a:solidFill>
                  <a:schemeClr val="tx1"/>
                </a:solidFill>
              </a:rPr>
              <a:t>path(S,D,P,C</a:t>
            </a:r>
            <a:r>
              <a:rPr lang="en-US" dirty="0">
                <a:solidFill>
                  <a:schemeClr val="tx1"/>
                </a:solidFill>
              </a:rPr>
              <a:t>) :- link(S,D,C), P = </a:t>
            </a:r>
            <a:r>
              <a:rPr lang="en-US" i="1" dirty="0" err="1" smtClean="0">
                <a:solidFill>
                  <a:schemeClr val="tx1"/>
                </a:solidFill>
              </a:rPr>
              <a:t>f_concatPath</a:t>
            </a:r>
            <a:r>
              <a:rPr lang="en-US" dirty="0" smtClean="0">
                <a:solidFill>
                  <a:schemeClr val="tx1"/>
                </a:solidFill>
              </a:rPr>
              <a:t>(link(S,D,C</a:t>
            </a:r>
            <a:r>
              <a:rPr lang="en-US" dirty="0">
                <a:solidFill>
                  <a:schemeClr val="tx1"/>
                </a:solidFill>
              </a:rPr>
              <a:t>), nil).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R2: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path(S,D,P,C</a:t>
            </a:r>
            <a:r>
              <a:rPr lang="en-US" dirty="0">
                <a:solidFill>
                  <a:schemeClr val="tx1"/>
                </a:solidFill>
              </a:rPr>
              <a:t>) :- link(S,Z,C1), </a:t>
            </a:r>
            <a:r>
              <a:rPr lang="en-US" dirty="0" smtClean="0">
                <a:solidFill>
                  <a:schemeClr val="tx1"/>
                </a:solidFill>
              </a:rPr>
              <a:t>path(Z,D,P2,C2), C </a:t>
            </a:r>
            <a:r>
              <a:rPr lang="en-US" dirty="0">
                <a:solidFill>
                  <a:schemeClr val="tx1"/>
                </a:solidFill>
              </a:rPr>
              <a:t>= C1 + C2,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P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i="1" dirty="0" err="1" smtClean="0">
                <a:solidFill>
                  <a:schemeClr val="tx1"/>
                </a:solidFill>
              </a:rPr>
              <a:t>f_concatPath</a:t>
            </a:r>
            <a:r>
              <a:rPr lang="en-US" dirty="0" smtClean="0">
                <a:solidFill>
                  <a:schemeClr val="tx1"/>
                </a:solidFill>
              </a:rPr>
              <a:t>(link(S,Z,C1</a:t>
            </a:r>
            <a:r>
              <a:rPr lang="en-US" dirty="0">
                <a:solidFill>
                  <a:schemeClr val="tx1"/>
                </a:solidFill>
              </a:rPr>
              <a:t>),P2).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R3: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spCost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S,D,min</a:t>
            </a:r>
            <a:r>
              <a:rPr lang="en-US" dirty="0" smtClean="0">
                <a:solidFill>
                  <a:schemeClr val="tx1"/>
                </a:solidFill>
              </a:rPr>
              <a:t>&lt;C</a:t>
            </a:r>
            <a:r>
              <a:rPr lang="en-US" dirty="0">
                <a:solidFill>
                  <a:schemeClr val="tx1"/>
                </a:solidFill>
              </a:rPr>
              <a:t>&gt;) :- </a:t>
            </a:r>
            <a:r>
              <a:rPr lang="en-US" dirty="0" smtClean="0">
                <a:solidFill>
                  <a:schemeClr val="tx1"/>
                </a:solidFill>
              </a:rPr>
              <a:t>path(S,D,P,C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R4: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shortestPath</a:t>
            </a:r>
            <a:r>
              <a:rPr lang="en-US" dirty="0" smtClean="0">
                <a:solidFill>
                  <a:schemeClr val="tx1"/>
                </a:solidFill>
              </a:rPr>
              <a:t>(S,D,P,C</a:t>
            </a:r>
            <a:r>
              <a:rPr lang="en-US" dirty="0">
                <a:solidFill>
                  <a:schemeClr val="tx1"/>
                </a:solidFill>
              </a:rPr>
              <a:t>) :- </a:t>
            </a:r>
            <a:r>
              <a:rPr lang="en-US" dirty="0" err="1">
                <a:solidFill>
                  <a:schemeClr val="tx1"/>
                </a:solidFill>
              </a:rPr>
              <a:t>spCost</a:t>
            </a:r>
            <a:r>
              <a:rPr lang="en-US" dirty="0">
                <a:solidFill>
                  <a:schemeClr val="tx1"/>
                </a:solidFill>
              </a:rPr>
              <a:t>(S,D,C), </a:t>
            </a:r>
            <a:r>
              <a:rPr lang="en-US" dirty="0" smtClean="0">
                <a:solidFill>
                  <a:schemeClr val="tx1"/>
                </a:solidFill>
              </a:rPr>
              <a:t>path(S,D,P,C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Query: </a:t>
            </a:r>
            <a:r>
              <a:rPr lang="en-US" dirty="0" err="1" smtClean="0">
                <a:solidFill>
                  <a:schemeClr val="tx1"/>
                </a:solidFill>
              </a:rPr>
              <a:t>shortestPath</a:t>
            </a:r>
            <a:r>
              <a:rPr lang="en-US" dirty="0" smtClean="0">
                <a:solidFill>
                  <a:schemeClr val="tx1"/>
                </a:solidFill>
              </a:rPr>
              <a:t>(S,D,P,C).</a:t>
            </a:r>
          </a:p>
        </p:txBody>
      </p:sp>
    </p:spTree>
    <p:extLst>
      <p:ext uri="{BB962C8B-B14F-4D97-AF65-F5344CB8AC3E}">
        <p14:creationId xmlns:p14="http://schemas.microsoft.com/office/powerpoint/2010/main" val="9927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8243" y="21217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072286" y="25027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1072286" y="34933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1072286" y="15883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1072286" y="6667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4" name="Straight Arrow Connector 23"/>
          <p:cNvCxnSpPr>
            <a:stCxn id="22" idx="4"/>
            <a:endCxn id="10" idx="0"/>
          </p:cNvCxnSpPr>
          <p:nvPr/>
        </p:nvCxnSpPr>
        <p:spPr>
          <a:xfrm>
            <a:off x="1300886" y="1123950"/>
            <a:ext cx="0" cy="464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4"/>
            <a:endCxn id="8" idx="0"/>
          </p:cNvCxnSpPr>
          <p:nvPr/>
        </p:nvCxnSpPr>
        <p:spPr>
          <a:xfrm>
            <a:off x="1300886" y="2045513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4"/>
            <a:endCxn id="9" idx="0"/>
          </p:cNvCxnSpPr>
          <p:nvPr/>
        </p:nvCxnSpPr>
        <p:spPr>
          <a:xfrm>
            <a:off x="1300886" y="2959913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6"/>
            <a:endCxn id="4" idx="1"/>
          </p:cNvCxnSpPr>
          <p:nvPr/>
        </p:nvCxnSpPr>
        <p:spPr>
          <a:xfrm>
            <a:off x="1529486" y="1816913"/>
            <a:ext cx="635712" cy="3717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  <a:endCxn id="8" idx="6"/>
          </p:cNvCxnSpPr>
          <p:nvPr/>
        </p:nvCxnSpPr>
        <p:spPr>
          <a:xfrm flipH="1">
            <a:off x="1529486" y="2511958"/>
            <a:ext cx="635712" cy="219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8600" y="7106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a,1)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0968" y="1475382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 b, 5)</a:t>
            </a:r>
          </a:p>
          <a:p>
            <a:r>
              <a:rPr lang="en-US" dirty="0" smtClean="0"/>
              <a:t>(a, c, 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4667" y="257133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(b,d,1)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32115" y="27313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(c,b,1)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015" y="4262671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Stage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03382" y="127710"/>
            <a:ext cx="4491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Shortest Path Program in Datalog 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686654" y="22741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697301" y="1676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352516" y="1224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021254" y="20798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14113" y="3041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485579" y="285750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a,[e, a], 1) </a:t>
            </a:r>
          </a:p>
          <a:p>
            <a:r>
              <a:rPr lang="en-US" dirty="0" smtClean="0"/>
              <a:t>(</a:t>
            </a:r>
            <a:r>
              <a:rPr lang="en-US" dirty="0"/>
              <a:t>a, b,[a, b], 5</a:t>
            </a:r>
            <a:r>
              <a:rPr lang="en-US" dirty="0" smtClean="0"/>
              <a:t>)</a:t>
            </a:r>
          </a:p>
          <a:p>
            <a:r>
              <a:rPr lang="en-US" dirty="0" smtClean="0"/>
              <a:t>(a, c,[a, c], 1)</a:t>
            </a:r>
            <a:endParaRPr lang="en-US" dirty="0"/>
          </a:p>
          <a:p>
            <a:r>
              <a:rPr lang="en-US" dirty="0"/>
              <a:t>(c, b, [c, b], 1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/>
              <a:t>b, d,[b, d],1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485579" y="1810834"/>
            <a:ext cx="18261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b, [e, a, b], 6)</a:t>
            </a:r>
          </a:p>
          <a:p>
            <a:r>
              <a:rPr lang="en-US" dirty="0" smtClean="0"/>
              <a:t>(e, c, [e, a, c], 2)</a:t>
            </a:r>
          </a:p>
          <a:p>
            <a:r>
              <a:rPr lang="en-US" dirty="0"/>
              <a:t>(a, d, [a, b, d], 6)</a:t>
            </a:r>
          </a:p>
          <a:p>
            <a:r>
              <a:rPr lang="en-US" dirty="0"/>
              <a:t>(a, </a:t>
            </a:r>
            <a:r>
              <a:rPr lang="en-US" dirty="0" smtClean="0"/>
              <a:t>b, </a:t>
            </a:r>
            <a:r>
              <a:rPr lang="en-US" dirty="0"/>
              <a:t>[a, c, b], 2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/>
              <a:t>c, d, [c, b, d],2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9179" y="782196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0003" y="2247025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4953" y="349026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5579" y="3354843"/>
            <a:ext cx="250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(e, d, [e, a, b, d], 7)</a:t>
            </a:r>
          </a:p>
          <a:p>
            <a:r>
              <a:rPr lang="en-US" dirty="0" smtClean="0"/>
              <a:t>(e, b, [e, a, c, b], 3)</a:t>
            </a:r>
          </a:p>
          <a:p>
            <a:r>
              <a:rPr lang="en-US" dirty="0" smtClean="0"/>
              <a:t>(a, d, [a, c, b, d], 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445" y="4431793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5579" y="4431793"/>
            <a:ext cx="248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(e, d, [e, a, c, b, d],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85750"/>
            <a:ext cx="3962400" cy="59055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Aggregate Selection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AggregateSelection(path(S,D,P,C), [S,D],min(C</a:t>
            </a:r>
            <a:r>
              <a:rPr lang="en-US" dirty="0" smtClean="0">
                <a:solidFill>
                  <a:schemeClr val="tx1"/>
                </a:solidFill>
              </a:rPr>
              <a:t>))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Aggregate </a:t>
            </a:r>
            <a:r>
              <a:rPr lang="en-US" sz="2400" dirty="0">
                <a:solidFill>
                  <a:schemeClr val="tx1"/>
                </a:solidFill>
              </a:rPr>
              <a:t>selections are necessary for the termination of some queries.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For e.g.  with aggregate selections, even if paths with cycles are permitted, the shortest-path query will terminate, avoiding cyclic paths of increasing lengths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Those </a:t>
            </a:r>
            <a:r>
              <a:rPr lang="en-US" sz="2400" dirty="0">
                <a:solidFill>
                  <a:schemeClr val="tx1"/>
                </a:solidFill>
              </a:rPr>
              <a:t>paths that do not contribute to the eventual </a:t>
            </a:r>
            <a:r>
              <a:rPr lang="en-US" sz="2400" dirty="0" smtClean="0">
                <a:solidFill>
                  <a:schemeClr val="tx1"/>
                </a:solidFill>
              </a:rPr>
              <a:t>shortest paths are pruned.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8243" y="21217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072286" y="25027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1072286" y="34933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1072286" y="158831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1072286" y="6667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4" name="Straight Arrow Connector 23"/>
          <p:cNvCxnSpPr>
            <a:stCxn id="22" idx="4"/>
            <a:endCxn id="10" idx="0"/>
          </p:cNvCxnSpPr>
          <p:nvPr/>
        </p:nvCxnSpPr>
        <p:spPr>
          <a:xfrm>
            <a:off x="1300886" y="1123950"/>
            <a:ext cx="0" cy="464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4"/>
            <a:endCxn id="8" idx="0"/>
          </p:cNvCxnSpPr>
          <p:nvPr/>
        </p:nvCxnSpPr>
        <p:spPr>
          <a:xfrm>
            <a:off x="1300886" y="2045513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4"/>
            <a:endCxn id="9" idx="0"/>
          </p:cNvCxnSpPr>
          <p:nvPr/>
        </p:nvCxnSpPr>
        <p:spPr>
          <a:xfrm>
            <a:off x="1300886" y="2959913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6"/>
            <a:endCxn id="4" idx="1"/>
          </p:cNvCxnSpPr>
          <p:nvPr/>
        </p:nvCxnSpPr>
        <p:spPr>
          <a:xfrm>
            <a:off x="1529486" y="1816913"/>
            <a:ext cx="635712" cy="3717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3"/>
            <a:endCxn id="8" idx="6"/>
          </p:cNvCxnSpPr>
          <p:nvPr/>
        </p:nvCxnSpPr>
        <p:spPr>
          <a:xfrm flipH="1">
            <a:off x="1529486" y="2511958"/>
            <a:ext cx="635712" cy="219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8600" y="71068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a,1)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0968" y="1475382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 b, 5)</a:t>
            </a:r>
          </a:p>
          <a:p>
            <a:r>
              <a:rPr lang="en-US" dirty="0" smtClean="0"/>
              <a:t>(a, c, 1)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64667" y="257133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(b,d,1)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32115" y="27313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(c,b,1)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015" y="4262671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Stage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03382" y="127710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Aggregate Selection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686654" y="22741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697301" y="1676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352516" y="1224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021254" y="20798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14113" y="30419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485579" y="285750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a,[e, a], 1) </a:t>
            </a:r>
          </a:p>
          <a:p>
            <a:r>
              <a:rPr lang="en-US" dirty="0" smtClean="0"/>
              <a:t>(</a:t>
            </a:r>
            <a:r>
              <a:rPr lang="en-US" dirty="0"/>
              <a:t>a, b,[a, b], 5</a:t>
            </a:r>
            <a:r>
              <a:rPr lang="en-US" dirty="0" smtClean="0"/>
              <a:t>)</a:t>
            </a:r>
          </a:p>
          <a:p>
            <a:r>
              <a:rPr lang="en-US" dirty="0" smtClean="0"/>
              <a:t>(a, c,[a, c], 1)</a:t>
            </a:r>
            <a:endParaRPr lang="en-US" dirty="0"/>
          </a:p>
          <a:p>
            <a:r>
              <a:rPr lang="en-US" dirty="0"/>
              <a:t>(c, b, [c, b], 1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/>
              <a:t>b, d,[b, d],1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485579" y="1810834"/>
            <a:ext cx="18261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b, [e, a, b], 6)</a:t>
            </a:r>
          </a:p>
          <a:p>
            <a:r>
              <a:rPr lang="en-US" dirty="0" smtClean="0"/>
              <a:t>(e, c, [e, a, c], 2)</a:t>
            </a:r>
          </a:p>
          <a:p>
            <a:r>
              <a:rPr lang="en-US" dirty="0"/>
              <a:t>(a, d, [a, b, d], 6)</a:t>
            </a:r>
          </a:p>
          <a:p>
            <a:r>
              <a:rPr lang="en-US" dirty="0"/>
              <a:t>(a, </a:t>
            </a:r>
            <a:r>
              <a:rPr lang="en-US" dirty="0" smtClean="0"/>
              <a:t>b, </a:t>
            </a:r>
            <a:r>
              <a:rPr lang="en-US" dirty="0"/>
              <a:t>[a, c, b], 2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/>
              <a:t>c, d, [c, b, d],2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9179" y="782196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50003" y="2247025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4953" y="349026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5579" y="3354843"/>
            <a:ext cx="250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(e, d, [e, a, b, d], 7)</a:t>
            </a:r>
          </a:p>
          <a:p>
            <a:r>
              <a:rPr lang="en-US" dirty="0" smtClean="0"/>
              <a:t>(e, b, [e, a, c, b], 3)</a:t>
            </a:r>
          </a:p>
          <a:p>
            <a:r>
              <a:rPr lang="en-US" dirty="0" smtClean="0"/>
              <a:t>(a, d, [a, c, b, d], 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445" y="4431793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5579" y="4431793"/>
            <a:ext cx="248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(e, d, [e, a, c, b, d], 4)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485579" y="666750"/>
            <a:ext cx="1363021" cy="1154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09245" y="1900225"/>
            <a:ext cx="1544155" cy="145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09245" y="2506189"/>
            <a:ext cx="1620355" cy="137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9245" y="3490265"/>
            <a:ext cx="1772755" cy="1154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5" grpId="0"/>
      <p:bldP spid="7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6324600" cy="51434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Magic Sets Shortest Paths From Given Source 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95350"/>
            <a:ext cx="8534400" cy="3810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MR1:	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reachable(src1) :- query(src1) /* Want paths with src1 as source */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MR2: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	reachable(Z) :- reachable (D), link(D, Z, _);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R1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path(S,D,P,C</a:t>
            </a:r>
            <a:r>
              <a:rPr lang="en-US" sz="2000" dirty="0">
                <a:solidFill>
                  <a:schemeClr val="tx1"/>
                </a:solidFill>
              </a:rPr>
              <a:t>) :-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reachable(S)</a:t>
            </a:r>
            <a:r>
              <a:rPr lang="en-US" sz="2000" dirty="0" smtClean="0">
                <a:solidFill>
                  <a:schemeClr val="tx1"/>
                </a:solidFill>
              </a:rPr>
              <a:t>, link(S,D,C</a:t>
            </a:r>
            <a:r>
              <a:rPr lang="en-US" sz="2000" dirty="0">
                <a:solidFill>
                  <a:schemeClr val="tx1"/>
                </a:solidFill>
              </a:rPr>
              <a:t>), P = </a:t>
            </a:r>
            <a:r>
              <a:rPr lang="en-US" sz="2000" i="1" dirty="0" err="1" smtClean="0">
                <a:solidFill>
                  <a:schemeClr val="tx1"/>
                </a:solidFill>
              </a:rPr>
              <a:t>f_concatPath</a:t>
            </a:r>
            <a:r>
              <a:rPr lang="en-US" sz="2000" dirty="0" smtClean="0">
                <a:solidFill>
                  <a:schemeClr val="tx1"/>
                </a:solidFill>
              </a:rPr>
              <a:t>(link(S,D,C</a:t>
            </a:r>
            <a:r>
              <a:rPr lang="en-US" sz="2000" dirty="0">
                <a:solidFill>
                  <a:schemeClr val="tx1"/>
                </a:solidFill>
              </a:rPr>
              <a:t>), nil).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R2: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path(S,D,P,C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:-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reachable(S)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link(S,Z,C1), </a:t>
            </a:r>
            <a:r>
              <a:rPr lang="en-US" sz="2000" dirty="0" smtClean="0">
                <a:solidFill>
                  <a:schemeClr val="tx1"/>
                </a:solidFill>
              </a:rPr>
              <a:t>path(Z,D,P2,C2), C </a:t>
            </a:r>
            <a:r>
              <a:rPr lang="en-US" sz="2000" dirty="0">
                <a:solidFill>
                  <a:schemeClr val="tx1"/>
                </a:solidFill>
              </a:rPr>
              <a:t>= C1 + C2,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	P </a:t>
            </a:r>
            <a:r>
              <a:rPr lang="en-US" sz="2000" dirty="0">
                <a:solidFill>
                  <a:schemeClr val="tx1"/>
                </a:solidFill>
              </a:rPr>
              <a:t>= </a:t>
            </a:r>
            <a:r>
              <a:rPr lang="en-US" sz="2000" i="1" dirty="0" err="1" smtClean="0">
                <a:solidFill>
                  <a:schemeClr val="tx1"/>
                </a:solidFill>
              </a:rPr>
              <a:t>f_concatPath</a:t>
            </a:r>
            <a:r>
              <a:rPr lang="en-US" sz="2000" dirty="0" smtClean="0">
                <a:solidFill>
                  <a:schemeClr val="tx1"/>
                </a:solidFill>
              </a:rPr>
              <a:t>(link(S,Z,C1</a:t>
            </a:r>
            <a:r>
              <a:rPr lang="en-US" sz="2000" dirty="0">
                <a:solidFill>
                  <a:schemeClr val="tx1"/>
                </a:solidFill>
              </a:rPr>
              <a:t>),P2).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R3: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spCost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S,D,min</a:t>
            </a:r>
            <a:r>
              <a:rPr lang="en-US" sz="2000" dirty="0" smtClean="0">
                <a:solidFill>
                  <a:schemeClr val="tx1"/>
                </a:solidFill>
              </a:rPr>
              <a:t>&lt;C</a:t>
            </a:r>
            <a:r>
              <a:rPr lang="en-US" sz="2000" dirty="0">
                <a:solidFill>
                  <a:schemeClr val="tx1"/>
                </a:solidFill>
              </a:rPr>
              <a:t>&gt;) :- path(S,D,Z,P,C).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R4: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shortestPath</a:t>
            </a:r>
            <a:r>
              <a:rPr lang="en-US" sz="2000" dirty="0" smtClean="0">
                <a:solidFill>
                  <a:schemeClr val="tx1"/>
                </a:solidFill>
              </a:rPr>
              <a:t>(S,D,P,C</a:t>
            </a:r>
            <a:r>
              <a:rPr lang="en-US" sz="2000" dirty="0">
                <a:solidFill>
                  <a:schemeClr val="tx1"/>
                </a:solidFill>
              </a:rPr>
              <a:t>) :- </a:t>
            </a:r>
            <a:r>
              <a:rPr lang="en-US" sz="2000" dirty="0" err="1">
                <a:solidFill>
                  <a:schemeClr val="tx1"/>
                </a:solidFill>
              </a:rPr>
              <a:t>spCost</a:t>
            </a:r>
            <a:r>
              <a:rPr lang="en-US" sz="2000" dirty="0">
                <a:solidFill>
                  <a:schemeClr val="tx1"/>
                </a:solidFill>
              </a:rPr>
              <a:t>(S,D,C), </a:t>
            </a:r>
            <a:r>
              <a:rPr lang="en-US" sz="2000" dirty="0" smtClean="0">
                <a:solidFill>
                  <a:schemeClr val="tx1"/>
                </a:solidFill>
              </a:rPr>
              <a:t>path(S,D,P,C</a:t>
            </a:r>
            <a:r>
              <a:rPr lang="en-US" sz="2000" dirty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Query: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shortestPath</a:t>
            </a:r>
            <a:r>
              <a:rPr lang="en-US" sz="2000" dirty="0" smtClean="0">
                <a:solidFill>
                  <a:schemeClr val="tx1"/>
                </a:solidFill>
              </a:rPr>
              <a:t>(S,D,P,C).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example of disconnected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-599" r="520" b="30862"/>
          <a:stretch/>
        </p:blipFill>
        <p:spPr bwMode="auto">
          <a:xfrm>
            <a:off x="6787286" y="2343150"/>
            <a:ext cx="2356714" cy="22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85750"/>
            <a:ext cx="5562600" cy="51434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Magic Sets Shortest Path with Reordering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95350"/>
            <a:ext cx="8686800" cy="3810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MR1:	</a:t>
            </a:r>
            <a:r>
              <a:rPr lang="en-US" sz="2000" dirty="0" smtClean="0">
                <a:solidFill>
                  <a:srgbClr val="FF0000"/>
                </a:solidFill>
              </a:rPr>
              <a:t>reachable(D) :- query(D) </a:t>
            </a:r>
            <a:r>
              <a:rPr lang="en-US" sz="2000" dirty="0" smtClean="0">
                <a:solidFill>
                  <a:schemeClr val="tx1"/>
                </a:solidFill>
              </a:rPr>
              <a:t>/* Want paths with D as source */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R1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path(S,D,P,C</a:t>
            </a:r>
            <a:r>
              <a:rPr lang="en-US" sz="2000" dirty="0">
                <a:solidFill>
                  <a:schemeClr val="tx1"/>
                </a:solidFill>
              </a:rPr>
              <a:t>) :-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reachable(S), </a:t>
            </a:r>
            <a:r>
              <a:rPr lang="en-US" sz="2000" dirty="0" smtClean="0">
                <a:solidFill>
                  <a:schemeClr val="tx1"/>
                </a:solidFill>
              </a:rPr>
              <a:t>link(S,D,C</a:t>
            </a:r>
            <a:r>
              <a:rPr lang="en-US" sz="2000" dirty="0">
                <a:solidFill>
                  <a:schemeClr val="tx1"/>
                </a:solidFill>
              </a:rPr>
              <a:t>), P = </a:t>
            </a:r>
            <a:r>
              <a:rPr lang="en-US" sz="2000" i="1" dirty="0" err="1" smtClean="0">
                <a:solidFill>
                  <a:schemeClr val="tx1"/>
                </a:solidFill>
              </a:rPr>
              <a:t>f_concatPath</a:t>
            </a:r>
            <a:r>
              <a:rPr lang="en-US" sz="2000" dirty="0" smtClean="0">
                <a:solidFill>
                  <a:schemeClr val="tx1"/>
                </a:solidFill>
              </a:rPr>
              <a:t>(link(S,D,C</a:t>
            </a:r>
            <a:r>
              <a:rPr lang="en-US" sz="2000" dirty="0">
                <a:solidFill>
                  <a:schemeClr val="tx1"/>
                </a:solidFill>
              </a:rPr>
              <a:t>), nil).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R2: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path(S,D,P,C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:-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reachable(S), </a:t>
            </a:r>
            <a:r>
              <a:rPr lang="en-US" sz="2000" dirty="0" smtClean="0">
                <a:solidFill>
                  <a:srgbClr val="FF0000"/>
                </a:solidFill>
              </a:rPr>
              <a:t>path(S,Z,P2,C2), link(Z,D,C1</a:t>
            </a:r>
            <a:r>
              <a:rPr lang="en-US" sz="2000" dirty="0">
                <a:solidFill>
                  <a:srgbClr val="FF0000"/>
                </a:solidFill>
              </a:rPr>
              <a:t>), </a:t>
            </a:r>
            <a:r>
              <a:rPr lang="en-US" sz="2000" dirty="0" smtClean="0">
                <a:solidFill>
                  <a:schemeClr val="tx1"/>
                </a:solidFill>
              </a:rPr>
              <a:t>C </a:t>
            </a:r>
            <a:r>
              <a:rPr lang="en-US" sz="2000" dirty="0">
                <a:solidFill>
                  <a:schemeClr val="tx1"/>
                </a:solidFill>
              </a:rPr>
              <a:t>= C1 + C2,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			P </a:t>
            </a:r>
            <a:r>
              <a:rPr lang="en-US" sz="2000" dirty="0">
                <a:solidFill>
                  <a:schemeClr val="tx1"/>
                </a:solidFill>
              </a:rPr>
              <a:t>= </a:t>
            </a:r>
            <a:r>
              <a:rPr lang="en-US" sz="2000" i="1" dirty="0" err="1" smtClean="0">
                <a:solidFill>
                  <a:schemeClr val="tx1"/>
                </a:solidFill>
              </a:rPr>
              <a:t>f_concatPath</a:t>
            </a:r>
            <a:r>
              <a:rPr lang="en-US" sz="2000" dirty="0" smtClean="0">
                <a:solidFill>
                  <a:schemeClr val="tx1"/>
                </a:solidFill>
              </a:rPr>
              <a:t>(link(S,Z,C1</a:t>
            </a:r>
            <a:r>
              <a:rPr lang="en-US" sz="2000" dirty="0">
                <a:solidFill>
                  <a:schemeClr val="tx1"/>
                </a:solidFill>
              </a:rPr>
              <a:t>),P2).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R3: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spCost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S,D,min</a:t>
            </a:r>
            <a:r>
              <a:rPr lang="en-US" sz="2000" dirty="0" smtClean="0">
                <a:solidFill>
                  <a:schemeClr val="tx1"/>
                </a:solidFill>
              </a:rPr>
              <a:t>&lt;C</a:t>
            </a:r>
            <a:r>
              <a:rPr lang="en-US" sz="2000" dirty="0">
                <a:solidFill>
                  <a:schemeClr val="tx1"/>
                </a:solidFill>
              </a:rPr>
              <a:t>&gt;) :- path(S,D,Z,P,C).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R4: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shortestPath</a:t>
            </a:r>
            <a:r>
              <a:rPr lang="en-US" sz="2000" dirty="0" smtClean="0">
                <a:solidFill>
                  <a:schemeClr val="tx1"/>
                </a:solidFill>
              </a:rPr>
              <a:t>(S,D,P,C</a:t>
            </a:r>
            <a:r>
              <a:rPr lang="en-US" sz="2000" dirty="0">
                <a:solidFill>
                  <a:schemeClr val="tx1"/>
                </a:solidFill>
              </a:rPr>
              <a:t>) :- </a:t>
            </a:r>
            <a:r>
              <a:rPr lang="en-US" sz="2000" dirty="0" err="1">
                <a:solidFill>
                  <a:schemeClr val="tx1"/>
                </a:solidFill>
              </a:rPr>
              <a:t>spCost</a:t>
            </a:r>
            <a:r>
              <a:rPr lang="en-US" sz="2000" dirty="0">
                <a:solidFill>
                  <a:schemeClr val="tx1"/>
                </a:solidFill>
              </a:rPr>
              <a:t>(S,D,C), </a:t>
            </a:r>
            <a:r>
              <a:rPr lang="en-US" sz="2000" dirty="0" smtClean="0">
                <a:solidFill>
                  <a:schemeClr val="tx1"/>
                </a:solidFill>
              </a:rPr>
              <a:t>path(S,D,P,C</a:t>
            </a:r>
            <a:r>
              <a:rPr lang="en-US" sz="2000" dirty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Query: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shortestPath</a:t>
            </a:r>
            <a:r>
              <a:rPr lang="en-US" sz="2000" dirty="0" smtClean="0">
                <a:solidFill>
                  <a:schemeClr val="tx1"/>
                </a:solidFill>
              </a:rPr>
              <a:t>(S,D,P,C).</a:t>
            </a:r>
          </a:p>
        </p:txBody>
      </p:sp>
    </p:spTree>
    <p:extLst>
      <p:ext uri="{BB962C8B-B14F-4D97-AF65-F5344CB8AC3E}">
        <p14:creationId xmlns:p14="http://schemas.microsoft.com/office/powerpoint/2010/main" val="42375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5750"/>
            <a:ext cx="5562600" cy="51434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Shortest Path With Next Hop (as in paper) 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95350"/>
            <a:ext cx="8077200" cy="3810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R1: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path(S,D,D,P,C</a:t>
            </a:r>
            <a:r>
              <a:rPr lang="en-US" sz="2000" dirty="0">
                <a:solidFill>
                  <a:schemeClr val="tx1"/>
                </a:solidFill>
              </a:rPr>
              <a:t>) :- link(S,D,C), P = </a:t>
            </a:r>
            <a:r>
              <a:rPr lang="en-US" sz="2000" i="1" dirty="0" err="1" smtClean="0">
                <a:solidFill>
                  <a:schemeClr val="tx1"/>
                </a:solidFill>
              </a:rPr>
              <a:t>f_concatPath</a:t>
            </a:r>
            <a:r>
              <a:rPr lang="en-US" sz="2000" dirty="0" smtClean="0">
                <a:solidFill>
                  <a:schemeClr val="tx1"/>
                </a:solidFill>
              </a:rPr>
              <a:t>(link(S,D,C</a:t>
            </a:r>
            <a:r>
              <a:rPr lang="en-US" sz="2000" dirty="0">
                <a:solidFill>
                  <a:schemeClr val="tx1"/>
                </a:solidFill>
              </a:rPr>
              <a:t>), nil).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R2:	</a:t>
            </a:r>
            <a:r>
              <a:rPr lang="en-US" sz="2000" dirty="0" smtClean="0">
                <a:solidFill>
                  <a:schemeClr val="tx1"/>
                </a:solidFill>
              </a:rPr>
              <a:t>path(S,D,Z,P,C</a:t>
            </a:r>
            <a:r>
              <a:rPr lang="en-US" sz="2000" dirty="0">
                <a:solidFill>
                  <a:schemeClr val="tx1"/>
                </a:solidFill>
              </a:rPr>
              <a:t>) :- link(S,Z,C1), path(Z,D,Z2,P2,C2</a:t>
            </a:r>
            <a:r>
              <a:rPr lang="en-US" sz="2000" dirty="0" smtClean="0">
                <a:solidFill>
                  <a:schemeClr val="tx1"/>
                </a:solidFill>
              </a:rPr>
              <a:t>),C </a:t>
            </a:r>
            <a:r>
              <a:rPr lang="en-US" sz="2000" dirty="0">
                <a:solidFill>
                  <a:schemeClr val="tx1"/>
                </a:solidFill>
              </a:rPr>
              <a:t>= C1 + C2,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	P </a:t>
            </a:r>
            <a:r>
              <a:rPr lang="en-US" sz="2000" dirty="0">
                <a:solidFill>
                  <a:schemeClr val="tx1"/>
                </a:solidFill>
              </a:rPr>
              <a:t>= </a:t>
            </a:r>
            <a:r>
              <a:rPr lang="en-US" sz="2000" i="1" dirty="0" err="1" smtClean="0">
                <a:solidFill>
                  <a:schemeClr val="tx1"/>
                </a:solidFill>
              </a:rPr>
              <a:t>f_concatPath</a:t>
            </a:r>
            <a:r>
              <a:rPr lang="en-US" sz="2000" dirty="0" smtClean="0">
                <a:solidFill>
                  <a:schemeClr val="tx1"/>
                </a:solidFill>
              </a:rPr>
              <a:t>(link(S,Z,C1</a:t>
            </a:r>
            <a:r>
              <a:rPr lang="en-US" sz="2000" dirty="0">
                <a:solidFill>
                  <a:schemeClr val="tx1"/>
                </a:solidFill>
              </a:rPr>
              <a:t>),P2).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R3: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spCost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S,D,min</a:t>
            </a:r>
            <a:r>
              <a:rPr lang="en-US" sz="2000" dirty="0" smtClean="0">
                <a:solidFill>
                  <a:schemeClr val="tx1"/>
                </a:solidFill>
              </a:rPr>
              <a:t>&lt;C</a:t>
            </a:r>
            <a:r>
              <a:rPr lang="en-US" sz="2000" dirty="0">
                <a:solidFill>
                  <a:schemeClr val="tx1"/>
                </a:solidFill>
              </a:rPr>
              <a:t>&gt;) :- path(S,D,Z,P,C).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R4: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shortestPath</a:t>
            </a:r>
            <a:r>
              <a:rPr lang="en-US" sz="2000" dirty="0" smtClean="0">
                <a:solidFill>
                  <a:schemeClr val="tx1"/>
                </a:solidFill>
              </a:rPr>
              <a:t>(S,D,P,C</a:t>
            </a:r>
            <a:r>
              <a:rPr lang="en-US" sz="2000" dirty="0">
                <a:solidFill>
                  <a:schemeClr val="tx1"/>
                </a:solidFill>
              </a:rPr>
              <a:t>) :- </a:t>
            </a:r>
            <a:r>
              <a:rPr lang="en-US" sz="2000" dirty="0" err="1">
                <a:solidFill>
                  <a:schemeClr val="tx1"/>
                </a:solidFill>
              </a:rPr>
              <a:t>spCost</a:t>
            </a:r>
            <a:r>
              <a:rPr lang="en-US" sz="2000" dirty="0">
                <a:solidFill>
                  <a:schemeClr val="tx1"/>
                </a:solidFill>
              </a:rPr>
              <a:t>(S,D,C), path(S,D,Z,P,C).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Query: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</a:rPr>
              <a:t>shortestPath</a:t>
            </a:r>
            <a:r>
              <a:rPr lang="en-US" sz="2000" dirty="0" smtClean="0">
                <a:solidFill>
                  <a:schemeClr val="tx1"/>
                </a:solidFill>
              </a:rPr>
              <a:t>(S,D,P,C).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55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Declarative Networking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04950"/>
            <a:ext cx="8001000" cy="2819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It is a programming methodology that enables developers to concisely specify network protocols and services, which are directly compiled to a dataflow framework that executes the specification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2"/>
          <p:cNvSpPr/>
          <p:nvPr/>
        </p:nvSpPr>
        <p:spPr>
          <a:xfrm>
            <a:off x="914400" y="1455480"/>
            <a:ext cx="7374240" cy="109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Motivation to Declarative  Networking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4E532BBA-FD23-4E7A-958E-EF524AE7D2E4}" type="slidenum">
              <a:rPr lang="en-IN" sz="10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430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Declarative Networking</a:t>
            </a:r>
            <a:endParaRPr dirty="0"/>
          </a:p>
        </p:txBody>
      </p:sp>
      <p:sp>
        <p:nvSpPr>
          <p:cNvPr id="221" name="CustomShape 2"/>
          <p:cNvSpPr/>
          <p:nvPr/>
        </p:nvSpPr>
        <p:spPr>
          <a:xfrm>
            <a:off x="475200" y="1189080"/>
            <a:ext cx="7969320" cy="33638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A</a:t>
            </a:r>
            <a:r>
              <a:rPr lang="en-IN" sz="2000" dirty="0" smtClean="0">
                <a:latin typeface="Calibri" panose="020F0502020204030204" pitchFamily="34" charset="0"/>
              </a:rPr>
              <a:t>n </a:t>
            </a:r>
            <a:r>
              <a:rPr lang="en-IN" sz="2000" dirty="0">
                <a:latin typeface="Calibri" panose="020F0502020204030204" pitchFamily="34" charset="0"/>
              </a:rPr>
              <a:t>application of database query language and processing techniques to the  domain of networking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Declarative Networking enables declarative specification and deployment of  distributed protocols and algorithms via distributed recursive queries over  network graphs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High level goal- provide a software environment that accelerate the process of  specifying, implementing, experimenting with and evolving designs for network  architectures.</a:t>
            </a:r>
            <a:endParaRPr sz="2000" dirty="0"/>
          </a:p>
        </p:txBody>
      </p:sp>
      <p:sp>
        <p:nvSpPr>
          <p:cNvPr id="222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63567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32280" y="424440"/>
            <a:ext cx="331668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 Declarative Network</a:t>
            </a:r>
            <a:endParaRPr dirty="0"/>
          </a:p>
        </p:txBody>
      </p:sp>
      <p:sp>
        <p:nvSpPr>
          <p:cNvPr id="224" name="CustomShape 2"/>
          <p:cNvSpPr/>
          <p:nvPr/>
        </p:nvSpPr>
        <p:spPr>
          <a:xfrm>
            <a:off x="2167920" y="1194480"/>
            <a:ext cx="4093200" cy="23119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25" name="CustomShape 3"/>
          <p:cNvSpPr/>
          <p:nvPr/>
        </p:nvSpPr>
        <p:spPr>
          <a:xfrm>
            <a:off x="963720" y="3634920"/>
            <a:ext cx="6984720" cy="1149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6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26233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84840" y="330120"/>
            <a:ext cx="68130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The Case for Declarative Networking</a:t>
            </a:r>
            <a:endParaRPr dirty="0"/>
          </a:p>
        </p:txBody>
      </p:sp>
      <p:sp>
        <p:nvSpPr>
          <p:cNvPr id="228" name="CustomShape 2"/>
          <p:cNvSpPr/>
          <p:nvPr/>
        </p:nvSpPr>
        <p:spPr>
          <a:xfrm>
            <a:off x="288000" y="792000"/>
            <a:ext cx="8277840" cy="424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00FF"/>
                </a:solidFill>
                <a:latin typeface="Calibri" panose="020F0502020204030204" pitchFamily="34" charset="0"/>
              </a:rPr>
              <a:t>Ease of programming: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Compact and high-level representation of protocols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Orders of magnitude reduction in code size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Declarative Chord DHT is 47 lines instead of 10,000.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Easy customization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00FF"/>
                </a:solidFill>
                <a:latin typeface="Calibri" panose="020F0502020204030204" pitchFamily="34" charset="0"/>
              </a:rPr>
              <a:t>Safety: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Queries are “sandboxed” within query processor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Potential for static analysis of safety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00FF"/>
                </a:solidFill>
                <a:latin typeface="Calibri" panose="020F0502020204030204" pitchFamily="34" charset="0"/>
              </a:rPr>
              <a:t>What about efficiency?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No fundamental overhead when executing standard routing protocols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Application of well-studied query </a:t>
            </a:r>
            <a:r>
              <a:rPr lang="en-IN" dirty="0" smtClean="0">
                <a:latin typeface="Calibri" panose="020F0502020204030204" pitchFamily="34" charset="0"/>
              </a:rPr>
              <a:t>optimization.</a:t>
            </a:r>
            <a:endParaRPr dirty="0"/>
          </a:p>
        </p:txBody>
      </p:sp>
      <p:sp>
        <p:nvSpPr>
          <p:cNvPr id="229" name="CustomShape 3"/>
          <p:cNvSpPr/>
          <p:nvPr/>
        </p:nvSpPr>
        <p:spPr>
          <a:xfrm>
            <a:off x="5838120" y="659282"/>
            <a:ext cx="3305880" cy="2435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30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51969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2"/>
          <p:cNvSpPr/>
          <p:nvPr/>
        </p:nvSpPr>
        <p:spPr>
          <a:xfrm>
            <a:off x="481320" y="1728000"/>
            <a:ext cx="7436520" cy="1453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IN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Ndlog : Extension </a:t>
            </a:r>
            <a:r>
              <a:rPr lang="en-IN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to Datalog</a:t>
            </a:r>
            <a:endParaRPr dirty="0"/>
          </a:p>
          <a:p>
            <a:pPr>
              <a:lnSpc>
                <a:spcPct val="100000"/>
              </a:lnSpc>
            </a:pPr>
            <a:endParaRPr lang="en-IN" sz="1600" dirty="0" smtClean="0">
              <a:solidFill>
                <a:srgbClr val="7E7E7E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IN" dirty="0" smtClean="0">
                <a:latin typeface="Calibri" panose="020F0502020204030204" pitchFamily="34" charset="0"/>
              </a:rPr>
              <a:t>Network  </a:t>
            </a:r>
            <a:r>
              <a:rPr lang="en-IN" dirty="0">
                <a:latin typeface="Calibri" panose="020F0502020204030204" pitchFamily="34" charset="0"/>
              </a:rPr>
              <a:t>Datalog language for Declarative Networking</a:t>
            </a:r>
            <a:endParaRPr dirty="0"/>
          </a:p>
        </p:txBody>
      </p:sp>
      <p:sp>
        <p:nvSpPr>
          <p:cNvPr id="233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B252B647-BE0A-49B7-9863-84C3C0F9CB5C}" type="slidenum">
              <a:rPr lang="en-IN" sz="1000">
                <a:solidFill>
                  <a:srgbClr val="FFFFFF"/>
                </a:solidFill>
                <a:latin typeface="Calibri" panose="020F0502020204030204" pitchFamily="34" charset="0"/>
              </a:r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55442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84840" y="324000"/>
            <a:ext cx="17010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NDlog</a:t>
            </a:r>
            <a:endParaRPr dirty="0"/>
          </a:p>
        </p:txBody>
      </p:sp>
      <p:sp>
        <p:nvSpPr>
          <p:cNvPr id="235" name="CustomShape 2"/>
          <p:cNvSpPr/>
          <p:nvPr/>
        </p:nvSpPr>
        <p:spPr>
          <a:xfrm>
            <a:off x="475200" y="796680"/>
            <a:ext cx="8594640" cy="38324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Ndlog is </a:t>
            </a:r>
            <a:r>
              <a:rPr lang="en-IN" dirty="0" smtClean="0">
                <a:latin typeface="Calibri" panose="020F0502020204030204" pitchFamily="34" charset="0"/>
              </a:rPr>
              <a:t>an extension to </a:t>
            </a:r>
            <a:r>
              <a:rPr lang="en-IN" dirty="0">
                <a:latin typeface="Calibri" panose="020F0502020204030204" pitchFamily="34" charset="0"/>
              </a:rPr>
              <a:t>Datalog that makes explicit the link graph of the network and  the partitioning of data across nodes</a:t>
            </a:r>
            <a:r>
              <a:rPr lang="en-IN" dirty="0" smtClean="0">
                <a:latin typeface="Calibri" panose="020F0502020204030204" pitchFamily="34" charset="0"/>
              </a:rPr>
              <a:t>.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E</a:t>
            </a:r>
            <a:r>
              <a:rPr lang="en-IN" dirty="0" smtClean="0">
                <a:latin typeface="Calibri" panose="020F0502020204030204" pitchFamily="34" charset="0"/>
              </a:rPr>
              <a:t>nables </a:t>
            </a:r>
            <a:r>
              <a:rPr lang="en-IN" dirty="0">
                <a:latin typeface="Calibri" panose="020F0502020204030204" pitchFamily="34" charset="0"/>
              </a:rPr>
              <a:t>a variety of routing protocols and overlay networks to be </a:t>
            </a:r>
            <a:r>
              <a:rPr lang="en-IN" dirty="0" smtClean="0">
                <a:latin typeface="Calibri" panose="020F0502020204030204" pitchFamily="34" charset="0"/>
              </a:rPr>
              <a:t>specified </a:t>
            </a:r>
            <a:r>
              <a:rPr lang="en-IN" dirty="0">
                <a:latin typeface="Calibri" panose="020F0502020204030204" pitchFamily="34" charset="0"/>
              </a:rPr>
              <a:t>in a  natural and concise manner</a:t>
            </a:r>
            <a:r>
              <a:rPr lang="en-IN" dirty="0" smtClean="0">
                <a:latin typeface="Calibri" panose="020F0502020204030204" pitchFamily="34" charset="0"/>
              </a:rPr>
              <a:t>.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Integration of networking and logic is unique :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As a network protocol language : </a:t>
            </a:r>
            <a:endParaRPr lang="en-IN" dirty="0" smtClean="0">
              <a:latin typeface="Calibri" panose="020F0502020204030204" pitchFamily="34" charset="0"/>
            </a:endParaRPr>
          </a:p>
          <a:p>
            <a:pPr marL="1200150" lvl="2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notable </a:t>
            </a:r>
            <a:r>
              <a:rPr lang="en-IN" dirty="0">
                <a:latin typeface="Calibri" panose="020F0502020204030204" pitchFamily="34" charset="0"/>
              </a:rPr>
              <a:t>for the absence of any communication  primitives like “send” and “receive”;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In comparison to traditional logic </a:t>
            </a:r>
            <a:r>
              <a:rPr lang="en-IN" dirty="0" smtClean="0">
                <a:latin typeface="Calibri" panose="020F0502020204030204" pitchFamily="34" charset="0"/>
              </a:rPr>
              <a:t>languages: </a:t>
            </a:r>
          </a:p>
          <a:p>
            <a:pPr marL="1200150" lvl="2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enhanced </a:t>
            </a:r>
            <a:r>
              <a:rPr lang="en-IN" dirty="0">
                <a:latin typeface="Calibri" panose="020F0502020204030204" pitchFamily="34" charset="0"/>
              </a:rPr>
              <a:t>to capture typical network  realities including distribution, link-layer constraints on communication (and hence  deduction), and soft-state semantics.</a:t>
            </a:r>
            <a:endParaRPr dirty="0"/>
          </a:p>
        </p:txBody>
      </p:sp>
      <p:sp>
        <p:nvSpPr>
          <p:cNvPr id="236" name="CustomShape 3"/>
          <p:cNvSpPr/>
          <p:nvPr/>
        </p:nvSpPr>
        <p:spPr>
          <a:xfrm>
            <a:off x="8568000" y="4752000"/>
            <a:ext cx="429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27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4310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1D4A2885-2AAF-4FCD-A18C-35BE918DE5AE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25</a:t>
            </a:fld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Supporting Distributed Computations</a:t>
            </a:r>
            <a:endParaRPr dirty="0"/>
          </a:p>
        </p:txBody>
      </p:sp>
      <p:sp>
        <p:nvSpPr>
          <p:cNvPr id="243" name="CustomShape 3"/>
          <p:cNvSpPr/>
          <p:nvPr/>
        </p:nvSpPr>
        <p:spPr>
          <a:xfrm>
            <a:off x="475200" y="1093680"/>
            <a:ext cx="7592040" cy="346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NDlog builds upon traditional Datalog by providing control over the storage  location of tuples explicitly in the syntax via location specifiers</a:t>
            </a:r>
            <a:r>
              <a:rPr lang="en-IN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Each tuple generated is stored at the address determined by its location specifier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dirty="0" smtClean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Location </a:t>
            </a:r>
            <a:r>
              <a:rPr lang="en-IN" dirty="0">
                <a:latin typeface="Calibri" panose="020F0502020204030204" pitchFamily="34" charset="0"/>
              </a:rPr>
              <a:t>Specifiers (@) :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a  field within a  predicate that s</a:t>
            </a:r>
            <a:r>
              <a:rPr lang="en-IN" dirty="0" smtClean="0">
                <a:latin typeface="Calibri" panose="020F0502020204030204" pitchFamily="34" charset="0"/>
              </a:rPr>
              <a:t>pecifies </a:t>
            </a:r>
            <a:r>
              <a:rPr lang="en-IN" dirty="0">
                <a:latin typeface="Calibri" panose="020F0502020204030204" pitchFamily="34" charset="0"/>
              </a:rPr>
              <a:t>the location of data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Enables </a:t>
            </a:r>
            <a:r>
              <a:rPr lang="en-IN" dirty="0">
                <a:latin typeface="Calibri" panose="020F0502020204030204" pitchFamily="34" charset="0"/>
              </a:rPr>
              <a:t>distributed computations necessary for network protocols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Hides low level dataflow details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557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28600" y="133350"/>
            <a:ext cx="35730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NDlog by Example</a:t>
            </a:r>
            <a:endParaRPr dirty="0"/>
          </a:p>
        </p:txBody>
      </p:sp>
      <p:sp>
        <p:nvSpPr>
          <p:cNvPr id="238" name="CustomShape 2"/>
          <p:cNvSpPr/>
          <p:nvPr/>
        </p:nvSpPr>
        <p:spPr>
          <a:xfrm>
            <a:off x="165187" y="736380"/>
            <a:ext cx="8810640" cy="417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path-vector </a:t>
            </a:r>
            <a:r>
              <a:rPr lang="en-IN" dirty="0">
                <a:latin typeface="Calibri" panose="020F0502020204030204" pitchFamily="34" charset="0"/>
              </a:rPr>
              <a:t>protocol, which computes in a distributed  fashion, for every node, the shortest </a:t>
            </a:r>
            <a:r>
              <a:rPr lang="en-IN" dirty="0" smtClean="0">
                <a:latin typeface="Calibri" panose="020F0502020204030204" pitchFamily="34" charset="0"/>
              </a:rPr>
              <a:t>paths </a:t>
            </a:r>
            <a:r>
              <a:rPr lang="en-IN" dirty="0">
                <a:latin typeface="Calibri" panose="020F0502020204030204" pitchFamily="34" charset="0"/>
              </a:rPr>
              <a:t>to all other nodes in a </a:t>
            </a:r>
            <a:r>
              <a:rPr lang="en-IN" dirty="0" smtClean="0">
                <a:latin typeface="Calibri" panose="020F0502020204030204" pitchFamily="34" charset="0"/>
              </a:rPr>
              <a:t>network</a:t>
            </a:r>
            <a:br>
              <a:rPr lang="en-IN" dirty="0" smtClean="0">
                <a:latin typeface="Calibri" panose="020F0502020204030204" pitchFamily="34" charset="0"/>
              </a:rPr>
            </a:br>
            <a:endParaRPr dirty="0"/>
          </a:p>
          <a:p>
            <a:pPr>
              <a:lnSpc>
                <a:spcPct val="100000"/>
              </a:lnSpc>
            </a:pPr>
            <a:r>
              <a:rPr lang="en-IN" b="1" i="1" dirty="0">
                <a:latin typeface="Trebuchet MS"/>
              </a:rPr>
              <a:t>Sp1 - </a:t>
            </a:r>
            <a:r>
              <a:rPr lang="en-IN" i="1" dirty="0" smtClean="0">
                <a:latin typeface="Calibri" panose="020F0502020204030204" pitchFamily="34" charset="0"/>
              </a:rPr>
              <a:t>path(@</a:t>
            </a:r>
            <a:r>
              <a:rPr lang="en-IN" i="1" dirty="0" err="1" smtClean="0">
                <a:latin typeface="Calibri" panose="020F0502020204030204" pitchFamily="34" charset="0"/>
              </a:rPr>
              <a:t>Src,Dest,path,Cost</a:t>
            </a:r>
            <a:r>
              <a:rPr lang="en-IN" i="1" dirty="0">
                <a:latin typeface="Calibri" panose="020F0502020204030204" pitchFamily="34" charset="0"/>
              </a:rPr>
              <a:t>) :- link(@</a:t>
            </a:r>
            <a:r>
              <a:rPr lang="en-IN" i="1" dirty="0" err="1">
                <a:latin typeface="Calibri" panose="020F0502020204030204" pitchFamily="34" charset="0"/>
              </a:rPr>
              <a:t>Src,Dest,Cost</a:t>
            </a:r>
            <a:r>
              <a:rPr lang="en-IN" i="1" dirty="0">
                <a:latin typeface="Calibri" panose="020F0502020204030204" pitchFamily="34" charset="0"/>
              </a:rPr>
              <a:t>), </a:t>
            </a:r>
            <a:r>
              <a:rPr lang="en-IN" i="1" dirty="0" smtClean="0">
                <a:latin typeface="Calibri" panose="020F0502020204030204" pitchFamily="34" charset="0"/>
              </a:rPr>
              <a:t>path= </a:t>
            </a:r>
            <a:r>
              <a:rPr lang="en-IN" i="1" dirty="0" err="1">
                <a:latin typeface="Calibri" panose="020F0502020204030204" pitchFamily="34" charset="0"/>
              </a:rPr>
              <a:t>f_init</a:t>
            </a:r>
            <a:r>
              <a:rPr lang="en-IN" i="1" dirty="0">
                <a:latin typeface="Calibri" panose="020F0502020204030204" pitchFamily="34" charset="0"/>
              </a:rPr>
              <a:t>(</a:t>
            </a:r>
            <a:r>
              <a:rPr lang="en-IN" i="1" dirty="0" err="1">
                <a:latin typeface="Calibri" panose="020F0502020204030204" pitchFamily="34" charset="0"/>
              </a:rPr>
              <a:t>Src,Dest</a:t>
            </a:r>
            <a:r>
              <a:rPr lang="en-IN" i="1" dirty="0">
                <a:latin typeface="Calibri" panose="020F0502020204030204" pitchFamily="34" charset="0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IN" b="1" i="1" dirty="0">
                <a:latin typeface="Trebuchet MS"/>
              </a:rPr>
              <a:t>Sp2 - </a:t>
            </a:r>
            <a:r>
              <a:rPr lang="en-IN" i="1" dirty="0" smtClean="0">
                <a:latin typeface="Calibri" panose="020F0502020204030204" pitchFamily="34" charset="0"/>
              </a:rPr>
              <a:t>path(@</a:t>
            </a:r>
            <a:r>
              <a:rPr lang="en-IN" i="1" dirty="0" err="1" smtClean="0">
                <a:latin typeface="Calibri" panose="020F0502020204030204" pitchFamily="34" charset="0"/>
              </a:rPr>
              <a:t>Src,Dest,path,Cost</a:t>
            </a:r>
            <a:r>
              <a:rPr lang="en-IN" i="1" dirty="0">
                <a:latin typeface="Calibri" panose="020F0502020204030204" pitchFamily="34" charset="0"/>
              </a:rPr>
              <a:t>) :- link(@Src,Nxt,Cost1), </a:t>
            </a:r>
            <a:r>
              <a:rPr lang="en-IN" i="1" dirty="0" smtClean="0">
                <a:latin typeface="Calibri" panose="020F0502020204030204" pitchFamily="34" charset="0"/>
              </a:rPr>
              <a:t>path(@</a:t>
            </a:r>
            <a:r>
              <a:rPr lang="en-IN" i="1" dirty="0" err="1">
                <a:latin typeface="Calibri" panose="020F0502020204030204" pitchFamily="34" charset="0"/>
              </a:rPr>
              <a:t>Nxt</a:t>
            </a:r>
            <a:r>
              <a:rPr lang="en-IN" i="1" dirty="0">
                <a:latin typeface="Calibri" panose="020F0502020204030204" pitchFamily="34" charset="0"/>
              </a:rPr>
              <a:t>, </a:t>
            </a:r>
            <a:r>
              <a:rPr lang="en-IN" i="1" dirty="0" smtClean="0">
                <a:latin typeface="Calibri" panose="020F0502020204030204" pitchFamily="34" charset="0"/>
              </a:rPr>
              <a:t>Dest,path2,Cost2</a:t>
            </a:r>
            <a:r>
              <a:rPr lang="en-IN" i="1" dirty="0">
                <a:latin typeface="Calibri" panose="020F0502020204030204" pitchFamily="34" charset="0"/>
              </a:rPr>
              <a:t>),  </a:t>
            </a:r>
            <a:r>
              <a:rPr lang="en-IN" i="1" dirty="0" smtClean="0">
                <a:latin typeface="Calibri" panose="020F0502020204030204" pitchFamily="34" charset="0"/>
              </a:rPr>
              <a:t> </a:t>
            </a:r>
            <a:br>
              <a:rPr lang="en-IN" i="1" dirty="0" smtClean="0">
                <a:latin typeface="Calibri" panose="020F0502020204030204" pitchFamily="34" charset="0"/>
              </a:rPr>
            </a:br>
            <a:r>
              <a:rPr lang="en-IN" i="1" dirty="0" smtClean="0">
                <a:latin typeface="Calibri" panose="020F0502020204030204" pitchFamily="34" charset="0"/>
              </a:rPr>
              <a:t>                                                               Cost=Cost1+Cost2</a:t>
            </a:r>
            <a:r>
              <a:rPr lang="en-IN" i="1" dirty="0">
                <a:latin typeface="Calibri" panose="020F0502020204030204" pitchFamily="34" charset="0"/>
              </a:rPr>
              <a:t>, </a:t>
            </a:r>
            <a:r>
              <a:rPr lang="en-IN" i="1" dirty="0" smtClean="0">
                <a:latin typeface="Calibri" panose="020F0502020204030204" pitchFamily="34" charset="0"/>
              </a:rPr>
              <a:t>path= </a:t>
            </a:r>
            <a:r>
              <a:rPr lang="en-IN" i="1" dirty="0" err="1" smtClean="0">
                <a:latin typeface="Calibri" panose="020F0502020204030204" pitchFamily="34" charset="0"/>
              </a:rPr>
              <a:t>f_concatpath</a:t>
            </a:r>
            <a:r>
              <a:rPr lang="en-IN" i="1" dirty="0" smtClean="0">
                <a:latin typeface="Calibri" panose="020F0502020204030204" pitchFamily="34" charset="0"/>
              </a:rPr>
              <a:t>(Src,path2</a:t>
            </a:r>
            <a:r>
              <a:rPr lang="en-IN" i="1" dirty="0">
                <a:latin typeface="Calibri" panose="020F0502020204030204" pitchFamily="34" charset="0"/>
              </a:rPr>
              <a:t>).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IN" b="1" i="1" dirty="0">
                <a:latin typeface="Trebuchet MS"/>
              </a:rPr>
              <a:t>Sp3 - </a:t>
            </a:r>
            <a:r>
              <a:rPr lang="en-IN" i="1" dirty="0" err="1">
                <a:latin typeface="Calibri" panose="020F0502020204030204" pitchFamily="34" charset="0"/>
              </a:rPr>
              <a:t>spCost</a:t>
            </a:r>
            <a:r>
              <a:rPr lang="en-IN" i="1" dirty="0">
                <a:latin typeface="Calibri" panose="020F0502020204030204" pitchFamily="34" charset="0"/>
              </a:rPr>
              <a:t>(@</a:t>
            </a:r>
            <a:r>
              <a:rPr lang="en-IN" i="1" dirty="0" err="1">
                <a:latin typeface="Calibri" panose="020F0502020204030204" pitchFamily="34" charset="0"/>
              </a:rPr>
              <a:t>Src,Dest,min</a:t>
            </a:r>
            <a:r>
              <a:rPr lang="en-IN" i="1" dirty="0">
                <a:latin typeface="Calibri" panose="020F0502020204030204" pitchFamily="34" charset="0"/>
              </a:rPr>
              <a:t>&lt;Cost&gt;) :- </a:t>
            </a:r>
            <a:r>
              <a:rPr lang="en-IN" i="1" dirty="0" smtClean="0">
                <a:latin typeface="Calibri" panose="020F0502020204030204" pitchFamily="34" charset="0"/>
              </a:rPr>
              <a:t>path(@</a:t>
            </a:r>
            <a:r>
              <a:rPr lang="en-IN" i="1" dirty="0" err="1" smtClean="0">
                <a:latin typeface="Calibri" panose="020F0502020204030204" pitchFamily="34" charset="0"/>
              </a:rPr>
              <a:t>Src,Dest,path,Cost</a:t>
            </a:r>
            <a:r>
              <a:rPr lang="en-IN" i="1" dirty="0">
                <a:latin typeface="Calibri" panose="020F0502020204030204" pitchFamily="34" charset="0"/>
              </a:rPr>
              <a:t>).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IN" b="1" i="1" dirty="0">
                <a:latin typeface="Trebuchet MS"/>
              </a:rPr>
              <a:t>Sp4 - </a:t>
            </a:r>
            <a:r>
              <a:rPr lang="en-IN" i="1" dirty="0" err="1" smtClean="0">
                <a:latin typeface="Calibri" panose="020F0502020204030204" pitchFamily="34" charset="0"/>
              </a:rPr>
              <a:t>shortestpath</a:t>
            </a:r>
            <a:r>
              <a:rPr lang="en-IN" i="1" dirty="0" smtClean="0">
                <a:latin typeface="Calibri" panose="020F0502020204030204" pitchFamily="34" charset="0"/>
              </a:rPr>
              <a:t>(@</a:t>
            </a:r>
            <a:r>
              <a:rPr lang="en-IN" i="1" dirty="0" err="1" smtClean="0">
                <a:latin typeface="Calibri" panose="020F0502020204030204" pitchFamily="34" charset="0"/>
              </a:rPr>
              <a:t>Src,Dest,path,Cost</a:t>
            </a:r>
            <a:r>
              <a:rPr lang="en-IN" i="1" dirty="0">
                <a:latin typeface="Calibri" panose="020F0502020204030204" pitchFamily="34" charset="0"/>
              </a:rPr>
              <a:t>) :-</a:t>
            </a:r>
            <a:r>
              <a:rPr lang="en-IN" i="1" dirty="0" err="1">
                <a:latin typeface="Calibri" panose="020F0502020204030204" pitchFamily="34" charset="0"/>
              </a:rPr>
              <a:t>spCost</a:t>
            </a:r>
            <a:r>
              <a:rPr lang="en-IN" i="1" dirty="0">
                <a:latin typeface="Calibri" panose="020F0502020204030204" pitchFamily="34" charset="0"/>
              </a:rPr>
              <a:t>(@</a:t>
            </a:r>
            <a:r>
              <a:rPr lang="en-IN" i="1" dirty="0" err="1">
                <a:latin typeface="Calibri" panose="020F0502020204030204" pitchFamily="34" charset="0"/>
              </a:rPr>
              <a:t>Src</a:t>
            </a:r>
            <a:r>
              <a:rPr lang="en-IN" i="1" dirty="0">
                <a:latin typeface="Calibri" panose="020F0502020204030204" pitchFamily="34" charset="0"/>
              </a:rPr>
              <a:t>, </a:t>
            </a:r>
            <a:r>
              <a:rPr lang="en-IN" i="1" dirty="0" err="1">
                <a:latin typeface="Calibri" panose="020F0502020204030204" pitchFamily="34" charset="0"/>
              </a:rPr>
              <a:t>Dest,Cost</a:t>
            </a:r>
            <a:r>
              <a:rPr lang="en-IN" i="1" dirty="0">
                <a:latin typeface="Calibri" panose="020F0502020204030204" pitchFamily="34" charset="0"/>
              </a:rPr>
              <a:t>), </a:t>
            </a:r>
            <a:r>
              <a:rPr lang="en-IN" i="1" dirty="0" smtClean="0">
                <a:latin typeface="Calibri" panose="020F0502020204030204" pitchFamily="34" charset="0"/>
              </a:rPr>
              <a:t/>
            </a:r>
            <a:br>
              <a:rPr lang="en-IN" i="1" dirty="0" smtClean="0">
                <a:latin typeface="Calibri" panose="020F0502020204030204" pitchFamily="34" charset="0"/>
              </a:rPr>
            </a:br>
            <a:r>
              <a:rPr lang="en-IN" i="1" dirty="0" smtClean="0">
                <a:latin typeface="Calibri" panose="020F0502020204030204" pitchFamily="34" charset="0"/>
              </a:rPr>
              <a:t>                                                                                    path(@</a:t>
            </a:r>
            <a:r>
              <a:rPr lang="en-IN" i="1" dirty="0" err="1">
                <a:latin typeface="Calibri" panose="020F0502020204030204" pitchFamily="34" charset="0"/>
              </a:rPr>
              <a:t>Src,Dest</a:t>
            </a:r>
            <a:r>
              <a:rPr lang="en-IN" i="1" dirty="0">
                <a:latin typeface="Calibri" panose="020F0502020204030204" pitchFamily="34" charset="0"/>
              </a:rPr>
              <a:t>,  </a:t>
            </a:r>
            <a:r>
              <a:rPr lang="en-IN" i="1" dirty="0" err="1" smtClean="0">
                <a:latin typeface="Calibri" panose="020F0502020204030204" pitchFamily="34" charset="0"/>
              </a:rPr>
              <a:t>path,Cost</a:t>
            </a:r>
            <a:r>
              <a:rPr lang="en-IN" i="1" dirty="0">
                <a:latin typeface="Calibri" panose="020F0502020204030204" pitchFamily="34" charset="0"/>
              </a:rPr>
              <a:t>).</a:t>
            </a:r>
            <a:endParaRPr dirty="0"/>
          </a:p>
          <a:p>
            <a:pPr>
              <a:lnSpc>
                <a:spcPct val="100000"/>
              </a:lnSpc>
            </a:pPr>
            <a:r>
              <a:rPr lang="en-IN" b="1" i="1" dirty="0">
                <a:latin typeface="Trebuchet MS"/>
              </a:rPr>
              <a:t>Query - </a:t>
            </a:r>
            <a:r>
              <a:rPr lang="en-IN" i="1" dirty="0" err="1" smtClean="0">
                <a:latin typeface="Calibri" panose="020F0502020204030204" pitchFamily="34" charset="0"/>
              </a:rPr>
              <a:t>shortestpath</a:t>
            </a:r>
            <a:r>
              <a:rPr lang="en-IN" i="1" dirty="0" smtClean="0">
                <a:latin typeface="Calibri" panose="020F0502020204030204" pitchFamily="34" charset="0"/>
              </a:rPr>
              <a:t>(@</a:t>
            </a:r>
            <a:r>
              <a:rPr lang="en-IN" i="1" dirty="0" err="1" smtClean="0">
                <a:latin typeface="Calibri" panose="020F0502020204030204" pitchFamily="34" charset="0"/>
              </a:rPr>
              <a:t>Src,Dest,path,Cost</a:t>
            </a:r>
            <a:r>
              <a:rPr lang="en-IN" i="1" dirty="0" smtClean="0">
                <a:latin typeface="Calibri" panose="020F0502020204030204" pitchFamily="34" charset="0"/>
              </a:rPr>
              <a:t>)</a:t>
            </a:r>
            <a:r>
              <a:rPr lang="en-IN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39" name="CustomShape 3"/>
          <p:cNvSpPr/>
          <p:nvPr/>
        </p:nvSpPr>
        <p:spPr>
          <a:xfrm>
            <a:off x="475200" y="4536000"/>
            <a:ext cx="8163720" cy="74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●"/>
            </a:pPr>
            <a:endParaRPr dirty="0"/>
          </a:p>
        </p:txBody>
      </p:sp>
      <p:sp>
        <p:nvSpPr>
          <p:cNvPr id="240" name="CustomShape 4"/>
          <p:cNvSpPr/>
          <p:nvPr/>
        </p:nvSpPr>
        <p:spPr>
          <a:xfrm>
            <a:off x="8712000" y="4804200"/>
            <a:ext cx="259560" cy="30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1000" dirty="0">
                <a:solidFill>
                  <a:srgbClr val="7E7E7E"/>
                </a:solidFill>
                <a:latin typeface="Calibri" panose="020F0502020204030204" pitchFamily="34" charset="0"/>
              </a:rPr>
              <a:t>28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69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84542"/>
            <a:ext cx="8229600" cy="4149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Shortest path with next hop from SIGMOD paper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SP1: </a:t>
            </a:r>
            <a:r>
              <a:rPr lang="en-US" dirty="0">
                <a:solidFill>
                  <a:schemeClr val="tx1"/>
                </a:solidFill>
              </a:rPr>
              <a:t>path(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,@D,@D,P,C) :- #link 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,@D,C</a:t>
            </a:r>
            <a:r>
              <a:rPr lang="en-US" dirty="0" smtClean="0">
                <a:solidFill>
                  <a:schemeClr val="tx1"/>
                </a:solidFill>
              </a:rPr>
              <a:t>),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P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i="1" dirty="0">
                <a:solidFill>
                  <a:schemeClr val="tx1"/>
                </a:solidFill>
              </a:rPr>
              <a:t>f </a:t>
            </a:r>
            <a:r>
              <a:rPr lang="en-US" i="1" dirty="0" err="1">
                <a:solidFill>
                  <a:schemeClr val="tx1"/>
                </a:solidFill>
              </a:rPr>
              <a:t>concatPath</a:t>
            </a:r>
            <a:r>
              <a:rPr lang="en-US" dirty="0">
                <a:solidFill>
                  <a:schemeClr val="tx1"/>
                </a:solidFill>
              </a:rPr>
              <a:t>(link(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,@D,C), nil).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SP2: </a:t>
            </a:r>
            <a:r>
              <a:rPr lang="en-US" dirty="0">
                <a:solidFill>
                  <a:schemeClr val="tx1"/>
                </a:solidFill>
              </a:rPr>
              <a:t>path(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,@D,@Z,P,C) :- #link 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,@Z,C1</a:t>
            </a:r>
            <a:r>
              <a:rPr lang="en-US" dirty="0" smtClean="0">
                <a:solidFill>
                  <a:schemeClr val="tx1"/>
                </a:solidFill>
              </a:rPr>
              <a:t>),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path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@Z</a:t>
            </a:r>
            <a:r>
              <a:rPr lang="en-US" dirty="0">
                <a:solidFill>
                  <a:schemeClr val="tx1"/>
                </a:solidFill>
              </a:rPr>
              <a:t>,@D,@Z2,P2,C2), C = C1 + </a:t>
            </a:r>
            <a:r>
              <a:rPr lang="en-US" dirty="0" smtClean="0">
                <a:solidFill>
                  <a:schemeClr val="tx1"/>
                </a:solidFill>
              </a:rPr>
              <a:t>C2,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P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i="1" dirty="0">
                <a:solidFill>
                  <a:schemeClr val="tx1"/>
                </a:solidFill>
              </a:rPr>
              <a:t>f </a:t>
            </a:r>
            <a:r>
              <a:rPr lang="en-US" i="1" dirty="0" err="1">
                <a:solidFill>
                  <a:schemeClr val="tx1"/>
                </a:solidFill>
              </a:rPr>
              <a:t>concatPath</a:t>
            </a:r>
            <a:r>
              <a:rPr lang="en-US" dirty="0">
                <a:solidFill>
                  <a:schemeClr val="tx1"/>
                </a:solidFill>
              </a:rPr>
              <a:t>(link(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,@Z,C1),P2).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SP3: </a:t>
            </a:r>
            <a:r>
              <a:rPr lang="en-US" dirty="0" err="1">
                <a:solidFill>
                  <a:schemeClr val="tx1"/>
                </a:solidFill>
              </a:rPr>
              <a:t>spCost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</a:t>
            </a:r>
            <a:r>
              <a:rPr lang="en-US" dirty="0" err="1">
                <a:solidFill>
                  <a:schemeClr val="tx1"/>
                </a:solidFill>
              </a:rPr>
              <a:t>D,min</a:t>
            </a:r>
            <a:r>
              <a:rPr lang="en-US" dirty="0">
                <a:solidFill>
                  <a:schemeClr val="tx1"/>
                </a:solidFill>
              </a:rPr>
              <a:t>&lt;C&gt;) :- path(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,@D,@Z,P,C).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SP4: </a:t>
            </a:r>
            <a:r>
              <a:rPr lang="en-US" dirty="0" err="1">
                <a:solidFill>
                  <a:schemeClr val="tx1"/>
                </a:solidFill>
              </a:rPr>
              <a:t>shortestPath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,@D,P,C) :- </a:t>
            </a:r>
            <a:r>
              <a:rPr lang="en-US" dirty="0" err="1">
                <a:solidFill>
                  <a:schemeClr val="tx1"/>
                </a:solidFill>
              </a:rPr>
              <a:t>spCost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,@D,C</a:t>
            </a:r>
            <a:r>
              <a:rPr lang="en-US" dirty="0" smtClean="0">
                <a:solidFill>
                  <a:schemeClr val="tx1"/>
                </a:solidFill>
              </a:rPr>
              <a:t>),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        path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,@D,@Z,P,C).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Query: </a:t>
            </a:r>
            <a:r>
              <a:rPr lang="en-US" dirty="0" err="1">
                <a:solidFill>
                  <a:schemeClr val="tx1"/>
                </a:solidFill>
              </a:rPr>
              <a:t>shortestPath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,@D,P,C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pPr marL="4000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a matter of notation, we require the location </a:t>
            </a:r>
            <a:r>
              <a:rPr lang="en-US" dirty="0" smtClean="0">
                <a:solidFill>
                  <a:schemeClr val="tx1"/>
                </a:solidFill>
              </a:rPr>
              <a:t>specifier </a:t>
            </a:r>
            <a:r>
              <a:rPr lang="en-US" dirty="0">
                <a:solidFill>
                  <a:schemeClr val="tx1"/>
                </a:solidFill>
              </a:rPr>
              <a:t>to be </a:t>
            </a:r>
            <a:r>
              <a:rPr lang="en-US" dirty="0" smtClean="0">
                <a:solidFill>
                  <a:schemeClr val="tx1"/>
                </a:solidFill>
              </a:rPr>
              <a:t>the first field </a:t>
            </a:r>
            <a:r>
              <a:rPr lang="en-US" dirty="0">
                <a:solidFill>
                  <a:schemeClr val="tx1"/>
                </a:solidFill>
              </a:rPr>
              <a:t>in all predicates, and we highlight it in bold for clarity.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eg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the location </a:t>
            </a:r>
            <a:r>
              <a:rPr lang="en-US" dirty="0" smtClean="0">
                <a:solidFill>
                  <a:schemeClr val="tx1"/>
                </a:solidFill>
              </a:rPr>
              <a:t>specifier </a:t>
            </a:r>
            <a:r>
              <a:rPr lang="en-US" dirty="0">
                <a:solidFill>
                  <a:schemeClr val="tx1"/>
                </a:solidFill>
              </a:rPr>
              <a:t>of link(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,@D,C) is </a:t>
            </a:r>
            <a:r>
              <a:rPr lang="en-US" b="1" dirty="0">
                <a:solidFill>
                  <a:schemeClr val="tx1"/>
                </a:solidFill>
              </a:rPr>
              <a:t>@S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2657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1FF0C0D7-C782-40AF-8DDF-093C69D0DCA9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28</a:t>
            </a:fld>
            <a:endParaRPr dirty="0"/>
          </a:p>
        </p:txBody>
      </p:sp>
      <p:sp>
        <p:nvSpPr>
          <p:cNvPr id="248" name="CustomShape 2"/>
          <p:cNvSpPr/>
          <p:nvPr/>
        </p:nvSpPr>
        <p:spPr>
          <a:xfrm>
            <a:off x="475740" y="20955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Execution of the Shortest </a:t>
            </a:r>
            <a:r>
              <a:rPr lang="en-IN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path </a:t>
            </a: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NDlog Program</a:t>
            </a:r>
            <a:endParaRPr dirty="0"/>
          </a:p>
        </p:txBody>
      </p:sp>
      <p:sp>
        <p:nvSpPr>
          <p:cNvPr id="249" name="CustomShape 3"/>
          <p:cNvSpPr/>
          <p:nvPr/>
        </p:nvSpPr>
        <p:spPr>
          <a:xfrm>
            <a:off x="464837" y="819150"/>
            <a:ext cx="8276760" cy="37049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</a:rPr>
              <a:t>Communication </a:t>
            </a:r>
            <a:r>
              <a:rPr lang="en-IN" sz="2400" dirty="0" smtClean="0">
                <a:latin typeface="Calibri" panose="020F0502020204030204" pitchFamily="34" charset="0"/>
              </a:rPr>
              <a:t>is </a:t>
            </a:r>
            <a:r>
              <a:rPr lang="en-IN" sz="2400" dirty="0">
                <a:latin typeface="Calibri" panose="020F0502020204030204" pitchFamily="34" charset="0"/>
              </a:rPr>
              <a:t>described in synchronized </a:t>
            </a:r>
            <a:r>
              <a:rPr lang="en-IN" sz="2400" dirty="0" smtClean="0">
                <a:latin typeface="Calibri" panose="020F0502020204030204" pitchFamily="34" charset="0"/>
              </a:rPr>
              <a:t>iterations </a:t>
            </a:r>
            <a:endParaRPr lang="en-IN" sz="2400" dirty="0"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alibri" panose="020F0502020204030204" pitchFamily="34" charset="0"/>
              </a:rPr>
              <a:t>At </a:t>
            </a:r>
            <a:r>
              <a:rPr lang="en-IN" sz="2400" dirty="0">
                <a:latin typeface="Calibri" panose="020F0502020204030204" pitchFamily="34" charset="0"/>
              </a:rPr>
              <a:t>each iteration, network node generates </a:t>
            </a:r>
            <a:r>
              <a:rPr lang="en-IN" sz="2400" dirty="0" smtClean="0">
                <a:latin typeface="Calibri" panose="020F0502020204030204" pitchFamily="34" charset="0"/>
              </a:rPr>
              <a:t>paths </a:t>
            </a:r>
            <a:r>
              <a:rPr lang="en-IN" sz="2400" dirty="0">
                <a:latin typeface="Calibri" panose="020F0502020204030204" pitchFamily="34" charset="0"/>
              </a:rPr>
              <a:t>of increasing hop </a:t>
            </a:r>
            <a:r>
              <a:rPr lang="en-IN" sz="2400" dirty="0" smtClean="0">
                <a:latin typeface="Calibri" panose="020F0502020204030204" pitchFamily="34" charset="0"/>
              </a:rPr>
              <a:t>count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alibri" panose="020F0502020204030204" pitchFamily="34" charset="0"/>
              </a:rPr>
              <a:t>Then  </a:t>
            </a:r>
            <a:r>
              <a:rPr lang="en-IN" sz="2400" dirty="0">
                <a:latin typeface="Calibri" panose="020F0502020204030204" pitchFamily="34" charset="0"/>
              </a:rPr>
              <a:t>propagates these </a:t>
            </a:r>
            <a:r>
              <a:rPr lang="en-IN" sz="2400" dirty="0" smtClean="0">
                <a:latin typeface="Calibri" panose="020F0502020204030204" pitchFamily="34" charset="0"/>
              </a:rPr>
              <a:t>paths </a:t>
            </a:r>
            <a:r>
              <a:rPr lang="en-IN" sz="2400" dirty="0">
                <a:latin typeface="Calibri" panose="020F0502020204030204" pitchFamily="34" charset="0"/>
              </a:rPr>
              <a:t>to </a:t>
            </a:r>
            <a:r>
              <a:rPr lang="en-IN" sz="2400" dirty="0" smtClean="0">
                <a:latin typeface="Calibri" panose="020F0502020204030204" pitchFamily="34" charset="0"/>
              </a:rPr>
              <a:t>neighbour </a:t>
            </a:r>
            <a:r>
              <a:rPr lang="en-IN" sz="2400" dirty="0">
                <a:latin typeface="Calibri" panose="020F0502020204030204" pitchFamily="34" charset="0"/>
              </a:rPr>
              <a:t>nodes along links.</a:t>
            </a:r>
            <a:endParaRPr sz="24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</a:rPr>
              <a:t>D</a:t>
            </a:r>
            <a:r>
              <a:rPr lang="en-IN" sz="2400" dirty="0" smtClean="0">
                <a:latin typeface="Calibri" panose="020F0502020204030204" pitchFamily="34" charset="0"/>
              </a:rPr>
              <a:t>erived paths </a:t>
            </a:r>
            <a:r>
              <a:rPr lang="en-IN" sz="2400" dirty="0">
                <a:latin typeface="Calibri" panose="020F0502020204030204" pitchFamily="34" charset="0"/>
              </a:rPr>
              <a:t>communicated along the solid </a:t>
            </a:r>
            <a:r>
              <a:rPr lang="en-IN" sz="2400" dirty="0" smtClean="0">
                <a:latin typeface="Calibri" panose="020F0502020204030204" pitchFamily="34" charset="0"/>
              </a:rPr>
              <a:t>lines</a:t>
            </a:r>
          </a:p>
          <a:p>
            <a:pPr marL="285750" indent="-285750">
              <a:lnSpc>
                <a:spcPct val="149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alibri" panose="020F0502020204030204" pitchFamily="34" charset="0"/>
              </a:rPr>
              <a:t>All </a:t>
            </a:r>
            <a:r>
              <a:rPr lang="en-IN" sz="2400" dirty="0">
                <a:latin typeface="Calibri" panose="020F0502020204030204" pitchFamily="34" charset="0"/>
              </a:rPr>
              <a:t>communication - implicitly generated during rule execution as a result of data  placement specifications.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331265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72A538E2-0CDC-481B-9B54-8858F46E2C34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29</a:t>
            </a:fld>
            <a:endParaRPr dirty="0"/>
          </a:p>
        </p:txBody>
      </p:sp>
      <p:pic>
        <p:nvPicPr>
          <p:cNvPr id="2050" name="Picture 2" descr="C:\Users\Upen\Documents\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7" y="666750"/>
            <a:ext cx="87304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77284"/>
            <a:ext cx="598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Nodes in the network are running the shortest-path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6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84840" y="403920"/>
            <a:ext cx="71010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Motivation of Declarative Networking</a:t>
            </a:r>
            <a:endParaRPr dirty="0"/>
          </a:p>
        </p:txBody>
      </p:sp>
      <p:sp>
        <p:nvSpPr>
          <p:cNvPr id="209" name="CustomShape 2"/>
          <p:cNvSpPr/>
          <p:nvPr/>
        </p:nvSpPr>
        <p:spPr>
          <a:xfrm>
            <a:off x="384840" y="879840"/>
            <a:ext cx="8251200" cy="3944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B0F0"/>
                </a:solidFill>
                <a:latin typeface="Calibri" panose="020F0502020204030204" pitchFamily="34" charset="0"/>
              </a:rPr>
              <a:t>Internet faces many challenges today:</a:t>
            </a:r>
            <a:endParaRPr sz="2400" dirty="0">
              <a:solidFill>
                <a:srgbClr val="00B0F0"/>
              </a:solidFill>
            </a:endParaRP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</a:rPr>
              <a:t>Proliferation of new applications and </a:t>
            </a:r>
            <a:r>
              <a:rPr lang="en-IN" sz="2400" dirty="0" smtClean="0">
                <a:latin typeface="Calibri" panose="020F0502020204030204" pitchFamily="34" charset="0"/>
              </a:rPr>
              <a:t>services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alibri" panose="020F0502020204030204" pitchFamily="34" charset="0"/>
              </a:rPr>
              <a:t>Demand of high </a:t>
            </a:r>
            <a:r>
              <a:rPr lang="en-IN" sz="2400" dirty="0">
                <a:latin typeface="Calibri" panose="020F0502020204030204" pitchFamily="34" charset="0"/>
              </a:rPr>
              <a:t>throughput and </a:t>
            </a:r>
            <a:r>
              <a:rPr lang="en-IN" sz="2400" dirty="0" smtClean="0">
                <a:latin typeface="Calibri" panose="020F0502020204030204" pitchFamily="34" charset="0"/>
              </a:rPr>
              <a:t>resilience with robustness and efficiency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alibri" panose="020F0502020204030204" pitchFamily="34" charset="0"/>
              </a:rPr>
              <a:t>Network Protocols deal with computing and maintaining distributed state locally at each node</a:t>
            </a:r>
            <a:endParaRPr lang="en-IN" sz="24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alibri" panose="020F0502020204030204" pitchFamily="34" charset="0"/>
              </a:rPr>
              <a:t>Upgrading single router is hard, making the whole network hard to upgrade</a:t>
            </a:r>
            <a:endParaRPr sz="2400" dirty="0"/>
          </a:p>
        </p:txBody>
      </p:sp>
      <p:sp>
        <p:nvSpPr>
          <p:cNvPr id="211" name="CustomShape 4"/>
          <p:cNvSpPr/>
          <p:nvPr/>
        </p:nvSpPr>
        <p:spPr>
          <a:xfrm>
            <a:off x="8712000" y="4824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1340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D518C16F-1C30-405A-93DD-019F0E180D84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30</a:t>
            </a:fld>
            <a:endParaRPr dirty="0"/>
          </a:p>
        </p:txBody>
      </p:sp>
      <p:sp>
        <p:nvSpPr>
          <p:cNvPr id="245" name="CustomShape 2"/>
          <p:cNvSpPr/>
          <p:nvPr/>
        </p:nvSpPr>
        <p:spPr>
          <a:xfrm>
            <a:off x="384840" y="319680"/>
            <a:ext cx="31410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NDlog Program</a:t>
            </a:r>
            <a:endParaRPr dirty="0"/>
          </a:p>
        </p:txBody>
      </p:sp>
      <p:sp>
        <p:nvSpPr>
          <p:cNvPr id="246" name="CustomShape 3"/>
          <p:cNvSpPr/>
          <p:nvPr/>
        </p:nvSpPr>
        <p:spPr>
          <a:xfrm>
            <a:off x="168840" y="900000"/>
            <a:ext cx="8757000" cy="371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15000"/>
              </a:lnSpc>
            </a:pPr>
            <a:r>
              <a:rPr lang="en-IN" sz="2000" dirty="0">
                <a:latin typeface="Calibri" panose="020F0502020204030204" pitchFamily="34" charset="0"/>
              </a:rPr>
              <a:t>A Network Datalog (NDlog) program is a Datalog program that satisfies the following  syntactic constraints:</a:t>
            </a:r>
            <a:endParaRPr sz="2000" dirty="0"/>
          </a:p>
          <a:p>
            <a:pPr>
              <a:lnSpc>
                <a:spcPct val="115000"/>
              </a:lnSpc>
            </a:pPr>
            <a:r>
              <a:rPr lang="en-IN" sz="2000" dirty="0">
                <a:latin typeface="Calibri" panose="020F0502020204030204" pitchFamily="34" charset="0"/>
              </a:rPr>
              <a:t>1.) </a:t>
            </a:r>
            <a:r>
              <a:rPr lang="en-IN" sz="2000" b="1" dirty="0">
                <a:latin typeface="Trebuchet MS"/>
              </a:rPr>
              <a:t>Location specificity</a:t>
            </a:r>
            <a:r>
              <a:rPr lang="en-IN" sz="2000" dirty="0">
                <a:latin typeface="Calibri" panose="020F0502020204030204" pitchFamily="34" charset="0"/>
              </a:rPr>
              <a:t>: Each predicate has a location specifier as its first  attribute</a:t>
            </a:r>
            <a:endParaRPr sz="2000" dirty="0"/>
          </a:p>
          <a:p>
            <a:pPr>
              <a:lnSpc>
                <a:spcPct val="115000"/>
              </a:lnSpc>
            </a:pPr>
            <a:r>
              <a:rPr lang="en-IN" sz="2000" dirty="0">
                <a:latin typeface="Calibri" panose="020F0502020204030204" pitchFamily="34" charset="0"/>
              </a:rPr>
              <a:t>2.) </a:t>
            </a:r>
            <a:r>
              <a:rPr lang="en-IN" sz="2000" b="1" dirty="0">
                <a:latin typeface="Trebuchet MS"/>
              </a:rPr>
              <a:t>Address type safety</a:t>
            </a:r>
            <a:r>
              <a:rPr lang="en-IN" sz="2000" dirty="0">
                <a:latin typeface="Calibri" panose="020F0502020204030204" pitchFamily="34" charset="0"/>
              </a:rPr>
              <a:t>: A variable that appears once in a rule as an address type  must not appear elsewhere in the rule as a  non-address type.</a:t>
            </a:r>
            <a:endParaRPr sz="2000" dirty="0"/>
          </a:p>
          <a:p>
            <a:pPr>
              <a:lnSpc>
                <a:spcPct val="115000"/>
              </a:lnSpc>
            </a:pPr>
            <a:r>
              <a:rPr lang="en-IN" sz="2000" dirty="0">
                <a:latin typeface="Calibri" panose="020F0502020204030204" pitchFamily="34" charset="0"/>
              </a:rPr>
              <a:t>3.) </a:t>
            </a:r>
            <a:r>
              <a:rPr lang="en-IN" sz="2000" b="1" dirty="0">
                <a:latin typeface="Trebuchet MS"/>
              </a:rPr>
              <a:t>Stored link relations</a:t>
            </a:r>
            <a:r>
              <a:rPr lang="en-IN" sz="2000" dirty="0">
                <a:latin typeface="Calibri" panose="020F0502020204030204" pitchFamily="34" charset="0"/>
              </a:rPr>
              <a:t>: Link relations never appear in the head of a rule with a  non-empty body (i.e., they are stored, not derived).</a:t>
            </a:r>
            <a:endParaRPr sz="2000" dirty="0"/>
          </a:p>
          <a:p>
            <a:pPr algn="just">
              <a:lnSpc>
                <a:spcPct val="115000"/>
              </a:lnSpc>
            </a:pPr>
            <a:r>
              <a:rPr lang="en-IN" sz="2000" dirty="0">
                <a:latin typeface="Calibri" panose="020F0502020204030204" pitchFamily="34" charset="0"/>
              </a:rPr>
              <a:t>4.) </a:t>
            </a:r>
            <a:r>
              <a:rPr lang="en-IN" sz="2000" b="1" dirty="0">
                <a:latin typeface="Trebuchet MS"/>
              </a:rPr>
              <a:t>Link-restriction</a:t>
            </a:r>
            <a:r>
              <a:rPr lang="en-IN" sz="2000" dirty="0">
                <a:latin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</a:rPr>
              <a:t>next slide</a:t>
            </a:r>
            <a:r>
              <a:rPr lang="en-IN" sz="2000" dirty="0" smtClean="0">
                <a:latin typeface="Calibri" panose="020F0502020204030204" pitchFamily="34" charset="0"/>
              </a:rPr>
              <a:t>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5663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288000" y="36000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Link Restricted Rules</a:t>
            </a:r>
            <a:endParaRPr dirty="0"/>
          </a:p>
        </p:txBody>
      </p:sp>
      <p:sp>
        <p:nvSpPr>
          <p:cNvPr id="257" name="CustomShape 2"/>
          <p:cNvSpPr/>
          <p:nvPr/>
        </p:nvSpPr>
        <p:spPr>
          <a:xfrm>
            <a:off x="288000" y="936000"/>
            <a:ext cx="8925840" cy="444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Link restriction: ensures that </a:t>
            </a:r>
            <a:r>
              <a:rPr lang="en-IN" sz="2000" dirty="0">
                <a:latin typeface="Calibri" panose="020F0502020204030204" pitchFamily="34" charset="0"/>
              </a:rPr>
              <a:t>rule execution results in </a:t>
            </a:r>
            <a:r>
              <a:rPr lang="en-IN" sz="2000" dirty="0" smtClean="0">
                <a:latin typeface="Calibri" panose="020F0502020204030204" pitchFamily="34" charset="0"/>
              </a:rPr>
              <a:t>communication </a:t>
            </a:r>
            <a:r>
              <a:rPr lang="en-IN" sz="2000" dirty="0">
                <a:latin typeface="Calibri" panose="020F0502020204030204" pitchFamily="34" charset="0"/>
              </a:rPr>
              <a:t>only among nodes that are physically connected with a  bidirectional link.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A link-restricted rule is either a local rule (having the same location specifier variable in each predicate), or a  rule with the following </a:t>
            </a:r>
            <a:r>
              <a:rPr lang="en-IN" sz="2000" dirty="0" smtClean="0">
                <a:latin typeface="Calibri" panose="020F0502020204030204" pitchFamily="34" charset="0"/>
              </a:rPr>
              <a:t>properties: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2000" dirty="0" smtClean="0">
                <a:latin typeface="Calibri" panose="020F0502020204030204" pitchFamily="34" charset="0"/>
              </a:rPr>
              <a:t>1. </a:t>
            </a:r>
            <a:r>
              <a:rPr lang="en-IN" sz="2000" dirty="0">
                <a:latin typeface="Calibri" panose="020F0502020204030204" pitchFamily="34" charset="0"/>
              </a:rPr>
              <a:t>There is exactly one link predicate in the </a:t>
            </a:r>
            <a:r>
              <a:rPr lang="en-IN" sz="2000" dirty="0" smtClean="0">
                <a:latin typeface="Calibri" panose="020F0502020204030204" pitchFamily="34" charset="0"/>
              </a:rPr>
              <a:t>body.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2000" dirty="0" smtClean="0">
                <a:latin typeface="Calibri" panose="020F0502020204030204" pitchFamily="34" charset="0"/>
              </a:rPr>
              <a:t>2</a:t>
            </a:r>
            <a:r>
              <a:rPr lang="en-IN" sz="2000" dirty="0">
                <a:latin typeface="Calibri" panose="020F0502020204030204" pitchFamily="34" charset="0"/>
              </a:rPr>
              <a:t>.) All other predicates (including the head predicate) have their location specifier  set to either the first (source) or second (destination) field of the link predicate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Example of a  link-restricted </a:t>
            </a:r>
            <a:r>
              <a:rPr lang="en-IN" sz="2000" dirty="0" smtClean="0">
                <a:latin typeface="Calibri" panose="020F0502020204030204" pitchFamily="34" charset="0"/>
              </a:rPr>
              <a:t>rule: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2000" dirty="0" smtClean="0">
                <a:latin typeface="Calibri" panose="020F0502020204030204" pitchFamily="34" charset="0"/>
              </a:rPr>
              <a:t>p</a:t>
            </a:r>
            <a:r>
              <a:rPr lang="en-IN" sz="2000" dirty="0">
                <a:latin typeface="Calibri" panose="020F0502020204030204" pitchFamily="34" charset="0"/>
              </a:rPr>
              <a:t>(@</a:t>
            </a:r>
            <a:r>
              <a:rPr lang="en-IN" sz="2000" dirty="0" err="1">
                <a:latin typeface="Calibri" panose="020F0502020204030204" pitchFamily="34" charset="0"/>
              </a:rPr>
              <a:t>Dest</a:t>
            </a:r>
            <a:r>
              <a:rPr lang="en-IN" sz="2000" dirty="0">
                <a:latin typeface="Calibri" panose="020F0502020204030204" pitchFamily="34" charset="0"/>
              </a:rPr>
              <a:t>,...) :- link(@</a:t>
            </a:r>
            <a:r>
              <a:rPr lang="en-IN" sz="2000" dirty="0" err="1">
                <a:latin typeface="Calibri" panose="020F0502020204030204" pitchFamily="34" charset="0"/>
              </a:rPr>
              <a:t>src</a:t>
            </a:r>
            <a:r>
              <a:rPr lang="en-IN" sz="2000" dirty="0">
                <a:latin typeface="Calibri" panose="020F0502020204030204" pitchFamily="34" charset="0"/>
              </a:rPr>
              <a:t>, </a:t>
            </a:r>
            <a:r>
              <a:rPr lang="en-IN" sz="2000" dirty="0" err="1">
                <a:latin typeface="Calibri" panose="020F0502020204030204" pitchFamily="34" charset="0"/>
              </a:rPr>
              <a:t>Dest</a:t>
            </a:r>
            <a:r>
              <a:rPr lang="en-IN" sz="2000" dirty="0">
                <a:latin typeface="Calibri" panose="020F0502020204030204" pitchFamily="34" charset="0"/>
              </a:rPr>
              <a:t>...),p1(@</a:t>
            </a:r>
            <a:r>
              <a:rPr lang="en-IN" sz="2000" dirty="0" err="1">
                <a:latin typeface="Calibri" panose="020F0502020204030204" pitchFamily="34" charset="0"/>
              </a:rPr>
              <a:t>src</a:t>
            </a:r>
            <a:r>
              <a:rPr lang="en-IN" sz="2000" dirty="0">
                <a:latin typeface="Calibri" panose="020F0502020204030204" pitchFamily="34" charset="0"/>
              </a:rPr>
              <a:t>, ...), p2(@</a:t>
            </a:r>
            <a:r>
              <a:rPr lang="en-IN" sz="2000" dirty="0" err="1">
                <a:latin typeface="Calibri" panose="020F0502020204030204" pitchFamily="34" charset="0"/>
              </a:rPr>
              <a:t>src</a:t>
            </a:r>
            <a:r>
              <a:rPr lang="en-IN" sz="2000" dirty="0">
                <a:latin typeface="Calibri" panose="020F0502020204030204" pitchFamily="34" charset="0"/>
              </a:rPr>
              <a:t>, ...),..., </a:t>
            </a:r>
            <a:r>
              <a:rPr lang="en-IN" sz="2000" dirty="0" err="1">
                <a:latin typeface="Calibri" panose="020F0502020204030204" pitchFamily="34" charset="0"/>
              </a:rPr>
              <a:t>pn</a:t>
            </a:r>
            <a:r>
              <a:rPr lang="en-IN" sz="2000" dirty="0">
                <a:latin typeface="Calibri" panose="020F0502020204030204" pitchFamily="34" charset="0"/>
              </a:rPr>
              <a:t>(@</a:t>
            </a:r>
            <a:r>
              <a:rPr lang="en-IN" sz="2000" dirty="0" err="1">
                <a:latin typeface="Calibri" panose="020F0502020204030204" pitchFamily="34" charset="0"/>
              </a:rPr>
              <a:t>src</a:t>
            </a:r>
            <a:r>
              <a:rPr lang="en-IN" sz="2000" dirty="0">
                <a:latin typeface="Calibri" panose="020F0502020204030204" pitchFamily="34" charset="0"/>
              </a:rPr>
              <a:t>, </a:t>
            </a:r>
            <a:r>
              <a:rPr lang="en-IN" sz="2000" dirty="0" smtClean="0">
                <a:latin typeface="Calibri" panose="020F0502020204030204" pitchFamily="34" charset="0"/>
              </a:rPr>
              <a:t>...)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NOTE : </a:t>
            </a:r>
            <a:r>
              <a:rPr lang="en-IN" sz="2000" dirty="0" smtClean="0">
                <a:latin typeface="Calibri" panose="020F0502020204030204" pitchFamily="34" charset="0"/>
              </a:rPr>
              <a:t>In a fully connected network, an Ndlog parser can be configured to bypass the requirement for link restricted rules</a:t>
            </a:r>
            <a:endParaRPr sz="2000" dirty="0"/>
          </a:p>
        </p:txBody>
      </p:sp>
      <p:sp>
        <p:nvSpPr>
          <p:cNvPr id="258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34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93386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E0D14E01-84F5-4D09-A1E0-9B53EDB19E99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32</a:t>
            </a:fld>
            <a:endParaRPr dirty="0"/>
          </a:p>
        </p:txBody>
      </p:sp>
      <p:sp>
        <p:nvSpPr>
          <p:cNvPr id="260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Soft-state storage model</a:t>
            </a:r>
            <a:endParaRPr dirty="0"/>
          </a:p>
        </p:txBody>
      </p:sp>
      <p:sp>
        <p:nvSpPr>
          <p:cNvPr id="261" name="CustomShape 3"/>
          <p:cNvSpPr/>
          <p:nvPr/>
        </p:nvSpPr>
        <p:spPr>
          <a:xfrm>
            <a:off x="475200" y="1229040"/>
            <a:ext cx="8450640" cy="353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S</a:t>
            </a:r>
            <a:r>
              <a:rPr lang="en-IN" sz="2000" dirty="0" smtClean="0">
                <a:latin typeface="Calibri" panose="020F0502020204030204" pitchFamily="34" charset="0"/>
              </a:rPr>
              <a:t>tored </a:t>
            </a:r>
            <a:r>
              <a:rPr lang="en-IN" sz="2000" dirty="0">
                <a:latin typeface="Calibri" panose="020F0502020204030204" pitchFamily="34" charset="0"/>
              </a:rPr>
              <a:t>data have an associated lifetime or time-to-live (TTL).</a:t>
            </a:r>
            <a:endParaRPr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A  soft-state datum needs to be  periodically refreshed;</a:t>
            </a:r>
            <a:endParaRPr sz="2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if more than a TTL passes, the datum is </a:t>
            </a:r>
            <a:r>
              <a:rPr lang="en-IN" sz="2000" dirty="0" smtClean="0">
                <a:latin typeface="Calibri" panose="020F0502020204030204" pitchFamily="34" charset="0"/>
              </a:rPr>
              <a:t>deleted</a:t>
            </a:r>
            <a:endParaRPr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Eventual </a:t>
            </a:r>
            <a:r>
              <a:rPr lang="en-IN" sz="2000" dirty="0">
                <a:latin typeface="Calibri" panose="020F0502020204030204" pitchFamily="34" charset="0"/>
              </a:rPr>
              <a:t>values are obtained in case of transient errors such as reordered  messages, node disconnection.</a:t>
            </a:r>
            <a:endParaRPr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In </a:t>
            </a:r>
            <a:r>
              <a:rPr lang="en-IN" sz="2000" dirty="0">
                <a:latin typeface="Calibri" panose="020F0502020204030204" pitchFamily="34" charset="0"/>
              </a:rPr>
              <a:t>case of persistent failure no coordination is required, since any data provided by  failed node would be forgotten.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676600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0A7A7224-8EF9-4E92-AED7-F95BD048CB4D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33</a:t>
            </a:fld>
            <a:endParaRPr dirty="0"/>
          </a:p>
        </p:txBody>
      </p:sp>
      <p:sp>
        <p:nvSpPr>
          <p:cNvPr id="263" name="CustomShape 2"/>
          <p:cNvSpPr/>
          <p:nvPr/>
        </p:nvSpPr>
        <p:spPr>
          <a:xfrm>
            <a:off x="384840" y="515520"/>
            <a:ext cx="8372160" cy="42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Overlog – An Extension </a:t>
            </a: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to NDlog</a:t>
            </a:r>
            <a:endParaRPr dirty="0"/>
          </a:p>
        </p:txBody>
      </p:sp>
      <p:sp>
        <p:nvSpPr>
          <p:cNvPr id="264" name="CustomShape 3"/>
          <p:cNvSpPr/>
          <p:nvPr/>
        </p:nvSpPr>
        <p:spPr>
          <a:xfrm>
            <a:off x="475200" y="1080000"/>
            <a:ext cx="8594640" cy="1675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(Not in SIGMOD 2006 paper)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Provides </a:t>
            </a:r>
            <a:r>
              <a:rPr lang="en-IN" dirty="0">
                <a:latin typeface="Calibri" panose="020F0502020204030204" pitchFamily="34" charset="0"/>
              </a:rPr>
              <a:t>Soft-state feature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availability of a materialized keyword at the beginning of each program to specify  the TTL of predicates.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E.g. materialized(link, {1,2}, 10)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Overlog soft-state storage semantics:</a:t>
            </a:r>
            <a:endParaRPr dirty="0"/>
          </a:p>
        </p:txBody>
      </p:sp>
      <p:sp>
        <p:nvSpPr>
          <p:cNvPr id="265" name="CustomShape 4"/>
          <p:cNvSpPr/>
          <p:nvPr/>
        </p:nvSpPr>
        <p:spPr>
          <a:xfrm>
            <a:off x="755280" y="2974239"/>
            <a:ext cx="8034480" cy="2733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1500" dirty="0">
                <a:latin typeface="Calibri" panose="020F0502020204030204" pitchFamily="34" charset="0"/>
              </a:rPr>
              <a:t>When a tuple is derived, if there exists another tuple with the same primary key but differences on  other fields, an update occurs, in which the new tuple replaces the previous one.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1500" dirty="0">
                <a:latin typeface="Calibri" panose="020F0502020204030204" pitchFamily="34" charset="0"/>
              </a:rPr>
              <a:t>if the two tuples are identical, a refresh occurs, in which the existing tuple is extended by its TTL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1500" dirty="0">
                <a:latin typeface="Calibri" panose="020F0502020204030204" pitchFamily="34" charset="0"/>
              </a:rPr>
              <a:t>Periodic Event predicate: transient tables that has no materialized declaration</a:t>
            </a:r>
            <a:endParaRPr dirty="0"/>
          </a:p>
        </p:txBody>
      </p:sp>
      <p:sp>
        <p:nvSpPr>
          <p:cNvPr id="266" name="CustomShape 5"/>
          <p:cNvSpPr/>
          <p:nvPr/>
        </p:nvSpPr>
        <p:spPr>
          <a:xfrm>
            <a:off x="1938960" y="4171950"/>
            <a:ext cx="5263920" cy="54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dirty="0">
                <a:latin typeface="Calibri" panose="020F0502020204030204" pitchFamily="34" charset="0"/>
              </a:rPr>
              <a:t>ping(@Y, X) :- periodic(@X, 10), link(@X, Y).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43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2"/>
          <p:cNvSpPr/>
          <p:nvPr/>
        </p:nvSpPr>
        <p:spPr>
          <a:xfrm>
            <a:off x="480240" y="2008800"/>
            <a:ext cx="63576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Execution Plan generation</a:t>
            </a:r>
            <a:endParaRPr dirty="0"/>
          </a:p>
        </p:txBody>
      </p:sp>
      <p:sp>
        <p:nvSpPr>
          <p:cNvPr id="269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12AE2842-760A-4D79-BE22-96B903C4FBAD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3266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272AB6D6-0E9F-4077-9C50-262C8B41CEC5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35</a:t>
            </a:fld>
            <a:endParaRPr dirty="0"/>
          </a:p>
        </p:txBody>
      </p:sp>
      <p:sp>
        <p:nvSpPr>
          <p:cNvPr id="271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Execution Plan generation</a:t>
            </a:r>
            <a:endParaRPr dirty="0"/>
          </a:p>
        </p:txBody>
      </p:sp>
      <p:sp>
        <p:nvSpPr>
          <p:cNvPr id="272" name="CustomShape 3"/>
          <p:cNvSpPr/>
          <p:nvPr/>
        </p:nvSpPr>
        <p:spPr>
          <a:xfrm>
            <a:off x="475200" y="1229040"/>
            <a:ext cx="7919280" cy="177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Network Protocols : State machines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NDlog :  Runtime systems developed as Distributed dataflow execution engines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Recursive flows and the asynchronous communication difficult to handle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Two types : Centralized / Distributed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2985726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84840" y="51840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Centralized Plan Generation</a:t>
            </a:r>
            <a:endParaRPr dirty="0"/>
          </a:p>
        </p:txBody>
      </p:sp>
      <p:sp>
        <p:nvSpPr>
          <p:cNvPr id="274" name="CustomShape 2"/>
          <p:cNvSpPr/>
          <p:nvPr/>
        </p:nvSpPr>
        <p:spPr>
          <a:xfrm>
            <a:off x="4570920" y="3462224"/>
            <a:ext cx="4573080" cy="1670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75" name="CustomShape 3"/>
          <p:cNvSpPr/>
          <p:nvPr/>
        </p:nvSpPr>
        <p:spPr>
          <a:xfrm>
            <a:off x="-1" y="3472740"/>
            <a:ext cx="4587379" cy="1670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6" name="CustomShape 4"/>
          <p:cNvSpPr/>
          <p:nvPr/>
        </p:nvSpPr>
        <p:spPr>
          <a:xfrm>
            <a:off x="481680" y="1143000"/>
            <a:ext cx="7566840" cy="21907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Semi-naive </a:t>
            </a:r>
            <a:r>
              <a:rPr lang="en-IN" dirty="0" smtClean="0">
                <a:latin typeface="Calibri" panose="020F0502020204030204" pitchFamily="34" charset="0"/>
              </a:rPr>
              <a:t>fixpoint Datalog </a:t>
            </a:r>
            <a:r>
              <a:rPr lang="en-IN" dirty="0">
                <a:latin typeface="Calibri" panose="020F0502020204030204" pitchFamily="34" charset="0"/>
              </a:rPr>
              <a:t>Evaluation mechanism that ensures no redundant  </a:t>
            </a:r>
            <a:r>
              <a:rPr lang="en-IN" dirty="0" smtClean="0">
                <a:latin typeface="Calibri" panose="020F0502020204030204" pitchFamily="34" charset="0"/>
              </a:rPr>
              <a:t>evaluations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Input tuples computed in the previous iteration of the recursive rule are used as input in the current iteration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The first time produced tuples only are used as input for the next iteration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It repeats until a fixpoint is reached ( All buffers are empty and no new tuples produced)</a:t>
            </a:r>
            <a:endParaRPr dirty="0"/>
          </a:p>
        </p:txBody>
      </p:sp>
      <p:sp>
        <p:nvSpPr>
          <p:cNvPr id="277" name="CustomShape 5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0A766AF7-D7EB-4B6A-A8EF-7166B65C0944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7043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332640" y="393480"/>
            <a:ext cx="47052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Centralized Plan Generation</a:t>
            </a:r>
            <a:endParaRPr lang="en-IN" sz="2400" dirty="0"/>
          </a:p>
        </p:txBody>
      </p:sp>
      <p:sp>
        <p:nvSpPr>
          <p:cNvPr id="282" name="CustomShape 5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BE41512A-9B58-406B-A46F-81892D88613B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37</a:t>
            </a:fld>
            <a:endParaRPr dirty="0"/>
          </a:p>
        </p:txBody>
      </p:sp>
      <p:pic>
        <p:nvPicPr>
          <p:cNvPr id="1026" name="Picture 2" descr="C:\Users\Upen\Documents\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70364"/>
            <a:ext cx="6908089" cy="6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pen\Documents\al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8876"/>
            <a:ext cx="7696200" cy="36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465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2"/>
          <p:cNvSpPr/>
          <p:nvPr/>
        </p:nvSpPr>
        <p:spPr>
          <a:xfrm>
            <a:off x="480240" y="2008800"/>
            <a:ext cx="66456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Distributed Plan Generation</a:t>
            </a:r>
            <a:endParaRPr dirty="0"/>
          </a:p>
        </p:txBody>
      </p:sp>
      <p:sp>
        <p:nvSpPr>
          <p:cNvPr id="285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B5B0C211-1624-449C-AB04-4BF9572134AF}" type="slidenum">
              <a:rPr lang="en-IN" sz="1000">
                <a:solidFill>
                  <a:srgbClr val="FFFFFF"/>
                </a:solidFill>
                <a:latin typeface="Calibri" panose="020F0502020204030204" pitchFamily="34" charset="0"/>
              </a:r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0897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92765" y="209550"/>
            <a:ext cx="8372160" cy="42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Localization Rewrite</a:t>
            </a:r>
            <a:endParaRPr dirty="0"/>
          </a:p>
        </p:txBody>
      </p:sp>
      <p:sp>
        <p:nvSpPr>
          <p:cNvPr id="287" name="CustomShape 2"/>
          <p:cNvSpPr/>
          <p:nvPr/>
        </p:nvSpPr>
        <p:spPr>
          <a:xfrm>
            <a:off x="392765" y="637950"/>
            <a:ext cx="8162640" cy="54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Rules may have body predicates at different locations:</a:t>
            </a:r>
            <a:endParaRPr dirty="0"/>
          </a:p>
        </p:txBody>
      </p:sp>
      <p:sp>
        <p:nvSpPr>
          <p:cNvPr id="288" name="CustomShape 3"/>
          <p:cNvSpPr/>
          <p:nvPr/>
        </p:nvSpPr>
        <p:spPr>
          <a:xfrm>
            <a:off x="680580" y="1084349"/>
            <a:ext cx="5941080" cy="597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89" name="CustomShape 4"/>
          <p:cNvSpPr/>
          <p:nvPr/>
        </p:nvSpPr>
        <p:spPr>
          <a:xfrm>
            <a:off x="3352800" y="1368929"/>
            <a:ext cx="3540600" cy="6260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0" name="CustomShape 5"/>
          <p:cNvSpPr/>
          <p:nvPr/>
        </p:nvSpPr>
        <p:spPr>
          <a:xfrm>
            <a:off x="736560" y="3000600"/>
            <a:ext cx="2350080" cy="2354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91" name="CustomShape 6"/>
          <p:cNvSpPr/>
          <p:nvPr/>
        </p:nvSpPr>
        <p:spPr>
          <a:xfrm>
            <a:off x="736560" y="3438720"/>
            <a:ext cx="4026600" cy="2451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92" name="CustomShape 7"/>
          <p:cNvSpPr/>
          <p:nvPr/>
        </p:nvSpPr>
        <p:spPr>
          <a:xfrm>
            <a:off x="736560" y="3886560"/>
            <a:ext cx="6426720" cy="597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93" name="CustomShape 8"/>
          <p:cNvSpPr/>
          <p:nvPr/>
        </p:nvSpPr>
        <p:spPr>
          <a:xfrm>
            <a:off x="3651120" y="4242240"/>
            <a:ext cx="3512160" cy="6260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294" name="CustomShape 9"/>
          <p:cNvSpPr/>
          <p:nvPr/>
        </p:nvSpPr>
        <p:spPr>
          <a:xfrm>
            <a:off x="8640000" y="4824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42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4800" y="2250034"/>
            <a:ext cx="817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rule localization rewrite step ensured that all tuples to be joined are at the same node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9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Motivation of Declarative Networking</a:t>
            </a:r>
            <a:endParaRPr lang="en-IN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3" name="CustomShape 2"/>
          <p:cNvSpPr/>
          <p:nvPr/>
        </p:nvSpPr>
        <p:spPr>
          <a:xfrm>
            <a:off x="475200" y="1009800"/>
            <a:ext cx="7954200" cy="381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Routing Protocols to accommodate to the needs of new applications- more  tedious and error prone  using conventional query languages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Routing?</a:t>
            </a:r>
            <a:endParaRPr sz="2000"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Gathering local network state : Base Data</a:t>
            </a:r>
            <a:endParaRPr sz="2000"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Deriving forwarding tables : Derived Data</a:t>
            </a:r>
            <a:endParaRPr sz="2000"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Enforcing constraints : Constraints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Recursive Query processing- natural fit for expressing the relationship between  base data, derived data, and the associated </a:t>
            </a:r>
            <a:r>
              <a:rPr lang="en-IN" sz="2000" dirty="0" smtClean="0">
                <a:latin typeface="Calibri" panose="020F0502020204030204" pitchFamily="34" charset="0"/>
              </a:rPr>
              <a:t>constraints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Opportunity for automated protocol optimization, program checking and debugging</a:t>
            </a:r>
            <a:endParaRPr sz="2000" dirty="0"/>
          </a:p>
        </p:txBody>
      </p:sp>
      <p:sp>
        <p:nvSpPr>
          <p:cNvPr id="214" name="CustomShape 3"/>
          <p:cNvSpPr/>
          <p:nvPr/>
        </p:nvSpPr>
        <p:spPr>
          <a:xfrm>
            <a:off x="8712000" y="4824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20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0371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Distributed Plan Generation</a:t>
            </a:r>
            <a:endParaRPr dirty="0"/>
          </a:p>
        </p:txBody>
      </p:sp>
      <p:sp>
        <p:nvSpPr>
          <p:cNvPr id="296" name="CustomShape 2"/>
          <p:cNvSpPr/>
          <p:nvPr/>
        </p:nvSpPr>
        <p:spPr>
          <a:xfrm>
            <a:off x="475200" y="1152000"/>
            <a:ext cx="8019000" cy="1211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Rule sp2a@Src sends links to </a:t>
            </a:r>
            <a:r>
              <a:rPr lang="en-IN" dirty="0" smtClean="0">
                <a:latin typeface="Calibri" panose="020F0502020204030204" pitchFamily="34" charset="0"/>
              </a:rPr>
              <a:t>destination address </a:t>
            </a:r>
            <a:r>
              <a:rPr lang="en-IN" dirty="0">
                <a:latin typeface="Calibri" panose="020F0502020204030204" pitchFamily="34" charset="0"/>
              </a:rPr>
              <a:t>with as linkD tuples.</a:t>
            </a:r>
            <a:endParaRPr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Rule sp2b-2@Nxt takes </a:t>
            </a:r>
            <a:r>
              <a:rPr lang="en-IN" dirty="0" smtClean="0">
                <a:latin typeface="Calibri" panose="020F0502020204030204" pitchFamily="34" charset="0"/>
              </a:rPr>
              <a:t>linkD via the network </a:t>
            </a:r>
            <a:r>
              <a:rPr lang="en-IN" dirty="0">
                <a:latin typeface="Calibri" panose="020F0502020204030204" pitchFamily="34" charset="0"/>
              </a:rPr>
              <a:t>and performs join with </a:t>
            </a:r>
            <a:r>
              <a:rPr lang="en-IN" dirty="0" smtClean="0">
                <a:latin typeface="Calibri" panose="020F0502020204030204" pitchFamily="34" charset="0"/>
              </a:rPr>
              <a:t>local path </a:t>
            </a:r>
            <a:r>
              <a:rPr lang="en-IN" dirty="0">
                <a:latin typeface="Calibri" panose="020F0502020204030204" pitchFamily="34" charset="0"/>
              </a:rPr>
              <a:t>tuple.</a:t>
            </a:r>
            <a:endParaRPr dirty="0"/>
          </a:p>
        </p:txBody>
      </p:sp>
      <p:sp>
        <p:nvSpPr>
          <p:cNvPr id="297" name="CustomShape 3"/>
          <p:cNvSpPr/>
          <p:nvPr/>
        </p:nvSpPr>
        <p:spPr>
          <a:xfrm>
            <a:off x="311760" y="2304000"/>
            <a:ext cx="7993440" cy="2696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98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43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5703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Recursive Query Evaluation</a:t>
            </a:r>
            <a:endParaRPr dirty="0"/>
          </a:p>
        </p:txBody>
      </p:sp>
      <p:sp>
        <p:nvSpPr>
          <p:cNvPr id="300" name="CustomShape 2"/>
          <p:cNvSpPr/>
          <p:nvPr/>
        </p:nvSpPr>
        <p:spPr>
          <a:xfrm>
            <a:off x="475200" y="1152000"/>
            <a:ext cx="6435000" cy="11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Semi-naïve evaluation: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Iterations (rounds) of synchronous computation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Results from iteration </a:t>
            </a:r>
            <a:r>
              <a:rPr lang="en-IN" dirty="0" err="1">
                <a:latin typeface="Calibri" panose="020F0502020204030204" pitchFamily="34" charset="0"/>
              </a:rPr>
              <a:t>ith</a:t>
            </a:r>
            <a:r>
              <a:rPr lang="en-IN" dirty="0">
                <a:latin typeface="Calibri" panose="020F0502020204030204" pitchFamily="34" charset="0"/>
              </a:rPr>
              <a:t> used in (i+1)</a:t>
            </a:r>
            <a:r>
              <a:rPr lang="en-IN" dirty="0" err="1">
                <a:latin typeface="Calibri" panose="020F0502020204030204" pitchFamily="34" charset="0"/>
              </a:rPr>
              <a:t>th</a:t>
            </a:r>
            <a:endParaRPr dirty="0"/>
          </a:p>
        </p:txBody>
      </p:sp>
      <p:sp>
        <p:nvSpPr>
          <p:cNvPr id="301" name="CustomShape 3"/>
          <p:cNvSpPr/>
          <p:nvPr/>
        </p:nvSpPr>
        <p:spPr>
          <a:xfrm>
            <a:off x="1237320" y="4506120"/>
            <a:ext cx="5426640" cy="245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02" name="CustomShape 4"/>
          <p:cNvSpPr/>
          <p:nvPr/>
        </p:nvSpPr>
        <p:spPr>
          <a:xfrm>
            <a:off x="1101600" y="2260800"/>
            <a:ext cx="5436360" cy="2121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3" name="CustomShape 5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44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56946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Pipelined Semi-naïve (PSN)</a:t>
            </a:r>
            <a:endParaRPr dirty="0"/>
          </a:p>
        </p:txBody>
      </p:sp>
      <p:sp>
        <p:nvSpPr>
          <p:cNvPr id="305" name="CustomShape 2"/>
          <p:cNvSpPr/>
          <p:nvPr/>
        </p:nvSpPr>
        <p:spPr>
          <a:xfrm>
            <a:off x="475200" y="973266"/>
            <a:ext cx="8522640" cy="14460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Fully-asynchronous distributed </a:t>
            </a:r>
            <a:r>
              <a:rPr lang="en-IN" dirty="0">
                <a:latin typeface="Calibri" panose="020F0502020204030204" pitchFamily="34" charset="0"/>
              </a:rPr>
              <a:t>evaluation: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Computed tuples in any iteration </a:t>
            </a:r>
            <a:r>
              <a:rPr lang="en-IN" dirty="0" smtClean="0">
                <a:latin typeface="Calibri" panose="020F0502020204030204" pitchFamily="34" charset="0"/>
              </a:rPr>
              <a:t>are immediately pipelined </a:t>
            </a:r>
            <a:r>
              <a:rPr lang="en-IN" dirty="0">
                <a:latin typeface="Calibri" panose="020F0502020204030204" pitchFamily="34" charset="0"/>
              </a:rPr>
              <a:t>to next iteration</a:t>
            </a:r>
            <a:endParaRPr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Natural for distributed </a:t>
            </a:r>
            <a:r>
              <a:rPr lang="en-IN" dirty="0" smtClean="0">
                <a:latin typeface="Calibri" panose="020F0502020204030204" pitchFamily="34" charset="0"/>
              </a:rPr>
              <a:t>dataflow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Timestamps are added to each tuple locally to ensure no repeated inferences</a:t>
            </a:r>
            <a:endParaRPr dirty="0"/>
          </a:p>
        </p:txBody>
      </p:sp>
      <p:sp>
        <p:nvSpPr>
          <p:cNvPr id="306" name="CustomShape 3"/>
          <p:cNvSpPr/>
          <p:nvPr/>
        </p:nvSpPr>
        <p:spPr>
          <a:xfrm>
            <a:off x="1946880" y="4653000"/>
            <a:ext cx="3960000" cy="4546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07" name="CustomShape 4"/>
          <p:cNvSpPr/>
          <p:nvPr/>
        </p:nvSpPr>
        <p:spPr>
          <a:xfrm>
            <a:off x="945720" y="2495550"/>
            <a:ext cx="7116480" cy="2083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8" name="CustomShape 5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45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84088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384840" y="225900"/>
            <a:ext cx="8372160" cy="517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Pipelined Semi-naïve (PSN)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384840" y="826826"/>
            <a:ext cx="8157960" cy="13639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</a:rPr>
              <a:t>Node receiving new tuple can immediately process the tuple without waiting for local  iteration to </a:t>
            </a:r>
            <a:r>
              <a:rPr lang="en-IN" dirty="0" smtClean="0">
                <a:latin typeface="Calibri" panose="020F0502020204030204" pitchFamily="34" charset="0"/>
              </a:rPr>
              <a:t>complete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IN" dirty="0" smtClean="0">
                <a:latin typeface="Calibri" panose="020F0502020204030204" pitchFamily="34" charset="0"/>
              </a:rPr>
              <a:t>As long as Ndlog program is monotonic &amp; messages arrive in FIFO between nodes, PSN acts same as SN</a:t>
            </a:r>
            <a:endParaRPr dirty="0"/>
          </a:p>
        </p:txBody>
      </p:sp>
      <p:sp>
        <p:nvSpPr>
          <p:cNvPr id="312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46</a:t>
            </a:r>
            <a:endParaRPr/>
          </a:p>
        </p:txBody>
      </p:sp>
      <p:pic>
        <p:nvPicPr>
          <p:cNvPr id="2051" name="Picture 3" descr="C:\Users\Upen\Documents\p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38350"/>
            <a:ext cx="640826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50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2"/>
          <p:cNvSpPr/>
          <p:nvPr/>
        </p:nvSpPr>
        <p:spPr>
          <a:xfrm>
            <a:off x="501120" y="2016000"/>
            <a:ext cx="640872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Incremental Maintenance</a:t>
            </a:r>
            <a:endParaRPr dirty="0"/>
          </a:p>
        </p:txBody>
      </p:sp>
      <p:sp>
        <p:nvSpPr>
          <p:cNvPr id="315" name="CustomShape 3"/>
          <p:cNvSpPr/>
          <p:nvPr/>
        </p:nvSpPr>
        <p:spPr>
          <a:xfrm>
            <a:off x="8640000" y="4819320"/>
            <a:ext cx="343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B4304A50-934C-40D2-BF34-C7853B0D634B}" type="slidenum">
              <a:rPr lang="en-IN" sz="1000">
                <a:solidFill>
                  <a:srgbClr val="FFFFFF"/>
                </a:solidFill>
                <a:latin typeface="Calibri" panose="020F0502020204030204" pitchFamily="34" charset="0"/>
              </a:r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727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84840" y="209550"/>
            <a:ext cx="8372160" cy="42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Semantics in Dynamic Network</a:t>
            </a:r>
            <a:endParaRPr dirty="0"/>
          </a:p>
        </p:txBody>
      </p:sp>
      <p:sp>
        <p:nvSpPr>
          <p:cNvPr id="317" name="CustomShape 2"/>
          <p:cNvSpPr/>
          <p:nvPr/>
        </p:nvSpPr>
        <p:spPr>
          <a:xfrm>
            <a:off x="384840" y="637950"/>
            <a:ext cx="8105040" cy="4114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Underlying Network </a:t>
            </a:r>
            <a:r>
              <a:rPr lang="en-IN" sz="2000" dirty="0" smtClean="0">
                <a:latin typeface="Calibri" panose="020F0502020204030204" pitchFamily="34" charset="0"/>
              </a:rPr>
              <a:t>Changes.</a:t>
            </a:r>
            <a:endParaRPr lang="en-IN"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Use </a:t>
            </a:r>
            <a:r>
              <a:rPr lang="en-IN" sz="2000" dirty="0">
                <a:latin typeface="Calibri" panose="020F0502020204030204" pitchFamily="34" charset="0"/>
              </a:rPr>
              <a:t>Bursty update </a:t>
            </a:r>
            <a:r>
              <a:rPr lang="en-IN" sz="2000" dirty="0" smtClean="0">
                <a:latin typeface="Calibri" panose="020F0502020204030204" pitchFamily="34" charset="0"/>
              </a:rPr>
              <a:t>model :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Updates are allowed during query processing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Assumption that network eventually quiesces for a long time enough to reach a fixpoint</a:t>
            </a:r>
            <a:endParaRPr sz="2000" dirty="0"/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Three types of changes:</a:t>
            </a:r>
            <a:endParaRPr sz="2000"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Insertion : Tuple can be inserted at any stage , handled by pipelined Evaluation.</a:t>
            </a:r>
            <a:endParaRPr sz="2000"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Deletion : Deletion of base tuple leads to deletion of tuples derived from base tuple.</a:t>
            </a:r>
            <a:endParaRPr sz="2000" dirty="0"/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Update : Treated as deletion followed by insertion. Updating base tuple leads to more  updates propagated further.</a:t>
            </a:r>
            <a:endParaRPr sz="2000" dirty="0"/>
          </a:p>
        </p:txBody>
      </p:sp>
      <p:sp>
        <p:nvSpPr>
          <p:cNvPr id="318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48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88702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370210" y="171706"/>
            <a:ext cx="8372160" cy="647444"/>
          </a:xfrm>
          <a:prstGeom prst="rect">
            <a:avLst/>
          </a:prstGeom>
          <a:noFill/>
          <a:ln>
            <a:noFill/>
          </a:ln>
        </p:spPr>
        <p:txBody>
          <a:bodyPr lIns="0" tIns="8712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Semantics in Dynamic Network</a:t>
            </a:r>
            <a:endParaRPr dirty="0"/>
          </a:p>
        </p:txBody>
      </p:sp>
      <p:sp>
        <p:nvSpPr>
          <p:cNvPr id="323" name="CustomShape 2"/>
          <p:cNvSpPr/>
          <p:nvPr/>
        </p:nvSpPr>
        <p:spPr>
          <a:xfrm>
            <a:off x="480686" y="819150"/>
            <a:ext cx="8378640" cy="364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Use of Count Algorithm for multiple derivations </a:t>
            </a:r>
            <a:r>
              <a:rPr lang="en-IN" sz="2000" dirty="0" smtClean="0">
                <a:latin typeface="Calibri" panose="020F0502020204030204" pitchFamily="34" charset="0"/>
              </a:rPr>
              <a:t>ensures </a:t>
            </a:r>
            <a:r>
              <a:rPr lang="en-IN" sz="2000" dirty="0">
                <a:latin typeface="Calibri" panose="020F0502020204030204" pitchFamily="34" charset="0"/>
              </a:rPr>
              <a:t>that tuples no longer derivable are deleted on deletes/updates</a:t>
            </a:r>
            <a:endParaRPr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Standard view maintenance technique for </a:t>
            </a:r>
            <a:r>
              <a:rPr lang="en-IN" sz="2000" dirty="0" smtClean="0">
                <a:latin typeface="Calibri" panose="020F0502020204030204" pitchFamily="34" charset="0"/>
              </a:rPr>
              <a:t>aggregates</a:t>
            </a:r>
            <a:endParaRPr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Example : Calculate 2 hop </a:t>
            </a:r>
            <a:r>
              <a:rPr lang="en-IN" sz="2000" dirty="0" smtClean="0">
                <a:latin typeface="Calibri" panose="020F0502020204030204" pitchFamily="34" charset="0"/>
              </a:rPr>
              <a:t>paths </a:t>
            </a:r>
            <a:r>
              <a:rPr lang="en-IN" sz="2000" dirty="0">
                <a:latin typeface="Calibri" panose="020F0502020204030204" pitchFamily="34" charset="0"/>
              </a:rPr>
              <a:t>for given link set</a:t>
            </a:r>
            <a:endParaRPr sz="2000" dirty="0"/>
          </a:p>
          <a:p>
            <a:pPr lvl="1">
              <a:lnSpc>
                <a:spcPct val="150000"/>
              </a:lnSpc>
              <a:buSzPct val="45000"/>
            </a:pPr>
            <a:r>
              <a:rPr lang="en-IN" sz="2000" dirty="0">
                <a:latin typeface="Calibri" panose="020F0502020204030204" pitchFamily="34" charset="0"/>
              </a:rPr>
              <a:t>Link={(</a:t>
            </a:r>
            <a:r>
              <a:rPr lang="en-IN" sz="2000" dirty="0" err="1">
                <a:latin typeface="Calibri" panose="020F0502020204030204" pitchFamily="34" charset="0"/>
              </a:rPr>
              <a:t>a,b</a:t>
            </a:r>
            <a:r>
              <a:rPr lang="en-IN" sz="2000" dirty="0">
                <a:latin typeface="Calibri" panose="020F0502020204030204" pitchFamily="34" charset="0"/>
              </a:rPr>
              <a:t>),(</a:t>
            </a:r>
            <a:r>
              <a:rPr lang="en-IN" sz="2000" dirty="0" err="1">
                <a:latin typeface="Calibri" panose="020F0502020204030204" pitchFamily="34" charset="0"/>
              </a:rPr>
              <a:t>b,c</a:t>
            </a:r>
            <a:r>
              <a:rPr lang="en-IN" sz="2000" dirty="0">
                <a:latin typeface="Calibri" panose="020F0502020204030204" pitchFamily="34" charset="0"/>
              </a:rPr>
              <a:t>),(</a:t>
            </a:r>
            <a:r>
              <a:rPr lang="en-IN" sz="2000" dirty="0" err="1">
                <a:latin typeface="Calibri" panose="020F0502020204030204" pitchFamily="34" charset="0"/>
              </a:rPr>
              <a:t>b,e</a:t>
            </a:r>
            <a:r>
              <a:rPr lang="en-IN" sz="2000" dirty="0">
                <a:latin typeface="Calibri" panose="020F0502020204030204" pitchFamily="34" charset="0"/>
              </a:rPr>
              <a:t>),(</a:t>
            </a:r>
            <a:r>
              <a:rPr lang="en-IN" sz="2000" dirty="0" err="1">
                <a:latin typeface="Calibri" panose="020F0502020204030204" pitchFamily="34" charset="0"/>
              </a:rPr>
              <a:t>a,d</a:t>
            </a:r>
            <a:r>
              <a:rPr lang="en-IN" sz="2000" dirty="0">
                <a:latin typeface="Calibri" panose="020F0502020204030204" pitchFamily="34" charset="0"/>
              </a:rPr>
              <a:t>),(</a:t>
            </a:r>
            <a:r>
              <a:rPr lang="en-IN" sz="2000" dirty="0" err="1">
                <a:latin typeface="Calibri" panose="020F0502020204030204" pitchFamily="34" charset="0"/>
              </a:rPr>
              <a:t>d,c</a:t>
            </a:r>
            <a:r>
              <a:rPr lang="en-IN" sz="2000" dirty="0">
                <a:latin typeface="Calibri" panose="020F0502020204030204" pitchFamily="34" charset="0"/>
              </a:rPr>
              <a:t>)}</a:t>
            </a:r>
            <a:endParaRPr sz="2000" dirty="0"/>
          </a:p>
          <a:p>
            <a:pPr lvl="1">
              <a:lnSpc>
                <a:spcPct val="150000"/>
              </a:lnSpc>
              <a:buSzPct val="45000"/>
            </a:pPr>
            <a:r>
              <a:rPr lang="en-IN" sz="2000" dirty="0">
                <a:latin typeface="Calibri" panose="020F0502020204030204" pitchFamily="34" charset="0"/>
              </a:rPr>
              <a:t>Evaluates to {[(</a:t>
            </a:r>
            <a:r>
              <a:rPr lang="en-IN" sz="2000" dirty="0" err="1">
                <a:latin typeface="Calibri" panose="020F0502020204030204" pitchFamily="34" charset="0"/>
              </a:rPr>
              <a:t>a,c</a:t>
            </a:r>
            <a:r>
              <a:rPr lang="en-IN" sz="2000" dirty="0">
                <a:latin typeface="Calibri" panose="020F0502020204030204" pitchFamily="34" charset="0"/>
              </a:rPr>
              <a:t>)-2],[(</a:t>
            </a:r>
            <a:r>
              <a:rPr lang="en-IN" sz="2000" dirty="0" err="1">
                <a:latin typeface="Calibri" panose="020F0502020204030204" pitchFamily="34" charset="0"/>
              </a:rPr>
              <a:t>a,e</a:t>
            </a:r>
            <a:r>
              <a:rPr lang="en-IN" sz="2000" dirty="0">
                <a:latin typeface="Calibri" panose="020F0502020204030204" pitchFamily="34" charset="0"/>
              </a:rPr>
              <a:t>)-1]}</a:t>
            </a:r>
            <a:endParaRPr sz="2000" dirty="0"/>
          </a:p>
          <a:p>
            <a:pPr lvl="1">
              <a:lnSpc>
                <a:spcPct val="150000"/>
              </a:lnSpc>
              <a:buSzPct val="45000"/>
            </a:pPr>
            <a:r>
              <a:rPr lang="en-IN" sz="2000" dirty="0">
                <a:latin typeface="Calibri" panose="020F0502020204030204" pitchFamily="34" charset="0"/>
              </a:rPr>
              <a:t>We keep count with both </a:t>
            </a:r>
            <a:r>
              <a:rPr lang="en-IN" sz="2000" dirty="0" smtClean="0">
                <a:latin typeface="Calibri" panose="020F0502020204030204" pitchFamily="34" charset="0"/>
              </a:rPr>
              <a:t>paths</a:t>
            </a:r>
            <a:endParaRPr sz="2000" dirty="0"/>
          </a:p>
          <a:p>
            <a:pPr lvl="1">
              <a:lnSpc>
                <a:spcPct val="150000"/>
              </a:lnSpc>
              <a:buSzPct val="45000"/>
            </a:pPr>
            <a:r>
              <a:rPr lang="en-IN" sz="2000" dirty="0">
                <a:latin typeface="Calibri" panose="020F0502020204030204" pitchFamily="34" charset="0"/>
              </a:rPr>
              <a:t>If link (</a:t>
            </a:r>
            <a:r>
              <a:rPr lang="en-IN" sz="2000" dirty="0" err="1">
                <a:latin typeface="Calibri" panose="020F0502020204030204" pitchFamily="34" charset="0"/>
              </a:rPr>
              <a:t>a,b</a:t>
            </a:r>
            <a:r>
              <a:rPr lang="en-IN" sz="2000" dirty="0">
                <a:latin typeface="Calibri" panose="020F0502020204030204" pitchFamily="34" charset="0"/>
              </a:rPr>
              <a:t>) is deleted, algo uses stored count to </a:t>
            </a:r>
            <a:r>
              <a:rPr lang="en-IN" sz="2000" dirty="0" smtClean="0">
                <a:latin typeface="Calibri" panose="020F0502020204030204" pitchFamily="34" charset="0"/>
              </a:rPr>
              <a:t>re-evaluate </a:t>
            </a:r>
            <a:r>
              <a:rPr lang="en-IN" sz="2000" dirty="0">
                <a:latin typeface="Calibri" panose="020F0502020204030204" pitchFamily="34" charset="0"/>
              </a:rPr>
              <a:t>hop to {(</a:t>
            </a:r>
            <a:r>
              <a:rPr lang="en-IN" sz="2000" dirty="0" err="1">
                <a:latin typeface="Calibri" panose="020F0502020204030204" pitchFamily="34" charset="0"/>
              </a:rPr>
              <a:t>a,c</a:t>
            </a:r>
            <a:r>
              <a:rPr lang="en-IN" sz="2000" dirty="0">
                <a:latin typeface="Calibri" panose="020F0502020204030204" pitchFamily="34" charset="0"/>
              </a:rPr>
              <a:t>)}</a:t>
            </a:r>
            <a:endParaRPr sz="2000" dirty="0"/>
          </a:p>
        </p:txBody>
      </p:sp>
      <p:sp>
        <p:nvSpPr>
          <p:cNvPr id="324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50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22013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2"/>
          <p:cNvSpPr/>
          <p:nvPr/>
        </p:nvSpPr>
        <p:spPr>
          <a:xfrm>
            <a:off x="186660" y="1584000"/>
            <a:ext cx="8661240" cy="109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IN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Use Cases of Declarative Networking</a:t>
            </a:r>
            <a:endParaRPr dirty="0"/>
          </a:p>
        </p:txBody>
      </p:sp>
      <p:sp>
        <p:nvSpPr>
          <p:cNvPr id="327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6F8605FC-5CB0-4EB2-880C-EC32BD7421C4}" type="slidenum">
              <a:rPr lang="en-IN" sz="1000">
                <a:solidFill>
                  <a:srgbClr val="FFFFFF"/>
                </a:solidFill>
                <a:latin typeface="Calibri" panose="020F0502020204030204" pitchFamily="34" charset="0"/>
              </a:r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472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84840" y="133350"/>
            <a:ext cx="8372160" cy="549720"/>
          </a:xfrm>
          <a:prstGeom prst="rect">
            <a:avLst/>
          </a:prstGeom>
          <a:noFill/>
          <a:ln>
            <a:noFill/>
          </a:ln>
        </p:spPr>
        <p:txBody>
          <a:bodyPr lIns="0" tIns="8712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Declarative Routing</a:t>
            </a:r>
            <a:endParaRPr dirty="0"/>
          </a:p>
        </p:txBody>
      </p:sp>
      <p:sp>
        <p:nvSpPr>
          <p:cNvPr id="329" name="CustomShape 2"/>
          <p:cNvSpPr/>
          <p:nvPr/>
        </p:nvSpPr>
        <p:spPr>
          <a:xfrm>
            <a:off x="384840" y="714007"/>
            <a:ext cx="8450640" cy="38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Routing Protocol is implemented by writing query in Ndlog</a:t>
            </a:r>
            <a:endParaRPr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Queries executed in distributed fashion on nodes</a:t>
            </a:r>
            <a:endParaRPr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Static analysis tests for termination of query in Ndlog</a:t>
            </a:r>
            <a:endParaRPr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NDlog can  express variety of routing protocols such as distance vector, </a:t>
            </a:r>
            <a:r>
              <a:rPr lang="en-IN" sz="2000" dirty="0" smtClean="0">
                <a:latin typeface="Calibri" panose="020F0502020204030204" pitchFamily="34" charset="0"/>
              </a:rPr>
              <a:t>path </a:t>
            </a:r>
            <a:r>
              <a:rPr lang="en-IN" sz="2000" dirty="0">
                <a:latin typeface="Calibri" panose="020F0502020204030204" pitchFamily="34" charset="0"/>
              </a:rPr>
              <a:t>vector, dynamic source routing </a:t>
            </a:r>
            <a:r>
              <a:rPr lang="en-IN" sz="2000" dirty="0" smtClean="0">
                <a:latin typeface="Calibri" panose="020F0502020204030204" pitchFamily="34" charset="0"/>
              </a:rPr>
              <a:t>easily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To limit query computation to the relevant portion of the network, a query rewrite technique called Magic Sets Rewriting is used</a:t>
            </a:r>
          </a:p>
        </p:txBody>
      </p:sp>
      <p:sp>
        <p:nvSpPr>
          <p:cNvPr id="330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100">
                <a:latin typeface="Courier New"/>
              </a:rPr>
              <a:t>52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15655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32640" y="285840"/>
            <a:ext cx="49212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Declarative Overlays</a:t>
            </a:r>
            <a:endParaRPr dirty="0"/>
          </a:p>
        </p:txBody>
      </p:sp>
      <p:sp>
        <p:nvSpPr>
          <p:cNvPr id="349" name="CustomShape 2"/>
          <p:cNvSpPr/>
          <p:nvPr/>
        </p:nvSpPr>
        <p:spPr>
          <a:xfrm>
            <a:off x="423000" y="827640"/>
            <a:ext cx="749484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Overlay network : Virtual nodes built on top of internet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To provide services that are not available in existing 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Overlog  declarative language  an extension on NDlog.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Soft-state is introduced 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Overlog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declarative overlays, application submit P2 a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concise Overlog program that describes an overlay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network and the system maintains routing tables,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perform neighbor discovery etc.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Declarative programs are compact , easier to understand,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debug &amp; extend than thousands of lines of imperative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code.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8784000" y="4804200"/>
            <a:ext cx="187560" cy="30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1000" dirty="0">
                <a:solidFill>
                  <a:srgbClr val="7E7E7E"/>
                </a:solidFill>
                <a:latin typeface="Calibri" panose="020F0502020204030204" pitchFamily="34" charset="0"/>
              </a:rPr>
              <a:t>56</a:t>
            </a:r>
            <a:endParaRPr dirty="0"/>
          </a:p>
        </p:txBody>
      </p:sp>
      <p:sp>
        <p:nvSpPr>
          <p:cNvPr id="352" name="CustomShape 5"/>
          <p:cNvSpPr/>
          <p:nvPr/>
        </p:nvSpPr>
        <p:spPr>
          <a:xfrm>
            <a:off x="6019800" y="1581150"/>
            <a:ext cx="3083400" cy="23176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9187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EC0652A9-C59A-4FAF-9465-A7E450CED8ED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5</a:t>
            </a:fld>
            <a:endParaRPr dirty="0"/>
          </a:p>
        </p:txBody>
      </p:sp>
      <p:sp>
        <p:nvSpPr>
          <p:cNvPr id="151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475200" y="1229040"/>
            <a:ext cx="5714640" cy="274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 to Datalog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Ndlog : An extension to Datalog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Extensions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Execution Plan </a:t>
            </a: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 and References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213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88595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Datalog Optimizations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99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610600" cy="66675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Aggregate Selections in </a:t>
            </a:r>
            <a:r>
              <a:rPr lang="en-US" sz="30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NDLog</a:t>
            </a:r>
            <a:r>
              <a:rPr lang="en-US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Distributed Evaluation </a:t>
            </a:r>
            <a:endParaRPr lang="en-US" sz="30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" y="819150"/>
            <a:ext cx="8229600" cy="39624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For e.g.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i="1" dirty="0">
                <a:solidFill>
                  <a:schemeClr val="tx1"/>
                </a:solidFill>
              </a:rPr>
              <a:t>shortest-path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query, each </a:t>
            </a:r>
            <a:r>
              <a:rPr lang="en-US" sz="2000" dirty="0">
                <a:solidFill>
                  <a:schemeClr val="tx1"/>
                </a:solidFill>
              </a:rPr>
              <a:t>node only needs to propagate the most current shortest </a:t>
            </a:r>
            <a:r>
              <a:rPr lang="en-US" sz="2000" dirty="0" smtClean="0">
                <a:solidFill>
                  <a:schemeClr val="tx1"/>
                </a:solidFill>
              </a:rPr>
              <a:t>paths for </a:t>
            </a:r>
            <a:r>
              <a:rPr lang="en-US" sz="2000" dirty="0">
                <a:solidFill>
                  <a:schemeClr val="tx1"/>
                </a:solidFill>
              </a:rPr>
              <a:t>each destination to neighbors.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This </a:t>
            </a:r>
            <a:r>
              <a:rPr lang="en-US" sz="2000" dirty="0">
                <a:solidFill>
                  <a:schemeClr val="tx1"/>
                </a:solidFill>
              </a:rPr>
              <a:t>propagation can be </a:t>
            </a:r>
            <a:r>
              <a:rPr lang="en-US" sz="2000" dirty="0" smtClean="0">
                <a:solidFill>
                  <a:schemeClr val="tx1"/>
                </a:solidFill>
              </a:rPr>
              <a:t>done whenever </a:t>
            </a:r>
            <a:r>
              <a:rPr lang="en-US" sz="2000" dirty="0">
                <a:solidFill>
                  <a:schemeClr val="tx1"/>
                </a:solidFill>
              </a:rPr>
              <a:t>a shorter path is derived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1085850" lvl="2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Can be done periodically called as Periodic Aggregation Scheme</a:t>
            </a:r>
          </a:p>
        </p:txBody>
      </p:sp>
    </p:spTree>
    <p:extLst>
      <p:ext uri="{BB962C8B-B14F-4D97-AF65-F5344CB8AC3E}">
        <p14:creationId xmlns:p14="http://schemas.microsoft.com/office/powerpoint/2010/main" val="29625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7150"/>
            <a:ext cx="3962400" cy="59055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Aggregate Selection</a:t>
            </a: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13347" y="21751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087390" y="25561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1087390" y="35467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1087390" y="16417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087390" y="720219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9" name="Straight Arrow Connector 8"/>
          <p:cNvCxnSpPr>
            <a:stCxn id="8" idx="4"/>
            <a:endCxn id="7" idx="0"/>
          </p:cNvCxnSpPr>
          <p:nvPr/>
        </p:nvCxnSpPr>
        <p:spPr>
          <a:xfrm>
            <a:off x="1315990" y="1177419"/>
            <a:ext cx="0" cy="464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4"/>
            <a:endCxn id="5" idx="0"/>
          </p:cNvCxnSpPr>
          <p:nvPr/>
        </p:nvCxnSpPr>
        <p:spPr>
          <a:xfrm>
            <a:off x="1315990" y="2098982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1315990" y="301338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4" idx="1"/>
          </p:cNvCxnSpPr>
          <p:nvPr/>
        </p:nvCxnSpPr>
        <p:spPr>
          <a:xfrm>
            <a:off x="1544590" y="1870382"/>
            <a:ext cx="635712" cy="3717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6"/>
          </p:cNvCxnSpPr>
          <p:nvPr/>
        </p:nvCxnSpPr>
        <p:spPr>
          <a:xfrm flipH="1">
            <a:off x="1544590" y="2565427"/>
            <a:ext cx="635712" cy="219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704" y="764153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a,1)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6072" y="1528851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 b, 5)</a:t>
            </a:r>
          </a:p>
          <a:p>
            <a:r>
              <a:rPr lang="en-US" dirty="0" smtClean="0"/>
              <a:t>(a, c, 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771" y="262480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(b,d,1)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47219" y="278478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(c,b,1)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6119" y="431614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Stage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113370" y="21751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4087413" y="25561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087413" y="35467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4087413" y="16417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4087413" y="720219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4" name="Straight Arrow Connector 23"/>
          <p:cNvCxnSpPr>
            <a:stCxn id="23" idx="4"/>
            <a:endCxn id="22" idx="0"/>
          </p:cNvCxnSpPr>
          <p:nvPr/>
        </p:nvCxnSpPr>
        <p:spPr>
          <a:xfrm>
            <a:off x="4316013" y="1177419"/>
            <a:ext cx="0" cy="464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4"/>
            <a:endCxn id="20" idx="0"/>
          </p:cNvCxnSpPr>
          <p:nvPr/>
        </p:nvCxnSpPr>
        <p:spPr>
          <a:xfrm>
            <a:off x="4316013" y="2098982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4"/>
            <a:endCxn id="21" idx="0"/>
          </p:cNvCxnSpPr>
          <p:nvPr/>
        </p:nvCxnSpPr>
        <p:spPr>
          <a:xfrm>
            <a:off x="4316013" y="301338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6"/>
            <a:endCxn id="19" idx="1"/>
          </p:cNvCxnSpPr>
          <p:nvPr/>
        </p:nvCxnSpPr>
        <p:spPr>
          <a:xfrm>
            <a:off x="4544613" y="1870382"/>
            <a:ext cx="635712" cy="3717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  <a:endCxn id="20" idx="6"/>
          </p:cNvCxnSpPr>
          <p:nvPr/>
        </p:nvCxnSpPr>
        <p:spPr>
          <a:xfrm flipH="1">
            <a:off x="4544613" y="2565427"/>
            <a:ext cx="635712" cy="219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7438" y="764153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a,[e, a], 1)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77065" y="1526563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 b,[a, b], 5)</a:t>
            </a:r>
          </a:p>
          <a:p>
            <a:r>
              <a:rPr lang="en-US" dirty="0" smtClean="0"/>
              <a:t>(a, c,[a, c], 1)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62435" y="254204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(b, d,[b, d],1)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85398" y="261571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(c, b, [c, b], 1)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16142" y="4316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Hop paths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203861" y="21751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Oval 34"/>
          <p:cNvSpPr/>
          <p:nvPr/>
        </p:nvSpPr>
        <p:spPr>
          <a:xfrm>
            <a:off x="7177904" y="25561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Oval 35"/>
          <p:cNvSpPr/>
          <p:nvPr/>
        </p:nvSpPr>
        <p:spPr>
          <a:xfrm>
            <a:off x="7177904" y="35467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7" name="Oval 36"/>
          <p:cNvSpPr/>
          <p:nvPr/>
        </p:nvSpPr>
        <p:spPr>
          <a:xfrm>
            <a:off x="7177904" y="1641782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8" name="Oval 37"/>
          <p:cNvSpPr/>
          <p:nvPr/>
        </p:nvSpPr>
        <p:spPr>
          <a:xfrm>
            <a:off x="7177904" y="720219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9" name="Straight Arrow Connector 38"/>
          <p:cNvCxnSpPr>
            <a:stCxn id="38" idx="4"/>
            <a:endCxn id="37" idx="0"/>
          </p:cNvCxnSpPr>
          <p:nvPr/>
        </p:nvCxnSpPr>
        <p:spPr>
          <a:xfrm>
            <a:off x="7406504" y="1177419"/>
            <a:ext cx="0" cy="464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" idx="4"/>
            <a:endCxn id="35" idx="0"/>
          </p:cNvCxnSpPr>
          <p:nvPr/>
        </p:nvCxnSpPr>
        <p:spPr>
          <a:xfrm>
            <a:off x="7406504" y="2098982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4"/>
            <a:endCxn id="36" idx="0"/>
          </p:cNvCxnSpPr>
          <p:nvPr/>
        </p:nvCxnSpPr>
        <p:spPr>
          <a:xfrm>
            <a:off x="7406504" y="301338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34" idx="1"/>
          </p:cNvCxnSpPr>
          <p:nvPr/>
        </p:nvCxnSpPr>
        <p:spPr>
          <a:xfrm>
            <a:off x="7635104" y="1870382"/>
            <a:ext cx="635712" cy="3717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6"/>
          </p:cNvCxnSpPr>
          <p:nvPr/>
        </p:nvCxnSpPr>
        <p:spPr>
          <a:xfrm flipH="1">
            <a:off x="7635104" y="2565427"/>
            <a:ext cx="635712" cy="2193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58817" y="765263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(e, a, [e, a, b], 1)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74098" y="1249564"/>
            <a:ext cx="2131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(a, d, [a, b, d], 6)</a:t>
            </a:r>
          </a:p>
          <a:p>
            <a:r>
              <a:rPr lang="en-US" dirty="0" smtClean="0"/>
              <a:t>(a, b, [a, c, b], 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14840" y="2809471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(c, d, [c, b, d],2)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06633" y="4316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Hop paths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2528239" y="1687666"/>
            <a:ext cx="1626912" cy="458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41858" y="14327"/>
            <a:ext cx="447507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Pruned by AggSelection since we found a cost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 which is &lt; 5.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Curved Connector 65"/>
          <p:cNvCxnSpPr/>
          <p:nvPr/>
        </p:nvCxnSpPr>
        <p:spPr>
          <a:xfrm rot="10800000" flipV="1">
            <a:off x="3408794" y="660658"/>
            <a:ext cx="2001407" cy="981124"/>
          </a:xfrm>
          <a:prstGeom prst="curvedConnector3">
            <a:avLst>
              <a:gd name="adj1" fmla="val 29611"/>
            </a:avLst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rot="16200000" flipH="1">
            <a:off x="4839639" y="1231219"/>
            <a:ext cx="1301492" cy="160369"/>
          </a:xfrm>
          <a:prstGeom prst="curvedConnector3">
            <a:avLst>
              <a:gd name="adj1" fmla="val 80194"/>
            </a:avLst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352516" y="1224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773510" y="1733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688508" y="23809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315990" y="30133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060453" y="21429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026152" y="1224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014986" y="21160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07429" y="3095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712428" y="1777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685491" y="23379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424939" y="1224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801112" y="23275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828949" y="17185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124857" y="30540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131711" y="21160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4800600" cy="666750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Magic Sets</a:t>
            </a:r>
            <a:endParaRPr lang="en-US" sz="30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0"/>
            <a:ext cx="8915400" cy="39624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To limit query computation to the </a:t>
            </a:r>
            <a:r>
              <a:rPr lang="en-US" sz="2400" dirty="0" smtClean="0">
                <a:solidFill>
                  <a:schemeClr val="tx1"/>
                </a:solidFill>
              </a:rPr>
              <a:t>relevant portion </a:t>
            </a:r>
            <a:r>
              <a:rPr lang="en-US" sz="2400" dirty="0">
                <a:solidFill>
                  <a:schemeClr val="tx1"/>
                </a:solidFill>
              </a:rPr>
              <a:t>of the </a:t>
            </a:r>
            <a:r>
              <a:rPr lang="en-US" sz="2400" dirty="0" smtClean="0">
                <a:solidFill>
                  <a:schemeClr val="tx1"/>
                </a:solidFill>
              </a:rPr>
              <a:t>network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For e.g. by </a:t>
            </a:r>
            <a:r>
              <a:rPr lang="en-US" sz="2400" dirty="0" smtClean="0">
                <a:solidFill>
                  <a:schemeClr val="tx1"/>
                </a:solidFill>
              </a:rPr>
              <a:t>modifying SP1 </a:t>
            </a:r>
            <a:r>
              <a:rPr lang="en-US" sz="2400" dirty="0">
                <a:solidFill>
                  <a:schemeClr val="tx1"/>
                </a:solidFill>
              </a:rPr>
              <a:t>from the shortest-path query, the following computes only </a:t>
            </a:r>
            <a:r>
              <a:rPr lang="en-US" sz="2400" dirty="0" smtClean="0">
                <a:solidFill>
                  <a:schemeClr val="tx1"/>
                </a:solidFill>
              </a:rPr>
              <a:t>paths limited </a:t>
            </a:r>
            <a:r>
              <a:rPr lang="en-US" sz="2400" dirty="0">
                <a:solidFill>
                  <a:schemeClr val="tx1"/>
                </a:solidFill>
              </a:rPr>
              <a:t>to destinations in the magicDst </a:t>
            </a:r>
            <a:r>
              <a:rPr lang="en-US" sz="2400" dirty="0" smtClean="0">
                <a:solidFill>
                  <a:schemeClr val="tx1"/>
                </a:solidFill>
              </a:rPr>
              <a:t>table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SP1-D: path(</a:t>
            </a:r>
            <a:r>
              <a:rPr lang="en-US" sz="2400" b="1" dirty="0">
                <a:solidFill>
                  <a:schemeClr val="tx1"/>
                </a:solidFill>
              </a:rPr>
              <a:t>@S</a:t>
            </a:r>
            <a:r>
              <a:rPr lang="en-US" sz="2400" dirty="0">
                <a:solidFill>
                  <a:schemeClr val="tx1"/>
                </a:solidFill>
              </a:rPr>
              <a:t>,@D,@D,P,C) :- magicDst(</a:t>
            </a:r>
            <a:r>
              <a:rPr lang="en-US" sz="2400" b="1" dirty="0">
                <a:solidFill>
                  <a:schemeClr val="tx1"/>
                </a:solidFill>
              </a:rPr>
              <a:t>@D</a:t>
            </a:r>
            <a:r>
              <a:rPr lang="en-US" sz="2400" dirty="0">
                <a:solidFill>
                  <a:schemeClr val="tx1"/>
                </a:solidFill>
              </a:rPr>
              <a:t>),#link(</a:t>
            </a:r>
            <a:r>
              <a:rPr lang="en-US" sz="2400" b="1" dirty="0">
                <a:solidFill>
                  <a:schemeClr val="tx1"/>
                </a:solidFill>
              </a:rPr>
              <a:t>@S</a:t>
            </a:r>
            <a:r>
              <a:rPr lang="en-US" sz="2400" dirty="0">
                <a:solidFill>
                  <a:schemeClr val="tx1"/>
                </a:solidFill>
              </a:rPr>
              <a:t>,@D,C</a:t>
            </a:r>
            <a:r>
              <a:rPr lang="en-US" sz="2400" dirty="0" smtClean="0">
                <a:solidFill>
                  <a:schemeClr val="tx1"/>
                </a:solidFill>
              </a:rPr>
              <a:t>),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			     P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dirty="0" err="1" smtClean="0">
                <a:solidFill>
                  <a:schemeClr val="tx1"/>
                </a:solidFill>
              </a:rPr>
              <a:t>f_concatPath</a:t>
            </a:r>
            <a:r>
              <a:rPr lang="en-US" sz="2400" dirty="0" smtClean="0">
                <a:solidFill>
                  <a:schemeClr val="tx1"/>
                </a:solidFill>
              </a:rPr>
              <a:t>(link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b="1" dirty="0">
                <a:solidFill>
                  <a:schemeClr val="tx1"/>
                </a:solidFill>
              </a:rPr>
              <a:t>@S</a:t>
            </a:r>
            <a:r>
              <a:rPr lang="en-US" sz="2400" dirty="0">
                <a:solidFill>
                  <a:schemeClr val="tx1"/>
                </a:solidFill>
              </a:rPr>
              <a:t>,@D,C), nil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Rule SP1-D initializes 1-hop paths for destinations </a:t>
            </a:r>
            <a:r>
              <a:rPr lang="en-US" sz="2400" dirty="0" smtClean="0">
                <a:solidFill>
                  <a:schemeClr val="tx1"/>
                </a:solidFill>
              </a:rPr>
              <a:t>whose magicDst</a:t>
            </a:r>
            <a:r>
              <a:rPr lang="en-US" sz="2400" dirty="0">
                <a:solidFill>
                  <a:schemeClr val="tx1"/>
                </a:solidFill>
              </a:rPr>
              <a:t>(@D) is present in the magicDst </a:t>
            </a:r>
            <a:r>
              <a:rPr lang="en-US" sz="2400" dirty="0" smtClean="0">
                <a:solidFill>
                  <a:schemeClr val="tx1"/>
                </a:solidFill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9834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4800600" cy="66675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Predicate Reordering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25" y="971550"/>
            <a:ext cx="9037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use of magic sets in the previous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query is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 useful for pruning paths from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Switching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search strategy can be done simply by reordering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path 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#link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predicates</a:t>
            </a:r>
          </a:p>
          <a:p>
            <a:pPr marL="1143000" lvl="2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has the effect of turning SP2 from a right-recursive to a left-recursive rule.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Together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the use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magic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sets, the following magic-shortest-path query allows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filtering 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both sources and destinations</a:t>
            </a:r>
          </a:p>
        </p:txBody>
      </p:sp>
    </p:spTree>
    <p:extLst>
      <p:ext uri="{BB962C8B-B14F-4D97-AF65-F5344CB8AC3E}">
        <p14:creationId xmlns:p14="http://schemas.microsoft.com/office/powerpoint/2010/main" val="1552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4800600" cy="66675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Predicate Reordering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0" y="557629"/>
            <a:ext cx="90379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Shortest path with next hop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00050" lvl="1" indent="0"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SP1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path(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,@D,@D,P,C) :- #link 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,@D,C),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P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f_concatPath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(link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,@D,C), nil).</a:t>
            </a:r>
          </a:p>
          <a:p>
            <a:pPr marL="40005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SP2: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path(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,@D,@Z,P,C) :- #link 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,@Z,C1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path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,@D,@Z2,P2,C2), C = C1 + C2,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P = </a:t>
            </a:r>
            <a:r>
              <a:rPr lang="en-US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f_concatPath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(link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,@Z,C1),P2).</a:t>
            </a:r>
          </a:p>
          <a:p>
            <a:pPr marL="40005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SP3: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spCost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D,min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&lt;C&gt;) :- path(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,@D,@Z,P,C).</a:t>
            </a:r>
          </a:p>
          <a:p>
            <a:pPr marL="40005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SP4: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shortestPath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,@D,P,C) :-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spCost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,@D,C),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,@D,@Z,P,C).</a:t>
            </a:r>
          </a:p>
          <a:p>
            <a:pPr marL="40005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Query: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shortestPath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,@D,P,C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0005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Shortest path after Magic Sets &amp; Partial Reordering :</a:t>
            </a:r>
          </a:p>
          <a:p>
            <a:pPr marL="400050" lvl="1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SP1-SD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pathDst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,@D,P,C) :-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magicSrc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(@S),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#link 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,@D,C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40005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P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f_concatPath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(link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,@D,C), nil).</a:t>
            </a:r>
          </a:p>
          <a:p>
            <a:pPr marL="40005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SP2-SD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pathDst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,@Z,P,C) :-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pathDst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@Z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,@S,@Z1,P1,C1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#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@Z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,@D,C2), C := C1 +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C2, 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P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f_concatPath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(P1,link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@Z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,@D,C2)).</a:t>
            </a:r>
          </a:p>
          <a:p>
            <a:pPr marL="40005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SP3-SD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spCost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S,min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&lt;C&gt;) :-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magicDst(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pathDst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,@Z,P,C).</a:t>
            </a:r>
          </a:p>
          <a:p>
            <a:pPr marL="400050" lvl="1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SP4-SD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shortestPath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,P,C) :-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spCost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,C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pathDst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,@S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,@Z,P,C).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C1AE6E23-E95D-4364-9B25-4543EE842C5A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56</a:t>
            </a:fld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384840" y="57150"/>
            <a:ext cx="2781000" cy="70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Conclusion</a:t>
            </a:r>
            <a:endParaRPr dirty="0"/>
          </a:p>
        </p:txBody>
      </p:sp>
      <p:sp>
        <p:nvSpPr>
          <p:cNvPr id="355" name="CustomShape 3"/>
          <p:cNvSpPr/>
          <p:nvPr/>
        </p:nvSpPr>
        <p:spPr>
          <a:xfrm>
            <a:off x="343080" y="590550"/>
            <a:ext cx="8800920" cy="419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85750" indent="-285750">
              <a:lnSpc>
                <a:spcPct val="115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On </a:t>
            </a:r>
            <a:r>
              <a:rPr lang="en-IN" sz="2000" dirty="0">
                <a:latin typeface="Calibri" panose="020F0502020204030204" pitchFamily="34" charset="0"/>
              </a:rPr>
              <a:t>multiple occasions-seen at least two times reduction in code size -producing qualitative  results</a:t>
            </a:r>
            <a:endParaRPr sz="2000" dirty="0"/>
          </a:p>
          <a:p>
            <a:pPr marL="742950" lvl="1" indent="-285750">
              <a:lnSpc>
                <a:spcPct val="115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e.g. Chord </a:t>
            </a:r>
            <a:r>
              <a:rPr lang="en-IN" sz="2000" dirty="0">
                <a:latin typeface="Calibri" panose="020F0502020204030204" pitchFamily="34" charset="0"/>
              </a:rPr>
              <a:t>- a 10,000 lines C++ library rewritten as a 48 line declarative program</a:t>
            </a:r>
            <a:endParaRPr sz="2000" dirty="0"/>
          </a:p>
          <a:p>
            <a:pPr marL="285750" indent="-285750">
              <a:lnSpc>
                <a:spcPct val="115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Open up </a:t>
            </a:r>
            <a:r>
              <a:rPr lang="en-IN" sz="2000" dirty="0" smtClean="0">
                <a:latin typeface="Calibri" panose="020F0502020204030204" pitchFamily="34" charset="0"/>
              </a:rPr>
              <a:t>opportunities </a:t>
            </a:r>
            <a:r>
              <a:rPr lang="en-IN" sz="2000" dirty="0">
                <a:latin typeface="Calibri" panose="020F0502020204030204" pitchFamily="34" charset="0"/>
              </a:rPr>
              <a:t>for automatic protocol optimization and hybridization, </a:t>
            </a:r>
            <a:r>
              <a:rPr lang="en-IN" sz="2000" dirty="0" smtClean="0">
                <a:latin typeface="Calibri" panose="020F0502020204030204" pitchFamily="34" charset="0"/>
              </a:rPr>
              <a:t>program  </a:t>
            </a:r>
            <a:r>
              <a:rPr lang="en-IN" sz="2000" dirty="0">
                <a:latin typeface="Calibri" panose="020F0502020204030204" pitchFamily="34" charset="0"/>
              </a:rPr>
              <a:t>checking, and debugging</a:t>
            </a:r>
            <a:endParaRPr sz="2000" dirty="0"/>
          </a:p>
          <a:p>
            <a:pPr marL="285750" indent="-285750">
              <a:lnSpc>
                <a:spcPct val="115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a wired protocol (distance-vector protocol) can be translated to a wireless protocol (dynamic  source routing) by applying the standard database optimizations of </a:t>
            </a:r>
            <a:endParaRPr sz="2000" dirty="0"/>
          </a:p>
          <a:p>
            <a:pPr marL="285750" indent="-285750">
              <a:lnSpc>
                <a:spcPct val="115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</a:rPr>
              <a:t>Increasing </a:t>
            </a:r>
            <a:r>
              <a:rPr lang="en-IN" sz="2000" dirty="0">
                <a:latin typeface="Calibri" panose="020F0502020204030204" pitchFamily="34" charset="0"/>
              </a:rPr>
              <a:t>evidence that declarative, data-centric programming has much broader  applicability.</a:t>
            </a:r>
            <a:endParaRPr sz="2000" dirty="0"/>
          </a:p>
          <a:p>
            <a:pPr marL="285750" indent="-285750">
              <a:lnSpc>
                <a:spcPct val="115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Recent works : Secure Distributed Systems and </a:t>
            </a:r>
            <a:r>
              <a:rPr lang="en-IN" sz="2000" dirty="0" smtClean="0">
                <a:latin typeface="Calibri" panose="020F0502020204030204" pitchFamily="34" charset="0"/>
              </a:rPr>
              <a:t>Datacentre </a:t>
            </a:r>
            <a:r>
              <a:rPr lang="en-IN" sz="2000" dirty="0">
                <a:latin typeface="Calibri" panose="020F0502020204030204" pitchFamily="34" charset="0"/>
              </a:rPr>
              <a:t>programming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8278065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AB7D3B3B-F59C-48FF-A76F-F4074581D4D4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57</a:t>
            </a:fld>
            <a:endParaRPr dirty="0"/>
          </a:p>
        </p:txBody>
      </p:sp>
      <p:sp>
        <p:nvSpPr>
          <p:cNvPr id="357" name="CustomShape 2"/>
          <p:cNvSpPr/>
          <p:nvPr/>
        </p:nvSpPr>
        <p:spPr>
          <a:xfrm>
            <a:off x="384840" y="275400"/>
            <a:ext cx="278100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References</a:t>
            </a:r>
            <a:endParaRPr dirty="0"/>
          </a:p>
        </p:txBody>
      </p:sp>
      <p:sp>
        <p:nvSpPr>
          <p:cNvPr id="358" name="CustomShape 3"/>
          <p:cNvSpPr/>
          <p:nvPr/>
        </p:nvSpPr>
        <p:spPr>
          <a:xfrm>
            <a:off x="461880" y="765000"/>
            <a:ext cx="8453520" cy="405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 dirty="0">
                <a:latin typeface="Calibri" panose="020F0502020204030204" pitchFamily="34" charset="0"/>
              </a:rPr>
              <a:t>Declarative Networking, Boon </a:t>
            </a:r>
            <a:r>
              <a:rPr lang="en-IN" sz="1600" dirty="0" err="1">
                <a:latin typeface="Calibri" panose="020F0502020204030204" pitchFamily="34" charset="0"/>
              </a:rPr>
              <a:t>Thau</a:t>
            </a:r>
            <a:r>
              <a:rPr lang="en-IN" sz="1600" dirty="0">
                <a:latin typeface="Calibri" panose="020F0502020204030204" pitchFamily="34" charset="0"/>
              </a:rPr>
              <a:t> Loo, Tyson </a:t>
            </a:r>
            <a:r>
              <a:rPr lang="en-IN" sz="1600" dirty="0" err="1">
                <a:latin typeface="Calibri" panose="020F0502020204030204" pitchFamily="34" charset="0"/>
              </a:rPr>
              <a:t>Condie</a:t>
            </a:r>
            <a:r>
              <a:rPr lang="en-IN" sz="1600" dirty="0">
                <a:latin typeface="Calibri" panose="020F0502020204030204" pitchFamily="34" charset="0"/>
              </a:rPr>
              <a:t>, Minos </a:t>
            </a:r>
            <a:r>
              <a:rPr lang="en-IN" sz="1600" dirty="0" err="1">
                <a:latin typeface="Calibri" panose="020F0502020204030204" pitchFamily="34" charset="0"/>
              </a:rPr>
              <a:t>Garofalakis</a:t>
            </a:r>
            <a:r>
              <a:rPr lang="en-IN" sz="1600" dirty="0">
                <a:latin typeface="Calibri" panose="020F0502020204030204" pitchFamily="34" charset="0"/>
              </a:rPr>
              <a:t>, David E. Gay,  Joseph M. </a:t>
            </a:r>
            <a:r>
              <a:rPr lang="en-IN" sz="1600" dirty="0" err="1">
                <a:latin typeface="Calibri" panose="020F0502020204030204" pitchFamily="34" charset="0"/>
              </a:rPr>
              <a:t>Hellerstein</a:t>
            </a:r>
            <a:r>
              <a:rPr lang="en-IN" sz="1600" dirty="0">
                <a:latin typeface="Calibri" panose="020F0502020204030204" pitchFamily="34" charset="0"/>
              </a:rPr>
              <a:t>, </a:t>
            </a:r>
            <a:r>
              <a:rPr lang="en-IN" sz="1600" dirty="0" err="1">
                <a:latin typeface="Calibri" panose="020F0502020204030204" pitchFamily="34" charset="0"/>
              </a:rPr>
              <a:t>Petros</a:t>
            </a:r>
            <a:r>
              <a:rPr lang="en-IN" sz="1600" dirty="0">
                <a:latin typeface="Calibri" panose="020F0502020204030204" pitchFamily="34" charset="0"/>
              </a:rPr>
              <a:t> </a:t>
            </a:r>
            <a:r>
              <a:rPr lang="en-IN" sz="1600" dirty="0" err="1">
                <a:latin typeface="Calibri" panose="020F0502020204030204" pitchFamily="34" charset="0"/>
              </a:rPr>
              <a:t>Maniatis</a:t>
            </a:r>
            <a:r>
              <a:rPr lang="en-IN" sz="1600" dirty="0">
                <a:latin typeface="Calibri" panose="020F0502020204030204" pitchFamily="34" charset="0"/>
              </a:rPr>
              <a:t>, Raghu Ramakrishnan, Timothy Roscoe, and Ion  </a:t>
            </a:r>
            <a:r>
              <a:rPr lang="en-IN" sz="1600" dirty="0" err="1">
                <a:latin typeface="Calibri" panose="020F0502020204030204" pitchFamily="34" charset="0"/>
              </a:rPr>
              <a:t>Stoica</a:t>
            </a:r>
            <a:r>
              <a:rPr lang="en-IN" sz="1600" dirty="0">
                <a:latin typeface="Calibri" panose="020F0502020204030204" pitchFamily="34" charset="0"/>
              </a:rPr>
              <a:t> CACM   52(11), Nov 2009</a:t>
            </a:r>
            <a:endParaRPr dirty="0"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 dirty="0">
                <a:latin typeface="Calibri" panose="020F0502020204030204" pitchFamily="34" charset="0"/>
              </a:rPr>
              <a:t>Declarative Networking: Language, Execution and Optimization Boon </a:t>
            </a:r>
            <a:r>
              <a:rPr lang="en-IN" sz="1600" dirty="0" err="1">
                <a:latin typeface="Calibri" panose="020F0502020204030204" pitchFamily="34" charset="0"/>
              </a:rPr>
              <a:t>Thau</a:t>
            </a:r>
            <a:r>
              <a:rPr lang="en-IN" sz="1600" dirty="0">
                <a:latin typeface="Calibri" panose="020F0502020204030204" pitchFamily="34" charset="0"/>
              </a:rPr>
              <a:t> Loo , Tyson  </a:t>
            </a:r>
            <a:r>
              <a:rPr lang="en-IN" sz="1600" dirty="0" err="1">
                <a:latin typeface="Calibri" panose="020F0502020204030204" pitchFamily="34" charset="0"/>
              </a:rPr>
              <a:t>Condie</a:t>
            </a:r>
            <a:r>
              <a:rPr lang="en-IN" sz="1600" dirty="0">
                <a:latin typeface="Calibri" panose="020F0502020204030204" pitchFamily="34" charset="0"/>
              </a:rPr>
              <a:t> , Minos </a:t>
            </a:r>
            <a:r>
              <a:rPr lang="en-IN" sz="1600" dirty="0" err="1">
                <a:latin typeface="Calibri" panose="020F0502020204030204" pitchFamily="34" charset="0"/>
              </a:rPr>
              <a:t>Garofalakis</a:t>
            </a:r>
            <a:r>
              <a:rPr lang="en-IN" sz="1600" dirty="0">
                <a:latin typeface="Calibri" panose="020F0502020204030204" pitchFamily="34" charset="0"/>
              </a:rPr>
              <a:t> , David E. Gay , Joseph M. </a:t>
            </a:r>
            <a:r>
              <a:rPr lang="en-IN" sz="1600" dirty="0" err="1">
                <a:latin typeface="Calibri" panose="020F0502020204030204" pitchFamily="34" charset="0"/>
              </a:rPr>
              <a:t>Hellerstein</a:t>
            </a:r>
            <a:r>
              <a:rPr lang="en-IN" sz="1600" dirty="0">
                <a:latin typeface="Calibri" panose="020F0502020204030204" pitchFamily="34" charset="0"/>
              </a:rPr>
              <a:t> , </a:t>
            </a:r>
            <a:r>
              <a:rPr lang="en-IN" sz="1600" dirty="0" err="1">
                <a:latin typeface="Calibri" panose="020F0502020204030204" pitchFamily="34" charset="0"/>
              </a:rPr>
              <a:t>Petros</a:t>
            </a:r>
            <a:r>
              <a:rPr lang="en-IN" sz="1600" dirty="0">
                <a:latin typeface="Calibri" panose="020F0502020204030204" pitchFamily="34" charset="0"/>
              </a:rPr>
              <a:t> </a:t>
            </a:r>
            <a:r>
              <a:rPr lang="en-IN" sz="1600" dirty="0" err="1">
                <a:latin typeface="Calibri" panose="020F0502020204030204" pitchFamily="34" charset="0"/>
              </a:rPr>
              <a:t>Maniatis</a:t>
            </a:r>
            <a:r>
              <a:rPr lang="en-IN" sz="1600" dirty="0">
                <a:latin typeface="Calibri" panose="020F0502020204030204" pitchFamily="34" charset="0"/>
              </a:rPr>
              <a:t> , Raghu  Ramakrishnan , Timothy Roscoe , Ion </a:t>
            </a:r>
            <a:r>
              <a:rPr lang="en-IN" sz="1600" dirty="0" err="1">
                <a:latin typeface="Calibri" panose="020F0502020204030204" pitchFamily="34" charset="0"/>
              </a:rPr>
              <a:t>Stoica</a:t>
            </a:r>
            <a:r>
              <a:rPr lang="en-IN" sz="1600" dirty="0">
                <a:latin typeface="Calibri" panose="020F0502020204030204" pitchFamily="34" charset="0"/>
              </a:rPr>
              <a:t>, SIGMOD-2006</a:t>
            </a:r>
            <a:endParaRPr dirty="0"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 dirty="0">
                <a:latin typeface="Calibri" panose="020F0502020204030204" pitchFamily="34" charset="0"/>
              </a:rPr>
              <a:t>Declarative </a:t>
            </a:r>
            <a:r>
              <a:rPr lang="en-IN" sz="1600" dirty="0" err="1">
                <a:latin typeface="Calibri" panose="020F0502020204030204" pitchFamily="34" charset="0"/>
              </a:rPr>
              <a:t>Routing:Extensible</a:t>
            </a:r>
            <a:r>
              <a:rPr lang="en-IN" sz="1600" dirty="0">
                <a:latin typeface="Calibri" panose="020F0502020204030204" pitchFamily="34" charset="0"/>
              </a:rPr>
              <a:t> Routing with Declarative Queries, Boon </a:t>
            </a:r>
            <a:r>
              <a:rPr lang="en-IN" sz="1600" dirty="0" err="1">
                <a:latin typeface="Calibri" panose="020F0502020204030204" pitchFamily="34" charset="0"/>
              </a:rPr>
              <a:t>Thau</a:t>
            </a:r>
            <a:r>
              <a:rPr lang="en-IN" sz="1600" dirty="0">
                <a:latin typeface="Calibri" panose="020F0502020204030204" pitchFamily="34" charset="0"/>
              </a:rPr>
              <a:t> Loo, Joseph M.  </a:t>
            </a:r>
            <a:r>
              <a:rPr lang="en-IN" sz="1600" dirty="0" err="1">
                <a:latin typeface="Calibri" panose="020F0502020204030204" pitchFamily="34" charset="0"/>
              </a:rPr>
              <a:t>Hellerstein</a:t>
            </a:r>
            <a:r>
              <a:rPr lang="en-IN" sz="1600" dirty="0">
                <a:latin typeface="Calibri" panose="020F0502020204030204" pitchFamily="34" charset="0"/>
              </a:rPr>
              <a:t>, Ion </a:t>
            </a:r>
            <a:r>
              <a:rPr lang="en-IN" sz="1600" dirty="0" err="1">
                <a:latin typeface="Calibri" panose="020F0502020204030204" pitchFamily="34" charset="0"/>
              </a:rPr>
              <a:t>Stoica</a:t>
            </a:r>
            <a:r>
              <a:rPr lang="en-IN" sz="1600" dirty="0">
                <a:latin typeface="Calibri" panose="020F0502020204030204" pitchFamily="34" charset="0"/>
              </a:rPr>
              <a:t>, Raghu Ramakrishnan, SIGCOMM-2005</a:t>
            </a:r>
            <a:endParaRPr dirty="0"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 dirty="0">
                <a:latin typeface="Calibri" panose="020F0502020204030204" pitchFamily="34" charset="0"/>
              </a:rPr>
              <a:t>Database Systems and Concepts, </a:t>
            </a:r>
            <a:r>
              <a:rPr lang="en-IN" sz="1600" dirty="0" err="1">
                <a:latin typeface="Calibri" panose="020F0502020204030204" pitchFamily="34" charset="0"/>
              </a:rPr>
              <a:t>Avi</a:t>
            </a:r>
            <a:r>
              <a:rPr lang="en-IN" sz="1600" dirty="0">
                <a:latin typeface="Calibri" panose="020F0502020204030204" pitchFamily="34" charset="0"/>
              </a:rPr>
              <a:t> </a:t>
            </a:r>
            <a:r>
              <a:rPr lang="en-IN" sz="1600" dirty="0" err="1">
                <a:latin typeface="Calibri" panose="020F0502020204030204" pitchFamily="34" charset="0"/>
              </a:rPr>
              <a:t>Silberschatz</a:t>
            </a:r>
            <a:r>
              <a:rPr lang="en-IN" sz="1600" dirty="0">
                <a:latin typeface="Calibri" panose="020F0502020204030204" pitchFamily="34" charset="0"/>
              </a:rPr>
              <a:t>, Henry F. </a:t>
            </a:r>
            <a:r>
              <a:rPr lang="en-IN" sz="1600" dirty="0" err="1">
                <a:latin typeface="Calibri" panose="020F0502020204030204" pitchFamily="34" charset="0"/>
              </a:rPr>
              <a:t>Korth</a:t>
            </a:r>
            <a:r>
              <a:rPr lang="en-IN" sz="1600" dirty="0">
                <a:latin typeface="Calibri" panose="020F0502020204030204" pitchFamily="34" charset="0"/>
              </a:rPr>
              <a:t>, S. </a:t>
            </a:r>
            <a:r>
              <a:rPr lang="en-IN" sz="1600" dirty="0" err="1">
                <a:latin typeface="Calibri" panose="020F0502020204030204" pitchFamily="34" charset="0"/>
              </a:rPr>
              <a:t>Sudarshan</a:t>
            </a:r>
            <a:r>
              <a:rPr lang="en-IN" sz="1600" dirty="0">
                <a:latin typeface="Calibri" panose="020F0502020204030204" pitchFamily="34" charset="0"/>
              </a:rPr>
              <a:t>, 4th Edition  Appendix ( for Datalog and also, Prolog)</a:t>
            </a:r>
            <a:endParaRPr dirty="0"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 dirty="0">
                <a:latin typeface="Calibri" panose="020F0502020204030204" pitchFamily="34" charset="0"/>
              </a:rPr>
              <a:t>Design and </a:t>
            </a:r>
            <a:r>
              <a:rPr lang="en-IN" sz="1600" dirty="0" err="1">
                <a:latin typeface="Calibri" panose="020F0502020204030204" pitchFamily="34" charset="0"/>
              </a:rPr>
              <a:t>Implementaion</a:t>
            </a:r>
            <a:r>
              <a:rPr lang="en-IN" sz="1600" dirty="0">
                <a:latin typeface="Calibri" panose="020F0502020204030204" pitchFamily="34" charset="0"/>
              </a:rPr>
              <a:t> of Declarative Networks, Boon </a:t>
            </a:r>
            <a:r>
              <a:rPr lang="en-IN" sz="1600" dirty="0" err="1">
                <a:latin typeface="Calibri" panose="020F0502020204030204" pitchFamily="34" charset="0"/>
              </a:rPr>
              <a:t>Thau</a:t>
            </a:r>
            <a:r>
              <a:rPr lang="en-IN" sz="1600" dirty="0">
                <a:latin typeface="Calibri" panose="020F0502020204030204" pitchFamily="34" charset="0"/>
              </a:rPr>
              <a:t> Loo, </a:t>
            </a:r>
            <a:r>
              <a:rPr lang="en-IN" sz="1600" dirty="0" err="1">
                <a:latin typeface="Calibri" panose="020F0502020204030204" pitchFamily="34" charset="0"/>
              </a:rPr>
              <a:t>powerpoint</a:t>
            </a:r>
            <a:r>
              <a:rPr lang="en-IN" sz="1600" dirty="0">
                <a:latin typeface="Calibri" panose="020F0502020204030204" pitchFamily="34" charset="0"/>
              </a:rPr>
              <a:t>  presentation, available online, URL : </a:t>
            </a:r>
            <a:r>
              <a:rPr lang="en-IN" sz="1600" u="sng" dirty="0">
                <a:latin typeface="Calibri" panose="020F0502020204030204" pitchFamily="34" charset="0"/>
              </a:rPr>
              <a:t>www.cis.upenn.edu/~boonloo/research/talks/dn- </a:t>
            </a:r>
            <a:r>
              <a:rPr lang="en-IN" sz="1600" dirty="0">
                <a:latin typeface="Calibri" panose="020F0502020204030204" pitchFamily="34" charset="0"/>
              </a:rPr>
              <a:t> </a:t>
            </a:r>
            <a:r>
              <a:rPr lang="en-IN" sz="1600" dirty="0" smtClean="0">
                <a:latin typeface="Calibri" panose="020F0502020204030204" pitchFamily="34" charset="0"/>
              </a:rPr>
              <a:t>sigmod07.ppt</a:t>
            </a:r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 dirty="0">
                <a:latin typeface="Calibri" panose="020F0502020204030204" pitchFamily="34" charset="0"/>
              </a:rPr>
              <a:t>Datalog </a:t>
            </a:r>
            <a:r>
              <a:rPr lang="en-IN" sz="1600" dirty="0" smtClean="0">
                <a:latin typeface="Calibri" panose="020F0502020204030204" pitchFamily="34" charset="0"/>
              </a:rPr>
              <a:t>Presentation,</a:t>
            </a:r>
            <a:br>
              <a:rPr lang="en-IN" sz="1600" dirty="0" smtClean="0">
                <a:latin typeface="Calibri" panose="020F0502020204030204" pitchFamily="34" charset="0"/>
              </a:rPr>
            </a:br>
            <a:r>
              <a:rPr lang="en-IN" sz="1600" dirty="0" smtClean="0">
                <a:latin typeface="Calibri" panose="020F0502020204030204" pitchFamily="34" charset="0"/>
              </a:rPr>
              <a:t>URL :http</a:t>
            </a:r>
            <a:r>
              <a:rPr lang="en-IN" sz="1600" dirty="0">
                <a:latin typeface="Calibri" panose="020F0502020204030204" pitchFamily="34" charset="0"/>
              </a:rPr>
              <a:t>://courses.cs.washington.edu/courses/cse544/00sp/lectures/</a:t>
            </a:r>
            <a:r>
              <a:rPr lang="en-IN" sz="1600" dirty="0" err="1">
                <a:latin typeface="Calibri" panose="020F0502020204030204" pitchFamily="34" charset="0"/>
              </a:rPr>
              <a:t>ppt</a:t>
            </a:r>
            <a:r>
              <a:rPr lang="en-IN" sz="1600" dirty="0">
                <a:latin typeface="Calibri" panose="020F0502020204030204" pitchFamily="34" charset="0"/>
              </a:rPr>
              <a:t>/l8.ppt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601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2"/>
          <p:cNvSpPr/>
          <p:nvPr/>
        </p:nvSpPr>
        <p:spPr>
          <a:xfrm>
            <a:off x="740880" y="2133360"/>
            <a:ext cx="21369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Thanks</a:t>
            </a:r>
            <a:endParaRPr dirty="0"/>
          </a:p>
        </p:txBody>
      </p:sp>
      <p:sp>
        <p:nvSpPr>
          <p:cNvPr id="361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0CD57756-E03B-463B-A760-01FB60DBD4C7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58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315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2"/>
          <p:cNvSpPr/>
          <p:nvPr/>
        </p:nvSpPr>
        <p:spPr>
          <a:xfrm>
            <a:off x="481320" y="1656000"/>
            <a:ext cx="6356520" cy="190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IN" sz="4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Datalog</a:t>
            </a:r>
          </a:p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Introduction to datalog and recursive query processing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FB8B5EF4-5025-4578-BD0E-8B86C12A0ECB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40153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AF22011E-60D5-46E1-B5A0-289C8981EBF7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7</a:t>
            </a:fld>
            <a:endParaRPr dirty="0"/>
          </a:p>
        </p:txBody>
      </p:sp>
      <p:sp>
        <p:nvSpPr>
          <p:cNvPr id="157" name="CustomShape 2"/>
          <p:cNvSpPr/>
          <p:nvPr/>
        </p:nvSpPr>
        <p:spPr>
          <a:xfrm>
            <a:off x="384840" y="515520"/>
            <a:ext cx="8682960" cy="379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Datalog : Query language for relational databases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475200" y="1080000"/>
            <a:ext cx="8281080" cy="379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Declarative </a:t>
            </a: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Logic Paradigm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Give  only what, and not how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Used extensively in SQL, functional programming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Easy and more natural to state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Subset 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of Prolog</a:t>
            </a:r>
            <a:endParaRPr lang="en-I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a query language for deductive databases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53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953FEE62-2EB6-4512-AA8A-62A2B9CC1493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8</a:t>
            </a:fld>
            <a:endParaRPr dirty="0"/>
          </a:p>
        </p:txBody>
      </p:sp>
      <p:sp>
        <p:nvSpPr>
          <p:cNvPr id="160" name="CustomShape 2"/>
          <p:cNvSpPr/>
          <p:nvPr/>
        </p:nvSpPr>
        <p:spPr>
          <a:xfrm>
            <a:off x="384840" y="515520"/>
            <a:ext cx="8372160" cy="304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en-IN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of a Datalog Rule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384840" y="1229040"/>
            <a:ext cx="8092440" cy="346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A  Datalog rule has the form -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000" i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IN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:-  q1 , q2 , </a:t>
            </a:r>
            <a:r>
              <a:rPr lang="en-IN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..., </a:t>
            </a:r>
            <a:r>
              <a:rPr lang="en-IN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qn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can be read informally as “q1 and q2 and ... and qn implies  p.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is the head of the rule, and q1, q2 , ..., qn is a list of literals that constitutes the  body of the rule.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Literals are either predicates over fields (variables and constants), or functions  (formally, function symbols) applied to field.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Rules can refer to each other in cyclic fashion to express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recursion</a:t>
            </a:r>
          </a:p>
          <a:p>
            <a:pPr marL="1257300" lvl="2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Semantically Immaterial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160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ts val="1"/>
              </a:lnSpc>
            </a:pPr>
            <a:fld id="{A4088AED-2AC9-4C44-BCC1-881CF05B70F4}" type="slidenum">
              <a:rPr lang="en-IN" sz="1000">
                <a:solidFill>
                  <a:srgbClr val="7E7E7E"/>
                </a:solidFill>
                <a:latin typeface="Calibri" panose="020F0502020204030204" pitchFamily="34" charset="0"/>
              </a:rPr>
              <a:t>9</a:t>
            </a:fld>
            <a:endParaRPr dirty="0"/>
          </a:p>
        </p:txBody>
      </p:sp>
      <p:sp>
        <p:nvSpPr>
          <p:cNvPr id="163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Rule Semantics</a:t>
            </a:r>
            <a:endParaRPr dirty="0"/>
          </a:p>
        </p:txBody>
      </p:sp>
      <p:sp>
        <p:nvSpPr>
          <p:cNvPr id="164" name="CustomShape 3"/>
          <p:cNvSpPr/>
          <p:nvPr/>
        </p:nvSpPr>
        <p:spPr>
          <a:xfrm>
            <a:off x="384840" y="1229040"/>
            <a:ext cx="8424360" cy="34001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IN" sz="2000" i="1" dirty="0" err="1" smtClean="0">
                <a:latin typeface="Calibri" panose="020F0502020204030204" pitchFamily="34" charset="0"/>
              </a:rPr>
              <a:t>two_hop_path</a:t>
            </a:r>
            <a:r>
              <a:rPr lang="en-IN" sz="2000" i="1" dirty="0" smtClean="0">
                <a:latin typeface="Calibri" panose="020F0502020204030204" pitchFamily="34" charset="0"/>
              </a:rPr>
              <a:t>(X,Z) :- edge( X , Y ) , edge ( Y , Z 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IN" sz="2000" dirty="0">
                <a:latin typeface="Calibri" panose="020F0502020204030204" pitchFamily="34" charset="0"/>
              </a:rPr>
              <a:t>defines a  </a:t>
            </a:r>
            <a:r>
              <a:rPr lang="en-IN" sz="2000" dirty="0" smtClean="0">
                <a:latin typeface="Calibri" panose="020F0502020204030204" pitchFamily="34" charset="0"/>
              </a:rPr>
              <a:t>two hop path using </a:t>
            </a:r>
            <a:r>
              <a:rPr lang="en-IN" sz="2000" dirty="0">
                <a:latin typeface="Calibri" panose="020F0502020204030204" pitchFamily="34" charset="0"/>
              </a:rPr>
              <a:t>the relation </a:t>
            </a:r>
            <a:r>
              <a:rPr lang="en-IN" sz="2000" dirty="0" smtClean="0">
                <a:latin typeface="Calibri" panose="020F0502020204030204" pitchFamily="34" charset="0"/>
              </a:rPr>
              <a:t>edge</a:t>
            </a:r>
            <a:r>
              <a:rPr lang="en-IN" sz="2000" dirty="0"/>
              <a:t/>
            </a:r>
            <a:br>
              <a:rPr lang="en-IN" sz="2000" dirty="0"/>
            </a:b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:– is read as “ </a:t>
            </a:r>
            <a:r>
              <a:rPr lang="en-IN" sz="2000" dirty="0" smtClean="0">
                <a:latin typeface="Calibri" panose="020F0502020204030204" pitchFamily="34" charset="0"/>
              </a:rPr>
              <a:t>if </a:t>
            </a:r>
            <a:r>
              <a:rPr lang="en-IN" sz="2000" dirty="0">
                <a:latin typeface="Calibri" panose="020F0502020204030204" pitchFamily="34" charset="0"/>
              </a:rPr>
              <a:t>”</a:t>
            </a:r>
            <a:endParaRPr sz="20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comma separating the </a:t>
            </a:r>
            <a:r>
              <a:rPr lang="en-IN" sz="2000" dirty="0" smtClean="0">
                <a:latin typeface="Calibri" panose="020F0502020204030204" pitchFamily="34" charset="0"/>
              </a:rPr>
              <a:t>“</a:t>
            </a:r>
            <a:r>
              <a:rPr lang="en-IN" sz="2000" i="1" dirty="0">
                <a:latin typeface="Calibri" panose="020F0502020204030204" pitchFamily="34" charset="0"/>
              </a:rPr>
              <a:t>edge( X , Y )</a:t>
            </a:r>
            <a:r>
              <a:rPr lang="en-IN" sz="2000" dirty="0" smtClean="0">
                <a:latin typeface="Calibri" panose="020F0502020204030204" pitchFamily="34" charset="0"/>
              </a:rPr>
              <a:t> ” </a:t>
            </a:r>
            <a:r>
              <a:rPr lang="en-IN" sz="2000" dirty="0">
                <a:latin typeface="Calibri" panose="020F0502020204030204" pitchFamily="34" charset="0"/>
              </a:rPr>
              <a:t>from </a:t>
            </a:r>
            <a:r>
              <a:rPr lang="en-IN" sz="2000" dirty="0" smtClean="0">
                <a:latin typeface="Calibri" panose="020F0502020204030204" pitchFamily="34" charset="0"/>
              </a:rPr>
              <a:t>“</a:t>
            </a:r>
            <a:r>
              <a:rPr lang="en-IN" sz="2000" i="1" dirty="0">
                <a:latin typeface="Calibri" panose="020F0502020204030204" pitchFamily="34" charset="0"/>
              </a:rPr>
              <a:t>edge ( Y , Z </a:t>
            </a:r>
            <a:r>
              <a:rPr lang="en-IN" sz="2000" i="1" dirty="0" smtClean="0">
                <a:latin typeface="Calibri" panose="020F0502020204030204" pitchFamily="34" charset="0"/>
              </a:rPr>
              <a:t>) </a:t>
            </a:r>
            <a:r>
              <a:rPr lang="en-IN" sz="2000" dirty="0" smtClean="0">
                <a:latin typeface="Calibri" panose="020F0502020204030204" pitchFamily="34" charset="0"/>
              </a:rPr>
              <a:t>” </a:t>
            </a:r>
            <a:r>
              <a:rPr lang="en-IN" sz="2000" dirty="0">
                <a:latin typeface="Calibri" panose="020F0502020204030204" pitchFamily="34" charset="0"/>
              </a:rPr>
              <a:t>is read as  “ </a:t>
            </a:r>
            <a:r>
              <a:rPr lang="en-IN" sz="2000" dirty="0" smtClean="0">
                <a:latin typeface="Calibri" panose="020F0502020204030204" pitchFamily="34" charset="0"/>
              </a:rPr>
              <a:t>and </a:t>
            </a:r>
            <a:r>
              <a:rPr lang="en-IN" sz="2000" dirty="0">
                <a:latin typeface="Calibri" panose="020F0502020204030204" pitchFamily="34" charset="0"/>
              </a:rPr>
              <a:t>”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</a:rPr>
              <a:t>Intuitively, the rule is understood as follows</a:t>
            </a:r>
            <a:r>
              <a:rPr lang="en-IN" sz="2000" dirty="0" smtClean="0">
                <a:latin typeface="Calibri" panose="020F0502020204030204" pitchFamily="34" charset="0"/>
              </a:rPr>
              <a:t>:</a:t>
            </a:r>
            <a:br>
              <a:rPr lang="en-IN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If </a:t>
            </a:r>
            <a:r>
              <a:rPr lang="en-US" sz="2000" dirty="0">
                <a:latin typeface="Calibri" panose="020F0502020204030204" pitchFamily="34" charset="0"/>
              </a:rPr>
              <a:t>there is a link from </a:t>
            </a:r>
            <a:r>
              <a:rPr lang="en-US" sz="2000" dirty="0" smtClean="0">
                <a:latin typeface="Calibri" panose="020F0502020204030204" pitchFamily="34" charset="0"/>
              </a:rPr>
              <a:t>X to Y, </a:t>
            </a:r>
            <a:r>
              <a:rPr lang="en-US" sz="2000" dirty="0">
                <a:latin typeface="Calibri" panose="020F0502020204030204" pitchFamily="34" charset="0"/>
              </a:rPr>
              <a:t>AND </a:t>
            </a:r>
            <a:r>
              <a:rPr lang="en-US" sz="2000" dirty="0" smtClean="0">
                <a:latin typeface="Calibri" panose="020F0502020204030204" pitchFamily="34" charset="0"/>
              </a:rPr>
              <a:t>Y to Z </a:t>
            </a:r>
            <a:r>
              <a:rPr lang="en-US" sz="2000" dirty="0">
                <a:latin typeface="Calibri" panose="020F0502020204030204" pitchFamily="34" charset="0"/>
              </a:rPr>
              <a:t>then X</a:t>
            </a:r>
            <a:r>
              <a:rPr lang="en-US" sz="2000" dirty="0" smtClean="0">
                <a:latin typeface="Calibri" panose="020F0502020204030204" pitchFamily="34" charset="0"/>
              </a:rPr>
              <a:t> can </a:t>
            </a:r>
            <a:r>
              <a:rPr lang="en-US" sz="2000" dirty="0">
                <a:latin typeface="Calibri" panose="020F0502020204030204" pitchFamily="34" charset="0"/>
              </a:rPr>
              <a:t>reach Z</a:t>
            </a:r>
            <a:r>
              <a:rPr lang="en-US" sz="2000" dirty="0" smtClean="0">
                <a:latin typeface="Calibri" panose="020F0502020204030204" pitchFamily="34" charset="0"/>
              </a:rPr>
              <a:t> and is a two hop path.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6891827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3281</TotalTime>
  <Words>3161</Words>
  <Application>Microsoft Office PowerPoint</Application>
  <PresentationFormat>On-screen Show (16:9)</PresentationFormat>
  <Paragraphs>474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Recursive Datalog Program</vt:lpstr>
      <vt:lpstr>Recursive Datalog Program</vt:lpstr>
      <vt:lpstr>Shortest Path Program in Datalog </vt:lpstr>
      <vt:lpstr>PowerPoint Presentation</vt:lpstr>
      <vt:lpstr>Aggregate Selection</vt:lpstr>
      <vt:lpstr>PowerPoint Presentation</vt:lpstr>
      <vt:lpstr>Magic Sets Shortest Paths From Given Source </vt:lpstr>
      <vt:lpstr>Magic Sets Shortest Path with Reordering</vt:lpstr>
      <vt:lpstr>Shortest Path With Next Hop (as in paper) </vt:lpstr>
      <vt:lpstr>What is Declarative Networking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Aggregate Selections in NDLog Distributed Evaluation </vt:lpstr>
      <vt:lpstr>Aggregate Selection</vt:lpstr>
      <vt:lpstr>Magic Sets</vt:lpstr>
      <vt:lpstr>Predicate Reordering</vt:lpstr>
      <vt:lpstr>Predicate Reordering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Upen</dc:creator>
  <cp:lastModifiedBy>Upen</cp:lastModifiedBy>
  <cp:revision>150</cp:revision>
  <cp:lastPrinted>2017-04-03T04:55:41Z</cp:lastPrinted>
  <dcterms:created xsi:type="dcterms:W3CDTF">2006-08-16T00:00:00Z</dcterms:created>
  <dcterms:modified xsi:type="dcterms:W3CDTF">2017-04-04T05:12:29Z</dcterms:modified>
</cp:coreProperties>
</file>