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72" r:id="rId1"/>
  </p:sldMasterIdLst>
  <p:notesMasterIdLst>
    <p:notesMasterId r:id="rId67"/>
  </p:notesMasterIdLst>
  <p:sldIdLst>
    <p:sldId id="282" r:id="rId2"/>
    <p:sldId id="257" r:id="rId3"/>
    <p:sldId id="320" r:id="rId4"/>
    <p:sldId id="258" r:id="rId5"/>
    <p:sldId id="381" r:id="rId6"/>
    <p:sldId id="363" r:id="rId7"/>
    <p:sldId id="259" r:id="rId8"/>
    <p:sldId id="260" r:id="rId9"/>
    <p:sldId id="280" r:id="rId10"/>
    <p:sldId id="361" r:id="rId11"/>
    <p:sldId id="354" r:id="rId12"/>
    <p:sldId id="365" r:id="rId13"/>
    <p:sldId id="366" r:id="rId14"/>
    <p:sldId id="367" r:id="rId15"/>
    <p:sldId id="369" r:id="rId16"/>
    <p:sldId id="370" r:id="rId17"/>
    <p:sldId id="371" r:id="rId18"/>
    <p:sldId id="261" r:id="rId19"/>
    <p:sldId id="283" r:id="rId20"/>
    <p:sldId id="262" r:id="rId21"/>
    <p:sldId id="263" r:id="rId22"/>
    <p:sldId id="279" r:id="rId23"/>
    <p:sldId id="265" r:id="rId24"/>
    <p:sldId id="266" r:id="rId25"/>
    <p:sldId id="281" r:id="rId26"/>
    <p:sldId id="372" r:id="rId27"/>
    <p:sldId id="383" r:id="rId28"/>
    <p:sldId id="384" r:id="rId29"/>
    <p:sldId id="385" r:id="rId30"/>
    <p:sldId id="386" r:id="rId31"/>
    <p:sldId id="388" r:id="rId32"/>
    <p:sldId id="389" r:id="rId33"/>
    <p:sldId id="387" r:id="rId34"/>
    <p:sldId id="315" r:id="rId35"/>
    <p:sldId id="317" r:id="rId36"/>
    <p:sldId id="318" r:id="rId37"/>
    <p:sldId id="284" r:id="rId38"/>
    <p:sldId id="373" r:id="rId39"/>
    <p:sldId id="353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78" r:id="rId48"/>
    <p:sldId id="379" r:id="rId49"/>
    <p:sldId id="337" r:id="rId50"/>
    <p:sldId id="339" r:id="rId51"/>
    <p:sldId id="340" r:id="rId52"/>
    <p:sldId id="341" r:id="rId53"/>
    <p:sldId id="344" r:id="rId54"/>
    <p:sldId id="345" r:id="rId55"/>
    <p:sldId id="390" r:id="rId56"/>
    <p:sldId id="391" r:id="rId57"/>
    <p:sldId id="392" r:id="rId58"/>
    <p:sldId id="374" r:id="rId59"/>
    <p:sldId id="375" r:id="rId60"/>
    <p:sldId id="346" r:id="rId61"/>
    <p:sldId id="347" r:id="rId62"/>
    <p:sldId id="380" r:id="rId63"/>
    <p:sldId id="278" r:id="rId64"/>
    <p:sldId id="376" r:id="rId65"/>
    <p:sldId id="311" r:id="rId66"/>
  </p:sldIdLst>
  <p:sldSz cx="10080625" cy="7559675"/>
  <p:notesSz cx="7559675" cy="10691813"/>
  <p:defaultTextStyle>
    <a:defPPr>
      <a:defRPr lang="en-GB"/>
    </a:defPPr>
    <a:lvl1pPr algn="l" defTabSz="44903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565" indent="-285603" algn="l" defTabSz="44903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406" indent="-228483" algn="l" defTabSz="44903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99371" indent="-228483" algn="l" defTabSz="44903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6334" indent="-228483" algn="l" defTabSz="44903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4815" algn="l" defTabSz="9139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1778" algn="l" defTabSz="9139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8741" algn="l" defTabSz="9139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5704" algn="l" defTabSz="9139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766800"/>
    <a:srgbClr val="B09B00"/>
    <a:srgbClr val="FE8637"/>
    <a:srgbClr val="BB6126"/>
    <a:srgbClr val="65F93D"/>
    <a:srgbClr val="FF0000"/>
    <a:srgbClr val="008000"/>
    <a:srgbClr val="2F0567"/>
    <a:srgbClr val="60F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01" autoAdjust="0"/>
    <p:restoredTop sz="94660"/>
  </p:normalViewPr>
  <p:slideViewPr>
    <p:cSldViewPr>
      <p:cViewPr>
        <p:scale>
          <a:sx n="81" d="100"/>
          <a:sy n="81" d="100"/>
        </p:scale>
        <p:origin x="-1088" y="-36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Program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effectLst/>
          </c:spPr>
          <c:invertIfNegative val="1"/>
          <c:dLbls>
            <c:delete val="1"/>
          </c:dLbls>
          <c:cat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5.0</c:v>
                </c:pt>
                <c:pt idx="3">
                  <c:v>10.0</c:v>
                </c:pt>
                <c:pt idx="4">
                  <c:v>20.0</c:v>
                </c:pt>
                <c:pt idx="5">
                  <c:v>30.0</c:v>
                </c:pt>
                <c:pt idx="6">
                  <c:v>40.0</c:v>
                </c:pt>
                <c:pt idx="7">
                  <c:v>50.0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Transformed Program</c:v>
                </c:pt>
              </c:strCache>
            </c:strRef>
          </c:tx>
          <c:invertIfNegative val="1"/>
          <c:dPt>
            <c:idx val="1"/>
            <c:invertIfNegative val="1"/>
            <c:bubble3D val="0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2"/>
            <c:invertIfNegative val="1"/>
            <c:bubble3D val="0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3"/>
            <c:invertIfNegative val="1"/>
            <c:bubble3D val="0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4"/>
            <c:invertIfNegative val="1"/>
            <c:bubble3D val="0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5"/>
            <c:invertIfNegative val="1"/>
            <c:bubble3D val="0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6"/>
            <c:invertIfNegative val="1"/>
            <c:bubble3D val="0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7"/>
            <c:invertIfNegative val="1"/>
            <c:bubble3D val="0"/>
            <c:spPr>
              <a:gradFill flip="none" rotWithShape="1">
                <a:gsLst>
                  <a:gs pos="0">
                    <a:srgbClr val="7598D9">
                      <a:shade val="30000"/>
                      <a:satMod val="115000"/>
                    </a:srgbClr>
                  </a:gs>
                  <a:gs pos="50000">
                    <a:srgbClr val="7598D9">
                      <a:shade val="67500"/>
                      <a:satMod val="115000"/>
                    </a:srgbClr>
                  </a:gs>
                  <a:gs pos="100000">
                    <a:srgbClr val="7598D9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cat>
            <c:numRef>
              <c:f>Sheet1!$A$2:$A$9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5.0</c:v>
                </c:pt>
                <c:pt idx="3">
                  <c:v>10.0</c:v>
                </c:pt>
                <c:pt idx="4">
                  <c:v>20.0</c:v>
                </c:pt>
                <c:pt idx="5">
                  <c:v>30.0</c:v>
                </c:pt>
                <c:pt idx="6">
                  <c:v>40.0</c:v>
                </c:pt>
                <c:pt idx="7">
                  <c:v>50.0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1">
                  <c:v>20.7</c:v>
                </c:pt>
                <c:pt idx="2">
                  <c:v>9.4</c:v>
                </c:pt>
                <c:pt idx="3">
                  <c:v>6.5</c:v>
                </c:pt>
                <c:pt idx="4">
                  <c:v>5.2</c:v>
                </c:pt>
                <c:pt idx="5">
                  <c:v>4.5</c:v>
                </c:pt>
                <c:pt idx="6">
                  <c:v>4.2</c:v>
                </c:pt>
                <c:pt idx="7">
                  <c:v>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90"/>
        <c:axId val="-2104227256"/>
        <c:axId val="-2104232952"/>
      </c:barChart>
      <c:catAx>
        <c:axId val="-2104227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Threads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79163332648612"/>
              <c:y val="0.920093630445821"/>
            </c:manualLayout>
          </c:layout>
          <c:overlay val="0"/>
        </c:title>
        <c:numFmt formatCode="General" sourceLinked="1"/>
        <c:majorTickMark val="out"/>
        <c:minorTickMark val="cross"/>
        <c:tickLblPos val="nextTo"/>
        <c:crossAx val="-2104232952"/>
        <c:crosses val="autoZero"/>
        <c:auto val="1"/>
        <c:lblAlgn val="ctr"/>
        <c:lblOffset val="100"/>
        <c:noMultiLvlLbl val="1"/>
      </c:catAx>
      <c:valAx>
        <c:axId val="-2104232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560126059236418"/>
              <c:y val="0.384574226754969"/>
            </c:manualLayout>
          </c:layout>
          <c:overlay val="0"/>
        </c:title>
        <c:numFmt formatCode="General" sourceLinked="1"/>
        <c:majorTickMark val="out"/>
        <c:minorTickMark val="cross"/>
        <c:tickLblPos val="nextTo"/>
        <c:crossAx val="-2104227256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25209348831"/>
          <c:y val="0.0317204301075269"/>
          <c:w val="0.527868891388576"/>
          <c:h val="0.76120988908644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Original Program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400.0</c:v>
                </c:pt>
                <c:pt idx="1">
                  <c:v>4000.0</c:v>
                </c:pt>
                <c:pt idx="2">
                  <c:v>40000.0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Asynchronous Mode</c:v>
                </c:pt>
              </c:strCache>
            </c:strRef>
          </c:tx>
          <c:spPr>
            <a:gradFill flip="none" rotWithShape="1">
              <a:gsLst>
                <a:gs pos="0">
                  <a:srgbClr val="7598D9">
                    <a:shade val="30000"/>
                    <a:satMod val="115000"/>
                  </a:srgbClr>
                </a:gs>
                <a:gs pos="50000">
                  <a:srgbClr val="7598D9">
                    <a:shade val="67500"/>
                    <a:satMod val="115000"/>
                  </a:srgbClr>
                </a:gs>
                <a:gs pos="100000">
                  <a:srgbClr val="7598D9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1"/>
          <c:cat>
            <c:numRef>
              <c:f>Sheet1!$A$2:$A$4</c:f>
              <c:numCache>
                <c:formatCode>General</c:formatCode>
                <c:ptCount val="3"/>
                <c:pt idx="0">
                  <c:v>400.0</c:v>
                </c:pt>
                <c:pt idx="1">
                  <c:v>4000.0</c:v>
                </c:pt>
                <c:pt idx="2">
                  <c:v>40000.0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0.942857143</c:v>
                </c:pt>
                <c:pt idx="1">
                  <c:v>0.4</c:v>
                </c:pt>
                <c:pt idx="2">
                  <c:v>0.273340433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Batching Mode</c:v>
                </c:pt>
              </c:strCache>
            </c:strRef>
          </c:tx>
          <c:spPr>
            <a:solidFill>
              <a:srgbClr val="C00000"/>
            </a:solidFill>
          </c:spPr>
          <c:invertIfNegative val="1"/>
          <c:dPt>
            <c:idx val="0"/>
            <c:invertIfNegative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1"/>
            <c:invertIfNegative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dPt>
            <c:idx val="2"/>
            <c:invertIfNegative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400.0</c:v>
                </c:pt>
                <c:pt idx="1">
                  <c:v>4000.0</c:v>
                </c:pt>
                <c:pt idx="2">
                  <c:v>40000.0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0.590909091</c:v>
                </c:pt>
                <c:pt idx="1">
                  <c:v>0.310569106</c:v>
                </c:pt>
                <c:pt idx="2">
                  <c:v>0.095314164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2680536"/>
        <c:axId val="-2102697528"/>
      </c:barChart>
      <c:catAx>
        <c:axId val="-2102680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Iterations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cross"/>
        <c:tickLblPos val="nextTo"/>
        <c:crossAx val="-2102697528"/>
        <c:crosses val="autoZero"/>
        <c:auto val="1"/>
        <c:lblAlgn val="ctr"/>
        <c:lblOffset val="100"/>
        <c:noMultiLvlLbl val="1"/>
      </c:catAx>
      <c:valAx>
        <c:axId val="-2102697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Time(normalized)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cross"/>
        <c:tickLblPos val="nextTo"/>
        <c:crossAx val="-210268053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8A21C-476D-4873-8B08-53F83A5D41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DE8A8-A599-4654-A39C-8F84D9146E13}">
      <dgm:prSet custT="1"/>
      <dgm:spPr/>
      <dgm:t>
        <a:bodyPr/>
        <a:lstStyle/>
        <a:p>
          <a:pPr rtl="0"/>
          <a:r>
            <a:rPr lang="fi-FI" sz="2800" dirty="0" smtClean="0"/>
            <a:t>The problem is </a:t>
          </a:r>
          <a:r>
            <a:rPr lang="fi-FI" sz="2800" b="1" dirty="0" smtClean="0"/>
            <a:t>not</a:t>
          </a:r>
          <a:r>
            <a:rPr lang="fi-FI" sz="2800" dirty="0" smtClean="0"/>
            <a:t> within the </a:t>
          </a:r>
          <a:r>
            <a:rPr lang="fi-FI" sz="2800" dirty="0" err="1" smtClean="0"/>
            <a:t>database</a:t>
          </a:r>
          <a:r>
            <a:rPr lang="fi-FI" sz="2800" dirty="0" smtClean="0"/>
            <a:t> </a:t>
          </a:r>
          <a:r>
            <a:rPr lang="fi-FI" sz="2800" dirty="0" err="1" smtClean="0"/>
            <a:t>engine</a:t>
          </a:r>
          <a:r>
            <a:rPr lang="fi-FI" sz="2800" dirty="0" smtClean="0"/>
            <a:t>. The </a:t>
          </a:r>
          <a:r>
            <a:rPr lang="fi-FI" sz="2800" dirty="0" err="1" smtClean="0"/>
            <a:t>problem</a:t>
          </a:r>
          <a:r>
            <a:rPr lang="fi-FI" sz="2800" dirty="0" smtClean="0"/>
            <a:t> is </a:t>
          </a:r>
          <a:r>
            <a:rPr lang="fi-FI" sz="2800" b="1" dirty="0" smtClean="0"/>
            <a:t>the </a:t>
          </a:r>
          <a:r>
            <a:rPr lang="fi-FI" sz="2800" b="1" dirty="0" err="1" smtClean="0"/>
            <a:t>way</a:t>
          </a:r>
          <a:r>
            <a:rPr lang="fi-FI" sz="2800" b="1" dirty="0" smtClean="0"/>
            <a:t> </a:t>
          </a:r>
          <a:r>
            <a:rPr lang="fi-FI" sz="2800" b="1" dirty="0" err="1" smtClean="0"/>
            <a:t>queries</a:t>
          </a:r>
          <a:r>
            <a:rPr lang="fi-FI" sz="2800" b="1" dirty="0" smtClean="0"/>
            <a:t> </a:t>
          </a:r>
          <a:r>
            <a:rPr lang="fi-FI" sz="2800" b="1" dirty="0" err="1" smtClean="0"/>
            <a:t>are</a:t>
          </a:r>
          <a:r>
            <a:rPr lang="fi-FI" sz="2800" b="1" dirty="0" smtClean="0"/>
            <a:t> </a:t>
          </a:r>
          <a:r>
            <a:rPr lang="fi-FI" sz="2800" b="1" dirty="0" err="1" smtClean="0"/>
            <a:t>invoked</a:t>
          </a:r>
          <a:r>
            <a:rPr lang="fi-FI" sz="2800" dirty="0" smtClean="0"/>
            <a:t> </a:t>
          </a:r>
          <a:r>
            <a:rPr lang="fi-FI" sz="2800" dirty="0" err="1" smtClean="0"/>
            <a:t>from</a:t>
          </a:r>
          <a:r>
            <a:rPr lang="fi-FI" sz="2800" dirty="0" smtClean="0"/>
            <a:t> the </a:t>
          </a:r>
          <a:r>
            <a:rPr lang="fi-FI" sz="2800" dirty="0" err="1" smtClean="0"/>
            <a:t>application</a:t>
          </a:r>
          <a:r>
            <a:rPr lang="fi-FI" sz="2800" dirty="0" smtClean="0"/>
            <a:t>.</a:t>
          </a:r>
          <a:endParaRPr lang="fi-FI" sz="2800" dirty="0"/>
        </a:p>
      </dgm:t>
    </dgm:pt>
    <dgm:pt modelId="{D797068F-64AE-497F-BC9D-459C10BBE785}" type="parTrans" cxnId="{3DC037BC-BE1C-43E2-8E94-07D478B53ABF}">
      <dgm:prSet/>
      <dgm:spPr/>
      <dgm:t>
        <a:bodyPr/>
        <a:lstStyle/>
        <a:p>
          <a:endParaRPr lang="en-US"/>
        </a:p>
      </dgm:t>
    </dgm:pt>
    <dgm:pt modelId="{7450C4B9-EDC1-4F9E-A964-8D48FF527A6D}" type="sibTrans" cxnId="{3DC037BC-BE1C-43E2-8E94-07D478B53ABF}">
      <dgm:prSet/>
      <dgm:spPr/>
      <dgm:t>
        <a:bodyPr/>
        <a:lstStyle/>
        <a:p>
          <a:endParaRPr lang="en-US"/>
        </a:p>
      </dgm:t>
    </dgm:pt>
    <dgm:pt modelId="{804D5B82-E9C8-4C5D-AE7F-1B22A6F1F2E8}" type="pres">
      <dgm:prSet presAssocID="{E7D8A21C-476D-4873-8B08-53F83A5D41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EA644-B17B-4A8E-9B2E-168DAEEBAF65}" type="pres">
      <dgm:prSet presAssocID="{961DE8A8-A599-4654-A39C-8F84D9146E13}" presName="parentText" presStyleLbl="node1" presStyleIdx="0" presStyleCnt="1" custLinFactNeighborY="-86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4E70F-6129-4173-9B6D-BBF1B26BE116}" type="presOf" srcId="{961DE8A8-A599-4654-A39C-8F84D9146E13}" destId="{018EA644-B17B-4A8E-9B2E-168DAEEBAF65}" srcOrd="0" destOrd="0" presId="urn:microsoft.com/office/officeart/2005/8/layout/vList2"/>
    <dgm:cxn modelId="{B0095CE2-4E3B-436B-9C28-F9A0D45C0BAA}" type="presOf" srcId="{E7D8A21C-476D-4873-8B08-53F83A5D41CC}" destId="{804D5B82-E9C8-4C5D-AE7F-1B22A6F1F2E8}" srcOrd="0" destOrd="0" presId="urn:microsoft.com/office/officeart/2005/8/layout/vList2"/>
    <dgm:cxn modelId="{3DC037BC-BE1C-43E2-8E94-07D478B53ABF}" srcId="{E7D8A21C-476D-4873-8B08-53F83A5D41CC}" destId="{961DE8A8-A599-4654-A39C-8F84D9146E13}" srcOrd="0" destOrd="0" parTransId="{D797068F-64AE-497F-BC9D-459C10BBE785}" sibTransId="{7450C4B9-EDC1-4F9E-A964-8D48FF527A6D}"/>
    <dgm:cxn modelId="{0812565B-E6E4-411C-B28C-5743BDE9EAE0}" type="presParOf" srcId="{804D5B82-E9C8-4C5D-AE7F-1B22A6F1F2E8}" destId="{018EA644-B17B-4A8E-9B2E-168DAEEBAF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9B2F72-D45E-43EF-B6CB-B57D6B713A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B3A27-A3C4-4C23-8BB5-FF3215CDB3B2}">
      <dgm:prSet custT="1"/>
      <dgm:spPr/>
      <dgm:t>
        <a:bodyPr/>
        <a:lstStyle/>
        <a:p>
          <a:pPr algn="l" rtl="0"/>
          <a:r>
            <a:rPr lang="fi-FI" sz="2800" dirty="0" smtClean="0"/>
            <a:t>Fact 1: Performance of applications can be significantly  improved by asynchronous submission of queries.</a:t>
          </a:r>
          <a:endParaRPr lang="fi-FI" sz="2800" dirty="0"/>
        </a:p>
      </dgm:t>
    </dgm:pt>
    <dgm:pt modelId="{E9904901-1B7B-4FBD-A282-EE8DA1B98962}" type="parTrans" cxnId="{938DDF97-ADF4-4ED9-8D05-00DF628974F5}">
      <dgm:prSet/>
      <dgm:spPr/>
      <dgm:t>
        <a:bodyPr/>
        <a:lstStyle/>
        <a:p>
          <a:endParaRPr lang="en-US"/>
        </a:p>
      </dgm:t>
    </dgm:pt>
    <dgm:pt modelId="{1CD5BEE0-7FC8-4058-864A-00327DA5BD2E}" type="sibTrans" cxnId="{938DDF97-ADF4-4ED9-8D05-00DF628974F5}">
      <dgm:prSet/>
      <dgm:spPr/>
      <dgm:t>
        <a:bodyPr/>
        <a:lstStyle/>
        <a:p>
          <a:endParaRPr lang="en-US"/>
        </a:p>
      </dgm:t>
    </dgm:pt>
    <dgm:pt modelId="{5370B431-4BB3-4043-8397-46A3DA7E1CA6}" type="pres">
      <dgm:prSet presAssocID="{BA9B2F72-D45E-43EF-B6CB-B57D6B713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17FE2-0CCB-460A-A02B-EC2F707C1259}" type="pres">
      <dgm:prSet presAssocID="{B67B3A27-A3C4-4C23-8BB5-FF3215CDB3B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8DDF97-ADF4-4ED9-8D05-00DF628974F5}" srcId="{BA9B2F72-D45E-43EF-B6CB-B57D6B713A32}" destId="{B67B3A27-A3C4-4C23-8BB5-FF3215CDB3B2}" srcOrd="0" destOrd="0" parTransId="{E9904901-1B7B-4FBD-A282-EE8DA1B98962}" sibTransId="{1CD5BEE0-7FC8-4058-864A-00327DA5BD2E}"/>
    <dgm:cxn modelId="{874567AB-6517-462E-B857-4B91385E4AF2}" type="presOf" srcId="{BA9B2F72-D45E-43EF-B6CB-B57D6B713A32}" destId="{5370B431-4BB3-4043-8397-46A3DA7E1CA6}" srcOrd="0" destOrd="0" presId="urn:microsoft.com/office/officeart/2005/8/layout/vList2"/>
    <dgm:cxn modelId="{E4AF37F2-681E-4232-ADD0-FB002D8E46C6}" type="presOf" srcId="{B67B3A27-A3C4-4C23-8BB5-FF3215CDB3B2}" destId="{92817FE2-0CCB-460A-A02B-EC2F707C1259}" srcOrd="0" destOrd="0" presId="urn:microsoft.com/office/officeart/2005/8/layout/vList2"/>
    <dgm:cxn modelId="{D7DB3296-476A-46C6-B667-44605AE88497}" type="presParOf" srcId="{5370B431-4BB3-4043-8397-46A3DA7E1CA6}" destId="{92817FE2-0CCB-460A-A02B-EC2F707C12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AB0927-85FE-4C6D-835C-F807532602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D15914-157D-4C10-8C36-8AB1BF6B282F}">
      <dgm:prSet custT="1"/>
      <dgm:spPr/>
      <dgm:t>
        <a:bodyPr/>
        <a:lstStyle/>
        <a:p>
          <a:pPr rtl="0"/>
          <a:r>
            <a:rPr lang="fi-FI" sz="2800" dirty="0" smtClean="0"/>
            <a:t>Fact 2: Manually writing applications to exploit asynchronous query submission is </a:t>
          </a:r>
          <a:r>
            <a:rPr lang="fi-FI" sz="2800" b="1" dirty="0" smtClean="0"/>
            <a:t>HARD!!</a:t>
          </a:r>
          <a:endParaRPr lang="fi-FI" sz="2800" b="1" dirty="0"/>
        </a:p>
      </dgm:t>
    </dgm:pt>
    <dgm:pt modelId="{8CF5608A-3824-480F-BED0-561470150AF5}" type="parTrans" cxnId="{B65245B4-95F0-4AF3-A981-C8FE43929885}">
      <dgm:prSet/>
      <dgm:spPr/>
      <dgm:t>
        <a:bodyPr/>
        <a:lstStyle/>
        <a:p>
          <a:endParaRPr lang="en-US"/>
        </a:p>
      </dgm:t>
    </dgm:pt>
    <dgm:pt modelId="{94BF0677-62C4-4E05-AB5A-B812CB154405}" type="sibTrans" cxnId="{B65245B4-95F0-4AF3-A981-C8FE43929885}">
      <dgm:prSet/>
      <dgm:spPr/>
      <dgm:t>
        <a:bodyPr/>
        <a:lstStyle/>
        <a:p>
          <a:endParaRPr lang="en-US"/>
        </a:p>
      </dgm:t>
    </dgm:pt>
    <dgm:pt modelId="{9441BA62-3285-4AFC-BDA1-B52CE0494CE2}" type="pres">
      <dgm:prSet presAssocID="{65AB0927-85FE-4C6D-835C-F807532602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2A3F3-AFD0-40BD-9E41-95FBFF8E7315}" type="pres">
      <dgm:prSet presAssocID="{B1D15914-157D-4C10-8C36-8AB1BF6B28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5245B4-95F0-4AF3-A981-C8FE43929885}" srcId="{65AB0927-85FE-4C6D-835C-F80753260268}" destId="{B1D15914-157D-4C10-8C36-8AB1BF6B282F}" srcOrd="0" destOrd="0" parTransId="{8CF5608A-3824-480F-BED0-561470150AF5}" sibTransId="{94BF0677-62C4-4E05-AB5A-B812CB154405}"/>
    <dgm:cxn modelId="{60E15179-5C7E-4911-A959-041A3A63B64B}" type="presOf" srcId="{65AB0927-85FE-4C6D-835C-F80753260268}" destId="{9441BA62-3285-4AFC-BDA1-B52CE0494CE2}" srcOrd="0" destOrd="0" presId="urn:microsoft.com/office/officeart/2005/8/layout/vList2"/>
    <dgm:cxn modelId="{2601C91D-3C6E-422F-90D3-203A75BE83E9}" type="presOf" srcId="{B1D15914-157D-4C10-8C36-8AB1BF6B282F}" destId="{BFC2A3F3-AFD0-40BD-9E41-95FBFF8E7315}" srcOrd="0" destOrd="0" presId="urn:microsoft.com/office/officeart/2005/8/layout/vList2"/>
    <dgm:cxn modelId="{859952A1-056A-458E-A6CF-D3508A505CDC}" type="presParOf" srcId="{9441BA62-3285-4AFC-BDA1-B52CE0494CE2}" destId="{BFC2A3F3-AFD0-40BD-9E41-95FBFF8E73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BD707-3AA3-4317-BF11-B56D89D0809F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406B0-0BD0-424C-B2B0-CCB1B6E439D8}">
      <dgm:prSet/>
      <dgm:spPr/>
      <dgm:t>
        <a:bodyPr/>
        <a:lstStyle/>
        <a:p>
          <a:pPr rtl="0"/>
          <a:r>
            <a:rPr lang="en-US" dirty="0" smtClean="0"/>
            <a:t>Original program</a:t>
          </a:r>
          <a:endParaRPr lang="en-US" dirty="0"/>
        </a:p>
      </dgm:t>
    </dgm:pt>
    <dgm:pt modelId="{937E2A4F-6401-4524-A3B3-CF617539C6E8}" type="parTrans" cxnId="{CF58ABBD-AEB4-4E49-BB83-7A7AB861DE27}">
      <dgm:prSet/>
      <dgm:spPr/>
      <dgm:t>
        <a:bodyPr/>
        <a:lstStyle/>
        <a:p>
          <a:endParaRPr lang="en-US"/>
        </a:p>
      </dgm:t>
    </dgm:pt>
    <dgm:pt modelId="{ADFBEB85-2097-4FA2-BAF0-4BCF071343F9}" type="sibTrans" cxnId="{CF58ABBD-AEB4-4E49-BB83-7A7AB861DE27}">
      <dgm:prSet/>
      <dgm:spPr/>
      <dgm:t>
        <a:bodyPr/>
        <a:lstStyle/>
        <a:p>
          <a:endParaRPr lang="en-US"/>
        </a:p>
      </dgm:t>
    </dgm:pt>
    <dgm:pt modelId="{05DB5586-F3DC-44DE-B336-B7761E3463C4}">
      <dgm:prSet/>
      <dgm:spPr/>
      <dgm:t>
        <a:bodyPr/>
        <a:lstStyle/>
        <a:p>
          <a:pPr rtl="0"/>
          <a:r>
            <a:rPr lang="en-US" b="0" i="0" baseline="0" dirty="0" smtClean="0"/>
            <a:t>I</a:t>
          </a:r>
          <a:r>
            <a:rPr lang="en-US" b="0" i="0" dirty="0" smtClean="0"/>
            <a:t>nterprocedural prefetch</a:t>
          </a:r>
          <a:endParaRPr lang="en-US" dirty="0"/>
        </a:p>
      </dgm:t>
    </dgm:pt>
    <dgm:pt modelId="{13BEC175-1CD9-4667-88F3-490A2D4830EA}" type="parTrans" cxnId="{A5965B26-DCA4-42BE-95C0-BCD2BA6F0C2F}">
      <dgm:prSet/>
      <dgm:spPr/>
      <dgm:t>
        <a:bodyPr/>
        <a:lstStyle/>
        <a:p>
          <a:endParaRPr lang="en-US"/>
        </a:p>
      </dgm:t>
    </dgm:pt>
    <dgm:pt modelId="{E5062E27-B895-4E89-B764-88242A4E27E7}" type="sibTrans" cxnId="{A5965B26-DCA4-42BE-95C0-BCD2BA6F0C2F}">
      <dgm:prSet/>
      <dgm:spPr/>
      <dgm:t>
        <a:bodyPr/>
        <a:lstStyle/>
        <a:p>
          <a:endParaRPr lang="en-US"/>
        </a:p>
      </dgm:t>
    </dgm:pt>
    <dgm:pt modelId="{47CC3A03-639D-470F-8264-1F2574515866}">
      <dgm:prSet/>
      <dgm:spPr/>
      <dgm:t>
        <a:bodyPr/>
        <a:lstStyle/>
        <a:p>
          <a:pPr rtl="0"/>
          <a:r>
            <a:rPr lang="en-US" dirty="0" smtClean="0"/>
            <a:t>Loop Fission</a:t>
          </a:r>
          <a:endParaRPr lang="en-US" b="0" i="0" dirty="0"/>
        </a:p>
      </dgm:t>
    </dgm:pt>
    <dgm:pt modelId="{8D167EB6-5E27-412D-A973-AC9FFC83B861}" type="parTrans" cxnId="{7286D083-349F-4708-B38C-9D79624AEFB4}">
      <dgm:prSet/>
      <dgm:spPr/>
      <dgm:t>
        <a:bodyPr/>
        <a:lstStyle/>
        <a:p>
          <a:endParaRPr lang="en-US"/>
        </a:p>
      </dgm:t>
    </dgm:pt>
    <dgm:pt modelId="{CC4F41FB-C19B-4C76-934F-09CE02FB3042}" type="sibTrans" cxnId="{7286D083-349F-4708-B38C-9D79624AEFB4}">
      <dgm:prSet/>
      <dgm:spPr/>
      <dgm:t>
        <a:bodyPr/>
        <a:lstStyle/>
        <a:p>
          <a:endParaRPr lang="en-US"/>
        </a:p>
      </dgm:t>
    </dgm:pt>
    <dgm:pt modelId="{3690369E-A668-4D30-B513-A66D47B74C88}" type="pres">
      <dgm:prSet presAssocID="{A72BD707-3AA3-4317-BF11-B56D89D080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323789-2C3C-47A2-8DE1-F5A93061132F}" type="pres">
      <dgm:prSet presAssocID="{A72BD707-3AA3-4317-BF11-B56D89D0809F}" presName="arrow" presStyleLbl="bgShp" presStyleIdx="0" presStyleCnt="1"/>
      <dgm:spPr/>
    </dgm:pt>
    <dgm:pt modelId="{6B1D6B9E-762F-423C-B523-5A050C202E04}" type="pres">
      <dgm:prSet presAssocID="{A72BD707-3AA3-4317-BF11-B56D89D0809F}" presName="points" presStyleCnt="0"/>
      <dgm:spPr/>
    </dgm:pt>
    <dgm:pt modelId="{63FE7C6B-359E-4B23-A3A7-DA0537F7F36B}" type="pres">
      <dgm:prSet presAssocID="{46B406B0-0BD0-424C-B2B0-CCB1B6E439D8}" presName="compositeA" presStyleCnt="0"/>
      <dgm:spPr/>
    </dgm:pt>
    <dgm:pt modelId="{A1AADA28-A451-404B-8701-887C176D0BB5}" type="pres">
      <dgm:prSet presAssocID="{46B406B0-0BD0-424C-B2B0-CCB1B6E439D8}" presName="textA" presStyleLbl="revTx" presStyleIdx="0" presStyleCnt="3" custLinFactY="1739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9C24-1F0B-40D1-9AA7-BA1DB5ECE22A}" type="pres">
      <dgm:prSet presAssocID="{46B406B0-0BD0-424C-B2B0-CCB1B6E439D8}" presName="circleA" presStyleLbl="node1" presStyleIdx="0" presStyleCnt="3"/>
      <dgm:spPr/>
      <dgm:t>
        <a:bodyPr/>
        <a:lstStyle/>
        <a:p>
          <a:endParaRPr lang="en-US"/>
        </a:p>
      </dgm:t>
    </dgm:pt>
    <dgm:pt modelId="{948B4005-9ACC-4782-8400-8CD7E03B5752}" type="pres">
      <dgm:prSet presAssocID="{46B406B0-0BD0-424C-B2B0-CCB1B6E439D8}" presName="spaceA" presStyleCnt="0"/>
      <dgm:spPr/>
    </dgm:pt>
    <dgm:pt modelId="{62DAD185-DBDC-46A8-99D6-DB19DD6545FB}" type="pres">
      <dgm:prSet presAssocID="{ADFBEB85-2097-4FA2-BAF0-4BCF071343F9}" presName="space" presStyleCnt="0"/>
      <dgm:spPr/>
    </dgm:pt>
    <dgm:pt modelId="{CC24A55C-C192-4EE1-9859-F2C81419A534}" type="pres">
      <dgm:prSet presAssocID="{05DB5586-F3DC-44DE-B336-B7761E3463C4}" presName="compositeB" presStyleCnt="0"/>
      <dgm:spPr/>
    </dgm:pt>
    <dgm:pt modelId="{D6E84665-F5CA-4EAD-9354-A8CF3682DA0C}" type="pres">
      <dgm:prSet presAssocID="{05DB5586-F3DC-44DE-B336-B7761E3463C4}" presName="textB" presStyleLbl="revTx" presStyleIdx="1" presStyleCnt="3" custLinFactNeighborX="21322" custLinFactNeighborY="-10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27170-C55D-4E49-8B74-F9D6A95EC721}" type="pres">
      <dgm:prSet presAssocID="{05DB5586-F3DC-44DE-B336-B7761E3463C4}" presName="circleB" presStyleLbl="node1" presStyleIdx="1" presStyleCnt="3" custLinFactX="100000" custLinFactNeighborX="155949"/>
      <dgm:spPr/>
    </dgm:pt>
    <dgm:pt modelId="{3B2B9FBA-E795-4AF3-BDA4-92DB037544E1}" type="pres">
      <dgm:prSet presAssocID="{05DB5586-F3DC-44DE-B336-B7761E3463C4}" presName="spaceB" presStyleCnt="0"/>
      <dgm:spPr/>
    </dgm:pt>
    <dgm:pt modelId="{766E7287-0945-4366-BC0D-6D330CB502C0}" type="pres">
      <dgm:prSet presAssocID="{E5062E27-B895-4E89-B764-88242A4E27E7}" presName="space" presStyleCnt="0"/>
      <dgm:spPr/>
    </dgm:pt>
    <dgm:pt modelId="{101D7060-1B6E-4FA7-BF15-3424B6C51C06}" type="pres">
      <dgm:prSet presAssocID="{47CC3A03-639D-470F-8264-1F2574515866}" presName="compositeA" presStyleCnt="0"/>
      <dgm:spPr/>
    </dgm:pt>
    <dgm:pt modelId="{EAC1C761-C558-4BA3-9E9A-B96F9DCF0D57}" type="pres">
      <dgm:prSet presAssocID="{47CC3A03-639D-470F-8264-1F2574515866}" presName="textA" presStyleLbl="revTx" presStyleIdx="2" presStyleCnt="3" custScaleX="89292" custLinFactY="8696" custLinFactNeighborX="3801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57BBC-3348-4BE2-B54D-A310F6F9A9C0}" type="pres">
      <dgm:prSet presAssocID="{47CC3A03-639D-470F-8264-1F2574515866}" presName="circleA" presStyleLbl="node1" presStyleIdx="2" presStyleCnt="3" custLinFactX="200000" custLinFactNeighborX="273340"/>
      <dgm:spPr/>
    </dgm:pt>
    <dgm:pt modelId="{19BEFC0E-F879-46C2-976C-1BBF395C94F1}" type="pres">
      <dgm:prSet presAssocID="{47CC3A03-639D-470F-8264-1F2574515866}" presName="spaceA" presStyleCnt="0"/>
      <dgm:spPr/>
    </dgm:pt>
  </dgm:ptLst>
  <dgm:cxnLst>
    <dgm:cxn modelId="{B966B3B8-DE0C-8046-942D-5075B65B3BB1}" type="presOf" srcId="{05DB5586-F3DC-44DE-B336-B7761E3463C4}" destId="{D6E84665-F5CA-4EAD-9354-A8CF3682DA0C}" srcOrd="0" destOrd="0" presId="urn:microsoft.com/office/officeart/2005/8/layout/hProcess11"/>
    <dgm:cxn modelId="{CF58ABBD-AEB4-4E49-BB83-7A7AB861DE27}" srcId="{A72BD707-3AA3-4317-BF11-B56D89D0809F}" destId="{46B406B0-0BD0-424C-B2B0-CCB1B6E439D8}" srcOrd="0" destOrd="0" parTransId="{937E2A4F-6401-4524-A3B3-CF617539C6E8}" sibTransId="{ADFBEB85-2097-4FA2-BAF0-4BCF071343F9}"/>
    <dgm:cxn modelId="{D1AE6F84-80A4-754A-8F10-950879DBA80A}" type="presOf" srcId="{47CC3A03-639D-470F-8264-1F2574515866}" destId="{EAC1C761-C558-4BA3-9E9A-B96F9DCF0D57}" srcOrd="0" destOrd="0" presId="urn:microsoft.com/office/officeart/2005/8/layout/hProcess11"/>
    <dgm:cxn modelId="{6AB9300C-E83F-5D4E-9020-84C85A7FB722}" type="presOf" srcId="{46B406B0-0BD0-424C-B2B0-CCB1B6E439D8}" destId="{A1AADA28-A451-404B-8701-887C176D0BB5}" srcOrd="0" destOrd="0" presId="urn:microsoft.com/office/officeart/2005/8/layout/hProcess11"/>
    <dgm:cxn modelId="{7286D083-349F-4708-B38C-9D79624AEFB4}" srcId="{A72BD707-3AA3-4317-BF11-B56D89D0809F}" destId="{47CC3A03-639D-470F-8264-1F2574515866}" srcOrd="2" destOrd="0" parTransId="{8D167EB6-5E27-412D-A973-AC9FFC83B861}" sibTransId="{CC4F41FB-C19B-4C76-934F-09CE02FB3042}"/>
    <dgm:cxn modelId="{7D1E2EBE-6A59-8241-9796-3A111151DEB3}" type="presOf" srcId="{A72BD707-3AA3-4317-BF11-B56D89D0809F}" destId="{3690369E-A668-4D30-B513-A66D47B74C88}" srcOrd="0" destOrd="0" presId="urn:microsoft.com/office/officeart/2005/8/layout/hProcess11"/>
    <dgm:cxn modelId="{A5965B26-DCA4-42BE-95C0-BCD2BA6F0C2F}" srcId="{A72BD707-3AA3-4317-BF11-B56D89D0809F}" destId="{05DB5586-F3DC-44DE-B336-B7761E3463C4}" srcOrd="1" destOrd="0" parTransId="{13BEC175-1CD9-4667-88F3-490A2D4830EA}" sibTransId="{E5062E27-B895-4E89-B764-88242A4E27E7}"/>
    <dgm:cxn modelId="{1483B7C2-6432-6D49-8B98-AD796C7D7E1D}" type="presParOf" srcId="{3690369E-A668-4D30-B513-A66D47B74C88}" destId="{04323789-2C3C-47A2-8DE1-F5A93061132F}" srcOrd="0" destOrd="0" presId="urn:microsoft.com/office/officeart/2005/8/layout/hProcess11"/>
    <dgm:cxn modelId="{0510979C-D375-104A-8354-3249D806F073}" type="presParOf" srcId="{3690369E-A668-4D30-B513-A66D47B74C88}" destId="{6B1D6B9E-762F-423C-B523-5A050C202E04}" srcOrd="1" destOrd="0" presId="urn:microsoft.com/office/officeart/2005/8/layout/hProcess11"/>
    <dgm:cxn modelId="{C9431750-5B05-694B-B639-8B084C985544}" type="presParOf" srcId="{6B1D6B9E-762F-423C-B523-5A050C202E04}" destId="{63FE7C6B-359E-4B23-A3A7-DA0537F7F36B}" srcOrd="0" destOrd="0" presId="urn:microsoft.com/office/officeart/2005/8/layout/hProcess11"/>
    <dgm:cxn modelId="{FE276385-0EED-F642-A5EC-BF198E2AC9D8}" type="presParOf" srcId="{63FE7C6B-359E-4B23-A3A7-DA0537F7F36B}" destId="{A1AADA28-A451-404B-8701-887C176D0BB5}" srcOrd="0" destOrd="0" presId="urn:microsoft.com/office/officeart/2005/8/layout/hProcess11"/>
    <dgm:cxn modelId="{530834C4-4320-CD4E-B361-7A0FB14F6931}" type="presParOf" srcId="{63FE7C6B-359E-4B23-A3A7-DA0537F7F36B}" destId="{FAAF9C24-1F0B-40D1-9AA7-BA1DB5ECE22A}" srcOrd="1" destOrd="0" presId="urn:microsoft.com/office/officeart/2005/8/layout/hProcess11"/>
    <dgm:cxn modelId="{138FAC5D-A439-CF49-8751-AFBFC9546F63}" type="presParOf" srcId="{63FE7C6B-359E-4B23-A3A7-DA0537F7F36B}" destId="{948B4005-9ACC-4782-8400-8CD7E03B5752}" srcOrd="2" destOrd="0" presId="urn:microsoft.com/office/officeart/2005/8/layout/hProcess11"/>
    <dgm:cxn modelId="{0B0F1B5F-8CE2-0F4B-874A-42695E7504EC}" type="presParOf" srcId="{6B1D6B9E-762F-423C-B523-5A050C202E04}" destId="{62DAD185-DBDC-46A8-99D6-DB19DD6545FB}" srcOrd="1" destOrd="0" presId="urn:microsoft.com/office/officeart/2005/8/layout/hProcess11"/>
    <dgm:cxn modelId="{911B6C78-DA7A-B04D-93F9-E04C5C7D6EFA}" type="presParOf" srcId="{6B1D6B9E-762F-423C-B523-5A050C202E04}" destId="{CC24A55C-C192-4EE1-9859-F2C81419A534}" srcOrd="2" destOrd="0" presId="urn:microsoft.com/office/officeart/2005/8/layout/hProcess11"/>
    <dgm:cxn modelId="{B6026A07-E938-5743-B167-A3A63272C89C}" type="presParOf" srcId="{CC24A55C-C192-4EE1-9859-F2C81419A534}" destId="{D6E84665-F5CA-4EAD-9354-A8CF3682DA0C}" srcOrd="0" destOrd="0" presId="urn:microsoft.com/office/officeart/2005/8/layout/hProcess11"/>
    <dgm:cxn modelId="{0B3D5023-4DFC-024F-8CE6-69559F857127}" type="presParOf" srcId="{CC24A55C-C192-4EE1-9859-F2C81419A534}" destId="{85327170-C55D-4E49-8B74-F9D6A95EC721}" srcOrd="1" destOrd="0" presId="urn:microsoft.com/office/officeart/2005/8/layout/hProcess11"/>
    <dgm:cxn modelId="{B337A0A9-57AD-4649-B602-2243C5D4F73A}" type="presParOf" srcId="{CC24A55C-C192-4EE1-9859-F2C81419A534}" destId="{3B2B9FBA-E795-4AF3-BDA4-92DB037544E1}" srcOrd="2" destOrd="0" presId="urn:microsoft.com/office/officeart/2005/8/layout/hProcess11"/>
    <dgm:cxn modelId="{A3E26644-C7AE-FC48-BD33-248394C6936C}" type="presParOf" srcId="{6B1D6B9E-762F-423C-B523-5A050C202E04}" destId="{766E7287-0945-4366-BC0D-6D330CB502C0}" srcOrd="3" destOrd="0" presId="urn:microsoft.com/office/officeart/2005/8/layout/hProcess11"/>
    <dgm:cxn modelId="{95F41CC1-29A9-2241-9253-6F8EEEE18DD5}" type="presParOf" srcId="{6B1D6B9E-762F-423C-B523-5A050C202E04}" destId="{101D7060-1B6E-4FA7-BF15-3424B6C51C06}" srcOrd="4" destOrd="0" presId="urn:microsoft.com/office/officeart/2005/8/layout/hProcess11"/>
    <dgm:cxn modelId="{C0ECBD43-119A-0C40-8C25-8833E9D9FE91}" type="presParOf" srcId="{101D7060-1B6E-4FA7-BF15-3424B6C51C06}" destId="{EAC1C761-C558-4BA3-9E9A-B96F9DCF0D57}" srcOrd="0" destOrd="0" presId="urn:microsoft.com/office/officeart/2005/8/layout/hProcess11"/>
    <dgm:cxn modelId="{34A4F08C-E559-8E44-98AE-5AD0FA854BC4}" type="presParOf" srcId="{101D7060-1B6E-4FA7-BF15-3424B6C51C06}" destId="{7BE57BBC-3348-4BE2-B54D-A310F6F9A9C0}" srcOrd="1" destOrd="0" presId="urn:microsoft.com/office/officeart/2005/8/layout/hProcess11"/>
    <dgm:cxn modelId="{D9F69900-77FA-104A-8B92-233E54562B1C}" type="presParOf" srcId="{101D7060-1B6E-4FA7-BF15-3424B6C51C06}" destId="{19BEFC0E-F879-46C2-976C-1BBF395C94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EA644-B17B-4A8E-9B2E-168DAEEBAF65}">
      <dsp:nvSpPr>
        <dsp:cNvPr id="0" name=""/>
        <dsp:cNvSpPr/>
      </dsp:nvSpPr>
      <dsp:spPr>
        <a:xfrm>
          <a:off x="0" y="0"/>
          <a:ext cx="84582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The problem is </a:t>
          </a:r>
          <a:r>
            <a:rPr lang="fi-FI" sz="2800" b="1" kern="1200" dirty="0" smtClean="0"/>
            <a:t>not</a:t>
          </a:r>
          <a:r>
            <a:rPr lang="fi-FI" sz="2800" kern="1200" dirty="0" smtClean="0"/>
            <a:t> within the </a:t>
          </a:r>
          <a:r>
            <a:rPr lang="fi-FI" sz="2800" kern="1200" dirty="0" err="1" smtClean="0"/>
            <a:t>database</a:t>
          </a:r>
          <a:r>
            <a:rPr lang="fi-FI" sz="2800" kern="1200" dirty="0" smtClean="0"/>
            <a:t> </a:t>
          </a:r>
          <a:r>
            <a:rPr lang="fi-FI" sz="2800" kern="1200" dirty="0" err="1" smtClean="0"/>
            <a:t>engine</a:t>
          </a:r>
          <a:r>
            <a:rPr lang="fi-FI" sz="2800" kern="1200" dirty="0" smtClean="0"/>
            <a:t>. The </a:t>
          </a:r>
          <a:r>
            <a:rPr lang="fi-FI" sz="2800" kern="1200" dirty="0" err="1" smtClean="0"/>
            <a:t>problem</a:t>
          </a:r>
          <a:r>
            <a:rPr lang="fi-FI" sz="2800" kern="1200" dirty="0" smtClean="0"/>
            <a:t> is </a:t>
          </a:r>
          <a:r>
            <a:rPr lang="fi-FI" sz="2800" b="1" kern="1200" dirty="0" smtClean="0"/>
            <a:t>the </a:t>
          </a:r>
          <a:r>
            <a:rPr lang="fi-FI" sz="2800" b="1" kern="1200" dirty="0" err="1" smtClean="0"/>
            <a:t>way</a:t>
          </a:r>
          <a:r>
            <a:rPr lang="fi-FI" sz="2800" b="1" kern="1200" dirty="0" smtClean="0"/>
            <a:t> </a:t>
          </a:r>
          <a:r>
            <a:rPr lang="fi-FI" sz="2800" b="1" kern="1200" dirty="0" err="1" smtClean="0"/>
            <a:t>queries</a:t>
          </a:r>
          <a:r>
            <a:rPr lang="fi-FI" sz="2800" b="1" kern="1200" dirty="0" smtClean="0"/>
            <a:t> </a:t>
          </a:r>
          <a:r>
            <a:rPr lang="fi-FI" sz="2800" b="1" kern="1200" dirty="0" err="1" smtClean="0"/>
            <a:t>are</a:t>
          </a:r>
          <a:r>
            <a:rPr lang="fi-FI" sz="2800" b="1" kern="1200" dirty="0" smtClean="0"/>
            <a:t> </a:t>
          </a:r>
          <a:r>
            <a:rPr lang="fi-FI" sz="2800" b="1" kern="1200" dirty="0" err="1" smtClean="0"/>
            <a:t>invoked</a:t>
          </a:r>
          <a:r>
            <a:rPr lang="fi-FI" sz="2800" kern="1200" dirty="0" smtClean="0"/>
            <a:t> </a:t>
          </a:r>
          <a:r>
            <a:rPr lang="fi-FI" sz="2800" kern="1200" dirty="0" err="1" smtClean="0"/>
            <a:t>from</a:t>
          </a:r>
          <a:r>
            <a:rPr lang="fi-FI" sz="2800" kern="1200" dirty="0" smtClean="0"/>
            <a:t> the </a:t>
          </a:r>
          <a:r>
            <a:rPr lang="fi-FI" sz="2800" kern="1200" dirty="0" err="1" smtClean="0"/>
            <a:t>application</a:t>
          </a:r>
          <a:r>
            <a:rPr lang="fi-FI" sz="2800" kern="1200" dirty="0" smtClean="0"/>
            <a:t>.</a:t>
          </a:r>
          <a:endParaRPr lang="fi-FI" sz="2800" kern="1200" dirty="0"/>
        </a:p>
      </dsp:txBody>
      <dsp:txXfrm>
        <a:off x="76105" y="76105"/>
        <a:ext cx="8305990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7FE2-0CCB-460A-A02B-EC2F707C1259}">
      <dsp:nvSpPr>
        <dsp:cNvPr id="0" name=""/>
        <dsp:cNvSpPr/>
      </dsp:nvSpPr>
      <dsp:spPr>
        <a:xfrm>
          <a:off x="0" y="232"/>
          <a:ext cx="8839200" cy="138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Fact 1: Performance of applications can be significantly  improved by asynchronous submission of queries.</a:t>
          </a:r>
          <a:endParaRPr lang="fi-FI" sz="2800" kern="1200" dirty="0"/>
        </a:p>
      </dsp:txBody>
      <dsp:txXfrm>
        <a:off x="67587" y="67819"/>
        <a:ext cx="8704026" cy="1249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2A3F3-AFD0-40BD-9E41-95FBFF8E7315}">
      <dsp:nvSpPr>
        <dsp:cNvPr id="0" name=""/>
        <dsp:cNvSpPr/>
      </dsp:nvSpPr>
      <dsp:spPr>
        <a:xfrm>
          <a:off x="0" y="187"/>
          <a:ext cx="8763000" cy="953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Fact 2: Manually writing applications to exploit asynchronous query submission is </a:t>
          </a:r>
          <a:r>
            <a:rPr lang="fi-FI" sz="2800" b="1" kern="1200" dirty="0" smtClean="0"/>
            <a:t>HARD!!</a:t>
          </a:r>
          <a:endParaRPr lang="fi-FI" sz="2800" b="1" kern="1200" dirty="0"/>
        </a:p>
      </dsp:txBody>
      <dsp:txXfrm>
        <a:off x="46557" y="46744"/>
        <a:ext cx="8669886" cy="860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23789-2C3C-47A2-8DE1-F5A93061132F}">
      <dsp:nvSpPr>
        <dsp:cNvPr id="0" name=""/>
        <dsp:cNvSpPr/>
      </dsp:nvSpPr>
      <dsp:spPr>
        <a:xfrm>
          <a:off x="0" y="579575"/>
          <a:ext cx="8568531" cy="7727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ADA28-A451-404B-8701-887C176D0BB5}">
      <dsp:nvSpPr>
        <dsp:cNvPr id="0" name=""/>
        <dsp:cNvSpPr/>
      </dsp:nvSpPr>
      <dsp:spPr>
        <a:xfrm>
          <a:off x="3765" y="907158"/>
          <a:ext cx="2485208" cy="772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Original program</a:t>
          </a:r>
          <a:endParaRPr lang="en-US" sz="1800" kern="1200" dirty="0"/>
        </a:p>
      </dsp:txBody>
      <dsp:txXfrm>
        <a:off x="3765" y="907158"/>
        <a:ext cx="2485208" cy="772766"/>
      </dsp:txXfrm>
    </dsp:sp>
    <dsp:sp modelId="{FAAF9C24-1F0B-40D1-9AA7-BA1DB5ECE22A}">
      <dsp:nvSpPr>
        <dsp:cNvPr id="0" name=""/>
        <dsp:cNvSpPr/>
      </dsp:nvSpPr>
      <dsp:spPr>
        <a:xfrm>
          <a:off x="1149773" y="869362"/>
          <a:ext cx="193191" cy="193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E84665-F5CA-4EAD-9354-A8CF3682DA0C}">
      <dsp:nvSpPr>
        <dsp:cNvPr id="0" name=""/>
        <dsp:cNvSpPr/>
      </dsp:nvSpPr>
      <dsp:spPr>
        <a:xfrm>
          <a:off x="3143130" y="1075158"/>
          <a:ext cx="2485208" cy="772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dirty="0" smtClean="0"/>
            <a:t>I</a:t>
          </a:r>
          <a:r>
            <a:rPr lang="en-US" sz="1800" b="0" i="0" kern="1200" dirty="0" smtClean="0"/>
            <a:t>nterprocedural prefetch</a:t>
          </a:r>
          <a:endParaRPr lang="en-US" sz="1800" kern="1200" dirty="0"/>
        </a:p>
      </dsp:txBody>
      <dsp:txXfrm>
        <a:off x="3143130" y="1075158"/>
        <a:ext cx="2485208" cy="772766"/>
      </dsp:txXfrm>
    </dsp:sp>
    <dsp:sp modelId="{85327170-C55D-4E49-8B74-F9D6A95EC721}">
      <dsp:nvSpPr>
        <dsp:cNvPr id="0" name=""/>
        <dsp:cNvSpPr/>
      </dsp:nvSpPr>
      <dsp:spPr>
        <a:xfrm>
          <a:off x="4253715" y="869362"/>
          <a:ext cx="193191" cy="193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C1C761-C558-4BA3-9E9A-B96F9DCF0D57}">
      <dsp:nvSpPr>
        <dsp:cNvPr id="0" name=""/>
        <dsp:cNvSpPr/>
      </dsp:nvSpPr>
      <dsp:spPr>
        <a:xfrm>
          <a:off x="6300389" y="839966"/>
          <a:ext cx="2219092" cy="772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Loop Fission</a:t>
          </a:r>
          <a:endParaRPr lang="en-US" sz="1800" b="0" i="0" kern="1200" dirty="0"/>
        </a:p>
      </dsp:txBody>
      <dsp:txXfrm>
        <a:off x="6300389" y="839966"/>
        <a:ext cx="2219092" cy="772766"/>
      </dsp:txXfrm>
    </dsp:sp>
    <dsp:sp modelId="{7BE57BBC-3348-4BE2-B54D-A310F6F9A9C0}">
      <dsp:nvSpPr>
        <dsp:cNvPr id="0" name=""/>
        <dsp:cNvSpPr/>
      </dsp:nvSpPr>
      <dsp:spPr>
        <a:xfrm>
          <a:off x="7283165" y="869362"/>
          <a:ext cx="193191" cy="1931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0.11763</cdr:x>
      <cdr:y>0.01873</cdr:y>
    </cdr:from>
    <cdr:to>
      <cdr:x>0.21845</cdr:x>
      <cdr:y>0.24346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6800" y="76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46.4</a:t>
          </a:r>
          <a:endParaRPr 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fi-FI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8A5731E3-C1A5-49E0-893D-FE71BEEEC9EC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0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565" indent="-285603" algn="l" defTabSz="4490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406" indent="-228483" algn="l" defTabSz="4490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371" indent="-228483" algn="l" defTabSz="4490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334" indent="-228483" algn="l" defTabSz="44903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4815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1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1E7FFB-9E83-482F-A713-1FD0C92A3603}" type="slidenum">
              <a:rPr lang="fi-FI"/>
              <a:pPr/>
              <a:t>2</a:t>
            </a:fld>
            <a:endParaRPr lang="fi-FI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6B409B-43BB-42A7-9166-64BD51818168}" type="slidenum">
              <a:rPr lang="fi-FI"/>
              <a:pPr/>
              <a:t>24</a:t>
            </a:fld>
            <a:endParaRPr lang="fi-FI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Remove image, expand why it is tedious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BFD48C-5DDF-4FEC-9927-59809132C569}" type="slidenum">
              <a:rPr lang="fi-FI"/>
              <a:pPr/>
              <a:t>26</a:t>
            </a:fld>
            <a:endParaRPr lang="fi-FI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3A9F8D-BF24-4E46-8D93-31804BC59A0B}" type="slidenum">
              <a:rPr lang="fi-FI"/>
              <a:pPr/>
              <a:t>31</a:t>
            </a:fld>
            <a:endParaRPr lang="fi-FI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4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4AAD7E-92CA-4A46-A049-B36A0E64F82F}" type="slidenum">
              <a:rPr lang="fi-FI"/>
              <a:pPr/>
              <a:t>32</a:t>
            </a:fld>
            <a:endParaRPr lang="fi-FI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4B56BB-63A5-4747-A941-37166ECA7F51}" type="slidenum">
              <a:rPr lang="fi-FI"/>
              <a:pPr/>
              <a:t>34</a:t>
            </a:fld>
            <a:endParaRPr lang="fi-FI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Highlight log scale and factor of 8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A51C0D-1726-43D1-B4E8-7DAF17B13B5A}" type="slidenum">
              <a:rPr lang="fi-FI"/>
              <a:pPr/>
              <a:t>35</a:t>
            </a:fld>
            <a:endParaRPr lang="fi-FI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Slide on batch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async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517E91-CBB6-4A38-B2FA-9016664F9163}" type="slidenum">
              <a:rPr lang="fi-FI"/>
              <a:pPr/>
              <a:t>38</a:t>
            </a:fld>
            <a:endParaRPr lang="fi-FI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(19/05/12 19:31) -----</a:t>
            </a:r>
          </a:p>
          <a:p>
            <a:r>
              <a:rPr lang="en-US"/>
              <a:t>drop if in earlier program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B735-FE13-4C9A-8367-A35110282D9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0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</a:t>
            </a:r>
            <a:r>
              <a:rPr lang="en-US" dirty="0" err="1" smtClean="0"/>
              <a:t>stmts</a:t>
            </a:r>
            <a:r>
              <a:rPr lang="en-US" baseline="0" dirty="0" smtClean="0"/>
              <a:t> to nodes?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B735-FE13-4C9A-8367-A35110282D9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1B735-FE13-4C9A-8367-A35110282D9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F6A6FC-F505-4400-8350-31BA247D3A71}" type="slidenum">
              <a:rPr lang="fi-FI"/>
              <a:pPr/>
              <a:t>4</a:t>
            </a:fld>
            <a:endParaRPr lang="fi-FI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3A9F8D-BF24-4E46-8D93-31804BC59A0B}" type="slidenum">
              <a:rPr lang="fi-FI"/>
              <a:pPr/>
              <a:t>62</a:t>
            </a:fld>
            <a:endParaRPr lang="fi-FI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747B6C-4718-47C6-B63E-53233D5D4424}" type="slidenum">
              <a:rPr lang="fi-FI"/>
              <a:pPr/>
              <a:t>63</a:t>
            </a:fld>
            <a:endParaRPr lang="fi-FI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A5731E3-C1A5-49E0-893D-FE71BEEEC9EC}" type="slidenum">
              <a:rPr lang="fi-FI" smtClean="0"/>
              <a:pPr/>
              <a:t>64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14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6AD5D4-F62A-4DE0-8F9A-9D22C3842264}" type="slidenum">
              <a:rPr lang="fi-FI"/>
              <a:pPr/>
              <a:t>7</a:t>
            </a:fld>
            <a:endParaRPr lang="fi-FI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5FDD07-E75F-4F94-9E5C-F2A713FC5F86}" type="slidenum">
              <a:rPr lang="fi-FI"/>
              <a:pPr/>
              <a:t>8</a:t>
            </a:fld>
            <a:endParaRPr lang="fi-FI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AB2EEA-F275-479C-ACD5-D0F01B53B925}" type="slidenum">
              <a:rPr lang="fi-FI"/>
              <a:pPr/>
              <a:t>10</a:t>
            </a:fld>
            <a:endParaRPr lang="fi-FI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2BBC92-7F13-4CBC-BBF1-99AF77C0CBE3}" type="slidenum">
              <a:rPr lang="fi-FI"/>
              <a:pPr/>
              <a:t>18</a:t>
            </a:fld>
            <a:endParaRPr lang="fi-FI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517E91-CBB6-4A38-B2FA-9016664F9163}" type="slidenum">
              <a:rPr lang="fi-FI"/>
              <a:pPr/>
              <a:t>20</a:t>
            </a:fld>
            <a:endParaRPr lang="fi-FI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82F3D5-2AF0-4BDC-A3A4-C0ACF0B2EEE3}" type="slidenum">
              <a:rPr lang="fi-FI"/>
              <a:pPr/>
              <a:t>21</a:t>
            </a:fld>
            <a:endParaRPr lang="fi-FI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31D4AF-1A27-415E-AB6D-CD87B236C85F}" type="slidenum">
              <a:rPr lang="fi-FI"/>
              <a:pPr/>
              <a:t>23</a:t>
            </a:fld>
            <a:endParaRPr lang="fi-FI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20156" y="3443852"/>
            <a:ext cx="6804422" cy="208818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20156" y="5515236"/>
            <a:ext cx="6804422" cy="151193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503763" indent="0" algn="ctr">
              <a:buNone/>
            </a:lvl2pPr>
            <a:lvl3pPr marL="1007525" indent="0" algn="ctr">
              <a:buNone/>
            </a:lvl3pPr>
            <a:lvl4pPr marL="1511289" indent="0" algn="ctr">
              <a:buNone/>
            </a:lvl4pPr>
            <a:lvl5pPr marL="2015050" indent="0" algn="ctr">
              <a:buNone/>
            </a:lvl5pPr>
            <a:lvl6pPr marL="2518813" indent="0" algn="ctr">
              <a:buNone/>
            </a:lvl6pPr>
            <a:lvl7pPr marL="3022575" indent="0" algn="ctr">
              <a:buNone/>
            </a:lvl7pPr>
            <a:lvl8pPr marL="3526337" indent="0" algn="ctr">
              <a:buNone/>
            </a:lvl8pPr>
            <a:lvl9pPr marL="40301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60088" y="1294202"/>
            <a:ext cx="2519892" cy="420026"/>
          </a:xfrm>
        </p:spPr>
        <p:txBody>
          <a:bodyPr/>
          <a:lstStyle/>
          <a:p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2409" y="4609494"/>
            <a:ext cx="4031827" cy="423386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Rectangle 9"/>
          <p:cNvSpPr/>
          <p:nvPr/>
        </p:nvSpPr>
        <p:spPr bwMode="auto">
          <a:xfrm>
            <a:off x="420026" y="0"/>
            <a:ext cx="672042" cy="755967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04641" y="0"/>
            <a:ext cx="115385" cy="755967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092070" y="0"/>
            <a:ext cx="200501" cy="755967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258226" y="0"/>
            <a:ext cx="253868" cy="755967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7237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008063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941599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903501" y="0"/>
            <a:ext cx="0" cy="755967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76073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0047393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344083" y="0"/>
            <a:ext cx="84005" cy="755967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72041" y="3779837"/>
            <a:ext cx="1428089" cy="14279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443783" y="5364694"/>
            <a:ext cx="707125" cy="7070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202840" y="6063428"/>
            <a:ext cx="151209" cy="1511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834678" y="6380369"/>
            <a:ext cx="302419" cy="3023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100130" y="4955789"/>
            <a:ext cx="403225" cy="40318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461320" y="5432981"/>
            <a:ext cx="672042" cy="570474"/>
          </a:xfrm>
        </p:spPr>
        <p:txBody>
          <a:bodyPr/>
          <a:lstStyle/>
          <a:p>
            <a:fld id="{CA0A06C4-EFDB-438B-BBBC-0EE3C77E2E3F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C77A-F714-4E58-8397-28723343167A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3"/>
            <a:ext cx="1848115" cy="64502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2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97DF0-ED1C-42BD-A10C-FC83B98BBA8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81"/>
            <a:ext cx="9069388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4338638"/>
            <a:ext cx="9069388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43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6EA6AE3-B6AA-40D7-9552-6612EFAA49A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1768481"/>
            <a:ext cx="4457700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768481"/>
            <a:ext cx="4459288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03238" y="4338638"/>
            <a:ext cx="9069388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503243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A14C30E6-23B0-47DD-8065-B0A18F49562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81"/>
            <a:ext cx="9069388" cy="241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4338638"/>
            <a:ext cx="9069388" cy="2417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43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0D19CF0E-E4CA-43CC-B978-C515A34A867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443214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8232510" cy="537240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D2F035-E64F-4020-A626-3E8066834E5E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156" y="3191867"/>
            <a:ext cx="6804422" cy="2263703"/>
          </a:xfrm>
        </p:spPr>
        <p:txBody>
          <a:bodyPr/>
          <a:lstStyle>
            <a:lvl1pPr algn="l">
              <a:buNone/>
              <a:defRPr sz="33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156" y="5522767"/>
            <a:ext cx="6804422" cy="1511935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58583" y="1290163"/>
            <a:ext cx="2519892" cy="420026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02615" y="4606340"/>
            <a:ext cx="4031827" cy="423386"/>
          </a:xfrm>
        </p:spPr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 bwMode="auto">
          <a:xfrm>
            <a:off x="420026" y="0"/>
            <a:ext cx="672042" cy="7559675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04641" y="0"/>
            <a:ext cx="115385" cy="7559675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092070" y="0"/>
            <a:ext cx="200501" cy="7559675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258226" y="0"/>
            <a:ext cx="253868" cy="7559675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7237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08063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41599" y="0"/>
            <a:ext cx="0" cy="7559675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903501" y="0"/>
            <a:ext cx="0" cy="7559675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176073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344083" y="0"/>
            <a:ext cx="84005" cy="7559675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72041" y="3779837"/>
            <a:ext cx="1428089" cy="14279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460394" y="5364694"/>
            <a:ext cx="707125" cy="707051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202840" y="6063428"/>
            <a:ext cx="151209" cy="1511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834678" y="6383730"/>
            <a:ext cx="302419" cy="3023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071511" y="4938249"/>
            <a:ext cx="403225" cy="40318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0029851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477936" y="5432981"/>
            <a:ext cx="672042" cy="570474"/>
          </a:xfrm>
        </p:spPr>
        <p:txBody>
          <a:bodyPr/>
          <a:lstStyle/>
          <a:p>
            <a:fld id="{3BDA0DBF-16CD-4E99-91A7-B93569BF5B0E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A191-353C-4B1C-8EF0-CB2062984A4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763924"/>
            <a:ext cx="4032250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07652" y="1763924"/>
            <a:ext cx="4032250" cy="50397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8316516" cy="1259946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97E10-6258-4B58-87A4-4D55C23F79F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1" y="2603888"/>
            <a:ext cx="4032250" cy="42838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19799" y="2603888"/>
            <a:ext cx="4032250" cy="42838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04031" y="1730330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88297" y="1730330"/>
            <a:ext cx="4032250" cy="725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238A07-4EF4-4953-87CD-B345A8EE2E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9A49-2912-4F57-9E4E-37DD4B4DC2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717600" y="3527822"/>
            <a:ext cx="6954901" cy="504031"/>
          </a:xfrm>
        </p:spPr>
        <p:txBody>
          <a:bodyPr anchor="b"/>
          <a:lstStyle>
            <a:lvl1pPr algn="l">
              <a:buNone/>
              <a:defRPr sz="22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10066" y="302387"/>
            <a:ext cx="1683464" cy="5493364"/>
          </a:xfrm>
        </p:spPr>
        <p:txBody>
          <a:bodyPr/>
          <a:lstStyle>
            <a:lvl1pPr marL="0" indent="0">
              <a:spcBef>
                <a:spcPts val="441"/>
              </a:spcBef>
              <a:spcAft>
                <a:spcPts val="1102"/>
              </a:spcAft>
              <a:buNone/>
              <a:defRPr sz="13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88427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26576" y="0"/>
            <a:ext cx="0" cy="755967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36021" y="302387"/>
            <a:ext cx="6216385" cy="69750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F58CF7-BD5F-4611-9E99-A7D04C98408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693654" y="3527822"/>
            <a:ext cx="6954901" cy="504031"/>
          </a:xfrm>
        </p:spPr>
        <p:txBody>
          <a:bodyPr anchor="b"/>
          <a:lstStyle>
            <a:lvl1pPr algn="l">
              <a:buNone/>
              <a:defRPr sz="2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804422" cy="7559675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5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8823" y="291892"/>
            <a:ext cx="1680104" cy="5463125"/>
          </a:xfrm>
        </p:spPr>
        <p:txBody>
          <a:bodyPr rot="0" spcFirstLastPara="0" vertOverflow="overflow" horzOverflow="overflow" vert="horz" wrap="square" lIns="100750" tIns="50377" rIns="100750" bIns="50377" numCol="1" spcCol="302256" rtlCol="0" fromWordArt="0" anchor="t" anchorCtr="0" forceAA="0" compatLnSpc="1">
            <a:normAutofit/>
          </a:bodyPr>
          <a:lstStyle>
            <a:lvl1pPr marL="0" indent="0">
              <a:spcBef>
                <a:spcPts val="110"/>
              </a:spcBef>
              <a:spcAft>
                <a:spcPts val="441"/>
              </a:spcAft>
              <a:buFontTx/>
              <a:buNone/>
              <a:defRPr sz="13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888427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826576" y="0"/>
            <a:ext cx="0" cy="7559675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fi-F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B75B0E-5830-4F9A-8F1E-9BB541C44CF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9660599" y="0"/>
            <a:ext cx="0" cy="7559675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32510" cy="1259946"/>
          </a:xfrm>
          <a:prstGeom prst="rect">
            <a:avLst/>
          </a:prstGeom>
        </p:spPr>
        <p:txBody>
          <a:bodyPr vert="horz" lIns="100750" tIns="50377" rIns="100750" bIns="50377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8232510" cy="5372409"/>
          </a:xfrm>
          <a:prstGeom prst="rect">
            <a:avLst/>
          </a:prstGeom>
        </p:spPr>
        <p:txBody>
          <a:bodyPr vert="horz" lIns="100750" tIns="50377" rIns="100750" bIns="5037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8367035" y="1192518"/>
            <a:ext cx="2217505" cy="423386"/>
          </a:xfrm>
          <a:prstGeom prst="rect">
            <a:avLst/>
          </a:prstGeom>
        </p:spPr>
        <p:txBody>
          <a:bodyPr vert="horz" lIns="100750" tIns="50377" rIns="100750" bIns="50377" anchor="ctr" anchorCtr="0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706380" y="4119595"/>
            <a:ext cx="3527848" cy="403225"/>
          </a:xfrm>
          <a:prstGeom prst="rect">
            <a:avLst/>
          </a:prstGeom>
        </p:spPr>
        <p:txBody>
          <a:bodyPr vert="horz" lIns="100750" tIns="50377" rIns="100750" bIns="50377" anchor="ctr" anchorCtr="0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4005" y="0"/>
            <a:ext cx="0" cy="7559675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912615" y="0"/>
            <a:ext cx="0" cy="755967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744604" y="0"/>
            <a:ext cx="336021" cy="7559675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828609" y="0"/>
            <a:ext cx="0" cy="755967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50" tIns="50377" rIns="100750" bIns="50377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991917" y="6299729"/>
            <a:ext cx="604838" cy="604774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50" tIns="50377" rIns="100750" bIns="5037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61675" y="6320728"/>
            <a:ext cx="672042" cy="574535"/>
          </a:xfrm>
          <a:prstGeom prst="rect">
            <a:avLst/>
          </a:prstGeom>
        </p:spPr>
        <p:txBody>
          <a:bodyPr vert="horz" lIns="100750" tIns="50377" rIns="100750" bIns="50377" anchor="ctr"/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fld id="{4CF77458-1927-4284-A537-1FE081A647EB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</p:sldLayoutIdLst>
  <p:transition xmlns:p14="http://schemas.microsoft.com/office/powerpoint/2010/main" spd="med"/>
  <p:hf hdr="0" ftr="0" dt="0"/>
  <p:txStyles>
    <p:titleStyle>
      <a:lvl1pPr algn="l" rtl="0" eaLnBrk="1" latinLnBrk="0" hangingPunct="1">
        <a:spcBef>
          <a:spcPct val="0"/>
        </a:spcBef>
        <a:buNone/>
        <a:defRPr kumimoji="0" sz="3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256" indent="-302256" algn="l" rtl="0" eaLnBrk="1" latinLnBrk="0" hangingPunct="1">
        <a:spcBef>
          <a:spcPts val="661"/>
        </a:spcBef>
        <a:buClr>
          <a:schemeClr val="accent1"/>
        </a:buClr>
        <a:buSzPct val="70000"/>
        <a:buFont typeface="Wingdings"/>
        <a:buChar char="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05266" indent="-30225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25" indent="-20150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783" indent="-20150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039" indent="-201505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298" indent="-201505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16557" indent="-201505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8813" indent="-201505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821071" indent="-201505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2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6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0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e.iitb.ac.in/infolab/dbrid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ble.mcgill.ca/soot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hyperlink" Target="http://www.cse.iitb.ac.in/infolab/dbridg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156" y="579439"/>
            <a:ext cx="7320756" cy="21336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E8637"/>
                </a:solidFill>
              </a:rPr>
              <a:t>Holistic Optimization of Database Applications</a:t>
            </a:r>
            <a:endParaRPr lang="en-US" sz="4000" dirty="0">
              <a:solidFill>
                <a:srgbClr val="FE8637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7712" y="3094037"/>
            <a:ext cx="6400800" cy="32004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S. Sudarshan, IIT Bombay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Joint work with: 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       </a:t>
            </a:r>
            <a:r>
              <a:rPr lang="en-US" sz="2500" dirty="0" err="1">
                <a:solidFill>
                  <a:srgbClr val="000000"/>
                </a:solidFill>
              </a:rPr>
              <a:t>Ravindra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Guravannavar</a:t>
            </a:r>
            <a:r>
              <a:rPr lang="en-US" sz="2500" dirty="0">
                <a:solidFill>
                  <a:srgbClr val="000000"/>
                </a:solidFill>
              </a:rPr>
              <a:t>,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       </a:t>
            </a:r>
            <a:r>
              <a:rPr lang="en-US" sz="2500" dirty="0" err="1">
                <a:solidFill>
                  <a:srgbClr val="000000"/>
                </a:solidFill>
              </a:rPr>
              <a:t>Karthik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Ramachandra</a:t>
            </a:r>
            <a:r>
              <a:rPr lang="en-US" sz="2500" dirty="0">
                <a:solidFill>
                  <a:srgbClr val="000000"/>
                </a:solidFill>
              </a:rPr>
              <a:t>, and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       </a:t>
            </a:r>
            <a:r>
              <a:rPr lang="en-US" sz="2500" dirty="0" err="1">
                <a:solidFill>
                  <a:srgbClr val="000000"/>
                </a:solidFill>
              </a:rPr>
              <a:t>Mahendra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</a:rPr>
              <a:t>Chavan</a:t>
            </a:r>
            <a:r>
              <a:rPr lang="en-US" sz="2500" dirty="0" smtClean="0">
                <a:solidFill>
                  <a:srgbClr val="000000"/>
                </a:solidFill>
              </a:rPr>
              <a:t>, </a:t>
            </a:r>
            <a:br>
              <a:rPr lang="en-US" sz="2500" dirty="0" smtClean="0">
                <a:solidFill>
                  <a:srgbClr val="000000"/>
                </a:solidFill>
              </a:rPr>
            </a:br>
            <a:r>
              <a:rPr lang="en-US" sz="2500" dirty="0" smtClean="0">
                <a:solidFill>
                  <a:srgbClr val="000000"/>
                </a:solidFill>
              </a:rPr>
              <a:t>        and several other students</a:t>
            </a: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363912" y="6368873"/>
            <a:ext cx="6506826" cy="839964"/>
          </a:xfrm>
          <a:prstGeom prst="rect">
            <a:avLst/>
          </a:prstGeom>
          <a:ln/>
        </p:spPr>
        <p:txBody>
          <a:bodyPr vert="horz" lIns="111037" tIns="42746" rIns="111037" bIns="55520" anchor="b">
            <a:normAutofit/>
          </a:bodyPr>
          <a:lstStyle/>
          <a:p>
            <a:pPr>
              <a:tabLst>
                <a:tab pos="797376" algn="l"/>
                <a:tab pos="1594750" algn="l"/>
                <a:tab pos="2392129" algn="l"/>
                <a:tab pos="3189505" algn="l"/>
                <a:tab pos="3986879" algn="l"/>
                <a:tab pos="4784258" algn="l"/>
                <a:tab pos="5581633" algn="l"/>
                <a:tab pos="6379009" algn="l"/>
                <a:tab pos="7176384" algn="l"/>
                <a:tab pos="7973760" algn="l"/>
                <a:tab pos="8771136" algn="l"/>
                <a:tab pos="9568512" algn="l"/>
              </a:tabLst>
              <a:defRPr/>
            </a:pPr>
            <a:r>
              <a:rPr lang="fi-FI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URL: </a:t>
            </a:r>
            <a:r>
              <a:rPr lang="en-US" sz="2400" dirty="0">
                <a:solidFill>
                  <a:prstClr val="black"/>
                </a:solidFill>
                <a:hlinkClick r:id="rId2"/>
              </a:rPr>
              <a:t>http://www.cse.iitb.ac.in/infolab/dbridge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tabLst>
                <a:tab pos="797376" algn="l"/>
                <a:tab pos="1594750" algn="l"/>
                <a:tab pos="2392129" algn="l"/>
                <a:tab pos="3189505" algn="l"/>
                <a:tab pos="3986879" algn="l"/>
                <a:tab pos="4784258" algn="l"/>
                <a:tab pos="5581633" algn="l"/>
                <a:tab pos="6379009" algn="l"/>
                <a:tab pos="7176384" algn="l"/>
                <a:tab pos="7973760" algn="l"/>
                <a:tab pos="8771136" algn="l"/>
                <a:tab pos="9568512" algn="l"/>
              </a:tabLst>
              <a:defRPr/>
            </a:pPr>
            <a:endParaRPr lang="fi-FI" sz="2200" cap="small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1861" y="7132637"/>
            <a:ext cx="1891451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2014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7" y="46037"/>
            <a:ext cx="9070975" cy="788988"/>
          </a:xfrm>
          <a:ln/>
        </p:spPr>
        <p:txBody>
          <a:bodyPr tIns="38864"/>
          <a:lstStyle/>
          <a:p>
            <a:pPr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</a:tabLst>
            </a:pPr>
            <a:r>
              <a:rPr lang="fi-FI" dirty="0" err="1" smtClean="0"/>
              <a:t>Query</a:t>
            </a:r>
            <a:r>
              <a:rPr lang="fi-FI" dirty="0" smtClean="0"/>
              <a:t> </a:t>
            </a:r>
            <a:r>
              <a:rPr lang="fi-FI" dirty="0" err="1" smtClean="0"/>
              <a:t>Rewriting</a:t>
            </a:r>
            <a:r>
              <a:rPr lang="fi-FI" dirty="0" smtClean="0"/>
              <a:t> For </a:t>
            </a:r>
            <a:r>
              <a:rPr lang="fi-FI" dirty="0" err="1" smtClean="0"/>
              <a:t>Batching</a:t>
            </a:r>
            <a:endParaRPr lang="fi-FI" dirty="0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5589" y="2865438"/>
            <a:ext cx="6537324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64" tIns="53258" rIns="89964" bIns="44982"/>
          <a:lstStyle/>
          <a:p>
            <a:pPr>
              <a:lnSpc>
                <a:spcPct val="98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CREATE TABLE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err="1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ParamBatch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paramcolumn1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INTEGER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,</a:t>
            </a:r>
            <a:b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</a:b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loopKey1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INTEGER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endParaRPr lang="fi-FI" sz="2200" b="1" dirty="0">
              <a:solidFill>
                <a:srgbClr val="7F0055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INSERT INTO </a:t>
            </a:r>
            <a:r>
              <a:rPr lang="fi-FI" sz="2200" dirty="0" err="1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ParamBatch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VALUES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(..., …)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endParaRPr lang="fi-FI" sz="2200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SELECT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PB.*, qry.* 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FROM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dirty="0" err="1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ParamBatch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PB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OUTER APPLY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(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SELECT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COUNT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(p_partkey)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AS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itemCount 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FROM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part 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WHERE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p_category = PB.paramcolumn1) qry 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ORDER BY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loopkey1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021514" y="1417635"/>
            <a:ext cx="2285999" cy="863600"/>
          </a:xfrm>
          <a:prstGeom prst="wedgeRoundRectCallout">
            <a:avLst>
              <a:gd name="adj1" fmla="val -94053"/>
              <a:gd name="adj2" fmla="val -23369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64" tIns="62615" rIns="89964" bIns="44982" anchor="ctr"/>
          <a:lstStyle/>
          <a:p>
            <a:pPr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</a:tabLst>
            </a:pPr>
            <a:r>
              <a:rPr lang="fi-FI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  </a:t>
            </a:r>
            <a:r>
              <a:rPr lang="fi-FI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Original</a:t>
            </a:r>
            <a:r>
              <a:rPr lang="fi-FI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Query</a:t>
            </a:r>
            <a:endParaRPr lang="fi-FI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6945313" y="5227637"/>
            <a:ext cx="2438400" cy="863600"/>
          </a:xfrm>
          <a:prstGeom prst="wedgeRoundRectCallout">
            <a:avLst>
              <a:gd name="adj1" fmla="val -74304"/>
              <a:gd name="adj2" fmla="val -22310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64" tIns="62615" rIns="89964" bIns="44982" anchor="ctr"/>
          <a:lstStyle/>
          <a:p>
            <a:pPr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</a:tabLst>
            </a:pPr>
            <a:r>
              <a:rPr lang="fi-FI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Set</a:t>
            </a:r>
            <a:r>
              <a:rPr lang="fi-FI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-oriented</a:t>
            </a:r>
            <a:r>
              <a:rPr lang="fi-FI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Query</a:t>
            </a:r>
            <a:endParaRPr lang="fi-FI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945313" y="2738436"/>
            <a:ext cx="2438400" cy="863600"/>
          </a:xfrm>
          <a:prstGeom prst="wedgeRoundRectCallout">
            <a:avLst>
              <a:gd name="adj1" fmla="val -128477"/>
              <a:gd name="adj2" fmla="val -7701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64" tIns="62615" rIns="89964" bIns="44982" anchor="ctr"/>
          <a:lstStyle/>
          <a:p>
            <a:pPr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</a:tabLst>
            </a:pPr>
            <a:r>
              <a:rPr lang="fi-FI" dirty="0">
                <a:solidFill>
                  <a:srgbClr val="000000"/>
                </a:solidFill>
                <a:ea typeface="DejaVu Sans" charset="0"/>
                <a:cs typeface="DejaVu Sans" charset="0"/>
              </a:rPr>
              <a:t>Temp table to store </a:t>
            </a:r>
          </a:p>
          <a:p>
            <a:pPr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</a:tabLst>
            </a:pPr>
            <a:r>
              <a:rPr lang="fi-FI" dirty="0">
                <a:solidFill>
                  <a:srgbClr val="000000"/>
                </a:solidFill>
                <a:ea typeface="DejaVu Sans" charset="0"/>
                <a:cs typeface="DejaVu Sans" charset="0"/>
              </a:rPr>
              <a:t>Parameter batch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945315" y="3746499"/>
            <a:ext cx="2438399" cy="1100139"/>
          </a:xfrm>
          <a:prstGeom prst="wedgeRoundRectCallout">
            <a:avLst>
              <a:gd name="adj1" fmla="val -84250"/>
              <a:gd name="adj2" fmla="val 11585"/>
              <a:gd name="adj3" fmla="val 16667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64" tIns="62615" rIns="89964" bIns="44982" anchor="ctr"/>
          <a:lstStyle/>
          <a:p>
            <a:pPr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</a:tabLst>
            </a:pPr>
            <a:r>
              <a:rPr lang="fi-FI" dirty="0">
                <a:solidFill>
                  <a:srgbClr val="000000"/>
                </a:solidFill>
                <a:ea typeface="DejaVu Sans" charset="0"/>
                <a:cs typeface="DejaVu Sans" charset="0"/>
              </a:rPr>
              <a:t>Batch Inserts into</a:t>
            </a:r>
          </a:p>
          <a:p>
            <a:pPr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</a:tabLst>
            </a:pPr>
            <a:r>
              <a:rPr lang="fi-FI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Temp</a:t>
            </a:r>
            <a:r>
              <a:rPr lang="fi-FI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table</a:t>
            </a:r>
            <a:r>
              <a:rPr lang="fi-FI" dirty="0">
                <a:solidFill>
                  <a:srgbClr val="000000"/>
                </a:solidFill>
                <a:ea typeface="DejaVu Sans" charset="0"/>
                <a:cs typeface="DejaVu Sans" charset="0"/>
              </a:rPr>
              <a:t>.</a:t>
            </a:r>
            <a:endParaRPr lang="fi-FI" dirty="0" smtClean="0">
              <a:solidFill>
                <a:srgbClr val="000000"/>
              </a:solidFill>
              <a:ea typeface="DejaVu Sans" charset="0"/>
              <a:cs typeface="DejaVu Sans" charset="0"/>
            </a:endParaRPr>
          </a:p>
          <a:p>
            <a:pPr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</a:tabLst>
            </a:pPr>
            <a:r>
              <a:rPr lang="fi-FI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Cam</a:t>
            </a:r>
            <a:r>
              <a:rPr lang="fi-FI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use</a:t>
            </a:r>
            <a:r>
              <a:rPr lang="fi-FI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 JDBC </a:t>
            </a:r>
            <a:br>
              <a:rPr lang="fi-FI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fi-FI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add</a:t>
            </a:r>
            <a:r>
              <a:rPr lang="fi-FI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B</a:t>
            </a:r>
            <a:r>
              <a:rPr lang="fi-FI" dirty="0" err="1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atch</a:t>
            </a:r>
            <a:endParaRPr lang="fi-FI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39713" y="1265239"/>
            <a:ext cx="6324600" cy="111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64" tIns="53258" rIns="89964" bIns="44982"/>
          <a:lstStyle/>
          <a:p>
            <a:pPr>
              <a:lnSpc>
                <a:spcPct val="98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SELECT COUNT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(p_partkey) </a:t>
            </a: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AS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itemCount 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FROM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part </a:t>
            </a:r>
          </a:p>
          <a:p>
            <a:pPr>
              <a:lnSpc>
                <a:spcPct val="97000"/>
              </a:lnSpc>
              <a:tabLst>
                <a:tab pos="0" algn="l"/>
                <a:tab pos="447490" algn="l"/>
                <a:tab pos="896566" algn="l"/>
                <a:tab pos="1345640" algn="l"/>
                <a:tab pos="1794717" algn="l"/>
                <a:tab pos="2243794" algn="l"/>
                <a:tab pos="2692869" algn="l"/>
                <a:tab pos="3141947" algn="l"/>
                <a:tab pos="3591023" algn="l"/>
                <a:tab pos="4040099" algn="l"/>
                <a:tab pos="4489177" algn="l"/>
                <a:tab pos="4938252" algn="l"/>
                <a:tab pos="5387328" algn="l"/>
                <a:tab pos="5836404" algn="l"/>
                <a:tab pos="6285482" algn="l"/>
                <a:tab pos="6734556" algn="l"/>
                <a:tab pos="7183633" algn="l"/>
                <a:tab pos="7632709" algn="l"/>
                <a:tab pos="8081786" algn="l"/>
                <a:tab pos="8530862" algn="l"/>
                <a:tab pos="8979939" algn="l"/>
                <a:tab pos="9406798" algn="l"/>
              </a:tabLst>
            </a:pPr>
            <a:r>
              <a:rPr lang="fi-FI" sz="22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WHERE</a:t>
            </a:r>
            <a:r>
              <a:rPr lang="fi-FI" sz="22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p_category = ?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87312" y="2560639"/>
            <a:ext cx="9539288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91401" tIns="45701" rIns="91401" bIns="45701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8961675" y="5711126"/>
            <a:ext cx="672042" cy="574535"/>
          </a:xfrm>
        </p:spPr>
        <p:txBody>
          <a:bodyPr/>
          <a:lstStyle/>
          <a:p>
            <a:fld id="{571A5447-9FFE-4C4D-B787-3832CE763F2F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544513" y="7132637"/>
            <a:ext cx="8534400" cy="35315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dirty="0" smtClean="0"/>
              <a:t>Outer Apply: MS </a:t>
            </a:r>
            <a:r>
              <a:rPr lang="en-US" dirty="0" err="1" smtClean="0"/>
              <a:t>SQLServer</a:t>
            </a:r>
            <a:r>
              <a:rPr lang="en-US" dirty="0" smtClean="0"/>
              <a:t> == Lateral Left Outer Join    .. On (true): SQL:99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752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2455"/>
            <a:ext cx="2352146" cy="503978"/>
          </a:xfrm>
          <a:prstGeom prst="rect">
            <a:avLst/>
          </a:prstGeom>
        </p:spPr>
        <p:txBody>
          <a:bodyPr lIns="100772" tIns="50387" rIns="100772" bIns="50387"/>
          <a:lstStyle/>
          <a:p>
            <a:pPr>
              <a:defRPr/>
            </a:pPr>
            <a:fld id="{1B5EA272-DD05-DD46-8620-431BC7B01148}" type="slidenum">
              <a:rPr lang="en-US"/>
              <a:pPr>
                <a:defRPr/>
              </a:pPr>
              <a:t>11</a:t>
            </a:fld>
            <a:r>
              <a:rPr lang="en-US"/>
              <a:t>/56</a:t>
            </a:r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0026" y="306238"/>
            <a:ext cx="9156568" cy="137369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200"/>
              <a:t>Challenges in Generating Batched Forms of Procedures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31" y="1882921"/>
            <a:ext cx="9072563" cy="4871791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defRPr/>
            </a:pPr>
            <a:r>
              <a:rPr lang="en-US" sz="3100" dirty="0"/>
              <a:t>Must deal with control-flow, looping and variable assignments</a:t>
            </a:r>
          </a:p>
          <a:p>
            <a:pPr eaLnBrk="1" hangingPunct="1">
              <a:defRPr/>
            </a:pPr>
            <a:r>
              <a:rPr lang="en-US" sz="3100" dirty="0"/>
              <a:t>Inter-statement dependencies may not permit batching of desired operations</a:t>
            </a:r>
          </a:p>
          <a:p>
            <a:pPr eaLnBrk="1" hangingPunct="1">
              <a:defRPr/>
            </a:pPr>
            <a:r>
              <a:rPr lang="en-US" sz="3100" dirty="0"/>
              <a:t>Presence of </a:t>
            </a:r>
            <a:r>
              <a:rPr lang="ja-JP" altLang="en-US" sz="3100" dirty="0">
                <a:latin typeface="Arial"/>
              </a:rPr>
              <a:t>“</a:t>
            </a:r>
            <a:r>
              <a:rPr lang="en-US" sz="3100" dirty="0">
                <a:solidFill>
                  <a:srgbClr val="333399"/>
                </a:solidFill>
              </a:rPr>
              <a:t>non batch-safe</a:t>
            </a:r>
            <a:r>
              <a:rPr lang="ja-JP" altLang="en-US" sz="3100" dirty="0">
                <a:latin typeface="Arial"/>
              </a:rPr>
              <a:t>”</a:t>
            </a:r>
            <a:r>
              <a:rPr lang="en-US" sz="3100" dirty="0"/>
              <a:t> (order sensitive) operations along with queries to batch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z="3100" b="1" dirty="0">
                <a:solidFill>
                  <a:srgbClr val="333399"/>
                </a:solidFill>
              </a:rPr>
              <a:t>Approach:</a:t>
            </a:r>
          </a:p>
          <a:p>
            <a:pPr eaLnBrk="1" hangingPunct="1">
              <a:defRPr/>
            </a:pPr>
            <a:r>
              <a:rPr lang="en-US" sz="3100" dirty="0"/>
              <a:t>Equivalence rules for program transformation</a:t>
            </a:r>
          </a:p>
          <a:p>
            <a:pPr eaLnBrk="1" hangingPunct="1">
              <a:defRPr/>
            </a:pPr>
            <a:r>
              <a:rPr lang="en-US" sz="3100" dirty="0"/>
              <a:t>Static analysis of program to decide rule applicability</a:t>
            </a:r>
          </a:p>
        </p:txBody>
      </p:sp>
    </p:spTree>
    <p:extLst>
      <p:ext uri="{BB962C8B-B14F-4D97-AF65-F5344CB8AC3E}">
        <p14:creationId xmlns:p14="http://schemas.microsoft.com/office/powerpoint/2010/main" val="6896086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302739"/>
            <a:ext cx="8232510" cy="886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Batch Safe Operations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2" y="1570038"/>
            <a:ext cx="8232510" cy="537240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Batched forms – no guaranteed order of parameter processing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Can be a problem for operations having 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cs typeface="+mn-cs"/>
              </a:rPr>
              <a:t>   side-effects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1000" b="1" dirty="0"/>
          </a:p>
          <a:p>
            <a:pPr eaLnBrk="1" hangingPunct="1">
              <a:buFont typeface="Wingdings" charset="0"/>
              <a:buNone/>
              <a:defRPr/>
            </a:pPr>
            <a:r>
              <a:rPr lang="en-US" sz="2900" b="1" dirty="0">
                <a:solidFill>
                  <a:srgbClr val="333399"/>
                </a:solidFill>
              </a:rPr>
              <a:t>Batch-Safe operations</a:t>
            </a:r>
          </a:p>
          <a:p>
            <a:pPr eaLnBrk="1" hangingPunct="1">
              <a:defRPr/>
            </a:pPr>
            <a:r>
              <a:rPr lang="en-US" sz="2900" dirty="0"/>
              <a:t>All operations that have no side effects</a:t>
            </a:r>
          </a:p>
          <a:p>
            <a:pPr eaLnBrk="1" hangingPunct="1">
              <a:defRPr/>
            </a:pPr>
            <a:r>
              <a:rPr lang="en-US" sz="2900" dirty="0"/>
              <a:t>Also a few operations with side effects</a:t>
            </a:r>
          </a:p>
          <a:p>
            <a:pPr lvl="1" eaLnBrk="1" hangingPunct="1">
              <a:defRPr/>
            </a:pPr>
            <a:r>
              <a:rPr lang="en-US" sz="2400" dirty="0"/>
              <a:t>E.g.: INSERT on a table with no constraints</a:t>
            </a:r>
          </a:p>
          <a:p>
            <a:pPr lvl="1" eaLnBrk="1" hangingPunct="1">
              <a:defRPr/>
            </a:pPr>
            <a:r>
              <a:rPr lang="en-US" sz="2400" dirty="0"/>
              <a:t>Operations inside unordered loops (e.g., cursor loops with no order-by)</a:t>
            </a:r>
          </a:p>
        </p:txBody>
      </p:sp>
    </p:spTree>
    <p:extLst>
      <p:ext uri="{BB962C8B-B14F-4D97-AF65-F5344CB8AC3E}">
        <p14:creationId xmlns:p14="http://schemas.microsoft.com/office/powerpoint/2010/main" val="39661404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2455"/>
            <a:ext cx="2352146" cy="503978"/>
          </a:xfrm>
          <a:prstGeom prst="rect">
            <a:avLst/>
          </a:prstGeom>
        </p:spPr>
        <p:txBody>
          <a:bodyPr lIns="100772" tIns="50387" rIns="100772" bIns="50387"/>
          <a:lstStyle/>
          <a:p>
            <a:pPr>
              <a:defRPr/>
            </a:pPr>
            <a:fld id="{EC6C6778-531E-FF46-B0ED-3B3E2A4297B1}" type="slidenum">
              <a:rPr lang="en-US"/>
              <a:pPr>
                <a:defRPr/>
              </a:pPr>
              <a:t>13</a:t>
            </a:fld>
            <a:r>
              <a:rPr lang="en-US"/>
              <a:t>/56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306239"/>
            <a:ext cx="8988557" cy="8697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500"/>
              <a:t>Rule 1A: Rewriting a Simple Set Iteration Loop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1" y="1646237"/>
            <a:ext cx="9324578" cy="16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315913" y="3322637"/>
            <a:ext cx="8944404" cy="48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72" tIns="50387" rIns="100772" bIns="50387">
            <a:spAutoFit/>
          </a:bodyPr>
          <a:lstStyle/>
          <a:p>
            <a:pPr>
              <a:defRPr/>
            </a:pPr>
            <a:r>
              <a:rPr lang="en-US" sz="2600" i="1" dirty="0">
                <a:latin typeface="Times New Roman" charset="0"/>
              </a:rPr>
              <a:t>where </a:t>
            </a:r>
            <a:r>
              <a:rPr lang="en-US" sz="2600" b="1" i="1" dirty="0">
                <a:latin typeface="Times New Roman" charset="0"/>
              </a:rPr>
              <a:t>q</a:t>
            </a:r>
            <a:r>
              <a:rPr lang="en-US" sz="2600" i="1" dirty="0">
                <a:latin typeface="Times New Roman" charset="0"/>
              </a:rPr>
              <a:t> is any batch-safe operation with </a:t>
            </a:r>
            <a:r>
              <a:rPr lang="en-US" sz="2600" b="1" i="1" dirty="0" err="1">
                <a:latin typeface="Times New Roman" charset="0"/>
              </a:rPr>
              <a:t>qb</a:t>
            </a:r>
            <a:r>
              <a:rPr lang="en-US" sz="2600" i="1" dirty="0">
                <a:latin typeface="Times New Roman" charset="0"/>
              </a:rPr>
              <a:t> as its batched form</a:t>
            </a:r>
          </a:p>
        </p:txBody>
      </p: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239712" y="3932238"/>
            <a:ext cx="9156568" cy="1986165"/>
            <a:chOff x="192" y="2640"/>
            <a:chExt cx="5232" cy="1135"/>
          </a:xfrm>
        </p:grpSpPr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192" y="2640"/>
              <a:ext cx="5232" cy="1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i="1"/>
                <a:t>for each t in r loop</a:t>
              </a:r>
            </a:p>
            <a:p>
              <a:pPr>
                <a:defRPr/>
              </a:pPr>
              <a:r>
                <a:rPr lang="en-US" sz="2200" i="1">
                  <a:solidFill>
                    <a:srgbClr val="333399"/>
                  </a:solidFill>
                </a:rPr>
                <a:t>     insert into orders values (t.order-key, t.order-date,…); </a:t>
              </a:r>
            </a:p>
            <a:p>
              <a:pPr>
                <a:defRPr/>
              </a:pPr>
              <a:r>
                <a:rPr lang="en-US" sz="2200" i="1"/>
                <a:t>end loop;</a:t>
              </a:r>
            </a:p>
            <a:p>
              <a:pPr>
                <a:defRPr/>
              </a:pPr>
              <a:endParaRPr lang="en-US" sz="2200" i="1"/>
            </a:p>
            <a:p>
              <a:pPr>
                <a:defRPr/>
              </a:pPr>
              <a:endParaRPr lang="en-US" sz="2200" b="1" i="1">
                <a:solidFill>
                  <a:srgbClr val="333399"/>
                </a:solidFill>
              </a:endParaRPr>
            </a:p>
            <a:p>
              <a:pPr>
                <a:defRPr/>
              </a:pPr>
              <a:r>
                <a:rPr lang="en-US" sz="2200" b="1" i="1">
                  <a:solidFill>
                    <a:srgbClr val="333399"/>
                  </a:solidFill>
                </a:rPr>
                <a:t>insert into orders select … from r; </a:t>
              </a:r>
            </a:p>
          </p:txBody>
        </p:sp>
        <p:sp>
          <p:nvSpPr>
            <p:cNvPr id="103435" name="AutoShape 11"/>
            <p:cNvSpPr>
              <a:spLocks noChangeArrowheads="1"/>
            </p:cNvSpPr>
            <p:nvPr/>
          </p:nvSpPr>
          <p:spPr bwMode="auto">
            <a:xfrm>
              <a:off x="1056" y="3312"/>
              <a:ext cx="480" cy="19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5913" y="6065837"/>
            <a:ext cx="8610600" cy="148495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342865" indent="-342865">
              <a:buFont typeface="Arial"/>
              <a:buChar char="•"/>
            </a:pPr>
            <a:r>
              <a:rPr lang="en-US" sz="2400" dirty="0"/>
              <a:t>Several other such rules; see paper for details</a:t>
            </a:r>
          </a:p>
          <a:p>
            <a:pPr marL="342865" indent="-342865">
              <a:buFont typeface="Arial"/>
              <a:buChar char="•"/>
            </a:pPr>
            <a:r>
              <a:rPr lang="en-US" sz="2400" dirty="0" err="1"/>
              <a:t>DBridge</a:t>
            </a:r>
            <a:r>
              <a:rPr lang="en-US" sz="2400" dirty="0"/>
              <a:t> system implements transformation rules on Java </a:t>
            </a:r>
            <a:r>
              <a:rPr lang="en-US" sz="2400" dirty="0" err="1"/>
              <a:t>bytecode</a:t>
            </a:r>
            <a:r>
              <a:rPr lang="en-US" sz="2400" dirty="0"/>
              <a:t>, using SOOT framework for static analysis of programs</a:t>
            </a:r>
          </a:p>
        </p:txBody>
      </p:sp>
    </p:spTree>
    <p:extLst>
      <p:ext uri="{BB962C8B-B14F-4D97-AF65-F5344CB8AC3E}">
        <p14:creationId xmlns:p14="http://schemas.microsoft.com/office/powerpoint/2010/main" val="39094653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302737"/>
            <a:ext cx="8232510" cy="7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Rule 2: Splitting a Loop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027" y="2460025"/>
            <a:ext cx="2688167" cy="3275859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while (p) {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	  </a:t>
            </a:r>
            <a:r>
              <a:rPr lang="en-US" smtClean="0">
                <a:solidFill>
                  <a:srgbClr val="333399"/>
                </a:solidFill>
                <a:cs typeface="+mn-cs"/>
              </a:rPr>
              <a:t>ss1</a:t>
            </a:r>
            <a:r>
              <a:rPr lang="en-US" smtClean="0">
                <a:cs typeface="+mn-cs"/>
              </a:rPr>
              <a:t>;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	  </a:t>
            </a:r>
            <a:r>
              <a:rPr lang="en-US" smtClean="0">
                <a:solidFill>
                  <a:srgbClr val="993300"/>
                </a:solidFill>
                <a:cs typeface="+mn-cs"/>
              </a:rPr>
              <a:t>s</a:t>
            </a:r>
            <a:r>
              <a:rPr lang="en-US" baseline="-25000" smtClean="0">
                <a:solidFill>
                  <a:srgbClr val="993300"/>
                </a:solidFill>
                <a:cs typeface="+mn-cs"/>
              </a:rPr>
              <a:t>q</a:t>
            </a:r>
            <a:r>
              <a:rPr lang="en-US" smtClean="0">
                <a:solidFill>
                  <a:srgbClr val="993300"/>
                </a:solidFill>
                <a:cs typeface="+mn-cs"/>
              </a:rPr>
              <a:t>;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	  </a:t>
            </a:r>
            <a:r>
              <a:rPr lang="en-US" smtClean="0">
                <a:solidFill>
                  <a:srgbClr val="333399"/>
                </a:solidFill>
                <a:cs typeface="+mn-cs"/>
              </a:rPr>
              <a:t>ss2</a:t>
            </a:r>
            <a:r>
              <a:rPr lang="en-US" smtClean="0">
                <a:cs typeface="+mn-cs"/>
              </a:rPr>
              <a:t>;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smtClean="0">
                <a:cs typeface="+mn-cs"/>
              </a:rPr>
              <a:t>}</a:t>
            </a:r>
          </a:p>
        </p:txBody>
      </p:sp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2688167" y="3551978"/>
            <a:ext cx="672042" cy="75596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72" tIns="50387" rIns="100772" bIns="50387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93554" name="Group 18"/>
          <p:cNvGrpSpPr>
            <a:grpSpLocks/>
          </p:cNvGrpSpPr>
          <p:nvPr/>
        </p:nvGrpSpPr>
        <p:grpSpPr bwMode="auto">
          <a:xfrm>
            <a:off x="4116256" y="1704059"/>
            <a:ext cx="5049062" cy="2015913"/>
            <a:chOff x="2352" y="768"/>
            <a:chExt cx="2885" cy="1152"/>
          </a:xfrm>
        </p:grpSpPr>
        <p:sp>
          <p:nvSpPr>
            <p:cNvPr id="193540" name="Rectangle 4"/>
            <p:cNvSpPr>
              <a:spLocks noChangeArrowheads="1"/>
            </p:cNvSpPr>
            <p:nvPr/>
          </p:nvSpPr>
          <p:spPr bwMode="auto">
            <a:xfrm>
              <a:off x="2352" y="768"/>
              <a:ext cx="2064" cy="1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/>
                <a:t>Table(T) </a:t>
              </a:r>
              <a:r>
                <a:rPr lang="en-US" sz="2200" b="1"/>
                <a:t>t</a:t>
              </a:r>
              <a:r>
                <a:rPr lang="en-US" sz="2200"/>
                <a:t>; </a:t>
              </a:r>
            </a:p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b="1"/>
                <a:t>while</a:t>
              </a:r>
              <a:r>
                <a:rPr lang="en-US" sz="2200"/>
                <a:t>(p) { </a:t>
              </a:r>
            </a:p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/>
                <a:t>	</a:t>
              </a:r>
              <a:r>
                <a:rPr lang="en-US" sz="2200">
                  <a:solidFill>
                    <a:srgbClr val="333399"/>
                  </a:solidFill>
                </a:rPr>
                <a:t>ss1 modified to save  local variables as a tuple in </a:t>
              </a:r>
              <a:r>
                <a:rPr lang="en-US" sz="2200" b="1">
                  <a:solidFill>
                    <a:srgbClr val="333399"/>
                  </a:solidFill>
                </a:rPr>
                <a:t>t</a:t>
              </a:r>
              <a:endParaRPr lang="en-US" sz="2200"/>
            </a:p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/>
                <a:t>}</a:t>
              </a:r>
            </a:p>
          </p:txBody>
        </p:sp>
        <p:sp>
          <p:nvSpPr>
            <p:cNvPr id="193544" name="AutoShape 8"/>
            <p:cNvSpPr>
              <a:spLocks/>
            </p:cNvSpPr>
            <p:nvPr/>
          </p:nvSpPr>
          <p:spPr bwMode="auto">
            <a:xfrm>
              <a:off x="4272" y="1056"/>
              <a:ext cx="96" cy="816"/>
            </a:xfrm>
            <a:prstGeom prst="righ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3545" name="Text Box 9"/>
            <p:cNvSpPr txBox="1">
              <a:spLocks noChangeArrowheads="1"/>
            </p:cNvSpPr>
            <p:nvPr/>
          </p:nvSpPr>
          <p:spPr bwMode="auto">
            <a:xfrm>
              <a:off x="4464" y="1200"/>
              <a:ext cx="773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333399"/>
                  </a:solidFill>
                  <a:cs typeface="+mn-cs"/>
                </a:rPr>
                <a:t>Collect the</a:t>
              </a:r>
            </a:p>
            <a:p>
              <a:pPr>
                <a:defRPr/>
              </a:pPr>
              <a:r>
                <a:rPr lang="en-US">
                  <a:solidFill>
                    <a:srgbClr val="333399"/>
                  </a:solidFill>
                  <a:cs typeface="+mn-cs"/>
                </a:rPr>
                <a:t>parameters</a:t>
              </a:r>
            </a:p>
          </p:txBody>
        </p:sp>
      </p:grpSp>
      <p:grpSp>
        <p:nvGrpSpPr>
          <p:cNvPr id="193555" name="Group 19"/>
          <p:cNvGrpSpPr>
            <a:grpSpLocks/>
          </p:cNvGrpSpPr>
          <p:nvPr/>
        </p:nvGrpSpPr>
        <p:grpSpPr bwMode="auto">
          <a:xfrm>
            <a:off x="4172261" y="3971960"/>
            <a:ext cx="5526843" cy="1259946"/>
            <a:chOff x="2384" y="2064"/>
            <a:chExt cx="3158" cy="720"/>
          </a:xfrm>
        </p:grpSpPr>
        <p:sp>
          <p:nvSpPr>
            <p:cNvPr id="193542" name="Rectangle 6"/>
            <p:cNvSpPr>
              <a:spLocks noChangeArrowheads="1"/>
            </p:cNvSpPr>
            <p:nvPr/>
          </p:nvSpPr>
          <p:spPr bwMode="auto">
            <a:xfrm>
              <a:off x="2384" y="2064"/>
              <a:ext cx="206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b="1" dirty="0"/>
                <a:t>for each</a:t>
              </a:r>
              <a:r>
                <a:rPr lang="en-US" sz="2200" dirty="0"/>
                <a:t> r in t {</a:t>
              </a:r>
            </a:p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dirty="0"/>
                <a:t>	</a:t>
              </a:r>
              <a:r>
                <a:rPr lang="en-US" sz="2200" dirty="0" err="1">
                  <a:solidFill>
                    <a:srgbClr val="993300"/>
                  </a:solidFill>
                </a:rPr>
                <a:t>s</a:t>
              </a:r>
              <a:r>
                <a:rPr lang="en-US" sz="2200" baseline="-25000" dirty="0" err="1">
                  <a:solidFill>
                    <a:srgbClr val="993300"/>
                  </a:solidFill>
                </a:rPr>
                <a:t>q</a:t>
              </a:r>
              <a:r>
                <a:rPr lang="en-US" sz="2200" dirty="0">
                  <a:solidFill>
                    <a:srgbClr val="993300"/>
                  </a:solidFill>
                </a:rPr>
                <a:t> modified to use attributes of r;</a:t>
              </a:r>
            </a:p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dirty="0"/>
                <a:t>}</a:t>
              </a:r>
            </a:p>
          </p:txBody>
        </p:sp>
        <p:sp>
          <p:nvSpPr>
            <p:cNvPr id="193547" name="AutoShape 11"/>
            <p:cNvSpPr>
              <a:spLocks/>
            </p:cNvSpPr>
            <p:nvPr/>
          </p:nvSpPr>
          <p:spPr bwMode="auto">
            <a:xfrm>
              <a:off x="4016" y="2112"/>
              <a:ext cx="112" cy="672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3548" name="Text Box 12"/>
            <p:cNvSpPr txBox="1">
              <a:spLocks noChangeArrowheads="1"/>
            </p:cNvSpPr>
            <p:nvPr/>
          </p:nvSpPr>
          <p:spPr bwMode="auto">
            <a:xfrm>
              <a:off x="4124" y="2256"/>
              <a:ext cx="141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333399"/>
                  </a:solidFill>
                  <a:cs typeface="+mn-cs"/>
                </a:rPr>
                <a:t>Can apply Rule 1A-1C </a:t>
              </a:r>
            </a:p>
            <a:p>
              <a:pPr>
                <a:defRPr/>
              </a:pPr>
              <a:r>
                <a:rPr lang="en-US">
                  <a:solidFill>
                    <a:srgbClr val="333399"/>
                  </a:solidFill>
                  <a:cs typeface="+mn-cs"/>
                </a:rPr>
                <a:t>and batch.</a:t>
              </a:r>
            </a:p>
          </p:txBody>
        </p:sp>
      </p:grpSp>
      <p:grpSp>
        <p:nvGrpSpPr>
          <p:cNvPr id="193556" name="Group 20"/>
          <p:cNvGrpSpPr>
            <a:grpSpLocks/>
          </p:cNvGrpSpPr>
          <p:nvPr/>
        </p:nvGrpSpPr>
        <p:grpSpPr bwMode="auto">
          <a:xfrm>
            <a:off x="4361270" y="5651888"/>
            <a:ext cx="4931806" cy="1175949"/>
            <a:chOff x="2492" y="3024"/>
            <a:chExt cx="2818" cy="672"/>
          </a:xfrm>
        </p:grpSpPr>
        <p:sp>
          <p:nvSpPr>
            <p:cNvPr id="193543" name="Rectangle 7"/>
            <p:cNvSpPr>
              <a:spLocks noChangeArrowheads="1"/>
            </p:cNvSpPr>
            <p:nvPr/>
          </p:nvSpPr>
          <p:spPr bwMode="auto">
            <a:xfrm>
              <a:off x="2492" y="3024"/>
              <a:ext cx="220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 b="1"/>
                <a:t>for each</a:t>
              </a:r>
              <a:r>
                <a:rPr lang="en-US" sz="2200"/>
                <a:t> r in t {</a:t>
              </a:r>
            </a:p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/>
                <a:t>	</a:t>
              </a:r>
              <a:r>
                <a:rPr lang="en-US" sz="2200">
                  <a:solidFill>
                    <a:srgbClr val="333399"/>
                  </a:solidFill>
                </a:rPr>
                <a:t>ss2 modified to use attributes of r;</a:t>
              </a:r>
            </a:p>
            <a:p>
              <a:pPr marL="377900" indent="-377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US" sz="2200"/>
                <a:t>}</a:t>
              </a:r>
            </a:p>
          </p:txBody>
        </p:sp>
        <p:sp>
          <p:nvSpPr>
            <p:cNvPr id="193546" name="AutoShape 10"/>
            <p:cNvSpPr>
              <a:spLocks/>
            </p:cNvSpPr>
            <p:nvPr/>
          </p:nvSpPr>
          <p:spPr bwMode="auto">
            <a:xfrm>
              <a:off x="4320" y="3024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4508" y="3100"/>
              <a:ext cx="80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333399"/>
                  </a:solidFill>
                  <a:cs typeface="+mn-cs"/>
                </a:rPr>
                <a:t>Process the </a:t>
              </a:r>
            </a:p>
            <a:p>
              <a:pPr>
                <a:defRPr/>
              </a:pPr>
              <a:r>
                <a:rPr lang="en-US">
                  <a:solidFill>
                    <a:srgbClr val="333399"/>
                  </a:solidFill>
                  <a:cs typeface="+mn-cs"/>
                </a:rPr>
                <a:t>results</a:t>
              </a:r>
            </a:p>
          </p:txBody>
        </p:sp>
      </p:grp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486530" y="6843957"/>
            <a:ext cx="2076997" cy="3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0772" tIns="50387" rIns="100772" bIns="50387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*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1641589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  <p:bldP spid="1935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302737"/>
            <a:ext cx="8232510" cy="7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Data Dependency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4" y="1341437"/>
            <a:ext cx="5796359" cy="2687884"/>
          </a:xfrm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800" b="1" dirty="0">
                <a:solidFill>
                  <a:srgbClr val="333399"/>
                </a:solidFill>
                <a:latin typeface="Helvetica Narrow" charset="0"/>
              </a:rPr>
              <a:t>(s1)</a:t>
            </a:r>
            <a:r>
              <a:rPr lang="en-US" sz="3100" b="1" dirty="0">
                <a:latin typeface="Helvetica Narrow" charset="0"/>
              </a:rPr>
              <a:t>  </a:t>
            </a:r>
            <a:r>
              <a:rPr lang="en-US" b="1" dirty="0">
                <a:latin typeface="Helvetica Narrow" charset="0"/>
              </a:rPr>
              <a:t>while</a:t>
            </a:r>
            <a:r>
              <a:rPr lang="en-US" dirty="0">
                <a:latin typeface="Helvetica Narrow" charset="0"/>
              </a:rPr>
              <a:t> (category != null) {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800" b="1" dirty="0">
                <a:solidFill>
                  <a:srgbClr val="333399"/>
                </a:solidFill>
                <a:latin typeface="Helvetica Narrow" charset="0"/>
              </a:rPr>
              <a:t>(s2)</a:t>
            </a:r>
            <a:r>
              <a:rPr lang="en-US" sz="3100" dirty="0">
                <a:latin typeface="Helvetica Narrow" charset="0"/>
              </a:rPr>
              <a:t>      </a:t>
            </a:r>
            <a:r>
              <a:rPr lang="en-US" dirty="0">
                <a:latin typeface="Helvetica Narrow" charset="0"/>
              </a:rPr>
              <a:t>item-count = </a:t>
            </a:r>
            <a:r>
              <a:rPr lang="en-US" b="1" dirty="0">
                <a:solidFill>
                  <a:srgbClr val="993300"/>
                </a:solidFill>
                <a:latin typeface="Helvetica Narrow" charset="0"/>
              </a:rPr>
              <a:t>q1</a:t>
            </a:r>
            <a:r>
              <a:rPr lang="en-US" dirty="0">
                <a:solidFill>
                  <a:srgbClr val="993300"/>
                </a:solidFill>
                <a:latin typeface="Helvetica Narrow" charset="0"/>
              </a:rPr>
              <a:t>(category);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800" b="1" dirty="0">
                <a:solidFill>
                  <a:srgbClr val="333399"/>
                </a:solidFill>
                <a:latin typeface="Helvetica Narrow" charset="0"/>
              </a:rPr>
              <a:t>(s3)</a:t>
            </a:r>
            <a:r>
              <a:rPr lang="en-US" sz="3100" dirty="0">
                <a:latin typeface="Helvetica Narrow" charset="0"/>
              </a:rPr>
              <a:t>      </a:t>
            </a:r>
            <a:r>
              <a:rPr lang="en-US" dirty="0">
                <a:latin typeface="Helvetica Narrow" charset="0"/>
              </a:rPr>
              <a:t>sum = sum + item-count;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800" b="1" dirty="0">
                <a:solidFill>
                  <a:srgbClr val="333399"/>
                </a:solidFill>
                <a:latin typeface="Helvetica Narrow" charset="0"/>
              </a:rPr>
              <a:t>(s4)</a:t>
            </a:r>
            <a:r>
              <a:rPr lang="en-US" sz="3100" dirty="0">
                <a:latin typeface="Helvetica Narrow" charset="0"/>
              </a:rPr>
              <a:t>      </a:t>
            </a:r>
            <a:r>
              <a:rPr lang="en-US" dirty="0">
                <a:latin typeface="Helvetica Narrow" charset="0"/>
              </a:rPr>
              <a:t>category = </a:t>
            </a:r>
            <a:r>
              <a:rPr lang="en-US" dirty="0" err="1">
                <a:latin typeface="Helvetica Narrow" charset="0"/>
              </a:rPr>
              <a:t>getParent</a:t>
            </a:r>
            <a:r>
              <a:rPr lang="en-US" dirty="0">
                <a:latin typeface="Helvetica Narrow" charset="0"/>
              </a:rPr>
              <a:t>(category);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latin typeface="Helvetica Narrow" charset="0"/>
              </a:rPr>
              <a:t>      }</a:t>
            </a:r>
          </a:p>
        </p:txBody>
      </p:sp>
      <p:grpSp>
        <p:nvGrpSpPr>
          <p:cNvPr id="39946" name="Group 5"/>
          <p:cNvGrpSpPr>
            <a:grpSpLocks/>
          </p:cNvGrpSpPr>
          <p:nvPr/>
        </p:nvGrpSpPr>
        <p:grpSpPr bwMode="auto">
          <a:xfrm>
            <a:off x="3000671" y="3707940"/>
            <a:ext cx="3106443" cy="1608183"/>
            <a:chOff x="2064" y="2896"/>
            <a:chExt cx="1775" cy="919"/>
          </a:xfrm>
        </p:grpSpPr>
        <p:sp>
          <p:nvSpPr>
            <p:cNvPr id="328710" name="Line 6"/>
            <p:cNvSpPr>
              <a:spLocks noChangeShapeType="1"/>
            </p:cNvSpPr>
            <p:nvPr/>
          </p:nvSpPr>
          <p:spPr bwMode="auto">
            <a:xfrm>
              <a:off x="2064" y="2976"/>
              <a:ext cx="2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8711" name="Text Box 7"/>
            <p:cNvSpPr txBox="1">
              <a:spLocks noChangeArrowheads="1"/>
            </p:cNvSpPr>
            <p:nvPr/>
          </p:nvSpPr>
          <p:spPr bwMode="auto">
            <a:xfrm>
              <a:off x="2448" y="2896"/>
              <a:ext cx="106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Flow Dependence</a:t>
              </a:r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2064" y="3168"/>
              <a:ext cx="288" cy="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8713" name="Text Box 9"/>
            <p:cNvSpPr txBox="1">
              <a:spLocks noChangeArrowheads="1"/>
            </p:cNvSpPr>
            <p:nvPr/>
          </p:nvSpPr>
          <p:spPr bwMode="auto">
            <a:xfrm>
              <a:off x="2448" y="3072"/>
              <a:ext cx="101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Anti Dependence</a:t>
              </a:r>
            </a:p>
          </p:txBody>
        </p:sp>
        <p:sp>
          <p:nvSpPr>
            <p:cNvPr id="328714" name="Line 10"/>
            <p:cNvSpPr>
              <a:spLocks noChangeShapeType="1"/>
            </p:cNvSpPr>
            <p:nvPr/>
          </p:nvSpPr>
          <p:spPr bwMode="auto">
            <a:xfrm>
              <a:off x="2064" y="3360"/>
              <a:ext cx="288" cy="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8715" name="Text Box 11"/>
            <p:cNvSpPr txBox="1">
              <a:spLocks noChangeArrowheads="1"/>
            </p:cNvSpPr>
            <p:nvPr/>
          </p:nvSpPr>
          <p:spPr bwMode="auto">
            <a:xfrm>
              <a:off x="2456" y="3264"/>
              <a:ext cx="118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Output Dependence</a:t>
              </a:r>
            </a:p>
          </p:txBody>
        </p:sp>
        <p:sp>
          <p:nvSpPr>
            <p:cNvPr id="328716" name="Line 12"/>
            <p:cNvSpPr>
              <a:spLocks noChangeShapeType="1"/>
            </p:cNvSpPr>
            <p:nvPr/>
          </p:nvSpPr>
          <p:spPr bwMode="auto">
            <a:xfrm>
              <a:off x="2064" y="3744"/>
              <a:ext cx="28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8717" name="Text Box 13"/>
            <p:cNvSpPr txBox="1">
              <a:spLocks noChangeArrowheads="1"/>
            </p:cNvSpPr>
            <p:nvPr/>
          </p:nvSpPr>
          <p:spPr bwMode="auto">
            <a:xfrm>
              <a:off x="2448" y="3666"/>
              <a:ext cx="770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Loop-Carried</a:t>
              </a:r>
            </a:p>
          </p:txBody>
        </p:sp>
        <p:sp>
          <p:nvSpPr>
            <p:cNvPr id="328718" name="Line 14"/>
            <p:cNvSpPr>
              <a:spLocks noChangeShapeType="1"/>
            </p:cNvSpPr>
            <p:nvPr/>
          </p:nvSpPr>
          <p:spPr bwMode="auto">
            <a:xfrm>
              <a:off x="2064" y="3552"/>
              <a:ext cx="288" cy="1"/>
            </a:xfrm>
            <a:prstGeom prst="lin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8719" name="Text Box 15"/>
            <p:cNvSpPr txBox="1">
              <a:spLocks noChangeArrowheads="1"/>
            </p:cNvSpPr>
            <p:nvPr/>
          </p:nvSpPr>
          <p:spPr bwMode="auto">
            <a:xfrm>
              <a:off x="2448" y="3456"/>
              <a:ext cx="1391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Control Dependence</a:t>
              </a:r>
            </a:p>
          </p:txBody>
        </p:sp>
      </p:grpSp>
      <p:pic>
        <p:nvPicPr>
          <p:cNvPr id="3994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27" y="1657181"/>
            <a:ext cx="2772172" cy="514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6909430" y="1023708"/>
            <a:ext cx="2212186" cy="35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0" tIns="45711" rIns="91420" bIns="45711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Data Dependencies</a:t>
            </a:r>
          </a:p>
        </p:txBody>
      </p:sp>
      <p:sp>
        <p:nvSpPr>
          <p:cNvPr id="328722" name="Line 18"/>
          <p:cNvSpPr>
            <a:spLocks noChangeShapeType="1"/>
          </p:cNvSpPr>
          <p:nvPr/>
        </p:nvSpPr>
        <p:spPr bwMode="auto">
          <a:xfrm>
            <a:off x="6552406" y="3947830"/>
            <a:ext cx="32762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72" tIns="50387" rIns="100772" bIns="50387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723" name="Line 19"/>
          <p:cNvSpPr>
            <a:spLocks noChangeShapeType="1"/>
          </p:cNvSpPr>
          <p:nvPr/>
        </p:nvSpPr>
        <p:spPr bwMode="auto">
          <a:xfrm>
            <a:off x="6468401" y="2687884"/>
            <a:ext cx="32762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0772" tIns="50387" rIns="100772" bIns="50387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1908603" y="3627438"/>
            <a:ext cx="1764109" cy="3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W</a:t>
            </a:r>
            <a:r>
              <a:rPr lang="en-US" sz="2000">
                <a:sym typeface="Wingdings" charset="0"/>
              </a:rPr>
              <a:t>R</a:t>
            </a:r>
            <a:endParaRPr lang="en-US" sz="2000"/>
          </a:p>
        </p:txBody>
      </p:sp>
      <p:sp>
        <p:nvSpPr>
          <p:cNvPr id="39944" name="TextBox 22"/>
          <p:cNvSpPr txBox="1">
            <a:spLocks noChangeArrowheads="1"/>
          </p:cNvSpPr>
          <p:nvPr/>
        </p:nvSpPr>
        <p:spPr bwMode="auto">
          <a:xfrm>
            <a:off x="1940105" y="3944178"/>
            <a:ext cx="1764109" cy="39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ym typeface="Wingdings" charset="0"/>
              </a:rPr>
              <a:t>RW</a:t>
            </a:r>
            <a:endParaRPr lang="en-US" sz="2000" dirty="0"/>
          </a:p>
        </p:txBody>
      </p:sp>
      <p:sp>
        <p:nvSpPr>
          <p:cNvPr id="39945" name="TextBox 23"/>
          <p:cNvSpPr txBox="1">
            <a:spLocks noChangeArrowheads="1"/>
          </p:cNvSpPr>
          <p:nvPr/>
        </p:nvSpPr>
        <p:spPr bwMode="auto">
          <a:xfrm>
            <a:off x="1940105" y="4287160"/>
            <a:ext cx="1457841" cy="3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72" tIns="50387" rIns="100772" bIns="5038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ym typeface="Wingdings" charset="0"/>
              </a:rPr>
              <a:t>WW</a:t>
            </a:r>
            <a:endParaRPr lang="en-US" sz="200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315914" y="5608637"/>
            <a:ext cx="7162799" cy="1828800"/>
          </a:xfrm>
          <a:prstGeom prst="rect">
            <a:avLst/>
          </a:prstGeom>
        </p:spPr>
        <p:txBody>
          <a:bodyPr vert="horz" lIns="100750" tIns="50377" rIns="100750" bIns="50377">
            <a:normAutofit fontScale="92500" lnSpcReduction="10000"/>
          </a:bodyPr>
          <a:lstStyle>
            <a:lvl1pPr marL="302320" indent="-302320" algn="l" rtl="0" eaLnBrk="1" latinLnBrk="0" hangingPunct="1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412" indent="-302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34" indent="-201547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054" indent="-201547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374" indent="-201547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4695" indent="-201547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17016" indent="-201547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9335" indent="-201547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5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1657" indent="-201547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  <a:defRPr/>
            </a:pPr>
            <a:endParaRPr lang="en-US" sz="2200" dirty="0">
              <a:latin typeface="Arial"/>
              <a:cs typeface="Arial"/>
            </a:endParaRP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latin typeface="Arial"/>
                <a:cs typeface="Arial"/>
              </a:rPr>
              <a:t>Pre-conditions for Rule-2 (Loop splitting)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latin typeface="Arial"/>
                <a:cs typeface="Arial"/>
              </a:rPr>
              <a:t>No loop-carried flow dependencies cross the points at which the loop is split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>
                <a:latin typeface="Arial"/>
                <a:cs typeface="Arial"/>
              </a:rPr>
              <a:t>No loop-carried dependencies through external data (e.g., DB)</a:t>
            </a:r>
          </a:p>
        </p:txBody>
      </p:sp>
    </p:spTree>
    <p:extLst>
      <p:ext uri="{BB962C8B-B14F-4D97-AF65-F5344CB8AC3E}">
        <p14:creationId xmlns:p14="http://schemas.microsoft.com/office/powerpoint/2010/main" val="6539148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1836430"/>
            <a:ext cx="8232510" cy="5372409"/>
          </a:xfrm>
        </p:spPr>
        <p:txBody>
          <a:bodyPr/>
          <a:lstStyle/>
          <a:p>
            <a:r>
              <a:rPr lang="en-US" smtClean="0"/>
              <a:t>Further rules for </a:t>
            </a:r>
            <a:endParaRPr lang="en-US" dirty="0" smtClean="0"/>
          </a:p>
          <a:p>
            <a:pPr lvl="1"/>
            <a:r>
              <a:rPr lang="en-US" dirty="0" smtClean="0"/>
              <a:t>Separating batch safe operations from other operations (Rule 3)</a:t>
            </a:r>
          </a:p>
          <a:p>
            <a:pPr lvl="1"/>
            <a:r>
              <a:rPr lang="en-US" dirty="0" smtClean="0"/>
              <a:t>Converting control dependencies into data dependencies (Rule 4)</a:t>
            </a:r>
          </a:p>
          <a:p>
            <a:pPr lvl="2"/>
            <a:r>
              <a:rPr lang="en-US" dirty="0" smtClean="0"/>
              <a:t>i.e</a:t>
            </a:r>
            <a:r>
              <a:rPr lang="en-US" dirty="0"/>
              <a:t>. converting if-then-else to guarded </a:t>
            </a:r>
            <a:r>
              <a:rPr lang="en-US" dirty="0" err="1" smtClean="0"/>
              <a:t>statemsnts</a:t>
            </a:r>
            <a:endParaRPr lang="en-US" dirty="0" smtClean="0"/>
          </a:p>
          <a:p>
            <a:pPr lvl="1"/>
            <a:r>
              <a:rPr lang="en-US" dirty="0" smtClean="0"/>
              <a:t>Reordering of statements to make rules applicable (Rule 5)</a:t>
            </a:r>
          </a:p>
          <a:p>
            <a:pPr lvl="1"/>
            <a:r>
              <a:rPr lang="en-US" dirty="0" smtClean="0"/>
              <a:t>Handling doubly nested loops (Rule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7850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2455"/>
            <a:ext cx="2352146" cy="503978"/>
          </a:xfrm>
          <a:prstGeom prst="rect">
            <a:avLst/>
          </a:prstGeom>
        </p:spPr>
        <p:txBody>
          <a:bodyPr lIns="100772" tIns="50387" rIns="100772" bIns="50387"/>
          <a:lstStyle/>
          <a:p>
            <a:pPr>
              <a:defRPr/>
            </a:pPr>
            <a:fld id="{BB312EFD-18B1-2240-B262-B4A0A9409CB2}" type="slidenum">
              <a:rPr lang="en-US"/>
              <a:pPr>
                <a:defRPr/>
              </a:pPr>
              <a:t>17</a:t>
            </a:fld>
            <a:r>
              <a:rPr lang="en-US"/>
              <a:t>/56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306240"/>
            <a:ext cx="9072563" cy="659721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Application 2: Category Traversal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34" y="1343942"/>
            <a:ext cx="5880365" cy="537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0026" y="1343942"/>
            <a:ext cx="3780234" cy="5459765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latin typeface="Helvetica Narrow" charset="0"/>
              </a:rPr>
              <a:t>Find the maximum size of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latin typeface="Helvetica Narrow" charset="0"/>
              </a:rPr>
              <a:t>any part in a given category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latin typeface="Helvetica Narrow" charset="0"/>
              </a:rPr>
              <a:t>and its sub-categories.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200">
              <a:latin typeface="Helvetica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b="1">
                <a:latin typeface="Helvetica Narrow" charset="0"/>
              </a:rPr>
              <a:t>Clustered Index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solidFill>
                  <a:srgbClr val="333399"/>
                </a:solidFill>
                <a:latin typeface="Helvetica Narrow" charset="0"/>
              </a:rPr>
              <a:t>CATEGORY (category-id)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b="1">
                <a:latin typeface="Helvetica Narrow" charset="0"/>
              </a:rPr>
              <a:t>Secondary Index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solidFill>
                  <a:srgbClr val="333399"/>
                </a:solidFill>
                <a:latin typeface="Helvetica Narrow" charset="0"/>
              </a:rPr>
              <a:t>PART (category-id)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1300">
              <a:solidFill>
                <a:srgbClr val="333399"/>
              </a:solidFill>
              <a:latin typeface="Helvetica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b="1">
                <a:latin typeface="Helvetica Narrow" charset="0"/>
              </a:rPr>
              <a:t>Original Program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latin typeface="Helvetica Narrow" charset="0"/>
              </a:rPr>
              <a:t>Repeatedly executed a query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latin typeface="Helvetica Narrow" charset="0"/>
              </a:rPr>
              <a:t>that performed selection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000">
                <a:latin typeface="Helvetica Narrow" charset="0"/>
              </a:rPr>
              <a:t>followed by grouping.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1300">
              <a:latin typeface="Helvetica Narrow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 b="1">
                <a:latin typeface="Helvetica Narrow" charset="0"/>
              </a:rPr>
              <a:t>Rewritten Program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200">
                <a:latin typeface="Helvetica Narrow" charset="0"/>
              </a:rPr>
              <a:t>Group-By followed by Join</a:t>
            </a:r>
          </a:p>
        </p:txBody>
      </p:sp>
    </p:spTree>
    <p:extLst>
      <p:ext uri="{BB962C8B-B14F-4D97-AF65-F5344CB8AC3E}">
        <p14:creationId xmlns:p14="http://schemas.microsoft.com/office/powerpoint/2010/main" val="356221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15913" y="1112837"/>
            <a:ext cx="9220201" cy="5943600"/>
          </a:xfrm>
          <a:ln/>
        </p:spPr>
        <p:txBody>
          <a:bodyPr tIns="21156">
            <a:normAutofit/>
          </a:bodyPr>
          <a:lstStyle/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 err="1"/>
              <a:t>Limitations</a:t>
            </a:r>
            <a:r>
              <a:rPr lang="fi-FI" sz="2400" dirty="0"/>
              <a:t> of </a:t>
            </a:r>
            <a:r>
              <a:rPr lang="fi-FI" sz="2400" dirty="0" err="1"/>
              <a:t>batching</a:t>
            </a:r>
            <a:r>
              <a:rPr lang="fi-FI" sz="2400" dirty="0"/>
              <a:t> (Opportunities?) </a:t>
            </a:r>
          </a:p>
          <a:p>
            <a:pPr marL="863153" lvl="1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Some data sources e.g. Web Services may not provide a set </a:t>
            </a:r>
            <a:r>
              <a:rPr lang="fi-FI" dirty="0" err="1"/>
              <a:t>oriented</a:t>
            </a:r>
            <a:r>
              <a:rPr lang="fi-FI" dirty="0"/>
              <a:t> </a:t>
            </a:r>
            <a:r>
              <a:rPr lang="fi-FI" dirty="0" err="1" smtClean="0"/>
              <a:t>interface</a:t>
            </a:r>
            <a:endParaRPr lang="fi-FI" dirty="0" smtClean="0"/>
          </a:p>
          <a:p>
            <a:pPr marL="863153" lvl="1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Queries</a:t>
            </a:r>
            <a:r>
              <a:rPr lang="fi-FI" dirty="0" smtClean="0"/>
              <a:t> </a:t>
            </a:r>
            <a:r>
              <a:rPr lang="fi-FI" dirty="0" err="1" smtClean="0"/>
              <a:t>may</a:t>
            </a:r>
            <a:r>
              <a:rPr lang="fi-FI" dirty="0" smtClean="0"/>
              <a:t> </a:t>
            </a:r>
            <a:r>
              <a:rPr lang="fi-FI" dirty="0" err="1" smtClean="0"/>
              <a:t>vary</a:t>
            </a:r>
            <a:r>
              <a:rPr lang="fi-FI" dirty="0" smtClean="0"/>
              <a:t> </a:t>
            </a:r>
            <a:r>
              <a:rPr lang="fi-FI" dirty="0" err="1" smtClean="0"/>
              <a:t>across</a:t>
            </a:r>
            <a:r>
              <a:rPr lang="fi-FI" dirty="0" smtClean="0"/>
              <a:t> </a:t>
            </a:r>
            <a:r>
              <a:rPr lang="fi-FI" dirty="0" err="1" smtClean="0"/>
              <a:t>iterations</a:t>
            </a:r>
            <a:endParaRPr lang="fi-FI" dirty="0"/>
          </a:p>
          <a:p>
            <a:pPr marL="863153" lvl="1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Arbitrary inter-statement data dependencies </a:t>
            </a:r>
            <a:r>
              <a:rPr lang="fi-FI" dirty="0" err="1"/>
              <a:t>may</a:t>
            </a:r>
            <a:r>
              <a:rPr lang="fi-FI" dirty="0"/>
              <a:t> </a:t>
            </a:r>
            <a:r>
              <a:rPr lang="fi-FI" dirty="0" err="1" smtClean="0"/>
              <a:t>limit</a:t>
            </a:r>
            <a:r>
              <a:rPr lang="fi-FI" dirty="0" smtClean="0"/>
              <a:t> </a:t>
            </a:r>
            <a:r>
              <a:rPr lang="fi-FI" dirty="0"/>
              <a:t>applicability of </a:t>
            </a:r>
            <a:r>
              <a:rPr lang="fi-FI" dirty="0" err="1"/>
              <a:t>transformation</a:t>
            </a:r>
            <a:r>
              <a:rPr lang="fi-FI" dirty="0"/>
              <a:t> </a:t>
            </a:r>
            <a:r>
              <a:rPr lang="fi-FI" dirty="0" err="1" smtClean="0"/>
              <a:t>rules</a:t>
            </a:r>
            <a:endParaRPr lang="fi-FI" dirty="0"/>
          </a:p>
          <a:p>
            <a:pPr marL="460142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r>
              <a:rPr lang="fi-FI" dirty="0" smtClean="0"/>
              <a:t> 2: </a:t>
            </a:r>
            <a:r>
              <a:rPr lang="fi-FI" dirty="0" err="1" smtClean="0"/>
              <a:t>Asynchronous</a:t>
            </a:r>
            <a:r>
              <a:rPr lang="fi-FI" dirty="0" smtClean="0"/>
              <a:t> </a:t>
            </a:r>
            <a:r>
              <a:rPr lang="fi-FI" dirty="0" err="1" smtClean="0"/>
              <a:t>Query</a:t>
            </a:r>
            <a:r>
              <a:rPr lang="fi-FI" dirty="0" smtClean="0"/>
              <a:t> </a:t>
            </a:r>
            <a:r>
              <a:rPr lang="fi-FI" dirty="0" err="1" smtClean="0"/>
              <a:t>Submission</a:t>
            </a:r>
            <a:r>
              <a:rPr lang="fi-FI" dirty="0" smtClean="0"/>
              <a:t> (ICDE11)</a:t>
            </a:r>
          </a:p>
          <a:p>
            <a:pPr marL="460142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r>
              <a:rPr lang="fi-FI" dirty="0" smtClean="0"/>
              <a:t> 3: </a:t>
            </a:r>
            <a:r>
              <a:rPr lang="fi-FI" dirty="0" err="1" smtClean="0"/>
              <a:t>Prefetching</a:t>
            </a:r>
            <a:r>
              <a:rPr lang="fi-FI" dirty="0" smtClean="0"/>
              <a:t> (SIGMOD12)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312741" y="46042"/>
            <a:ext cx="9070975" cy="838199"/>
          </a:xfrm>
          <a:prstGeom prst="rect">
            <a:avLst/>
          </a:prstGeom>
          <a:ln/>
        </p:spPr>
        <p:txBody>
          <a:bodyPr vert="horz" lIns="100750" tIns="38787" rIns="100750" bIns="50377" anchor="b">
            <a:normAutofit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3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Beyond </a:t>
            </a:r>
            <a:r>
              <a:rPr lang="fi-FI" sz="33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Batching</a:t>
            </a:r>
            <a:endParaRPr lang="fi-FI" sz="33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39873" y="6451423"/>
            <a:ext cx="457200" cy="498334"/>
          </a:xfrm>
          <a:prstGeom prst="rect">
            <a:avLst/>
          </a:prstGeom>
        </p:spPr>
        <p:txBody>
          <a:bodyPr/>
          <a:lstStyle/>
          <a:p>
            <a:fld id="{35D2F035-E64F-4020-A626-3E8066834E5E}" type="slidenum">
              <a:rPr lang="fi-FI" b="1" smtClean="0">
                <a:solidFill>
                  <a:schemeClr val="bg1"/>
                </a:solidFill>
              </a:rPr>
              <a:pPr/>
              <a:t>18</a:t>
            </a:fld>
            <a:endParaRPr lang="fi-F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9512" y="1493837"/>
            <a:ext cx="6804422" cy="2263703"/>
          </a:xfrm>
        </p:spPr>
        <p:txBody>
          <a:bodyPr/>
          <a:lstStyle/>
          <a:p>
            <a:r>
              <a:rPr lang="en-US" dirty="0" smtClean="0"/>
              <a:t>Automatic Program Transformation for asynchronous submission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0DBF-16CD-4E99-91A7-B93569BF5B0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601912" y="4160841"/>
            <a:ext cx="6804422" cy="2362200"/>
          </a:xfrm>
          <a:prstGeom prst="rect">
            <a:avLst/>
          </a:prstGeom>
        </p:spPr>
        <p:txBody>
          <a:bodyPr vert="horz" lIns="100750" tIns="50377" rIns="100750" bIns="50377" anchor="b">
            <a:normAutofit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2800" b="1" cap="small" dirty="0"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Prefetching Query Results Across Procedure Boundaries</a:t>
            </a:r>
          </a:p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2800" b="1" cap="small" dirty="0">
              <a:solidFill>
                <a:schemeClr val="tx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System design and experimental evaluation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25712" y="579439"/>
            <a:ext cx="6804422" cy="1295400"/>
          </a:xfrm>
          <a:prstGeom prst="rect">
            <a:avLst/>
          </a:prstGeom>
        </p:spPr>
        <p:txBody>
          <a:bodyPr vert="horz" lIns="100750" tIns="50377" rIns="100750" bIns="50377" anchor="b">
            <a:normAutofit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r>
              <a:rPr lang="en-US" sz="2800" b="1" cap="small" dirty="0"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Rewriting Procedures for Batched Bindings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xiQ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82712" y="1646239"/>
            <a:ext cx="6652684" cy="4989513"/>
          </a:xfrm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468318" y="2"/>
            <a:ext cx="9070975" cy="960436"/>
          </a:xfrm>
          <a:prstGeom prst="rect">
            <a:avLst/>
          </a:prstGeom>
          <a:ln/>
        </p:spPr>
        <p:txBody>
          <a:bodyPr vert="horz" lIns="100750" tIns="38787" rIns="100750" bIns="50377" anchor="b">
            <a:normAutofit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3300" cap="sm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Problem</a:t>
            </a:r>
            <a:endParaRPr lang="fi-FI" sz="33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763711" y="6931863"/>
            <a:ext cx="3929679" cy="353155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 what if there is only </a:t>
            </a:r>
            <a:r>
              <a:rPr lang="en-US" b="1" smtClean="0">
                <a:solidFill>
                  <a:srgbClr val="FF0000"/>
                </a:solidFill>
              </a:rPr>
              <a:t>one taxi?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5"/>
            <a:ext cx="9070975" cy="1262063"/>
          </a:xfrm>
          <a:ln/>
        </p:spPr>
        <p:txBody>
          <a:bodyPr tIns="38787"/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Solution</a:t>
            </a:r>
            <a:r>
              <a:rPr lang="fi-FI" dirty="0" smtClean="0"/>
              <a:t> 2: </a:t>
            </a:r>
            <a:r>
              <a:rPr lang="fi-FI" dirty="0" err="1" smtClean="0"/>
              <a:t>Asynchronous</a:t>
            </a:r>
            <a:r>
              <a:rPr lang="fi-FI" dirty="0" smtClean="0"/>
              <a:t> Execution: More </a:t>
            </a:r>
            <a:r>
              <a:rPr lang="fi-FI" dirty="0"/>
              <a:t>Taxis!!</a:t>
            </a:r>
          </a:p>
        </p:txBody>
      </p:sp>
      <p:pic>
        <p:nvPicPr>
          <p:cNvPr id="6" name="Content Placeholder 5" descr="taxi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23146" y="1767995"/>
            <a:ext cx="4950965" cy="33072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23034" t="39712" r="25324" b="-13069"/>
          <a:stretch/>
        </p:blipFill>
        <p:spPr>
          <a:xfrm>
            <a:off x="-1055688" y="1722437"/>
            <a:ext cx="9848676" cy="55454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2"/>
            <a:ext cx="9070975" cy="960436"/>
          </a:xfrm>
          <a:ln/>
        </p:spPr>
        <p:txBody>
          <a:bodyPr tIns="38787"/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Motivation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43" y="3094037"/>
            <a:ext cx="9070975" cy="2209799"/>
          </a:xfrm>
          <a:ln/>
        </p:spPr>
        <p:txBody>
          <a:bodyPr>
            <a:normAutofit fontScale="92500" lnSpcReduction="20000"/>
          </a:bodyPr>
          <a:lstStyle/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Multiple </a:t>
            </a:r>
            <a:r>
              <a:rPr lang="fi-FI" dirty="0"/>
              <a:t>queries could be issued concurrently</a:t>
            </a:r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Application can perform other </a:t>
            </a:r>
            <a:r>
              <a:rPr lang="fi-FI" dirty="0" smtClean="0"/>
              <a:t>processing while query is executing</a:t>
            </a:r>
            <a:endParaRPr lang="fi-FI" dirty="0"/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Allows the query execution engine to share </a:t>
            </a:r>
            <a:r>
              <a:rPr lang="fi-FI" dirty="0" smtClean="0"/>
              <a:t>work across multiple queries</a:t>
            </a:r>
            <a:endParaRPr lang="fi-FI" dirty="0"/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Reduces the impact of network round-trip </a:t>
            </a:r>
            <a:r>
              <a:rPr lang="fi-FI" dirty="0" smtClean="0"/>
              <a:t>latency</a:t>
            </a:r>
            <a:endParaRPr lang="fi-FI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68313" y="1265239"/>
          <a:ext cx="8839200" cy="13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44513" y="5608641"/>
          <a:ext cx="8763000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 animBg="1"/>
      <p:bldGraphic spid="8" grpId="0">
        <p:bldAsOne/>
      </p:bldGraphic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113" y="1189040"/>
            <a:ext cx="3886200" cy="4419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5113" y="1112838"/>
            <a:ext cx="4191000" cy="4419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6"/>
            <a:ext cx="8232510" cy="657701"/>
          </a:xfrm>
        </p:spPr>
        <p:txBody>
          <a:bodyPr/>
          <a:lstStyle/>
          <a:p>
            <a:r>
              <a:rPr lang="fi-FI" dirty="0" smtClean="0"/>
              <a:t>Program Transformation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317" y="1798637"/>
            <a:ext cx="3733799" cy="2929226"/>
          </a:xfrm>
          <a:prstGeom prst="rect">
            <a:avLst/>
          </a:prstGeom>
        </p:spPr>
        <p:txBody>
          <a:bodyPr wrap="square" lIns="91401" tIns="45701" rIns="91401" bIns="45701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qt = con.prepare(</a:t>
            </a:r>
          </a:p>
          <a:p>
            <a:r>
              <a:rPr lang="en-US" dirty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"SELECT count(partkey)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"FROM part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"WHERE p_category=?"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);</a:t>
            </a:r>
          </a:p>
          <a:p>
            <a:endParaRPr lang="en-US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(!categoryList.isEmpty())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{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category = categoryList.next();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qt.bind(1, category);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count = 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(qt);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sum += count;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dirty="0">
              <a:latin typeface="Monospace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45113" y="1265237"/>
            <a:ext cx="42672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54" tIns="51776" rIns="89954" bIns="44977"/>
          <a:lstStyle/>
          <a:p>
            <a:pPr>
              <a:lnSpc>
                <a:spcPct val="98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 = con.Prepare(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"SELECT count(partkey) "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+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"FROM part " +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 smtClean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"WHERE p_category=?"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handle[SIZE], n = 0;</a:t>
            </a:r>
            <a:endParaRPr lang="fi-FI" b="1" dirty="0" smtClean="0">
              <a:solidFill>
                <a:srgbClr val="7F0055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(!categoryList.isEmpty()) {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 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= categoryList.next();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qt.bind(1, category);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handle[n++] = </a:t>
            </a: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submitQuery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(qt);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 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 = 0; i &lt; n; i++) {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count = </a:t>
            </a: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fetchResult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(handle[i]);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+= count;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430713" y="3322639"/>
            <a:ext cx="685800" cy="45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5916" y="5837238"/>
            <a:ext cx="9070975" cy="1524000"/>
          </a:xfrm>
          <a:prstGeom prst="rect">
            <a:avLst/>
          </a:prstGeom>
          <a:ln/>
        </p:spPr>
        <p:txBody>
          <a:bodyPr lIns="91401" tIns="21156" rIns="91401" bIns="45701">
            <a:normAutofit fontScale="92500" lnSpcReduction="20000"/>
          </a:bodyPr>
          <a:lstStyle/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>
                <a:latin typeface="+mn-lt"/>
              </a:rPr>
              <a:t>Conceptual API for asynchronous execution</a:t>
            </a:r>
          </a:p>
          <a:p>
            <a:pPr marL="1174141" lvl="1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>
                <a:latin typeface="+mn-lt"/>
              </a:rPr>
              <a:t>executeQuery() – blocking call</a:t>
            </a:r>
          </a:p>
          <a:p>
            <a:pPr marL="1174141" lvl="1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>
                <a:latin typeface="+mn-lt"/>
              </a:rPr>
              <a:t>submitQuery() – initiates query and returns immediately</a:t>
            </a:r>
          </a:p>
          <a:p>
            <a:pPr marL="1174141" lvl="1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>
                <a:latin typeface="+mn-lt"/>
              </a:rPr>
              <a:t>fetchResult() – blocking wait</a:t>
            </a:r>
          </a:p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endParaRPr lang="fi-FI" sz="24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2113" y="4159253"/>
            <a:ext cx="3886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45113" y="4084637"/>
            <a:ext cx="4191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44450"/>
            <a:ext cx="9070975" cy="839788"/>
          </a:xfrm>
          <a:ln/>
        </p:spPr>
        <p:txBody>
          <a:bodyPr tIns="38787">
            <a:normAutofit/>
          </a:bodyPr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Asynchronous query submission model</a:t>
            </a:r>
            <a:endParaRPr lang="fi-FI" dirty="0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2413" y="1439863"/>
            <a:ext cx="4967288" cy="407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54" tIns="51776" rIns="89954" bIns="44977"/>
          <a:lstStyle/>
          <a:p>
            <a:pPr>
              <a:lnSpc>
                <a:spcPct val="98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 = con.prepare(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"SELECT count(partkey) 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+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"FROM part " +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"WHERE p_category=?"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handle[SIZE], n = 0;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(!categoryList.isEmpty()) {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category = categoryList.next();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qt.bind(1, category);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handle[n++] = </a:t>
            </a: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submitQuery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(qt);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      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 = 0; i &lt; n; i++) {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count = </a:t>
            </a: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fetchResult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(handle[i]);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+= count;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8545512" y="3094037"/>
            <a:ext cx="900113" cy="900112"/>
          </a:xfrm>
          <a:prstGeom prst="can">
            <a:avLst>
              <a:gd name="adj" fmla="val 25000"/>
            </a:avLst>
          </a:prstGeom>
          <a:solidFill>
            <a:srgbClr val="FE8637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6945313" y="1570037"/>
            <a:ext cx="685800" cy="69215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392" tIns="45696" rIns="91392" bIns="45696" anchor="ctr"/>
          <a:lstStyle/>
          <a:p>
            <a:endParaRPr lang="en-US" dirty="0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6945313" y="3170239"/>
            <a:ext cx="685800" cy="6858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392" tIns="45696" rIns="91392" bIns="45696" anchor="ctr"/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945313" y="4800599"/>
            <a:ext cx="685800" cy="655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392" tIns="45696" rIns="91392" bIns="45696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659313" y="2636837"/>
            <a:ext cx="1219200" cy="304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54" tIns="60844" rIns="89954" bIns="44977"/>
          <a:lstStyle/>
          <a:p>
            <a:pPr>
              <a:tabLst>
                <a:tab pos="723525" algn="l"/>
              </a:tabLst>
            </a:pPr>
            <a:r>
              <a:rPr lang="fi-FI" sz="1700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Submit Q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659313" y="4195767"/>
            <a:ext cx="144780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54" tIns="60844" rIns="89954" bIns="44977"/>
          <a:lstStyle/>
          <a:p>
            <a:pPr>
              <a:tabLst>
                <a:tab pos="723525" algn="l"/>
              </a:tabLst>
            </a:pPr>
            <a:r>
              <a:rPr lang="fi-FI" sz="1700" dirty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Result array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449513" y="3627437"/>
            <a:ext cx="1905000" cy="289560"/>
          </a:xfrm>
          <a:prstGeom prst="rect">
            <a:avLst/>
          </a:prstGeom>
          <a:solidFill>
            <a:srgbClr val="FE8637">
              <a:alpha val="29999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836743" y="4678680"/>
            <a:ext cx="2365373" cy="274638"/>
          </a:xfrm>
          <a:prstGeom prst="rect">
            <a:avLst/>
          </a:prstGeom>
          <a:solidFill>
            <a:schemeClr val="bg2">
              <a:lumMod val="50000"/>
              <a:alpha val="29999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392" tIns="45696" rIns="91392" bIns="45696" anchor="ctr"/>
          <a:lstStyle/>
          <a:p>
            <a:endParaRPr lang="en-US"/>
          </a:p>
        </p:txBody>
      </p:sp>
      <p:cxnSp>
        <p:nvCxnSpPr>
          <p:cNvPr id="42" name="Curved Connector 41"/>
          <p:cNvCxnSpPr>
            <a:stCxn id="12304" idx="3"/>
            <a:endCxn id="84" idx="1"/>
          </p:cNvCxnSpPr>
          <p:nvPr/>
        </p:nvCxnSpPr>
        <p:spPr>
          <a:xfrm flipV="1">
            <a:off x="4354513" y="3078959"/>
            <a:ext cx="533400" cy="693262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88" idx="1"/>
            <a:endCxn id="12306" idx="3"/>
          </p:cNvCxnSpPr>
          <p:nvPr/>
        </p:nvCxnSpPr>
        <p:spPr>
          <a:xfrm rot="10800000" flipV="1">
            <a:off x="4202113" y="4104484"/>
            <a:ext cx="685800" cy="711517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50000"/>
              </a:schemeClr>
            </a:solidFill>
            <a:headEnd type="none" w="med" len="med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hape 73"/>
          <p:cNvCxnSpPr>
            <a:stCxn id="12292" idx="6"/>
            <a:endCxn id="12291" idx="1"/>
          </p:cNvCxnSpPr>
          <p:nvPr/>
        </p:nvCxnSpPr>
        <p:spPr>
          <a:xfrm>
            <a:off x="7631117" y="1916113"/>
            <a:ext cx="1364457" cy="1177925"/>
          </a:xfrm>
          <a:prstGeom prst="curved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2293" idx="6"/>
            <a:endCxn id="12291" idx="2"/>
          </p:cNvCxnSpPr>
          <p:nvPr/>
        </p:nvCxnSpPr>
        <p:spPr>
          <a:xfrm>
            <a:off x="7631113" y="3513141"/>
            <a:ext cx="914400" cy="30956"/>
          </a:xfrm>
          <a:prstGeom prst="curvedConnector3">
            <a:avLst>
              <a:gd name="adj1" fmla="val 50000"/>
            </a:avLst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hape 77"/>
          <p:cNvCxnSpPr>
            <a:stCxn id="12294" idx="6"/>
            <a:endCxn id="12291" idx="3"/>
          </p:cNvCxnSpPr>
          <p:nvPr/>
        </p:nvCxnSpPr>
        <p:spPr>
          <a:xfrm flipV="1">
            <a:off x="7631117" y="3994149"/>
            <a:ext cx="1364457" cy="1134269"/>
          </a:xfrm>
          <a:prstGeom prst="curvedConnector2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4887913" y="2987676"/>
            <a:ext cx="914400" cy="182562"/>
            <a:chOff x="5268912" y="1692275"/>
            <a:chExt cx="914400" cy="258762"/>
          </a:xfrm>
        </p:grpSpPr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5268912" y="1692275"/>
              <a:ext cx="304800" cy="2587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5573712" y="1692276"/>
              <a:ext cx="304800" cy="2587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5878512" y="1692276"/>
              <a:ext cx="304800" cy="25876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887913" y="4013200"/>
            <a:ext cx="914400" cy="182562"/>
            <a:chOff x="5268912" y="1692275"/>
            <a:chExt cx="914400" cy="258762"/>
          </a:xfrm>
        </p:grpSpPr>
        <p:sp>
          <p:nvSpPr>
            <p:cNvPr id="88" name="Rectangle 7"/>
            <p:cNvSpPr>
              <a:spLocks noChangeArrowheads="1"/>
            </p:cNvSpPr>
            <p:nvPr/>
          </p:nvSpPr>
          <p:spPr bwMode="auto">
            <a:xfrm>
              <a:off x="5268912" y="1692275"/>
              <a:ext cx="304800" cy="25876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5573712" y="1692276"/>
              <a:ext cx="304800" cy="25876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90" name="Rectangle 7"/>
            <p:cNvSpPr>
              <a:spLocks noChangeArrowheads="1"/>
            </p:cNvSpPr>
            <p:nvPr/>
          </p:nvSpPr>
          <p:spPr bwMode="auto">
            <a:xfrm>
              <a:off x="5878512" y="1692276"/>
              <a:ext cx="304800" cy="258761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</p:grpSp>
      <p:sp>
        <p:nvSpPr>
          <p:cNvPr id="105" name="Text Box 12"/>
          <p:cNvSpPr txBox="1">
            <a:spLocks noChangeArrowheads="1"/>
          </p:cNvSpPr>
          <p:nvPr/>
        </p:nvSpPr>
        <p:spPr bwMode="auto">
          <a:xfrm>
            <a:off x="6932613" y="1265237"/>
            <a:ext cx="1079500" cy="269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54" tIns="60844" rIns="89954" bIns="44977"/>
          <a:lstStyle/>
          <a:p>
            <a:pPr>
              <a:tabLst>
                <a:tab pos="723525" algn="l"/>
              </a:tabLst>
            </a:pPr>
            <a:r>
              <a:rPr lang="fi-FI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Thread</a:t>
            </a:r>
            <a:endParaRPr lang="fi-FI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106" name="Text Box 12"/>
          <p:cNvSpPr txBox="1">
            <a:spLocks noChangeArrowheads="1"/>
          </p:cNvSpPr>
          <p:nvPr/>
        </p:nvSpPr>
        <p:spPr bwMode="auto">
          <a:xfrm>
            <a:off x="8697913" y="3398837"/>
            <a:ext cx="6985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54" tIns="60844" rIns="89954" bIns="44977"/>
          <a:lstStyle/>
          <a:p>
            <a:pPr>
              <a:tabLst>
                <a:tab pos="723525" algn="l"/>
              </a:tabLst>
            </a:pPr>
            <a:r>
              <a:rPr lang="fi-FI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DB</a:t>
            </a:r>
            <a:endParaRPr lang="fi-FI" b="1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15916" y="5989637"/>
            <a:ext cx="9070975" cy="1219200"/>
          </a:xfrm>
          <a:prstGeom prst="rect">
            <a:avLst/>
          </a:prstGeom>
          <a:ln/>
        </p:spPr>
        <p:txBody>
          <a:bodyPr lIns="91401" tIns="21156" rIns="91401" bIns="45701">
            <a:normAutofit/>
          </a:bodyPr>
          <a:lstStyle/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>
                <a:latin typeface="+mn-lt"/>
              </a:rPr>
              <a:t>submitQuery() – returns immediately</a:t>
            </a:r>
          </a:p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>
                <a:latin typeface="+mn-lt"/>
              </a:rPr>
              <a:t>fetchResult() – blocking call</a:t>
            </a:r>
          </a:p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endParaRPr lang="fi-FI" sz="2400" dirty="0">
              <a:latin typeface="+mn-lt"/>
            </a:endParaRPr>
          </a:p>
        </p:txBody>
      </p:sp>
      <p:cxnSp>
        <p:nvCxnSpPr>
          <p:cNvPr id="51" name="Curved Connector 50"/>
          <p:cNvCxnSpPr>
            <a:stCxn id="86" idx="3"/>
            <a:endCxn id="12292" idx="2"/>
          </p:cNvCxnSpPr>
          <p:nvPr/>
        </p:nvCxnSpPr>
        <p:spPr>
          <a:xfrm flipV="1">
            <a:off x="5802313" y="1916116"/>
            <a:ext cx="1143000" cy="1162844"/>
          </a:xfrm>
          <a:prstGeom prst="curvedConnector3">
            <a:avLst>
              <a:gd name="adj1" fmla="val 50000"/>
            </a:avLst>
          </a:prstGeom>
          <a:ln w="25400"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86" idx="3"/>
            <a:endCxn id="12293" idx="2"/>
          </p:cNvCxnSpPr>
          <p:nvPr/>
        </p:nvCxnSpPr>
        <p:spPr>
          <a:xfrm>
            <a:off x="5802313" y="3078961"/>
            <a:ext cx="1143000" cy="434181"/>
          </a:xfrm>
          <a:prstGeom prst="curvedConnector3">
            <a:avLst>
              <a:gd name="adj1" fmla="val 50000"/>
            </a:avLst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86" idx="3"/>
            <a:endCxn id="12294" idx="2"/>
          </p:cNvCxnSpPr>
          <p:nvPr/>
        </p:nvCxnSpPr>
        <p:spPr>
          <a:xfrm>
            <a:off x="5802313" y="3078960"/>
            <a:ext cx="1143000" cy="2049462"/>
          </a:xfrm>
          <a:prstGeom prst="curvedConnector3">
            <a:avLst>
              <a:gd name="adj1" fmla="val 63333"/>
            </a:avLst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2293" idx="3"/>
            <a:endCxn id="90" idx="3"/>
          </p:cNvCxnSpPr>
          <p:nvPr/>
        </p:nvCxnSpPr>
        <p:spPr>
          <a:xfrm rot="5400000">
            <a:off x="6249590" y="3308331"/>
            <a:ext cx="348878" cy="1243433"/>
          </a:xfrm>
          <a:prstGeom prst="curvedConnector2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endCxn id="90" idx="3"/>
          </p:cNvCxnSpPr>
          <p:nvPr/>
        </p:nvCxnSpPr>
        <p:spPr>
          <a:xfrm rot="10800000">
            <a:off x="5802313" y="4104487"/>
            <a:ext cx="1143000" cy="1123155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0"/>
          <p:cNvCxnSpPr>
            <a:stCxn id="12292" idx="3"/>
            <a:endCxn id="90" idx="3"/>
          </p:cNvCxnSpPr>
          <p:nvPr/>
        </p:nvCxnSpPr>
        <p:spPr>
          <a:xfrm rot="5400000">
            <a:off x="5452200" y="2510941"/>
            <a:ext cx="1943658" cy="1243433"/>
          </a:xfrm>
          <a:prstGeom prst="curvedConnector2">
            <a:avLst/>
          </a:prstGeom>
          <a:ln w="25400">
            <a:solidFill>
              <a:schemeClr val="accent4">
                <a:lumMod val="75000"/>
              </a:schemeClr>
            </a:solidFill>
            <a:prstDash val="dash"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23</a:t>
            </a:fld>
            <a:endParaRPr lang="fi-FI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5"/>
            <a:ext cx="9070975" cy="884236"/>
          </a:xfrm>
          <a:ln/>
        </p:spPr>
        <p:txBody>
          <a:bodyPr tIns="38787">
            <a:normAutofit/>
          </a:bodyPr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Program </a:t>
            </a:r>
            <a:r>
              <a:rPr lang="fi-FI" dirty="0" smtClean="0"/>
              <a:t>Transformation</a:t>
            </a:r>
            <a:endParaRPr lang="fi-FI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sz="half" idx="3"/>
          </p:nvPr>
        </p:nvSpPr>
        <p:spPr>
          <a:xfrm>
            <a:off x="392116" y="1189037"/>
            <a:ext cx="9070975" cy="2895600"/>
          </a:xfrm>
          <a:ln/>
        </p:spPr>
        <p:txBody>
          <a:bodyPr tIns="21156">
            <a:normAutofit fontScale="92500" lnSpcReduction="10000"/>
          </a:bodyPr>
          <a:lstStyle/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 err="1"/>
              <a:t>Can</a:t>
            </a:r>
            <a:r>
              <a:rPr lang="fi-FI" sz="2400" dirty="0"/>
              <a:t> </a:t>
            </a:r>
            <a:r>
              <a:rPr lang="fi-FI" sz="2400" dirty="0" err="1"/>
              <a:t>rewrite</a:t>
            </a:r>
            <a:r>
              <a:rPr lang="fi-FI" sz="2400" dirty="0"/>
              <a:t> </a:t>
            </a:r>
            <a:r>
              <a:rPr lang="fi-FI" sz="2400" dirty="0" err="1"/>
              <a:t>manually</a:t>
            </a:r>
            <a:r>
              <a:rPr lang="fi-FI" sz="2400" dirty="0"/>
              <a:t> to </a:t>
            </a:r>
            <a:r>
              <a:rPr lang="fi-FI" sz="2400" dirty="0" err="1"/>
              <a:t>add</a:t>
            </a:r>
            <a:r>
              <a:rPr lang="fi-FI" sz="2400" dirty="0"/>
              <a:t> </a:t>
            </a:r>
            <a:r>
              <a:rPr lang="fi-FI" sz="2400" dirty="0" err="1"/>
              <a:t>asynchronous</a:t>
            </a:r>
            <a:r>
              <a:rPr lang="fi-FI" sz="2400" dirty="0"/>
              <a:t> </a:t>
            </a:r>
            <a:r>
              <a:rPr lang="fi-FI" sz="2400" dirty="0" err="1"/>
              <a:t>fetch</a:t>
            </a:r>
            <a:endParaRPr lang="fi-FI" sz="2400" dirty="0"/>
          </a:p>
          <a:p>
            <a:pPr marL="834583" lvl="1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100" dirty="0" err="1"/>
              <a:t>Supported</a:t>
            </a:r>
            <a:r>
              <a:rPr lang="fi-FI" sz="2100" dirty="0"/>
              <a:t> </a:t>
            </a:r>
            <a:r>
              <a:rPr lang="fi-FI" sz="2100" dirty="0" err="1"/>
              <a:t>by</a:t>
            </a:r>
            <a:r>
              <a:rPr lang="fi-FI" sz="2100" dirty="0"/>
              <a:t> </a:t>
            </a:r>
            <a:r>
              <a:rPr lang="fi-FI" sz="2100" dirty="0" err="1"/>
              <a:t>our</a:t>
            </a:r>
            <a:r>
              <a:rPr lang="fi-FI" sz="2100" dirty="0"/>
              <a:t> </a:t>
            </a:r>
            <a:r>
              <a:rPr lang="fi-FI" sz="2100" dirty="0" err="1"/>
              <a:t>library</a:t>
            </a:r>
            <a:r>
              <a:rPr lang="fi-FI" sz="2100" dirty="0"/>
              <a:t>, </a:t>
            </a:r>
            <a:r>
              <a:rPr lang="fi-FI" sz="2100" dirty="0" err="1"/>
              <a:t>but</a:t>
            </a:r>
            <a:r>
              <a:rPr lang="fi-FI" sz="2100" dirty="0"/>
              <a:t> tedious.</a:t>
            </a:r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/>
              <a:t>Challenge: </a:t>
            </a:r>
          </a:p>
          <a:p>
            <a:pPr marL="834588" lvl="1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100" dirty="0"/>
              <a:t>Complex programs with arbitrary control flow</a:t>
            </a:r>
          </a:p>
          <a:p>
            <a:pPr marL="834588" lvl="1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100" dirty="0"/>
              <a:t>Arbitrary inter-statement data dependencies</a:t>
            </a:r>
          </a:p>
          <a:p>
            <a:pPr marL="834588" lvl="1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100" dirty="0"/>
              <a:t>Loop splitting requires variable values to be stored and restored</a:t>
            </a:r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b="1" dirty="0"/>
              <a:t>Our contribution 1: Automatically rewrite to </a:t>
            </a:r>
            <a:r>
              <a:rPr lang="fi-FI" sz="2400" b="1" dirty="0" err="1"/>
              <a:t>enable</a:t>
            </a:r>
            <a:r>
              <a:rPr lang="fi-FI" sz="2400" b="1" dirty="0"/>
              <a:t> </a:t>
            </a:r>
            <a:r>
              <a:rPr lang="fi-FI" sz="2400" b="1" dirty="0" err="1"/>
              <a:t>asynchronous</a:t>
            </a:r>
            <a:r>
              <a:rPr lang="fi-FI" sz="2400" b="1" dirty="0"/>
              <a:t> </a:t>
            </a:r>
            <a:r>
              <a:rPr lang="fi-FI" sz="2400" b="1" dirty="0" err="1"/>
              <a:t>fetch</a:t>
            </a:r>
            <a:r>
              <a:rPr lang="fi-FI" sz="2400" b="1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19795" y="4321258"/>
            <a:ext cx="3554321" cy="2209799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52196" y="4313242"/>
            <a:ext cx="3498116" cy="2217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54" tIns="51776" rIns="89954" bIns="44977"/>
          <a:lstStyle/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handle[SIZE], n = 0;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(!categoryList.isEmpty()) {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category = categoryList.next();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qt.bind(1, category);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handle[n++] = </a:t>
            </a:r>
            <a:r>
              <a:rPr lang="fi-FI" sz="1400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submitQuery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(qt);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      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for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sz="1400" b="1" dirty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int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i = 0; i &lt; n; i++) {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count = </a:t>
            </a:r>
            <a:r>
              <a:rPr lang="fi-FI" sz="1400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fetchResult</a:t>
            </a: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(handle[i]);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+= count;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sz="14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3113" y="4465637"/>
            <a:ext cx="3048000" cy="18288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3113" y="4670175"/>
            <a:ext cx="3048000" cy="1530506"/>
          </a:xfrm>
          <a:prstGeom prst="rect">
            <a:avLst/>
          </a:prstGeom>
        </p:spPr>
        <p:txBody>
          <a:bodyPr wrap="square" lIns="91401" tIns="45701" rIns="91401" bIns="45701">
            <a:spAutoFit/>
          </a:bodyPr>
          <a:lstStyle/>
          <a:p>
            <a:endParaRPr lang="en-US" sz="1400" b="1" dirty="0">
              <a:solidFill>
                <a:srgbClr val="7F0055"/>
              </a:solidFill>
              <a:latin typeface="Monospace"/>
            </a:endParaRPr>
          </a:p>
          <a:p>
            <a:r>
              <a:rPr lang="en-US" sz="1400" b="1" dirty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Monospace"/>
              </a:rPr>
              <a:t>(!categoryList.isEmpty())</a:t>
            </a:r>
            <a:r>
              <a:rPr lang="en-US" sz="1400" b="1" dirty="0">
                <a:solidFill>
                  <a:srgbClr val="000000"/>
                </a:solidFill>
                <a:latin typeface="Monospace"/>
              </a:rPr>
              <a:t> {</a:t>
            </a:r>
          </a:p>
          <a:p>
            <a:r>
              <a:rPr lang="en-US" sz="1400" dirty="0">
                <a:solidFill>
                  <a:srgbClr val="000000"/>
                </a:solidFill>
                <a:latin typeface="Monospace"/>
              </a:rPr>
              <a:t>	category = categoryList.next();</a:t>
            </a:r>
          </a:p>
          <a:p>
            <a:r>
              <a:rPr lang="en-US" sz="1400" dirty="0">
                <a:solidFill>
                  <a:srgbClr val="000000"/>
                </a:solidFill>
                <a:latin typeface="Monospace"/>
              </a:rPr>
              <a:t>	qt.bind(1, category);</a:t>
            </a:r>
          </a:p>
          <a:p>
            <a:r>
              <a:rPr lang="en-US" sz="1400" dirty="0">
                <a:solidFill>
                  <a:srgbClr val="000000"/>
                </a:solidFill>
                <a:latin typeface="Monospace"/>
              </a:rPr>
              <a:t>	count = </a:t>
            </a:r>
            <a:r>
              <a:rPr lang="en-US" sz="1400" b="1" dirty="0">
                <a:solidFill>
                  <a:srgbClr val="000000"/>
                </a:solidFill>
                <a:latin typeface="Monospace"/>
              </a:rPr>
              <a:t>executeQuery</a:t>
            </a:r>
            <a:r>
              <a:rPr lang="en-US" sz="1400" dirty="0">
                <a:solidFill>
                  <a:srgbClr val="000000"/>
                </a:solidFill>
                <a:latin typeface="Monospace"/>
              </a:rPr>
              <a:t>(qt);</a:t>
            </a:r>
          </a:p>
          <a:p>
            <a:r>
              <a:rPr lang="en-US" sz="1400" dirty="0">
                <a:solidFill>
                  <a:srgbClr val="000000"/>
                </a:solidFill>
                <a:latin typeface="Monospace"/>
              </a:rPr>
              <a:t>	sum += count;</a:t>
            </a:r>
          </a:p>
          <a:p>
            <a:r>
              <a:rPr lang="en-US" sz="1400" dirty="0">
                <a:solidFill>
                  <a:srgbClr val="000000"/>
                </a:solidFill>
                <a:latin typeface="Monospace"/>
              </a:rPr>
              <a:t>}</a:t>
            </a:r>
            <a:endParaRPr lang="en-US" sz="1400" dirty="0">
              <a:latin typeface="Monospace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66978" y="5227637"/>
            <a:ext cx="544736" cy="348916"/>
          </a:xfrm>
          <a:prstGeom prst="right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19795" y="5586178"/>
            <a:ext cx="3554321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73116" y="5683420"/>
            <a:ext cx="3048001" cy="142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12-Point Star 14"/>
          <p:cNvSpPr/>
          <p:nvPr/>
        </p:nvSpPr>
        <p:spPr>
          <a:xfrm>
            <a:off x="3973513" y="4816157"/>
            <a:ext cx="1127760" cy="1203960"/>
          </a:xfrm>
          <a:prstGeom prst="star12">
            <a:avLst/>
          </a:prstGeom>
          <a:noFill/>
          <a:ln>
            <a:solidFill>
              <a:srgbClr val="BB6126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34"/>
          <p:cNvSpPr>
            <a:spLocks noGrp="1"/>
          </p:cNvSpPr>
          <p:nvPr>
            <p:ph type="sldNum" sz="quarter" idx="4294967295"/>
          </p:nvPr>
        </p:nvSpPr>
        <p:spPr>
          <a:xfrm>
            <a:off x="9053115" y="6396928"/>
            <a:ext cx="672042" cy="574535"/>
          </a:xfrm>
          <a:prstGeom prst="rect">
            <a:avLst/>
          </a:prstGeom>
        </p:spPr>
        <p:txBody>
          <a:bodyPr/>
          <a:lstStyle/>
          <a:p>
            <a:fld id="{35D2F035-E64F-4020-A626-3E8066834E5E}" type="slidenum">
              <a:rPr lang="fi-FI" b="1" smtClean="0">
                <a:solidFill>
                  <a:schemeClr val="bg1"/>
                </a:solidFill>
              </a:rPr>
              <a:pPr/>
              <a:t>24</a:t>
            </a:fld>
            <a:endParaRPr lang="fi-FI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041"/>
            <a:ext cx="8232510" cy="955146"/>
          </a:xfrm>
        </p:spPr>
        <p:txBody>
          <a:bodyPr/>
          <a:lstStyle/>
          <a:p>
            <a:r>
              <a:rPr lang="en-US" dirty="0" smtClean="0"/>
              <a:t>Program transformation rules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43" y="1417640"/>
            <a:ext cx="9070975" cy="5486401"/>
          </a:xfrm>
          <a:ln/>
        </p:spPr>
        <p:txBody>
          <a:bodyPr>
            <a:normAutofit/>
          </a:bodyPr>
          <a:lstStyle/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en-US" dirty="0" smtClean="0"/>
              <a:t>Transformation rules which simplify and generalize the transformation rules  of  our VLDB08 paper</a:t>
            </a:r>
          </a:p>
          <a:p>
            <a:pPr marL="834583" lvl="1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Rule</a:t>
            </a:r>
            <a:r>
              <a:rPr lang="fi-FI" dirty="0" smtClean="0"/>
              <a:t> A: Equivalence rule for </a:t>
            </a:r>
            <a:r>
              <a:rPr lang="fi-FI" dirty="0" err="1" smtClean="0"/>
              <a:t>splitting</a:t>
            </a:r>
            <a:r>
              <a:rPr lang="fi-FI" dirty="0" smtClean="0"/>
              <a:t> a </a:t>
            </a:r>
            <a:r>
              <a:rPr lang="fi-FI" dirty="0" err="1" smtClean="0"/>
              <a:t>loop</a:t>
            </a:r>
            <a:endParaRPr lang="fi-FI" dirty="0" smtClean="0"/>
          </a:p>
          <a:p>
            <a:pPr marL="1136846" lvl="2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Minimal pre-conditions</a:t>
            </a:r>
          </a:p>
          <a:p>
            <a:pPr marL="1136846" lvl="2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Simplified handling of nested loops</a:t>
            </a:r>
          </a:p>
          <a:p>
            <a:pPr marL="834583" lvl="1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Rule B: Converting control dependencies to flow dependencies</a:t>
            </a:r>
          </a:p>
          <a:p>
            <a:pPr marL="1136846" lvl="2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Enables handling conditional branching(if-then-else) structures</a:t>
            </a:r>
          </a:p>
          <a:p>
            <a:pPr marL="834583" lvl="1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Rule C1, C2, C3: Rules to facilitate reordering of statements</a:t>
            </a:r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Statement</a:t>
            </a:r>
            <a:r>
              <a:rPr lang="fi-FI" dirty="0" smtClean="0"/>
              <a:t> </a:t>
            </a:r>
            <a:r>
              <a:rPr lang="fi-FI" dirty="0" err="1" smtClean="0"/>
              <a:t>reordering</a:t>
            </a:r>
            <a:r>
              <a:rPr lang="fi-FI" dirty="0" smtClean="0"/>
              <a:t> </a:t>
            </a:r>
            <a:r>
              <a:rPr lang="fi-FI" dirty="0" err="1" smtClean="0"/>
              <a:t>algorithm</a:t>
            </a:r>
            <a:endParaRPr lang="fi-FI" dirty="0" smtClean="0"/>
          </a:p>
          <a:p>
            <a:pPr marL="834583" lvl="1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Guarantees</a:t>
            </a:r>
            <a:r>
              <a:rPr lang="fi-FI" dirty="0" smtClean="0"/>
              <a:t> </a:t>
            </a:r>
            <a:r>
              <a:rPr lang="fi-FI" dirty="0" err="1" smtClean="0"/>
              <a:t>success</a:t>
            </a:r>
            <a:r>
              <a:rPr lang="fi-FI" dirty="0" smtClean="0"/>
              <a:t> in </a:t>
            </a:r>
            <a:r>
              <a:rPr lang="fi-FI" dirty="0" err="1" smtClean="0"/>
              <a:t>absence</a:t>
            </a:r>
            <a:r>
              <a:rPr lang="fi-FI" dirty="0" smtClean="0"/>
              <a:t> of </a:t>
            </a:r>
            <a:r>
              <a:rPr lang="fi-FI" dirty="0" err="1" smtClean="0"/>
              <a:t>true</a:t>
            </a:r>
            <a:r>
              <a:rPr lang="fi-FI" dirty="0" smtClean="0"/>
              <a:t> </a:t>
            </a:r>
            <a:r>
              <a:rPr lang="fi-FI" dirty="0" err="1" smtClean="0"/>
              <a:t>dependency</a:t>
            </a:r>
            <a:r>
              <a:rPr lang="fi-FI" dirty="0" smtClean="0"/>
              <a:t> </a:t>
            </a:r>
            <a:r>
              <a:rPr lang="fi-FI" dirty="0" err="1" smtClean="0"/>
              <a:t>cycle</a:t>
            </a:r>
            <a:endParaRPr lang="fi-FI" dirty="0" smtClean="0"/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en-US" dirty="0" smtClean="0"/>
              <a:t>For details, refer to ICDE 11 paper</a:t>
            </a:r>
            <a:endParaRPr lang="fi-F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6" y="-30163"/>
            <a:ext cx="9070975" cy="987427"/>
          </a:xfrm>
          <a:ln/>
        </p:spPr>
        <p:txBody>
          <a:bodyPr tIns="35268">
            <a:normAutofit fontScale="90000"/>
          </a:bodyPr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sz="4000" dirty="0"/>
              <a:t>The Statement Reordering Algorithm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3241" y="1189040"/>
            <a:ext cx="9070975" cy="3733799"/>
          </a:xfrm>
          <a:ln/>
        </p:spPr>
        <p:txBody>
          <a:bodyPr>
            <a:normAutofit/>
          </a:bodyPr>
          <a:lstStyle/>
          <a:p>
            <a:pPr marL="431665" indent="-32374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b="1" dirty="0"/>
              <a:t>Goal:</a:t>
            </a:r>
            <a:r>
              <a:rPr lang="fi-FI" dirty="0"/>
              <a:t> Reorder statements such that no loop-carried flow dependencies cross the desired split boundary.</a:t>
            </a:r>
          </a:p>
          <a:p>
            <a:pPr marL="431665" indent="-32374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b="1" dirty="0"/>
              <a:t>Input:</a:t>
            </a:r>
          </a:p>
          <a:p>
            <a:pPr marL="863332" lvl="1" indent="-28724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/>
              <a:t>The blocking query execution </a:t>
            </a:r>
            <a:r>
              <a:rPr lang="fi-FI" dirty="0" smtClean="0"/>
              <a:t>statement Sq</a:t>
            </a:r>
            <a:endParaRPr lang="fi-FI" dirty="0"/>
          </a:p>
          <a:p>
            <a:pPr marL="863332" lvl="1" indent="-28724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/>
              <a:t>The basic block b representing the loop</a:t>
            </a:r>
          </a:p>
          <a:p>
            <a:pPr marL="431665" indent="-32374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b="1" dirty="0"/>
              <a:t>Output:</a:t>
            </a:r>
            <a:r>
              <a:rPr lang="fi-FI" dirty="0"/>
              <a:t> </a:t>
            </a:r>
            <a:r>
              <a:rPr lang="fi-FI" dirty="0" smtClean="0"/>
              <a:t>Where possible, a </a:t>
            </a:r>
            <a:r>
              <a:rPr lang="fi-FI" dirty="0"/>
              <a:t>reordering of b such that:</a:t>
            </a:r>
          </a:p>
          <a:p>
            <a:pPr marL="863332" lvl="1" indent="-28724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/>
              <a:t>No LCFD edges cross the split </a:t>
            </a:r>
            <a:r>
              <a:rPr lang="fi-FI" dirty="0" smtClean="0"/>
              <a:t>boundary Sq</a:t>
            </a:r>
            <a:endParaRPr lang="fi-FI" dirty="0"/>
          </a:p>
          <a:p>
            <a:pPr marL="863332" lvl="1" indent="-287248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/>
              <a:t>Program equivalence is preserved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392113" y="5419079"/>
            <a:ext cx="8991600" cy="1484958"/>
          </a:xfrm>
          <a:prstGeom prst="rect">
            <a:avLst/>
          </a:prstGeom>
          <a:ln cap="flat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01" tIns="45701" rIns="91401" bIns="45701" rtlCol="0">
            <a:spAutoFit/>
          </a:bodyPr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b="1" dirty="0" err="1"/>
              <a:t>Theorem</a:t>
            </a:r>
            <a:r>
              <a:rPr lang="fi-FI" sz="2400" b="1" dirty="0"/>
              <a:t>: </a:t>
            </a:r>
            <a:r>
              <a:rPr lang="fi-FI" sz="2400" dirty="0" err="1"/>
              <a:t>If</a:t>
            </a:r>
            <a:r>
              <a:rPr lang="fi-FI" sz="2400" dirty="0"/>
              <a:t> a query execution statement doesn’t lie on a </a:t>
            </a:r>
            <a:r>
              <a:rPr lang="fi-FI" sz="2400" b="1" dirty="0"/>
              <a:t>true-dependence cycle</a:t>
            </a:r>
            <a:r>
              <a:rPr lang="fi-FI" sz="2400" dirty="0"/>
              <a:t> in the DDG, then algorithm reorder always reorders the statements such that the loop can be split.</a:t>
            </a:r>
            <a:endParaRPr lang="fi-FI" sz="2400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700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0"/>
            <a:ext cx="9072563" cy="722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Batching and Asynchronous submission </a:t>
            </a:r>
            <a:r>
              <a:rPr lang="en-US" dirty="0" err="1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025" y="5039783"/>
            <a:ext cx="9072563" cy="2096550"/>
          </a:xfrm>
        </p:spPr>
        <p:txBody>
          <a:bodyPr/>
          <a:lstStyle/>
          <a:p>
            <a:r>
              <a:rPr lang="en-US" dirty="0" smtClean="0"/>
              <a:t>Batching: rewrites multiple query invocations into one</a:t>
            </a:r>
          </a:p>
          <a:p>
            <a:r>
              <a:rPr lang="en-US" dirty="0" smtClean="0"/>
              <a:t>Asynchronous submission: overlaps execution of multiple queries</a:t>
            </a:r>
          </a:p>
          <a:p>
            <a:r>
              <a:rPr lang="en-US" dirty="0" smtClean="0"/>
              <a:t>Identical API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27</a:t>
            </a:fld>
            <a:endParaRPr kumimoji="0" lang="en-US"/>
          </a:p>
        </p:txBody>
      </p:sp>
      <p:pic>
        <p:nvPicPr>
          <p:cNvPr id="11267" name="Picture 3" descr="\\VBOXSVR\srk\Desktop\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16" y="1175950"/>
            <a:ext cx="8988557" cy="3831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006" y="839964"/>
            <a:ext cx="2897892" cy="36261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Asynchronous submission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96489" y="839964"/>
            <a:ext cx="1101864" cy="36261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Batching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226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26" y="83996"/>
            <a:ext cx="8988557" cy="1007957"/>
          </a:xfrm>
        </p:spPr>
        <p:txBody>
          <a:bodyPr>
            <a:normAutofit fontScale="90000"/>
          </a:bodyPr>
          <a:lstStyle/>
          <a:p>
            <a:r>
              <a:rPr lang="en-US" dirty="0"/>
              <a:t>Overlapping the generation </a:t>
            </a:r>
            <a:r>
              <a:rPr lang="en-US" dirty="0" smtClean="0"/>
              <a:t>and consumption </a:t>
            </a:r>
            <a:r>
              <a:rPr lang="en-US" dirty="0"/>
              <a:t>of asynchronous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8795" y="5543762"/>
            <a:ext cx="8232510" cy="6719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Consumer loop starts only after all requests are produced - unnecessary delay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28</a:t>
            </a:fld>
            <a:endParaRPr lang="fi-FI" dirty="0"/>
          </a:p>
        </p:txBody>
      </p:sp>
      <p:grpSp>
        <p:nvGrpSpPr>
          <p:cNvPr id="35" name="Group 34"/>
          <p:cNvGrpSpPr/>
          <p:nvPr/>
        </p:nvGrpSpPr>
        <p:grpSpPr>
          <a:xfrm>
            <a:off x="672042" y="1174600"/>
            <a:ext cx="8008476" cy="4117173"/>
            <a:chOff x="507733" y="1112837"/>
            <a:chExt cx="8578696" cy="4294127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507733" y="1180787"/>
              <a:ext cx="4799010" cy="4226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3280" rIns="90000" bIns="45000"/>
            <a:lstStyle/>
            <a:p>
              <a:pPr>
                <a:lnSpc>
                  <a:spcPct val="98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LoopContextTable lct = </a:t>
              </a: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new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LoopContextTable();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while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(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!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categoryList.isEmpty()){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LoopContext ctx = lct.createContext();</a:t>
              </a:r>
            </a:p>
            <a:p>
              <a:pPr>
                <a:lnSpc>
                  <a:spcPct val="97000"/>
                </a:lnSpc>
                <a:tabLst>
                  <a:tab pos="797872" algn="l"/>
                  <a:tab pos="1595743" algn="l"/>
                  <a:tab pos="2393617" algn="l"/>
                  <a:tab pos="3191489" algn="l"/>
                  <a:tab pos="3989360" algn="l"/>
                  <a:tab pos="4787234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category = categoryList.next();</a:t>
              </a:r>
            </a:p>
            <a:p>
              <a:pPr>
                <a:lnSpc>
                  <a:spcPct val="97000"/>
                </a:lnSpc>
                <a:tabLst>
                  <a:tab pos="797872" algn="l"/>
                  <a:tab pos="1595743" algn="l"/>
                  <a:tab pos="2393617" algn="l"/>
                  <a:tab pos="3191489" algn="l"/>
                  <a:tab pos="3989360" algn="l"/>
                  <a:tab pos="4787234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stmt.setInt(1, category);</a:t>
              </a:r>
            </a:p>
            <a:p>
              <a:pPr>
                <a:lnSpc>
                  <a:spcPct val="97000"/>
                </a:lnSpc>
                <a:tabLst>
                  <a:tab pos="797872" algn="l"/>
                  <a:tab pos="1595743" algn="l"/>
                  <a:tab pos="2393617" algn="l"/>
                  <a:tab pos="3191489" algn="l"/>
                  <a:tab pos="3989360" algn="l"/>
                  <a:tab pos="4787234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ctx.setInt(”category”, category);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stmt.addBatch(ctx);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}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stmt.executeBatch();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for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(LoopContext ctx : lct) {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category = ctx.getInt(</a:t>
              </a:r>
              <a:r>
                <a:rPr lang="fi-FI" sz="1500" dirty="0">
                  <a:solidFill>
                    <a:srgbClr val="0000CC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”category”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ResultSet rs = stmt.getResultSet(ctx);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rs.next();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int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count = rs.getInt(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”count"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Monospace"/>
                </a:rPr>
                <a:t>	     sum += count;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Monospace"/>
                  <a:ea typeface="Monospace" pitchFamily="1" charset="0"/>
                  <a:cs typeface="Monospace" pitchFamily="1" charset="0"/>
                </a:rPr>
                <a:t>	     print(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category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+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”: ” 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+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count</a:t>
              </a:r>
              <a:r>
                <a:rPr lang="en-US" sz="1500" dirty="0">
                  <a:solidFill>
                    <a:srgbClr val="000000"/>
                  </a:solidFill>
                  <a:latin typeface="Monospace"/>
                  <a:ea typeface="Monospace" pitchFamily="1" charset="0"/>
                  <a:cs typeface="Monospace" pitchFamily="1" charset="0"/>
                </a:rPr>
                <a:t>);</a:t>
              </a:r>
              <a:endParaRPr lang="fi-FI" sz="15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endParaRP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}</a:t>
              </a: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8186315" y="2929935"/>
              <a:ext cx="900114" cy="900112"/>
            </a:xfrm>
            <a:prstGeom prst="can">
              <a:avLst>
                <a:gd name="adj" fmla="val 25000"/>
              </a:avLst>
            </a:prstGeom>
            <a:solidFill>
              <a:srgbClr val="FE8637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7035800" y="1823799"/>
              <a:ext cx="685800" cy="69215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1430" tIns="45716" rIns="91430" bIns="45716" anchor="ctr"/>
            <a:lstStyle/>
            <a:p>
              <a:endParaRPr lang="en-US" dirty="0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7035799" y="3017837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7035800" y="4180473"/>
              <a:ext cx="685800" cy="65563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749799" y="2484437"/>
              <a:ext cx="1219200" cy="304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300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Submit Q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749799" y="3509962"/>
              <a:ext cx="1447800" cy="346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300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Result array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865801" y="2684078"/>
              <a:ext cx="1895095" cy="231305"/>
            </a:xfrm>
            <a:prstGeom prst="rect">
              <a:avLst/>
            </a:prstGeom>
            <a:solidFill>
              <a:srgbClr val="FE8637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245635" y="3860985"/>
              <a:ext cx="2219627" cy="273601"/>
            </a:xfrm>
            <a:prstGeom prst="rect">
              <a:avLst/>
            </a:prstGeom>
            <a:solidFill>
              <a:schemeClr val="bg2">
                <a:lumMod val="50000"/>
                <a:alpha val="2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endParaRPr lang="en-US"/>
            </a:p>
          </p:txBody>
        </p:sp>
        <p:cxnSp>
          <p:nvCxnSpPr>
            <p:cNvPr id="14" name="Curved Connector 13"/>
            <p:cNvCxnSpPr>
              <a:stCxn id="12" idx="3"/>
              <a:endCxn id="20" idx="1"/>
            </p:cNvCxnSpPr>
            <p:nvPr/>
          </p:nvCxnSpPr>
          <p:spPr>
            <a:xfrm>
              <a:off x="2760896" y="2799731"/>
              <a:ext cx="2217503" cy="126824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24" idx="1"/>
              <a:endCxn id="13" idx="3"/>
            </p:cNvCxnSpPr>
            <p:nvPr/>
          </p:nvCxnSpPr>
          <p:spPr>
            <a:xfrm rot="10800000" flipV="1">
              <a:off x="4465263" y="3952081"/>
              <a:ext cx="513137" cy="4570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hape 32"/>
            <p:cNvCxnSpPr>
              <a:stCxn id="7" idx="6"/>
              <a:endCxn id="6" idx="1"/>
            </p:cNvCxnSpPr>
            <p:nvPr/>
          </p:nvCxnSpPr>
          <p:spPr>
            <a:xfrm>
              <a:off x="7721600" y="2169875"/>
              <a:ext cx="914772" cy="760060"/>
            </a:xfrm>
            <a:prstGeom prst="curved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8" idx="6"/>
              <a:endCxn id="6" idx="2"/>
            </p:cNvCxnSpPr>
            <p:nvPr/>
          </p:nvCxnSpPr>
          <p:spPr>
            <a:xfrm>
              <a:off x="7721600" y="3360737"/>
              <a:ext cx="464716" cy="19254"/>
            </a:xfrm>
            <a:prstGeom prst="curvedConnector3">
              <a:avLst>
                <a:gd name="adj1" fmla="val 5000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34"/>
            <p:cNvCxnSpPr>
              <a:stCxn id="9" idx="6"/>
              <a:endCxn id="6" idx="3"/>
            </p:cNvCxnSpPr>
            <p:nvPr/>
          </p:nvCxnSpPr>
          <p:spPr>
            <a:xfrm flipV="1">
              <a:off x="7721600" y="3830047"/>
              <a:ext cx="914772" cy="678246"/>
            </a:xfrm>
            <a:prstGeom prst="curved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978399" y="2835274"/>
              <a:ext cx="914400" cy="182562"/>
              <a:chOff x="5268912" y="1692275"/>
              <a:chExt cx="914400" cy="25876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5268912" y="1692275"/>
                <a:ext cx="304800" cy="2587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5573712" y="1692276"/>
                <a:ext cx="304800" cy="2587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5878512" y="1692276"/>
                <a:ext cx="304800" cy="2587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978399" y="3860800"/>
              <a:ext cx="914401" cy="182562"/>
              <a:chOff x="5268912" y="1692275"/>
              <a:chExt cx="914401" cy="25876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5268912" y="1692275"/>
                <a:ext cx="304800" cy="25876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573713" y="1692277"/>
                <a:ext cx="304801" cy="25876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5878512" y="1692277"/>
                <a:ext cx="304801" cy="25876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</p:grp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023099" y="1112837"/>
              <a:ext cx="1079500" cy="2698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Thread</a:t>
              </a: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8338721" y="3234735"/>
              <a:ext cx="6985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500" b="1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DB</a:t>
              </a:r>
            </a:p>
          </p:txBody>
        </p:sp>
        <p:cxnSp>
          <p:nvCxnSpPr>
            <p:cNvPr id="29" name="Curved Connector 28"/>
            <p:cNvCxnSpPr>
              <a:stCxn id="22" idx="3"/>
              <a:endCxn id="7" idx="2"/>
            </p:cNvCxnSpPr>
            <p:nvPr/>
          </p:nvCxnSpPr>
          <p:spPr>
            <a:xfrm flipV="1">
              <a:off x="5892799" y="2169875"/>
              <a:ext cx="1143001" cy="756681"/>
            </a:xfrm>
            <a:prstGeom prst="curvedConnector3">
              <a:avLst>
                <a:gd name="adj1" fmla="val 50000"/>
              </a:avLst>
            </a:prstGeom>
            <a:ln w="25400"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endCxn id="8" idx="2"/>
            </p:cNvCxnSpPr>
            <p:nvPr/>
          </p:nvCxnSpPr>
          <p:spPr>
            <a:xfrm>
              <a:off x="5892799" y="2926556"/>
              <a:ext cx="1143000" cy="434181"/>
            </a:xfrm>
            <a:prstGeom prst="curvedConnector3">
              <a:avLst>
                <a:gd name="adj1" fmla="val 50000"/>
              </a:avLst>
            </a:prstGeom>
            <a:ln w="12700"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22" idx="3"/>
              <a:endCxn id="9" idx="2"/>
            </p:cNvCxnSpPr>
            <p:nvPr/>
          </p:nvCxnSpPr>
          <p:spPr>
            <a:xfrm>
              <a:off x="5892799" y="2926556"/>
              <a:ext cx="1143001" cy="1581737"/>
            </a:xfrm>
            <a:prstGeom prst="curvedConnector3">
              <a:avLst>
                <a:gd name="adj1" fmla="val 50000"/>
              </a:avLst>
            </a:prstGeom>
            <a:ln w="12700"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59"/>
            <p:cNvCxnSpPr>
              <a:stCxn id="8" idx="3"/>
            </p:cNvCxnSpPr>
            <p:nvPr/>
          </p:nvCxnSpPr>
          <p:spPr>
            <a:xfrm rot="5400000">
              <a:off x="6340077" y="3155927"/>
              <a:ext cx="348878" cy="1243433"/>
            </a:xfrm>
            <a:prstGeom prst="curvedConnector2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9" idx="3"/>
            </p:cNvCxnSpPr>
            <p:nvPr/>
          </p:nvCxnSpPr>
          <p:spPr>
            <a:xfrm rot="5400000" flipH="1">
              <a:off x="6120510" y="3724373"/>
              <a:ext cx="788011" cy="1243432"/>
            </a:xfrm>
            <a:prstGeom prst="curvedConnector4">
              <a:avLst>
                <a:gd name="adj1" fmla="val 14474"/>
                <a:gd name="adj2" fmla="val 54039"/>
              </a:avLst>
            </a:prstGeom>
            <a:ln w="12700">
              <a:solidFill>
                <a:schemeClr val="accent4">
                  <a:lumMod val="7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70"/>
            <p:cNvCxnSpPr>
              <a:stCxn id="7" idx="3"/>
              <a:endCxn id="26" idx="3"/>
            </p:cNvCxnSpPr>
            <p:nvPr/>
          </p:nvCxnSpPr>
          <p:spPr>
            <a:xfrm rot="5400000">
              <a:off x="5745769" y="2561618"/>
              <a:ext cx="1537495" cy="1243432"/>
            </a:xfrm>
            <a:prstGeom prst="curvedConnector2">
              <a:avLst/>
            </a:prstGeom>
            <a:ln w="25400">
              <a:solidFill>
                <a:schemeClr val="accent4">
                  <a:lumMod val="7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Oval 45"/>
          <p:cNvSpPr/>
          <p:nvPr/>
        </p:nvSpPr>
        <p:spPr>
          <a:xfrm>
            <a:off x="336021" y="1175949"/>
            <a:ext cx="4200260" cy="1947923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2" tIns="50334" rIns="100662" bIns="50334"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36021" y="3275859"/>
            <a:ext cx="4200260" cy="1947923"/>
          </a:xfrm>
          <a:prstGeom prst="ellipse">
            <a:avLst/>
          </a:prstGeom>
          <a:noFill/>
          <a:ln w="57150">
            <a:solidFill>
              <a:schemeClr val="accent4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662" tIns="50334" rIns="100662" bIns="50334" rtlCol="0" anchor="ctr"/>
          <a:lstStyle/>
          <a:p>
            <a:pPr algn="ctr"/>
            <a:endParaRPr lang="en-US"/>
          </a:p>
        </p:txBody>
      </p:sp>
      <p:sp>
        <p:nvSpPr>
          <p:cNvPr id="48" name="Oval Callout 47"/>
          <p:cNvSpPr/>
          <p:nvPr/>
        </p:nvSpPr>
        <p:spPr>
          <a:xfrm>
            <a:off x="4620286" y="987760"/>
            <a:ext cx="1932120" cy="776164"/>
          </a:xfrm>
          <a:prstGeom prst="wedgeEllipseCallout">
            <a:avLst>
              <a:gd name="adj1" fmla="val -56764"/>
              <a:gd name="adj2" fmla="val 600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Producer Loop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9" name="Oval Callout 48"/>
          <p:cNvSpPr/>
          <p:nvPr/>
        </p:nvSpPr>
        <p:spPr>
          <a:xfrm>
            <a:off x="4536281" y="4683601"/>
            <a:ext cx="2016125" cy="776164"/>
          </a:xfrm>
          <a:prstGeom prst="wedgeEllipseCallout">
            <a:avLst>
              <a:gd name="adj1" fmla="val -55287"/>
              <a:gd name="adj2" fmla="val -66151"/>
            </a:avLst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Consumer Loop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55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26" y="83996"/>
            <a:ext cx="8988557" cy="1007957"/>
          </a:xfrm>
        </p:spPr>
        <p:txBody>
          <a:bodyPr>
            <a:normAutofit fontScale="90000"/>
          </a:bodyPr>
          <a:lstStyle/>
          <a:p>
            <a:r>
              <a:rPr lang="en-US" dirty="0"/>
              <a:t>Overlapping the generation </a:t>
            </a:r>
            <a:r>
              <a:rPr lang="en-US" dirty="0" smtClean="0"/>
              <a:t>and consumption </a:t>
            </a:r>
            <a:r>
              <a:rPr lang="en-US" dirty="0"/>
              <a:t>of asynchronous requests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29</a:t>
            </a:fld>
            <a:endParaRPr lang="fi-FI" dirty="0"/>
          </a:p>
        </p:txBody>
      </p:sp>
      <p:grpSp>
        <p:nvGrpSpPr>
          <p:cNvPr id="35" name="Group 34"/>
          <p:cNvGrpSpPr/>
          <p:nvPr/>
        </p:nvGrpSpPr>
        <p:grpSpPr>
          <a:xfrm>
            <a:off x="672042" y="1174600"/>
            <a:ext cx="8008476" cy="4117173"/>
            <a:chOff x="507733" y="1112837"/>
            <a:chExt cx="8578696" cy="4294127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507733" y="1180787"/>
              <a:ext cx="4799010" cy="4226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3280" rIns="90000" bIns="45000"/>
            <a:lstStyle/>
            <a:p>
              <a:pPr>
                <a:lnSpc>
                  <a:spcPct val="98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LoopContextTable lct = </a:t>
              </a: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new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LoopContextTable();</a:t>
              </a:r>
              <a:b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</a:br>
              <a:r>
                <a:rPr lang="fi-FI" sz="1500" b="1" dirty="0">
                  <a:solidFill>
                    <a:srgbClr val="0066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runInNewThread (</a:t>
              </a: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/>
              </a:r>
              <a:b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</a:b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	while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(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!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categoryList.isEmpty()){</a:t>
              </a:r>
            </a:p>
            <a:p>
              <a:pPr lvl="1"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LoopContext ctx = lct.createContext();</a:t>
              </a:r>
            </a:p>
            <a:p>
              <a:pPr lvl="1">
                <a:lnSpc>
                  <a:spcPct val="97000"/>
                </a:lnSpc>
                <a:tabLst>
                  <a:tab pos="797872" algn="l"/>
                  <a:tab pos="1595743" algn="l"/>
                  <a:tab pos="2393617" algn="l"/>
                  <a:tab pos="3191489" algn="l"/>
                  <a:tab pos="3989360" algn="l"/>
                  <a:tab pos="4787234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category = categoryList.next();</a:t>
              </a:r>
            </a:p>
            <a:p>
              <a:pPr lvl="1">
                <a:lnSpc>
                  <a:spcPct val="97000"/>
                </a:lnSpc>
                <a:tabLst>
                  <a:tab pos="797872" algn="l"/>
                  <a:tab pos="1595743" algn="l"/>
                  <a:tab pos="2393617" algn="l"/>
                  <a:tab pos="3191489" algn="l"/>
                  <a:tab pos="3989360" algn="l"/>
                  <a:tab pos="4787234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stmt.setInt(1, category);</a:t>
              </a:r>
            </a:p>
            <a:p>
              <a:pPr lvl="1">
                <a:lnSpc>
                  <a:spcPct val="97000"/>
                </a:lnSpc>
                <a:tabLst>
                  <a:tab pos="797872" algn="l"/>
                  <a:tab pos="1595743" algn="l"/>
                  <a:tab pos="2393617" algn="l"/>
                  <a:tab pos="3191489" algn="l"/>
                  <a:tab pos="3989360" algn="l"/>
                  <a:tab pos="4787234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ctx.setInt(”category”, category);</a:t>
              </a:r>
            </a:p>
            <a:p>
              <a:pPr lvl="1"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stmt.addBatch(ctx);</a:t>
              </a:r>
            </a:p>
            <a:p>
              <a:pPr lvl="1"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}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b="1" dirty="0">
                  <a:solidFill>
                    <a:srgbClr val="0066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)</a:t>
              </a:r>
              <a:endParaRPr lang="fi-FI" sz="15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endParaRP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for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(LoopContext ctx : lct) {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category = ctx.getInt(</a:t>
              </a:r>
              <a:r>
                <a:rPr lang="fi-FI" sz="1500" dirty="0">
                  <a:solidFill>
                    <a:srgbClr val="0000CC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”category”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ResultSet rs = stmt.getResultSet(ctx);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rs.next();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int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count = rs.getInt(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”count"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Monospace"/>
                </a:rPr>
                <a:t>	     sum += count;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Monospace"/>
                  <a:ea typeface="Monospace" pitchFamily="1" charset="0"/>
                  <a:cs typeface="Monospace" pitchFamily="1" charset="0"/>
                </a:rPr>
                <a:t>	     print(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category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+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”: ” 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+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count</a:t>
              </a:r>
              <a:r>
                <a:rPr lang="en-US" sz="1500" dirty="0">
                  <a:solidFill>
                    <a:srgbClr val="000000"/>
                  </a:solidFill>
                  <a:latin typeface="Monospace"/>
                  <a:ea typeface="Monospace" pitchFamily="1" charset="0"/>
                  <a:cs typeface="Monospace" pitchFamily="1" charset="0"/>
                </a:rPr>
                <a:t>);</a:t>
              </a:r>
              <a:endParaRPr lang="fi-FI" sz="15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endParaRP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}</a:t>
              </a: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8186315" y="2929935"/>
              <a:ext cx="900114" cy="900112"/>
            </a:xfrm>
            <a:prstGeom prst="can">
              <a:avLst>
                <a:gd name="adj" fmla="val 25000"/>
              </a:avLst>
            </a:prstGeom>
            <a:solidFill>
              <a:srgbClr val="FE8637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7035800" y="1823799"/>
              <a:ext cx="685800" cy="69215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1430" tIns="45716" rIns="91430" bIns="45716" anchor="ctr"/>
            <a:lstStyle/>
            <a:p>
              <a:endParaRPr lang="en-US" dirty="0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7035799" y="3017837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7035800" y="4180473"/>
              <a:ext cx="685800" cy="65563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749799" y="2484437"/>
              <a:ext cx="1219200" cy="304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300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Submit Q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749799" y="3509962"/>
              <a:ext cx="1447800" cy="346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300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Result array</a:t>
              </a: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407599" y="2934147"/>
              <a:ext cx="1895094" cy="231305"/>
            </a:xfrm>
            <a:prstGeom prst="rect">
              <a:avLst/>
            </a:prstGeom>
            <a:solidFill>
              <a:srgbClr val="FE8637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245636" y="4101919"/>
              <a:ext cx="2219627" cy="273601"/>
            </a:xfrm>
            <a:prstGeom prst="rect">
              <a:avLst/>
            </a:prstGeom>
            <a:solidFill>
              <a:schemeClr val="bg2">
                <a:lumMod val="50000"/>
                <a:alpha val="2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endParaRPr lang="en-US"/>
            </a:p>
          </p:txBody>
        </p:sp>
        <p:cxnSp>
          <p:nvCxnSpPr>
            <p:cNvPr id="14" name="Curved Connector 13"/>
            <p:cNvCxnSpPr>
              <a:stCxn id="12" idx="3"/>
              <a:endCxn id="20" idx="1"/>
            </p:cNvCxnSpPr>
            <p:nvPr/>
          </p:nvCxnSpPr>
          <p:spPr>
            <a:xfrm flipV="1">
              <a:off x="3302693" y="2926555"/>
              <a:ext cx="1675706" cy="12324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24" idx="1"/>
              <a:endCxn id="13" idx="3"/>
            </p:cNvCxnSpPr>
            <p:nvPr/>
          </p:nvCxnSpPr>
          <p:spPr>
            <a:xfrm rot="10800000" flipV="1">
              <a:off x="4465263" y="3952081"/>
              <a:ext cx="513136" cy="286639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hape 32"/>
            <p:cNvCxnSpPr>
              <a:stCxn id="7" idx="6"/>
              <a:endCxn id="6" idx="1"/>
            </p:cNvCxnSpPr>
            <p:nvPr/>
          </p:nvCxnSpPr>
          <p:spPr>
            <a:xfrm>
              <a:off x="7721600" y="2169875"/>
              <a:ext cx="914772" cy="760060"/>
            </a:xfrm>
            <a:prstGeom prst="curved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8" idx="6"/>
              <a:endCxn id="6" idx="2"/>
            </p:cNvCxnSpPr>
            <p:nvPr/>
          </p:nvCxnSpPr>
          <p:spPr>
            <a:xfrm>
              <a:off x="7721600" y="3360737"/>
              <a:ext cx="464716" cy="19254"/>
            </a:xfrm>
            <a:prstGeom prst="curvedConnector3">
              <a:avLst>
                <a:gd name="adj1" fmla="val 5000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34"/>
            <p:cNvCxnSpPr>
              <a:stCxn id="9" idx="6"/>
              <a:endCxn id="6" idx="3"/>
            </p:cNvCxnSpPr>
            <p:nvPr/>
          </p:nvCxnSpPr>
          <p:spPr>
            <a:xfrm flipV="1">
              <a:off x="7721600" y="3830047"/>
              <a:ext cx="914772" cy="678246"/>
            </a:xfrm>
            <a:prstGeom prst="curved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4978399" y="2835274"/>
              <a:ext cx="914400" cy="182562"/>
              <a:chOff x="5268912" y="1692275"/>
              <a:chExt cx="914400" cy="25876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5268912" y="1692275"/>
                <a:ext cx="304800" cy="2587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5573712" y="1692276"/>
                <a:ext cx="304800" cy="2587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5878512" y="1692276"/>
                <a:ext cx="304800" cy="2587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978399" y="3860800"/>
              <a:ext cx="914401" cy="182562"/>
              <a:chOff x="5268912" y="1692275"/>
              <a:chExt cx="914401" cy="258762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5268912" y="1692275"/>
                <a:ext cx="304800" cy="25876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573713" y="1692277"/>
                <a:ext cx="304801" cy="25876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5878512" y="1692277"/>
                <a:ext cx="304801" cy="25876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</p:grp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7023099" y="1112837"/>
              <a:ext cx="1079500" cy="2698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Thread</a:t>
              </a: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8338721" y="3234735"/>
              <a:ext cx="6985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500" b="1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DB</a:t>
              </a:r>
            </a:p>
          </p:txBody>
        </p:sp>
        <p:cxnSp>
          <p:nvCxnSpPr>
            <p:cNvPr id="29" name="Curved Connector 28"/>
            <p:cNvCxnSpPr>
              <a:stCxn id="22" idx="3"/>
              <a:endCxn id="7" idx="2"/>
            </p:cNvCxnSpPr>
            <p:nvPr/>
          </p:nvCxnSpPr>
          <p:spPr>
            <a:xfrm flipV="1">
              <a:off x="5892799" y="2169875"/>
              <a:ext cx="1143001" cy="756681"/>
            </a:xfrm>
            <a:prstGeom prst="curvedConnector3">
              <a:avLst>
                <a:gd name="adj1" fmla="val 50000"/>
              </a:avLst>
            </a:prstGeom>
            <a:ln w="25400"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endCxn id="8" idx="2"/>
            </p:cNvCxnSpPr>
            <p:nvPr/>
          </p:nvCxnSpPr>
          <p:spPr>
            <a:xfrm>
              <a:off x="5892799" y="2926556"/>
              <a:ext cx="1143000" cy="434181"/>
            </a:xfrm>
            <a:prstGeom prst="curvedConnector3">
              <a:avLst>
                <a:gd name="adj1" fmla="val 50000"/>
              </a:avLst>
            </a:prstGeom>
            <a:ln w="12700"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22" idx="3"/>
              <a:endCxn id="9" idx="2"/>
            </p:cNvCxnSpPr>
            <p:nvPr/>
          </p:nvCxnSpPr>
          <p:spPr>
            <a:xfrm>
              <a:off x="5892799" y="2926556"/>
              <a:ext cx="1143001" cy="1581737"/>
            </a:xfrm>
            <a:prstGeom prst="curvedConnector3">
              <a:avLst>
                <a:gd name="adj1" fmla="val 50000"/>
              </a:avLst>
            </a:prstGeom>
            <a:ln w="12700"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59"/>
            <p:cNvCxnSpPr>
              <a:stCxn id="8" idx="3"/>
            </p:cNvCxnSpPr>
            <p:nvPr/>
          </p:nvCxnSpPr>
          <p:spPr>
            <a:xfrm rot="5400000">
              <a:off x="6340077" y="3155927"/>
              <a:ext cx="348878" cy="1243433"/>
            </a:xfrm>
            <a:prstGeom prst="curvedConnector2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9" idx="3"/>
            </p:cNvCxnSpPr>
            <p:nvPr/>
          </p:nvCxnSpPr>
          <p:spPr>
            <a:xfrm rot="5400000" flipH="1">
              <a:off x="6120510" y="3724373"/>
              <a:ext cx="788011" cy="1243432"/>
            </a:xfrm>
            <a:prstGeom prst="curvedConnector4">
              <a:avLst>
                <a:gd name="adj1" fmla="val 14474"/>
                <a:gd name="adj2" fmla="val 54039"/>
              </a:avLst>
            </a:prstGeom>
            <a:ln w="12700">
              <a:solidFill>
                <a:schemeClr val="accent4">
                  <a:lumMod val="7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70"/>
            <p:cNvCxnSpPr>
              <a:stCxn id="7" idx="3"/>
              <a:endCxn id="26" idx="3"/>
            </p:cNvCxnSpPr>
            <p:nvPr/>
          </p:nvCxnSpPr>
          <p:spPr>
            <a:xfrm rot="5400000">
              <a:off x="5745769" y="2561618"/>
              <a:ext cx="1537495" cy="1243432"/>
            </a:xfrm>
            <a:prstGeom prst="curvedConnector2">
              <a:avLst/>
            </a:prstGeom>
            <a:ln w="25400">
              <a:solidFill>
                <a:schemeClr val="accent4">
                  <a:lumMod val="7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72042" y="1548388"/>
            <a:ext cx="4315773" cy="2042918"/>
          </a:xfrm>
          <a:prstGeom prst="rect">
            <a:avLst/>
          </a:prstGeom>
          <a:solidFill>
            <a:srgbClr val="92D050">
              <a:alpha val="18824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sz="quarter" idx="1"/>
          </p:nvPr>
        </p:nvSpPr>
        <p:spPr>
          <a:xfrm>
            <a:off x="518795" y="5543762"/>
            <a:ext cx="8232510" cy="6719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Consumer loop starts only after all requests are produced - unnecessary delay</a:t>
            </a:r>
            <a:endParaRPr lang="en-US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04031" y="6150753"/>
            <a:ext cx="8484526" cy="1240929"/>
          </a:xfrm>
          <a:prstGeom prst="rect">
            <a:avLst/>
          </a:prstGeom>
        </p:spPr>
        <p:txBody>
          <a:bodyPr vert="horz" lIns="100761" tIns="50382" rIns="100761" bIns="50382">
            <a:noAutofit/>
          </a:bodyPr>
          <a:lstStyle>
            <a:lvl1pPr marL="274234" indent="-274234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879" indent="-274234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16" indent="-182823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350" indent="-182823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584" indent="-182823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6820" indent="-182823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055" indent="-182823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5289" indent="-182823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59525" indent="-182823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07943"/>
            <a:r>
              <a:rPr lang="en-US" sz="2200" dirty="0"/>
              <a:t>Idea: Run the producer loop in a separate thread and initiate the consumer loop in parallel</a:t>
            </a:r>
          </a:p>
          <a:p>
            <a:pPr defTabSz="1007943"/>
            <a:r>
              <a:rPr lang="en-US" sz="2000" dirty="0"/>
              <a:t>Note: This transformation is not yet automated</a:t>
            </a:r>
          </a:p>
        </p:txBody>
      </p:sp>
    </p:spTree>
    <p:extLst>
      <p:ext uri="{BB962C8B-B14F-4D97-AF65-F5344CB8AC3E}">
        <p14:creationId xmlns:p14="http://schemas.microsoft.com/office/powerpoint/2010/main" val="22767474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3996"/>
            <a:ext cx="8232510" cy="671971"/>
          </a:xfrm>
        </p:spPr>
        <p:txBody>
          <a:bodyPr>
            <a:normAutofit/>
          </a:bodyPr>
          <a:lstStyle/>
          <a:p>
            <a:r>
              <a:rPr lang="en-US" dirty="0" smtClean="0"/>
              <a:t>The Latency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0026" y="839967"/>
            <a:ext cx="8904552" cy="1427939"/>
          </a:xfrm>
        </p:spPr>
        <p:txBody>
          <a:bodyPr/>
          <a:lstStyle/>
          <a:p>
            <a:r>
              <a:rPr lang="en-US" dirty="0" smtClean="0"/>
              <a:t>Database applications experience lot of latency due to</a:t>
            </a:r>
          </a:p>
          <a:p>
            <a:pPr lvl="1"/>
            <a:r>
              <a:rPr lang="en-US" dirty="0" smtClean="0"/>
              <a:t>Network round trips to the database</a:t>
            </a:r>
          </a:p>
          <a:p>
            <a:pPr lvl="1"/>
            <a:r>
              <a:rPr lang="en-US" dirty="0" smtClean="0"/>
              <a:t>Disk IO at the database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020" y="5968443"/>
            <a:ext cx="9240573" cy="1091900"/>
          </a:xfrm>
          <a:prstGeom prst="rect">
            <a:avLst/>
          </a:prstGeom>
        </p:spPr>
        <p:txBody>
          <a:bodyPr wrap="square" lIns="100717" tIns="50361" rIns="100717" bIns="50361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“Bandwidth problems can be cured with money. Latency problems are harder because the speed of light is fixed—you can't bribe God.”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 	—Anonymous</a:t>
            </a:r>
          </a:p>
          <a:p>
            <a:r>
              <a:rPr lang="en-US" sz="1500" dirty="0">
                <a:solidFill>
                  <a:schemeClr val="tx2"/>
                </a:solidFill>
                <a:latin typeface="+mj-lt"/>
              </a:rPr>
              <a:t>(courtesy: “Latency lags Bandwidth”, David A Patterson, </a:t>
            </a:r>
            <a:r>
              <a:rPr lang="en-US" sz="1500" dirty="0" err="1">
                <a:solidFill>
                  <a:schemeClr val="tx2"/>
                </a:solidFill>
                <a:latin typeface="+mj-lt"/>
              </a:rPr>
              <a:t>Commun</a:t>
            </a:r>
            <a:r>
              <a:rPr lang="en-US" sz="1500" dirty="0">
                <a:solidFill>
                  <a:schemeClr val="tx2"/>
                </a:solidFill>
                <a:latin typeface="+mj-lt"/>
              </a:rPr>
              <a:t>. ACM, October 2004 )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88039" y="2295282"/>
            <a:ext cx="8586883" cy="3393195"/>
            <a:chOff x="121465" y="2005893"/>
            <a:chExt cx="7864951" cy="3099507"/>
          </a:xfrm>
        </p:grpSpPr>
        <p:grpSp>
          <p:nvGrpSpPr>
            <p:cNvPr id="7" name="Group 6"/>
            <p:cNvGrpSpPr/>
            <p:nvPr/>
          </p:nvGrpSpPr>
          <p:grpSpPr>
            <a:xfrm>
              <a:off x="121465" y="2047562"/>
              <a:ext cx="7864951" cy="3057838"/>
              <a:chOff x="121465" y="1610832"/>
              <a:chExt cx="7864951" cy="3057838"/>
            </a:xfrm>
          </p:grpSpPr>
          <p:pic>
            <p:nvPicPr>
              <p:cNvPr id="8" name="Picture 7" descr="server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75351" y="2438400"/>
                <a:ext cx="914400" cy="975032"/>
              </a:xfrm>
              <a:prstGeom prst="rect">
                <a:avLst/>
              </a:prstGeom>
            </p:spPr>
          </p:pic>
          <p:pic>
            <p:nvPicPr>
              <p:cNvPr id="9" name="Picture 8" descr="db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0600" y="2535070"/>
                <a:ext cx="914400" cy="1013186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 rot="5400000">
                <a:off x="551119" y="3139354"/>
                <a:ext cx="3057838" cy="7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2912429" y="3138466"/>
                <a:ext cx="2839080" cy="159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ight Arrow 11"/>
              <p:cNvSpPr/>
              <p:nvPr/>
            </p:nvSpPr>
            <p:spPr>
              <a:xfrm rot="1054945">
                <a:off x="2048234" y="2058789"/>
                <a:ext cx="2313570" cy="205042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44194" y="2514600"/>
                <a:ext cx="152400" cy="1219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9677560">
                <a:off x="2013281" y="4027603"/>
                <a:ext cx="2343405" cy="21966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1465" y="3373270"/>
                <a:ext cx="1215199" cy="322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Application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53851" y="3765938"/>
                <a:ext cx="1074203" cy="322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Database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905000" y="2514600"/>
                <a:ext cx="152400" cy="12192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3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05000" y="1752600"/>
                <a:ext cx="152400" cy="76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905000" y="3733800"/>
                <a:ext cx="152400" cy="762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31"/>
              <p:cNvGrpSpPr/>
              <p:nvPr/>
            </p:nvGrpSpPr>
            <p:grpSpPr>
              <a:xfrm>
                <a:off x="6096000" y="2514600"/>
                <a:ext cx="1890416" cy="943874"/>
                <a:chOff x="6096000" y="1905000"/>
                <a:chExt cx="1890416" cy="943874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6096000" y="1981200"/>
                  <a:ext cx="151606" cy="2286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6096000" y="2590800"/>
                  <a:ext cx="152400" cy="2286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324600" y="1905000"/>
                  <a:ext cx="1661816" cy="5579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Disk IO and </a:t>
                  </a:r>
                </a:p>
                <a:p>
                  <a:r>
                    <a:rPr lang="en-US" dirty="0" smtClean="0"/>
                    <a:t>query execution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324600" y="2526268"/>
                  <a:ext cx="1402696" cy="3226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Network time</a:t>
                  </a:r>
                  <a:endParaRPr lang="en-US" dirty="0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704457" y="2005893"/>
              <a:ext cx="744882" cy="322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Query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6204" y="4757334"/>
              <a:ext cx="768420" cy="322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Result</a:t>
              </a:r>
              <a:endParaRPr lang="en-US" dirty="0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1524000" y="2133600"/>
              <a:ext cx="2286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 flipH="1">
              <a:off x="1524000" y="4876800"/>
              <a:ext cx="2286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98468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17245"/>
            <a:ext cx="9072563" cy="8907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Asynchronous submission of batched queries</a:t>
            </a:r>
            <a:endParaRPr lang="en-US" b="1" i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025" y="5039783"/>
            <a:ext cx="9072563" cy="22679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Instead of submitting individual asynchronous requests, submit batches by rewriting the query as done in batching</a:t>
            </a:r>
          </a:p>
          <a:p>
            <a:r>
              <a:rPr lang="en-US" dirty="0" smtClean="0"/>
              <a:t>Benefits:</a:t>
            </a:r>
          </a:p>
          <a:p>
            <a:pPr lvl="1"/>
            <a:r>
              <a:rPr lang="en-US" dirty="0" smtClean="0"/>
              <a:t>Achieves the advantages of both batching and asynchronous submission</a:t>
            </a:r>
          </a:p>
          <a:p>
            <a:pPr lvl="1"/>
            <a:r>
              <a:rPr lang="en-US" dirty="0" smtClean="0"/>
              <a:t>Batch size can be tuned at runtime (</a:t>
            </a:r>
            <a:r>
              <a:rPr lang="en-US" dirty="0" err="1" smtClean="0"/>
              <a:t>eg</a:t>
            </a:r>
            <a:r>
              <a:rPr lang="en-US" dirty="0" smtClean="0"/>
              <a:t>. growing threshold)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30</a:t>
            </a:fld>
            <a:endParaRPr kumimoji="0" lang="en-US"/>
          </a:p>
        </p:txBody>
      </p:sp>
      <p:grpSp>
        <p:nvGrpSpPr>
          <p:cNvPr id="7" name="Group 6"/>
          <p:cNvGrpSpPr/>
          <p:nvPr/>
        </p:nvGrpSpPr>
        <p:grpSpPr>
          <a:xfrm>
            <a:off x="672042" y="1073107"/>
            <a:ext cx="8008476" cy="4052023"/>
            <a:chOff x="507733" y="1180787"/>
            <a:chExt cx="8578696" cy="4226177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507733" y="1180787"/>
              <a:ext cx="4799010" cy="42261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53280" rIns="90000" bIns="45000"/>
            <a:lstStyle/>
            <a:p>
              <a:pPr>
                <a:lnSpc>
                  <a:spcPct val="98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LoopContextTable lct = </a:t>
              </a: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new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LoopContextTable();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while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(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!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categoryList.isEmpty()){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LoopContext ctx = lct.createContext();</a:t>
              </a:r>
            </a:p>
            <a:p>
              <a:pPr>
                <a:lnSpc>
                  <a:spcPct val="97000"/>
                </a:lnSpc>
                <a:tabLst>
                  <a:tab pos="797872" algn="l"/>
                  <a:tab pos="1595743" algn="l"/>
                  <a:tab pos="2393617" algn="l"/>
                  <a:tab pos="3191489" algn="l"/>
                  <a:tab pos="3989360" algn="l"/>
                  <a:tab pos="4787234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category = categoryList.next();</a:t>
              </a:r>
            </a:p>
            <a:p>
              <a:pPr>
                <a:lnSpc>
                  <a:spcPct val="97000"/>
                </a:lnSpc>
                <a:tabLst>
                  <a:tab pos="797872" algn="l"/>
                  <a:tab pos="1595743" algn="l"/>
                  <a:tab pos="2393617" algn="l"/>
                  <a:tab pos="3191489" algn="l"/>
                  <a:tab pos="3989360" algn="l"/>
                  <a:tab pos="4787234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stmt.setInt(1, category);</a:t>
              </a:r>
            </a:p>
            <a:p>
              <a:pPr>
                <a:lnSpc>
                  <a:spcPct val="97000"/>
                </a:lnSpc>
                <a:tabLst>
                  <a:tab pos="797872" algn="l"/>
                  <a:tab pos="1595743" algn="l"/>
                  <a:tab pos="2393617" algn="l"/>
                  <a:tab pos="3191489" algn="l"/>
                  <a:tab pos="3989360" algn="l"/>
                  <a:tab pos="4787234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    ctx.setInt(”category”, category);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stmt.addBatch(ctx);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}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stmt.executeBatch();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for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(LoopContext ctx : lct) {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category = ctx.getInt(</a:t>
              </a:r>
              <a:r>
                <a:rPr lang="fi-FI" sz="1500" dirty="0">
                  <a:solidFill>
                    <a:srgbClr val="0000CC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”category”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ResultSet rs = stmt.getResultSet(ctx);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rs.next();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b="1" dirty="0">
                  <a:solidFill>
                    <a:srgbClr val="7F0055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	     int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count = rs.getInt(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”count"</a:t>
              </a: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);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Monospace"/>
                </a:rPr>
                <a:t>	     sum += count;</a:t>
              </a: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Monospace"/>
                  <a:ea typeface="Monospace" pitchFamily="1" charset="0"/>
                  <a:cs typeface="Monospace" pitchFamily="1" charset="0"/>
                </a:rPr>
                <a:t>	     print(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category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+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”: ” 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+</a:t>
              </a:r>
              <a:r>
                <a:rPr lang="fi-FI" sz="1500" dirty="0">
                  <a:solidFill>
                    <a:srgbClr val="2A00FF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 </a:t>
              </a:r>
              <a:r>
                <a:rPr lang="fi-FI" sz="1500" dirty="0">
                  <a:latin typeface="Monospace" pitchFamily="1" charset="0"/>
                  <a:ea typeface="Monospace" pitchFamily="1" charset="0"/>
                  <a:cs typeface="Monospace" pitchFamily="1" charset="0"/>
                </a:rPr>
                <a:t>count</a:t>
              </a:r>
              <a:r>
                <a:rPr lang="en-US" sz="1500" dirty="0">
                  <a:solidFill>
                    <a:srgbClr val="000000"/>
                  </a:solidFill>
                  <a:latin typeface="Monospace"/>
                  <a:ea typeface="Monospace" pitchFamily="1" charset="0"/>
                  <a:cs typeface="Monospace" pitchFamily="1" charset="0"/>
                </a:rPr>
                <a:t>);</a:t>
              </a:r>
              <a:endParaRPr lang="fi-FI" sz="1500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endParaRPr>
            </a:p>
            <a:p>
              <a:pPr>
                <a:lnSpc>
                  <a:spcPct val="97000"/>
                </a:lnSpc>
                <a:tabLst>
                  <a:tab pos="0" algn="l"/>
                  <a:tab pos="493472" algn="l"/>
                  <a:tab pos="988695" algn="l"/>
                  <a:tab pos="1483916" algn="l"/>
                  <a:tab pos="1979139" algn="l"/>
                  <a:tab pos="2474360" algn="l"/>
                  <a:tab pos="2969583" algn="l"/>
                  <a:tab pos="3464804" algn="l"/>
                  <a:tab pos="3960027" algn="l"/>
                  <a:tab pos="4455249" algn="l"/>
                  <a:tab pos="4950471" algn="l"/>
                  <a:tab pos="5445693" algn="l"/>
                  <a:tab pos="5940915" algn="l"/>
                  <a:tab pos="6436137" algn="l"/>
                  <a:tab pos="6931359" algn="l"/>
                  <a:tab pos="7426581" algn="l"/>
                  <a:tab pos="7921804" algn="l"/>
                  <a:tab pos="8417025" algn="l"/>
                  <a:tab pos="8912248" algn="l"/>
                  <a:tab pos="9407469" algn="l"/>
                  <a:tab pos="9902692" algn="l"/>
                  <a:tab pos="10373415" algn="l"/>
                </a:tabLst>
              </a:pPr>
              <a:r>
                <a:rPr lang="fi-FI" sz="1500" dirty="0">
                  <a:solidFill>
                    <a:srgbClr val="000000"/>
                  </a:solidFill>
                  <a:latin typeface="Monospace" pitchFamily="1" charset="0"/>
                  <a:ea typeface="Monospace" pitchFamily="1" charset="0"/>
                  <a:cs typeface="Monospace" pitchFamily="1" charset="0"/>
                </a:rPr>
                <a:t>}</a:t>
              </a:r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8186315" y="2929935"/>
              <a:ext cx="900114" cy="900112"/>
            </a:xfrm>
            <a:prstGeom prst="can">
              <a:avLst>
                <a:gd name="adj" fmla="val 25000"/>
              </a:avLst>
            </a:prstGeom>
            <a:solidFill>
              <a:srgbClr val="FE8637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7035800" y="1823799"/>
              <a:ext cx="685800" cy="69215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1430" tIns="45716" rIns="91430" bIns="45716" anchor="ctr"/>
            <a:lstStyle/>
            <a:p>
              <a:endParaRPr lang="en-US" dirty="0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7035799" y="3017837"/>
              <a:ext cx="685800" cy="68580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7035800" y="4180473"/>
              <a:ext cx="685800" cy="65563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749798" y="3065972"/>
              <a:ext cx="1219200" cy="304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300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Submit Q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749799" y="3509962"/>
              <a:ext cx="1447800" cy="346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300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Result array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865801" y="2684078"/>
              <a:ext cx="1895095" cy="231305"/>
            </a:xfrm>
            <a:prstGeom prst="rect">
              <a:avLst/>
            </a:prstGeom>
            <a:solidFill>
              <a:srgbClr val="FE8637">
                <a:alpha val="2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245635" y="3860985"/>
              <a:ext cx="2219627" cy="273601"/>
            </a:xfrm>
            <a:prstGeom prst="rect">
              <a:avLst/>
            </a:prstGeom>
            <a:solidFill>
              <a:schemeClr val="bg2">
                <a:lumMod val="50000"/>
                <a:alpha val="2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1430" tIns="45716" rIns="91430" bIns="45716" anchor="ctr"/>
            <a:lstStyle/>
            <a:p>
              <a:endParaRPr lang="en-US"/>
            </a:p>
          </p:txBody>
        </p:sp>
        <p:cxnSp>
          <p:nvCxnSpPr>
            <p:cNvPr id="17" name="Curved Connector 16"/>
            <p:cNvCxnSpPr>
              <a:stCxn id="15" idx="3"/>
              <a:endCxn id="35" idx="1"/>
            </p:cNvCxnSpPr>
            <p:nvPr/>
          </p:nvCxnSpPr>
          <p:spPr>
            <a:xfrm>
              <a:off x="2760896" y="2799731"/>
              <a:ext cx="1616258" cy="126824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32" idx="1"/>
              <a:endCxn id="16" idx="3"/>
            </p:cNvCxnSpPr>
            <p:nvPr/>
          </p:nvCxnSpPr>
          <p:spPr>
            <a:xfrm rot="10800000" flipV="1">
              <a:off x="4465263" y="3952081"/>
              <a:ext cx="513137" cy="4570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2">
                  <a:lumMod val="50000"/>
                </a:schemeClr>
              </a:solidFill>
              <a:headEnd type="none" w="med" len="med"/>
              <a:tailEnd type="triangle" w="lg" len="lg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32"/>
            <p:cNvCxnSpPr>
              <a:stCxn id="10" idx="6"/>
              <a:endCxn id="9" idx="1"/>
            </p:cNvCxnSpPr>
            <p:nvPr/>
          </p:nvCxnSpPr>
          <p:spPr>
            <a:xfrm>
              <a:off x="7721600" y="2169875"/>
              <a:ext cx="914772" cy="760060"/>
            </a:xfrm>
            <a:prstGeom prst="curved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11" idx="6"/>
              <a:endCxn id="9" idx="2"/>
            </p:cNvCxnSpPr>
            <p:nvPr/>
          </p:nvCxnSpPr>
          <p:spPr>
            <a:xfrm>
              <a:off x="7721600" y="3360737"/>
              <a:ext cx="464716" cy="19254"/>
            </a:xfrm>
            <a:prstGeom prst="curvedConnector3">
              <a:avLst>
                <a:gd name="adj1" fmla="val 50000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hape 34"/>
            <p:cNvCxnSpPr>
              <a:stCxn id="12" idx="6"/>
              <a:endCxn id="9" idx="3"/>
            </p:cNvCxnSpPr>
            <p:nvPr/>
          </p:nvCxnSpPr>
          <p:spPr>
            <a:xfrm flipV="1">
              <a:off x="7721600" y="3830047"/>
              <a:ext cx="914772" cy="678246"/>
            </a:xfrm>
            <a:prstGeom prst="curvedConnector2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4377154" y="2835274"/>
              <a:ext cx="1515645" cy="182562"/>
              <a:chOff x="4667667" y="1692275"/>
              <a:chExt cx="1515645" cy="258762"/>
            </a:xfrm>
          </p:grpSpPr>
          <p:sp>
            <p:nvSpPr>
              <p:cNvPr id="35" name="Rectangle 7"/>
              <p:cNvSpPr>
                <a:spLocks noChangeArrowheads="1"/>
              </p:cNvSpPr>
              <p:nvPr/>
            </p:nvSpPr>
            <p:spPr bwMode="auto">
              <a:xfrm>
                <a:off x="4667667" y="1692275"/>
                <a:ext cx="304799" cy="2587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5573712" y="1692276"/>
                <a:ext cx="304800" cy="2587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37" name="Rectangle 7"/>
              <p:cNvSpPr>
                <a:spLocks noChangeArrowheads="1"/>
              </p:cNvSpPr>
              <p:nvPr/>
            </p:nvSpPr>
            <p:spPr bwMode="auto">
              <a:xfrm>
                <a:off x="5878512" y="1692276"/>
                <a:ext cx="304800" cy="25876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978399" y="3860800"/>
              <a:ext cx="914401" cy="182562"/>
              <a:chOff x="5268912" y="1692275"/>
              <a:chExt cx="914401" cy="258762"/>
            </a:xfrm>
          </p:grpSpPr>
          <p:sp>
            <p:nvSpPr>
              <p:cNvPr id="32" name="Rectangle 7"/>
              <p:cNvSpPr>
                <a:spLocks noChangeArrowheads="1"/>
              </p:cNvSpPr>
              <p:nvPr/>
            </p:nvSpPr>
            <p:spPr bwMode="auto">
              <a:xfrm>
                <a:off x="5268912" y="1692275"/>
                <a:ext cx="304800" cy="25876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5573713" y="1692277"/>
                <a:ext cx="304801" cy="25876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/>
            </p:nvSpPr>
            <p:spPr bwMode="auto">
              <a:xfrm>
                <a:off x="5878512" y="1692277"/>
                <a:ext cx="304801" cy="25876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91430" tIns="45716" rIns="91430" bIns="45716" anchor="ctr"/>
              <a:lstStyle/>
              <a:p>
                <a:endParaRPr lang="en-US"/>
              </a:p>
            </p:txBody>
          </p: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8338721" y="3234735"/>
              <a:ext cx="6985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89991" tIns="60870" rIns="89991" bIns="44996"/>
            <a:lstStyle/>
            <a:p>
              <a:pPr>
                <a:tabLst>
                  <a:tab pos="797872" algn="l"/>
                </a:tabLst>
              </a:pPr>
              <a:r>
                <a:rPr lang="fi-FI" sz="1500" b="1" dirty="0">
                  <a:solidFill>
                    <a:srgbClr val="000000"/>
                  </a:solidFill>
                  <a:latin typeface="+mn-lt"/>
                  <a:ea typeface="DejaVu Sans" charset="0"/>
                  <a:cs typeface="DejaVu Sans" charset="0"/>
                </a:rPr>
                <a:t>DB</a:t>
              </a:r>
            </a:p>
          </p:txBody>
        </p:sp>
        <p:cxnSp>
          <p:nvCxnSpPr>
            <p:cNvPr id="26" name="Curved Connector 25"/>
            <p:cNvCxnSpPr>
              <a:stCxn id="37" idx="3"/>
              <a:endCxn id="10" idx="2"/>
            </p:cNvCxnSpPr>
            <p:nvPr/>
          </p:nvCxnSpPr>
          <p:spPr>
            <a:xfrm flipV="1">
              <a:off x="5892799" y="2169875"/>
              <a:ext cx="1143001" cy="756681"/>
            </a:xfrm>
            <a:prstGeom prst="curvedConnector3">
              <a:avLst>
                <a:gd name="adj1" fmla="val 50000"/>
              </a:avLst>
            </a:prstGeom>
            <a:ln w="25400"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endCxn id="11" idx="2"/>
            </p:cNvCxnSpPr>
            <p:nvPr/>
          </p:nvCxnSpPr>
          <p:spPr>
            <a:xfrm>
              <a:off x="5892799" y="2926556"/>
              <a:ext cx="1143000" cy="434181"/>
            </a:xfrm>
            <a:prstGeom prst="curvedConnector3">
              <a:avLst>
                <a:gd name="adj1" fmla="val 50000"/>
              </a:avLst>
            </a:prstGeom>
            <a:ln w="12700"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37" idx="3"/>
              <a:endCxn id="12" idx="2"/>
            </p:cNvCxnSpPr>
            <p:nvPr/>
          </p:nvCxnSpPr>
          <p:spPr>
            <a:xfrm>
              <a:off x="5892799" y="2926556"/>
              <a:ext cx="1143001" cy="1581737"/>
            </a:xfrm>
            <a:prstGeom prst="curvedConnector3">
              <a:avLst>
                <a:gd name="adj1" fmla="val 50000"/>
              </a:avLst>
            </a:prstGeom>
            <a:ln w="12700"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59"/>
            <p:cNvCxnSpPr>
              <a:stCxn id="11" idx="3"/>
            </p:cNvCxnSpPr>
            <p:nvPr/>
          </p:nvCxnSpPr>
          <p:spPr>
            <a:xfrm rot="5400000">
              <a:off x="6340077" y="3155927"/>
              <a:ext cx="348878" cy="1243433"/>
            </a:xfrm>
            <a:prstGeom prst="curvedConnector2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12" idx="3"/>
            </p:cNvCxnSpPr>
            <p:nvPr/>
          </p:nvCxnSpPr>
          <p:spPr>
            <a:xfrm rot="5400000" flipH="1">
              <a:off x="6120510" y="3724373"/>
              <a:ext cx="788011" cy="1243432"/>
            </a:xfrm>
            <a:prstGeom prst="curvedConnector4">
              <a:avLst>
                <a:gd name="adj1" fmla="val 14474"/>
                <a:gd name="adj2" fmla="val 54039"/>
              </a:avLst>
            </a:prstGeom>
            <a:ln w="12700">
              <a:solidFill>
                <a:schemeClr val="accent4">
                  <a:lumMod val="7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70"/>
            <p:cNvCxnSpPr>
              <a:stCxn id="10" idx="3"/>
              <a:endCxn id="34" idx="3"/>
            </p:cNvCxnSpPr>
            <p:nvPr/>
          </p:nvCxnSpPr>
          <p:spPr>
            <a:xfrm rot="5400000">
              <a:off x="5745769" y="2561618"/>
              <a:ext cx="1537495" cy="1243432"/>
            </a:xfrm>
            <a:prstGeom prst="curvedConnector2">
              <a:avLst/>
            </a:prstGeom>
            <a:ln w="25400">
              <a:solidFill>
                <a:schemeClr val="accent4">
                  <a:lumMod val="75000"/>
                </a:schemeClr>
              </a:solidFill>
              <a:prstDash val="dash"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4564810" y="2661823"/>
            <a:ext cx="284540" cy="175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0783" tIns="50393" rIns="100783" bIns="50393" anchor="ctr"/>
          <a:lstStyle/>
          <a:p>
            <a:endParaRPr lang="en-US"/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4839778" y="2661823"/>
            <a:ext cx="284540" cy="175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0783" tIns="50393" rIns="100783" bIns="50393" anchor="ctr"/>
          <a:lstStyle/>
          <a:p>
            <a:endParaRPr lang="en-US"/>
          </a:p>
        </p:txBody>
      </p:sp>
      <p:sp>
        <p:nvSpPr>
          <p:cNvPr id="5" name="Right Brace 4"/>
          <p:cNvSpPr/>
          <p:nvPr/>
        </p:nvSpPr>
        <p:spPr>
          <a:xfrm rot="16200000">
            <a:off x="5075735" y="1812456"/>
            <a:ext cx="251989" cy="1162885"/>
          </a:xfrm>
          <a:prstGeom prst="rightBrace">
            <a:avLst>
              <a:gd name="adj1" fmla="val 43984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937"/>
              </p:ext>
            </p:extLst>
          </p:nvPr>
        </p:nvGraphicFramePr>
        <p:xfrm>
          <a:off x="7459662" y="1404033"/>
          <a:ext cx="688842" cy="443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14"/>
                <a:gridCol w="229614"/>
                <a:gridCol w="229614"/>
              </a:tblGrid>
              <a:tr h="147963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00806" marR="100806" marT="50398" marB="50398"/>
                </a:tc>
              </a:tr>
              <a:tr h="147963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endParaRPr lang="en-US" sz="100" baseline="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100806" marR="100806" marT="50398" marB="50398"/>
                </a:tc>
              </a:tr>
              <a:tr h="147963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00806" marR="100806" marT="50398" marB="50398"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100806" marR="100806" marT="50398" marB="50398"/>
                </a:tc>
              </a:tr>
            </a:tbl>
          </a:graphicData>
        </a:graphic>
      </p:graphicFrame>
      <p:sp>
        <p:nvSpPr>
          <p:cNvPr id="44" name="Flowchart: Collate 43"/>
          <p:cNvSpPr/>
          <p:nvPr/>
        </p:nvSpPr>
        <p:spPr>
          <a:xfrm rot="18362082">
            <a:off x="8206586" y="1977335"/>
            <a:ext cx="231164" cy="233365"/>
          </a:xfrm>
          <a:prstGeom prst="flowChartCollat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Callout 44"/>
          <p:cNvSpPr/>
          <p:nvPr/>
        </p:nvSpPr>
        <p:spPr>
          <a:xfrm>
            <a:off x="4849350" y="923960"/>
            <a:ext cx="2236950" cy="1007957"/>
          </a:xfrm>
          <a:prstGeom prst="wedgeEllipseCallout">
            <a:avLst>
              <a:gd name="adj1" fmla="val -31886"/>
              <a:gd name="adj2" fmla="val 757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Thread picks up multiple requests</a:t>
            </a:r>
          </a:p>
        </p:txBody>
      </p:sp>
      <p:sp>
        <p:nvSpPr>
          <p:cNvPr id="47" name="Oval Callout 46"/>
          <p:cNvSpPr/>
          <p:nvPr/>
        </p:nvSpPr>
        <p:spPr>
          <a:xfrm>
            <a:off x="7840235" y="587975"/>
            <a:ext cx="2072382" cy="923960"/>
          </a:xfrm>
          <a:prstGeom prst="wedgeEllipseCallout">
            <a:avLst>
              <a:gd name="adj1" fmla="val -19982"/>
              <a:gd name="adj2" fmla="val 898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Executes a set oriented query </a:t>
            </a:r>
          </a:p>
        </p:txBody>
      </p:sp>
    </p:spTree>
    <p:extLst>
      <p:ext uri="{BB962C8B-B14F-4D97-AF65-F5344CB8AC3E}">
        <p14:creationId xmlns:p14="http://schemas.microsoft.com/office/powerpoint/2010/main" val="29904996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45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6" y="2"/>
            <a:ext cx="9070975" cy="776853"/>
          </a:xfrm>
          <a:ln/>
        </p:spPr>
        <p:txBody>
          <a:bodyPr tIns="38795"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/>
              <a:t>System </a:t>
            </a:r>
            <a:r>
              <a:rPr lang="fi-FI" dirty="0" smtClean="0"/>
              <a:t>Design</a:t>
            </a:r>
            <a:endParaRPr lang="fi-FI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3241" y="1427939"/>
            <a:ext cx="9070975" cy="1343941"/>
          </a:xfrm>
          <a:ln/>
        </p:spPr>
        <p:txBody>
          <a:bodyPr>
            <a:normAutofit lnSpcReduction="10000"/>
          </a:bodyPr>
          <a:lstStyle/>
          <a:p>
            <a:pPr marL="431665" indent="-32374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 smtClean="0"/>
              <a:t>Tool to optimize Java </a:t>
            </a:r>
            <a:r>
              <a:rPr lang="fi-FI" dirty="0"/>
              <a:t>applications using JDBC</a:t>
            </a:r>
          </a:p>
          <a:p>
            <a:pPr marL="431665" indent="-32374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 smtClean="0"/>
              <a:t>A source-to-source transformer using SOOT framework for Java program analysis</a:t>
            </a:r>
            <a:endParaRPr lang="fi-FI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917941" y="6323966"/>
            <a:ext cx="709613" cy="519113"/>
          </a:xfrm>
        </p:spPr>
        <p:txBody>
          <a:bodyPr/>
          <a:lstStyle/>
          <a:p>
            <a:fld id="{0D19CF0E-E4CA-43CC-B978-C515A34A8678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2017" y="2716566"/>
            <a:ext cx="9070975" cy="3919149"/>
          </a:xfrm>
          <a:ln/>
        </p:spPr>
        <p:txBody>
          <a:bodyPr/>
          <a:lstStyle/>
          <a:p>
            <a:pPr marL="431665" indent="-323749">
              <a:buClr>
                <a:srgbClr val="FF6309"/>
              </a:buClr>
              <a:buSzPct val="45000"/>
              <a:buNone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b="1" dirty="0" smtClean="0"/>
              <a:t>DBridge API</a:t>
            </a:r>
          </a:p>
          <a:p>
            <a:pPr marL="431665" indent="-32374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 smtClean="0"/>
              <a:t>Java </a:t>
            </a:r>
            <a:r>
              <a:rPr lang="fi-FI" dirty="0"/>
              <a:t>API that </a:t>
            </a:r>
            <a:r>
              <a:rPr lang="fi-FI" dirty="0" smtClean="0"/>
              <a:t>extends </a:t>
            </a:r>
            <a:r>
              <a:rPr lang="fi-FI" dirty="0"/>
              <a:t>the JDBC </a:t>
            </a:r>
            <a:r>
              <a:rPr lang="fi-FI" dirty="0" smtClean="0"/>
              <a:t>interface, </a:t>
            </a:r>
            <a:r>
              <a:rPr lang="fi-FI" dirty="0"/>
              <a:t>and can wrap any JDBC driver</a:t>
            </a:r>
          </a:p>
          <a:p>
            <a:pPr marL="431665" indent="-32374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 smtClean="0"/>
              <a:t>Can be used with manual/automatic rewriting</a:t>
            </a:r>
          </a:p>
          <a:p>
            <a:pPr marL="431665" indent="-32374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 smtClean="0"/>
              <a:t>Hides details of thread scheduling and management</a:t>
            </a:r>
          </a:p>
          <a:p>
            <a:pPr marL="431665" indent="-32374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dirty="0" smtClean="0"/>
              <a:t>Same API for both </a:t>
            </a:r>
            <a:r>
              <a:rPr lang="fi-FI" dirty="0"/>
              <a:t>batching and asynchronous </a:t>
            </a:r>
            <a:r>
              <a:rPr lang="fi-FI" dirty="0" smtClean="0"/>
              <a:t>submission</a:t>
            </a:r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336023" y="1007957"/>
            <a:ext cx="1500276" cy="478538"/>
          </a:xfrm>
          <a:prstGeom prst="rect">
            <a:avLst/>
          </a:prstGeom>
        </p:spPr>
        <p:txBody>
          <a:bodyPr wrap="none" lIns="100783" tIns="50392" rIns="100783" bIns="50392">
            <a:spAutoFit/>
          </a:bodyPr>
          <a:lstStyle/>
          <a:p>
            <a:pPr marL="431665" indent="-323749">
              <a:buClr>
                <a:srgbClr val="FF6309"/>
              </a:buClr>
              <a:buSzPct val="45000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fi-FI" sz="2600" b="1" dirty="0"/>
              <a:t>DBridge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293" y="6307671"/>
            <a:ext cx="7436284" cy="850640"/>
          </a:xfrm>
          <a:prstGeom prst="rect">
            <a:avLst/>
          </a:prstGeom>
          <a:noFill/>
        </p:spPr>
        <p:txBody>
          <a:bodyPr wrap="none" lIns="100783" tIns="50392" rIns="100783" bIns="50392" rtlCol="0">
            <a:spAutoFit/>
          </a:bodyPr>
          <a:lstStyle/>
          <a:p>
            <a:r>
              <a:rPr lang="en-US" sz="2600" dirty="0"/>
              <a:t>Experiments conducted on real world/benchmark </a:t>
            </a:r>
            <a:br>
              <a:rPr lang="en-US" sz="2600" dirty="0"/>
            </a:br>
            <a:r>
              <a:rPr lang="en-US" sz="2600" dirty="0"/>
              <a:t>applications show significant gains</a:t>
            </a:r>
          </a:p>
        </p:txBody>
      </p:sp>
    </p:spTree>
    <p:extLst>
      <p:ext uri="{BB962C8B-B14F-4D97-AF65-F5344CB8AC3E}">
        <p14:creationId xmlns:p14="http://schemas.microsoft.com/office/powerpoint/2010/main" val="37097884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44450"/>
            <a:ext cx="9070975" cy="1171575"/>
          </a:xfrm>
          <a:ln/>
        </p:spPr>
        <p:txBody>
          <a:bodyPr tIns="35261">
            <a:normAutofit fontScale="90000"/>
          </a:bodyPr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4000" dirty="0"/>
              <a:t>Auction Application: Impact of thread count, with 40K iterations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3243" y="5688017"/>
            <a:ext cx="9070975" cy="1368425"/>
          </a:xfrm>
          <a:ln/>
        </p:spPr>
        <p:txBody>
          <a:bodyPr tIns="21156">
            <a:normAutofit/>
          </a:bodyPr>
          <a:lstStyle/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 err="1"/>
              <a:t>Database</a:t>
            </a:r>
            <a:r>
              <a:rPr lang="fi-FI" sz="2400" dirty="0"/>
              <a:t> SYS1, </a:t>
            </a:r>
            <a:r>
              <a:rPr lang="fi-FI" sz="2400" dirty="0" err="1"/>
              <a:t>warm</a:t>
            </a:r>
            <a:r>
              <a:rPr lang="fi-FI" sz="2400" dirty="0"/>
              <a:t> </a:t>
            </a:r>
            <a:r>
              <a:rPr lang="fi-FI" sz="2400" dirty="0" err="1"/>
              <a:t>cache</a:t>
            </a:r>
            <a:endParaRPr lang="fi-FI" sz="2400" dirty="0"/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/>
              <a:t>Time taken reduces drastically as thread count increases</a:t>
            </a:r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/>
              <a:t>No improvement after some point (30 in this example)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911271" y="6355397"/>
            <a:ext cx="785813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32</a:t>
            </a:fld>
            <a:endParaRPr lang="fi-FI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4876218"/>
              </p:ext>
            </p:extLst>
          </p:nvPr>
        </p:nvGraphicFramePr>
        <p:xfrm>
          <a:off x="468312" y="1417639"/>
          <a:ext cx="9069388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19852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83" y="456233"/>
            <a:ext cx="6972432" cy="4331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3996"/>
            <a:ext cx="8232510" cy="638723"/>
          </a:xfrm>
        </p:spPr>
        <p:txBody>
          <a:bodyPr/>
          <a:lstStyle/>
          <a:p>
            <a:r>
              <a:rPr lang="en-US" dirty="0" smtClean="0"/>
              <a:t>Comparison of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0026" y="4955787"/>
            <a:ext cx="8736542" cy="2267903"/>
          </a:xfrm>
        </p:spPr>
        <p:txBody>
          <a:bodyPr>
            <a:normAutofit/>
          </a:bodyPr>
          <a:lstStyle/>
          <a:p>
            <a:r>
              <a:rPr lang="en-US" dirty="0" smtClean="0"/>
              <a:t>Observe “</a:t>
            </a:r>
            <a:r>
              <a:rPr lang="en-US" dirty="0" err="1" smtClean="0"/>
              <a:t>Asynch</a:t>
            </a:r>
            <a:r>
              <a:rPr lang="en-US" dirty="0" smtClean="0"/>
              <a:t> Batch Grow” (black) </a:t>
            </a:r>
          </a:p>
          <a:p>
            <a:pPr lvl="1"/>
            <a:r>
              <a:rPr lang="en-US" dirty="0" smtClean="0"/>
              <a:t>stays close to the original program (red) at smaller iterations</a:t>
            </a:r>
          </a:p>
          <a:p>
            <a:pPr lvl="1"/>
            <a:r>
              <a:rPr lang="en-US" dirty="0" smtClean="0"/>
              <a:t>stays close to batching (green) at larger number of iterations.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50195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198438"/>
            <a:ext cx="9070975" cy="960436"/>
          </a:xfrm>
          <a:ln/>
        </p:spPr>
        <p:txBody>
          <a:bodyPr tIns="35261">
            <a:normAutofit fontScale="90000"/>
          </a:bodyPr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3400" dirty="0"/>
              <a:t>Auction Application: Impact of Iteration count, with 10 threads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3243" y="5599117"/>
            <a:ext cx="9070975" cy="1528762"/>
          </a:xfrm>
          <a:ln/>
        </p:spPr>
        <p:txBody>
          <a:bodyPr tIns="21156"/>
          <a:lstStyle/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/>
              <a:t>For small no. (4-40) iterations, transformed program slower</a:t>
            </a:r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/>
              <a:t>At 400-40000 iterations, </a:t>
            </a:r>
            <a:r>
              <a:rPr lang="fi-FI" sz="2400" b="1" dirty="0"/>
              <a:t>factor of 4-8 improvement</a:t>
            </a:r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/>
              <a:t>Similar for warm and cold cache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0" y="1189037"/>
            <a:ext cx="774065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7935913" y="2027237"/>
            <a:ext cx="9144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856982" y="6354447"/>
            <a:ext cx="862013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1382712" y="2027240"/>
            <a:ext cx="3048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7313" y="2255837"/>
            <a:ext cx="2057400" cy="1528762"/>
          </a:xfrm>
          <a:prstGeom prst="rect">
            <a:avLst/>
          </a:prstGeom>
          <a:ln/>
        </p:spPr>
        <p:txBody>
          <a:bodyPr vert="horz" lIns="100750" tIns="21156" rIns="100750" bIns="50377">
            <a:normAutofit/>
          </a:bodyPr>
          <a:lstStyle/>
          <a:p>
            <a:pPr marL="431576" indent="-323683" algn="ctr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200" dirty="0">
                <a:latin typeface="+mn-lt"/>
              </a:rPr>
              <a:t>Time</a:t>
            </a:r>
          </a:p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>
                <a:latin typeface="+mn-lt"/>
              </a:rPr>
              <a:t>In seconds</a:t>
            </a:r>
          </a:p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>
                <a:latin typeface="+mn-lt"/>
              </a:rPr>
              <a:t>Log Scale!</a:t>
            </a:r>
          </a:p>
        </p:txBody>
      </p:sp>
    </p:spTree>
    <p:extLst>
      <p:ext uri="{BB962C8B-B14F-4D97-AF65-F5344CB8AC3E}">
        <p14:creationId xmlns:p14="http://schemas.microsoft.com/office/powerpoint/2010/main" val="3418369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44450"/>
            <a:ext cx="9070975" cy="1171575"/>
          </a:xfrm>
          <a:ln/>
        </p:spPr>
        <p:txBody>
          <a:bodyPr tIns="35261">
            <a:normAutofit fontScale="90000"/>
          </a:bodyPr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4000" dirty="0"/>
              <a:t>WebService: Impact of thread count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2" y="1189037"/>
            <a:ext cx="7989888" cy="415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902702" y="6354447"/>
            <a:ext cx="785813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3243" y="5383214"/>
            <a:ext cx="8651873" cy="1825625"/>
          </a:xfrm>
          <a:prstGeom prst="rect">
            <a:avLst/>
          </a:prstGeom>
          <a:ln/>
        </p:spPr>
        <p:txBody>
          <a:bodyPr vert="horz" lIns="100750" tIns="21156" rIns="100750" bIns="50377">
            <a:normAutofit fontScale="92500" lnSpcReduction="10000"/>
          </a:bodyPr>
          <a:lstStyle/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en-US" sz="2400" dirty="0">
                <a:latin typeface="+mn-lt"/>
              </a:rPr>
              <a:t>HTTP requests with JSON content</a:t>
            </a:r>
          </a:p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en-US" sz="2400" dirty="0">
                <a:latin typeface="+mn-lt"/>
              </a:rPr>
              <a:t>Impact similar to earlier SQL example</a:t>
            </a:r>
          </a:p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en-US" sz="2400" dirty="0">
                <a:latin typeface="+mn-lt"/>
              </a:rPr>
              <a:t>Note: Our system does not automatically rewrite web service programs, this example manually rewritten using our transformation rules</a:t>
            </a:r>
          </a:p>
        </p:txBody>
      </p:sp>
    </p:spTree>
    <p:extLst>
      <p:ext uri="{BB962C8B-B14F-4D97-AF65-F5344CB8AC3E}">
        <p14:creationId xmlns:p14="http://schemas.microsoft.com/office/powerpoint/2010/main" val="34070689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Comparison: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Batching vs. Asynchronous submission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841742" y="6340161"/>
            <a:ext cx="862013" cy="519113"/>
          </a:xfrm>
        </p:spPr>
        <p:txBody>
          <a:bodyPr/>
          <a:lstStyle/>
          <a:p>
            <a:fld id="{A6EA6AE3-B6AA-40D7-9552-6612EFAA49A1}" type="slidenum">
              <a:rPr lang="fi-FI" smtClean="0"/>
              <a:pPr/>
              <a:t>36</a:t>
            </a:fld>
            <a:endParaRPr lang="fi-FI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53458330"/>
              </p:ext>
            </p:extLst>
          </p:nvPr>
        </p:nvGraphicFramePr>
        <p:xfrm>
          <a:off x="1077913" y="1265239"/>
          <a:ext cx="769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5883275"/>
            <a:ext cx="8686800" cy="1676400"/>
          </a:xfrm>
          <a:ln/>
        </p:spPr>
        <p:txBody>
          <a:bodyPr tIns="21156">
            <a:normAutofit fontScale="77500" lnSpcReduction="20000"/>
          </a:bodyPr>
          <a:lstStyle/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/>
              <a:t>Auction system benchmark application</a:t>
            </a:r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/>
              <a:t>Asynchronous execution with 10 </a:t>
            </a:r>
            <a:r>
              <a:rPr lang="fi-FI" sz="2400" dirty="0" err="1"/>
              <a:t>threads</a:t>
            </a:r>
            <a:endParaRPr lang="fi-FI" sz="2400" dirty="0"/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400" dirty="0" err="1"/>
              <a:t>Batching</a:t>
            </a:r>
            <a:r>
              <a:rPr lang="fi-FI" sz="2400" dirty="0"/>
              <a:t> </a:t>
            </a:r>
            <a:r>
              <a:rPr lang="fi-FI" sz="2400" dirty="0" err="1"/>
              <a:t>works</a:t>
            </a:r>
            <a:r>
              <a:rPr lang="fi-FI" sz="2400" dirty="0"/>
              <a:t> </a:t>
            </a:r>
            <a:r>
              <a:rPr lang="fi-FI" sz="2400" dirty="0" err="1"/>
              <a:t>best</a:t>
            </a:r>
            <a:r>
              <a:rPr lang="fi-FI" sz="2400" dirty="0"/>
              <a:t> </a:t>
            </a:r>
            <a:r>
              <a:rPr lang="fi-FI" sz="2400" dirty="0" err="1"/>
              <a:t>when</a:t>
            </a:r>
            <a:r>
              <a:rPr lang="fi-FI" sz="2400" dirty="0"/>
              <a:t> </a:t>
            </a:r>
            <a:r>
              <a:rPr lang="fi-FI" sz="2400" dirty="0" err="1"/>
              <a:t>applicable</a:t>
            </a:r>
            <a:r>
              <a:rPr lang="fi-FI" sz="2400" dirty="0"/>
              <a:t> </a:t>
            </a:r>
            <a:r>
              <a:rPr lang="fi-FI" sz="2400" dirty="0" err="1"/>
              <a:t>but</a:t>
            </a:r>
            <a:r>
              <a:rPr lang="fi-FI" sz="2400" dirty="0"/>
              <a:t> </a:t>
            </a:r>
            <a:r>
              <a:rPr lang="fi-FI" sz="2400" dirty="0" err="1"/>
              <a:t>asynchronous</a:t>
            </a:r>
            <a:r>
              <a:rPr lang="fi-FI" sz="2400" dirty="0"/>
              <a:t> is </a:t>
            </a:r>
            <a:r>
              <a:rPr lang="fi-FI" sz="2400" dirty="0" err="1"/>
              <a:t>close</a:t>
            </a:r>
            <a:r>
              <a:rPr lang="fi-FI" sz="2400" dirty="0"/>
              <a:t> </a:t>
            </a:r>
            <a:r>
              <a:rPr lang="fi-FI" sz="2400" dirty="0" err="1"/>
              <a:t>behind</a:t>
            </a:r>
            <a:endParaRPr lang="fi-FI" sz="2400" dirty="0"/>
          </a:p>
          <a:p>
            <a:pPr marL="834588" lvl="1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2600" b="1" dirty="0" err="1">
                <a:solidFill>
                  <a:srgbClr val="FF0000"/>
                </a:solidFill>
              </a:rPr>
              <a:t>Currently</a:t>
            </a:r>
            <a:r>
              <a:rPr lang="fi-FI" sz="2600" b="1" dirty="0">
                <a:solidFill>
                  <a:srgbClr val="FF0000"/>
                </a:solidFill>
              </a:rPr>
              <a:t> </a:t>
            </a:r>
            <a:r>
              <a:rPr lang="fi-FI" sz="2600" b="1" dirty="0" err="1">
                <a:solidFill>
                  <a:srgbClr val="FF0000"/>
                </a:solidFill>
              </a:rPr>
              <a:t>implementing</a:t>
            </a:r>
            <a:r>
              <a:rPr lang="fi-FI" sz="2600" b="1" dirty="0">
                <a:solidFill>
                  <a:srgbClr val="FF0000"/>
                </a:solidFill>
              </a:rPr>
              <a:t> new </a:t>
            </a:r>
            <a:r>
              <a:rPr lang="fi-FI" sz="2600" b="1" dirty="0" err="1">
                <a:solidFill>
                  <a:srgbClr val="FF0000"/>
                </a:solidFill>
              </a:rPr>
              <a:t>optimizations</a:t>
            </a:r>
            <a:r>
              <a:rPr lang="fi-FI" sz="2600" b="1" dirty="0">
                <a:solidFill>
                  <a:srgbClr val="FF0000"/>
                </a:solidFill>
              </a:rPr>
              <a:t> </a:t>
            </a:r>
            <a:r>
              <a:rPr lang="fi-FI" sz="2600" b="1" dirty="0" err="1">
                <a:solidFill>
                  <a:srgbClr val="FF0000"/>
                </a:solidFill>
              </a:rPr>
              <a:t>that</a:t>
            </a:r>
            <a:r>
              <a:rPr lang="fi-FI" sz="2600" b="1" dirty="0">
                <a:solidFill>
                  <a:srgbClr val="FF0000"/>
                </a:solidFill>
              </a:rPr>
              <a:t> </a:t>
            </a:r>
            <a:r>
              <a:rPr lang="fi-FI" sz="2600" b="1" dirty="0" err="1">
                <a:solidFill>
                  <a:srgbClr val="FF0000"/>
                </a:solidFill>
              </a:rPr>
              <a:t>significantly</a:t>
            </a:r>
            <a:r>
              <a:rPr lang="fi-FI" sz="2600" b="1" dirty="0">
                <a:solidFill>
                  <a:srgbClr val="FF0000"/>
                </a:solidFill>
              </a:rPr>
              <a:t> </a:t>
            </a:r>
            <a:r>
              <a:rPr lang="fi-FI" sz="2600" b="1" dirty="0" err="1">
                <a:solidFill>
                  <a:srgbClr val="FF0000"/>
                </a:solidFill>
              </a:rPr>
              <a:t>speed</a:t>
            </a:r>
            <a:r>
              <a:rPr lang="fi-FI" sz="2600" b="1" dirty="0">
                <a:solidFill>
                  <a:srgbClr val="FF0000"/>
                </a:solidFill>
              </a:rPr>
              <a:t> </a:t>
            </a:r>
            <a:r>
              <a:rPr lang="fi-FI" sz="2600" b="1" dirty="0" err="1">
                <a:solidFill>
                  <a:srgbClr val="FF0000"/>
                </a:solidFill>
              </a:rPr>
              <a:t>up</a:t>
            </a:r>
            <a:r>
              <a:rPr lang="fi-FI" sz="2600" b="1" dirty="0">
                <a:solidFill>
                  <a:srgbClr val="FF0000"/>
                </a:solidFill>
              </a:rPr>
              <a:t> </a:t>
            </a:r>
            <a:r>
              <a:rPr lang="fi-FI" sz="2600" b="1" dirty="0" err="1">
                <a:solidFill>
                  <a:srgbClr val="FF0000"/>
                </a:solidFill>
              </a:rPr>
              <a:t>asynchronous</a:t>
            </a:r>
            <a:r>
              <a:rPr lang="fi-FI" sz="2600" b="1" dirty="0">
                <a:solidFill>
                  <a:srgbClr val="FF0000"/>
                </a:solidFill>
              </a:rPr>
              <a:t> </a:t>
            </a:r>
            <a:r>
              <a:rPr lang="fi-FI" sz="2600" b="1" dirty="0" err="1">
                <a:solidFill>
                  <a:srgbClr val="FF0000"/>
                </a:solidFill>
              </a:rPr>
              <a:t>submission</a:t>
            </a:r>
            <a:endParaRPr lang="fi-FI" sz="2600" b="1" dirty="0">
              <a:solidFill>
                <a:srgbClr val="FF0000"/>
              </a:solidFill>
            </a:endParaRPr>
          </a:p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9276854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0DBF-16CD-4E99-91A7-B93569BF5B0E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655489" y="3322637"/>
            <a:ext cx="6804422" cy="1370929"/>
          </a:xfrm>
        </p:spPr>
        <p:txBody>
          <a:bodyPr>
            <a:normAutofit/>
          </a:bodyPr>
          <a:lstStyle/>
          <a:p>
            <a:r>
              <a:rPr lang="en-US" dirty="0" smtClean="0"/>
              <a:t>Prefetching Query Results Across Procedures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601912" y="5303841"/>
            <a:ext cx="6804422" cy="1295400"/>
          </a:xfrm>
          <a:prstGeom prst="rect">
            <a:avLst/>
          </a:prstGeom>
        </p:spPr>
        <p:txBody>
          <a:bodyPr vert="horz" lIns="100750" tIns="50377" rIns="100750" bIns="50377" anchor="b">
            <a:normAutofit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System design and experimental evaluation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754312" y="1265237"/>
            <a:ext cx="6804422" cy="1676400"/>
          </a:xfrm>
          <a:prstGeom prst="rect">
            <a:avLst/>
          </a:prstGeom>
        </p:spPr>
        <p:txBody>
          <a:bodyPr vert="horz" lIns="100750" tIns="50377" rIns="100750" bIns="50377" anchor="b">
            <a:normAutofit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Automatic Program Transformation for asynchronous submission</a:t>
            </a:r>
          </a:p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2800" b="1" cap="small" dirty="0">
              <a:solidFill>
                <a:schemeClr val="tx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5"/>
            <a:ext cx="9070975" cy="1262063"/>
          </a:xfrm>
          <a:ln/>
        </p:spPr>
        <p:txBody>
          <a:bodyPr tIns="38787"/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Solution</a:t>
            </a:r>
            <a:r>
              <a:rPr lang="fi-FI" dirty="0" smtClean="0"/>
              <a:t> 3: </a:t>
            </a:r>
            <a:r>
              <a:rPr lang="fi-FI" dirty="0" err="1" smtClean="0"/>
              <a:t>Advance</a:t>
            </a:r>
            <a:r>
              <a:rPr lang="fi-FI" dirty="0" smtClean="0"/>
              <a:t> </a:t>
            </a:r>
            <a:r>
              <a:rPr lang="fi-FI" dirty="0" err="1" smtClean="0"/>
              <a:t>Booking</a:t>
            </a:r>
            <a:r>
              <a:rPr lang="fi-FI" dirty="0" smtClean="0"/>
              <a:t> of </a:t>
            </a:r>
            <a:r>
              <a:rPr lang="fi-FI" dirty="0" err="1" smtClean="0"/>
              <a:t>Taxis</a:t>
            </a:r>
            <a:endParaRPr lang="fi-FI" dirty="0"/>
          </a:p>
        </p:txBody>
      </p:sp>
      <p:pic>
        <p:nvPicPr>
          <p:cNvPr id="6" name="Content Placeholder 5" descr="taxi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92113" y="2941636"/>
            <a:ext cx="4012716" cy="268049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38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12" y="3703637"/>
            <a:ext cx="4715711" cy="215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513" y="1780415"/>
            <a:ext cx="3200400" cy="18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73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0DBF-16CD-4E99-91A7-B93569BF5B0E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655489" y="3322637"/>
            <a:ext cx="6804422" cy="13709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Prefetching Query Results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Intra-Procedural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Inter-Procedural</a:t>
            </a:r>
            <a:br>
              <a:rPr lang="en-US" dirty="0" smtClean="0"/>
            </a:br>
            <a:r>
              <a:rPr lang="en-US" dirty="0" smtClean="0"/>
              <a:t>      Enhancements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601912" y="5303841"/>
            <a:ext cx="6804422" cy="1295400"/>
          </a:xfrm>
          <a:prstGeom prst="rect">
            <a:avLst/>
          </a:prstGeom>
        </p:spPr>
        <p:txBody>
          <a:bodyPr vert="horz" lIns="100750" tIns="50377" rIns="100750" bIns="50377" anchor="b">
            <a:normAutofit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>
                <a:solidFill>
                  <a:schemeClr val="tx1">
                    <a:lumMod val="65000"/>
                  </a:schemeClr>
                </a:solidFill>
                <a:latin typeface="+mj-lt"/>
              </a:rPr>
              <a:t>System design and experimental evaluation</a:t>
            </a: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754312" y="1265237"/>
            <a:ext cx="6804422" cy="1676400"/>
          </a:xfrm>
          <a:prstGeom prst="rect">
            <a:avLst/>
          </a:prstGeom>
        </p:spPr>
        <p:txBody>
          <a:bodyPr vert="horz" lIns="100750" tIns="50377" rIns="100750" bIns="50377" anchor="b">
            <a:normAutofit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800" b="1" cap="small" dirty="0"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Automatic Program Transformation for asynchronous submission</a:t>
            </a:r>
          </a:p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defRPr/>
            </a:pPr>
            <a:endParaRPr lang="en-US" sz="2800" b="1" cap="small" dirty="0">
              <a:solidFill>
                <a:schemeClr val="tx1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5781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2"/>
            <a:ext cx="9070975" cy="960436"/>
          </a:xfrm>
          <a:ln/>
        </p:spPr>
        <p:txBody>
          <a:bodyPr tIns="38787"/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The Problem</a:t>
            </a:r>
            <a:endParaRPr lang="fi-FI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2113" y="1189037"/>
            <a:ext cx="9182102" cy="3733800"/>
          </a:xfrm>
          <a:ln/>
        </p:spPr>
        <p:txBody>
          <a:bodyPr>
            <a:normAutofit/>
          </a:bodyPr>
          <a:lstStyle/>
          <a:p>
            <a:pPr marL="431576" indent="-323683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Applications often invoke Database queries/Web Service requests</a:t>
            </a:r>
          </a:p>
          <a:p>
            <a:pPr marL="863153" lvl="1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repeatedly (with different parameters)</a:t>
            </a:r>
          </a:p>
          <a:p>
            <a:pPr marL="863153" lvl="1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synchronously (</a:t>
            </a:r>
            <a:r>
              <a:rPr lang="fi-FI" dirty="0" smtClean="0"/>
              <a:t>blocking </a:t>
            </a:r>
            <a:r>
              <a:rPr lang="fi-FI" dirty="0"/>
              <a:t>on every request)</a:t>
            </a:r>
          </a:p>
          <a:p>
            <a:pPr marL="460142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Naive</a:t>
            </a:r>
            <a:r>
              <a:rPr lang="fi-FI" dirty="0" smtClean="0"/>
              <a:t> </a:t>
            </a:r>
            <a:r>
              <a:rPr lang="fi-FI" dirty="0"/>
              <a:t>iterative execution of such queries is </a:t>
            </a:r>
            <a:r>
              <a:rPr lang="fi-FI" b="1" dirty="0" err="1" smtClean="0"/>
              <a:t>inefficient</a:t>
            </a:r>
            <a:endParaRPr lang="fi-FI" b="1" dirty="0" smtClean="0"/>
          </a:p>
          <a:p>
            <a:pPr marL="863153" lvl="1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No </a:t>
            </a:r>
            <a:r>
              <a:rPr lang="fi-FI" dirty="0"/>
              <a:t>sharing of work (eg. Disk IO</a:t>
            </a:r>
            <a:r>
              <a:rPr lang="fi-FI" dirty="0" smtClean="0"/>
              <a:t>)</a:t>
            </a:r>
          </a:p>
          <a:p>
            <a:pPr marL="863153" lvl="1" indent="-287189"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err="1" smtClean="0"/>
              <a:t>Network</a:t>
            </a:r>
            <a:r>
              <a:rPr lang="fi-FI" dirty="0" smtClean="0"/>
              <a:t> </a:t>
            </a:r>
            <a:r>
              <a:rPr lang="fi-FI" dirty="0"/>
              <a:t>round-trip </a:t>
            </a:r>
            <a:r>
              <a:rPr lang="fi-FI" dirty="0" smtClean="0"/>
              <a:t>delays</a:t>
            </a:r>
            <a:endParaRPr lang="fi-FI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02315219"/>
              </p:ext>
            </p:extLst>
          </p:nvPr>
        </p:nvGraphicFramePr>
        <p:xfrm>
          <a:off x="544513" y="4313237"/>
          <a:ext cx="84582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10" name="Picture 6" descr="http://ts3.mm.bing.net/images/thumbnail.aspx?q=819384163934&amp;id=a103b60a14fcf9edd2b221aacfe2260b&amp;url=http%3a%2f%2fpuglia2010.files.wordpress.com%2f2010%2f03%2fcardboard-box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8712" y="6000893"/>
            <a:ext cx="1491234" cy="15587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46846" y="6218237"/>
            <a:ext cx="4988866" cy="1466171"/>
          </a:xfrm>
          <a:prstGeom prst="rect">
            <a:avLst/>
          </a:prstGeom>
          <a:noFill/>
        </p:spPr>
        <p:txBody>
          <a:bodyPr wrap="none" lIns="91401" tIns="45701" rIns="91401" bIns="45701" rtlCol="0">
            <a:spAutoFit/>
          </a:bodyPr>
          <a:lstStyle/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Query optimization: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time to think out of the box</a:t>
            </a:r>
            <a:endParaRPr lang="fi-FI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0"/>
            <a:ext cx="8232510" cy="722719"/>
          </a:xfrm>
        </p:spPr>
        <p:txBody>
          <a:bodyPr/>
          <a:lstStyle/>
          <a:p>
            <a:r>
              <a:rPr lang="en-US" dirty="0" smtClean="0"/>
              <a:t>Intraprocedural prefetching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6359" y="930040"/>
            <a:ext cx="3696229" cy="2423428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report(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cId,String</a:t>
            </a:r>
            <a:r>
              <a:rPr lang="en-US" dirty="0" smtClean="0">
                <a:latin typeface="Monospace"/>
              </a:rPr>
              <a:t> city){</a:t>
            </a:r>
          </a:p>
          <a:p>
            <a:r>
              <a:rPr lang="en-US" dirty="0" smtClean="0">
                <a:latin typeface="Monospace"/>
              </a:rPr>
              <a:t>    city  = …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c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(q1,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d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(q2, city);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36021" y="839964"/>
            <a:ext cx="8064500" cy="6131736"/>
          </a:xfrm>
          <a:prstGeom prst="rect">
            <a:avLst/>
          </a:prstGeom>
        </p:spPr>
        <p:txBody>
          <a:bodyPr vert="horz" lIns="100728" tIns="50366" rIns="100728" bIns="50366">
            <a:normAutofit/>
          </a:bodyPr>
          <a:lstStyle/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200" b="1" dirty="0"/>
              <a:t>Approach: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200" dirty="0"/>
              <a:t>Identify valid points of prefetch</a:t>
            </a:r>
            <a:br>
              <a:rPr lang="en-US" sz="2200" dirty="0"/>
            </a:br>
            <a:r>
              <a:rPr lang="en-US" sz="2200" dirty="0"/>
              <a:t> insertion within a procedure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200" dirty="0"/>
              <a:t>Place prefetch request </a:t>
            </a:r>
            <a:br>
              <a:rPr lang="en-US" sz="2200" dirty="0"/>
            </a:br>
            <a:r>
              <a:rPr lang="en-US" sz="2200" b="1" i="1" dirty="0" err="1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sz="2200" b="1" i="1" dirty="0">
                <a:solidFill>
                  <a:srgbClr val="C00000"/>
                </a:solidFill>
                <a:latin typeface="Monospace"/>
              </a:rPr>
              <a:t>(q, p)</a:t>
            </a:r>
            <a:r>
              <a:rPr lang="en-US" sz="2200" dirty="0"/>
              <a:t> at the </a:t>
            </a:r>
            <a:br>
              <a:rPr lang="en-US" sz="2200" dirty="0"/>
            </a:br>
            <a:r>
              <a:rPr lang="en-US" sz="2200" dirty="0"/>
              <a:t>earliest point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200" dirty="0"/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200" dirty="0"/>
              <a:t>Valid points of insertion of prefetch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200" dirty="0"/>
              <a:t>All the parameters of the query </a:t>
            </a:r>
            <a:br>
              <a:rPr lang="en-US" sz="2200" dirty="0"/>
            </a:br>
            <a:r>
              <a:rPr lang="en-US" sz="2200" dirty="0"/>
              <a:t>should be available, with no intervening assignments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200" dirty="0"/>
              <a:t>No intervening updates to the database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200" dirty="0"/>
              <a:t>Should be guaranteed that the query will be executed subsequently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200" dirty="0"/>
              <a:t>Systematically found using </a:t>
            </a:r>
            <a:r>
              <a:rPr lang="en-US" sz="2200" i="1" dirty="0"/>
              <a:t>Query </a:t>
            </a:r>
            <a:r>
              <a:rPr lang="en-US" sz="2200" i="1" dirty="0" err="1"/>
              <a:t>Anticipability</a:t>
            </a:r>
            <a:r>
              <a:rPr lang="en-US" sz="2200" i="1" dirty="0"/>
              <a:t> analysis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200" dirty="0"/>
              <a:t>extension of a dataflow analysis technique called </a:t>
            </a:r>
            <a:r>
              <a:rPr lang="en-US" sz="2200" dirty="0" err="1"/>
              <a:t>anticipable</a:t>
            </a:r>
            <a:r>
              <a:rPr lang="en-US" sz="2200" dirty="0"/>
              <a:t> expressions analysis</a:t>
            </a:r>
          </a:p>
        </p:txBody>
      </p:sp>
      <p:sp>
        <p:nvSpPr>
          <p:cNvPr id="10" name="Chevron 9"/>
          <p:cNvSpPr/>
          <p:nvPr/>
        </p:nvSpPr>
        <p:spPr>
          <a:xfrm rot="10800000">
            <a:off x="8904552" y="1175952"/>
            <a:ext cx="336021" cy="25198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0800000">
            <a:off x="8904552" y="1763924"/>
            <a:ext cx="336021" cy="25198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13375023">
            <a:off x="8945386" y="3020543"/>
            <a:ext cx="336021" cy="25198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174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8232510" cy="890712"/>
          </a:xfrm>
        </p:spPr>
        <p:txBody>
          <a:bodyPr/>
          <a:lstStyle/>
          <a:p>
            <a:r>
              <a:rPr lang="en-US" dirty="0" smtClean="0"/>
              <a:t>Query </a:t>
            </a:r>
            <a:r>
              <a:rPr lang="en-US" dirty="0" err="1" smtClean="0"/>
              <a:t>anticipability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4031" y="1259950"/>
            <a:ext cx="8820547" cy="136510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0728" tIns="50366" rIns="100728" bIns="50366" rtlCol="0">
            <a:spAutoFit/>
          </a:bodyPr>
          <a:lstStyle/>
          <a:p>
            <a:pPr lvl="0"/>
            <a:r>
              <a:rPr lang="en-US" sz="2200" b="1" i="1" dirty="0"/>
              <a:t>Definition 3.1.</a:t>
            </a:r>
            <a:r>
              <a:rPr lang="en-US" sz="2200" i="1" dirty="0"/>
              <a:t> A query execution statement q is </a:t>
            </a:r>
            <a:r>
              <a:rPr lang="en-US" sz="2200" b="1" i="1" dirty="0" err="1"/>
              <a:t>anticipable</a:t>
            </a:r>
            <a:r>
              <a:rPr lang="en-US" sz="2200" i="1" dirty="0"/>
              <a:t> at a program point u if every path in the CFG from u to End contains an execution of q which is not preceded by any statement that modifies the parameters of q or affects the results of q.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4031" y="3023870"/>
            <a:ext cx="8232510" cy="4199819"/>
          </a:xfrm>
          <a:prstGeom prst="rect">
            <a:avLst/>
          </a:prstGeom>
        </p:spPr>
        <p:txBody>
          <a:bodyPr vert="horz" lIns="100728" tIns="50366" rIns="100728" bIns="50366">
            <a:normAutofit/>
          </a:bodyPr>
          <a:lstStyle/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CFG: Control flow graph</a:t>
            </a:r>
          </a:p>
          <a:p>
            <a:pPr marL="805853" lvl="1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Nodes: statements</a:t>
            </a:r>
          </a:p>
          <a:p>
            <a:pPr marL="805853" lvl="1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dirty="0" smtClean="0"/>
              <a:t>Edges: control transfers between statements</a:t>
            </a:r>
          </a:p>
          <a:p>
            <a:pPr marL="805853" lvl="1" indent="-302192">
              <a:spcBef>
                <a:spcPts val="661"/>
              </a:spcBef>
              <a:buClr>
                <a:schemeClr val="accent1"/>
              </a:buClr>
              <a:buSzPct val="70000"/>
              <a:defRPr/>
            </a:pPr>
            <a:endParaRPr lang="en-US" dirty="0" smtClean="0"/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600" dirty="0"/>
              <a:t>Data flow information 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300" dirty="0"/>
              <a:t>Stored as bit vectors (1 bit per query)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300" dirty="0"/>
              <a:t>Propagated against the direction of control flow </a:t>
            </a:r>
            <a:br>
              <a:rPr lang="en-US" sz="2300" dirty="0"/>
            </a:br>
            <a:r>
              <a:rPr lang="en-US" sz="2300" dirty="0"/>
              <a:t>(Backward Dataflow Analysis)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300" dirty="0"/>
              <a:t>Captured by a system of data flow equations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300" dirty="0"/>
              <a:t>Solve equations iteratively till a </a:t>
            </a:r>
            <a:r>
              <a:rPr lang="en-US" sz="2300" dirty="0" err="1"/>
              <a:t>fixpoint</a:t>
            </a:r>
            <a:r>
              <a:rPr lang="en-US" sz="2300" dirty="0"/>
              <a:t> is reached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2300" dirty="0"/>
              <a:t>Details with example in the paper</a:t>
            </a:r>
          </a:p>
          <a:p>
            <a:pPr marL="705120" lvl="1" indent="-302192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300" dirty="0"/>
          </a:p>
        </p:txBody>
      </p:sp>
      <p:sp>
        <p:nvSpPr>
          <p:cNvPr id="6" name="Oval 5"/>
          <p:cNvSpPr/>
          <p:nvPr/>
        </p:nvSpPr>
        <p:spPr>
          <a:xfrm>
            <a:off x="8484526" y="3107866"/>
            <a:ext cx="168010" cy="167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84526" y="4787794"/>
            <a:ext cx="168010" cy="16799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rtlCol="0" anchor="ctr"/>
          <a:lstStyle/>
          <a:p>
            <a:pPr algn="ctr"/>
            <a:endParaRPr lang="en-US"/>
          </a:p>
        </p:txBody>
      </p:sp>
      <p:sp>
        <p:nvSpPr>
          <p:cNvPr id="13" name="Curved Right Arrow 12"/>
          <p:cNvSpPr/>
          <p:nvPr/>
        </p:nvSpPr>
        <p:spPr>
          <a:xfrm>
            <a:off x="8148505" y="3275859"/>
            <a:ext cx="252016" cy="1511935"/>
          </a:xfrm>
          <a:prstGeom prst="curvedRightArrow">
            <a:avLst>
              <a:gd name="adj1" fmla="val 0"/>
              <a:gd name="adj2" fmla="val 33591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flipH="1">
            <a:off x="8736541" y="3275859"/>
            <a:ext cx="252016" cy="1511935"/>
          </a:xfrm>
          <a:prstGeom prst="curvedRightArrow">
            <a:avLst>
              <a:gd name="adj1" fmla="val 0"/>
              <a:gd name="adj2" fmla="val 33591"/>
              <a:gd name="adj3" fmla="val 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939433" y="3989831"/>
            <a:ext cx="1259071" cy="8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064500" y="3863836"/>
            <a:ext cx="168010" cy="1679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84526" y="4199819"/>
            <a:ext cx="168010" cy="1679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904552" y="3695841"/>
            <a:ext cx="168010" cy="1679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820547" y="2939876"/>
            <a:ext cx="331890" cy="362599"/>
          </a:xfrm>
          <a:prstGeom prst="rect">
            <a:avLst/>
          </a:prstGeom>
          <a:noFill/>
        </p:spPr>
        <p:txBody>
          <a:bodyPr wrap="none" lIns="100772" tIns="50387" rIns="100772" bIns="50387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736542" y="4955790"/>
            <a:ext cx="614232" cy="362599"/>
          </a:xfrm>
          <a:prstGeom prst="rect">
            <a:avLst/>
          </a:prstGeom>
          <a:noFill/>
        </p:spPr>
        <p:txBody>
          <a:bodyPr wrap="none" lIns="100772" tIns="50387" rIns="100772" bIns="50387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012003" y="3624709"/>
            <a:ext cx="331890" cy="362599"/>
          </a:xfrm>
          <a:prstGeom prst="rect">
            <a:avLst/>
          </a:prstGeom>
          <a:noFill/>
        </p:spPr>
        <p:txBody>
          <a:bodyPr wrap="none" lIns="100772" tIns="50387" rIns="100772" bIns="50387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69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3994"/>
            <a:ext cx="8232510" cy="671971"/>
          </a:xfrm>
        </p:spPr>
        <p:txBody>
          <a:bodyPr/>
          <a:lstStyle/>
          <a:p>
            <a:r>
              <a:rPr lang="en-US" dirty="0" smtClean="0"/>
              <a:t>Query </a:t>
            </a:r>
            <a:r>
              <a:rPr lang="en-US" dirty="0" err="1" smtClean="0"/>
              <a:t>anticipability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319" y="1007959"/>
            <a:ext cx="3864240" cy="2423428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report(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cId,String</a:t>
            </a:r>
            <a:r>
              <a:rPr lang="en-US" dirty="0" smtClean="0">
                <a:latin typeface="Monospace"/>
              </a:rPr>
              <a:t> city){</a:t>
            </a:r>
          </a:p>
          <a:p>
            <a:r>
              <a:rPr lang="en-US" dirty="0" smtClean="0">
                <a:latin typeface="Monospace"/>
              </a:rPr>
              <a:t>    city  = …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    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rs1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rs2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45" name="Content Placeholder 5"/>
          <p:cNvSpPr txBox="1">
            <a:spLocks/>
          </p:cNvSpPr>
          <p:nvPr/>
        </p:nvSpPr>
        <p:spPr>
          <a:xfrm>
            <a:off x="336021" y="4535805"/>
            <a:ext cx="4872302" cy="1931917"/>
          </a:xfrm>
          <a:prstGeom prst="rect">
            <a:avLst/>
          </a:prstGeom>
        </p:spPr>
        <p:txBody>
          <a:bodyPr vert="horz" lIns="100728" tIns="50366" rIns="100728" bIns="50366">
            <a:normAutofit/>
          </a:bodyPr>
          <a:lstStyle/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/>
              <a:t>Bit vector = (</a:t>
            </a:r>
            <a:r>
              <a:rPr lang="en-US" sz="2400" b="1" dirty="0">
                <a:solidFill>
                  <a:srgbClr val="0070C0"/>
                </a:solidFill>
              </a:rPr>
              <a:t>q1</a:t>
            </a:r>
            <a:r>
              <a:rPr lang="en-US" sz="2400" dirty="0"/>
              <a:t>,</a:t>
            </a:r>
            <a:r>
              <a:rPr lang="en-US" sz="2400" b="1" dirty="0">
                <a:solidFill>
                  <a:srgbClr val="0070C0"/>
                </a:solidFill>
              </a:rPr>
              <a:t>q2</a:t>
            </a:r>
            <a:r>
              <a:rPr lang="en-US" sz="2400" dirty="0"/>
              <a:t>)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/>
              <a:t>      = </a:t>
            </a:r>
            <a:r>
              <a:rPr lang="en-US" sz="2400" dirty="0" err="1"/>
              <a:t>anticipable</a:t>
            </a:r>
            <a:r>
              <a:rPr lang="en-US" sz="2400" dirty="0"/>
              <a:t> (valid)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/>
              <a:t>      = not </a:t>
            </a:r>
            <a:r>
              <a:rPr lang="en-US" sz="2400" dirty="0" err="1"/>
              <a:t>anticipable</a:t>
            </a:r>
            <a:r>
              <a:rPr lang="en-US" sz="2400" dirty="0"/>
              <a:t> (invalid)</a:t>
            </a:r>
          </a:p>
        </p:txBody>
      </p:sp>
      <p:sp>
        <p:nvSpPr>
          <p:cNvPr id="46" name="&quot;No&quot; Symbol 45"/>
          <p:cNvSpPr/>
          <p:nvPr/>
        </p:nvSpPr>
        <p:spPr>
          <a:xfrm>
            <a:off x="756049" y="5520320"/>
            <a:ext cx="336021" cy="335986"/>
          </a:xfrm>
          <a:prstGeom prst="noSmoking">
            <a:avLst>
              <a:gd name="adj" fmla="val 119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righ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047" y="5088617"/>
            <a:ext cx="355126" cy="335986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68011" y="1007959"/>
            <a:ext cx="500470" cy="24234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100728" tIns="50366" rIns="100728" bIns="50366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n1</a:t>
            </a:r>
          </a:p>
          <a:p>
            <a:r>
              <a:rPr lang="en-US" dirty="0" smtClean="0"/>
              <a:t>n2</a:t>
            </a:r>
          </a:p>
          <a:p>
            <a:r>
              <a:rPr lang="en-US" dirty="0" smtClean="0"/>
              <a:t>n3</a:t>
            </a:r>
          </a:p>
          <a:p>
            <a:endParaRPr lang="en-US" dirty="0" smtClean="0"/>
          </a:p>
          <a:p>
            <a:r>
              <a:rPr lang="en-US" dirty="0" smtClean="0"/>
              <a:t>n4</a:t>
            </a:r>
          </a:p>
          <a:p>
            <a:r>
              <a:rPr lang="en-US" dirty="0" smtClean="0"/>
              <a:t>n5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56" name="Group 39"/>
          <p:cNvGrpSpPr/>
          <p:nvPr/>
        </p:nvGrpSpPr>
        <p:grpSpPr>
          <a:xfrm>
            <a:off x="5292328" y="671971"/>
            <a:ext cx="2520156" cy="6635717"/>
            <a:chOff x="4343400" y="685800"/>
            <a:chExt cx="2286000" cy="6019802"/>
          </a:xfrm>
        </p:grpSpPr>
        <p:grpSp>
          <p:nvGrpSpPr>
            <p:cNvPr id="76" name="Group 8"/>
            <p:cNvGrpSpPr/>
            <p:nvPr/>
          </p:nvGrpSpPr>
          <p:grpSpPr>
            <a:xfrm>
              <a:off x="4343400" y="685800"/>
              <a:ext cx="2286000" cy="6019802"/>
              <a:chOff x="5181600" y="726441"/>
              <a:chExt cx="1981200" cy="5217164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6172200" y="726441"/>
                <a:ext cx="990600" cy="381000"/>
              </a:xfrm>
              <a:prstGeom prst="ellipse">
                <a:avLst/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start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324600" y="1590042"/>
                <a:ext cx="6858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324600" y="2646682"/>
                <a:ext cx="6858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324600" y="3698242"/>
                <a:ext cx="6858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n4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326489" y="4759965"/>
                <a:ext cx="6858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n5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181600" y="2580642"/>
                <a:ext cx="6858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n3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248400" y="5638805"/>
                <a:ext cx="838200" cy="304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end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5" name="Straight Arrow Connector 84"/>
              <p:cNvCxnSpPr>
                <a:stCxn id="78" idx="4"/>
                <a:endCxn id="79" idx="0"/>
              </p:cNvCxnSpPr>
              <p:nvPr/>
            </p:nvCxnSpPr>
            <p:spPr>
              <a:xfrm rot="5400000">
                <a:off x="6426200" y="1348741"/>
                <a:ext cx="482601" cy="13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79" idx="4"/>
                <a:endCxn id="80" idx="0"/>
              </p:cNvCxnSpPr>
              <p:nvPr/>
            </p:nvCxnSpPr>
            <p:spPr>
              <a:xfrm rot="5400000">
                <a:off x="6367780" y="2346962"/>
                <a:ext cx="599441" cy="13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0" idx="4"/>
                <a:endCxn id="81" idx="0"/>
              </p:cNvCxnSpPr>
              <p:nvPr/>
            </p:nvCxnSpPr>
            <p:spPr>
              <a:xfrm rot="5400000">
                <a:off x="6370320" y="3401062"/>
                <a:ext cx="594360" cy="13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2" idx="4"/>
                <a:endCxn id="84" idx="0"/>
              </p:cNvCxnSpPr>
              <p:nvPr/>
            </p:nvCxnSpPr>
            <p:spPr>
              <a:xfrm rot="5400000">
                <a:off x="6457625" y="5427040"/>
                <a:ext cx="421640" cy="18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81" idx="4"/>
                <a:endCxn id="82" idx="0"/>
              </p:cNvCxnSpPr>
              <p:nvPr/>
            </p:nvCxnSpPr>
            <p:spPr>
              <a:xfrm rot="16200000" flipH="1">
                <a:off x="6366183" y="4456759"/>
                <a:ext cx="604523" cy="18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urved Connector 89"/>
              <p:cNvCxnSpPr>
                <a:stCxn id="83" idx="0"/>
                <a:endCxn id="80" idx="1"/>
              </p:cNvCxnSpPr>
              <p:nvPr/>
            </p:nvCxnSpPr>
            <p:spPr>
              <a:xfrm rot="16200000" flipH="1">
                <a:off x="5908269" y="2196874"/>
                <a:ext cx="132995" cy="900533"/>
              </a:xfrm>
              <a:prstGeom prst="curvedConnector3">
                <a:avLst>
                  <a:gd name="adj1" fmla="val -148968"/>
                </a:avLst>
              </a:prstGeom>
              <a:ln w="285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Curved Connector 76"/>
            <p:cNvCxnSpPr>
              <a:stCxn id="80" idx="3"/>
              <a:endCxn id="83" idx="4"/>
            </p:cNvCxnSpPr>
            <p:nvPr/>
          </p:nvCxnSpPr>
          <p:spPr>
            <a:xfrm rot="5400000">
              <a:off x="5258064" y="2832734"/>
              <a:ext cx="1056" cy="1039076"/>
            </a:xfrm>
            <a:prstGeom prst="curvedConnector3">
              <a:avLst>
                <a:gd name="adj1" fmla="val 28963636"/>
              </a:avLst>
            </a:prstGeom>
            <a:ln w="28575">
              <a:solidFill>
                <a:schemeClr val="tx1"/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37292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3993"/>
            <a:ext cx="8988557" cy="671971"/>
          </a:xfrm>
        </p:spPr>
        <p:txBody>
          <a:bodyPr/>
          <a:lstStyle/>
          <a:p>
            <a:r>
              <a:rPr lang="en-US" dirty="0" smtClean="0"/>
              <a:t>Query </a:t>
            </a:r>
            <a:r>
              <a:rPr lang="en-US" dirty="0" err="1" smtClean="0"/>
              <a:t>anticipability</a:t>
            </a:r>
            <a:r>
              <a:rPr lang="en-US" dirty="0" smtClean="0"/>
              <a:t> analysis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0319" y="1007959"/>
            <a:ext cx="3864240" cy="2423428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report(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cId,String</a:t>
            </a:r>
            <a:r>
              <a:rPr lang="en-US" dirty="0" smtClean="0">
                <a:latin typeface="Monospace"/>
              </a:rPr>
              <a:t> city){</a:t>
            </a:r>
          </a:p>
          <a:p>
            <a:r>
              <a:rPr lang="en-US" dirty="0" smtClean="0">
                <a:latin typeface="Monospace"/>
              </a:rPr>
              <a:t>    city  = …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    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rs1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rs2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76" name="Content Placeholder 5"/>
          <p:cNvSpPr txBox="1">
            <a:spLocks/>
          </p:cNvSpPr>
          <p:nvPr/>
        </p:nvSpPr>
        <p:spPr>
          <a:xfrm>
            <a:off x="336025" y="4535805"/>
            <a:ext cx="5040313" cy="1931917"/>
          </a:xfrm>
          <a:prstGeom prst="rect">
            <a:avLst/>
          </a:prstGeom>
        </p:spPr>
        <p:txBody>
          <a:bodyPr vert="horz" lIns="100728" tIns="50366" rIns="100728" bIns="50366">
            <a:normAutofit/>
          </a:bodyPr>
          <a:lstStyle/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/>
              <a:t>Bit vector = (</a:t>
            </a:r>
            <a:r>
              <a:rPr lang="en-US" sz="2400" b="1" dirty="0">
                <a:solidFill>
                  <a:srgbClr val="0070C0"/>
                </a:solidFill>
              </a:rPr>
              <a:t>q1</a:t>
            </a:r>
            <a:r>
              <a:rPr lang="en-US" sz="2400" dirty="0"/>
              <a:t>,</a:t>
            </a:r>
            <a:r>
              <a:rPr lang="en-US" sz="2400" b="1" dirty="0">
                <a:solidFill>
                  <a:srgbClr val="0070C0"/>
                </a:solidFill>
              </a:rPr>
              <a:t>q2</a:t>
            </a:r>
            <a:r>
              <a:rPr lang="en-US" sz="2400" dirty="0"/>
              <a:t>)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/>
              <a:t>      = </a:t>
            </a:r>
            <a:r>
              <a:rPr lang="en-US" sz="2400" dirty="0" err="1"/>
              <a:t>anticipable</a:t>
            </a:r>
            <a:r>
              <a:rPr lang="en-US" sz="2400" dirty="0"/>
              <a:t> (valid)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400" dirty="0"/>
              <a:t>      = not </a:t>
            </a:r>
            <a:r>
              <a:rPr lang="en-US" sz="2400" dirty="0" err="1"/>
              <a:t>anticipable</a:t>
            </a:r>
            <a:r>
              <a:rPr lang="en-US" sz="2400" dirty="0"/>
              <a:t> (invalid)</a:t>
            </a:r>
          </a:p>
        </p:txBody>
      </p:sp>
      <p:sp>
        <p:nvSpPr>
          <p:cNvPr id="77" name="&quot;No&quot; Symbol 76"/>
          <p:cNvSpPr/>
          <p:nvPr/>
        </p:nvSpPr>
        <p:spPr>
          <a:xfrm>
            <a:off x="756049" y="5520320"/>
            <a:ext cx="336021" cy="335986"/>
          </a:xfrm>
          <a:prstGeom prst="noSmoking">
            <a:avLst>
              <a:gd name="adj" fmla="val 119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8" name="Picture 77" descr="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047" y="5088617"/>
            <a:ext cx="355126" cy="335986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68011" y="1007959"/>
            <a:ext cx="500470" cy="24234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lIns="100728" tIns="50366" rIns="100728" bIns="50366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n1</a:t>
            </a:r>
          </a:p>
          <a:p>
            <a:r>
              <a:rPr lang="en-US" dirty="0" smtClean="0"/>
              <a:t>n2</a:t>
            </a:r>
          </a:p>
          <a:p>
            <a:r>
              <a:rPr lang="en-US" dirty="0" smtClean="0"/>
              <a:t>n3</a:t>
            </a:r>
          </a:p>
          <a:p>
            <a:endParaRPr lang="en-US" dirty="0" smtClean="0"/>
          </a:p>
          <a:p>
            <a:r>
              <a:rPr lang="en-US" dirty="0" smtClean="0"/>
              <a:t>n4</a:t>
            </a:r>
          </a:p>
          <a:p>
            <a:r>
              <a:rPr lang="en-US" dirty="0" smtClean="0"/>
              <a:t>n5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29" name="Group 228"/>
          <p:cNvGrpSpPr/>
          <p:nvPr/>
        </p:nvGrpSpPr>
        <p:grpSpPr>
          <a:xfrm>
            <a:off x="4536282" y="587977"/>
            <a:ext cx="3804651" cy="6704107"/>
            <a:chOff x="4105549" y="533400"/>
            <a:chExt cx="3451147" cy="6081844"/>
          </a:xfrm>
        </p:grpSpPr>
        <p:grpSp>
          <p:nvGrpSpPr>
            <p:cNvPr id="33" name="Group 32"/>
            <p:cNvGrpSpPr/>
            <p:nvPr/>
          </p:nvGrpSpPr>
          <p:grpSpPr>
            <a:xfrm>
              <a:off x="6635438" y="6204106"/>
              <a:ext cx="921258" cy="411138"/>
              <a:chOff x="4882836" y="5205614"/>
              <a:chExt cx="998544" cy="492417"/>
            </a:xfrm>
          </p:grpSpPr>
          <p:grpSp>
            <p:nvGrpSpPr>
              <p:cNvPr id="34" name="Group 26"/>
              <p:cNvGrpSpPr/>
              <p:nvPr/>
            </p:nvGrpSpPr>
            <p:grpSpPr>
              <a:xfrm>
                <a:off x="4882836" y="5205614"/>
                <a:ext cx="998544" cy="492417"/>
                <a:chOff x="990601" y="5053214"/>
                <a:chExt cx="998544" cy="49241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990601" y="5053214"/>
                  <a:ext cx="998544" cy="4924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sp>
              <p:nvSpPr>
                <p:cNvPr id="38" name="&quot;No&quot; Symbol 37"/>
                <p:cNvSpPr/>
                <p:nvPr/>
              </p:nvSpPr>
              <p:spPr>
                <a:xfrm>
                  <a:off x="1535527" y="5242730"/>
                  <a:ext cx="228600" cy="228600"/>
                </a:xfrm>
                <a:prstGeom prst="noSmoking">
                  <a:avLst>
                    <a:gd name="adj" fmla="val 11937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&quot;No&quot; Symbol 34"/>
              <p:cNvSpPr/>
              <p:nvPr/>
            </p:nvSpPr>
            <p:spPr>
              <a:xfrm>
                <a:off x="5073501" y="5387165"/>
                <a:ext cx="228600" cy="228600"/>
              </a:xfrm>
              <a:prstGeom prst="noSmoking">
                <a:avLst>
                  <a:gd name="adj" fmla="val 1193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629402" y="3733800"/>
              <a:ext cx="921258" cy="411138"/>
              <a:chOff x="4578035" y="5253335"/>
              <a:chExt cx="921258" cy="41113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578035" y="5253335"/>
                <a:ext cx="921258" cy="411138"/>
                <a:chOff x="990600" y="5100935"/>
                <a:chExt cx="921258" cy="411138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990600" y="5100935"/>
                  <a:ext cx="921258" cy="411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pic>
              <p:nvPicPr>
                <p:cNvPr id="54" name="Picture 53" descr="righ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174899" y="5257800"/>
                  <a:ext cx="206012" cy="194929"/>
                </a:xfrm>
                <a:prstGeom prst="rect">
                  <a:avLst/>
                </a:prstGeom>
              </p:spPr>
            </p:pic>
          </p:grpSp>
          <p:pic>
            <p:nvPicPr>
              <p:cNvPr id="55" name="Picture 54" descr="right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15437" y="5410200"/>
                <a:ext cx="206012" cy="194929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6629402" y="5029200"/>
              <a:ext cx="921258" cy="411138"/>
              <a:chOff x="990600" y="5100935"/>
              <a:chExt cx="921258" cy="411138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990600" y="5100935"/>
                <a:ext cx="921258" cy="411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   ,   )</a:t>
                </a:r>
              </a:p>
            </p:txBody>
          </p:sp>
          <p:sp>
            <p:nvSpPr>
              <p:cNvPr id="59" name="&quot;No&quot; Symbol 58"/>
              <p:cNvSpPr/>
              <p:nvPr/>
            </p:nvSpPr>
            <p:spPr>
              <a:xfrm>
                <a:off x="1187301" y="5280025"/>
                <a:ext cx="184295" cy="163033"/>
              </a:xfrm>
              <a:prstGeom prst="noSmoking">
                <a:avLst>
                  <a:gd name="adj" fmla="val 1193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Picture 59" descr="right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82721" y="5254625"/>
                <a:ext cx="228596" cy="216298"/>
              </a:xfrm>
              <a:prstGeom prst="rect">
                <a:avLst/>
              </a:prstGeom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6620148" y="5486407"/>
              <a:ext cx="921258" cy="411138"/>
              <a:chOff x="4882836" y="5205614"/>
              <a:chExt cx="998544" cy="492417"/>
            </a:xfrm>
          </p:grpSpPr>
          <p:grpSp>
            <p:nvGrpSpPr>
              <p:cNvPr id="121" name="Group 26"/>
              <p:cNvGrpSpPr/>
              <p:nvPr/>
            </p:nvGrpSpPr>
            <p:grpSpPr>
              <a:xfrm>
                <a:off x="4882836" y="5205614"/>
                <a:ext cx="998544" cy="492417"/>
                <a:chOff x="990601" y="5053214"/>
                <a:chExt cx="998544" cy="492417"/>
              </a:xfrm>
            </p:grpSpPr>
            <p:sp>
              <p:nvSpPr>
                <p:cNvPr id="123" name="TextBox 122"/>
                <p:cNvSpPr txBox="1"/>
                <p:nvPr/>
              </p:nvSpPr>
              <p:spPr>
                <a:xfrm>
                  <a:off x="990601" y="5053214"/>
                  <a:ext cx="998544" cy="4924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sp>
              <p:nvSpPr>
                <p:cNvPr id="124" name="&quot;No&quot; Symbol 123"/>
                <p:cNvSpPr/>
                <p:nvPr/>
              </p:nvSpPr>
              <p:spPr>
                <a:xfrm>
                  <a:off x="1535527" y="5242730"/>
                  <a:ext cx="228600" cy="228600"/>
                </a:xfrm>
                <a:prstGeom prst="noSmoking">
                  <a:avLst>
                    <a:gd name="adj" fmla="val 11937"/>
                  </a:avLst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&quot;No&quot; Symbol 121"/>
              <p:cNvSpPr/>
              <p:nvPr/>
            </p:nvSpPr>
            <p:spPr>
              <a:xfrm>
                <a:off x="5073501" y="5387165"/>
                <a:ext cx="228600" cy="228600"/>
              </a:xfrm>
              <a:prstGeom prst="noSmoking">
                <a:avLst>
                  <a:gd name="adj" fmla="val 1193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6629398" y="4187825"/>
              <a:ext cx="921258" cy="411138"/>
              <a:chOff x="990600" y="5100935"/>
              <a:chExt cx="921258" cy="411138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990600" y="5100935"/>
                <a:ext cx="921258" cy="411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   ,   )</a:t>
                </a:r>
              </a:p>
            </p:txBody>
          </p:sp>
          <p:sp>
            <p:nvSpPr>
              <p:cNvPr id="107" name="&quot;No&quot; Symbol 106"/>
              <p:cNvSpPr/>
              <p:nvPr/>
            </p:nvSpPr>
            <p:spPr>
              <a:xfrm>
                <a:off x="1187301" y="5280025"/>
                <a:ext cx="184295" cy="163033"/>
              </a:xfrm>
              <a:prstGeom prst="noSmoking">
                <a:avLst>
                  <a:gd name="adj" fmla="val 1193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08" name="Picture 107" descr="right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82721" y="5254625"/>
                <a:ext cx="228596" cy="216298"/>
              </a:xfrm>
              <a:prstGeom prst="rect">
                <a:avLst/>
              </a:prstGeom>
            </p:spPr>
          </p:pic>
        </p:grpSp>
        <p:grpSp>
          <p:nvGrpSpPr>
            <p:cNvPr id="109" name="Group 108"/>
            <p:cNvGrpSpPr/>
            <p:nvPr/>
          </p:nvGrpSpPr>
          <p:grpSpPr>
            <a:xfrm>
              <a:off x="6629398" y="2917825"/>
              <a:ext cx="921258" cy="411138"/>
              <a:chOff x="4578035" y="5253335"/>
              <a:chExt cx="921258" cy="411138"/>
            </a:xfrm>
          </p:grpSpPr>
          <p:grpSp>
            <p:nvGrpSpPr>
              <p:cNvPr id="110" name="Group 50"/>
              <p:cNvGrpSpPr/>
              <p:nvPr/>
            </p:nvGrpSpPr>
            <p:grpSpPr>
              <a:xfrm>
                <a:off x="4578035" y="5253335"/>
                <a:ext cx="921258" cy="411138"/>
                <a:chOff x="990600" y="5100935"/>
                <a:chExt cx="921258" cy="411138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990600" y="5100935"/>
                  <a:ext cx="921258" cy="411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pic>
              <p:nvPicPr>
                <p:cNvPr id="113" name="Picture 112" descr="righ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174899" y="5257800"/>
                  <a:ext cx="206012" cy="194929"/>
                </a:xfrm>
                <a:prstGeom prst="rect">
                  <a:avLst/>
                </a:prstGeom>
              </p:spPr>
            </p:pic>
          </p:grpSp>
          <p:pic>
            <p:nvPicPr>
              <p:cNvPr id="111" name="Picture 110" descr="right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15437" y="5410200"/>
                <a:ext cx="206012" cy="194929"/>
              </a:xfrm>
              <a:prstGeom prst="rect">
                <a:avLst/>
              </a:prstGeom>
            </p:spPr>
          </p:pic>
        </p:grpSp>
        <p:grpSp>
          <p:nvGrpSpPr>
            <p:cNvPr id="114" name="Group 113"/>
            <p:cNvGrpSpPr/>
            <p:nvPr/>
          </p:nvGrpSpPr>
          <p:grpSpPr>
            <a:xfrm>
              <a:off x="6629398" y="2514600"/>
              <a:ext cx="921258" cy="411138"/>
              <a:chOff x="4578035" y="5253335"/>
              <a:chExt cx="921258" cy="411138"/>
            </a:xfrm>
          </p:grpSpPr>
          <p:grpSp>
            <p:nvGrpSpPr>
              <p:cNvPr id="115" name="Group 50"/>
              <p:cNvGrpSpPr/>
              <p:nvPr/>
            </p:nvGrpSpPr>
            <p:grpSpPr>
              <a:xfrm>
                <a:off x="4578035" y="5253335"/>
                <a:ext cx="921258" cy="411138"/>
                <a:chOff x="990600" y="5100935"/>
                <a:chExt cx="921258" cy="411138"/>
              </a:xfrm>
            </p:grpSpPr>
            <p:sp>
              <p:nvSpPr>
                <p:cNvPr id="117" name="TextBox 116"/>
                <p:cNvSpPr txBox="1"/>
                <p:nvPr/>
              </p:nvSpPr>
              <p:spPr>
                <a:xfrm>
                  <a:off x="990600" y="5100935"/>
                  <a:ext cx="921258" cy="411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pic>
              <p:nvPicPr>
                <p:cNvPr id="118" name="Picture 117" descr="righ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174899" y="5257800"/>
                  <a:ext cx="206012" cy="194929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115" descr="right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15437" y="5410200"/>
                <a:ext cx="206012" cy="194929"/>
              </a:xfrm>
              <a:prstGeom prst="rect">
                <a:avLst/>
              </a:prstGeom>
            </p:spPr>
          </p:pic>
        </p:grpSp>
        <p:grpSp>
          <p:nvGrpSpPr>
            <p:cNvPr id="119" name="Group 118"/>
            <p:cNvGrpSpPr/>
            <p:nvPr/>
          </p:nvGrpSpPr>
          <p:grpSpPr>
            <a:xfrm>
              <a:off x="4105549" y="3200400"/>
              <a:ext cx="921258" cy="411138"/>
              <a:chOff x="4578035" y="5253335"/>
              <a:chExt cx="921258" cy="411138"/>
            </a:xfrm>
          </p:grpSpPr>
          <p:grpSp>
            <p:nvGrpSpPr>
              <p:cNvPr id="135" name="Group 50"/>
              <p:cNvGrpSpPr/>
              <p:nvPr/>
            </p:nvGrpSpPr>
            <p:grpSpPr>
              <a:xfrm>
                <a:off x="4578035" y="5253335"/>
                <a:ext cx="921258" cy="411138"/>
                <a:chOff x="990600" y="5100935"/>
                <a:chExt cx="921258" cy="411138"/>
              </a:xfrm>
            </p:grpSpPr>
            <p:sp>
              <p:nvSpPr>
                <p:cNvPr id="137" name="TextBox 136"/>
                <p:cNvSpPr txBox="1"/>
                <p:nvPr/>
              </p:nvSpPr>
              <p:spPr>
                <a:xfrm>
                  <a:off x="990600" y="5100935"/>
                  <a:ext cx="921258" cy="411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pic>
              <p:nvPicPr>
                <p:cNvPr id="138" name="Picture 137" descr="righ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174899" y="5257800"/>
                  <a:ext cx="206012" cy="194929"/>
                </a:xfrm>
                <a:prstGeom prst="rect">
                  <a:avLst/>
                </a:prstGeom>
              </p:spPr>
            </p:pic>
          </p:grpSp>
          <p:pic>
            <p:nvPicPr>
              <p:cNvPr id="136" name="Picture 135" descr="right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15437" y="5410200"/>
                <a:ext cx="206012" cy="194929"/>
              </a:xfrm>
              <a:prstGeom prst="rect">
                <a:avLst/>
              </a:prstGeom>
            </p:spPr>
          </p:pic>
        </p:grpSp>
        <p:grpSp>
          <p:nvGrpSpPr>
            <p:cNvPr id="139" name="Group 138"/>
            <p:cNvGrpSpPr/>
            <p:nvPr/>
          </p:nvGrpSpPr>
          <p:grpSpPr>
            <a:xfrm>
              <a:off x="4114800" y="2159913"/>
              <a:ext cx="921258" cy="411138"/>
              <a:chOff x="4578035" y="5253335"/>
              <a:chExt cx="921258" cy="411138"/>
            </a:xfrm>
          </p:grpSpPr>
          <p:grpSp>
            <p:nvGrpSpPr>
              <p:cNvPr id="140" name="Group 50"/>
              <p:cNvGrpSpPr/>
              <p:nvPr/>
            </p:nvGrpSpPr>
            <p:grpSpPr>
              <a:xfrm>
                <a:off x="4578035" y="5253335"/>
                <a:ext cx="921258" cy="411138"/>
                <a:chOff x="990600" y="5100935"/>
                <a:chExt cx="921258" cy="411138"/>
              </a:xfrm>
            </p:grpSpPr>
            <p:sp>
              <p:nvSpPr>
                <p:cNvPr id="142" name="TextBox 141"/>
                <p:cNvSpPr txBox="1"/>
                <p:nvPr/>
              </p:nvSpPr>
              <p:spPr>
                <a:xfrm>
                  <a:off x="990600" y="5100935"/>
                  <a:ext cx="921258" cy="411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pic>
              <p:nvPicPr>
                <p:cNvPr id="143" name="Picture 142" descr="righ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174899" y="5257800"/>
                  <a:ext cx="206012" cy="194929"/>
                </a:xfrm>
                <a:prstGeom prst="rect">
                  <a:avLst/>
                </a:prstGeom>
              </p:spPr>
            </p:pic>
          </p:grpSp>
          <p:pic>
            <p:nvPicPr>
              <p:cNvPr id="141" name="Picture 140" descr="right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15437" y="5410200"/>
                <a:ext cx="206012" cy="194929"/>
              </a:xfrm>
              <a:prstGeom prst="rect">
                <a:avLst/>
              </a:prstGeom>
            </p:spPr>
          </p:pic>
        </p:grpSp>
        <p:grpSp>
          <p:nvGrpSpPr>
            <p:cNvPr id="161" name="Group 160"/>
            <p:cNvGrpSpPr/>
            <p:nvPr/>
          </p:nvGrpSpPr>
          <p:grpSpPr>
            <a:xfrm>
              <a:off x="6620147" y="1295400"/>
              <a:ext cx="921258" cy="411138"/>
              <a:chOff x="7620000" y="2007513"/>
              <a:chExt cx="921258" cy="411138"/>
            </a:xfrm>
          </p:grpSpPr>
          <p:grpSp>
            <p:nvGrpSpPr>
              <p:cNvPr id="162" name="Group 50"/>
              <p:cNvGrpSpPr/>
              <p:nvPr/>
            </p:nvGrpSpPr>
            <p:grpSpPr>
              <a:xfrm>
                <a:off x="7620000" y="2007513"/>
                <a:ext cx="921258" cy="411138"/>
                <a:chOff x="990600" y="5100935"/>
                <a:chExt cx="921258" cy="411138"/>
              </a:xfrm>
            </p:grpSpPr>
            <p:sp>
              <p:nvSpPr>
                <p:cNvPr id="164" name="TextBox 163"/>
                <p:cNvSpPr txBox="1"/>
                <p:nvPr/>
              </p:nvSpPr>
              <p:spPr>
                <a:xfrm>
                  <a:off x="990600" y="5100935"/>
                  <a:ext cx="921258" cy="411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pic>
              <p:nvPicPr>
                <p:cNvPr id="165" name="Picture 164" descr="righ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174899" y="5257800"/>
                  <a:ext cx="206012" cy="194929"/>
                </a:xfrm>
                <a:prstGeom prst="rect">
                  <a:avLst/>
                </a:prstGeom>
              </p:spPr>
            </p:pic>
          </p:grpSp>
          <p:sp>
            <p:nvSpPr>
              <p:cNvPr id="163" name="&quot;No&quot; Symbol 162"/>
              <p:cNvSpPr/>
              <p:nvPr/>
            </p:nvSpPr>
            <p:spPr>
              <a:xfrm>
                <a:off x="8137525" y="2164983"/>
                <a:ext cx="210907" cy="190867"/>
              </a:xfrm>
              <a:prstGeom prst="noSmoking">
                <a:avLst>
                  <a:gd name="adj" fmla="val 1193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6629398" y="762000"/>
              <a:ext cx="921258" cy="411138"/>
              <a:chOff x="7620000" y="2007513"/>
              <a:chExt cx="921258" cy="411138"/>
            </a:xfrm>
          </p:grpSpPr>
          <p:grpSp>
            <p:nvGrpSpPr>
              <p:cNvPr id="167" name="Group 50"/>
              <p:cNvGrpSpPr/>
              <p:nvPr/>
            </p:nvGrpSpPr>
            <p:grpSpPr>
              <a:xfrm>
                <a:off x="7620000" y="2007513"/>
                <a:ext cx="921258" cy="411138"/>
                <a:chOff x="990600" y="5100935"/>
                <a:chExt cx="921258" cy="411138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990600" y="5100935"/>
                  <a:ext cx="921258" cy="411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pic>
              <p:nvPicPr>
                <p:cNvPr id="170" name="Picture 169" descr="righ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174899" y="5257800"/>
                  <a:ext cx="206012" cy="194929"/>
                </a:xfrm>
                <a:prstGeom prst="rect">
                  <a:avLst/>
                </a:prstGeom>
              </p:spPr>
            </p:pic>
          </p:grpSp>
          <p:sp>
            <p:nvSpPr>
              <p:cNvPr id="168" name="&quot;No&quot; Symbol 167"/>
              <p:cNvSpPr/>
              <p:nvPr/>
            </p:nvSpPr>
            <p:spPr>
              <a:xfrm>
                <a:off x="8137525" y="2164983"/>
                <a:ext cx="210907" cy="190867"/>
              </a:xfrm>
              <a:prstGeom prst="noSmoking">
                <a:avLst>
                  <a:gd name="adj" fmla="val 11937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8" name="Group 39"/>
            <p:cNvGrpSpPr/>
            <p:nvPr/>
          </p:nvGrpSpPr>
          <p:grpSpPr>
            <a:xfrm>
              <a:off x="4495800" y="533400"/>
              <a:ext cx="2286000" cy="6019802"/>
              <a:chOff x="4343400" y="685800"/>
              <a:chExt cx="2286000" cy="6019802"/>
            </a:xfrm>
          </p:grpSpPr>
          <p:grpSp>
            <p:nvGrpSpPr>
              <p:cNvPr id="209" name="Group 8"/>
              <p:cNvGrpSpPr/>
              <p:nvPr/>
            </p:nvGrpSpPr>
            <p:grpSpPr>
              <a:xfrm>
                <a:off x="4343400" y="685800"/>
                <a:ext cx="2286000" cy="6019800"/>
                <a:chOff x="5181600" y="726441"/>
                <a:chExt cx="1981200" cy="5217164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6172200" y="726441"/>
                  <a:ext cx="990600" cy="381000"/>
                </a:xfrm>
                <a:prstGeom prst="ellipse">
                  <a:avLst/>
                </a:prstGeom>
                <a:noFill/>
                <a:ln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start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6324600" y="1590042"/>
                  <a:ext cx="6858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6324600" y="2646682"/>
                  <a:ext cx="6858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n2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6324600" y="3698242"/>
                  <a:ext cx="6858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n4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6326489" y="4759965"/>
                  <a:ext cx="6858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n5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5181600" y="2580642"/>
                  <a:ext cx="6858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n3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6248400" y="5638805"/>
                  <a:ext cx="838200" cy="304800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end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18" name="Straight Arrow Connector 217"/>
                <p:cNvCxnSpPr>
                  <a:stCxn id="211" idx="4"/>
                  <a:endCxn id="212" idx="0"/>
                </p:cNvCxnSpPr>
                <p:nvPr/>
              </p:nvCxnSpPr>
              <p:spPr>
                <a:xfrm rot="5400000">
                  <a:off x="6426200" y="1348741"/>
                  <a:ext cx="482601" cy="13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/>
                <p:cNvCxnSpPr>
                  <a:stCxn id="212" idx="4"/>
                  <a:endCxn id="213" idx="0"/>
                </p:cNvCxnSpPr>
                <p:nvPr/>
              </p:nvCxnSpPr>
              <p:spPr>
                <a:xfrm rot="5400000">
                  <a:off x="6367780" y="2346962"/>
                  <a:ext cx="599441" cy="13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/>
                <p:cNvCxnSpPr>
                  <a:stCxn id="213" idx="4"/>
                  <a:endCxn id="214" idx="0"/>
                </p:cNvCxnSpPr>
                <p:nvPr/>
              </p:nvCxnSpPr>
              <p:spPr>
                <a:xfrm rot="5400000">
                  <a:off x="6370320" y="3401062"/>
                  <a:ext cx="594360" cy="137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>
                  <a:stCxn id="215" idx="4"/>
                  <a:endCxn id="217" idx="0"/>
                </p:cNvCxnSpPr>
                <p:nvPr/>
              </p:nvCxnSpPr>
              <p:spPr>
                <a:xfrm rot="5400000">
                  <a:off x="6457625" y="5427040"/>
                  <a:ext cx="421640" cy="188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/>
                <p:cNvCxnSpPr>
                  <a:stCxn id="214" idx="4"/>
                  <a:endCxn id="215" idx="0"/>
                </p:cNvCxnSpPr>
                <p:nvPr/>
              </p:nvCxnSpPr>
              <p:spPr>
                <a:xfrm rot="16200000" flipH="1">
                  <a:off x="6366183" y="4456759"/>
                  <a:ext cx="604523" cy="188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Curved Connector 222"/>
                <p:cNvCxnSpPr>
                  <a:stCxn id="216" idx="0"/>
                  <a:endCxn id="213" idx="1"/>
                </p:cNvCxnSpPr>
                <p:nvPr/>
              </p:nvCxnSpPr>
              <p:spPr>
                <a:xfrm rot="16200000" flipH="1">
                  <a:off x="5908269" y="2196874"/>
                  <a:ext cx="132995" cy="900533"/>
                </a:xfrm>
                <a:prstGeom prst="curvedConnector3">
                  <a:avLst>
                    <a:gd name="adj1" fmla="val -148968"/>
                  </a:avLst>
                </a:prstGeom>
                <a:ln w="28575">
                  <a:solidFill>
                    <a:schemeClr val="tx1"/>
                  </a:solidFill>
                  <a:prstDash val="soli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0" name="Curved Connector 209"/>
              <p:cNvCxnSpPr>
                <a:stCxn id="213" idx="3"/>
                <a:endCxn id="216" idx="4"/>
              </p:cNvCxnSpPr>
              <p:nvPr/>
            </p:nvCxnSpPr>
            <p:spPr>
              <a:xfrm rot="5400000">
                <a:off x="5258064" y="2832734"/>
                <a:ext cx="1056" cy="1039076"/>
              </a:xfrm>
              <a:prstGeom prst="curvedConnector3">
                <a:avLst>
                  <a:gd name="adj1" fmla="val 28963636"/>
                </a:avLst>
              </a:prstGeom>
              <a:ln w="28575">
                <a:solidFill>
                  <a:schemeClr val="tx1"/>
                </a:solidFill>
                <a:prstDash val="soli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up 223"/>
            <p:cNvGrpSpPr/>
            <p:nvPr/>
          </p:nvGrpSpPr>
          <p:grpSpPr>
            <a:xfrm>
              <a:off x="6620149" y="1752600"/>
              <a:ext cx="921258" cy="411138"/>
              <a:chOff x="4578035" y="5253335"/>
              <a:chExt cx="921258" cy="411138"/>
            </a:xfrm>
          </p:grpSpPr>
          <p:grpSp>
            <p:nvGrpSpPr>
              <p:cNvPr id="225" name="Group 50"/>
              <p:cNvGrpSpPr/>
              <p:nvPr/>
            </p:nvGrpSpPr>
            <p:grpSpPr>
              <a:xfrm>
                <a:off x="4578035" y="5253335"/>
                <a:ext cx="921258" cy="411138"/>
                <a:chOff x="990600" y="5100935"/>
                <a:chExt cx="921258" cy="411138"/>
              </a:xfrm>
            </p:grpSpPr>
            <p:sp>
              <p:nvSpPr>
                <p:cNvPr id="227" name="TextBox 226"/>
                <p:cNvSpPr txBox="1"/>
                <p:nvPr/>
              </p:nvSpPr>
              <p:spPr>
                <a:xfrm>
                  <a:off x="990600" y="5100935"/>
                  <a:ext cx="921258" cy="411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/>
                    <a:t>(   ,   )</a:t>
                  </a:r>
                </a:p>
              </p:txBody>
            </p:sp>
            <p:pic>
              <p:nvPicPr>
                <p:cNvPr id="228" name="Picture 227" descr="right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174899" y="5257800"/>
                  <a:ext cx="206012" cy="194929"/>
                </a:xfrm>
                <a:prstGeom prst="rect">
                  <a:avLst/>
                </a:prstGeom>
              </p:spPr>
            </p:pic>
          </p:grpSp>
          <p:pic>
            <p:nvPicPr>
              <p:cNvPr id="226" name="Picture 225" descr="right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15437" y="5410200"/>
                <a:ext cx="206012" cy="1949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097325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20026" y="5207776"/>
            <a:ext cx="4284266" cy="2015913"/>
          </a:xfrm>
        </p:spPr>
        <p:txBody>
          <a:bodyPr/>
          <a:lstStyle/>
          <a:p>
            <a:pPr marL="302192" lvl="1">
              <a:spcBef>
                <a:spcPts val="661"/>
              </a:spcBef>
              <a:buSzPct val="70000"/>
              <a:buFont typeface="Wingdings"/>
              <a:buChar char=""/>
            </a:pPr>
            <a:r>
              <a:rPr lang="en-US" dirty="0" smtClean="0"/>
              <a:t>Data dependence barriers </a:t>
            </a:r>
          </a:p>
          <a:p>
            <a:pPr marL="604390" lvl="2">
              <a:spcBef>
                <a:spcPts val="661"/>
              </a:spcBef>
              <a:buSzPct val="70000"/>
            </a:pPr>
            <a:r>
              <a:rPr lang="en-US" dirty="0" smtClean="0"/>
              <a:t>Due to assignment to query parameters or UPDATEs</a:t>
            </a:r>
          </a:p>
          <a:p>
            <a:pPr marL="604390" lvl="2">
              <a:spcBef>
                <a:spcPts val="661"/>
              </a:spcBef>
              <a:buSzPct val="70000"/>
            </a:pPr>
            <a:r>
              <a:rPr lang="en-US" dirty="0" smtClean="0"/>
              <a:t>Append prefetch to the barrier statement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4791657" y="5207776"/>
            <a:ext cx="4448916" cy="1931917"/>
          </a:xfrm>
        </p:spPr>
        <p:txBody>
          <a:bodyPr/>
          <a:lstStyle/>
          <a:p>
            <a:pPr marL="302192" lvl="1">
              <a:spcBef>
                <a:spcPts val="661"/>
              </a:spcBef>
              <a:buSzPct val="70000"/>
              <a:buFont typeface="Wingdings"/>
              <a:buChar char=""/>
            </a:pPr>
            <a:r>
              <a:rPr lang="en-US" dirty="0" smtClean="0"/>
              <a:t>Control dependence barriers </a:t>
            </a:r>
          </a:p>
          <a:p>
            <a:pPr marL="604390" lvl="2">
              <a:spcBef>
                <a:spcPts val="661"/>
              </a:spcBef>
              <a:buSzPct val="70000"/>
            </a:pPr>
            <a:r>
              <a:rPr lang="en-US" dirty="0" smtClean="0"/>
              <a:t>Due to conditional branching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if-else </a:t>
            </a:r>
            <a:r>
              <a:rPr lang="en-US" dirty="0" smtClean="0"/>
              <a:t>or loops)</a:t>
            </a:r>
          </a:p>
          <a:p>
            <a:pPr marL="604390" lvl="2">
              <a:spcBef>
                <a:spcPts val="661"/>
              </a:spcBef>
              <a:buSzPct val="70000"/>
            </a:pPr>
            <a:r>
              <a:rPr lang="en-US" dirty="0" err="1" smtClean="0"/>
              <a:t>Prepend</a:t>
            </a:r>
            <a:r>
              <a:rPr lang="en-US" dirty="0" smtClean="0"/>
              <a:t> prefetch to the </a:t>
            </a:r>
            <a:br>
              <a:rPr lang="en-US" dirty="0" smtClean="0"/>
            </a:br>
            <a:r>
              <a:rPr lang="en-US" dirty="0" smtClean="0"/>
              <a:t>barrier statement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4031" y="0"/>
            <a:ext cx="8820547" cy="839964"/>
          </a:xfrm>
        </p:spPr>
        <p:txBody>
          <a:bodyPr>
            <a:normAutofit/>
          </a:bodyPr>
          <a:lstStyle/>
          <a:p>
            <a:r>
              <a:rPr lang="en-US" b="1" dirty="0" smtClean="0"/>
              <a:t>Intraprocedural prefetch insertion </a:t>
            </a:r>
            <a:endParaRPr lang="en-US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4031" y="865731"/>
            <a:ext cx="8232510" cy="814199"/>
          </a:xfrm>
          <a:prstGeom prst="rect">
            <a:avLst/>
          </a:prstGeom>
        </p:spPr>
        <p:txBody>
          <a:bodyPr vert="horz" wrap="square" lIns="100728" tIns="50366" rIns="100728" bIns="50366">
            <a:spAutoFit/>
          </a:bodyPr>
          <a:lstStyle/>
          <a:p>
            <a:pPr marL="302192" lvl="1" indent="-302192" defTabSz="1007734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2300" dirty="0">
                <a:latin typeface="+mn-lt"/>
              </a:rPr>
              <a:t>Analysis identifies all points in the program where q is </a:t>
            </a:r>
            <a:r>
              <a:rPr lang="en-US" sz="2300" dirty="0" err="1">
                <a:latin typeface="+mn-lt"/>
              </a:rPr>
              <a:t>anticipable</a:t>
            </a:r>
            <a:r>
              <a:rPr lang="en-US" sz="2300" dirty="0">
                <a:latin typeface="+mn-lt"/>
              </a:rPr>
              <a:t>; we are interested in earliest points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24057" y="2015913"/>
            <a:ext cx="2856177" cy="2855877"/>
            <a:chOff x="4114800" y="3886200"/>
            <a:chExt cx="2590800" cy="2590800"/>
          </a:xfrm>
        </p:grpSpPr>
        <p:cxnSp>
          <p:nvCxnSpPr>
            <p:cNvPr id="16" name="Straight Arrow Connector 15"/>
            <p:cNvCxnSpPr>
              <a:stCxn id="17" idx="2"/>
              <a:endCxn id="18" idx="0"/>
            </p:cNvCxnSpPr>
            <p:nvPr/>
          </p:nvCxnSpPr>
          <p:spPr>
            <a:xfrm rot="5400000">
              <a:off x="5102300" y="4645100"/>
              <a:ext cx="609600" cy="62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4800600" y="3886200"/>
              <a:ext cx="1219200" cy="457200"/>
            </a:xfrm>
            <a:prstGeom prst="roundRect">
              <a:avLst/>
            </a:prstGeom>
            <a:solidFill>
              <a:srgbClr val="FFE7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n1: x =…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137299" y="4953000"/>
              <a:ext cx="53340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n2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114800" y="6019800"/>
              <a:ext cx="259080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nq</a:t>
              </a:r>
              <a:r>
                <a:rPr lang="en-US" dirty="0" smtClean="0">
                  <a:solidFill>
                    <a:schemeClr val="tx1"/>
                  </a:solidFill>
                </a:rPr>
                <a:t>: </a:t>
              </a:r>
              <a:r>
                <a:rPr lang="en-US" dirty="0" err="1" smtClean="0">
                  <a:solidFill>
                    <a:schemeClr val="tx1"/>
                  </a:solidFill>
                </a:rPr>
                <a:t>executeQuery</a:t>
              </a:r>
              <a:r>
                <a:rPr lang="en-US" dirty="0" smtClean="0">
                  <a:solidFill>
                    <a:schemeClr val="tx1"/>
                  </a:solidFill>
                </a:rPr>
                <a:t>(</a:t>
              </a:r>
              <a:r>
                <a:rPr lang="en-US" dirty="0" err="1" smtClean="0">
                  <a:solidFill>
                    <a:schemeClr val="tx1"/>
                  </a:solidFill>
                </a:rPr>
                <a:t>q,x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20" name="Straight Arrow Connector 19"/>
            <p:cNvCxnSpPr>
              <a:stCxn id="18" idx="2"/>
              <a:endCxn id="19" idx="0"/>
            </p:cNvCxnSpPr>
            <p:nvPr/>
          </p:nvCxnSpPr>
          <p:spPr>
            <a:xfrm rot="16200000" flipH="1">
              <a:off x="5102299" y="5711899"/>
              <a:ext cx="609600" cy="6201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5208325" y="2015913"/>
            <a:ext cx="3948245" cy="2771881"/>
            <a:chOff x="5029200" y="1828800"/>
            <a:chExt cx="3581400" cy="2514600"/>
          </a:xfrm>
        </p:grpSpPr>
        <p:cxnSp>
          <p:nvCxnSpPr>
            <p:cNvPr id="22" name="Straight Arrow Connector 21"/>
            <p:cNvCxnSpPr>
              <a:endCxn id="24" idx="0"/>
            </p:cNvCxnSpPr>
            <p:nvPr/>
          </p:nvCxnSpPr>
          <p:spPr>
            <a:xfrm>
              <a:off x="6781800" y="2286000"/>
              <a:ext cx="528968" cy="45720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7044068" y="2743200"/>
              <a:ext cx="533400" cy="457200"/>
            </a:xfrm>
            <a:prstGeom prst="roundRect">
              <a:avLst/>
            </a:prstGeom>
            <a:solidFill>
              <a:srgbClr val="FFE7D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n2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19800" y="3886200"/>
              <a:ext cx="259080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nq</a:t>
              </a:r>
              <a:r>
                <a:rPr lang="en-US" dirty="0" smtClean="0">
                  <a:solidFill>
                    <a:schemeClr val="tx1"/>
                  </a:solidFill>
                </a:rPr>
                <a:t>: </a:t>
              </a:r>
              <a:r>
                <a:rPr lang="en-US" dirty="0" err="1" smtClean="0">
                  <a:solidFill>
                    <a:schemeClr val="tx1"/>
                  </a:solidFill>
                </a:rPr>
                <a:t>executeQuery</a:t>
              </a:r>
              <a:r>
                <a:rPr lang="en-US" dirty="0" smtClean="0">
                  <a:solidFill>
                    <a:schemeClr val="tx1"/>
                  </a:solidFill>
                </a:rPr>
                <a:t>(</a:t>
              </a:r>
              <a:r>
                <a:rPr lang="en-US" dirty="0" err="1" smtClean="0">
                  <a:solidFill>
                    <a:schemeClr val="tx1"/>
                  </a:solidFill>
                </a:rPr>
                <a:t>q,x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26" name="Straight Arrow Connector 25"/>
            <p:cNvCxnSpPr>
              <a:stCxn id="24" idx="2"/>
              <a:endCxn id="25" idx="0"/>
            </p:cNvCxnSpPr>
            <p:nvPr/>
          </p:nvCxnSpPr>
          <p:spPr>
            <a:xfrm rot="16200000" flipH="1">
              <a:off x="6970084" y="3541084"/>
              <a:ext cx="685800" cy="443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5029200" y="3886200"/>
              <a:ext cx="53340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n3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791200" y="1828800"/>
              <a:ext cx="1219200" cy="457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n1: if(…)</a:t>
              </a:r>
            </a:p>
          </p:txBody>
        </p:sp>
        <p:cxnSp>
          <p:nvCxnSpPr>
            <p:cNvPr id="47" name="Straight Arrow Connector 46"/>
            <p:cNvCxnSpPr>
              <a:endCxn id="31" idx="0"/>
            </p:cNvCxnSpPr>
            <p:nvPr/>
          </p:nvCxnSpPr>
          <p:spPr>
            <a:xfrm rot="5400000">
              <a:off x="4895850" y="2686050"/>
              <a:ext cx="1600200" cy="80010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39000" y="2428802"/>
              <a:ext cx="1345165" cy="320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submit</a:t>
              </a:r>
              <a:r>
                <a:rPr lang="en-US" b="1" i="1" dirty="0" smtClean="0"/>
                <a:t>(</a:t>
              </a:r>
              <a:r>
                <a:rPr lang="en-US" b="1" i="1" dirty="0" err="1" smtClean="0"/>
                <a:t>q,x</a:t>
              </a:r>
              <a:r>
                <a:rPr lang="en-US" i="1" dirty="0" smtClean="0"/>
                <a:t>)</a:t>
              </a:r>
              <a:endParaRPr lang="en-US" i="1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56049" y="2447617"/>
            <a:ext cx="1501797" cy="362599"/>
          </a:xfrm>
          <a:prstGeom prst="rect">
            <a:avLst/>
          </a:prstGeom>
          <a:noFill/>
        </p:spPr>
        <p:txBody>
          <a:bodyPr wrap="none" lIns="100772" tIns="50387" rIns="100772" bIns="50387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submit</a:t>
            </a:r>
            <a:r>
              <a:rPr lang="en-US" b="1" i="1" dirty="0" smtClean="0"/>
              <a:t>(</a:t>
            </a:r>
            <a:r>
              <a:rPr lang="en-US" b="1" i="1" dirty="0" err="1" smtClean="0"/>
              <a:t>q,x</a:t>
            </a:r>
            <a:r>
              <a:rPr lang="en-US" i="1" dirty="0" smtClean="0"/>
              <a:t>)</a:t>
            </a:r>
            <a:endParaRPr lang="en-US" i="1" dirty="0"/>
          </a:p>
        </p:txBody>
      </p:sp>
      <p:pic>
        <p:nvPicPr>
          <p:cNvPr id="23" name="Picture 22" descr="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8193" y="2435895"/>
            <a:ext cx="355126" cy="335986"/>
          </a:xfrm>
          <a:prstGeom prst="rect">
            <a:avLst/>
          </a:prstGeom>
        </p:spPr>
      </p:pic>
      <p:sp>
        <p:nvSpPr>
          <p:cNvPr id="27" name="&quot;No&quot; Symbol 26"/>
          <p:cNvSpPr/>
          <p:nvPr/>
        </p:nvSpPr>
        <p:spPr>
          <a:xfrm>
            <a:off x="3108195" y="1763924"/>
            <a:ext cx="336021" cy="335986"/>
          </a:xfrm>
          <a:prstGeom prst="noSmoking">
            <a:avLst>
              <a:gd name="adj" fmla="val 119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 descr="r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437" y="2855877"/>
            <a:ext cx="355126" cy="335986"/>
          </a:xfrm>
          <a:prstGeom prst="rect">
            <a:avLst/>
          </a:prstGeom>
        </p:spPr>
      </p:pic>
      <p:sp>
        <p:nvSpPr>
          <p:cNvPr id="29" name="&quot;No&quot; Symbol 28"/>
          <p:cNvSpPr/>
          <p:nvPr/>
        </p:nvSpPr>
        <p:spPr>
          <a:xfrm>
            <a:off x="7476463" y="2183906"/>
            <a:ext cx="336021" cy="335986"/>
          </a:xfrm>
          <a:prstGeom prst="noSmoking">
            <a:avLst>
              <a:gd name="adj" fmla="val 119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5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8820547" cy="839964"/>
          </a:xfrm>
        </p:spPr>
        <p:txBody>
          <a:bodyPr>
            <a:normAutofit/>
          </a:bodyPr>
          <a:lstStyle/>
          <a:p>
            <a:r>
              <a:rPr lang="en-US" dirty="0" smtClean="0"/>
              <a:t>Intraprocedural prefetch insertion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504031" y="5543762"/>
            <a:ext cx="8232510" cy="13405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q2 only achieves overlap with the loop</a:t>
            </a:r>
          </a:p>
          <a:p>
            <a:r>
              <a:rPr lang="en-US" dirty="0" smtClean="0"/>
              <a:t>q1 can be prefetched at the beginning of the method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2015" y="1548622"/>
            <a:ext cx="3864240" cy="2938647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report(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cId,String</a:t>
            </a:r>
            <a:r>
              <a:rPr lang="en-US" dirty="0" smtClean="0">
                <a:latin typeface="Monospace"/>
              </a:rPr>
              <a:t> city){</a:t>
            </a:r>
          </a:p>
          <a:p>
            <a:endParaRPr lang="en-US" dirty="0" smtClean="0">
              <a:latin typeface="Monospace"/>
            </a:endParaRPr>
          </a:p>
          <a:p>
            <a:r>
              <a:rPr lang="en-US" dirty="0" smtClean="0">
                <a:latin typeface="Monospace"/>
              </a:rPr>
              <a:t>    city  = …</a:t>
            </a:r>
          </a:p>
          <a:p>
            <a:endParaRPr lang="en-US" dirty="0" smtClean="0">
              <a:latin typeface="Monospace"/>
            </a:endParaRP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rs1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rs2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76333" y="1548622"/>
            <a:ext cx="3864240" cy="2938647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report(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cId,String</a:t>
            </a:r>
            <a:r>
              <a:rPr lang="en-US" dirty="0" smtClean="0">
                <a:latin typeface="Monospace"/>
              </a:rPr>
              <a:t> city){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city  = …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rs1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rs2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68271" y="3191863"/>
            <a:ext cx="504031" cy="41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2113" y="7056438"/>
            <a:ext cx="8534400" cy="35315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fetchResult</a:t>
            </a:r>
            <a:r>
              <a:rPr lang="en-US" dirty="0" smtClean="0"/>
              <a:t>() replaced by </a:t>
            </a:r>
            <a:r>
              <a:rPr lang="en-US" dirty="0" err="1" smtClean="0"/>
              <a:t>executeQuery</a:t>
            </a:r>
            <a:r>
              <a:rPr lang="en-US" dirty="0" smtClean="0"/>
              <a:t>() in our new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144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8820547" cy="839964"/>
          </a:xfrm>
        </p:spPr>
        <p:txBody>
          <a:bodyPr>
            <a:normAutofit/>
          </a:bodyPr>
          <a:lstStyle/>
          <a:p>
            <a:r>
              <a:rPr lang="en-US" dirty="0" smtClean="0"/>
              <a:t>Intraprocedural prefetch insertion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504031" y="5543762"/>
            <a:ext cx="8232510" cy="17639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q2 only achieves overlap with the loop</a:t>
            </a:r>
          </a:p>
          <a:p>
            <a:r>
              <a:rPr lang="en-US" dirty="0" smtClean="0"/>
              <a:t>q1 can be prefetched at the beginning of the method</a:t>
            </a:r>
          </a:p>
          <a:p>
            <a:pPr lvl="1"/>
            <a:r>
              <a:rPr lang="en-US" dirty="0" smtClean="0"/>
              <a:t>Can be moved to the method that invokes </a:t>
            </a:r>
            <a:r>
              <a:rPr lang="en-US" dirty="0" smtClean="0">
                <a:latin typeface="Monospace"/>
              </a:rPr>
              <a:t>report()</a:t>
            </a:r>
            <a:endParaRPr lang="en-US" dirty="0">
              <a:latin typeface="Monospac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015" y="1548622"/>
            <a:ext cx="3864240" cy="2938647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report(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cId,String</a:t>
            </a:r>
            <a:r>
              <a:rPr lang="en-US" dirty="0" smtClean="0">
                <a:latin typeface="Monospace"/>
              </a:rPr>
              <a:t> city){</a:t>
            </a:r>
          </a:p>
          <a:p>
            <a:endParaRPr lang="en-US" dirty="0" smtClean="0">
              <a:latin typeface="Monospace"/>
            </a:endParaRPr>
          </a:p>
          <a:p>
            <a:r>
              <a:rPr lang="en-US" dirty="0" smtClean="0">
                <a:latin typeface="Monospace"/>
              </a:rPr>
              <a:t>    city  = …</a:t>
            </a:r>
          </a:p>
          <a:p>
            <a:endParaRPr lang="en-US" dirty="0" smtClean="0">
              <a:latin typeface="Monospace"/>
            </a:endParaRP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rs1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rs2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76333" y="1548622"/>
            <a:ext cx="3864240" cy="2938647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report(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cId,String</a:t>
            </a:r>
            <a:r>
              <a:rPr lang="en-US" dirty="0" smtClean="0">
                <a:latin typeface="Monospace"/>
              </a:rPr>
              <a:t> city){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city  = …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rs1 =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rs2 =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68271" y="3191863"/>
            <a:ext cx="504031" cy="419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/>
          </a:p>
        </p:txBody>
      </p:sp>
      <p:sp>
        <p:nvSpPr>
          <p:cNvPr id="16" name="Curved Left Arrow 15"/>
          <p:cNvSpPr/>
          <p:nvPr/>
        </p:nvSpPr>
        <p:spPr>
          <a:xfrm rot="10800000">
            <a:off x="4872302" y="1175950"/>
            <a:ext cx="336021" cy="9239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687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6021" y="83996"/>
            <a:ext cx="8232510" cy="671971"/>
          </a:xfrm>
          <a:prstGeom prst="rect">
            <a:avLst/>
          </a:prstGeom>
        </p:spPr>
        <p:txBody>
          <a:bodyPr vert="horz" lIns="100728" tIns="50366" rIns="100728" bIns="50366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3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InterProcedural</a:t>
            </a:r>
            <a:r>
              <a:rPr lang="en-US" sz="33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Prefetching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021" y="839964"/>
            <a:ext cx="4620286" cy="4484301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for</a:t>
            </a:r>
            <a:r>
              <a:rPr lang="en-US" dirty="0" smtClean="0">
                <a:latin typeface="Monospace"/>
              </a:rPr>
              <a:t> (…) {</a:t>
            </a:r>
          </a:p>
          <a:p>
            <a:r>
              <a:rPr lang="en-US" dirty="0" smtClean="0">
                <a:latin typeface="Monospace"/>
              </a:rPr>
              <a:t/>
            </a:r>
            <a:br>
              <a:rPr lang="en-US" dirty="0" smtClean="0">
                <a:latin typeface="Monospace"/>
              </a:rPr>
            </a:br>
            <a:r>
              <a:rPr lang="en-US" dirty="0" smtClean="0">
                <a:latin typeface="Monospace"/>
              </a:rPr>
              <a:t>      …</a:t>
            </a:r>
          </a:p>
          <a:p>
            <a:r>
              <a:rPr lang="en-US" dirty="0" smtClean="0">
                <a:latin typeface="Monospace"/>
              </a:rPr>
              <a:t>     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custId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}</a:t>
            </a:r>
            <a:endParaRPr lang="en-US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, String city) {</a:t>
            </a:r>
          </a:p>
          <a:p>
            <a:r>
              <a:rPr lang="en-US" dirty="0" smtClean="0">
                <a:latin typeface="Monospace"/>
              </a:rPr>
              <a:t> 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if </a:t>
            </a:r>
            <a:r>
              <a:rPr lang="en-US" dirty="0" smtClean="0">
                <a:latin typeface="Monospace"/>
              </a:rPr>
              <a:t>(…)</a:t>
            </a:r>
          </a:p>
          <a:p>
            <a:r>
              <a:rPr lang="en-US" dirty="0" smtClean="0">
                <a:latin typeface="Monospace"/>
              </a:rPr>
              <a:t>	city  = …</a:t>
            </a:r>
          </a:p>
          <a:p>
            <a:r>
              <a:rPr lang="en-US" dirty="0" smtClean="0">
                <a:latin typeface="Monospace"/>
              </a:rPr>
              <a:t>  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	…</a:t>
            </a:r>
          </a:p>
          <a:p>
            <a:r>
              <a:rPr lang="en-US" dirty="0" smtClean="0">
                <a:latin typeface="Monospace"/>
              </a:rPr>
              <a:t>        }</a:t>
            </a:r>
          </a:p>
          <a:p>
            <a:r>
              <a:rPr lang="en-US" dirty="0" smtClean="0">
                <a:latin typeface="Monospace"/>
              </a:rPr>
              <a:t>        rs1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(q1,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    rs2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(q2, city);               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8323" y="839964"/>
            <a:ext cx="4620286" cy="4484301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for</a:t>
            </a:r>
            <a:r>
              <a:rPr lang="en-US" dirty="0" smtClean="0">
                <a:latin typeface="Monospace"/>
              </a:rPr>
              <a:t> (…) {</a:t>
            </a:r>
          </a:p>
          <a:p>
            <a:r>
              <a:rPr lang="en-US" dirty="0" smtClean="0">
                <a:latin typeface="Monospace"/>
              </a:rPr>
              <a:t/>
            </a:r>
            <a:br>
              <a:rPr lang="en-US" dirty="0" smtClean="0">
                <a:latin typeface="Monospace"/>
              </a:rPr>
            </a:br>
            <a:r>
              <a:rPr lang="en-US" dirty="0" smtClean="0">
                <a:latin typeface="Monospace"/>
              </a:rPr>
              <a:t>      …</a:t>
            </a:r>
          </a:p>
          <a:p>
            <a:r>
              <a:rPr lang="en-US" dirty="0" smtClean="0">
                <a:latin typeface="Monospace"/>
              </a:rPr>
              <a:t>     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custId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}</a:t>
            </a:r>
            <a:endParaRPr lang="en-US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, String city) {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dirty="0" smtClean="0">
                <a:latin typeface="Monospace"/>
              </a:rPr>
              <a:t>(q1,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if </a:t>
            </a:r>
            <a:r>
              <a:rPr lang="en-US" dirty="0" smtClean="0">
                <a:latin typeface="Monospace"/>
              </a:rPr>
              <a:t>(…)</a:t>
            </a:r>
          </a:p>
          <a:p>
            <a:r>
              <a:rPr lang="en-US" dirty="0" smtClean="0">
                <a:latin typeface="Monospace"/>
              </a:rPr>
              <a:t>	city  = …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dirty="0" smtClean="0">
                <a:latin typeface="Monospace"/>
              </a:rPr>
              <a:t>(q2, city);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	…</a:t>
            </a:r>
          </a:p>
          <a:p>
            <a:r>
              <a:rPr lang="en-US" dirty="0" smtClean="0">
                <a:latin typeface="Monospace"/>
              </a:rPr>
              <a:t>        }</a:t>
            </a:r>
          </a:p>
          <a:p>
            <a:r>
              <a:rPr lang="en-US" dirty="0" smtClean="0">
                <a:latin typeface="Monospace"/>
              </a:rPr>
              <a:t>        rs1 =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(q1,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    rs2 =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(q2, city);               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16" name="Curved Right Arrow 15"/>
          <p:cNvSpPr/>
          <p:nvPr/>
        </p:nvSpPr>
        <p:spPr>
          <a:xfrm rot="10800000">
            <a:off x="8545513" y="1112838"/>
            <a:ext cx="990600" cy="1621084"/>
          </a:xfrm>
          <a:prstGeom prst="curvedRightArrow">
            <a:avLst>
              <a:gd name="adj1" fmla="val 1791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"/>
          </p:nvPr>
        </p:nvSpPr>
        <p:spPr>
          <a:xfrm>
            <a:off x="504031" y="5761037"/>
            <a:ext cx="8232510" cy="1375296"/>
          </a:xfrm>
        </p:spPr>
        <p:txBody>
          <a:bodyPr/>
          <a:lstStyle/>
          <a:p>
            <a:r>
              <a:rPr lang="en-US" dirty="0" smtClean="0"/>
              <a:t>If first statement of procedure is </a:t>
            </a:r>
            <a:r>
              <a:rPr lang="en-US" dirty="0" err="1" smtClean="0"/>
              <a:t>submitQuery</a:t>
            </a:r>
            <a:r>
              <a:rPr lang="en-US" dirty="0" smtClean="0"/>
              <a:t>, move it to all call points of procedure.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53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6021" y="83996"/>
            <a:ext cx="8232510" cy="671971"/>
          </a:xfrm>
          <a:prstGeom prst="rect">
            <a:avLst/>
          </a:prstGeom>
        </p:spPr>
        <p:txBody>
          <a:bodyPr vert="horz" lIns="100728" tIns="50366" rIns="100728" bIns="50366" anchor="b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300" b="1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InterProcedural</a:t>
            </a:r>
            <a:r>
              <a:rPr lang="en-US" sz="33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Prefetching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021" y="839964"/>
            <a:ext cx="4620286" cy="4484301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for</a:t>
            </a:r>
            <a:r>
              <a:rPr lang="en-US" dirty="0" smtClean="0">
                <a:latin typeface="Monospace"/>
              </a:rPr>
              <a:t> (…) {</a:t>
            </a:r>
          </a:p>
          <a:p>
            <a:r>
              <a:rPr lang="en-US" dirty="0" smtClean="0">
                <a:latin typeface="Monospace"/>
              </a:rPr>
              <a:t/>
            </a:r>
            <a:br>
              <a:rPr lang="en-US" dirty="0" smtClean="0">
                <a:latin typeface="Monospace"/>
              </a:rPr>
            </a:br>
            <a:r>
              <a:rPr lang="en-US" dirty="0" smtClean="0">
                <a:latin typeface="Monospace"/>
              </a:rPr>
              <a:t>      …</a:t>
            </a:r>
          </a:p>
          <a:p>
            <a:r>
              <a:rPr lang="en-US" dirty="0" smtClean="0">
                <a:latin typeface="Monospace"/>
              </a:rPr>
              <a:t>     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custId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}</a:t>
            </a:r>
            <a:endParaRPr lang="en-US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, String city) {</a:t>
            </a:r>
          </a:p>
          <a:p>
            <a:r>
              <a:rPr lang="en-US" dirty="0" smtClean="0">
                <a:latin typeface="Monospace"/>
              </a:rPr>
              <a:t> 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if </a:t>
            </a:r>
            <a:r>
              <a:rPr lang="en-US" dirty="0" smtClean="0">
                <a:latin typeface="Monospace"/>
              </a:rPr>
              <a:t>(…)</a:t>
            </a:r>
          </a:p>
          <a:p>
            <a:r>
              <a:rPr lang="en-US" dirty="0" smtClean="0">
                <a:latin typeface="Monospace"/>
              </a:rPr>
              <a:t>	city  = …</a:t>
            </a:r>
          </a:p>
          <a:p>
            <a:r>
              <a:rPr lang="en-US" dirty="0" smtClean="0">
                <a:latin typeface="Monospace"/>
              </a:rPr>
              <a:t>  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	…</a:t>
            </a:r>
          </a:p>
          <a:p>
            <a:r>
              <a:rPr lang="en-US" dirty="0" smtClean="0">
                <a:latin typeface="Monospace"/>
              </a:rPr>
              <a:t>        }</a:t>
            </a:r>
          </a:p>
          <a:p>
            <a:r>
              <a:rPr lang="en-US" dirty="0" smtClean="0">
                <a:latin typeface="Monospace"/>
              </a:rPr>
              <a:t>        rs1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(q1,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    rs2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(q2, city);               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8323" y="839964"/>
            <a:ext cx="4620286" cy="4484301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for</a:t>
            </a:r>
            <a:r>
              <a:rPr lang="en-US" dirty="0" smtClean="0">
                <a:latin typeface="Monospace"/>
              </a:rPr>
              <a:t> (…) {</a:t>
            </a:r>
          </a:p>
          <a:p>
            <a:r>
              <a:rPr lang="en-US" b="1" i="1" dirty="0" smtClean="0">
                <a:solidFill>
                  <a:srgbClr val="C00000"/>
                </a:solidFill>
                <a:latin typeface="Monospace"/>
              </a:rPr>
              <a:t>     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dirty="0" smtClean="0">
                <a:latin typeface="Monospace"/>
              </a:rPr>
              <a:t>(q1, </a:t>
            </a:r>
            <a:r>
              <a:rPr lang="en-US" dirty="0" err="1" smtClean="0">
                <a:latin typeface="Monospace"/>
              </a:rPr>
              <a:t>custId</a:t>
            </a:r>
            <a:r>
              <a:rPr lang="en-US" dirty="0" smtClean="0">
                <a:latin typeface="Monospace"/>
              </a:rPr>
              <a:t>); </a:t>
            </a:r>
            <a:br>
              <a:rPr lang="en-US" dirty="0" smtClean="0">
                <a:latin typeface="Monospace"/>
              </a:rPr>
            </a:br>
            <a:r>
              <a:rPr lang="en-US" dirty="0" smtClean="0">
                <a:latin typeface="Monospace"/>
              </a:rPr>
              <a:t>      …</a:t>
            </a:r>
          </a:p>
          <a:p>
            <a:r>
              <a:rPr lang="en-US" dirty="0" smtClean="0">
                <a:latin typeface="Monospace"/>
              </a:rPr>
              <a:t>     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custId</a:t>
            </a:r>
            <a:r>
              <a:rPr lang="en-US" dirty="0" smtClean="0">
                <a:latin typeface="Monospace"/>
              </a:rPr>
              <a:t>, city);</a:t>
            </a:r>
          </a:p>
          <a:p>
            <a:r>
              <a:rPr lang="en-US" dirty="0" smtClean="0">
                <a:latin typeface="Monospace"/>
              </a:rPr>
              <a:t>}</a:t>
            </a:r>
            <a:endParaRPr lang="en-US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, String city) {</a:t>
            </a:r>
          </a:p>
          <a:p>
            <a:r>
              <a:rPr lang="en-US" dirty="0" smtClean="0">
                <a:latin typeface="Monospace"/>
              </a:rPr>
              <a:t>        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if </a:t>
            </a:r>
            <a:r>
              <a:rPr lang="en-US" dirty="0" smtClean="0">
                <a:latin typeface="Monospace"/>
              </a:rPr>
              <a:t>(…)</a:t>
            </a:r>
          </a:p>
          <a:p>
            <a:r>
              <a:rPr lang="en-US" dirty="0" smtClean="0">
                <a:latin typeface="Monospace"/>
              </a:rPr>
              <a:t>	city  = …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dirty="0" smtClean="0">
                <a:latin typeface="Monospace"/>
              </a:rPr>
              <a:t>(q2, city);</a:t>
            </a:r>
          </a:p>
          <a:p>
            <a:r>
              <a:rPr lang="en-US" dirty="0" smtClean="0">
                <a:latin typeface="Monospace"/>
              </a:rPr>
              <a:t>    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	…</a:t>
            </a:r>
          </a:p>
          <a:p>
            <a:r>
              <a:rPr lang="en-US" dirty="0" smtClean="0">
                <a:latin typeface="Monospace"/>
              </a:rPr>
              <a:t>        }</a:t>
            </a:r>
          </a:p>
          <a:p>
            <a:r>
              <a:rPr lang="en-US" dirty="0" smtClean="0">
                <a:latin typeface="Monospace"/>
              </a:rPr>
              <a:t>        rs1 =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(q1,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    rs2 =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(q2, city);               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10" name="Curved Right Arrow 9"/>
          <p:cNvSpPr/>
          <p:nvPr/>
        </p:nvSpPr>
        <p:spPr>
          <a:xfrm rot="10800000">
            <a:off x="8621713" y="1189039"/>
            <a:ext cx="990600" cy="1544884"/>
          </a:xfrm>
          <a:prstGeom prst="curvedRightArrow">
            <a:avLst>
              <a:gd name="adj1" fmla="val 1791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72" tIns="50387" rIns="100772" bIns="5038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04031" y="5761037"/>
            <a:ext cx="8232510" cy="1375296"/>
          </a:xfrm>
          <a:prstGeom prst="rect">
            <a:avLst/>
          </a:prstGeom>
        </p:spPr>
        <p:txBody>
          <a:bodyPr vert="horz" lIns="100750" tIns="50377" rIns="100750" bIns="50377">
            <a:normAutofit/>
          </a:bodyPr>
          <a:lstStyle>
            <a:lvl1pPr marL="302320" indent="-302320" algn="l" rtl="0" eaLnBrk="1" latinLnBrk="0" hangingPunct="1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5412" indent="-302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734" indent="-201547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0054" indent="-201547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374" indent="-201547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4695" indent="-201547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17016" indent="-201547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19335" indent="-201547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5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1657" indent="-201547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first statement of procedure is </a:t>
            </a:r>
            <a:r>
              <a:rPr lang="en-US" dirty="0" err="1" smtClean="0"/>
              <a:t>submitQuery</a:t>
            </a:r>
            <a:r>
              <a:rPr lang="en-US" dirty="0" smtClean="0"/>
              <a:t>, move it to all call points of procedure.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812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10" y="83996"/>
            <a:ext cx="9324578" cy="839964"/>
          </a:xfrm>
        </p:spPr>
        <p:txBody>
          <a:bodyPr/>
          <a:lstStyle/>
          <a:p>
            <a:r>
              <a:rPr lang="en-US" dirty="0" smtClean="0"/>
              <a:t>Prefetching Algorithm: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1175949"/>
            <a:ext cx="8904552" cy="5543762"/>
          </a:xfrm>
        </p:spPr>
        <p:txBody>
          <a:bodyPr>
            <a:normAutofit/>
          </a:bodyPr>
          <a:lstStyle/>
          <a:p>
            <a:r>
              <a:rPr lang="en-US" dirty="0" smtClean="0"/>
              <a:t>Our algorithms ensure that:</a:t>
            </a:r>
          </a:p>
          <a:p>
            <a:pPr lvl="1"/>
            <a:r>
              <a:rPr lang="en-US" dirty="0" smtClean="0"/>
              <a:t>The resulting program preserves equivalence with the original program.</a:t>
            </a:r>
          </a:p>
          <a:p>
            <a:pPr lvl="1"/>
            <a:r>
              <a:rPr lang="en-US" dirty="0" smtClean="0"/>
              <a:t>All existing statements of the program remain unchanged. </a:t>
            </a:r>
          </a:p>
          <a:p>
            <a:pPr lvl="1"/>
            <a:r>
              <a:rPr lang="en-US" dirty="0" smtClean="0"/>
              <a:t>No prefetch request is wasted. </a:t>
            </a:r>
          </a:p>
          <a:p>
            <a:r>
              <a:rPr lang="en-US" dirty="0" smtClean="0"/>
              <a:t>Equivalence preserving program and query </a:t>
            </a:r>
            <a:br>
              <a:rPr lang="en-US" dirty="0" smtClean="0"/>
            </a:br>
            <a:r>
              <a:rPr lang="en-US" dirty="0" smtClean="0"/>
              <a:t>transformations (details in paper)</a:t>
            </a:r>
          </a:p>
          <a:p>
            <a:r>
              <a:rPr lang="en-US" dirty="0" smtClean="0"/>
              <a:t>Barriers to prefetching</a:t>
            </a:r>
          </a:p>
          <a:p>
            <a:pPr lvl="1"/>
            <a:r>
              <a:rPr lang="en-US" dirty="0" smtClean="0"/>
              <a:t>Enhancements to enable</a:t>
            </a:r>
            <a:br>
              <a:rPr lang="en-US" dirty="0" smtClean="0"/>
            </a:br>
            <a:r>
              <a:rPr lang="en-US" dirty="0" smtClean="0"/>
              <a:t> prefetching</a:t>
            </a:r>
          </a:p>
          <a:p>
            <a:pPr lvl="1"/>
            <a:r>
              <a:rPr lang="en-US" dirty="0" smtClean="0"/>
              <a:t>Code motion and query chaining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49912" y="4846637"/>
            <a:ext cx="3948245" cy="2423428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proc(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){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 </a:t>
            </a:r>
            <a:r>
              <a:rPr lang="en-US" dirty="0" smtClean="0">
                <a:latin typeface="Monospace"/>
              </a:rPr>
              <a:t>x = …;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if </a:t>
            </a:r>
            <a:r>
              <a:rPr lang="en-US" b="1" dirty="0" smtClean="0">
                <a:solidFill>
                  <a:srgbClr val="000099"/>
                </a:solidFill>
                <a:latin typeface="Monospace"/>
              </a:rPr>
              <a:t>(x &gt; 10) </a:t>
            </a:r>
          </a:p>
          <a:p>
            <a:r>
              <a:rPr lang="en-US" dirty="0" smtClean="0">
                <a:latin typeface="Monospace"/>
              </a:rPr>
              <a:t>         c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0446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3996"/>
            <a:ext cx="8232510" cy="806716"/>
          </a:xfrm>
        </p:spPr>
        <p:txBody>
          <a:bodyPr/>
          <a:lstStyle/>
          <a:p>
            <a:r>
              <a:rPr lang="en-US" dirty="0" smtClean="0"/>
              <a:t>holistic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023" y="1175949"/>
            <a:ext cx="9240573" cy="5792391"/>
          </a:xfrm>
        </p:spPr>
        <p:txBody>
          <a:bodyPr/>
          <a:lstStyle/>
          <a:p>
            <a:r>
              <a:rPr lang="en-US" dirty="0" smtClean="0"/>
              <a:t>Traditional database query optimization</a:t>
            </a:r>
          </a:p>
          <a:p>
            <a:pPr lvl="1"/>
            <a:r>
              <a:rPr lang="en-US" dirty="0" smtClean="0"/>
              <a:t>Focus is within the database engine</a:t>
            </a:r>
          </a:p>
          <a:p>
            <a:r>
              <a:rPr lang="en-US" dirty="0" smtClean="0"/>
              <a:t>Optimizing compilers </a:t>
            </a:r>
          </a:p>
          <a:p>
            <a:pPr lvl="1"/>
            <a:r>
              <a:rPr lang="en-US" dirty="0" smtClean="0"/>
              <a:t>Focus is the application code</a:t>
            </a:r>
          </a:p>
          <a:p>
            <a:endParaRPr lang="en-US" dirty="0" smtClean="0"/>
          </a:p>
          <a:p>
            <a:r>
              <a:rPr lang="en-US" dirty="0" smtClean="0"/>
              <a:t>Our focus: </a:t>
            </a:r>
            <a:r>
              <a:rPr lang="en-US" i="1" dirty="0" smtClean="0"/>
              <a:t>optimizing database access in the application</a:t>
            </a:r>
          </a:p>
          <a:p>
            <a:pPr lvl="1"/>
            <a:r>
              <a:rPr lang="en-US" dirty="0" smtClean="0"/>
              <a:t>Above techniques insufficient to achieve this goal</a:t>
            </a:r>
          </a:p>
          <a:p>
            <a:pPr lvl="1"/>
            <a:r>
              <a:rPr lang="en-US" dirty="0" smtClean="0"/>
              <a:t>Requires a </a:t>
            </a:r>
            <a:r>
              <a:rPr lang="en-US" i="1" dirty="0" smtClean="0"/>
              <a:t>holistic approach </a:t>
            </a:r>
            <a:r>
              <a:rPr lang="en-US" dirty="0" smtClean="0"/>
              <a:t>spanning the boundaries of the DB and application code.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i="1" dirty="0" smtClean="0"/>
              <a:t>Holistic optimization:  </a:t>
            </a:r>
            <a:r>
              <a:rPr lang="en-US" dirty="0" smtClean="0"/>
              <a:t>Combining query optimization, compiler optimization and program analysis ideas to optimize database access in applications.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58246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0"/>
            <a:ext cx="8232510" cy="1091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Enhancement: Transitive code motion </a:t>
            </a:r>
            <a:br>
              <a:rPr lang="en-US" dirty="0" smtClean="0"/>
            </a:br>
            <a:r>
              <a:rPr lang="en-US" dirty="0" smtClean="0"/>
              <a:t>(Strong </a:t>
            </a:r>
            <a:r>
              <a:rPr lang="en-US" dirty="0" err="1" smtClean="0"/>
              <a:t>anticipability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36025" y="1175950"/>
            <a:ext cx="9072563" cy="26878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Increase prefetching benefits in presence of barriers: </a:t>
            </a:r>
          </a:p>
          <a:p>
            <a:pPr lvl="1"/>
            <a:r>
              <a:rPr lang="en-US" dirty="0" smtClean="0"/>
              <a:t>Control dependence barrier: </a:t>
            </a:r>
          </a:p>
          <a:p>
            <a:pPr lvl="2"/>
            <a:r>
              <a:rPr lang="en-US" dirty="0" smtClean="0"/>
              <a:t>Transform it into a data dependence barrier by rewriting it as a guarded statement</a:t>
            </a:r>
          </a:p>
          <a:p>
            <a:pPr lvl="1"/>
            <a:r>
              <a:rPr lang="en-US" dirty="0" smtClean="0"/>
              <a:t>Data dependence barrier: </a:t>
            </a:r>
          </a:p>
          <a:p>
            <a:pPr lvl="2"/>
            <a:r>
              <a:rPr lang="en-US" dirty="0" smtClean="0"/>
              <a:t>Apply </a:t>
            </a:r>
            <a:r>
              <a:rPr lang="en-US" dirty="0" err="1" smtClean="0"/>
              <a:t>anticipability</a:t>
            </a:r>
            <a:r>
              <a:rPr lang="en-US" dirty="0" smtClean="0"/>
              <a:t> analysis on the barrier statements</a:t>
            </a:r>
          </a:p>
          <a:p>
            <a:pPr lvl="2"/>
            <a:r>
              <a:rPr lang="en-US" dirty="0" smtClean="0"/>
              <a:t>Move the barrier to its earliest point followed by the prefetch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2021" y="4031828"/>
            <a:ext cx="3948245" cy="2681038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){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 </a:t>
            </a:r>
            <a:r>
              <a:rPr lang="en-US" dirty="0" smtClean="0">
                <a:latin typeface="Monospace"/>
              </a:rPr>
              <a:t>x = …;</a:t>
            </a:r>
          </a:p>
          <a:p>
            <a:endParaRPr lang="en-US" dirty="0" smtClean="0">
              <a:latin typeface="Monospace"/>
            </a:endParaRP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if </a:t>
            </a:r>
            <a:r>
              <a:rPr lang="en-US" b="1" dirty="0" smtClean="0">
                <a:solidFill>
                  <a:srgbClr val="000099"/>
                </a:solidFill>
                <a:latin typeface="Monospace"/>
              </a:rPr>
              <a:t>(x &gt; 10) </a:t>
            </a:r>
          </a:p>
          <a:p>
            <a:r>
              <a:rPr lang="en-US" dirty="0" smtClean="0">
                <a:latin typeface="Monospace"/>
              </a:rPr>
              <a:t>      rs1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2302" y="4015161"/>
            <a:ext cx="4032250" cy="2938647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){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err="1" smtClean="0">
                <a:solidFill>
                  <a:srgbClr val="7F0055"/>
                </a:solidFill>
                <a:latin typeface="Monospace"/>
              </a:rPr>
              <a:t>int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 </a:t>
            </a:r>
            <a:r>
              <a:rPr lang="en-US" dirty="0" smtClean="0">
                <a:latin typeface="Monospace"/>
              </a:rPr>
              <a:t>x = …;  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err="1" smtClean="0">
                <a:solidFill>
                  <a:srgbClr val="7F0055"/>
                </a:solidFill>
                <a:latin typeface="Monospace"/>
              </a:rPr>
              <a:t>boolean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 </a:t>
            </a:r>
            <a:r>
              <a:rPr lang="en-US" dirty="0" smtClean="0">
                <a:latin typeface="Monospace"/>
              </a:rPr>
              <a:t>b = </a:t>
            </a:r>
            <a:r>
              <a:rPr lang="en-US" b="1" dirty="0" smtClean="0">
                <a:solidFill>
                  <a:srgbClr val="000099"/>
                </a:solidFill>
                <a:latin typeface="Monospace"/>
              </a:rPr>
              <a:t>(x &gt; 10)</a:t>
            </a:r>
            <a:r>
              <a:rPr lang="en-US" dirty="0" smtClean="0">
                <a:latin typeface="Monospace"/>
              </a:rPr>
              <a:t>;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if</a:t>
            </a:r>
            <a:r>
              <a:rPr lang="en-US" dirty="0" smtClean="0">
                <a:latin typeface="Monospace"/>
              </a:rPr>
              <a:t> (b) </a:t>
            </a:r>
            <a:r>
              <a:rPr lang="en-US" b="1" i="1" dirty="0" smtClean="0">
                <a:solidFill>
                  <a:srgbClr val="C00000"/>
                </a:solidFill>
                <a:latin typeface="Monospace"/>
              </a:rPr>
              <a:t>submit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(…){</a:t>
            </a:r>
          </a:p>
          <a:p>
            <a:r>
              <a:rPr lang="en-US" dirty="0" smtClean="0">
                <a:latin typeface="Monospace"/>
              </a:rPr>
              <a:t>        …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if </a:t>
            </a:r>
            <a:r>
              <a:rPr lang="en-US" dirty="0" smtClean="0">
                <a:latin typeface="Monospace"/>
              </a:rPr>
              <a:t>(b) </a:t>
            </a:r>
          </a:p>
          <a:p>
            <a:r>
              <a:rPr lang="en-US" dirty="0" smtClean="0">
                <a:latin typeface="Monospace"/>
              </a:rPr>
              <a:t>       rs1 =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 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368271" y="5459765"/>
            <a:ext cx="420026" cy="33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15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0"/>
            <a:ext cx="8232510" cy="8067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Enhancement: Chaining prefetch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923960"/>
            <a:ext cx="8232510" cy="2183906"/>
          </a:xfrm>
        </p:spPr>
        <p:txBody>
          <a:bodyPr>
            <a:normAutofit/>
          </a:bodyPr>
          <a:lstStyle/>
          <a:p>
            <a:r>
              <a:rPr lang="en-US" sz="2400" dirty="0"/>
              <a:t>Output of a query forms a parameter to another – commonly encountered</a:t>
            </a:r>
          </a:p>
          <a:p>
            <a:r>
              <a:rPr lang="en-US" sz="2400" dirty="0"/>
              <a:t>Prefetch of query 2 can be issued immediately after results of query 1 are available.</a:t>
            </a:r>
          </a:p>
          <a:p>
            <a:r>
              <a:rPr lang="en-US" sz="2400" b="1" i="1" dirty="0" err="1">
                <a:solidFill>
                  <a:srgbClr val="C00000"/>
                </a:solidFill>
                <a:latin typeface="Monospace"/>
              </a:rPr>
              <a:t>submitChain</a:t>
            </a:r>
            <a:r>
              <a:rPr lang="en-US" sz="2400" b="1" i="1" dirty="0">
                <a:solidFill>
                  <a:srgbClr val="C00000"/>
                </a:solidFill>
                <a:latin typeface="Monospace"/>
              </a:rPr>
              <a:t> </a:t>
            </a:r>
            <a:r>
              <a:rPr lang="en-US" sz="2400" dirty="0"/>
              <a:t>similar to </a:t>
            </a:r>
            <a:r>
              <a:rPr lang="en-US" sz="2400" b="1" i="1" dirty="0" err="1">
                <a:solidFill>
                  <a:srgbClr val="C00000"/>
                </a:solidFill>
                <a:latin typeface="Monospace"/>
              </a:rPr>
              <a:t>submitQuery</a:t>
            </a:r>
            <a:r>
              <a:rPr lang="en-US" sz="2400" dirty="0"/>
              <a:t> ; details in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8016" y="3121844"/>
            <a:ext cx="4116255" cy="2423428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report(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cId,String</a:t>
            </a:r>
            <a:r>
              <a:rPr lang="en-US" dirty="0" smtClean="0">
                <a:latin typeface="Monospace"/>
              </a:rPr>
              <a:t> city){</a:t>
            </a:r>
          </a:p>
          <a:p>
            <a:r>
              <a:rPr lang="en-US" dirty="0" smtClean="0">
                <a:latin typeface="Monospace"/>
              </a:rPr>
              <a:t>    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    c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c.next</a:t>
            </a:r>
            <a:r>
              <a:rPr lang="en-US" dirty="0" smtClean="0">
                <a:latin typeface="Monospace"/>
              </a:rPr>
              <a:t>()){</a:t>
            </a:r>
          </a:p>
          <a:p>
            <a:r>
              <a:rPr lang="en-US" dirty="0" smtClean="0">
                <a:latin typeface="Monospace"/>
              </a:rPr>
              <a:t>       </a:t>
            </a:r>
            <a:r>
              <a:rPr lang="en-US" dirty="0" err="1" smtClean="0">
                <a:latin typeface="Monospace"/>
              </a:rPr>
              <a:t>accId</a:t>
            </a:r>
            <a:r>
              <a:rPr lang="en-US" dirty="0" smtClean="0">
                <a:latin typeface="Monospace"/>
              </a:rPr>
              <a:t> = </a:t>
            </a:r>
            <a:r>
              <a:rPr lang="en-US" dirty="0" err="1" smtClean="0">
                <a:latin typeface="Monospace"/>
              </a:rPr>
              <a:t>c.getString</a:t>
            </a:r>
            <a:r>
              <a:rPr lang="en-US" dirty="0" smtClean="0">
                <a:latin typeface="Monospace"/>
              </a:rPr>
              <a:t>(“</a:t>
            </a:r>
            <a:r>
              <a:rPr lang="en-US" dirty="0" err="1" smtClean="0">
                <a:latin typeface="Monospace"/>
              </a:rPr>
              <a:t>accId</a:t>
            </a:r>
            <a:r>
              <a:rPr lang="en-US" dirty="0" smtClean="0">
                <a:latin typeface="Monospace"/>
              </a:rPr>
              <a:t>”); </a:t>
            </a:r>
          </a:p>
          <a:p>
            <a:r>
              <a:rPr lang="en-US" dirty="0" smtClean="0">
                <a:latin typeface="Monospace"/>
              </a:rPr>
              <a:t>       d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accId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0312" y="3107869"/>
            <a:ext cx="4368271" cy="2423428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report(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cId,String</a:t>
            </a:r>
            <a:r>
              <a:rPr lang="en-US" dirty="0" smtClean="0">
                <a:latin typeface="Monospace"/>
              </a:rPr>
              <a:t> city){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submitChain</a:t>
            </a:r>
            <a:r>
              <a:rPr lang="en-US" dirty="0" smtClean="0">
                <a:latin typeface="Monospace"/>
              </a:rPr>
              <a:t>({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 q2’</a:t>
            </a:r>
            <a:r>
              <a:rPr lang="en-US" dirty="0" smtClean="0">
                <a:latin typeface="Monospace"/>
              </a:rPr>
              <a:t>}, {{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}, {}});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    c =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</a:t>
            </a:r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 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c.next</a:t>
            </a:r>
            <a:r>
              <a:rPr lang="en-US" dirty="0" smtClean="0">
                <a:latin typeface="Monospace"/>
              </a:rPr>
              <a:t>()){</a:t>
            </a:r>
          </a:p>
          <a:p>
            <a:r>
              <a:rPr lang="en-US" dirty="0" smtClean="0">
                <a:latin typeface="Monospace"/>
              </a:rPr>
              <a:t>       </a:t>
            </a:r>
            <a:r>
              <a:rPr lang="en-US" dirty="0" err="1" smtClean="0">
                <a:latin typeface="Monospace"/>
              </a:rPr>
              <a:t>accId</a:t>
            </a:r>
            <a:r>
              <a:rPr lang="en-US" dirty="0" smtClean="0">
                <a:latin typeface="Monospace"/>
              </a:rPr>
              <a:t> = </a:t>
            </a:r>
            <a:r>
              <a:rPr lang="en-US" dirty="0" err="1" smtClean="0">
                <a:latin typeface="Monospace"/>
              </a:rPr>
              <a:t>c.getString</a:t>
            </a:r>
            <a:r>
              <a:rPr lang="en-US" dirty="0" smtClean="0">
                <a:latin typeface="Monospace"/>
              </a:rPr>
              <a:t>(“</a:t>
            </a:r>
            <a:r>
              <a:rPr lang="en-US" dirty="0" err="1" smtClean="0">
                <a:latin typeface="Monospace"/>
              </a:rPr>
              <a:t>accId</a:t>
            </a:r>
            <a:r>
              <a:rPr lang="en-US" dirty="0" smtClean="0">
                <a:latin typeface="Monospace"/>
              </a:rPr>
              <a:t>”); </a:t>
            </a:r>
          </a:p>
          <a:p>
            <a:r>
              <a:rPr lang="en-US" dirty="0" smtClean="0">
                <a:latin typeface="Monospace"/>
              </a:rPr>
              <a:t>       d = </a:t>
            </a:r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>
                <a:latin typeface="Monospace"/>
              </a:rPr>
              <a:t>, </a:t>
            </a:r>
            <a:r>
              <a:rPr lang="en-US" dirty="0" err="1" smtClean="0">
                <a:latin typeface="Monospace"/>
              </a:rPr>
              <a:t>accId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}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452276" y="4199815"/>
            <a:ext cx="420026" cy="251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76315" y="6047743"/>
            <a:ext cx="4332271" cy="362599"/>
          </a:xfrm>
          <a:prstGeom prst="rect">
            <a:avLst/>
          </a:prstGeom>
          <a:noFill/>
        </p:spPr>
        <p:txBody>
          <a:bodyPr wrap="square" lIns="100772" tIns="50387" rIns="100772" bIns="50387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q2’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</a:t>
            </a:r>
            <a:r>
              <a:rPr lang="en-US" dirty="0" smtClean="0"/>
              <a:t> with its </a:t>
            </a:r>
            <a:r>
              <a:rPr lang="en-US" b="1" smtClean="0">
                <a:solidFill>
                  <a:srgbClr val="0070C0"/>
                </a:solidFill>
                <a:latin typeface="Monospace"/>
              </a:rPr>
              <a:t>?</a:t>
            </a:r>
            <a:r>
              <a:rPr lang="en-US" smtClean="0"/>
              <a:t> replaced </a:t>
            </a:r>
            <a:r>
              <a:rPr lang="en-US" dirty="0" smtClean="0"/>
              <a:t>by 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q1.accId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006" y="6047742"/>
            <a:ext cx="3912047" cy="877817"/>
          </a:xfrm>
          <a:prstGeom prst="rect">
            <a:avLst/>
          </a:prstGeom>
          <a:noFill/>
        </p:spPr>
        <p:txBody>
          <a:bodyPr wrap="none" lIns="100772" tIns="50387" rIns="100772" bIns="50387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q2 </a:t>
            </a:r>
            <a:r>
              <a:rPr lang="en-US" dirty="0" smtClean="0"/>
              <a:t>cannot be beneficially prefetched</a:t>
            </a:r>
            <a:br>
              <a:rPr lang="en-US" dirty="0" smtClean="0"/>
            </a:br>
            <a:r>
              <a:rPr lang="en-US" dirty="0" smtClean="0"/>
              <a:t>as it depends on </a:t>
            </a:r>
            <a:r>
              <a:rPr lang="en-US" dirty="0" err="1" smtClean="0"/>
              <a:t>accId</a:t>
            </a:r>
            <a:r>
              <a:rPr lang="en-US" dirty="0" smtClean="0"/>
              <a:t> which comes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389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3999"/>
            <a:ext cx="8232510" cy="722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Rewriting Chained prefetch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021" y="1007956"/>
            <a:ext cx="8484526" cy="29398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Chained </a:t>
            </a:r>
            <a:r>
              <a:rPr lang="en-US" sz="2400" dirty="0"/>
              <a:t>SQL</a:t>
            </a:r>
            <a:r>
              <a:rPr lang="en-US" dirty="0" smtClean="0"/>
              <a:t> queries have correlating parameters between them (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q1.accId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be used to rewrite them into one query using known techniques</a:t>
            </a:r>
            <a:r>
              <a:rPr lang="en-US" dirty="0"/>
              <a:t> </a:t>
            </a:r>
            <a:r>
              <a:rPr lang="en-US" dirty="0" smtClean="0"/>
              <a:t>such as </a:t>
            </a:r>
            <a:r>
              <a:rPr lang="en-US" sz="2200" b="1" dirty="0">
                <a:solidFill>
                  <a:srgbClr val="0070C0"/>
                </a:solidFill>
                <a:latin typeface="Monospace"/>
              </a:rPr>
              <a:t>OUTER APPLY</a:t>
            </a:r>
            <a:r>
              <a:rPr lang="en-US" dirty="0" smtClean="0"/>
              <a:t> or </a:t>
            </a:r>
            <a:r>
              <a:rPr lang="en-US" sz="2200" b="1" dirty="0">
                <a:solidFill>
                  <a:srgbClr val="0070C0"/>
                </a:solidFill>
                <a:latin typeface="Monospace"/>
              </a:rPr>
              <a:t>LEFT OUTER LATERAL </a:t>
            </a:r>
            <a:r>
              <a:rPr lang="en-US" dirty="0" smtClean="0"/>
              <a:t>operators</a:t>
            </a:r>
          </a:p>
          <a:p>
            <a:r>
              <a:rPr lang="en-US" dirty="0" smtClean="0"/>
              <a:t>Results are split into individual result sets in cache</a:t>
            </a:r>
          </a:p>
          <a:p>
            <a:r>
              <a:rPr lang="en-US" dirty="0" smtClean="0"/>
              <a:t>Reduces network round trips, aids in selection of set oriented query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0026" y="4082539"/>
            <a:ext cx="8904552" cy="877774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i="1" dirty="0" err="1" smtClean="0">
                <a:solidFill>
                  <a:srgbClr val="C00000"/>
                </a:solidFill>
                <a:latin typeface="Monospace"/>
              </a:rPr>
              <a:t>submitChain</a:t>
            </a:r>
            <a:r>
              <a:rPr lang="en-US" dirty="0" smtClean="0">
                <a:latin typeface="Monospace"/>
              </a:rPr>
              <a:t>({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“SELECT * FROM accounts WHERE </a:t>
            </a:r>
            <a:r>
              <a:rPr lang="en-US" b="1" dirty="0" err="1" smtClean="0">
                <a:solidFill>
                  <a:srgbClr val="0070C0"/>
                </a:solidFill>
                <a:latin typeface="Monospace"/>
              </a:rPr>
              <a:t>custid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=?”</a:t>
            </a:r>
            <a:r>
              <a:rPr lang="en-US" dirty="0" smtClean="0">
                <a:latin typeface="Monospace"/>
              </a:rPr>
              <a:t>,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Monospace"/>
              </a:rPr>
              <a:t>	          “SELECT * FROM transactions WHERE </a:t>
            </a:r>
            <a:r>
              <a:rPr lang="en-US" b="1" dirty="0" err="1" smtClean="0">
                <a:solidFill>
                  <a:srgbClr val="0070C0"/>
                </a:solidFill>
                <a:latin typeface="Monospace"/>
              </a:rPr>
              <a:t>accId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=:q1.accId”</a:t>
            </a:r>
            <a:r>
              <a:rPr lang="en-US" dirty="0" smtClean="0">
                <a:latin typeface="Monospace"/>
              </a:rPr>
              <a:t>}, 		{{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}, {}});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4464010" y="5184321"/>
            <a:ext cx="228547" cy="252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6073" y="5533922"/>
            <a:ext cx="7392458" cy="1392992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Monospace"/>
              </a:rPr>
              <a:t>SELECT ∗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Monospace"/>
              </a:rPr>
              <a:t>FROM  (SELECT ∗ FROM accounts WHERE </a:t>
            </a:r>
            <a:r>
              <a:rPr lang="en-US" b="1" dirty="0" err="1" smtClean="0">
                <a:solidFill>
                  <a:srgbClr val="0070C0"/>
                </a:solidFill>
                <a:latin typeface="Monospace"/>
              </a:rPr>
              <a:t>custId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 = ?)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Monospace"/>
              </a:rPr>
              <a:t>	OUTER APPLY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Monospace"/>
              </a:rPr>
              <a:t>	(SELECT ∗ FROM transactions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Monospace"/>
              </a:rPr>
              <a:t>	 WHERE </a:t>
            </a:r>
            <a:r>
              <a:rPr lang="en-US" b="1" dirty="0" err="1" smtClean="0">
                <a:solidFill>
                  <a:srgbClr val="0070C0"/>
                </a:solidFill>
                <a:latin typeface="Monospace"/>
              </a:rPr>
              <a:t>transactions.accId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 = </a:t>
            </a:r>
            <a:r>
              <a:rPr lang="en-US" b="1" dirty="0" err="1" smtClean="0">
                <a:solidFill>
                  <a:srgbClr val="0070C0"/>
                </a:solidFill>
                <a:latin typeface="Monospace"/>
              </a:rPr>
              <a:t>account.accId</a:t>
            </a:r>
            <a:r>
              <a:rPr lang="en-US" b="1" dirty="0" smtClean="0">
                <a:solidFill>
                  <a:srgbClr val="0070C0"/>
                </a:solidFill>
                <a:latin typeface="Monospace"/>
              </a:rPr>
              <a:t>)</a:t>
            </a:r>
            <a:endParaRPr lang="en-US" dirty="0" smtClean="0">
              <a:latin typeface="Monospace"/>
            </a:endParaRPr>
          </a:p>
        </p:txBody>
      </p:sp>
    </p:spTree>
    <p:extLst>
      <p:ext uri="{BB962C8B-B14F-4D97-AF65-F5344CB8AC3E}">
        <p14:creationId xmlns:p14="http://schemas.microsoft.com/office/powerpoint/2010/main" val="20806354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4031" y="0"/>
            <a:ext cx="8232510" cy="722719"/>
          </a:xfrm>
        </p:spPr>
        <p:txBody>
          <a:bodyPr/>
          <a:lstStyle/>
          <a:p>
            <a:r>
              <a:rPr lang="en-US" dirty="0" smtClean="0"/>
              <a:t>Integration with loop fission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1" y="755967"/>
            <a:ext cx="8736542" cy="2099910"/>
          </a:xfrm>
        </p:spPr>
        <p:txBody>
          <a:bodyPr>
            <a:noAutofit/>
          </a:bodyPr>
          <a:lstStyle/>
          <a:p>
            <a:r>
              <a:rPr lang="en-US" sz="2200" dirty="0"/>
              <a:t>Loop fission (splitting) intrusive and complex for loops invoking procedures that execute queries</a:t>
            </a:r>
          </a:p>
          <a:p>
            <a:r>
              <a:rPr lang="en-US" sz="2200" dirty="0"/>
              <a:t>Prefetching can be used as a preprocessing step </a:t>
            </a:r>
          </a:p>
          <a:p>
            <a:r>
              <a:rPr lang="en-US" sz="2200" dirty="0"/>
              <a:t>Increases applicability of batching and </a:t>
            </a:r>
            <a:br>
              <a:rPr lang="en-US" sz="2200" dirty="0"/>
            </a:br>
            <a:r>
              <a:rPr lang="en-US" sz="2200" dirty="0"/>
              <a:t>asynchronous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8011" y="2855880"/>
            <a:ext cx="2940182" cy="2938647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Monospace"/>
              </a:rPr>
              <a:t>for</a:t>
            </a:r>
            <a:r>
              <a:rPr lang="en-US" dirty="0">
                <a:latin typeface="Monospace"/>
              </a:rPr>
              <a:t> (…) {</a:t>
            </a:r>
            <a:br>
              <a:rPr lang="en-US" dirty="0">
                <a:latin typeface="Monospace"/>
              </a:rPr>
            </a:br>
            <a:r>
              <a:rPr lang="en-US" dirty="0">
                <a:latin typeface="Monospace"/>
              </a:rPr>
              <a:t>      …</a:t>
            </a:r>
          </a:p>
          <a:p>
            <a:r>
              <a:rPr lang="en-US" dirty="0">
                <a:latin typeface="Monospace"/>
              </a:rPr>
              <a:t>      </a:t>
            </a:r>
            <a:r>
              <a:rPr lang="en-US" dirty="0" err="1">
                <a:latin typeface="Monospace"/>
              </a:rPr>
              <a:t>genReport</a:t>
            </a:r>
            <a:r>
              <a:rPr lang="en-US" dirty="0">
                <a:latin typeface="Monospace"/>
              </a:rPr>
              <a:t>(</a:t>
            </a:r>
            <a:r>
              <a:rPr lang="en-US" dirty="0" err="1">
                <a:latin typeface="Monospace"/>
              </a:rPr>
              <a:t>custId</a:t>
            </a:r>
            <a:r>
              <a:rPr lang="en-US" dirty="0">
                <a:latin typeface="Monospace"/>
              </a:rPr>
              <a:t>);</a:t>
            </a:r>
          </a:p>
          <a:p>
            <a:r>
              <a:rPr lang="en-US" dirty="0">
                <a:latin typeface="Monospace"/>
              </a:rPr>
              <a:t>}</a:t>
            </a:r>
          </a:p>
          <a:p>
            <a:endParaRPr lang="en-US" b="1" dirty="0">
              <a:solidFill>
                <a:srgbClr val="7F0055"/>
              </a:solidFill>
              <a:latin typeface="Monospace"/>
            </a:endParaRPr>
          </a:p>
          <a:p>
            <a:r>
              <a:rPr lang="en-US" b="1" dirty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>
                <a:latin typeface="Monospace"/>
              </a:rPr>
              <a:t> </a:t>
            </a:r>
            <a:r>
              <a:rPr lang="en-US" dirty="0" err="1">
                <a:latin typeface="Monospace"/>
              </a:rPr>
              <a:t>genReport</a:t>
            </a:r>
            <a:r>
              <a:rPr lang="en-US" dirty="0">
                <a:latin typeface="Monospace"/>
              </a:rPr>
              <a:t>(</a:t>
            </a:r>
            <a:r>
              <a:rPr lang="en-US" dirty="0" err="1">
                <a:latin typeface="Monospace"/>
              </a:rPr>
              <a:t>int</a:t>
            </a:r>
            <a:r>
              <a:rPr lang="en-US" dirty="0">
                <a:latin typeface="Monospace"/>
              </a:rPr>
              <a:t> </a:t>
            </a:r>
            <a:r>
              <a:rPr lang="en-US" dirty="0" err="1">
                <a:latin typeface="Monospace"/>
              </a:rPr>
              <a:t>cId</a:t>
            </a:r>
            <a:r>
              <a:rPr lang="en-US" dirty="0">
                <a:latin typeface="Monospace"/>
              </a:rPr>
              <a:t>) {</a:t>
            </a:r>
          </a:p>
          <a:p>
            <a:r>
              <a:rPr lang="en-US" dirty="0">
                <a:latin typeface="Monospace"/>
              </a:rPr>
              <a:t>    …</a:t>
            </a:r>
          </a:p>
          <a:p>
            <a:r>
              <a:rPr lang="en-US" dirty="0">
                <a:latin typeface="Monospace"/>
              </a:rPr>
              <a:t>    r=</a:t>
            </a:r>
            <a:r>
              <a:rPr lang="en-US" b="1" i="1" dirty="0" err="1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>
                <a:latin typeface="Monospace"/>
              </a:rPr>
              <a:t>(q, </a:t>
            </a:r>
            <a:r>
              <a:rPr lang="en-US" dirty="0" err="1">
                <a:latin typeface="Monospace"/>
              </a:rPr>
              <a:t>cId</a:t>
            </a:r>
            <a:r>
              <a:rPr lang="en-US" dirty="0">
                <a:latin typeface="Monospace"/>
              </a:rPr>
              <a:t>);</a:t>
            </a:r>
          </a:p>
          <a:p>
            <a:r>
              <a:rPr lang="en-US" dirty="0">
                <a:latin typeface="Monospace"/>
              </a:rPr>
              <a:t>    …</a:t>
            </a:r>
          </a:p>
          <a:p>
            <a:r>
              <a:rPr lang="en-US" dirty="0">
                <a:latin typeface="Monospace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5375" y="2699605"/>
            <a:ext cx="2940182" cy="3196256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Monospace"/>
              </a:rPr>
              <a:t>for</a:t>
            </a:r>
            <a:r>
              <a:rPr lang="en-US" dirty="0">
                <a:latin typeface="Monospace"/>
              </a:rPr>
              <a:t> (…) {</a:t>
            </a:r>
            <a:br>
              <a:rPr lang="en-US" dirty="0">
                <a:latin typeface="Monospace"/>
              </a:rPr>
            </a:br>
            <a:r>
              <a:rPr lang="en-US" dirty="0">
                <a:latin typeface="Monospace"/>
              </a:rPr>
              <a:t>      …</a:t>
            </a:r>
          </a:p>
          <a:p>
            <a:r>
              <a:rPr lang="en-US" dirty="0">
                <a:latin typeface="Monospace"/>
              </a:rPr>
              <a:t>      </a:t>
            </a:r>
            <a:r>
              <a:rPr lang="en-US" b="1" i="1" dirty="0">
                <a:solidFill>
                  <a:srgbClr val="C00000"/>
                </a:solidFill>
                <a:latin typeface="Monospace"/>
              </a:rPr>
              <a:t>submit</a:t>
            </a:r>
            <a:r>
              <a:rPr lang="en-US" dirty="0">
                <a:latin typeface="Monospace"/>
              </a:rPr>
              <a:t>(</a:t>
            </a:r>
            <a:r>
              <a:rPr lang="en-US" dirty="0" err="1">
                <a:latin typeface="Monospace"/>
              </a:rPr>
              <a:t>q,cId</a:t>
            </a:r>
            <a:r>
              <a:rPr lang="en-US" dirty="0">
                <a:latin typeface="Monospace"/>
              </a:rPr>
              <a:t>);</a:t>
            </a:r>
          </a:p>
          <a:p>
            <a:r>
              <a:rPr lang="en-US" dirty="0">
                <a:latin typeface="Monospace"/>
              </a:rPr>
              <a:t>      </a:t>
            </a:r>
            <a:r>
              <a:rPr lang="en-US" dirty="0" err="1">
                <a:latin typeface="Monospace"/>
              </a:rPr>
              <a:t>genReport</a:t>
            </a:r>
            <a:r>
              <a:rPr lang="en-US" dirty="0">
                <a:latin typeface="Monospace"/>
              </a:rPr>
              <a:t>(</a:t>
            </a:r>
            <a:r>
              <a:rPr lang="en-US" dirty="0" err="1">
                <a:latin typeface="Monospace"/>
              </a:rPr>
              <a:t>custId</a:t>
            </a:r>
            <a:r>
              <a:rPr lang="en-US" dirty="0">
                <a:latin typeface="Monospace"/>
              </a:rPr>
              <a:t>);</a:t>
            </a:r>
          </a:p>
          <a:p>
            <a:r>
              <a:rPr lang="en-US" dirty="0">
                <a:latin typeface="Monospace"/>
              </a:rPr>
              <a:t>}</a:t>
            </a:r>
            <a:endParaRPr lang="en-US" b="1" dirty="0">
              <a:solidFill>
                <a:srgbClr val="7F0055"/>
              </a:solidFill>
              <a:latin typeface="Monospace"/>
            </a:endParaRPr>
          </a:p>
          <a:p>
            <a:endParaRPr lang="en-US" b="1" dirty="0">
              <a:solidFill>
                <a:srgbClr val="7F0055"/>
              </a:solidFill>
              <a:latin typeface="Monospace"/>
            </a:endParaRPr>
          </a:p>
          <a:p>
            <a:r>
              <a:rPr lang="en-US" b="1" dirty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>
                <a:latin typeface="Monospace"/>
              </a:rPr>
              <a:t> </a:t>
            </a:r>
            <a:r>
              <a:rPr lang="en-US" dirty="0" err="1">
                <a:latin typeface="Monospace"/>
              </a:rPr>
              <a:t>genReport</a:t>
            </a:r>
            <a:r>
              <a:rPr lang="en-US" dirty="0">
                <a:latin typeface="Monospace"/>
              </a:rPr>
              <a:t>(</a:t>
            </a:r>
            <a:r>
              <a:rPr lang="en-US" dirty="0" err="1">
                <a:latin typeface="Monospace"/>
              </a:rPr>
              <a:t>int</a:t>
            </a:r>
            <a:r>
              <a:rPr lang="en-US" dirty="0">
                <a:latin typeface="Monospace"/>
              </a:rPr>
              <a:t> </a:t>
            </a:r>
            <a:r>
              <a:rPr lang="en-US" dirty="0" err="1">
                <a:latin typeface="Monospace"/>
              </a:rPr>
              <a:t>cId</a:t>
            </a:r>
            <a:r>
              <a:rPr lang="en-US" dirty="0">
                <a:latin typeface="Monospace"/>
              </a:rPr>
              <a:t>) {</a:t>
            </a:r>
          </a:p>
          <a:p>
            <a:r>
              <a:rPr lang="en-US" dirty="0">
                <a:latin typeface="Monospace"/>
              </a:rPr>
              <a:t>    …</a:t>
            </a:r>
          </a:p>
          <a:p>
            <a:r>
              <a:rPr lang="en-US" dirty="0">
                <a:latin typeface="Monospace"/>
              </a:rPr>
              <a:t>    r=</a:t>
            </a:r>
            <a:r>
              <a:rPr lang="en-US" b="1" i="1" dirty="0" err="1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>
                <a:latin typeface="Monospace"/>
              </a:rPr>
              <a:t>(q, </a:t>
            </a:r>
            <a:r>
              <a:rPr lang="en-US" dirty="0" err="1">
                <a:latin typeface="Monospace"/>
              </a:rPr>
              <a:t>cId</a:t>
            </a:r>
            <a:r>
              <a:rPr lang="en-US" dirty="0">
                <a:latin typeface="Monospace"/>
              </a:rPr>
              <a:t>);</a:t>
            </a:r>
          </a:p>
          <a:p>
            <a:r>
              <a:rPr lang="en-US" dirty="0">
                <a:latin typeface="Monospace"/>
              </a:rPr>
              <a:t>    …</a:t>
            </a:r>
          </a:p>
          <a:p>
            <a:r>
              <a:rPr lang="en-US" dirty="0">
                <a:latin typeface="Monospace"/>
              </a:rPr>
              <a:t>}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36412" y="2267905"/>
            <a:ext cx="2940182" cy="3969083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Monospace"/>
              </a:rPr>
              <a:t>for</a:t>
            </a:r>
            <a:r>
              <a:rPr lang="en-US" dirty="0">
                <a:latin typeface="Monospace"/>
              </a:rPr>
              <a:t> (…) {</a:t>
            </a:r>
            <a:br>
              <a:rPr lang="en-US" dirty="0">
                <a:latin typeface="Monospace"/>
              </a:rPr>
            </a:br>
            <a:r>
              <a:rPr lang="en-US" dirty="0">
                <a:latin typeface="Monospace"/>
              </a:rPr>
              <a:t>      …</a:t>
            </a:r>
          </a:p>
          <a:p>
            <a:r>
              <a:rPr lang="en-US" dirty="0">
                <a:latin typeface="Monospace"/>
              </a:rPr>
              <a:t>      </a:t>
            </a:r>
            <a:r>
              <a:rPr lang="en-US" b="1" i="1" dirty="0" err="1">
                <a:solidFill>
                  <a:srgbClr val="000099"/>
                </a:solidFill>
                <a:latin typeface="Monospace"/>
              </a:rPr>
              <a:t>addBatch</a:t>
            </a:r>
            <a:r>
              <a:rPr lang="en-US" dirty="0">
                <a:latin typeface="Monospace"/>
              </a:rPr>
              <a:t>(q, </a:t>
            </a:r>
            <a:r>
              <a:rPr lang="en-US" dirty="0" err="1">
                <a:latin typeface="Monospace"/>
              </a:rPr>
              <a:t>cId</a:t>
            </a:r>
            <a:r>
              <a:rPr lang="en-US" dirty="0">
                <a:latin typeface="Monospace"/>
              </a:rPr>
              <a:t>);</a:t>
            </a:r>
          </a:p>
          <a:p>
            <a:r>
              <a:rPr lang="en-US" dirty="0">
                <a:latin typeface="Monospace"/>
              </a:rPr>
              <a:t>}</a:t>
            </a:r>
          </a:p>
          <a:p>
            <a:r>
              <a:rPr lang="en-US" b="1" i="1" dirty="0" err="1">
                <a:solidFill>
                  <a:srgbClr val="000099"/>
                </a:solidFill>
                <a:latin typeface="Monospace"/>
              </a:rPr>
              <a:t>submitBatch</a:t>
            </a:r>
            <a:r>
              <a:rPr lang="en-US" dirty="0">
                <a:latin typeface="Monospace"/>
              </a:rPr>
              <a:t>(q);</a:t>
            </a:r>
          </a:p>
          <a:p>
            <a:r>
              <a:rPr lang="en-US" b="1" dirty="0">
                <a:solidFill>
                  <a:srgbClr val="7F0055"/>
                </a:solidFill>
                <a:latin typeface="Monospace"/>
              </a:rPr>
              <a:t>for</a:t>
            </a:r>
            <a:r>
              <a:rPr lang="en-US" dirty="0">
                <a:latin typeface="Monospace"/>
              </a:rPr>
              <a:t> (…) {</a:t>
            </a:r>
          </a:p>
          <a:p>
            <a:r>
              <a:rPr lang="en-US" dirty="0">
                <a:latin typeface="Monospace"/>
              </a:rPr>
              <a:t>      </a:t>
            </a:r>
            <a:r>
              <a:rPr lang="en-US" dirty="0" err="1">
                <a:latin typeface="Monospace"/>
              </a:rPr>
              <a:t>genReport</a:t>
            </a:r>
            <a:r>
              <a:rPr lang="en-US" dirty="0">
                <a:latin typeface="Monospace"/>
              </a:rPr>
              <a:t>(</a:t>
            </a:r>
            <a:r>
              <a:rPr lang="en-US" dirty="0" err="1">
                <a:latin typeface="Monospace"/>
              </a:rPr>
              <a:t>custId</a:t>
            </a:r>
            <a:r>
              <a:rPr lang="en-US" dirty="0">
                <a:latin typeface="Monospace"/>
              </a:rPr>
              <a:t>);</a:t>
            </a:r>
          </a:p>
          <a:p>
            <a:r>
              <a:rPr lang="en-US" dirty="0">
                <a:latin typeface="Monospace"/>
              </a:rPr>
              <a:t>}</a:t>
            </a:r>
          </a:p>
          <a:p>
            <a:endParaRPr lang="en-US" b="1" dirty="0">
              <a:solidFill>
                <a:srgbClr val="7F0055"/>
              </a:solidFill>
              <a:latin typeface="Monospace"/>
            </a:endParaRPr>
          </a:p>
          <a:p>
            <a:r>
              <a:rPr lang="en-US" b="1" dirty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>
                <a:latin typeface="Monospace"/>
              </a:rPr>
              <a:t> </a:t>
            </a:r>
            <a:r>
              <a:rPr lang="en-US" dirty="0" err="1">
                <a:latin typeface="Monospace"/>
              </a:rPr>
              <a:t>genReport</a:t>
            </a:r>
            <a:r>
              <a:rPr lang="en-US" dirty="0">
                <a:latin typeface="Monospace"/>
              </a:rPr>
              <a:t>(</a:t>
            </a:r>
            <a:r>
              <a:rPr lang="en-US" dirty="0" err="1">
                <a:latin typeface="Monospace"/>
              </a:rPr>
              <a:t>int</a:t>
            </a:r>
            <a:r>
              <a:rPr lang="en-US" dirty="0">
                <a:latin typeface="Monospace"/>
              </a:rPr>
              <a:t> </a:t>
            </a:r>
            <a:r>
              <a:rPr lang="en-US" dirty="0" err="1">
                <a:latin typeface="Monospace"/>
              </a:rPr>
              <a:t>cId</a:t>
            </a:r>
            <a:r>
              <a:rPr lang="en-US" dirty="0">
                <a:latin typeface="Monospace"/>
              </a:rPr>
              <a:t>) {</a:t>
            </a:r>
          </a:p>
          <a:p>
            <a:r>
              <a:rPr lang="en-US" dirty="0">
                <a:latin typeface="Monospace"/>
              </a:rPr>
              <a:t>    …</a:t>
            </a:r>
          </a:p>
          <a:p>
            <a:r>
              <a:rPr lang="en-US" dirty="0">
                <a:latin typeface="Monospace"/>
              </a:rPr>
              <a:t>    r=</a:t>
            </a:r>
            <a:r>
              <a:rPr lang="en-US" b="1" i="1" dirty="0" err="1">
                <a:solidFill>
                  <a:srgbClr val="C00000"/>
                </a:solidFill>
                <a:latin typeface="Monospace"/>
              </a:rPr>
              <a:t>executeQuery</a:t>
            </a:r>
            <a:r>
              <a:rPr lang="en-US" dirty="0">
                <a:latin typeface="Monospace"/>
              </a:rPr>
              <a:t>(q, </a:t>
            </a:r>
            <a:r>
              <a:rPr lang="en-US" dirty="0" err="1">
                <a:latin typeface="Monospace"/>
              </a:rPr>
              <a:t>cId</a:t>
            </a:r>
            <a:r>
              <a:rPr lang="en-US" dirty="0">
                <a:latin typeface="Monospace"/>
              </a:rPr>
              <a:t>);</a:t>
            </a:r>
          </a:p>
          <a:p>
            <a:r>
              <a:rPr lang="en-US" dirty="0">
                <a:latin typeface="Monospace"/>
              </a:rPr>
              <a:t>    …</a:t>
            </a:r>
          </a:p>
          <a:p>
            <a:r>
              <a:rPr lang="en-US" dirty="0">
                <a:latin typeface="Monospace"/>
              </a:rPr>
              <a:t>}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420026" y="5627758"/>
          <a:ext cx="8568531" cy="193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6636412" y="4619802"/>
            <a:ext cx="2940182" cy="175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  <a:endCxn id="11" idx="3"/>
          </p:cNvCxnSpPr>
          <p:nvPr/>
        </p:nvCxnSpPr>
        <p:spPr>
          <a:xfrm>
            <a:off x="3395375" y="4297733"/>
            <a:ext cx="294018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8011" y="4104101"/>
            <a:ext cx="2940182" cy="1172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050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3996"/>
            <a:ext cx="8232510" cy="806716"/>
          </a:xfrm>
        </p:spPr>
        <p:txBody>
          <a:bodyPr/>
          <a:lstStyle/>
          <a:p>
            <a:r>
              <a:rPr lang="en-US" dirty="0" smtClean="0"/>
              <a:t>Hibernate and 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031" y="1175949"/>
            <a:ext cx="8484526" cy="53724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Lot of enterprise and web applications </a:t>
            </a:r>
          </a:p>
          <a:p>
            <a:pPr lvl="1"/>
            <a:r>
              <a:rPr lang="en-US" dirty="0" smtClean="0"/>
              <a:t>Are backed by O/R </a:t>
            </a:r>
            <a:r>
              <a:rPr lang="en-US" dirty="0" err="1" smtClean="0"/>
              <a:t>mappers</a:t>
            </a:r>
            <a:r>
              <a:rPr lang="en-US" dirty="0" smtClean="0"/>
              <a:t> like Hibernate</a:t>
            </a:r>
          </a:p>
          <a:p>
            <a:pPr lvl="2"/>
            <a:r>
              <a:rPr lang="en-US" dirty="0" smtClean="0"/>
              <a:t>They use the Hibernate API which internally generate SQL</a:t>
            </a:r>
          </a:p>
          <a:p>
            <a:pPr lvl="1"/>
            <a:r>
              <a:rPr lang="en-US" dirty="0" smtClean="0"/>
              <a:t>Are built on Web Services </a:t>
            </a:r>
          </a:p>
          <a:p>
            <a:pPr lvl="2"/>
            <a:r>
              <a:rPr lang="en-US" dirty="0" smtClean="0"/>
              <a:t>Typically accessed using APIs that wrap HTTP requests and responses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To apply our techniques here,</a:t>
            </a:r>
          </a:p>
          <a:p>
            <a:pPr lvl="1"/>
            <a:r>
              <a:rPr lang="en-US" dirty="0" smtClean="0"/>
              <a:t>Transformation algorithm has to be aware of the underlying data access API</a:t>
            </a:r>
          </a:p>
          <a:p>
            <a:pPr lvl="1"/>
            <a:r>
              <a:rPr lang="en-US" dirty="0" smtClean="0"/>
              <a:t>Runtime support to issue asynchronous prefetches</a:t>
            </a:r>
          </a:p>
          <a:p>
            <a:endParaRPr lang="en-US" sz="2200" dirty="0"/>
          </a:p>
          <a:p>
            <a:r>
              <a:rPr lang="en-US" sz="2200" dirty="0"/>
              <a:t>Our implementation currently provides runtime support for JDBC, a subset of Hibernate, and a subset of the Twitter API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935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4001"/>
            <a:ext cx="8232510" cy="1175949"/>
          </a:xfrm>
        </p:spPr>
        <p:txBody>
          <a:bodyPr/>
          <a:lstStyle/>
          <a:p>
            <a:r>
              <a:rPr lang="en-US" dirty="0" smtClean="0"/>
              <a:t>Auction application (Java/JDBC): Intraprocedural prefetching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Content Placeholder 6" descr="rubi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68144" y="1511935"/>
            <a:ext cx="7308453" cy="4362798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36021" y="5879747"/>
            <a:ext cx="8988557" cy="1595931"/>
          </a:xfrm>
          <a:prstGeom prst="rect">
            <a:avLst/>
          </a:prstGeom>
        </p:spPr>
        <p:txBody>
          <a:bodyPr vert="horz" lIns="100728" tIns="50366" rIns="100728" bIns="50366">
            <a:noAutofit/>
          </a:bodyPr>
          <a:lstStyle/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200" dirty="0"/>
              <a:t>Single procedure with nested loop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200" dirty="0"/>
              <a:t>Overlap of loop achieved; varying iterations of outer loop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200" dirty="0"/>
              <a:t>Consistent 50% improvement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026" y="1427939"/>
            <a:ext cx="1680104" cy="1650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0728" tIns="50366" rIns="100728" bIns="50366" rtlCol="0">
            <a:spAutoFit/>
          </a:bodyPr>
          <a:lstStyle/>
          <a:p>
            <a:r>
              <a:rPr lang="en-US" dirty="0"/>
              <a:t>for(…) {</a:t>
            </a:r>
          </a:p>
          <a:p>
            <a:r>
              <a:rPr lang="en-US" dirty="0"/>
              <a:t>    for(…) {</a:t>
            </a:r>
          </a:p>
          <a:p>
            <a:r>
              <a:rPr lang="en-US" dirty="0"/>
              <a:t>        …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exec(q);</a:t>
            </a:r>
          </a:p>
          <a:p>
            <a:r>
              <a:rPr lang="en-US" dirty="0"/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026" y="3693941"/>
            <a:ext cx="1680104" cy="1908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0728" tIns="50366" rIns="100728" bIns="50366" rtlCol="0">
            <a:spAutoFit/>
          </a:bodyPr>
          <a:lstStyle/>
          <a:p>
            <a:r>
              <a:rPr lang="en-US" dirty="0"/>
              <a:t>for(…) {</a:t>
            </a:r>
          </a:p>
          <a:p>
            <a:r>
              <a:rPr lang="en-US" dirty="0"/>
              <a:t>    </a:t>
            </a:r>
            <a:r>
              <a:rPr lang="en-US" i="1" dirty="0"/>
              <a:t>submit(q);</a:t>
            </a:r>
          </a:p>
          <a:p>
            <a:r>
              <a:rPr lang="en-US" dirty="0"/>
              <a:t>    for(…) {</a:t>
            </a:r>
          </a:p>
          <a:p>
            <a:r>
              <a:rPr lang="en-US" dirty="0"/>
              <a:t>        …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exec(q);</a:t>
            </a:r>
          </a:p>
          <a:p>
            <a:r>
              <a:rPr lang="en-US" dirty="0"/>
              <a:t>}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008062" y="3275859"/>
            <a:ext cx="336021" cy="3359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35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3996"/>
            <a:ext cx="8232510" cy="10079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service (HTTP/JSON): </a:t>
            </a:r>
            <a:br>
              <a:rPr lang="en-US" dirty="0" smtClean="0"/>
            </a:br>
            <a:r>
              <a:rPr lang="en-US" dirty="0" smtClean="0"/>
              <a:t>Interprocedural prefetching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6021" y="4871790"/>
            <a:ext cx="8568531" cy="16799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Twitter dashboard: monitors 4 keywords for new tweets </a:t>
            </a:r>
            <a:br>
              <a:rPr lang="en-US" dirty="0" smtClean="0"/>
            </a:br>
            <a:r>
              <a:rPr lang="en-US" dirty="0" smtClean="0"/>
              <a:t>(uses Twitter4j library)</a:t>
            </a:r>
          </a:p>
          <a:p>
            <a:r>
              <a:rPr lang="en-US" dirty="0" smtClean="0"/>
              <a:t>Interprocedural prefetching; no rewrite possible</a:t>
            </a:r>
          </a:p>
          <a:p>
            <a:r>
              <a:rPr lang="en-US" dirty="0" smtClean="0"/>
              <a:t>75% improvement at 4 threads</a:t>
            </a:r>
          </a:p>
          <a:p>
            <a:r>
              <a:rPr lang="en-US" dirty="0" smtClean="0"/>
              <a:t>Server time constant; network overlap leads to significant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 descr="twi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22" y="1091954"/>
            <a:ext cx="5899067" cy="3660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041" y="6663081"/>
            <a:ext cx="8148505" cy="620165"/>
          </a:xfrm>
          <a:prstGeom prst="rect">
            <a:avLst/>
          </a:prstGeom>
        </p:spPr>
        <p:txBody>
          <a:bodyPr wrap="square" lIns="100728" tIns="50366" rIns="100728" bIns="50366">
            <a:spAutoFit/>
          </a:bodyPr>
          <a:lstStyle/>
          <a:p>
            <a:r>
              <a:rPr lang="en-US" dirty="0"/>
              <a:t>Note: Our system does not automatically rewrite web service programs, this example was manually rewritten using our algorithms</a:t>
            </a:r>
          </a:p>
        </p:txBody>
      </p:sp>
    </p:spTree>
    <p:extLst>
      <p:ext uri="{BB962C8B-B14F-4D97-AF65-F5344CB8AC3E}">
        <p14:creationId xmlns:p14="http://schemas.microsoft.com/office/powerpoint/2010/main" val="40545574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3996"/>
            <a:ext cx="8232510" cy="1007957"/>
          </a:xfrm>
        </p:spPr>
        <p:txBody>
          <a:bodyPr>
            <a:normAutofit/>
          </a:bodyPr>
          <a:lstStyle/>
          <a:p>
            <a:r>
              <a:rPr lang="en-US" dirty="0" smtClean="0"/>
              <a:t>ERP Application: Impact of our techniques</a:t>
            </a:r>
            <a:endParaRPr lang="en-US" dirty="0"/>
          </a:p>
        </p:txBody>
      </p:sp>
      <p:pic>
        <p:nvPicPr>
          <p:cNvPr id="5" name="Content Placeholder 4" descr="adempier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76073" y="1007956"/>
            <a:ext cx="7308453" cy="43878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021" y="5375769"/>
            <a:ext cx="8988557" cy="2015913"/>
          </a:xfrm>
          <a:prstGeom prst="rect">
            <a:avLst/>
          </a:prstGeom>
        </p:spPr>
        <p:txBody>
          <a:bodyPr vert="horz" lIns="100728" tIns="50366" rIns="100728" bIns="50366">
            <a:noAutofit/>
          </a:bodyPr>
          <a:lstStyle/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200" dirty="0"/>
              <a:t>Intraprocedural: moderate gains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200" dirty="0"/>
              <a:t>Interprocedural: substantial gains (25-30%)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200" dirty="0"/>
              <a:t>Enhanced (with rewrite): significant gain(50% over Inter)</a:t>
            </a:r>
          </a:p>
          <a:p>
            <a:pPr marL="302192" indent="-302192">
              <a:spcBef>
                <a:spcPts val="661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200" dirty="0"/>
              <a:t>Shows how these techniques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6145425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3996"/>
            <a:ext cx="8232510" cy="806716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336025" y="1175950"/>
            <a:ext cx="9072558" cy="6131736"/>
          </a:xfrm>
        </p:spPr>
        <p:txBody>
          <a:bodyPr>
            <a:normAutofit/>
          </a:bodyPr>
          <a:lstStyle/>
          <a:p>
            <a:r>
              <a:rPr lang="en-US" dirty="0" smtClean="0"/>
              <a:t>Query result prefetching  based on request patterns</a:t>
            </a:r>
          </a:p>
          <a:p>
            <a:pPr lvl="2"/>
            <a:r>
              <a:rPr lang="en-US" dirty="0" smtClean="0"/>
              <a:t>Fido </a:t>
            </a:r>
            <a:r>
              <a:rPr lang="en-US" sz="1500" dirty="0"/>
              <a:t>(Palmer et.al 1991)</a:t>
            </a:r>
            <a:r>
              <a:rPr lang="en-US" dirty="0" smtClean="0"/>
              <a:t>, </a:t>
            </a:r>
            <a:r>
              <a:rPr lang="en-US" dirty="0" err="1" smtClean="0"/>
              <a:t>AutoFetch</a:t>
            </a:r>
            <a:r>
              <a:rPr lang="en-US" dirty="0" smtClean="0"/>
              <a:t> </a:t>
            </a:r>
            <a:r>
              <a:rPr lang="en-US" sz="1500" dirty="0"/>
              <a:t>(Ibrahim et.al ECOOP 2006)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Scalpel </a:t>
            </a:r>
            <a:r>
              <a:rPr lang="en-US" sz="1500" dirty="0"/>
              <a:t>(Bowman et.al. ICDE 2007)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Predict future queries using traces, traversal profiling, logs</a:t>
            </a:r>
          </a:p>
          <a:p>
            <a:pPr lvl="1"/>
            <a:r>
              <a:rPr lang="en-US" dirty="0" smtClean="0"/>
              <a:t>Missed opportunities due to limited applicability</a:t>
            </a:r>
          </a:p>
          <a:p>
            <a:pPr lvl="1"/>
            <a:r>
              <a:rPr lang="en-US" dirty="0" smtClean="0"/>
              <a:t>Potential for wasted </a:t>
            </a:r>
            <a:r>
              <a:rPr lang="en-US" dirty="0" err="1" smtClean="0"/>
              <a:t>prefetches</a:t>
            </a:r>
            <a:endParaRPr lang="en-US" dirty="0" smtClean="0"/>
          </a:p>
          <a:p>
            <a:r>
              <a:rPr lang="en-US" dirty="0" smtClean="0"/>
              <a:t>Imperative code to SQL </a:t>
            </a:r>
            <a:r>
              <a:rPr lang="en-US" smtClean="0"/>
              <a:t>in OODBs</a:t>
            </a:r>
          </a:p>
          <a:p>
            <a:pPr lvl="1"/>
            <a:r>
              <a:rPr lang="en-US" smtClean="0"/>
              <a:t>Lieuwen</a:t>
            </a:r>
            <a:r>
              <a:rPr lang="en-US" dirty="0" smtClean="0"/>
              <a:t> </a:t>
            </a:r>
            <a:r>
              <a:rPr lang="en-US" dirty="0"/>
              <a:t>and DeWitt, SIGMOD 1992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9306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84001"/>
            <a:ext cx="8232510" cy="722719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84005" y="1091954"/>
            <a:ext cx="9660599" cy="6635715"/>
          </a:xfrm>
        </p:spPr>
        <p:txBody>
          <a:bodyPr>
            <a:normAutofit/>
          </a:bodyPr>
          <a:lstStyle/>
          <a:p>
            <a:r>
              <a:rPr lang="en-US" dirty="0" err="1" smtClean="0"/>
              <a:t>Manjhi</a:t>
            </a:r>
            <a:r>
              <a:rPr lang="en-US" dirty="0" smtClean="0"/>
              <a:t> et. al. 2009 – insert </a:t>
            </a:r>
            <a:br>
              <a:rPr lang="en-US" dirty="0" smtClean="0"/>
            </a:br>
            <a:r>
              <a:rPr lang="en-US" dirty="0" smtClean="0"/>
              <a:t>prefetches based on static analysis</a:t>
            </a:r>
          </a:p>
          <a:p>
            <a:pPr lvl="1"/>
            <a:r>
              <a:rPr lang="en-US" dirty="0" smtClean="0"/>
              <a:t>No details of how to automate</a:t>
            </a:r>
          </a:p>
          <a:p>
            <a:pPr lvl="1"/>
            <a:r>
              <a:rPr lang="en-US" dirty="0" smtClean="0"/>
              <a:t>Only consider straight line </a:t>
            </a:r>
            <a:br>
              <a:rPr lang="en-US" dirty="0" smtClean="0"/>
            </a:br>
            <a:r>
              <a:rPr lang="en-US" dirty="0" smtClean="0"/>
              <a:t>intraprocedural code</a:t>
            </a:r>
          </a:p>
          <a:p>
            <a:pPr lvl="1"/>
            <a:r>
              <a:rPr lang="en-US" dirty="0" smtClean="0"/>
              <a:t>Prefetches may go waste</a:t>
            </a:r>
          </a:p>
          <a:p>
            <a:r>
              <a:rPr lang="en-US" dirty="0" smtClean="0"/>
              <a:t>Recent (Later) Work:</a:t>
            </a:r>
          </a:p>
          <a:p>
            <a:pPr lvl="1"/>
            <a:r>
              <a:rPr lang="en-US" dirty="0" err="1" smtClean="0"/>
              <a:t>StatusQuo</a:t>
            </a:r>
            <a:r>
              <a:rPr lang="en-US" dirty="0" smtClean="0"/>
              <a:t>: Automatically Refactoring Database Applications for Performance (</a:t>
            </a:r>
            <a:r>
              <a:rPr lang="en-US" dirty="0" err="1" smtClean="0"/>
              <a:t>MIT+Cornell</a:t>
            </a:r>
            <a:r>
              <a:rPr lang="en-US" dirty="0" smtClean="0"/>
              <a:t> </a:t>
            </a:r>
            <a:r>
              <a:rPr lang="en-US" dirty="0" err="1" smtClean="0"/>
              <a:t>projact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Cheung et al. VLDB 2012, Automated Partition of Applications</a:t>
            </a:r>
          </a:p>
          <a:p>
            <a:pPr lvl="2"/>
            <a:r>
              <a:rPr lang="en-US" dirty="0" smtClean="0"/>
              <a:t>Cheung et al. CIDR 2013</a:t>
            </a:r>
          </a:p>
          <a:p>
            <a:pPr lvl="1"/>
            <a:r>
              <a:rPr lang="en-US" dirty="0"/>
              <a:t>Understanding the Behavior of </a:t>
            </a:r>
            <a:r>
              <a:rPr lang="en-US" dirty="0" smtClean="0"/>
              <a:t>Database Operations </a:t>
            </a:r>
            <a:r>
              <a:rPr lang="en-US" dirty="0"/>
              <a:t>under Program </a:t>
            </a:r>
            <a:r>
              <a:rPr lang="en-US" dirty="0" smtClean="0"/>
              <a:t>Control, Tamayo et al. OOPSLA 2012</a:t>
            </a:r>
          </a:p>
          <a:p>
            <a:pPr lvl="2"/>
            <a:r>
              <a:rPr lang="en-US" dirty="0" smtClean="0"/>
              <a:t>Batching (of inserts), asynchronous submission,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0498" y="884239"/>
            <a:ext cx="3444214" cy="2938647"/>
          </a:xfrm>
          <a:prstGeom prst="rect">
            <a:avLst/>
          </a:prstGeom>
          <a:solidFill>
            <a:srgbClr val="FFE7D7">
              <a:alpha val="40000"/>
            </a:srgbClr>
          </a:solidFill>
          <a:ln w="28575">
            <a:solidFill>
              <a:schemeClr val="accent3"/>
            </a:solidFill>
          </a:ln>
        </p:spPr>
        <p:txBody>
          <a:bodyPr wrap="square" lIns="100728" tIns="50366" rIns="100728" bIns="50366">
            <a:spAutoFit/>
          </a:bodyPr>
          <a:lstStyle/>
          <a:p>
            <a:r>
              <a:rPr lang="en-US" dirty="0" err="1" smtClean="0">
                <a:latin typeface="Monospace"/>
              </a:rPr>
              <a:t>getAllReports</a:t>
            </a:r>
            <a:r>
              <a:rPr lang="en-US" dirty="0" smtClean="0">
                <a:latin typeface="Monospace"/>
              </a:rPr>
              <a:t>() { 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     for</a:t>
            </a:r>
            <a:r>
              <a:rPr lang="en-US" dirty="0" smtClean="0">
                <a:latin typeface="Monospace"/>
              </a:rPr>
              <a:t> (</a:t>
            </a:r>
            <a:r>
              <a:rPr lang="en-US" dirty="0" err="1" smtClean="0">
                <a:latin typeface="Monospace"/>
              </a:rPr>
              <a:t>custId</a:t>
            </a:r>
            <a:r>
              <a:rPr lang="en-US" dirty="0" smtClean="0">
                <a:latin typeface="Monospace"/>
              </a:rPr>
              <a:t> in …) {</a:t>
            </a:r>
            <a:br>
              <a:rPr lang="en-US" dirty="0" smtClean="0">
                <a:latin typeface="Monospace"/>
              </a:rPr>
            </a:br>
            <a:r>
              <a:rPr lang="en-US" dirty="0" smtClean="0">
                <a:latin typeface="Monospace"/>
              </a:rPr>
              <a:t>         …</a:t>
            </a:r>
          </a:p>
          <a:p>
            <a:r>
              <a:rPr lang="en-US" dirty="0" smtClean="0">
                <a:latin typeface="Monospace"/>
              </a:rPr>
              <a:t>        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custId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 }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}</a:t>
            </a: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void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genReport</a:t>
            </a:r>
            <a:r>
              <a:rPr lang="en-US" dirty="0" smtClean="0">
                <a:latin typeface="Monospace"/>
              </a:rPr>
              <a:t>(</a:t>
            </a:r>
            <a:r>
              <a:rPr lang="en-US" dirty="0" err="1" smtClean="0">
                <a:latin typeface="Monospace"/>
              </a:rPr>
              <a:t>int</a:t>
            </a:r>
            <a:r>
              <a:rPr lang="en-US" dirty="0" smtClean="0">
                <a:latin typeface="Monospace"/>
              </a:rPr>
              <a:t>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 {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    r = </a:t>
            </a:r>
            <a:r>
              <a:rPr lang="en-US" b="1" i="1" dirty="0" err="1" smtClean="0">
                <a:solidFill>
                  <a:srgbClr val="006600"/>
                </a:solidFill>
                <a:latin typeface="Monospace"/>
              </a:rPr>
              <a:t>executeQuery</a:t>
            </a:r>
            <a:r>
              <a:rPr lang="en-US" dirty="0" smtClean="0">
                <a:latin typeface="Monospace"/>
              </a:rPr>
              <a:t>(q, </a:t>
            </a:r>
            <a:r>
              <a:rPr lang="en-US" dirty="0" err="1" smtClean="0">
                <a:latin typeface="Monospace"/>
              </a:rPr>
              <a:t>cId</a:t>
            </a:r>
            <a:r>
              <a:rPr lang="en-US" dirty="0" smtClean="0">
                <a:latin typeface="Monospace"/>
              </a:rPr>
              <a:t>);</a:t>
            </a:r>
          </a:p>
          <a:p>
            <a:r>
              <a:rPr lang="en-US" dirty="0" smtClean="0">
                <a:latin typeface="Monospace"/>
              </a:rPr>
              <a:t>    …</a:t>
            </a:r>
          </a:p>
          <a:p>
            <a:r>
              <a:rPr lang="en-US" dirty="0" smtClean="0">
                <a:latin typeface="Monospace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820839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4714" y="655639"/>
            <a:ext cx="7696199" cy="3429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Talk/Solution Overview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600" dirty="0"/>
              <a:t>Rewriting Procedures for Batch Bindings </a:t>
            </a:r>
            <a:br>
              <a:rPr lang="en-US" sz="2600" dirty="0"/>
            </a:br>
            <a:r>
              <a:rPr lang="en-US" sz="2600" dirty="0"/>
              <a:t>         [VLDB 08]</a:t>
            </a:r>
            <a:br>
              <a:rPr lang="en-US" sz="2600" dirty="0"/>
            </a:br>
            <a:r>
              <a:rPr lang="en-US" sz="2600" dirty="0"/>
              <a:t>    Asynchronous Query Submission</a:t>
            </a:r>
            <a:br>
              <a:rPr lang="en-US" sz="2600" dirty="0"/>
            </a:br>
            <a:r>
              <a:rPr lang="en-US" sz="2600" dirty="0"/>
              <a:t>        [ICDE 11]</a:t>
            </a:r>
            <a:br>
              <a:rPr lang="en-US" sz="2600" dirty="0"/>
            </a:br>
            <a:r>
              <a:rPr lang="en-US" sz="2600" dirty="0"/>
              <a:t>    Prefetching Query Results </a:t>
            </a:r>
            <a:br>
              <a:rPr lang="en-US" sz="2600" dirty="0"/>
            </a:br>
            <a:r>
              <a:rPr lang="en-US" sz="2600" dirty="0"/>
              <a:t>       [SIGMOD 12]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A0DBF-16CD-4E99-91A7-B93569BF5B0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6593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0156" y="4267147"/>
            <a:ext cx="7308453" cy="609569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DBridge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604161" y="839964"/>
            <a:ext cx="6804422" cy="2687884"/>
          </a:xfrm>
          <a:prstGeom prst="rect">
            <a:avLst/>
          </a:prstGeom>
        </p:spPr>
        <p:txBody>
          <a:bodyPr vert="horz" lIns="100728" tIns="50366" rIns="100728" bIns="50366" anchor="t">
            <a:normAutofit/>
          </a:bodyPr>
          <a:lstStyle/>
          <a:p>
            <a:pPr>
              <a:spcBef>
                <a:spcPts val="661"/>
              </a:spcBef>
              <a:buClr>
                <a:schemeClr val="accent1"/>
              </a:buClr>
              <a:buSzPct val="70000"/>
              <a:defRPr/>
            </a:pPr>
            <a:r>
              <a:rPr lang="en-US" sz="2600" b="1" cap="small" dirty="0">
                <a:solidFill>
                  <a:schemeClr val="tx1">
                    <a:lumMod val="65000"/>
                  </a:schemeClr>
                </a:solidFill>
                <a:ea typeface="+mj-ea"/>
                <a:cs typeface="+mj-cs"/>
              </a:rPr>
              <a:t>Prefetch insertion algorithm</a:t>
            </a:r>
            <a:br>
              <a:rPr lang="en-US" sz="2600" b="1" cap="small" dirty="0">
                <a:solidFill>
                  <a:schemeClr val="tx1">
                    <a:lumMod val="65000"/>
                  </a:schemeClr>
                </a:solidFill>
                <a:ea typeface="+mj-ea"/>
                <a:cs typeface="+mj-cs"/>
              </a:rPr>
            </a:br>
            <a:endParaRPr lang="en-US" sz="2600" b="1" cap="small" dirty="0">
              <a:solidFill>
                <a:schemeClr val="tx1">
                  <a:lumMod val="65000"/>
                </a:schemeClr>
              </a:solidFill>
              <a:ea typeface="+mj-ea"/>
              <a:cs typeface="+mj-cs"/>
            </a:endParaRPr>
          </a:p>
          <a:p>
            <a:pPr>
              <a:spcBef>
                <a:spcPts val="661"/>
              </a:spcBef>
              <a:buClr>
                <a:schemeClr val="accent1"/>
              </a:buClr>
              <a:buSzPct val="70000"/>
              <a:defRPr/>
            </a:pPr>
            <a:r>
              <a:rPr lang="en-US" sz="2600" b="1" cap="small" dirty="0">
                <a:solidFill>
                  <a:schemeClr val="tx1">
                    <a:lumMod val="65000"/>
                  </a:schemeClr>
                </a:solidFill>
                <a:ea typeface="+mj-ea"/>
                <a:cs typeface="+mj-cs"/>
              </a:rPr>
              <a:t>Enhancements</a:t>
            </a:r>
          </a:p>
          <a:p>
            <a:pPr>
              <a:spcBef>
                <a:spcPts val="661"/>
              </a:spcBef>
              <a:buClr>
                <a:schemeClr val="accent1"/>
              </a:buClr>
              <a:buSzPct val="70000"/>
              <a:defRPr/>
            </a:pPr>
            <a:endParaRPr lang="en-US" sz="2600" b="1" cap="small" dirty="0">
              <a:solidFill>
                <a:schemeClr val="tx1">
                  <a:lumMod val="65000"/>
                </a:schemeClr>
              </a:solidFill>
              <a:ea typeface="+mj-ea"/>
              <a:cs typeface="+mj-cs"/>
            </a:endParaRPr>
          </a:p>
          <a:p>
            <a:pPr>
              <a:spcBef>
                <a:spcPts val="661"/>
              </a:spcBef>
              <a:buClr>
                <a:schemeClr val="accent1"/>
              </a:buClr>
              <a:buSzPct val="70000"/>
              <a:defRPr/>
            </a:pPr>
            <a:r>
              <a:rPr lang="en-US" sz="2600" b="1" cap="small" dirty="0">
                <a:solidFill>
                  <a:schemeClr val="tx1">
                    <a:lumMod val="65000"/>
                  </a:schemeClr>
                </a:solidFill>
                <a:ea typeface="+mj-ea"/>
                <a:cs typeface="+mj-cs"/>
              </a:rPr>
              <a:t>Increasing applicability</a:t>
            </a:r>
            <a:endParaRPr lang="en-US" sz="2600" b="1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702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83996"/>
            <a:ext cx="8232510" cy="839964"/>
          </a:xfrm>
        </p:spPr>
        <p:txBody>
          <a:bodyPr/>
          <a:lstStyle/>
          <a:p>
            <a:r>
              <a:rPr lang="en-US" dirty="0" smtClean="0"/>
              <a:t>System design: DBridge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04031" y="1175949"/>
            <a:ext cx="8652536" cy="6047740"/>
          </a:xfrm>
        </p:spPr>
        <p:txBody>
          <a:bodyPr>
            <a:normAutofit/>
          </a:bodyPr>
          <a:lstStyle/>
          <a:p>
            <a:r>
              <a:rPr lang="en-US" dirty="0" smtClean="0"/>
              <a:t>Our techniques have been incorporated into the DBridge holistic optimization tool</a:t>
            </a:r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/>
              <a:t>Java source-to-source program Transformer</a:t>
            </a:r>
          </a:p>
          <a:p>
            <a:pPr lvl="2"/>
            <a:r>
              <a:rPr lang="fi-FI" dirty="0" smtClean="0"/>
              <a:t>Uses SOOT framework for static analysis and transformation (</a:t>
            </a:r>
            <a:r>
              <a:rPr lang="fi-FI" dirty="0" smtClean="0">
                <a:hlinkClick r:id="rId2"/>
              </a:rPr>
              <a:t>http://www.sable.mcgill.ca/soot/</a:t>
            </a:r>
            <a:r>
              <a:rPr lang="fi-FI" dirty="0" smtClean="0"/>
              <a:t>)</a:t>
            </a:r>
          </a:p>
          <a:p>
            <a:pPr lvl="2"/>
            <a:r>
              <a:rPr lang="en-US" dirty="0" smtClean="0"/>
              <a:t>Minimal changes to code – mostly only inserts prefetch instructions (readability is preserved)</a:t>
            </a:r>
          </a:p>
          <a:p>
            <a:pPr lvl="1"/>
            <a:r>
              <a:rPr lang="en-US" dirty="0" smtClean="0"/>
              <a:t>Prefetch API (Runtime library)</a:t>
            </a:r>
          </a:p>
          <a:p>
            <a:pPr lvl="2"/>
            <a:r>
              <a:rPr lang="en-US" dirty="0" smtClean="0"/>
              <a:t>Thread and cache management</a:t>
            </a:r>
          </a:p>
          <a:p>
            <a:pPr lvl="2"/>
            <a:r>
              <a:rPr lang="en-US" dirty="0" smtClean="0"/>
              <a:t>Can be used with manual writing/rewriting or automatic rewriting by DBridge transformer</a:t>
            </a:r>
          </a:p>
          <a:p>
            <a:r>
              <a:rPr lang="en-US" dirty="0" smtClean="0"/>
              <a:t>Currently works for JDBC API; being extended for Hibernate and Web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A5521A-B8A9-4B67-9569-CFCA519245B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9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4"/>
            <a:ext cx="9070975" cy="1112836"/>
          </a:xfrm>
          <a:ln/>
        </p:spPr>
        <p:txBody>
          <a:bodyPr tIns="38787"/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System </a:t>
            </a:r>
            <a:r>
              <a:rPr lang="fi-FI" dirty="0" smtClean="0"/>
              <a:t>Design: DBridge</a:t>
            </a:r>
            <a:endParaRPr lang="fi-FI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2" y="2179638"/>
            <a:ext cx="7907338" cy="380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268913" y="4694236"/>
            <a:ext cx="2057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8917942" y="6323968"/>
            <a:ext cx="709613" cy="519113"/>
          </a:xfrm>
        </p:spPr>
        <p:txBody>
          <a:bodyPr/>
          <a:lstStyle/>
          <a:p>
            <a:fld id="{0D19CF0E-E4CA-43CC-B978-C515A34A8678}" type="slidenum">
              <a:rPr lang="fi-FI" smtClean="0"/>
              <a:pPr/>
              <a:t>62</a:t>
            </a:fld>
            <a:endParaRPr lang="fi-FI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544512" y="1341437"/>
            <a:ext cx="9069388" cy="9445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161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5"/>
            <a:ext cx="9070975" cy="1262063"/>
          </a:xfrm>
          <a:ln/>
        </p:spPr>
        <p:txBody>
          <a:bodyPr tIns="38787"/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/>
              <a:t>Future Directions?</a:t>
            </a:r>
            <a:endParaRPr lang="fi-FI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2112" y="1570041"/>
            <a:ext cx="6705600" cy="3200400"/>
          </a:xfrm>
          <a:prstGeom prst="rect">
            <a:avLst/>
          </a:prstGeom>
          <a:ln/>
        </p:spPr>
        <p:txBody>
          <a:bodyPr lIns="91401" tIns="21156" rIns="91401" bIns="45701">
            <a:normAutofit fontScale="77500" lnSpcReduction="20000"/>
          </a:bodyPr>
          <a:lstStyle/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 smtClean="0">
                <a:latin typeface="+mn-lt"/>
              </a:rPr>
              <a:t>Technical:</a:t>
            </a:r>
          </a:p>
          <a:p>
            <a:pPr marL="1174141" lvl="1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 err="1" smtClean="0">
                <a:latin typeface="+mn-lt"/>
              </a:rPr>
              <a:t>Which</a:t>
            </a:r>
            <a:r>
              <a:rPr lang="fi-FI" sz="2400" dirty="0" smtClean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calls</a:t>
            </a:r>
            <a:r>
              <a:rPr lang="fi-FI" sz="2400" dirty="0">
                <a:latin typeface="+mn-lt"/>
              </a:rPr>
              <a:t> to </a:t>
            </a:r>
            <a:r>
              <a:rPr lang="fi-FI" sz="2400" dirty="0" err="1">
                <a:latin typeface="+mn-lt"/>
              </a:rPr>
              <a:t>prefetch</a:t>
            </a:r>
            <a:endParaRPr lang="fi-FI" sz="2400" dirty="0">
              <a:latin typeface="+mn-lt"/>
            </a:endParaRPr>
          </a:p>
          <a:p>
            <a:pPr marL="1573982" lvl="2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 err="1" smtClean="0">
                <a:latin typeface="+mn-lt"/>
              </a:rPr>
              <a:t>where</a:t>
            </a:r>
            <a:r>
              <a:rPr lang="fi-FI" sz="2400" dirty="0" smtClean="0">
                <a:latin typeface="+mn-lt"/>
              </a:rPr>
              <a:t> </a:t>
            </a:r>
            <a:r>
              <a:rPr lang="fi-FI" sz="2400" dirty="0">
                <a:latin typeface="+mn-lt"/>
              </a:rPr>
              <a:t>to </a:t>
            </a:r>
            <a:r>
              <a:rPr lang="fi-FI" sz="2400" dirty="0" err="1">
                <a:latin typeface="+mn-lt"/>
              </a:rPr>
              <a:t>place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prefetch</a:t>
            </a:r>
            <a:endParaRPr lang="fi-FI" sz="2400" dirty="0">
              <a:latin typeface="+mn-lt"/>
            </a:endParaRPr>
          </a:p>
          <a:p>
            <a:pPr marL="1174141" lvl="1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 err="1">
                <a:latin typeface="+mn-lt"/>
              </a:rPr>
              <a:t>Cost-based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speculative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prefetching</a:t>
            </a:r>
            <a:endParaRPr lang="fi-FI" sz="2400" dirty="0">
              <a:latin typeface="+mn-lt"/>
            </a:endParaRPr>
          </a:p>
          <a:p>
            <a:pPr marL="1174141" lvl="1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 err="1" smtClean="0">
                <a:latin typeface="+mn-lt"/>
              </a:rPr>
              <a:t>Updates</a:t>
            </a:r>
            <a:r>
              <a:rPr lang="fi-FI" sz="2400" dirty="0" smtClean="0">
                <a:latin typeface="+mn-lt"/>
              </a:rPr>
              <a:t> </a:t>
            </a:r>
            <a:r>
              <a:rPr lang="fi-FI" sz="2400" dirty="0">
                <a:latin typeface="+mn-lt"/>
              </a:rPr>
              <a:t>and </a:t>
            </a:r>
            <a:r>
              <a:rPr lang="fi-FI" sz="2400" dirty="0" err="1">
                <a:latin typeface="+mn-lt"/>
              </a:rPr>
              <a:t>transactions</a:t>
            </a:r>
            <a:endParaRPr lang="fi-FI" sz="2400" dirty="0">
              <a:latin typeface="+mn-lt"/>
            </a:endParaRPr>
          </a:p>
          <a:p>
            <a:pPr marL="1174141" lvl="1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 err="1">
                <a:latin typeface="+mn-lt"/>
              </a:rPr>
              <a:t>Cross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thread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transaction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support</a:t>
            </a:r>
            <a:endParaRPr lang="fi-FI" sz="2400" dirty="0">
              <a:latin typeface="+mn-lt"/>
            </a:endParaRPr>
          </a:p>
          <a:p>
            <a:pPr marL="1174141" lvl="1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 err="1">
                <a:latin typeface="+mn-lt"/>
              </a:rPr>
              <a:t>Cache</a:t>
            </a:r>
            <a:r>
              <a:rPr lang="fi-FI" sz="2400" dirty="0">
                <a:latin typeface="+mn-lt"/>
              </a:rPr>
              <a:t> management</a:t>
            </a:r>
          </a:p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>
                <a:latin typeface="+mn-lt"/>
              </a:rPr>
              <a:t>Complete </a:t>
            </a:r>
            <a:r>
              <a:rPr lang="fi-FI" sz="2400" dirty="0" err="1">
                <a:latin typeface="+mn-lt"/>
              </a:rPr>
              <a:t>support</a:t>
            </a:r>
            <a:r>
              <a:rPr lang="fi-FI" sz="2400" dirty="0">
                <a:latin typeface="+mn-lt"/>
              </a:rPr>
              <a:t> for </a:t>
            </a:r>
            <a:r>
              <a:rPr lang="fi-FI" sz="2400" dirty="0" err="1" smtClean="0">
                <a:latin typeface="+mn-lt"/>
              </a:rPr>
              <a:t>Hibernate</a:t>
            </a:r>
            <a:endParaRPr lang="fi-FI" sz="2400" dirty="0" smtClean="0">
              <a:latin typeface="+mn-lt"/>
            </a:endParaRPr>
          </a:p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 err="1" smtClean="0">
                <a:latin typeface="+mn-lt"/>
              </a:rPr>
              <a:t>Support</a:t>
            </a:r>
            <a:r>
              <a:rPr lang="fi-FI" sz="2400" dirty="0" smtClean="0">
                <a:latin typeface="+mn-lt"/>
              </a:rPr>
              <a:t> </a:t>
            </a:r>
            <a:r>
              <a:rPr lang="fi-FI" sz="2400" dirty="0" err="1" smtClean="0">
                <a:latin typeface="+mn-lt"/>
              </a:rPr>
              <a:t>other</a:t>
            </a:r>
            <a:r>
              <a:rPr lang="fi-FI" sz="2400" dirty="0" smtClean="0">
                <a:latin typeface="+mn-lt"/>
              </a:rPr>
              <a:t> </a:t>
            </a:r>
            <a:r>
              <a:rPr lang="fi-FI" sz="2400" dirty="0" err="1" smtClean="0">
                <a:latin typeface="+mn-lt"/>
              </a:rPr>
              <a:t>languages/systems</a:t>
            </a:r>
            <a:endParaRPr lang="fi-FI" sz="2400" dirty="0" smtClean="0">
              <a:latin typeface="+mn-lt"/>
            </a:endParaRPr>
          </a:p>
          <a:p>
            <a:pPr marL="1174141" lvl="1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400" dirty="0" smtClean="0">
                <a:latin typeface="+mn-lt"/>
              </a:rPr>
              <a:t>(</a:t>
            </a:r>
            <a:r>
              <a:rPr lang="fi-FI" sz="2400" dirty="0" err="1" smtClean="0">
                <a:latin typeface="+mn-lt"/>
              </a:rPr>
              <a:t>working</a:t>
            </a:r>
            <a:r>
              <a:rPr lang="fi-FI" sz="2400" dirty="0" smtClean="0">
                <a:latin typeface="+mn-lt"/>
              </a:rPr>
              <a:t> with ERP </a:t>
            </a:r>
            <a:r>
              <a:rPr lang="fi-FI" sz="2400" dirty="0" err="1" smtClean="0">
                <a:latin typeface="+mn-lt"/>
              </a:rPr>
              <a:t>major</a:t>
            </a:r>
            <a:r>
              <a:rPr lang="fi-FI" sz="2400" dirty="0" smtClean="0">
                <a:latin typeface="+mn-lt"/>
              </a:rPr>
              <a:t>)</a:t>
            </a:r>
            <a:endParaRPr lang="fi-FI" sz="2400" dirty="0">
              <a:latin typeface="+mn-lt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468316" y="4541841"/>
            <a:ext cx="9070975" cy="762000"/>
          </a:xfrm>
          <a:prstGeom prst="rect">
            <a:avLst/>
          </a:prstGeom>
          <a:ln/>
        </p:spPr>
        <p:txBody>
          <a:bodyPr vert="horz" lIns="100750" tIns="38787" rIns="100750" bIns="50377" anchor="b">
            <a:normAutofit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r>
              <a:rPr lang="fi-FI" sz="28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Acknowledgements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6" y="5303837"/>
            <a:ext cx="9070975" cy="1447800"/>
          </a:xfrm>
          <a:prstGeom prst="rect">
            <a:avLst/>
          </a:prstGeom>
          <a:ln/>
        </p:spPr>
        <p:txBody>
          <a:bodyPr lIns="91401" tIns="21156" rIns="91401" bIns="45701">
            <a:normAutofit/>
          </a:bodyPr>
          <a:lstStyle/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endParaRPr lang="fi-FI" sz="2400" dirty="0">
              <a:latin typeface="+mn-lt"/>
            </a:endParaRPr>
          </a:p>
        </p:txBody>
      </p:sp>
      <p:pic>
        <p:nvPicPr>
          <p:cNvPr id="7" name="Picture 6" descr="j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512" y="427037"/>
            <a:ext cx="2971801" cy="220821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63</a:t>
            </a:fld>
            <a:endParaRPr lang="fi-FI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468312" y="6370637"/>
            <a:ext cx="8488026" cy="839964"/>
          </a:xfrm>
          <a:prstGeom prst="rect">
            <a:avLst/>
          </a:prstGeom>
          <a:ln/>
        </p:spPr>
        <p:txBody>
          <a:bodyPr vert="horz" lIns="111037" tIns="42746" rIns="111037" bIns="55520" anchor="b">
            <a:normAutofit/>
          </a:bodyPr>
          <a:lstStyle/>
          <a:p>
            <a:pPr>
              <a:tabLst>
                <a:tab pos="797376" algn="l"/>
                <a:tab pos="1594750" algn="l"/>
                <a:tab pos="2392129" algn="l"/>
                <a:tab pos="3189505" algn="l"/>
                <a:tab pos="3986879" algn="l"/>
                <a:tab pos="4784258" algn="l"/>
                <a:tab pos="5581633" algn="l"/>
                <a:tab pos="6379009" algn="l"/>
                <a:tab pos="7176384" algn="l"/>
                <a:tab pos="7973760" algn="l"/>
                <a:tab pos="8771136" algn="l"/>
                <a:tab pos="9568512" algn="l"/>
              </a:tabLst>
              <a:defRPr/>
            </a:pPr>
            <a:r>
              <a:rPr lang="fi-FI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Project website: </a:t>
            </a:r>
            <a:r>
              <a:rPr lang="en-US" sz="2400" dirty="0">
                <a:solidFill>
                  <a:prstClr val="black"/>
                </a:solidFill>
                <a:hlinkClick r:id="rId4"/>
              </a:rPr>
              <a:t>http://www.cse.iitb.ac.in/infolab/dbridge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tabLst>
                <a:tab pos="797376" algn="l"/>
                <a:tab pos="1594750" algn="l"/>
                <a:tab pos="2392129" algn="l"/>
                <a:tab pos="3189505" algn="l"/>
                <a:tab pos="3986879" algn="l"/>
                <a:tab pos="4784258" algn="l"/>
                <a:tab pos="5581633" algn="l"/>
                <a:tab pos="6379009" algn="l"/>
                <a:tab pos="7176384" algn="l"/>
                <a:tab pos="7973760" algn="l"/>
                <a:tab pos="8771136" algn="l"/>
                <a:tab pos="9568512" algn="l"/>
              </a:tabLst>
              <a:defRPr/>
            </a:pPr>
            <a:endParaRPr lang="fi-FI" sz="2200" cap="small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712" y="5303837"/>
            <a:ext cx="7848600" cy="112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of </a:t>
            </a:r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Ramachandra</a:t>
            </a:r>
            <a:r>
              <a:rPr lang="en-US" dirty="0" smtClean="0"/>
              <a:t> supported by a Microsoft India PhD fellowship, and a Yahoo! Key Scientific Challenges Grant</a:t>
            </a:r>
          </a:p>
          <a:p>
            <a:r>
              <a:rPr lang="en-US" dirty="0" smtClean="0"/>
              <a:t>Work of </a:t>
            </a:r>
            <a:r>
              <a:rPr lang="en-US" dirty="0" err="1" smtClean="0"/>
              <a:t>Ravindra</a:t>
            </a:r>
            <a:r>
              <a:rPr lang="en-US" dirty="0" smtClean="0"/>
              <a:t> </a:t>
            </a:r>
            <a:r>
              <a:rPr lang="en-US" dirty="0" err="1" smtClean="0"/>
              <a:t>Guravannavar</a:t>
            </a:r>
            <a:r>
              <a:rPr lang="en-US" dirty="0" smtClean="0"/>
              <a:t> partly supported by a grant from Bell Labs India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514244" indent="-514244">
              <a:buFont typeface="+mj-lt"/>
              <a:buAutoNum type="arabicPeriod"/>
            </a:pPr>
            <a:r>
              <a:rPr lang="en-US" dirty="0" err="1" smtClean="0"/>
              <a:t>Ravindra</a:t>
            </a:r>
            <a:r>
              <a:rPr lang="en-US" dirty="0" smtClean="0"/>
              <a:t> </a:t>
            </a:r>
            <a:r>
              <a:rPr lang="en-US" dirty="0" err="1" smtClean="0"/>
              <a:t>Guravannavar</a:t>
            </a:r>
            <a:r>
              <a:rPr lang="en-US" dirty="0" smtClean="0"/>
              <a:t> and S. Sudarshan, Rewriting Procedures for Batched Bindings, VLDB 2008</a:t>
            </a:r>
          </a:p>
          <a:p>
            <a:pPr marL="514244" indent="-514244">
              <a:buFont typeface="+mj-lt"/>
              <a:buAutoNum type="arabicPeriod"/>
            </a:pPr>
            <a:r>
              <a:rPr lang="en-US" dirty="0" err="1" smtClean="0"/>
              <a:t>Mahendra</a:t>
            </a:r>
            <a:r>
              <a:rPr lang="en-US" dirty="0" smtClean="0"/>
              <a:t> </a:t>
            </a:r>
            <a:r>
              <a:rPr lang="en-US" dirty="0" err="1" smtClean="0"/>
              <a:t>Chavan</a:t>
            </a:r>
            <a:r>
              <a:rPr lang="en-US" dirty="0" smtClean="0"/>
              <a:t>, </a:t>
            </a:r>
            <a:r>
              <a:rPr lang="en-US" dirty="0" err="1" smtClean="0"/>
              <a:t>Ravindra</a:t>
            </a:r>
            <a:r>
              <a:rPr lang="en-US" dirty="0" smtClean="0"/>
              <a:t> </a:t>
            </a:r>
            <a:r>
              <a:rPr lang="en-US" dirty="0" err="1" smtClean="0"/>
              <a:t>Guravannavar</a:t>
            </a:r>
            <a:r>
              <a:rPr lang="en-US" dirty="0" smtClean="0"/>
              <a:t>, </a:t>
            </a:r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Ramachandra</a:t>
            </a:r>
            <a:r>
              <a:rPr lang="en-US" dirty="0" smtClean="0"/>
              <a:t> and S. Sudarshan,</a:t>
            </a:r>
            <a:br>
              <a:rPr lang="en-US" dirty="0" smtClean="0"/>
            </a:br>
            <a:r>
              <a:rPr lang="en-US" dirty="0" smtClean="0"/>
              <a:t>Program Transformations for Asynchronous Query Submission, ICDE 2011</a:t>
            </a:r>
          </a:p>
          <a:p>
            <a:pPr marL="514244" indent="-514244">
              <a:buFont typeface="+mj-lt"/>
              <a:buAutoNum type="arabicPeriod"/>
            </a:pPr>
            <a:r>
              <a:rPr lang="en-US" dirty="0" err="1"/>
              <a:t>Mahendra</a:t>
            </a:r>
            <a:r>
              <a:rPr lang="en-US" dirty="0"/>
              <a:t> </a:t>
            </a:r>
            <a:r>
              <a:rPr lang="en-US" dirty="0" err="1"/>
              <a:t>Chavan</a:t>
            </a:r>
            <a:r>
              <a:rPr lang="en-US" dirty="0"/>
              <a:t>, </a:t>
            </a:r>
            <a:r>
              <a:rPr lang="en-US" dirty="0" err="1"/>
              <a:t>Ravindra</a:t>
            </a:r>
            <a:r>
              <a:rPr lang="en-US" dirty="0"/>
              <a:t> </a:t>
            </a:r>
            <a:r>
              <a:rPr lang="en-US" dirty="0" err="1"/>
              <a:t>Guravannavar</a:t>
            </a:r>
            <a:r>
              <a:rPr lang="en-US" dirty="0" smtClean="0"/>
              <a:t>, </a:t>
            </a:r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Ramachandra</a:t>
            </a:r>
            <a:r>
              <a:rPr lang="en-US" dirty="0" smtClean="0"/>
              <a:t> and S Sudarshan</a:t>
            </a:r>
            <a:br>
              <a:rPr lang="en-US" dirty="0" smtClean="0"/>
            </a:br>
            <a:r>
              <a:rPr lang="en-US" dirty="0" err="1" smtClean="0"/>
              <a:t>DBridge</a:t>
            </a:r>
            <a:r>
              <a:rPr lang="en-US" dirty="0" smtClean="0"/>
              <a:t>: A program rewrite tool for set oriented query execution, (demo paper) ICDE 2011</a:t>
            </a:r>
          </a:p>
          <a:p>
            <a:pPr marL="514244" indent="-514244">
              <a:buFont typeface="+mj-lt"/>
              <a:buAutoNum type="arabicPeriod"/>
            </a:pPr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Ramachandra</a:t>
            </a:r>
            <a:r>
              <a:rPr lang="en-US" dirty="0" smtClean="0"/>
              <a:t> and S. Sudarshan</a:t>
            </a:r>
            <a:br>
              <a:rPr lang="en-US" dirty="0" smtClean="0"/>
            </a:br>
            <a:r>
              <a:rPr lang="en-US" dirty="0" smtClean="0"/>
              <a:t>Holistic Optimization by Prefetching Query Results, SIGMOD 2012</a:t>
            </a:r>
          </a:p>
          <a:p>
            <a:pPr marL="514244" indent="-514244">
              <a:buFont typeface="+mj-lt"/>
              <a:buAutoNum type="arabicPeriod"/>
            </a:pPr>
            <a:r>
              <a:rPr lang="en-US" dirty="0" err="1"/>
              <a:t>Karthik</a:t>
            </a:r>
            <a:r>
              <a:rPr lang="en-US" dirty="0"/>
              <a:t> </a:t>
            </a:r>
            <a:r>
              <a:rPr lang="en-US" dirty="0" err="1" smtClean="0"/>
              <a:t>Ramachandra</a:t>
            </a:r>
            <a:r>
              <a:rPr lang="en-US" dirty="0" smtClean="0"/>
              <a:t>, </a:t>
            </a:r>
            <a:r>
              <a:rPr lang="en-US" dirty="0" err="1" smtClean="0"/>
              <a:t>Ravindra</a:t>
            </a:r>
            <a:r>
              <a:rPr lang="en-US" dirty="0" smtClean="0"/>
              <a:t> </a:t>
            </a:r>
            <a:r>
              <a:rPr lang="en-US" dirty="0" err="1" smtClean="0"/>
              <a:t>Guravanavar</a:t>
            </a:r>
            <a:r>
              <a:rPr lang="en-US" dirty="0" smtClean="0"/>
              <a:t> </a:t>
            </a:r>
            <a:r>
              <a:rPr lang="en-US" dirty="0"/>
              <a:t>and S. Sudarshan</a:t>
            </a:r>
            <a:br>
              <a:rPr lang="en-US" dirty="0"/>
            </a:br>
            <a:r>
              <a:rPr lang="en-US" dirty="0"/>
              <a:t>Program </a:t>
            </a:r>
            <a:r>
              <a:rPr lang="en-US" dirty="0" smtClean="0"/>
              <a:t>Analysis and Transformation for Holistic Optimization of Database Applications, SIGPLAN Workshop on State of the Art in Program Analysis (SOAP) 2012</a:t>
            </a:r>
          </a:p>
          <a:p>
            <a:pPr marL="514244" indent="-514244">
              <a:buFont typeface="+mj-lt"/>
              <a:buAutoNum type="arabicPeriod"/>
            </a:pPr>
            <a:r>
              <a:rPr lang="en-US" dirty="0" err="1" smtClean="0"/>
              <a:t>Karthik</a:t>
            </a:r>
            <a:r>
              <a:rPr lang="en-US" dirty="0" smtClean="0"/>
              <a:t> </a:t>
            </a:r>
            <a:r>
              <a:rPr lang="en-US" dirty="0" err="1" smtClean="0"/>
              <a:t>Ramachandra</a:t>
            </a:r>
            <a:r>
              <a:rPr lang="en-US" dirty="0" smtClean="0"/>
              <a:t>, </a:t>
            </a:r>
            <a:r>
              <a:rPr lang="en-US" dirty="0" err="1" smtClean="0"/>
              <a:t>Mahendra</a:t>
            </a:r>
            <a:r>
              <a:rPr lang="en-US" dirty="0" smtClean="0"/>
              <a:t> </a:t>
            </a:r>
            <a:r>
              <a:rPr lang="en-US" dirty="0" err="1" smtClean="0"/>
              <a:t>Chavan</a:t>
            </a:r>
            <a:r>
              <a:rPr lang="en-US" dirty="0" smtClean="0"/>
              <a:t>, </a:t>
            </a:r>
            <a:r>
              <a:rPr lang="en-US" dirty="0" err="1" smtClean="0"/>
              <a:t>Ravindra</a:t>
            </a:r>
            <a:r>
              <a:rPr lang="en-US" dirty="0" smtClean="0"/>
              <a:t> </a:t>
            </a:r>
            <a:r>
              <a:rPr lang="en-US" dirty="0" err="1" smtClean="0"/>
              <a:t>Guravannavar</a:t>
            </a:r>
            <a:r>
              <a:rPr lang="en-US" dirty="0" smtClean="0"/>
              <a:t>, S. Sudarshan, Program Transformation for Asynchronous and Batched Query Submission, IEEE TKDE 2014 (to appear).</a:t>
            </a:r>
            <a:endParaRPr lang="en-US" dirty="0"/>
          </a:p>
          <a:p>
            <a:pPr marL="514244" indent="-514244">
              <a:buFont typeface="+mj-lt"/>
              <a:buAutoNum type="arabicPeriod"/>
            </a:pPr>
            <a:endParaRPr lang="en-US" dirty="0"/>
          </a:p>
          <a:p>
            <a:pPr marL="514244" indent="-514244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64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0499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65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5683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8" y="5"/>
            <a:ext cx="9070975" cy="1262063"/>
          </a:xfrm>
          <a:ln/>
        </p:spPr>
        <p:txBody>
          <a:bodyPr tIns="38787"/>
          <a:lstStyle/>
          <a:p>
            <a:pPr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/>
              <a:t>Solution 1: Use a BUS!</a:t>
            </a:r>
          </a:p>
        </p:txBody>
      </p:sp>
      <p:pic>
        <p:nvPicPr>
          <p:cNvPr id="6" name="Content Placeholder 5" descr="bus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133460" y="2119810"/>
            <a:ext cx="3810532" cy="428684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sz="quarter" idx="1"/>
          </p:nvPr>
        </p:nvSpPr>
        <p:spPr>
          <a:xfrm>
            <a:off x="315914" y="2027237"/>
            <a:ext cx="9070975" cy="4724400"/>
          </a:xfrm>
          <a:ln/>
        </p:spPr>
        <p:txBody>
          <a:bodyPr tIns="24683" anchor="t">
            <a:normAutofit/>
          </a:bodyPr>
          <a:lstStyle/>
          <a:p>
            <a:pPr marL="431576" indent="-323683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Repeated invocation of a query </a:t>
            </a:r>
            <a:r>
              <a:rPr lang="fi-FI" b="1" dirty="0" smtClean="0">
                <a:solidFill>
                  <a:srgbClr val="000000"/>
                </a:solidFill>
              </a:rPr>
              <a:t>automatically</a:t>
            </a:r>
            <a:r>
              <a:rPr lang="fi-FI" dirty="0" smtClean="0">
                <a:solidFill>
                  <a:srgbClr val="000000"/>
                </a:solidFill>
              </a:rPr>
              <a:t> replaced by a single invocation of its batched form.</a:t>
            </a:r>
          </a:p>
          <a:p>
            <a:pPr marL="834583" lvl="1" indent="-323683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Enables use of efficient set-oriented query execution plans</a:t>
            </a:r>
          </a:p>
          <a:p>
            <a:pPr marL="834583" lvl="1" indent="-323683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Sharing of work (eg. Disk IO) etc.</a:t>
            </a:r>
          </a:p>
          <a:p>
            <a:pPr marL="834583" lvl="1" indent="-323683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Avoids network </a:t>
            </a:r>
            <a:r>
              <a:rPr lang="fi-FI" dirty="0" err="1" smtClean="0">
                <a:solidFill>
                  <a:srgbClr val="000000"/>
                </a:solidFill>
              </a:rPr>
              <a:t>round-trip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delays</a:t>
            </a:r>
            <a:endParaRPr lang="fi-FI" dirty="0" smtClean="0">
              <a:solidFill>
                <a:srgbClr val="000000"/>
              </a:solidFill>
            </a:endParaRPr>
          </a:p>
          <a:p>
            <a:pPr marL="431576" indent="-323683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3000" dirty="0" err="1">
                <a:solidFill>
                  <a:srgbClr val="000000"/>
                </a:solidFill>
              </a:rPr>
              <a:t>Approach</a:t>
            </a:r>
            <a:endParaRPr lang="fi-FI" sz="3100" dirty="0">
              <a:solidFill>
                <a:srgbClr val="000000"/>
              </a:solidFill>
            </a:endParaRPr>
          </a:p>
          <a:p>
            <a:pPr marL="834583" lvl="1" indent="-323683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>
                <a:solidFill>
                  <a:srgbClr val="000000"/>
                </a:solidFill>
              </a:rPr>
              <a:t>Transform imperative programs using equivalence rules</a:t>
            </a:r>
          </a:p>
          <a:p>
            <a:pPr marL="834583" lvl="1" indent="-323683">
              <a:spcAft>
                <a:spcPts val="1425"/>
              </a:spcAft>
              <a:buClr>
                <a:srgbClr val="FF6309"/>
              </a:buClr>
              <a:buSzPct val="45000"/>
              <a:buFont typeface="Wingdings" charset="2"/>
              <a:buChar char="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dirty="0">
                <a:solidFill>
                  <a:srgbClr val="000000"/>
                </a:solidFill>
              </a:rPr>
              <a:t>Rewrite queries using decorrelation, APPLY operator etc.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468316" y="122237"/>
            <a:ext cx="9070975" cy="1066800"/>
          </a:xfrm>
          <a:prstGeom prst="rect">
            <a:avLst/>
          </a:prstGeom>
          <a:ln/>
        </p:spPr>
        <p:txBody>
          <a:bodyPr vert="horz" lIns="100750" tIns="38787" rIns="100750" bIns="50377" anchor="b">
            <a:normAutofit lnSpcReduction="10000"/>
          </a:bodyPr>
          <a:lstStyle/>
          <a:p>
            <a:pPr defTabSz="914021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</a:pPr>
            <a:r>
              <a:rPr lang="fi-FI" sz="33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Rewriting</a:t>
            </a:r>
            <a:r>
              <a:rPr lang="fi-FI" sz="3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33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Procedures</a:t>
            </a:r>
            <a:r>
              <a:rPr lang="fi-FI" sz="3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fi-FI" sz="33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Batched</a:t>
            </a:r>
            <a:r>
              <a:rPr lang="fi-FI" sz="3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i-FI" sz="3300" cap="small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Bindings</a:t>
            </a:r>
            <a:endParaRPr lang="fi-FI" sz="33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544513" y="1341438"/>
            <a:ext cx="9220200" cy="898810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fi-FI" sz="2800" dirty="0" err="1">
                <a:solidFill>
                  <a:srgbClr val="000000"/>
                </a:solidFill>
              </a:rPr>
              <a:t>Guravannavar</a:t>
            </a:r>
            <a:r>
              <a:rPr lang="fi-FI" sz="2800" dirty="0">
                <a:solidFill>
                  <a:srgbClr val="000000"/>
                </a:solidFill>
              </a:rPr>
              <a:t> and Sudarshan [VLDB 2008]</a:t>
            </a: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113" y="1417638"/>
            <a:ext cx="3886200" cy="4419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45113" y="1417638"/>
            <a:ext cx="4191000" cy="4419600"/>
          </a:xfrm>
          <a:prstGeom prst="rect">
            <a:avLst/>
          </a:prstGeom>
          <a:solidFill>
            <a:srgbClr val="FE8637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6205"/>
            <a:ext cx="8232510" cy="960437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Program Transformation for Batched </a:t>
            </a:r>
            <a:r>
              <a:rPr lang="fi-FI" dirty="0" err="1" smtClean="0"/>
              <a:t>Bindings</a:t>
            </a: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317" y="2027237"/>
            <a:ext cx="3733799" cy="2929226"/>
          </a:xfrm>
          <a:prstGeom prst="rect">
            <a:avLst/>
          </a:prstGeom>
        </p:spPr>
        <p:txBody>
          <a:bodyPr wrap="square" lIns="91401" tIns="45701" rIns="91401" bIns="45701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qt = con.prepare(</a:t>
            </a:r>
          </a:p>
          <a:p>
            <a:r>
              <a:rPr lang="en-US" dirty="0">
                <a:solidFill>
                  <a:srgbClr val="000000"/>
                </a:solidFill>
                <a:latin typeface="Monospace"/>
              </a:rPr>
              <a:t>	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"SELECT count(partkey)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"FROM part 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 +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        </a:t>
            </a:r>
            <a:r>
              <a:rPr lang="en-US" dirty="0" smtClean="0">
                <a:solidFill>
                  <a:srgbClr val="2A00FF"/>
                </a:solidFill>
                <a:latin typeface="Monospace"/>
              </a:rPr>
              <a:t>"WHERE p_category=?"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);</a:t>
            </a:r>
          </a:p>
          <a:p>
            <a:endParaRPr lang="en-US" b="1" dirty="0" smtClean="0">
              <a:solidFill>
                <a:srgbClr val="7F0055"/>
              </a:solidFill>
              <a:latin typeface="Monospace"/>
            </a:endParaRPr>
          </a:p>
          <a:p>
            <a:r>
              <a:rPr lang="en-US" b="1" dirty="0" smtClean="0">
                <a:solidFill>
                  <a:srgbClr val="7F0055"/>
                </a:solidFill>
                <a:latin typeface="Monospace"/>
              </a:rPr>
              <a:t>while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(!categoryList.isEmpty())</a:t>
            </a:r>
            <a:r>
              <a:rPr lang="en-US" b="1" dirty="0" smtClean="0">
                <a:solidFill>
                  <a:srgbClr val="000000"/>
                </a:solidFill>
                <a:latin typeface="Monospace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{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category = categoryList.next();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qt.bind(1, category);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count = </a:t>
            </a:r>
            <a:r>
              <a:rPr lang="en-US" b="1" dirty="0" err="1" smtClean="0">
                <a:solidFill>
                  <a:srgbClr val="000000"/>
                </a:solidFill>
                <a:latin typeface="Monospace"/>
              </a:rPr>
              <a:t>qt.executeQuery</a:t>
            </a:r>
            <a:r>
              <a:rPr lang="en-US" dirty="0" smtClean="0">
                <a:solidFill>
                  <a:srgbClr val="000000"/>
                </a:solidFill>
                <a:latin typeface="Monospace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	sum += count;</a:t>
            </a:r>
          </a:p>
          <a:p>
            <a:r>
              <a:rPr lang="en-US" dirty="0" smtClean="0">
                <a:solidFill>
                  <a:srgbClr val="000000"/>
                </a:solidFill>
                <a:latin typeface="Monospace"/>
              </a:rPr>
              <a:t>}</a:t>
            </a:r>
            <a:endParaRPr lang="en-US" dirty="0">
              <a:latin typeface="Monospace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407024" y="1417637"/>
            <a:ext cx="4205288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54" tIns="51776" rIns="89954" bIns="44977"/>
          <a:lstStyle/>
          <a:p>
            <a:pPr>
              <a:lnSpc>
                <a:spcPct val="98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 = 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con.Prepare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"SELECT count(partkey) 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 +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"FROM part " +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2A00FF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"WHERE p_category=?"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(!categoryList.isEmpty()) {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category 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= categoryList.next();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qt.bind(1, category);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qt.addBatch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();</a:t>
            </a:r>
            <a:endParaRPr lang="fi-FI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/>
            </a:r>
            <a:br>
              <a:rPr lang="fi-FI" b="1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</a:br>
            <a:r>
              <a:rPr lang="fi-FI" b="1" dirty="0" smtClean="0">
                <a:latin typeface="Monospace" pitchFamily="1" charset="0"/>
                <a:ea typeface="Monospace" pitchFamily="1" charset="0"/>
                <a:cs typeface="Monospace" pitchFamily="1" charset="0"/>
              </a:rPr>
              <a:t>qt.executeBatch();</a:t>
            </a:r>
          </a:p>
          <a:p>
            <a:pPr>
              <a:lnSpc>
                <a:spcPct val="150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b="1" dirty="0" smtClean="0">
                <a:solidFill>
                  <a:srgbClr val="7F0055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while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(</a:t>
            </a:r>
            <a:r>
              <a:rPr lang="fi-FI" b="1" dirty="0" smtClean="0">
                <a:latin typeface="Monospace" pitchFamily="1" charset="0"/>
                <a:ea typeface="Monospace" pitchFamily="1" charset="0"/>
                <a:cs typeface="Monospace" pitchFamily="1" charset="0"/>
              </a:rPr>
              <a:t>qt.hasMoreResults()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) </a:t>
            </a: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{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count = </a:t>
            </a:r>
            <a:r>
              <a:rPr lang="fi-FI" b="1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qt.getNextResult()</a:t>
            </a:r>
            <a:r>
              <a:rPr lang="fi-FI" dirty="0" smtClean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;</a:t>
            </a:r>
            <a:endParaRPr lang="fi-FI" dirty="0">
              <a:solidFill>
                <a:srgbClr val="000000"/>
              </a:solidFill>
              <a:latin typeface="Monospace" pitchFamily="1" charset="0"/>
              <a:ea typeface="Monospace" pitchFamily="1" charset="0"/>
              <a:cs typeface="Monospace" pitchFamily="1" charset="0"/>
            </a:endParaRP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	sum += count;</a:t>
            </a:r>
          </a:p>
          <a:p>
            <a:pPr>
              <a:lnSpc>
                <a:spcPct val="97000"/>
              </a:lnSpc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</a:tabLst>
            </a:pPr>
            <a:r>
              <a:rPr lang="fi-FI" dirty="0">
                <a:solidFill>
                  <a:srgbClr val="000000"/>
                </a:solidFill>
                <a:latin typeface="Monospace" pitchFamily="1" charset="0"/>
                <a:ea typeface="Monospace" pitchFamily="1" charset="0"/>
                <a:cs typeface="Monospace" pitchFamily="1" charset="0"/>
              </a:rPr>
              <a:t>}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430713" y="3551237"/>
            <a:ext cx="838200" cy="45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1" tIns="45701" rIns="91401" bIns="45701"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15916" y="6142037"/>
            <a:ext cx="9070975" cy="1219200"/>
          </a:xfrm>
          <a:prstGeom prst="rect">
            <a:avLst/>
          </a:prstGeom>
          <a:ln/>
        </p:spPr>
        <p:txBody>
          <a:bodyPr lIns="91401" tIns="21156" rIns="91401" bIns="45701">
            <a:normAutofit/>
          </a:bodyPr>
          <a:lstStyle/>
          <a:p>
            <a:pPr marL="431576" indent="-323683" defTabSz="914021" fontAlgn="auto" hangingPunct="1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rgbClr val="FF6309"/>
              </a:buClr>
              <a:buSzPct val="45000"/>
              <a:tabLst>
                <a:tab pos="723525" algn="l"/>
                <a:tab pos="1447045" algn="l"/>
                <a:tab pos="2170575" algn="l"/>
                <a:tab pos="2894099" algn="l"/>
                <a:tab pos="3617623" algn="l"/>
                <a:tab pos="4341150" algn="l"/>
                <a:tab pos="5064674" algn="l"/>
                <a:tab pos="5788199" algn="l"/>
                <a:tab pos="6511723" algn="l"/>
                <a:tab pos="7235249" algn="l"/>
                <a:tab pos="7958774" algn="l"/>
                <a:tab pos="8682298" algn="l"/>
              </a:tabLst>
              <a:defRPr/>
            </a:pPr>
            <a:endParaRPr lang="fi-FI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844" y="5868270"/>
            <a:ext cx="184587" cy="353135"/>
          </a:xfrm>
          <a:prstGeom prst="rect">
            <a:avLst/>
          </a:prstGeom>
          <a:noFill/>
        </p:spPr>
        <p:txBody>
          <a:bodyPr wrap="none" lIns="91401" tIns="45701" rIns="91401" bIns="45701" rtlCol="0">
            <a:spAutoFit/>
          </a:bodyPr>
          <a:lstStyle/>
          <a:p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92113" y="4387853"/>
            <a:ext cx="3886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45113" y="4084637"/>
            <a:ext cx="4191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60353" y="4450399"/>
            <a:ext cx="4175760" cy="1524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6914" y="6370639"/>
            <a:ext cx="2352135" cy="353135"/>
          </a:xfrm>
          <a:prstGeom prst="rect">
            <a:avLst/>
          </a:prstGeom>
          <a:noFill/>
        </p:spPr>
        <p:txBody>
          <a:bodyPr wrap="none" lIns="91401" tIns="45701" rIns="91401" bIns="45701" rtlCol="0">
            <a:spAutoFit/>
          </a:bodyPr>
          <a:lstStyle/>
          <a:p>
            <a:r>
              <a:rPr lang="en-US" dirty="0" smtClean="0">
                <a:latin typeface="+mn-lt"/>
              </a:rPr>
              <a:t>** Conditions apply. 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6911" y="3322638"/>
            <a:ext cx="415420" cy="353135"/>
          </a:xfrm>
          <a:prstGeom prst="rect">
            <a:avLst/>
          </a:prstGeom>
          <a:noFill/>
        </p:spPr>
        <p:txBody>
          <a:bodyPr wrap="none" lIns="91401" tIns="45701" rIns="91401" bIns="45701" rtlCol="0">
            <a:spAutoFit/>
          </a:bodyPr>
          <a:lstStyle/>
          <a:p>
            <a:r>
              <a:rPr lang="en-US" dirty="0">
                <a:latin typeface="+mn-lt"/>
              </a:rPr>
              <a:t>**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D2F035-E64F-4020-A626-3E8066834E5E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8817</TotalTime>
  <Words>3909</Words>
  <Application>Microsoft Macintosh PowerPoint</Application>
  <PresentationFormat>Custom</PresentationFormat>
  <Paragraphs>1001</Paragraphs>
  <Slides>65</Slides>
  <Notes>22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Oriel</vt:lpstr>
      <vt:lpstr>Holistic Optimization of Database Applications</vt:lpstr>
      <vt:lpstr>PowerPoint Presentation</vt:lpstr>
      <vt:lpstr>The Latency problem</vt:lpstr>
      <vt:lpstr>The Problem</vt:lpstr>
      <vt:lpstr>holistic optimization</vt:lpstr>
      <vt:lpstr>Talk/Solution Overview    Rewriting Procedures for Batch Bindings           [VLDB 08]     Asynchronous Query Submission         [ICDE 11]     Prefetching Query Results         [SIGMOD 12]</vt:lpstr>
      <vt:lpstr>Solution 1: Use a BUS!</vt:lpstr>
      <vt:lpstr>PowerPoint Presentation</vt:lpstr>
      <vt:lpstr>Program Transformation for Batched Bindings </vt:lpstr>
      <vt:lpstr>Query Rewriting For Batching</vt:lpstr>
      <vt:lpstr>Challenges in Generating Batched Forms of Procedures</vt:lpstr>
      <vt:lpstr>Batch Safe Operations</vt:lpstr>
      <vt:lpstr>Rule 1A: Rewriting a Simple Set Iteration Loop</vt:lpstr>
      <vt:lpstr>Rule 2: Splitting a Loop</vt:lpstr>
      <vt:lpstr>Data Dependency Graph</vt:lpstr>
      <vt:lpstr>Other Rules</vt:lpstr>
      <vt:lpstr>Application 2: Category Traversal</vt:lpstr>
      <vt:lpstr>PowerPoint Presentation</vt:lpstr>
      <vt:lpstr>Automatic Program Transformation for asynchronous submission</vt:lpstr>
      <vt:lpstr>Solution 2: Asynchronous Execution: More Taxis!!</vt:lpstr>
      <vt:lpstr>Motivation</vt:lpstr>
      <vt:lpstr>Program Transformation Example</vt:lpstr>
      <vt:lpstr>Asynchronous query submission model</vt:lpstr>
      <vt:lpstr>Program Transformation</vt:lpstr>
      <vt:lpstr>Program transformation rules</vt:lpstr>
      <vt:lpstr>The Statement Reordering Algorithm</vt:lpstr>
      <vt:lpstr>Batching and Asynchronous submission api</vt:lpstr>
      <vt:lpstr>Overlapping the generation and consumption of asynchronous requests</vt:lpstr>
      <vt:lpstr>Overlapping the generation and consumption of asynchronous requests</vt:lpstr>
      <vt:lpstr>Asynchronous submission of batched queries</vt:lpstr>
      <vt:lpstr>System Design</vt:lpstr>
      <vt:lpstr>Auction Application: Impact of thread count, with 40K iterations</vt:lpstr>
      <vt:lpstr>Comparison of approaches</vt:lpstr>
      <vt:lpstr>Auction Application: Impact of Iteration count, with 10 threads</vt:lpstr>
      <vt:lpstr>WebService: Impact of thread count </vt:lpstr>
      <vt:lpstr>Comparison:  Batching vs. Asynchronous submission</vt:lpstr>
      <vt:lpstr>Prefetching Query Results Across Procedures</vt:lpstr>
      <vt:lpstr>Solution 3: Advance Booking of Taxis</vt:lpstr>
      <vt:lpstr>Prefetching Query Results       Intra-Procedural       Inter-Procedural       Enhancements</vt:lpstr>
      <vt:lpstr>Intraprocedural prefetching</vt:lpstr>
      <vt:lpstr>Query anticipability analysis</vt:lpstr>
      <vt:lpstr>Query anticipability analysis</vt:lpstr>
      <vt:lpstr>Query anticipability analysis results</vt:lpstr>
      <vt:lpstr>Intraprocedural prefetch insertion </vt:lpstr>
      <vt:lpstr>Intraprocedural prefetch insertion </vt:lpstr>
      <vt:lpstr>Intraprocedural prefetch insertion </vt:lpstr>
      <vt:lpstr>PowerPoint Presentation</vt:lpstr>
      <vt:lpstr>PowerPoint Presentation</vt:lpstr>
      <vt:lpstr>Prefetching Algorithm: Summary</vt:lpstr>
      <vt:lpstr>Enhancement: Transitive code motion  (Strong anticipability)</vt:lpstr>
      <vt:lpstr>Enhancement: Chaining prefetch requests</vt:lpstr>
      <vt:lpstr>Rewriting Chained prefetch requests</vt:lpstr>
      <vt:lpstr>Integration with loop fission</vt:lpstr>
      <vt:lpstr>Hibernate and web services</vt:lpstr>
      <vt:lpstr>Auction application (Java/JDBC): Intraprocedural prefetching</vt:lpstr>
      <vt:lpstr>Web service (HTTP/JSON):  Interprocedural prefetching</vt:lpstr>
      <vt:lpstr>ERP Application: Impact of our techniques</vt:lpstr>
      <vt:lpstr>Related Work</vt:lpstr>
      <vt:lpstr>Related Work</vt:lpstr>
      <vt:lpstr>The DBridge System</vt:lpstr>
      <vt:lpstr>System design: DBridge</vt:lpstr>
      <vt:lpstr>System Design: DBridge</vt:lpstr>
      <vt:lpstr>Future Directions?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Karthik Ramachandra</dc:creator>
  <cp:lastModifiedBy>S Sudarshan</cp:lastModifiedBy>
  <cp:revision>720</cp:revision>
  <cp:lastPrinted>1601-01-01T00:00:00Z</cp:lastPrinted>
  <dcterms:created xsi:type="dcterms:W3CDTF">2011-03-31T10:07:38Z</dcterms:created>
  <dcterms:modified xsi:type="dcterms:W3CDTF">2015-01-05T04:21:30Z</dcterms:modified>
</cp:coreProperties>
</file>