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60" r:id="rId4"/>
    <p:sldId id="261" r:id="rId5"/>
    <p:sldId id="262" r:id="rId6"/>
    <p:sldId id="263" r:id="rId7"/>
    <p:sldId id="264" r:id="rId8"/>
    <p:sldId id="258" r:id="rId9"/>
    <p:sldId id="265" r:id="rId10"/>
    <p:sldId id="266" r:id="rId11"/>
    <p:sldId id="267" r:id="rId12"/>
    <p:sldId id="268" r:id="rId13"/>
    <p:sldId id="285" r:id="rId14"/>
    <p:sldId id="28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8" r:id="rId33"/>
    <p:sldId id="289" r:id="rId34"/>
    <p:sldId id="290" r:id="rId35"/>
    <p:sldId id="291" r:id="rId36"/>
    <p:sldId id="292" r:id="rId37"/>
    <p:sldId id="293" r:id="rId38"/>
    <p:sldId id="297" r:id="rId39"/>
    <p:sldId id="295" r:id="rId40"/>
    <p:sldId id="294" r:id="rId41"/>
    <p:sldId id="296" r:id="rId42"/>
    <p:sldId id="298" r:id="rId43"/>
    <p:sldId id="300" r:id="rId44"/>
    <p:sldId id="299" r:id="rId45"/>
    <p:sldId id="301" r:id="rId46"/>
    <p:sldId id="302" r:id="rId47"/>
    <p:sldId id="303" r:id="rId48"/>
    <p:sldId id="307" r:id="rId49"/>
    <p:sldId id="304" r:id="rId50"/>
    <p:sldId id="305" r:id="rId51"/>
    <p:sldId id="306" r:id="rId52"/>
    <p:sldId id="308" r:id="rId53"/>
    <p:sldId id="309" r:id="rId54"/>
    <p:sldId id="310" r:id="rId55"/>
    <p:sldId id="311" r:id="rId56"/>
    <p:sldId id="312" r:id="rId57"/>
    <p:sldId id="313" r:id="rId58"/>
    <p:sldId id="314" r:id="rId59"/>
    <p:sldId id="315"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8" d="100"/>
          <a:sy n="68" d="100"/>
        </p:scale>
        <p:origin x="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FE52D-049B-46AC-9F3A-7DFBB8295163}"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F17BB-54D5-4488-A581-7FA5FC4C8C8A}" type="slidenum">
              <a:rPr lang="en-US" smtClean="0"/>
              <a:t>‹#›</a:t>
            </a:fld>
            <a:endParaRPr lang="en-US"/>
          </a:p>
        </p:txBody>
      </p:sp>
    </p:spTree>
    <p:extLst>
      <p:ext uri="{BB962C8B-B14F-4D97-AF65-F5344CB8AC3E}">
        <p14:creationId xmlns:p14="http://schemas.microsoft.com/office/powerpoint/2010/main" val="226219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a:t>
            </a:fld>
            <a:endParaRPr lang="en-US"/>
          </a:p>
        </p:txBody>
      </p:sp>
    </p:spTree>
    <p:extLst>
      <p:ext uri="{BB962C8B-B14F-4D97-AF65-F5344CB8AC3E}">
        <p14:creationId xmlns:p14="http://schemas.microsoft.com/office/powerpoint/2010/main" val="29256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charset="0"/>
              </a:defRPr>
            </a:lvl1pPr>
            <a:lvl2pPr marL="742852" indent="-285712" eaLnBrk="0" hangingPunct="0">
              <a:defRPr sz="1600">
                <a:solidFill>
                  <a:schemeClr val="tx1"/>
                </a:solidFill>
                <a:latin typeface="Calibri" pitchFamily="34" charset="0"/>
                <a:cs typeface="Arial" charset="0"/>
              </a:defRPr>
            </a:lvl2pPr>
            <a:lvl3pPr marL="1142849" indent="-228570" eaLnBrk="0" hangingPunct="0">
              <a:defRPr sz="1600">
                <a:solidFill>
                  <a:schemeClr val="tx1"/>
                </a:solidFill>
                <a:latin typeface="Calibri" pitchFamily="34" charset="0"/>
                <a:cs typeface="Arial" charset="0"/>
              </a:defRPr>
            </a:lvl3pPr>
            <a:lvl4pPr marL="1599989" indent="-228570" eaLnBrk="0" hangingPunct="0">
              <a:defRPr sz="1600">
                <a:solidFill>
                  <a:schemeClr val="tx1"/>
                </a:solidFill>
                <a:latin typeface="Calibri" pitchFamily="34" charset="0"/>
                <a:cs typeface="Arial" charset="0"/>
              </a:defRPr>
            </a:lvl4pPr>
            <a:lvl5pPr marL="2057128" indent="-228570" eaLnBrk="0" hangingPunct="0">
              <a:defRPr sz="1600">
                <a:solidFill>
                  <a:schemeClr val="tx1"/>
                </a:solidFill>
                <a:latin typeface="Calibri" pitchFamily="34" charset="0"/>
                <a:cs typeface="Arial" charset="0"/>
              </a:defRPr>
            </a:lvl5pPr>
            <a:lvl6pPr marL="2514267" indent="-228570" defTabSz="815867" eaLnBrk="0" fontAlgn="base" hangingPunct="0">
              <a:spcBef>
                <a:spcPct val="0"/>
              </a:spcBef>
              <a:spcAft>
                <a:spcPct val="0"/>
              </a:spcAft>
              <a:defRPr sz="1600">
                <a:solidFill>
                  <a:schemeClr val="tx1"/>
                </a:solidFill>
                <a:latin typeface="Calibri" pitchFamily="34" charset="0"/>
                <a:cs typeface="Arial" charset="0"/>
              </a:defRPr>
            </a:lvl6pPr>
            <a:lvl7pPr marL="2971408" indent="-228570" defTabSz="815867" eaLnBrk="0" fontAlgn="base" hangingPunct="0">
              <a:spcBef>
                <a:spcPct val="0"/>
              </a:spcBef>
              <a:spcAft>
                <a:spcPct val="0"/>
              </a:spcAft>
              <a:defRPr sz="1600">
                <a:solidFill>
                  <a:schemeClr val="tx1"/>
                </a:solidFill>
                <a:latin typeface="Calibri" pitchFamily="34" charset="0"/>
                <a:cs typeface="Arial" charset="0"/>
              </a:defRPr>
            </a:lvl7pPr>
            <a:lvl8pPr marL="3428547" indent="-228570" defTabSz="815867" eaLnBrk="0" fontAlgn="base" hangingPunct="0">
              <a:spcBef>
                <a:spcPct val="0"/>
              </a:spcBef>
              <a:spcAft>
                <a:spcPct val="0"/>
              </a:spcAft>
              <a:defRPr sz="1600">
                <a:solidFill>
                  <a:schemeClr val="tx1"/>
                </a:solidFill>
                <a:latin typeface="Calibri" pitchFamily="34" charset="0"/>
                <a:cs typeface="Arial" charset="0"/>
              </a:defRPr>
            </a:lvl8pPr>
            <a:lvl9pPr marL="3885686" indent="-228570" defTabSz="815867" eaLnBrk="0" fontAlgn="base" hangingPunct="0">
              <a:spcBef>
                <a:spcPct val="0"/>
              </a:spcBef>
              <a:spcAft>
                <a:spcPct val="0"/>
              </a:spcAft>
              <a:defRPr sz="1600">
                <a:solidFill>
                  <a:schemeClr val="tx1"/>
                </a:solidFill>
                <a:latin typeface="Calibri" pitchFamily="34" charset="0"/>
                <a:cs typeface="Arial" charset="0"/>
              </a:defRPr>
            </a:lvl9pPr>
          </a:lstStyle>
          <a:p>
            <a:pPr defTabSz="815867" eaLnBrk="1" hangingPunct="1"/>
            <a:fld id="{76544AA6-21AF-4E53-9C6B-E2BB8492F7D5}" type="slidenum">
              <a:rPr lang="en-US" sz="1200" smtClean="0"/>
              <a:pPr defTabSz="815867" eaLnBrk="1" hangingPunct="1"/>
              <a:t>19</a:t>
            </a:fld>
            <a:endParaRPr lang="en-US" sz="1200" dirty="0" smtClean="0"/>
          </a:p>
        </p:txBody>
      </p:sp>
    </p:spTree>
    <p:extLst>
      <p:ext uri="{BB962C8B-B14F-4D97-AF65-F5344CB8AC3E}">
        <p14:creationId xmlns:p14="http://schemas.microsoft.com/office/powerpoint/2010/main" val="202642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36507">
              <a:defRPr/>
            </a:pPr>
            <a:r>
              <a:rPr lang="en-US" dirty="0" smtClean="0"/>
              <a:t>JH:</a:t>
            </a:r>
            <a:r>
              <a:rPr lang="en-US" baseline="0" dirty="0" smtClean="0"/>
              <a:t>  Keep single predicate</a:t>
            </a:r>
          </a:p>
          <a:p>
            <a:pPr defTabSz="236507">
              <a:defRPr/>
            </a:pPr>
            <a:r>
              <a:rPr lang="en-US" baseline="0" dirty="0" smtClean="0"/>
              <a:t>Bring plan also one by one : done</a:t>
            </a:r>
            <a:endParaRPr lang="en-US" dirty="0" smtClean="0"/>
          </a:p>
          <a:p>
            <a:pPr defTabSz="236507">
              <a:defRPr/>
            </a:pPr>
            <a:endParaRPr lang="en-US" dirty="0" smtClean="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22</a:t>
            </a:fld>
            <a:endParaRPr lang="en-US"/>
          </a:p>
        </p:txBody>
      </p:sp>
    </p:spTree>
    <p:extLst>
      <p:ext uri="{BB962C8B-B14F-4D97-AF65-F5344CB8AC3E}">
        <p14:creationId xmlns:p14="http://schemas.microsoft.com/office/powerpoint/2010/main" val="90232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24</a:t>
            </a:fld>
            <a:endParaRPr lang="en-US"/>
          </a:p>
        </p:txBody>
      </p:sp>
    </p:spTree>
    <p:extLst>
      <p:ext uri="{BB962C8B-B14F-4D97-AF65-F5344CB8AC3E}">
        <p14:creationId xmlns:p14="http://schemas.microsoft.com/office/powerpoint/2010/main" val="370965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26</a:t>
            </a:fld>
            <a:endParaRPr lang="en-US"/>
          </a:p>
        </p:txBody>
      </p:sp>
    </p:spTree>
    <p:extLst>
      <p:ext uri="{BB962C8B-B14F-4D97-AF65-F5344CB8AC3E}">
        <p14:creationId xmlns:p14="http://schemas.microsoft.com/office/powerpoint/2010/main" val="215001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JH</a:t>
            </a:r>
            <a:r>
              <a:rPr lang="en-US" dirty="0" smtClean="0"/>
              <a:t>:  Formatting is poor : done</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31</a:t>
            </a:fld>
            <a:endParaRPr lang="en-US"/>
          </a:p>
        </p:txBody>
      </p:sp>
    </p:spTree>
    <p:extLst>
      <p:ext uri="{BB962C8B-B14F-4D97-AF65-F5344CB8AC3E}">
        <p14:creationId xmlns:p14="http://schemas.microsoft.com/office/powerpoint/2010/main" val="2574830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32</a:t>
            </a:fld>
            <a:endParaRPr lang="en-US"/>
          </a:p>
        </p:txBody>
      </p:sp>
    </p:spTree>
    <p:extLst>
      <p:ext uri="{BB962C8B-B14F-4D97-AF65-F5344CB8AC3E}">
        <p14:creationId xmlns:p14="http://schemas.microsoft.com/office/powerpoint/2010/main" val="131835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charset="0"/>
              </a:defRPr>
            </a:lvl1pPr>
            <a:lvl2pPr marL="742852" indent="-285712" eaLnBrk="0" hangingPunct="0">
              <a:defRPr sz="1600">
                <a:solidFill>
                  <a:schemeClr val="tx1"/>
                </a:solidFill>
                <a:latin typeface="Calibri" pitchFamily="34" charset="0"/>
                <a:cs typeface="Arial" charset="0"/>
              </a:defRPr>
            </a:lvl2pPr>
            <a:lvl3pPr marL="1142849" indent="-228570" eaLnBrk="0" hangingPunct="0">
              <a:defRPr sz="1600">
                <a:solidFill>
                  <a:schemeClr val="tx1"/>
                </a:solidFill>
                <a:latin typeface="Calibri" pitchFamily="34" charset="0"/>
                <a:cs typeface="Arial" charset="0"/>
              </a:defRPr>
            </a:lvl3pPr>
            <a:lvl4pPr marL="1599989" indent="-228570" eaLnBrk="0" hangingPunct="0">
              <a:defRPr sz="1600">
                <a:solidFill>
                  <a:schemeClr val="tx1"/>
                </a:solidFill>
                <a:latin typeface="Calibri" pitchFamily="34" charset="0"/>
                <a:cs typeface="Arial" charset="0"/>
              </a:defRPr>
            </a:lvl4pPr>
            <a:lvl5pPr marL="2057128" indent="-228570" eaLnBrk="0" hangingPunct="0">
              <a:defRPr sz="1600">
                <a:solidFill>
                  <a:schemeClr val="tx1"/>
                </a:solidFill>
                <a:latin typeface="Calibri" pitchFamily="34" charset="0"/>
                <a:cs typeface="Arial" charset="0"/>
              </a:defRPr>
            </a:lvl5pPr>
            <a:lvl6pPr marL="2514267" indent="-228570" defTabSz="815867" eaLnBrk="0" fontAlgn="base" hangingPunct="0">
              <a:spcBef>
                <a:spcPct val="0"/>
              </a:spcBef>
              <a:spcAft>
                <a:spcPct val="0"/>
              </a:spcAft>
              <a:defRPr sz="1600">
                <a:solidFill>
                  <a:schemeClr val="tx1"/>
                </a:solidFill>
                <a:latin typeface="Calibri" pitchFamily="34" charset="0"/>
                <a:cs typeface="Arial" charset="0"/>
              </a:defRPr>
            </a:lvl6pPr>
            <a:lvl7pPr marL="2971408" indent="-228570" defTabSz="815867" eaLnBrk="0" fontAlgn="base" hangingPunct="0">
              <a:spcBef>
                <a:spcPct val="0"/>
              </a:spcBef>
              <a:spcAft>
                <a:spcPct val="0"/>
              </a:spcAft>
              <a:defRPr sz="1600">
                <a:solidFill>
                  <a:schemeClr val="tx1"/>
                </a:solidFill>
                <a:latin typeface="Calibri" pitchFamily="34" charset="0"/>
                <a:cs typeface="Arial" charset="0"/>
              </a:defRPr>
            </a:lvl7pPr>
            <a:lvl8pPr marL="3428547" indent="-228570" defTabSz="815867" eaLnBrk="0" fontAlgn="base" hangingPunct="0">
              <a:spcBef>
                <a:spcPct val="0"/>
              </a:spcBef>
              <a:spcAft>
                <a:spcPct val="0"/>
              </a:spcAft>
              <a:defRPr sz="1600">
                <a:solidFill>
                  <a:schemeClr val="tx1"/>
                </a:solidFill>
                <a:latin typeface="Calibri" pitchFamily="34" charset="0"/>
                <a:cs typeface="Arial" charset="0"/>
              </a:defRPr>
            </a:lvl8pPr>
            <a:lvl9pPr marL="3885686" indent="-228570" defTabSz="815867" eaLnBrk="0" fontAlgn="base" hangingPunct="0">
              <a:spcBef>
                <a:spcPct val="0"/>
              </a:spcBef>
              <a:spcAft>
                <a:spcPct val="0"/>
              </a:spcAft>
              <a:defRPr sz="1600">
                <a:solidFill>
                  <a:schemeClr val="tx1"/>
                </a:solidFill>
                <a:latin typeface="Calibri" pitchFamily="34" charset="0"/>
                <a:cs typeface="Arial" charset="0"/>
              </a:defRPr>
            </a:lvl9pPr>
          </a:lstStyle>
          <a:p>
            <a:pPr defTabSz="815867" eaLnBrk="1" hangingPunct="1"/>
            <a:fld id="{6209E888-8F97-4137-8099-89F39822785B}" type="slidenum">
              <a:rPr lang="en-US" sz="1200" smtClean="0"/>
              <a:pPr defTabSz="815867" eaLnBrk="1" hangingPunct="1"/>
              <a:t>33</a:t>
            </a:fld>
            <a:endParaRPr lang="en-US" sz="1200" smtClean="0"/>
          </a:p>
        </p:txBody>
      </p:sp>
    </p:spTree>
    <p:extLst>
      <p:ext uri="{BB962C8B-B14F-4D97-AF65-F5344CB8AC3E}">
        <p14:creationId xmlns:p14="http://schemas.microsoft.com/office/powerpoint/2010/main" val="3320922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PCM violation in these</a:t>
            </a:r>
            <a:r>
              <a:rPr lang="en-US" baseline="0" dirty="0" smtClean="0"/>
              <a:t> </a:t>
            </a:r>
            <a:r>
              <a:rPr lang="en-US" baseline="0" dirty="0" err="1" smtClean="0"/>
              <a:t>pics</a:t>
            </a:r>
            <a:r>
              <a:rPr lang="en-US" baseline="0" dirty="0" smtClean="0"/>
              <a:t> using paint  : done</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35</a:t>
            </a:fld>
            <a:endParaRPr lang="en-US"/>
          </a:p>
        </p:txBody>
      </p:sp>
    </p:spTree>
    <p:extLst>
      <p:ext uri="{BB962C8B-B14F-4D97-AF65-F5344CB8AC3E}">
        <p14:creationId xmlns:p14="http://schemas.microsoft.com/office/powerpoint/2010/main" val="335903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a:t>
            </a:r>
            <a:r>
              <a:rPr lang="en-US" baseline="0" dirty="0" err="1" smtClean="0"/>
              <a:t>Cmax</a:t>
            </a:r>
            <a:r>
              <a:rPr lang="en-US" baseline="0" dirty="0" smtClean="0"/>
              <a:t> and </a:t>
            </a:r>
            <a:r>
              <a:rPr lang="en-US" baseline="0" dirty="0" err="1" smtClean="0"/>
              <a:t>Cmin</a:t>
            </a:r>
            <a:endParaRPr lang="en-US" baseline="0" dirty="0" smtClean="0"/>
          </a:p>
          <a:p>
            <a:r>
              <a:rPr lang="en-US" baseline="0" dirty="0" smtClean="0"/>
              <a:t>Make the bottom thing a callout : done</a:t>
            </a:r>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36</a:t>
            </a:fld>
            <a:endParaRPr lang="en-US"/>
          </a:p>
        </p:txBody>
      </p:sp>
    </p:spTree>
    <p:extLst>
      <p:ext uri="{BB962C8B-B14F-4D97-AF65-F5344CB8AC3E}">
        <p14:creationId xmlns:p14="http://schemas.microsoft.com/office/powerpoint/2010/main" val="187663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region being covered : done</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37</a:t>
            </a:fld>
            <a:endParaRPr lang="en-US"/>
          </a:p>
        </p:txBody>
      </p:sp>
    </p:spTree>
    <p:extLst>
      <p:ext uri="{BB962C8B-B14F-4D97-AF65-F5344CB8AC3E}">
        <p14:creationId xmlns:p14="http://schemas.microsoft.com/office/powerpoint/2010/main" val="350361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6</a:t>
            </a:fld>
            <a:endParaRPr lang="en-US"/>
          </a:p>
        </p:txBody>
      </p:sp>
    </p:spTree>
    <p:extLst>
      <p:ext uri="{BB962C8B-B14F-4D97-AF65-F5344CB8AC3E}">
        <p14:creationId xmlns:p14="http://schemas.microsoft.com/office/powerpoint/2010/main" val="14372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JH: Need to make colors consistent across slides!   Keep font to be Arial</a:t>
            </a:r>
            <a:r>
              <a:rPr lang="en-US" baseline="0" dirty="0" smtClean="0"/>
              <a:t> throughout. : see</a:t>
            </a:r>
          </a:p>
          <a:p>
            <a:endParaRPr lang="en-US" baseline="0" dirty="0" smtClean="0"/>
          </a:p>
          <a:p>
            <a:r>
              <a:rPr lang="en-US" baseline="0" dirty="0" err="1" smtClean="0"/>
              <a:t>JH</a:t>
            </a:r>
            <a:r>
              <a:rPr lang="en-US" baseline="0" dirty="0" smtClean="0"/>
              <a:t>: Give </a:t>
            </a:r>
            <a:r>
              <a:rPr lang="en-US" baseline="0" dirty="0" err="1" smtClean="0"/>
              <a:t>nD</a:t>
            </a:r>
            <a:r>
              <a:rPr lang="en-US" baseline="0" dirty="0" smtClean="0"/>
              <a:t> analysis at bottom</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40</a:t>
            </a:fld>
            <a:endParaRPr lang="en-US"/>
          </a:p>
        </p:txBody>
      </p:sp>
    </p:spTree>
    <p:extLst>
      <p:ext uri="{BB962C8B-B14F-4D97-AF65-F5344CB8AC3E}">
        <p14:creationId xmlns:p14="http://schemas.microsoft.com/office/powerpoint/2010/main" val="173725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Costgreedy</a:t>
            </a:r>
            <a:r>
              <a:rPr lang="en-US" baseline="0" dirty="0" smtClean="0"/>
              <a:t> with FPC was used </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43</a:t>
            </a:fld>
            <a:endParaRPr lang="en-US"/>
          </a:p>
        </p:txBody>
      </p:sp>
    </p:spTree>
    <p:extLst>
      <p:ext uri="{BB962C8B-B14F-4D97-AF65-F5344CB8AC3E}">
        <p14:creationId xmlns:p14="http://schemas.microsoft.com/office/powerpoint/2010/main" val="147805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47</a:t>
            </a:fld>
            <a:endParaRPr lang="en-US"/>
          </a:p>
        </p:txBody>
      </p:sp>
    </p:spTree>
    <p:extLst>
      <p:ext uri="{BB962C8B-B14F-4D97-AF65-F5344CB8AC3E}">
        <p14:creationId xmlns:p14="http://schemas.microsoft.com/office/powerpoint/2010/main" val="2241389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charset="0"/>
              </a:defRPr>
            </a:lvl1pPr>
            <a:lvl2pPr marL="742852" indent="-285712" eaLnBrk="0" hangingPunct="0">
              <a:defRPr sz="1600">
                <a:solidFill>
                  <a:schemeClr val="tx1"/>
                </a:solidFill>
                <a:latin typeface="Calibri" pitchFamily="34" charset="0"/>
                <a:cs typeface="Arial" charset="0"/>
              </a:defRPr>
            </a:lvl2pPr>
            <a:lvl3pPr marL="1142849" indent="-228570" eaLnBrk="0" hangingPunct="0">
              <a:defRPr sz="1600">
                <a:solidFill>
                  <a:schemeClr val="tx1"/>
                </a:solidFill>
                <a:latin typeface="Calibri" pitchFamily="34" charset="0"/>
                <a:cs typeface="Arial" charset="0"/>
              </a:defRPr>
            </a:lvl3pPr>
            <a:lvl4pPr marL="1599989" indent="-228570" eaLnBrk="0" hangingPunct="0">
              <a:defRPr sz="1600">
                <a:solidFill>
                  <a:schemeClr val="tx1"/>
                </a:solidFill>
                <a:latin typeface="Calibri" pitchFamily="34" charset="0"/>
                <a:cs typeface="Arial" charset="0"/>
              </a:defRPr>
            </a:lvl4pPr>
            <a:lvl5pPr marL="2057128" indent="-228570" eaLnBrk="0" hangingPunct="0">
              <a:defRPr sz="1600">
                <a:solidFill>
                  <a:schemeClr val="tx1"/>
                </a:solidFill>
                <a:latin typeface="Calibri" pitchFamily="34" charset="0"/>
                <a:cs typeface="Arial" charset="0"/>
              </a:defRPr>
            </a:lvl5pPr>
            <a:lvl6pPr marL="2514267" indent="-228570" defTabSz="815867" eaLnBrk="0" fontAlgn="base" hangingPunct="0">
              <a:spcBef>
                <a:spcPct val="0"/>
              </a:spcBef>
              <a:spcAft>
                <a:spcPct val="0"/>
              </a:spcAft>
              <a:defRPr sz="1600">
                <a:solidFill>
                  <a:schemeClr val="tx1"/>
                </a:solidFill>
                <a:latin typeface="Calibri" pitchFamily="34" charset="0"/>
                <a:cs typeface="Arial" charset="0"/>
              </a:defRPr>
            </a:lvl6pPr>
            <a:lvl7pPr marL="2971408" indent="-228570" defTabSz="815867" eaLnBrk="0" fontAlgn="base" hangingPunct="0">
              <a:spcBef>
                <a:spcPct val="0"/>
              </a:spcBef>
              <a:spcAft>
                <a:spcPct val="0"/>
              </a:spcAft>
              <a:defRPr sz="1600">
                <a:solidFill>
                  <a:schemeClr val="tx1"/>
                </a:solidFill>
                <a:latin typeface="Calibri" pitchFamily="34" charset="0"/>
                <a:cs typeface="Arial" charset="0"/>
              </a:defRPr>
            </a:lvl7pPr>
            <a:lvl8pPr marL="3428547" indent="-228570" defTabSz="815867" eaLnBrk="0" fontAlgn="base" hangingPunct="0">
              <a:spcBef>
                <a:spcPct val="0"/>
              </a:spcBef>
              <a:spcAft>
                <a:spcPct val="0"/>
              </a:spcAft>
              <a:defRPr sz="1600">
                <a:solidFill>
                  <a:schemeClr val="tx1"/>
                </a:solidFill>
                <a:latin typeface="Calibri" pitchFamily="34" charset="0"/>
                <a:cs typeface="Arial" charset="0"/>
              </a:defRPr>
            </a:lvl8pPr>
            <a:lvl9pPr marL="3885686" indent="-228570" defTabSz="815867" eaLnBrk="0" fontAlgn="base" hangingPunct="0">
              <a:spcBef>
                <a:spcPct val="0"/>
              </a:spcBef>
              <a:spcAft>
                <a:spcPct val="0"/>
              </a:spcAft>
              <a:defRPr sz="1600">
                <a:solidFill>
                  <a:schemeClr val="tx1"/>
                </a:solidFill>
                <a:latin typeface="Calibri" pitchFamily="34" charset="0"/>
                <a:cs typeface="Arial" charset="0"/>
              </a:defRPr>
            </a:lvl9pPr>
          </a:lstStyle>
          <a:p>
            <a:pPr defTabSz="815867" eaLnBrk="1" hangingPunct="1"/>
            <a:fld id="{6209E888-8F97-4137-8099-89F39822785B}" type="slidenum">
              <a:rPr lang="en-US" sz="1200" smtClean="0"/>
              <a:pPr defTabSz="815867" eaLnBrk="1" hangingPunct="1"/>
              <a:t>52</a:t>
            </a:fld>
            <a:endParaRPr lang="en-US" sz="1200" smtClean="0"/>
          </a:p>
        </p:txBody>
      </p:sp>
    </p:spTree>
    <p:extLst>
      <p:ext uri="{BB962C8B-B14F-4D97-AF65-F5344CB8AC3E}">
        <p14:creationId xmlns:p14="http://schemas.microsoft.com/office/powerpoint/2010/main" val="28955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Enhanced</a:t>
            </a:r>
            <a:r>
              <a:rPr lang="en-US" baseline="0" dirty="0" smtClean="0"/>
              <a:t> bouquet</a:t>
            </a:r>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54</a:t>
            </a:fld>
            <a:endParaRPr lang="en-US"/>
          </a:p>
        </p:txBody>
      </p:sp>
    </p:spTree>
    <p:extLst>
      <p:ext uri="{BB962C8B-B14F-4D97-AF65-F5344CB8AC3E}">
        <p14:creationId xmlns:p14="http://schemas.microsoft.com/office/powerpoint/2010/main" val="714857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55</a:t>
            </a:fld>
            <a:endParaRPr lang="en-US"/>
          </a:p>
        </p:txBody>
      </p:sp>
    </p:spTree>
    <p:extLst>
      <p:ext uri="{BB962C8B-B14F-4D97-AF65-F5344CB8AC3E}">
        <p14:creationId xmlns:p14="http://schemas.microsoft.com/office/powerpoint/2010/main" val="5943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56</a:t>
            </a:fld>
            <a:endParaRPr lang="en-US"/>
          </a:p>
        </p:txBody>
      </p:sp>
    </p:spTree>
    <p:extLst>
      <p:ext uri="{BB962C8B-B14F-4D97-AF65-F5344CB8AC3E}">
        <p14:creationId xmlns:p14="http://schemas.microsoft.com/office/powerpoint/2010/main" val="1565614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36507">
              <a:defRPr/>
            </a:pPr>
            <a:r>
              <a:rPr lang="en-US" dirty="0" smtClean="0"/>
              <a:t>Say that for us – </a:t>
            </a:r>
            <a:r>
              <a:rPr lang="en-US" dirty="0" err="1" smtClean="0"/>
              <a:t>q_e</a:t>
            </a:r>
            <a:r>
              <a:rPr lang="en-US" dirty="0" smtClean="0"/>
              <a:t> is always</a:t>
            </a:r>
            <a:r>
              <a:rPr lang="en-US" baseline="0" dirty="0" smtClean="0"/>
              <a:t> 0 and hence we have repeatability</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57</a:t>
            </a:fld>
            <a:endParaRPr lang="en-US"/>
          </a:p>
        </p:txBody>
      </p:sp>
    </p:spTree>
    <p:extLst>
      <p:ext uri="{BB962C8B-B14F-4D97-AF65-F5344CB8AC3E}">
        <p14:creationId xmlns:p14="http://schemas.microsoft.com/office/powerpoint/2010/main" val="597259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59</a:t>
            </a:fld>
            <a:endParaRPr lang="en-US"/>
          </a:p>
        </p:txBody>
      </p:sp>
    </p:spTree>
    <p:extLst>
      <p:ext uri="{BB962C8B-B14F-4D97-AF65-F5344CB8AC3E}">
        <p14:creationId xmlns:p14="http://schemas.microsoft.com/office/powerpoint/2010/main" val="96012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charset="0"/>
              </a:defRPr>
            </a:lvl1pPr>
            <a:lvl2pPr marL="742852" indent="-285712" eaLnBrk="0" hangingPunct="0">
              <a:defRPr sz="1600">
                <a:solidFill>
                  <a:schemeClr val="tx1"/>
                </a:solidFill>
                <a:latin typeface="Calibri" pitchFamily="34" charset="0"/>
                <a:cs typeface="Arial" charset="0"/>
              </a:defRPr>
            </a:lvl2pPr>
            <a:lvl3pPr marL="1142849" indent="-228570" eaLnBrk="0" hangingPunct="0">
              <a:defRPr sz="1600">
                <a:solidFill>
                  <a:schemeClr val="tx1"/>
                </a:solidFill>
                <a:latin typeface="Calibri" pitchFamily="34" charset="0"/>
                <a:cs typeface="Arial" charset="0"/>
              </a:defRPr>
            </a:lvl3pPr>
            <a:lvl4pPr marL="1599989" indent="-228570" eaLnBrk="0" hangingPunct="0">
              <a:defRPr sz="1600">
                <a:solidFill>
                  <a:schemeClr val="tx1"/>
                </a:solidFill>
                <a:latin typeface="Calibri" pitchFamily="34" charset="0"/>
                <a:cs typeface="Arial" charset="0"/>
              </a:defRPr>
            </a:lvl4pPr>
            <a:lvl5pPr marL="2057128" indent="-228570" eaLnBrk="0" hangingPunct="0">
              <a:defRPr sz="1600">
                <a:solidFill>
                  <a:schemeClr val="tx1"/>
                </a:solidFill>
                <a:latin typeface="Calibri" pitchFamily="34" charset="0"/>
                <a:cs typeface="Arial" charset="0"/>
              </a:defRPr>
            </a:lvl5pPr>
            <a:lvl6pPr marL="2514267" indent="-228570" defTabSz="815867" eaLnBrk="0" fontAlgn="base" hangingPunct="0">
              <a:spcBef>
                <a:spcPct val="0"/>
              </a:spcBef>
              <a:spcAft>
                <a:spcPct val="0"/>
              </a:spcAft>
              <a:defRPr sz="1600">
                <a:solidFill>
                  <a:schemeClr val="tx1"/>
                </a:solidFill>
                <a:latin typeface="Calibri" pitchFamily="34" charset="0"/>
                <a:cs typeface="Arial" charset="0"/>
              </a:defRPr>
            </a:lvl6pPr>
            <a:lvl7pPr marL="2971408" indent="-228570" defTabSz="815867" eaLnBrk="0" fontAlgn="base" hangingPunct="0">
              <a:spcBef>
                <a:spcPct val="0"/>
              </a:spcBef>
              <a:spcAft>
                <a:spcPct val="0"/>
              </a:spcAft>
              <a:defRPr sz="1600">
                <a:solidFill>
                  <a:schemeClr val="tx1"/>
                </a:solidFill>
                <a:latin typeface="Calibri" pitchFamily="34" charset="0"/>
                <a:cs typeface="Arial" charset="0"/>
              </a:defRPr>
            </a:lvl7pPr>
            <a:lvl8pPr marL="3428547" indent="-228570" defTabSz="815867" eaLnBrk="0" fontAlgn="base" hangingPunct="0">
              <a:spcBef>
                <a:spcPct val="0"/>
              </a:spcBef>
              <a:spcAft>
                <a:spcPct val="0"/>
              </a:spcAft>
              <a:defRPr sz="1600">
                <a:solidFill>
                  <a:schemeClr val="tx1"/>
                </a:solidFill>
                <a:latin typeface="Calibri" pitchFamily="34" charset="0"/>
                <a:cs typeface="Arial" charset="0"/>
              </a:defRPr>
            </a:lvl8pPr>
            <a:lvl9pPr marL="3885686" indent="-228570" defTabSz="815867" eaLnBrk="0" fontAlgn="base" hangingPunct="0">
              <a:spcBef>
                <a:spcPct val="0"/>
              </a:spcBef>
              <a:spcAft>
                <a:spcPct val="0"/>
              </a:spcAft>
              <a:defRPr sz="1600">
                <a:solidFill>
                  <a:schemeClr val="tx1"/>
                </a:solidFill>
                <a:latin typeface="Calibri" pitchFamily="34" charset="0"/>
                <a:cs typeface="Arial" charset="0"/>
              </a:defRPr>
            </a:lvl9pPr>
          </a:lstStyle>
          <a:p>
            <a:pPr defTabSz="815867" eaLnBrk="1" hangingPunct="1"/>
            <a:fld id="{6209E888-8F97-4137-8099-89F39822785B}" type="slidenum">
              <a:rPr lang="en-US" sz="1200" smtClean="0"/>
              <a:pPr defTabSz="815867" eaLnBrk="1" hangingPunct="1"/>
              <a:t>60</a:t>
            </a:fld>
            <a:endParaRPr lang="en-US" sz="1200" smtClean="0"/>
          </a:p>
        </p:txBody>
      </p:sp>
    </p:spTree>
    <p:extLst>
      <p:ext uri="{BB962C8B-B14F-4D97-AF65-F5344CB8AC3E}">
        <p14:creationId xmlns:p14="http://schemas.microsoft.com/office/powerpoint/2010/main" val="306482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7</a:t>
            </a:fld>
            <a:endParaRPr lang="en-US"/>
          </a:p>
        </p:txBody>
      </p:sp>
    </p:spTree>
    <p:extLst>
      <p:ext uri="{BB962C8B-B14F-4D97-AF65-F5344CB8AC3E}">
        <p14:creationId xmlns:p14="http://schemas.microsoft.com/office/powerpoint/2010/main" val="370402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9</a:t>
            </a:fld>
            <a:endParaRPr lang="en-US"/>
          </a:p>
        </p:txBody>
      </p:sp>
    </p:spTree>
    <p:extLst>
      <p:ext uri="{BB962C8B-B14F-4D97-AF65-F5344CB8AC3E}">
        <p14:creationId xmlns:p14="http://schemas.microsoft.com/office/powerpoint/2010/main" val="409087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11</a:t>
            </a:fld>
            <a:endParaRPr lang="en-US"/>
          </a:p>
        </p:txBody>
      </p:sp>
    </p:spTree>
    <p:extLst>
      <p:ext uri="{BB962C8B-B14F-4D97-AF65-F5344CB8AC3E}">
        <p14:creationId xmlns:p14="http://schemas.microsoft.com/office/powerpoint/2010/main" val="214891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Calibri" pitchFamily="34" charset="0"/>
                <a:cs typeface="Arial" charset="0"/>
              </a:defRPr>
            </a:lvl1pPr>
            <a:lvl2pPr marL="742852" indent="-285712" eaLnBrk="0" hangingPunct="0">
              <a:defRPr sz="1600">
                <a:solidFill>
                  <a:schemeClr val="tx1"/>
                </a:solidFill>
                <a:latin typeface="Calibri" pitchFamily="34" charset="0"/>
                <a:cs typeface="Arial" charset="0"/>
              </a:defRPr>
            </a:lvl2pPr>
            <a:lvl3pPr marL="1142849" indent="-228570" eaLnBrk="0" hangingPunct="0">
              <a:defRPr sz="1600">
                <a:solidFill>
                  <a:schemeClr val="tx1"/>
                </a:solidFill>
                <a:latin typeface="Calibri" pitchFamily="34" charset="0"/>
                <a:cs typeface="Arial" charset="0"/>
              </a:defRPr>
            </a:lvl3pPr>
            <a:lvl4pPr marL="1599989" indent="-228570" eaLnBrk="0" hangingPunct="0">
              <a:defRPr sz="1600">
                <a:solidFill>
                  <a:schemeClr val="tx1"/>
                </a:solidFill>
                <a:latin typeface="Calibri" pitchFamily="34" charset="0"/>
                <a:cs typeface="Arial" charset="0"/>
              </a:defRPr>
            </a:lvl4pPr>
            <a:lvl5pPr marL="2057128" indent="-228570" eaLnBrk="0" hangingPunct="0">
              <a:defRPr sz="1600">
                <a:solidFill>
                  <a:schemeClr val="tx1"/>
                </a:solidFill>
                <a:latin typeface="Calibri" pitchFamily="34" charset="0"/>
                <a:cs typeface="Arial" charset="0"/>
              </a:defRPr>
            </a:lvl5pPr>
            <a:lvl6pPr marL="2514267" indent="-228570" defTabSz="815867" eaLnBrk="0" fontAlgn="base" hangingPunct="0">
              <a:spcBef>
                <a:spcPct val="0"/>
              </a:spcBef>
              <a:spcAft>
                <a:spcPct val="0"/>
              </a:spcAft>
              <a:defRPr sz="1600">
                <a:solidFill>
                  <a:schemeClr val="tx1"/>
                </a:solidFill>
                <a:latin typeface="Calibri" pitchFamily="34" charset="0"/>
                <a:cs typeface="Arial" charset="0"/>
              </a:defRPr>
            </a:lvl6pPr>
            <a:lvl7pPr marL="2971408" indent="-228570" defTabSz="815867" eaLnBrk="0" fontAlgn="base" hangingPunct="0">
              <a:spcBef>
                <a:spcPct val="0"/>
              </a:spcBef>
              <a:spcAft>
                <a:spcPct val="0"/>
              </a:spcAft>
              <a:defRPr sz="1600">
                <a:solidFill>
                  <a:schemeClr val="tx1"/>
                </a:solidFill>
                <a:latin typeface="Calibri" pitchFamily="34" charset="0"/>
                <a:cs typeface="Arial" charset="0"/>
              </a:defRPr>
            </a:lvl7pPr>
            <a:lvl8pPr marL="3428547" indent="-228570" defTabSz="815867" eaLnBrk="0" fontAlgn="base" hangingPunct="0">
              <a:spcBef>
                <a:spcPct val="0"/>
              </a:spcBef>
              <a:spcAft>
                <a:spcPct val="0"/>
              </a:spcAft>
              <a:defRPr sz="1600">
                <a:solidFill>
                  <a:schemeClr val="tx1"/>
                </a:solidFill>
                <a:latin typeface="Calibri" pitchFamily="34" charset="0"/>
                <a:cs typeface="Arial" charset="0"/>
              </a:defRPr>
            </a:lvl8pPr>
            <a:lvl9pPr marL="3885686" indent="-228570" defTabSz="815867" eaLnBrk="0" fontAlgn="base" hangingPunct="0">
              <a:spcBef>
                <a:spcPct val="0"/>
              </a:spcBef>
              <a:spcAft>
                <a:spcPct val="0"/>
              </a:spcAft>
              <a:defRPr sz="1600">
                <a:solidFill>
                  <a:schemeClr val="tx1"/>
                </a:solidFill>
                <a:latin typeface="Calibri" pitchFamily="34" charset="0"/>
                <a:cs typeface="Arial" charset="0"/>
              </a:defRPr>
            </a:lvl9pPr>
          </a:lstStyle>
          <a:p>
            <a:pPr defTabSz="815867" eaLnBrk="1" hangingPunct="1"/>
            <a:fld id="{76544AA6-21AF-4E53-9C6B-E2BB8492F7D5}" type="slidenum">
              <a:rPr lang="en-US" sz="1200" smtClean="0"/>
              <a:pPr defTabSz="815867" eaLnBrk="1" hangingPunct="1"/>
              <a:t>15</a:t>
            </a:fld>
            <a:endParaRPr lang="en-US" sz="1200" smtClean="0"/>
          </a:p>
        </p:txBody>
      </p:sp>
    </p:spTree>
    <p:extLst>
      <p:ext uri="{BB962C8B-B14F-4D97-AF65-F5344CB8AC3E}">
        <p14:creationId xmlns:p14="http://schemas.microsoft.com/office/powerpoint/2010/main" val="383283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16</a:t>
            </a:fld>
            <a:endParaRPr lang="en-US"/>
          </a:p>
        </p:txBody>
      </p:sp>
    </p:spTree>
    <p:extLst>
      <p:ext uri="{BB962C8B-B14F-4D97-AF65-F5344CB8AC3E}">
        <p14:creationId xmlns:p14="http://schemas.microsoft.com/office/powerpoint/2010/main" val="80831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17</a:t>
            </a:fld>
            <a:endParaRPr lang="en-US"/>
          </a:p>
        </p:txBody>
      </p:sp>
    </p:spTree>
    <p:extLst>
      <p:ext uri="{BB962C8B-B14F-4D97-AF65-F5344CB8AC3E}">
        <p14:creationId xmlns:p14="http://schemas.microsoft.com/office/powerpoint/2010/main" val="190100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D411112-34D3-4CE3-83D3-1753DE434061}" type="slidenum">
              <a:rPr lang="en-US" smtClean="0"/>
              <a:pPr>
                <a:defRPr/>
              </a:pPr>
              <a:t>18</a:t>
            </a:fld>
            <a:endParaRPr lang="en-US"/>
          </a:p>
        </p:txBody>
      </p:sp>
    </p:spTree>
    <p:extLst>
      <p:ext uri="{BB962C8B-B14F-4D97-AF65-F5344CB8AC3E}">
        <p14:creationId xmlns:p14="http://schemas.microsoft.com/office/powerpoint/2010/main" val="381010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AD1E6-1DC8-405A-AD22-81F0939B0C1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261493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AD1E6-1DC8-405A-AD22-81F0939B0C1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58042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AD1E6-1DC8-405A-AD22-81F0939B0C1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132358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AD1E6-1DC8-405A-AD22-81F0939B0C1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373358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AD1E6-1DC8-405A-AD22-81F0939B0C1A}"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136892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AD1E6-1DC8-405A-AD22-81F0939B0C1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275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AD1E6-1DC8-405A-AD22-81F0939B0C1A}"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139520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AD1E6-1DC8-405A-AD22-81F0939B0C1A}"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15424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AD1E6-1DC8-405A-AD22-81F0939B0C1A}"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59993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AD1E6-1DC8-405A-AD22-81F0939B0C1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384952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AD1E6-1DC8-405A-AD22-81F0939B0C1A}"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31DF3-E8E9-4027-BCE5-6CAB45D94AEF}" type="slidenum">
              <a:rPr lang="en-US" smtClean="0"/>
              <a:t>‹#›</a:t>
            </a:fld>
            <a:endParaRPr lang="en-US"/>
          </a:p>
        </p:txBody>
      </p:sp>
    </p:spTree>
    <p:extLst>
      <p:ext uri="{BB962C8B-B14F-4D97-AF65-F5344CB8AC3E}">
        <p14:creationId xmlns:p14="http://schemas.microsoft.com/office/powerpoint/2010/main" val="176525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AD1E6-1DC8-405A-AD22-81F0939B0C1A}"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31DF3-E8E9-4027-BCE5-6CAB45D94AEF}" type="slidenum">
              <a:rPr lang="en-US" smtClean="0"/>
              <a:t>‹#›</a:t>
            </a:fld>
            <a:endParaRPr lang="en-US"/>
          </a:p>
        </p:txBody>
      </p:sp>
    </p:spTree>
    <p:extLst>
      <p:ext uri="{BB962C8B-B14F-4D97-AF65-F5344CB8AC3E}">
        <p14:creationId xmlns:p14="http://schemas.microsoft.com/office/powerpoint/2010/main" val="44146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 Bouquets</a:t>
            </a:r>
            <a:endParaRPr lang="en-US" dirty="0"/>
          </a:p>
        </p:txBody>
      </p:sp>
      <p:sp>
        <p:nvSpPr>
          <p:cNvPr id="3" name="Subtitle 2"/>
          <p:cNvSpPr>
            <a:spLocks noGrp="1"/>
          </p:cNvSpPr>
          <p:nvPr>
            <p:ph type="subTitle" idx="1"/>
          </p:nvPr>
        </p:nvSpPr>
        <p:spPr/>
        <p:txBody>
          <a:bodyPr/>
          <a:lstStyle/>
          <a:p>
            <a:r>
              <a:rPr lang="en-US" dirty="0" smtClean="0"/>
              <a:t>Final Draft</a:t>
            </a:r>
            <a:endParaRPr lang="en-US" dirty="0"/>
          </a:p>
        </p:txBody>
      </p:sp>
    </p:spTree>
    <p:extLst>
      <p:ext uri="{BB962C8B-B14F-4D97-AF65-F5344CB8AC3E}">
        <p14:creationId xmlns:p14="http://schemas.microsoft.com/office/powerpoint/2010/main" val="1691584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739" y="-367372"/>
            <a:ext cx="10515600" cy="1325563"/>
          </a:xfrm>
        </p:spPr>
        <p:txBody>
          <a:bodyPr/>
          <a:lstStyle/>
          <a:p>
            <a:r>
              <a:rPr lang="en-US" dirty="0" smtClean="0"/>
              <a:t>Selectivity Estimation Error (</a:t>
            </a:r>
            <a:r>
              <a:rPr lang="en-US" dirty="0" err="1" smtClean="0"/>
              <a:t>EQ</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7" name="Rounded Rectangle 6"/>
          <p:cNvSpPr/>
          <p:nvPr/>
        </p:nvSpPr>
        <p:spPr>
          <a:xfrm>
            <a:off x="31592" y="1000713"/>
            <a:ext cx="4147661" cy="17124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9226">
              <a:defRPr/>
            </a:pPr>
            <a:r>
              <a:rPr lang="en-US" sz="2160" b="1" i="1" dirty="0">
                <a:solidFill>
                  <a:schemeClr val="tx1">
                    <a:lumMod val="75000"/>
                    <a:lumOff val="25000"/>
                  </a:schemeClr>
                </a:solidFill>
              </a:rPr>
              <a:t>(EQ)</a:t>
            </a:r>
          </a:p>
          <a:p>
            <a:pPr defTabSz="979226">
              <a:defRPr/>
            </a:pPr>
            <a:r>
              <a:rPr lang="en-US" sz="2160" b="1" dirty="0">
                <a:solidFill>
                  <a:srgbClr val="C00000"/>
                </a:solidFill>
              </a:rPr>
              <a:t>select</a:t>
            </a:r>
            <a:r>
              <a:rPr lang="en-US" sz="2160" b="1" dirty="0"/>
              <a:t>   </a:t>
            </a:r>
            <a:r>
              <a:rPr lang="en-US" sz="2160" b="1" dirty="0">
                <a:solidFill>
                  <a:srgbClr val="002060"/>
                </a:solidFill>
              </a:rPr>
              <a:t>*</a:t>
            </a:r>
          </a:p>
          <a:p>
            <a:pPr defTabSz="979226">
              <a:defRPr/>
            </a:pPr>
            <a:r>
              <a:rPr lang="en-US" sz="2160" b="1" dirty="0">
                <a:solidFill>
                  <a:srgbClr val="C00000"/>
                </a:solidFill>
              </a:rPr>
              <a:t>from</a:t>
            </a:r>
            <a:r>
              <a:rPr lang="en-US" sz="2160" b="1" dirty="0"/>
              <a:t>     </a:t>
            </a:r>
            <a:r>
              <a:rPr lang="en-US" sz="2160" b="1" dirty="0" err="1">
                <a:solidFill>
                  <a:srgbClr val="002060"/>
                </a:solidFill>
              </a:rPr>
              <a:t>lineitem</a:t>
            </a:r>
            <a:r>
              <a:rPr lang="en-US" sz="2160" b="1" dirty="0">
                <a:solidFill>
                  <a:srgbClr val="002060"/>
                </a:solidFill>
              </a:rPr>
              <a:t>, orders, part</a:t>
            </a:r>
          </a:p>
          <a:p>
            <a:pPr defTabSz="979226">
              <a:defRPr/>
            </a:pPr>
            <a:r>
              <a:rPr lang="en-US" sz="2160" b="1" dirty="0">
                <a:solidFill>
                  <a:srgbClr val="C00000"/>
                </a:solidFill>
              </a:rPr>
              <a:t>where</a:t>
            </a:r>
            <a:r>
              <a:rPr lang="en-US" sz="2160" b="1" dirty="0"/>
              <a:t>  </a:t>
            </a:r>
            <a:r>
              <a:rPr lang="en-US" sz="2160" b="1" dirty="0" err="1">
                <a:solidFill>
                  <a:srgbClr val="002060"/>
                </a:solidFill>
              </a:rPr>
              <a:t>p_partkey</a:t>
            </a:r>
            <a:r>
              <a:rPr lang="en-US" sz="2160" b="1" dirty="0">
                <a:solidFill>
                  <a:srgbClr val="002060"/>
                </a:solidFill>
              </a:rPr>
              <a:t> = </a:t>
            </a:r>
            <a:r>
              <a:rPr lang="en-US" sz="2160" b="1" dirty="0" err="1">
                <a:solidFill>
                  <a:srgbClr val="002060"/>
                </a:solidFill>
              </a:rPr>
              <a:t>l_partkey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l_orderkey</a:t>
            </a:r>
            <a:r>
              <a:rPr lang="en-US" sz="2160" b="1" dirty="0">
                <a:solidFill>
                  <a:srgbClr val="002060"/>
                </a:solidFill>
              </a:rPr>
              <a:t> = </a:t>
            </a:r>
            <a:r>
              <a:rPr lang="en-US" sz="2160" b="1" dirty="0" err="1">
                <a:solidFill>
                  <a:srgbClr val="002060"/>
                </a:solidFill>
              </a:rPr>
              <a:t>o_orderkey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p_retailprice</a:t>
            </a:r>
            <a:r>
              <a:rPr lang="en-US" sz="2160" b="1" dirty="0">
                <a:solidFill>
                  <a:srgbClr val="002060"/>
                </a:solidFill>
              </a:rPr>
              <a:t> &lt; 1000</a:t>
            </a:r>
            <a:endParaRPr lang="en-US" sz="2160" dirty="0">
              <a:solidFill>
                <a:srgbClr val="002060"/>
              </a:solidFill>
            </a:endParaRPr>
          </a:p>
        </p:txBody>
      </p:sp>
      <p:grpSp>
        <p:nvGrpSpPr>
          <p:cNvPr id="18" name="Group 17"/>
          <p:cNvGrpSpPr/>
          <p:nvPr/>
        </p:nvGrpSpPr>
        <p:grpSpPr>
          <a:xfrm>
            <a:off x="6655188" y="4389463"/>
            <a:ext cx="2891029" cy="1995815"/>
            <a:chOff x="4848127" y="907974"/>
            <a:chExt cx="2409191" cy="1663179"/>
          </a:xfrm>
        </p:grpSpPr>
        <p:sp>
          <p:nvSpPr>
            <p:cNvPr id="19" name="Oval 18"/>
            <p:cNvSpPr/>
            <p:nvPr/>
          </p:nvSpPr>
          <p:spPr bwMode="auto">
            <a:xfrm>
              <a:off x="4848127" y="2101253"/>
              <a:ext cx="1154113" cy="4699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latin typeface="Arial" pitchFamily="34" charset="0"/>
                  <a:cs typeface="Arial" pitchFamily="34" charset="0"/>
                </a:rPr>
                <a:t>part</a:t>
              </a:r>
            </a:p>
            <a:p>
              <a:pPr algn="ctr" defTabSz="979226">
                <a:defRPr/>
              </a:pPr>
              <a:r>
                <a:rPr lang="en-US" sz="1680" b="1" dirty="0">
                  <a:solidFill>
                    <a:srgbClr val="C00000"/>
                  </a:solidFill>
                  <a:latin typeface="Arial" pitchFamily="34" charset="0"/>
                  <a:cs typeface="Arial" pitchFamily="34" charset="0"/>
                </a:rPr>
                <a:t>2 x 10</a:t>
              </a:r>
              <a:r>
                <a:rPr lang="en-US" sz="1680" b="1" baseline="30000" dirty="0">
                  <a:solidFill>
                    <a:srgbClr val="C00000"/>
                  </a:solidFill>
                  <a:latin typeface="Arial" pitchFamily="34" charset="0"/>
                  <a:cs typeface="Arial" pitchFamily="34" charset="0"/>
                </a:rPr>
                <a:t>4</a:t>
              </a:r>
            </a:p>
          </p:txBody>
        </p:sp>
        <p:sp>
          <p:nvSpPr>
            <p:cNvPr id="20" name="Oval 19"/>
            <p:cNvSpPr/>
            <p:nvPr/>
          </p:nvSpPr>
          <p:spPr bwMode="auto">
            <a:xfrm>
              <a:off x="6009543" y="1579667"/>
              <a:ext cx="1247775" cy="431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err="1">
                  <a:solidFill>
                    <a:srgbClr val="C00000"/>
                  </a:solidFill>
                  <a:latin typeface="Arial" pitchFamily="34" charset="0"/>
                  <a:cs typeface="Arial" pitchFamily="34" charset="0"/>
                </a:rPr>
                <a:t>lineitem</a:t>
              </a:r>
              <a:endParaRPr lang="en-US" sz="1680" b="1" dirty="0">
                <a:solidFill>
                  <a:srgbClr val="C00000"/>
                </a:solidFill>
                <a:latin typeface="Arial" pitchFamily="34" charset="0"/>
                <a:cs typeface="Arial" pitchFamily="34" charset="0"/>
              </a:endParaRPr>
            </a:p>
            <a:p>
              <a:pPr algn="ctr" defTabSz="979226">
                <a:defRPr/>
              </a:pPr>
              <a:r>
                <a:rPr lang="en-US" sz="1680" b="1" dirty="0">
                  <a:solidFill>
                    <a:srgbClr val="C00000"/>
                  </a:solidFill>
                  <a:latin typeface="Arial" pitchFamily="34" charset="0"/>
                  <a:cs typeface="Arial" pitchFamily="34" charset="0"/>
                </a:rPr>
                <a:t>6 x 10</a:t>
              </a:r>
              <a:r>
                <a:rPr lang="en-US" sz="1680" b="1" baseline="30000" dirty="0">
                  <a:solidFill>
                    <a:srgbClr val="C00000"/>
                  </a:solidFill>
                  <a:latin typeface="Arial" pitchFamily="34" charset="0"/>
                  <a:cs typeface="Arial" pitchFamily="34" charset="0"/>
                </a:rPr>
                <a:t>6</a:t>
              </a:r>
            </a:p>
          </p:txBody>
        </p:sp>
        <p:sp>
          <p:nvSpPr>
            <p:cNvPr id="21" name="Rounded Rectangle 20"/>
            <p:cNvSpPr/>
            <p:nvPr/>
          </p:nvSpPr>
          <p:spPr bwMode="auto">
            <a:xfrm>
              <a:off x="4970929" y="1511771"/>
              <a:ext cx="743843" cy="4254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rPr>
                <a:t>4 x 10</a:t>
              </a:r>
              <a:r>
                <a:rPr lang="en-US" sz="1680" b="1" baseline="30000" dirty="0">
                  <a:solidFill>
                    <a:srgbClr val="C00000"/>
                  </a:solidFill>
                </a:rPr>
                <a:t>3</a:t>
              </a:r>
            </a:p>
          </p:txBody>
        </p:sp>
        <p:sp>
          <p:nvSpPr>
            <p:cNvPr id="22" name="Rounded Rectangle 21"/>
            <p:cNvSpPr/>
            <p:nvPr/>
          </p:nvSpPr>
          <p:spPr bwMode="auto">
            <a:xfrm>
              <a:off x="5649875" y="907974"/>
              <a:ext cx="770769" cy="3984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FF0000"/>
                  </a:solidFill>
                </a:rPr>
                <a:t>6 x 10</a:t>
              </a:r>
              <a:r>
                <a:rPr lang="en-US" sz="1680" b="1" baseline="30000" dirty="0">
                  <a:solidFill>
                    <a:srgbClr val="FF0000"/>
                  </a:solidFill>
                </a:rPr>
                <a:t>6</a:t>
              </a:r>
            </a:p>
          </p:txBody>
        </p:sp>
        <p:cxnSp>
          <p:nvCxnSpPr>
            <p:cNvPr id="23" name="Straight Arrow Connector 22"/>
            <p:cNvCxnSpPr/>
            <p:nvPr/>
          </p:nvCxnSpPr>
          <p:spPr bwMode="auto">
            <a:xfrm flipV="1">
              <a:off x="5398082" y="1934566"/>
              <a:ext cx="3175" cy="1666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flipV="1">
              <a:off x="5557837" y="1311747"/>
              <a:ext cx="121444" cy="200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flipV="1">
              <a:off x="6328570" y="1302980"/>
              <a:ext cx="184149" cy="2807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812435" y="4331819"/>
            <a:ext cx="2908982" cy="2035108"/>
            <a:chOff x="4976670" y="908316"/>
            <a:chExt cx="2424152" cy="1695923"/>
          </a:xfrm>
        </p:grpSpPr>
        <p:sp>
          <p:nvSpPr>
            <p:cNvPr id="27" name="Oval 26"/>
            <p:cNvSpPr/>
            <p:nvPr/>
          </p:nvSpPr>
          <p:spPr bwMode="auto">
            <a:xfrm>
              <a:off x="4976670" y="2134339"/>
              <a:ext cx="1154113" cy="4699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latin typeface="Arial" pitchFamily="34" charset="0"/>
                  <a:cs typeface="Arial" pitchFamily="34" charset="0"/>
                </a:rPr>
                <a:t>part</a:t>
              </a:r>
            </a:p>
            <a:p>
              <a:pPr algn="ctr" defTabSz="979226">
                <a:defRPr/>
              </a:pPr>
              <a:r>
                <a:rPr lang="en-US" sz="1680" b="1" dirty="0">
                  <a:solidFill>
                    <a:srgbClr val="C00000"/>
                  </a:solidFill>
                  <a:latin typeface="Arial" pitchFamily="34" charset="0"/>
                  <a:cs typeface="Arial" pitchFamily="34" charset="0"/>
                </a:rPr>
                <a:t>2 x 10</a:t>
              </a:r>
              <a:r>
                <a:rPr lang="en-US" sz="1680" b="1" baseline="30000" dirty="0">
                  <a:solidFill>
                    <a:srgbClr val="C00000"/>
                  </a:solidFill>
                  <a:latin typeface="Arial" pitchFamily="34" charset="0"/>
                  <a:cs typeface="Arial" pitchFamily="34" charset="0"/>
                </a:rPr>
                <a:t>4</a:t>
              </a:r>
            </a:p>
          </p:txBody>
        </p:sp>
        <p:sp>
          <p:nvSpPr>
            <p:cNvPr id="28" name="Oval 27"/>
            <p:cNvSpPr/>
            <p:nvPr/>
          </p:nvSpPr>
          <p:spPr bwMode="auto">
            <a:xfrm>
              <a:off x="6153047" y="1530013"/>
              <a:ext cx="1247775" cy="431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err="1">
                  <a:solidFill>
                    <a:srgbClr val="C00000"/>
                  </a:solidFill>
                  <a:latin typeface="Arial" pitchFamily="34" charset="0"/>
                  <a:cs typeface="Arial" pitchFamily="34" charset="0"/>
                </a:rPr>
                <a:t>lineitem</a:t>
              </a:r>
              <a:endParaRPr lang="en-US" sz="1680" b="1" dirty="0">
                <a:solidFill>
                  <a:srgbClr val="C00000"/>
                </a:solidFill>
                <a:latin typeface="Arial" pitchFamily="34" charset="0"/>
                <a:cs typeface="Arial" pitchFamily="34" charset="0"/>
              </a:endParaRPr>
            </a:p>
            <a:p>
              <a:pPr algn="ctr" defTabSz="979226">
                <a:defRPr/>
              </a:pPr>
              <a:r>
                <a:rPr lang="en-US" sz="1680" b="1" dirty="0">
                  <a:solidFill>
                    <a:srgbClr val="C00000"/>
                  </a:solidFill>
                  <a:latin typeface="Arial" pitchFamily="34" charset="0"/>
                  <a:cs typeface="Arial" pitchFamily="34" charset="0"/>
                </a:rPr>
                <a:t>6 x 10</a:t>
              </a:r>
              <a:r>
                <a:rPr lang="en-US" sz="1680" b="1" baseline="30000" dirty="0">
                  <a:solidFill>
                    <a:srgbClr val="C00000"/>
                  </a:solidFill>
                  <a:latin typeface="Arial" pitchFamily="34" charset="0"/>
                  <a:cs typeface="Arial" pitchFamily="34" charset="0"/>
                </a:rPr>
                <a:t>6</a:t>
              </a:r>
            </a:p>
          </p:txBody>
        </p:sp>
        <p:sp>
          <p:nvSpPr>
            <p:cNvPr id="29" name="Rounded Rectangle 28"/>
            <p:cNvSpPr/>
            <p:nvPr/>
          </p:nvSpPr>
          <p:spPr bwMode="auto">
            <a:xfrm>
              <a:off x="5145123" y="1553008"/>
              <a:ext cx="743842" cy="4254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rPr>
                <a:t>4 x 10</a:t>
              </a:r>
              <a:r>
                <a:rPr lang="en-US" sz="1680" b="1" baseline="30000" dirty="0">
                  <a:solidFill>
                    <a:srgbClr val="C00000"/>
                  </a:solidFill>
                </a:rPr>
                <a:t>3</a:t>
              </a:r>
            </a:p>
          </p:txBody>
        </p:sp>
        <p:sp>
          <p:nvSpPr>
            <p:cNvPr id="30" name="Rounded Rectangle 29"/>
            <p:cNvSpPr/>
            <p:nvPr/>
          </p:nvSpPr>
          <p:spPr bwMode="auto">
            <a:xfrm>
              <a:off x="5845879" y="908316"/>
              <a:ext cx="511671" cy="3984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FF0000"/>
                  </a:solidFill>
                </a:rPr>
                <a:t>0</a:t>
              </a:r>
            </a:p>
          </p:txBody>
        </p:sp>
        <p:cxnSp>
          <p:nvCxnSpPr>
            <p:cNvPr id="31" name="Straight Arrow Connector 30"/>
            <p:cNvCxnSpPr/>
            <p:nvPr/>
          </p:nvCxnSpPr>
          <p:spPr bwMode="auto">
            <a:xfrm flipV="1">
              <a:off x="5406231" y="1965240"/>
              <a:ext cx="3175" cy="1666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flipV="1">
              <a:off x="5634562" y="1302981"/>
              <a:ext cx="275806" cy="2412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H="1" flipV="1">
              <a:off x="6243240" y="1288751"/>
              <a:ext cx="257922" cy="2412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6" name="Rounded Rectangle 35"/>
          <p:cNvSpPr/>
          <p:nvPr/>
        </p:nvSpPr>
        <p:spPr>
          <a:xfrm>
            <a:off x="3064285" y="3643906"/>
            <a:ext cx="2657132" cy="562781"/>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rgbClr val="FF0000"/>
                </a:solidFill>
              </a:rPr>
              <a:t>There are no orders for cheap parts</a:t>
            </a:r>
          </a:p>
        </p:txBody>
      </p:sp>
      <p:sp>
        <p:nvSpPr>
          <p:cNvPr id="37" name="Rounded Rectangle 36"/>
          <p:cNvSpPr/>
          <p:nvPr/>
        </p:nvSpPr>
        <p:spPr>
          <a:xfrm>
            <a:off x="6802550" y="3601819"/>
            <a:ext cx="3324786" cy="562781"/>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rgbClr val="FF0000"/>
                </a:solidFill>
              </a:rPr>
              <a:t>All the orders correspond to cheap parts</a:t>
            </a:r>
          </a:p>
        </p:txBody>
      </p:sp>
      <p:sp>
        <p:nvSpPr>
          <p:cNvPr id="38" name="Rounded Rectangle 37"/>
          <p:cNvSpPr/>
          <p:nvPr/>
        </p:nvSpPr>
        <p:spPr>
          <a:xfrm>
            <a:off x="4454217" y="2996952"/>
            <a:ext cx="3110746" cy="5184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C00000"/>
                </a:solidFill>
              </a:rPr>
              <a:t>Run time situations</a:t>
            </a:r>
          </a:p>
        </p:txBody>
      </p:sp>
      <p:grpSp>
        <p:nvGrpSpPr>
          <p:cNvPr id="51" name="Group 50"/>
          <p:cNvGrpSpPr/>
          <p:nvPr/>
        </p:nvGrpSpPr>
        <p:grpSpPr>
          <a:xfrm>
            <a:off x="3344504" y="854556"/>
            <a:ext cx="8244458" cy="2093042"/>
            <a:chOff x="1331640" y="3805151"/>
            <a:chExt cx="6870382" cy="1744202"/>
          </a:xfrm>
        </p:grpSpPr>
        <p:sp>
          <p:nvSpPr>
            <p:cNvPr id="41" name="Rounded Rectangle 40"/>
            <p:cNvSpPr/>
            <p:nvPr/>
          </p:nvSpPr>
          <p:spPr>
            <a:xfrm>
              <a:off x="1331640" y="3805151"/>
              <a:ext cx="6870382" cy="17442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grpSp>
          <p:nvGrpSpPr>
            <p:cNvPr id="17" name="Group 16"/>
            <p:cNvGrpSpPr/>
            <p:nvPr/>
          </p:nvGrpSpPr>
          <p:grpSpPr>
            <a:xfrm>
              <a:off x="5179288" y="3887139"/>
              <a:ext cx="2704557" cy="1632397"/>
              <a:chOff x="4850131" y="930094"/>
              <a:chExt cx="2704557" cy="1632397"/>
            </a:xfrm>
          </p:grpSpPr>
          <p:sp>
            <p:nvSpPr>
              <p:cNvPr id="8" name="Oval 7"/>
              <p:cNvSpPr/>
              <p:nvPr/>
            </p:nvSpPr>
            <p:spPr bwMode="auto">
              <a:xfrm>
                <a:off x="4850131" y="2092591"/>
                <a:ext cx="1154113" cy="4699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latin typeface="Arial" pitchFamily="34" charset="0"/>
                    <a:cs typeface="Arial" pitchFamily="34" charset="0"/>
                  </a:rPr>
                  <a:t>part</a:t>
                </a:r>
              </a:p>
              <a:p>
                <a:pPr algn="ctr" defTabSz="979226">
                  <a:defRPr/>
                </a:pPr>
                <a:r>
                  <a:rPr lang="en-US" sz="1680" b="1" dirty="0">
                    <a:solidFill>
                      <a:srgbClr val="C00000"/>
                    </a:solidFill>
                    <a:latin typeface="Arial" pitchFamily="34" charset="0"/>
                    <a:cs typeface="Arial" pitchFamily="34" charset="0"/>
                  </a:rPr>
                  <a:t>2 x 10</a:t>
                </a:r>
                <a:r>
                  <a:rPr lang="en-US" sz="1680" b="1" baseline="30000" dirty="0">
                    <a:solidFill>
                      <a:srgbClr val="C00000"/>
                    </a:solidFill>
                    <a:latin typeface="Arial" pitchFamily="34" charset="0"/>
                    <a:cs typeface="Arial" pitchFamily="34" charset="0"/>
                  </a:rPr>
                  <a:t>4</a:t>
                </a:r>
              </a:p>
            </p:txBody>
          </p:sp>
          <p:sp>
            <p:nvSpPr>
              <p:cNvPr id="9" name="Oval 8"/>
              <p:cNvSpPr/>
              <p:nvPr/>
            </p:nvSpPr>
            <p:spPr bwMode="auto">
              <a:xfrm>
                <a:off x="6306913" y="1508427"/>
                <a:ext cx="1247775" cy="431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err="1">
                    <a:solidFill>
                      <a:srgbClr val="C00000"/>
                    </a:solidFill>
                    <a:latin typeface="Arial" pitchFamily="34" charset="0"/>
                    <a:cs typeface="Arial" pitchFamily="34" charset="0"/>
                  </a:rPr>
                  <a:t>lineitem</a:t>
                </a:r>
                <a:endParaRPr lang="en-US" sz="1680" b="1" dirty="0">
                  <a:solidFill>
                    <a:srgbClr val="C00000"/>
                  </a:solidFill>
                  <a:latin typeface="Arial" pitchFamily="34" charset="0"/>
                  <a:cs typeface="Arial" pitchFamily="34" charset="0"/>
                </a:endParaRPr>
              </a:p>
              <a:p>
                <a:pPr algn="ctr" defTabSz="979226">
                  <a:defRPr/>
                </a:pPr>
                <a:r>
                  <a:rPr lang="en-US" sz="1680" b="1" dirty="0">
                    <a:solidFill>
                      <a:srgbClr val="C00000"/>
                    </a:solidFill>
                    <a:latin typeface="Arial" pitchFamily="34" charset="0"/>
                    <a:cs typeface="Arial" pitchFamily="34" charset="0"/>
                  </a:rPr>
                  <a:t>6 x 10</a:t>
                </a:r>
                <a:r>
                  <a:rPr lang="en-US" sz="1680" b="1" baseline="30000" dirty="0">
                    <a:solidFill>
                      <a:srgbClr val="C00000"/>
                    </a:solidFill>
                    <a:latin typeface="Arial" pitchFamily="34" charset="0"/>
                    <a:cs typeface="Arial" pitchFamily="34" charset="0"/>
                  </a:rPr>
                  <a:t>6</a:t>
                </a:r>
              </a:p>
            </p:txBody>
          </p:sp>
          <p:sp>
            <p:nvSpPr>
              <p:cNvPr id="11" name="Rounded Rectangle 10"/>
              <p:cNvSpPr/>
              <p:nvPr/>
            </p:nvSpPr>
            <p:spPr bwMode="auto">
              <a:xfrm>
                <a:off x="5014118" y="1523677"/>
                <a:ext cx="901700" cy="4254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C00000"/>
                    </a:solidFill>
                  </a:rPr>
                  <a:t>4 x 10</a:t>
                </a:r>
                <a:r>
                  <a:rPr lang="en-US" sz="1680" b="1" baseline="30000" dirty="0">
                    <a:solidFill>
                      <a:srgbClr val="C00000"/>
                    </a:solidFill>
                  </a:rPr>
                  <a:t>3</a:t>
                </a:r>
              </a:p>
            </p:txBody>
          </p:sp>
          <p:sp>
            <p:nvSpPr>
              <p:cNvPr id="12" name="Rounded Rectangle 11"/>
              <p:cNvSpPr/>
              <p:nvPr/>
            </p:nvSpPr>
            <p:spPr bwMode="auto">
              <a:xfrm>
                <a:off x="5879571" y="930094"/>
                <a:ext cx="864096" cy="3984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a:solidFill>
                      <a:srgbClr val="FF0000"/>
                    </a:solidFill>
                  </a:rPr>
                  <a:t>1.2 * 10</a:t>
                </a:r>
                <a:r>
                  <a:rPr lang="en-US" sz="1680" b="1" baseline="30000">
                    <a:solidFill>
                      <a:srgbClr val="FF0000"/>
                    </a:solidFill>
                  </a:rPr>
                  <a:t>6</a:t>
                </a:r>
                <a:endParaRPr lang="en-US" sz="1680" b="1" baseline="30000" dirty="0">
                  <a:solidFill>
                    <a:srgbClr val="FF0000"/>
                  </a:solidFill>
                </a:endParaRPr>
              </a:p>
            </p:txBody>
          </p:sp>
          <p:cxnSp>
            <p:nvCxnSpPr>
              <p:cNvPr id="13" name="Straight Arrow Connector 12"/>
              <p:cNvCxnSpPr/>
              <p:nvPr/>
            </p:nvCxnSpPr>
            <p:spPr bwMode="auto">
              <a:xfrm flipV="1">
                <a:off x="5424013" y="1925904"/>
                <a:ext cx="3175" cy="1666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V="1">
                <a:off x="5765871" y="1311747"/>
                <a:ext cx="149947" cy="200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H="1" flipV="1">
                <a:off x="6509588" y="1323652"/>
                <a:ext cx="145256" cy="2000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2148320" y="4372655"/>
              <a:ext cx="2788856" cy="835353"/>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dirty="0">
                  <a:solidFill>
                    <a:srgbClr val="FF0000"/>
                  </a:solidFill>
                </a:rPr>
                <a:t>Optimizer  assumes orders are equally likely for all prices</a:t>
              </a:r>
            </a:p>
          </p:txBody>
        </p:sp>
        <p:sp>
          <p:nvSpPr>
            <p:cNvPr id="42" name="TextBox 41"/>
            <p:cNvSpPr txBox="1"/>
            <p:nvPr/>
          </p:nvSpPr>
          <p:spPr>
            <a:xfrm>
              <a:off x="2533391" y="3940836"/>
              <a:ext cx="2321042" cy="353943"/>
            </a:xfrm>
            <a:prstGeom prst="rect">
              <a:avLst/>
            </a:prstGeom>
            <a:noFill/>
          </p:spPr>
          <p:txBody>
            <a:bodyPr wrap="none" rtlCol="0">
              <a:spAutoFit/>
            </a:bodyPr>
            <a:lstStyle/>
            <a:p>
              <a:r>
                <a:rPr lang="en-US" sz="2160" b="1" dirty="0">
                  <a:solidFill>
                    <a:srgbClr val="C00000"/>
                  </a:solidFill>
                </a:rPr>
                <a:t>Compile time estimate</a:t>
              </a:r>
            </a:p>
          </p:txBody>
        </p:sp>
      </p:grpSp>
      <p:sp>
        <p:nvSpPr>
          <p:cNvPr id="3" name="TextBox 2"/>
          <p:cNvSpPr txBox="1"/>
          <p:nvPr/>
        </p:nvSpPr>
        <p:spPr>
          <a:xfrm>
            <a:off x="1170653" y="5141827"/>
            <a:ext cx="1698285" cy="757130"/>
          </a:xfrm>
          <a:prstGeom prst="rect">
            <a:avLst/>
          </a:prstGeom>
          <a:noFill/>
        </p:spPr>
        <p:txBody>
          <a:bodyPr wrap="none" rtlCol="0">
            <a:spAutoFit/>
          </a:bodyPr>
          <a:lstStyle/>
          <a:p>
            <a:r>
              <a:rPr lang="en-US" sz="2160" b="1" dirty="0"/>
              <a:t>Huge</a:t>
            </a:r>
            <a:br>
              <a:rPr lang="en-US" sz="2160" b="1" dirty="0"/>
            </a:br>
            <a:r>
              <a:rPr lang="en-US" sz="2160" b="1" dirty="0"/>
              <a:t>overestimate</a:t>
            </a:r>
          </a:p>
        </p:txBody>
      </p:sp>
      <p:sp>
        <p:nvSpPr>
          <p:cNvPr id="39" name="TextBox 38"/>
          <p:cNvSpPr txBox="1"/>
          <p:nvPr/>
        </p:nvSpPr>
        <p:spPr>
          <a:xfrm>
            <a:off x="9734665" y="5178437"/>
            <a:ext cx="1868397" cy="757130"/>
          </a:xfrm>
          <a:prstGeom prst="rect">
            <a:avLst/>
          </a:prstGeom>
          <a:noFill/>
        </p:spPr>
        <p:txBody>
          <a:bodyPr wrap="none" rtlCol="0">
            <a:spAutoFit/>
          </a:bodyPr>
          <a:lstStyle/>
          <a:p>
            <a:r>
              <a:rPr lang="en-US" sz="2160" b="1" dirty="0"/>
              <a:t>Huge</a:t>
            </a:r>
          </a:p>
          <a:p>
            <a:r>
              <a:rPr lang="en-US" sz="2160" b="1" dirty="0"/>
              <a:t>underestimate</a:t>
            </a:r>
          </a:p>
        </p:txBody>
      </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10</a:t>
            </a:fld>
            <a:endParaRPr lang="en-US" dirty="0"/>
          </a:p>
        </p:txBody>
      </p:sp>
      <p:sp>
        <p:nvSpPr>
          <p:cNvPr id="40" name="Footer Placeholder 39"/>
          <p:cNvSpPr>
            <a:spLocks noGrp="1"/>
          </p:cNvSpPr>
          <p:nvPr>
            <p:ph type="ftr" sz="quarter" idx="11"/>
          </p:nvPr>
        </p:nvSpPr>
        <p:spPr>
          <a:xfrm>
            <a:off x="4108579" y="6453336"/>
            <a:ext cx="3931920" cy="274320"/>
          </a:xfrm>
        </p:spPr>
        <p:txBody>
          <a:bodyPr/>
          <a:lstStyle/>
          <a:p>
            <a:pPr>
              <a:defRPr/>
            </a:pPr>
            <a:r>
              <a:rPr lang="en-US" smtClean="0"/>
              <a:t>CMG Keynote</a:t>
            </a:r>
            <a:endParaRPr lang="en-US" dirty="0"/>
          </a:p>
        </p:txBody>
      </p:sp>
    </p:spTree>
    <p:extLst>
      <p:ext uri="{BB962C8B-B14F-4D97-AF65-F5344CB8AC3E}">
        <p14:creationId xmlns:p14="http://schemas.microsoft.com/office/powerpoint/2010/main" val="10902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Prior Research (lots!)</a:t>
            </a:r>
            <a:endParaRPr lang="en-US" dirty="0"/>
          </a:p>
        </p:txBody>
      </p:sp>
      <p:sp>
        <p:nvSpPr>
          <p:cNvPr id="3" name="Content Placeholder 2"/>
          <p:cNvSpPr>
            <a:spLocks noGrp="1"/>
          </p:cNvSpPr>
          <p:nvPr>
            <p:ph idx="1"/>
          </p:nvPr>
        </p:nvSpPr>
        <p:spPr>
          <a:xfrm>
            <a:off x="1158346" y="971968"/>
            <a:ext cx="9875309" cy="5394959"/>
          </a:xfrm>
        </p:spPr>
        <p:txBody>
          <a:bodyPr/>
          <a:lstStyle/>
          <a:p>
            <a:pPr defTabSz="979226">
              <a:defRPr/>
            </a:pPr>
            <a:r>
              <a:rPr lang="en-US" sz="2880">
                <a:solidFill>
                  <a:srgbClr val="0000FF"/>
                </a:solidFill>
              </a:rPr>
              <a:t>Sophisticated </a:t>
            </a:r>
            <a:r>
              <a:rPr lang="en-US" sz="2880" dirty="0">
                <a:solidFill>
                  <a:srgbClr val="0000FF"/>
                </a:solidFill>
              </a:rPr>
              <a:t>estimation techniques</a:t>
            </a:r>
          </a:p>
          <a:p>
            <a:pPr lvl="1" defTabSz="979226">
              <a:defRPr/>
            </a:pPr>
            <a:r>
              <a:rPr lang="en-US" sz="1920" dirty="0" err="1"/>
              <a:t>SIGMOD</a:t>
            </a:r>
            <a:r>
              <a:rPr lang="en-US" sz="1920" dirty="0"/>
              <a:t> 1999, </a:t>
            </a:r>
            <a:r>
              <a:rPr lang="en-US" sz="1920" dirty="0" err="1"/>
              <a:t>VLDB</a:t>
            </a:r>
            <a:r>
              <a:rPr lang="en-US" sz="1920" dirty="0"/>
              <a:t> 2001, </a:t>
            </a:r>
            <a:r>
              <a:rPr lang="en-US" sz="1920" dirty="0" err="1"/>
              <a:t>VLDB</a:t>
            </a:r>
            <a:r>
              <a:rPr lang="en-US" sz="1920" dirty="0"/>
              <a:t> 2009, </a:t>
            </a:r>
            <a:r>
              <a:rPr lang="en-US" sz="1920" dirty="0" err="1"/>
              <a:t>SIGMOD</a:t>
            </a:r>
            <a:r>
              <a:rPr lang="en-US" sz="1920" dirty="0"/>
              <a:t> 2010, </a:t>
            </a:r>
            <a:r>
              <a:rPr lang="en-US" sz="1920" dirty="0" err="1"/>
              <a:t>VLDB</a:t>
            </a:r>
            <a:r>
              <a:rPr lang="en-US" sz="1920" dirty="0"/>
              <a:t> 2011, …</a:t>
            </a:r>
          </a:p>
          <a:p>
            <a:endParaRPr lang="en-US" dirty="0" smtClean="0"/>
          </a:p>
          <a:p>
            <a:pPr defTabSz="979226">
              <a:defRPr/>
            </a:pPr>
            <a:r>
              <a:rPr lang="en-US" sz="2880">
                <a:solidFill>
                  <a:srgbClr val="0000FF"/>
                </a:solidFill>
              </a:rPr>
              <a:t>Selection of Robust </a:t>
            </a:r>
            <a:r>
              <a:rPr lang="en-US" sz="2880" dirty="0">
                <a:solidFill>
                  <a:srgbClr val="0000FF"/>
                </a:solidFill>
              </a:rPr>
              <a:t>Plans</a:t>
            </a:r>
          </a:p>
          <a:p>
            <a:pPr lvl="1" defTabSz="979226">
              <a:defRPr/>
            </a:pPr>
            <a:r>
              <a:rPr lang="en-US" sz="1920" dirty="0" err="1"/>
              <a:t>SIGMOD</a:t>
            </a:r>
            <a:r>
              <a:rPr lang="en-US" sz="1920" dirty="0"/>
              <a:t> 1994, PODS 2002, </a:t>
            </a:r>
            <a:r>
              <a:rPr lang="en-US" sz="1920" dirty="0" err="1"/>
              <a:t>SIGMOD</a:t>
            </a:r>
            <a:r>
              <a:rPr lang="en-US" sz="1920" dirty="0"/>
              <a:t> 2005, </a:t>
            </a:r>
            <a:r>
              <a:rPr lang="en-US" sz="1920" dirty="0" err="1"/>
              <a:t>VLDB</a:t>
            </a:r>
            <a:r>
              <a:rPr lang="en-US" sz="1920" dirty="0"/>
              <a:t> 2008, </a:t>
            </a:r>
            <a:r>
              <a:rPr lang="en-US" sz="1920" dirty="0" err="1"/>
              <a:t>SIGMOD</a:t>
            </a:r>
            <a:r>
              <a:rPr lang="en-US" sz="1920" dirty="0"/>
              <a:t> 2010, …</a:t>
            </a:r>
          </a:p>
          <a:p>
            <a:pPr lvl="1" defTabSz="979226">
              <a:defRPr/>
            </a:pPr>
            <a:endParaRPr lang="en-US" dirty="0"/>
          </a:p>
          <a:p>
            <a:pPr defTabSz="979226">
              <a:defRPr/>
            </a:pPr>
            <a:r>
              <a:rPr lang="en-US" sz="2880">
                <a:solidFill>
                  <a:srgbClr val="0000FF"/>
                </a:solidFill>
              </a:rPr>
              <a:t>Runtime Re-optimization </a:t>
            </a:r>
            <a:r>
              <a:rPr lang="en-US" sz="2880" dirty="0">
                <a:solidFill>
                  <a:srgbClr val="0000FF"/>
                </a:solidFill>
              </a:rPr>
              <a:t>techniques</a:t>
            </a:r>
          </a:p>
          <a:p>
            <a:pPr lvl="1" defTabSz="979226">
              <a:defRPr/>
            </a:pPr>
            <a:r>
              <a:rPr lang="en-US" sz="1920" dirty="0" err="1"/>
              <a:t>SIGMOD</a:t>
            </a:r>
            <a:r>
              <a:rPr lang="en-US" sz="1920" dirty="0"/>
              <a:t> 1998, </a:t>
            </a:r>
            <a:r>
              <a:rPr lang="en-US" sz="1920" dirty="0" err="1"/>
              <a:t>SIGMOD</a:t>
            </a:r>
            <a:r>
              <a:rPr lang="en-US" sz="1920" dirty="0"/>
              <a:t> 2000, </a:t>
            </a:r>
            <a:r>
              <a:rPr lang="en-US" sz="1920" dirty="0" err="1"/>
              <a:t>SIGMOD</a:t>
            </a:r>
            <a:r>
              <a:rPr lang="en-US" sz="1920" dirty="0"/>
              <a:t> 2004, </a:t>
            </a:r>
            <a:r>
              <a:rPr lang="en-US" sz="1920" dirty="0" err="1"/>
              <a:t>SIGMOD</a:t>
            </a:r>
            <a:r>
              <a:rPr lang="en-US" sz="1920" dirty="0"/>
              <a:t> 2005, …</a:t>
            </a:r>
          </a:p>
          <a:p>
            <a:pPr defTabSz="979226">
              <a:defRPr/>
            </a:pPr>
            <a:endParaRPr lang="en-US" sz="2880" dirty="0">
              <a:solidFill>
                <a:srgbClr val="C00000"/>
              </a:solidFill>
            </a:endParaRPr>
          </a:p>
          <a:p>
            <a:endParaRPr lang="en-US" dirty="0"/>
          </a:p>
        </p:txBody>
      </p:sp>
      <p:sp>
        <p:nvSpPr>
          <p:cNvPr id="6" name="Rounded Rectangle 5"/>
          <p:cNvSpPr/>
          <p:nvPr/>
        </p:nvSpPr>
        <p:spPr>
          <a:xfrm>
            <a:off x="4281399" y="4984373"/>
            <a:ext cx="6221491" cy="864096"/>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Several novel </a:t>
            </a:r>
            <a:r>
              <a:rPr lang="en-US" sz="2400" b="1" dirty="0">
                <a:solidFill>
                  <a:srgbClr val="FF0000"/>
                </a:solidFill>
              </a:rPr>
              <a:t>ideas and formulations,</a:t>
            </a:r>
            <a:br>
              <a:rPr lang="en-US" sz="2400" b="1" dirty="0">
                <a:solidFill>
                  <a:srgbClr val="FF0000"/>
                </a:solidFill>
              </a:rPr>
            </a:br>
            <a:r>
              <a:rPr lang="en-US" sz="2400" b="1" dirty="0">
                <a:solidFill>
                  <a:srgbClr val="FF0000"/>
                </a:solidFill>
              </a:rPr>
              <a:t> but lacked performance guarantees</a:t>
            </a: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7" name="Slide Number Placeholder 6"/>
          <p:cNvSpPr>
            <a:spLocks noGrp="1"/>
          </p:cNvSpPr>
          <p:nvPr>
            <p:ph type="sldNum" sz="quarter" idx="12"/>
          </p:nvPr>
        </p:nvSpPr>
        <p:spPr/>
        <p:txBody>
          <a:bodyPr/>
          <a:lstStyle/>
          <a:p>
            <a:pPr>
              <a:defRPr/>
            </a:pPr>
            <a:fld id="{41E7FBC4-E9C5-46EF-B980-654DA18B9F15}" type="slidenum">
              <a:rPr lang="en-US" smtClean="0"/>
              <a:pPr>
                <a:defRPr/>
              </a:pPr>
              <a:t>11</a:t>
            </a:fld>
            <a:endParaRPr lang="en-US" dirty="0"/>
          </a:p>
        </p:txBody>
      </p:sp>
    </p:spTree>
    <p:extLst>
      <p:ext uri="{BB962C8B-B14F-4D97-AF65-F5344CB8AC3E}">
        <p14:creationId xmlns:p14="http://schemas.microsoft.com/office/powerpoint/2010/main" val="33463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Plan Bouquets</a:t>
            </a:r>
            <a:endParaRPr lang="en-US" dirty="0"/>
          </a:p>
        </p:txBody>
      </p:sp>
      <p:sp>
        <p:nvSpPr>
          <p:cNvPr id="3" name="Content Placeholder 2"/>
          <p:cNvSpPr>
            <a:spLocks noGrp="1"/>
          </p:cNvSpPr>
          <p:nvPr>
            <p:ph idx="1"/>
          </p:nvPr>
        </p:nvSpPr>
        <p:spPr/>
        <p:txBody>
          <a:bodyPr/>
          <a:lstStyle/>
          <a:p>
            <a:r>
              <a:rPr lang="en-US" dirty="0" smtClean="0"/>
              <a:t>Plan Bouquets is </a:t>
            </a:r>
            <a:r>
              <a:rPr lang="en-US" dirty="0"/>
              <a:t>a conceptually new approach, </a:t>
            </a:r>
            <a:r>
              <a:rPr lang="en-US" dirty="0" smtClean="0"/>
              <a:t>wherein the </a:t>
            </a:r>
            <a:r>
              <a:rPr lang="en-US" dirty="0"/>
              <a:t>compile-time estimation process is completely eschewed </a:t>
            </a:r>
            <a:r>
              <a:rPr lang="en-US" dirty="0" smtClean="0"/>
              <a:t>for error-prone </a:t>
            </a:r>
            <a:r>
              <a:rPr lang="en-US" dirty="0" err="1"/>
              <a:t>selectivities</a:t>
            </a:r>
            <a:r>
              <a:rPr lang="en-US" dirty="0" smtClean="0"/>
              <a:t>.</a:t>
            </a:r>
          </a:p>
          <a:p>
            <a:r>
              <a:rPr lang="en-US" dirty="0" smtClean="0"/>
              <a:t>These </a:t>
            </a:r>
            <a:r>
              <a:rPr lang="en-US" dirty="0" err="1" smtClean="0"/>
              <a:t>selectivities</a:t>
            </a:r>
            <a:r>
              <a:rPr lang="en-US" dirty="0" smtClean="0"/>
              <a:t> are discovered systematically at run-time through a calibrated sequence of cost-limited plan executions.</a:t>
            </a:r>
          </a:p>
          <a:p>
            <a:r>
              <a:rPr lang="en-US" dirty="0" smtClean="0"/>
              <a:t>Plan bouquets provide worst case performance guarantees with respect to omniscient oracle that knows the correct </a:t>
            </a:r>
            <a:r>
              <a:rPr lang="en-US" dirty="0" err="1" smtClean="0"/>
              <a:t>selectives</a:t>
            </a:r>
            <a:r>
              <a:rPr lang="en-US" dirty="0" smtClean="0"/>
              <a:t>.</a:t>
            </a:r>
          </a:p>
          <a:p>
            <a:r>
              <a:rPr lang="en-US" dirty="0" smtClean="0"/>
              <a:t>Empirical performance well within guaranteed bounds on industrial strength environments.</a:t>
            </a:r>
            <a:endParaRPr lang="en-US" dirty="0"/>
          </a:p>
        </p:txBody>
      </p:sp>
    </p:spTree>
    <p:extLst>
      <p:ext uri="{BB962C8B-B14F-4D97-AF65-F5344CB8AC3E}">
        <p14:creationId xmlns:p14="http://schemas.microsoft.com/office/powerpoint/2010/main" val="257727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Query Optimization(PQO)</a:t>
            </a:r>
            <a:endParaRPr lang="en-US" dirty="0"/>
          </a:p>
        </p:txBody>
      </p:sp>
      <p:sp>
        <p:nvSpPr>
          <p:cNvPr id="3" name="Content Placeholder 2"/>
          <p:cNvSpPr>
            <a:spLocks noGrp="1"/>
          </p:cNvSpPr>
          <p:nvPr>
            <p:ph idx="1"/>
          </p:nvPr>
        </p:nvSpPr>
        <p:spPr/>
        <p:txBody>
          <a:bodyPr/>
          <a:lstStyle/>
          <a:p>
            <a:r>
              <a:rPr lang="en-US" dirty="0" smtClean="0"/>
              <a:t>The </a:t>
            </a:r>
            <a:r>
              <a:rPr lang="en-US" dirty="0"/>
              <a:t>cost of a query plan depends on various </a:t>
            </a:r>
            <a:r>
              <a:rPr lang="en-US" dirty="0" smtClean="0"/>
              <a:t>database and </a:t>
            </a:r>
            <a:r>
              <a:rPr lang="en-US" dirty="0"/>
              <a:t>system parameters</a:t>
            </a:r>
            <a:r>
              <a:rPr lang="en-US" dirty="0" smtClean="0"/>
              <a:t>.</a:t>
            </a:r>
          </a:p>
          <a:p>
            <a:r>
              <a:rPr lang="en-US" dirty="0"/>
              <a:t>The exact values </a:t>
            </a:r>
            <a:r>
              <a:rPr lang="en-US" dirty="0" smtClean="0"/>
              <a:t>of these </a:t>
            </a:r>
            <a:r>
              <a:rPr lang="en-US" dirty="0"/>
              <a:t>parameters may not be known at compile time</a:t>
            </a:r>
            <a:r>
              <a:rPr lang="en-US" dirty="0" smtClean="0"/>
              <a:t>.</a:t>
            </a:r>
          </a:p>
          <a:p>
            <a:r>
              <a:rPr lang="en-US" dirty="0" smtClean="0"/>
              <a:t>Parametric query optimization (PQO) optimizes a query into a number of candidate plans, each optimal for some region of the parameter space.</a:t>
            </a:r>
          </a:p>
        </p:txBody>
      </p:sp>
    </p:spTree>
    <p:extLst>
      <p:ext uri="{BB962C8B-B14F-4D97-AF65-F5344CB8AC3E}">
        <p14:creationId xmlns:p14="http://schemas.microsoft.com/office/powerpoint/2010/main" val="577825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PQO diagrams in Picasso</a:t>
            </a:r>
            <a:endParaRPr lang="en-US" dirty="0"/>
          </a:p>
        </p:txBody>
      </p:sp>
      <p:pic>
        <p:nvPicPr>
          <p:cNvPr id="5" name="Picture 4"/>
          <p:cNvPicPr>
            <a:picLocks noChangeAspect="1"/>
          </p:cNvPicPr>
          <p:nvPr/>
        </p:nvPicPr>
        <p:blipFill>
          <a:blip r:embed="rId2"/>
          <a:stretch>
            <a:fillRect/>
          </a:stretch>
        </p:blipFill>
        <p:spPr>
          <a:xfrm>
            <a:off x="838200" y="1932677"/>
            <a:ext cx="5330741" cy="4501406"/>
          </a:xfrm>
          <a:prstGeom prst="rect">
            <a:avLst/>
          </a:prstGeom>
        </p:spPr>
      </p:pic>
      <p:pic>
        <p:nvPicPr>
          <p:cNvPr id="6" name="Picture 5"/>
          <p:cNvPicPr>
            <a:picLocks noChangeAspect="1"/>
          </p:cNvPicPr>
          <p:nvPr/>
        </p:nvPicPr>
        <p:blipFill>
          <a:blip r:embed="rId3"/>
          <a:stretch>
            <a:fillRect/>
          </a:stretch>
        </p:blipFill>
        <p:spPr>
          <a:xfrm>
            <a:off x="6472613" y="1932677"/>
            <a:ext cx="4641734" cy="3764813"/>
          </a:xfrm>
          <a:prstGeom prst="rect">
            <a:avLst/>
          </a:prstGeom>
        </p:spPr>
      </p:pic>
    </p:spTree>
    <p:extLst>
      <p:ext uri="{BB962C8B-B14F-4D97-AF65-F5344CB8AC3E}">
        <p14:creationId xmlns:p14="http://schemas.microsoft.com/office/powerpoint/2010/main" val="154407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432560" y="1600200"/>
            <a:ext cx="8778240" cy="1470660"/>
          </a:xfrm>
        </p:spPr>
        <p:txBody>
          <a:bodyPr/>
          <a:lstStyle/>
          <a:p>
            <a:r>
              <a:rPr lang="en-US" sz="4320" i="1" dirty="0"/>
              <a:t>Problem Framework</a:t>
            </a:r>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Slide Number Placeholder 3"/>
          <p:cNvSpPr>
            <a:spLocks noGrp="1"/>
          </p:cNvSpPr>
          <p:nvPr>
            <p:ph type="sldNum" sz="quarter" idx="12"/>
          </p:nvPr>
        </p:nvSpPr>
        <p:spPr/>
        <p:txBody>
          <a:bodyPr/>
          <a:lstStyle/>
          <a:p>
            <a:pPr>
              <a:defRPr/>
            </a:pPr>
            <a:fld id="{0695B88C-1411-437D-8BF4-BAC5A9D3F58B}"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170868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990"/>
            <a:ext cx="10515600" cy="1325563"/>
          </a:xfrm>
        </p:spPr>
        <p:txBody>
          <a:bodyPr/>
          <a:lstStyle/>
          <a:p>
            <a:r>
              <a:rPr lang="en-US" dirty="0" smtClean="0"/>
              <a:t>Selectivity Dimensions</a:t>
            </a:r>
            <a:endParaRPr lang="en-US" dirty="0"/>
          </a:p>
        </p:txBody>
      </p:sp>
      <p:sp>
        <p:nvSpPr>
          <p:cNvPr id="20" name="TextBox 19"/>
          <p:cNvSpPr txBox="1"/>
          <p:nvPr/>
        </p:nvSpPr>
        <p:spPr>
          <a:xfrm>
            <a:off x="6306306" y="4950083"/>
            <a:ext cx="809837" cy="424732"/>
          </a:xfrm>
          <a:prstGeom prst="rect">
            <a:avLst/>
          </a:prstGeom>
          <a:noFill/>
        </p:spPr>
        <p:txBody>
          <a:bodyPr wrap="none" rtlCol="0">
            <a:spAutoFit/>
          </a:bodyPr>
          <a:lstStyle/>
          <a:p>
            <a:r>
              <a:rPr lang="en-US" sz="2160" b="1" dirty="0"/>
              <a:t>100%</a:t>
            </a:r>
            <a:endParaRPr lang="en-US" sz="2160" b="1" baseline="-25000" dirty="0"/>
          </a:p>
        </p:txBody>
      </p:sp>
      <p:sp>
        <p:nvSpPr>
          <p:cNvPr id="25" name="TextBox 24"/>
          <p:cNvSpPr txBox="1"/>
          <p:nvPr/>
        </p:nvSpPr>
        <p:spPr>
          <a:xfrm>
            <a:off x="7535728" y="3114582"/>
            <a:ext cx="527709" cy="424732"/>
          </a:xfrm>
          <a:prstGeom prst="rect">
            <a:avLst/>
          </a:prstGeom>
          <a:noFill/>
        </p:spPr>
        <p:txBody>
          <a:bodyPr wrap="none" rtlCol="0">
            <a:spAutoFit/>
          </a:bodyPr>
          <a:lstStyle/>
          <a:p>
            <a:r>
              <a:rPr lang="en-US" sz="2160" b="1" dirty="0"/>
              <a:t>0%</a:t>
            </a:r>
            <a:endParaRPr lang="en-US" sz="2160" b="1" baseline="-25000" dirty="0"/>
          </a:p>
        </p:txBody>
      </p:sp>
      <p:sp>
        <p:nvSpPr>
          <p:cNvPr id="27" name="Rounded Rectangle 26"/>
          <p:cNvSpPr/>
          <p:nvPr/>
        </p:nvSpPr>
        <p:spPr>
          <a:xfrm>
            <a:off x="1032255" y="1377824"/>
            <a:ext cx="4157873" cy="17124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9226">
              <a:defRPr/>
            </a:pPr>
            <a:r>
              <a:rPr lang="en-US" sz="2160" b="1" i="1" dirty="0">
                <a:solidFill>
                  <a:schemeClr val="tx1">
                    <a:lumMod val="75000"/>
                    <a:lumOff val="25000"/>
                  </a:schemeClr>
                </a:solidFill>
              </a:rPr>
              <a:t>Example Query: EQ</a:t>
            </a:r>
          </a:p>
          <a:p>
            <a:pPr defTabSz="979226">
              <a:defRPr/>
            </a:pPr>
            <a:r>
              <a:rPr lang="en-US" b="1" dirty="0">
                <a:solidFill>
                  <a:srgbClr val="C00000"/>
                </a:solidFill>
              </a:rPr>
              <a:t>select</a:t>
            </a:r>
            <a:r>
              <a:rPr lang="en-US" b="1" dirty="0"/>
              <a:t>   </a:t>
            </a:r>
            <a:r>
              <a:rPr lang="en-US" b="1" dirty="0">
                <a:solidFill>
                  <a:srgbClr val="002060"/>
                </a:solidFill>
              </a:rPr>
              <a:t>*</a:t>
            </a:r>
          </a:p>
          <a:p>
            <a:pPr defTabSz="979226">
              <a:defRPr/>
            </a:pPr>
            <a:r>
              <a:rPr lang="en-US" b="1" dirty="0">
                <a:solidFill>
                  <a:srgbClr val="C00000"/>
                </a:solidFill>
              </a:rPr>
              <a:t>from</a:t>
            </a:r>
            <a:r>
              <a:rPr lang="en-US" b="1" dirty="0"/>
              <a:t>     </a:t>
            </a:r>
            <a:r>
              <a:rPr lang="en-US" b="1" dirty="0" err="1">
                <a:solidFill>
                  <a:srgbClr val="002060"/>
                </a:solidFill>
              </a:rPr>
              <a:t>lineitem</a:t>
            </a:r>
            <a:r>
              <a:rPr lang="en-US" b="1" dirty="0">
                <a:solidFill>
                  <a:srgbClr val="002060"/>
                </a:solidFill>
              </a:rPr>
              <a:t>, orders, part</a:t>
            </a:r>
          </a:p>
          <a:p>
            <a:pPr defTabSz="979226">
              <a:defRPr/>
            </a:pPr>
            <a:r>
              <a:rPr lang="en-US" b="1" dirty="0">
                <a:solidFill>
                  <a:srgbClr val="C00000"/>
                </a:solidFill>
              </a:rPr>
              <a:t>where</a:t>
            </a:r>
            <a:r>
              <a:rPr lang="en-US" b="1" dirty="0"/>
              <a:t>  </a:t>
            </a:r>
            <a:r>
              <a:rPr lang="en-US" b="1" dirty="0" err="1">
                <a:solidFill>
                  <a:srgbClr val="002060"/>
                </a:solidFill>
              </a:rPr>
              <a:t>p_partkey</a:t>
            </a:r>
            <a:r>
              <a:rPr lang="en-US" b="1" dirty="0">
                <a:solidFill>
                  <a:srgbClr val="002060"/>
                </a:solidFill>
              </a:rPr>
              <a:t> = </a:t>
            </a:r>
            <a:r>
              <a:rPr lang="en-US" b="1" dirty="0" err="1">
                <a:solidFill>
                  <a:srgbClr val="002060"/>
                </a:solidFill>
              </a:rPr>
              <a:t>l_partkey</a:t>
            </a:r>
            <a:r>
              <a:rPr lang="en-US" b="1" dirty="0">
                <a:solidFill>
                  <a:srgbClr val="002060"/>
                </a:solidFill>
              </a:rPr>
              <a:t> and</a:t>
            </a:r>
          </a:p>
          <a:p>
            <a:pPr defTabSz="979226">
              <a:defRPr/>
            </a:pPr>
            <a:r>
              <a:rPr lang="en-US" b="1" dirty="0">
                <a:solidFill>
                  <a:srgbClr val="002060"/>
                </a:solidFill>
              </a:rPr>
              <a:t>              </a:t>
            </a:r>
            <a:r>
              <a:rPr lang="en-US" b="1" dirty="0" err="1">
                <a:solidFill>
                  <a:srgbClr val="002060"/>
                </a:solidFill>
              </a:rPr>
              <a:t>l_orderkey</a:t>
            </a:r>
            <a:r>
              <a:rPr lang="en-US" b="1" dirty="0">
                <a:solidFill>
                  <a:srgbClr val="002060"/>
                </a:solidFill>
              </a:rPr>
              <a:t> = </a:t>
            </a:r>
            <a:r>
              <a:rPr lang="en-US" b="1" dirty="0" err="1">
                <a:solidFill>
                  <a:srgbClr val="002060"/>
                </a:solidFill>
              </a:rPr>
              <a:t>o_orderkey</a:t>
            </a:r>
            <a:r>
              <a:rPr lang="en-US" b="1" dirty="0">
                <a:solidFill>
                  <a:srgbClr val="002060"/>
                </a:solidFill>
              </a:rPr>
              <a:t> and</a:t>
            </a:r>
          </a:p>
          <a:p>
            <a:pPr defTabSz="979226">
              <a:defRPr/>
            </a:pPr>
            <a:r>
              <a:rPr lang="en-US" b="1" dirty="0">
                <a:solidFill>
                  <a:srgbClr val="002060"/>
                </a:solidFill>
              </a:rPr>
              <a:t>              </a:t>
            </a:r>
            <a:r>
              <a:rPr lang="en-US" b="1" dirty="0" err="1">
                <a:solidFill>
                  <a:srgbClr val="002060"/>
                </a:solidFill>
              </a:rPr>
              <a:t>p_price</a:t>
            </a:r>
            <a:r>
              <a:rPr lang="en-US" b="1" dirty="0">
                <a:solidFill>
                  <a:srgbClr val="002060"/>
                </a:solidFill>
              </a:rPr>
              <a:t> &lt; 1000</a:t>
            </a:r>
            <a:endParaRPr lang="en-US" i="1" dirty="0">
              <a:solidFill>
                <a:schemeClr val="accent2">
                  <a:lumMod val="75000"/>
                </a:schemeClr>
              </a:solidFill>
            </a:endParaRPr>
          </a:p>
        </p:txBody>
      </p:sp>
      <p:grpSp>
        <p:nvGrpSpPr>
          <p:cNvPr id="7" name="Group 51"/>
          <p:cNvGrpSpPr/>
          <p:nvPr/>
        </p:nvGrpSpPr>
        <p:grpSpPr>
          <a:xfrm>
            <a:off x="7003584" y="1254406"/>
            <a:ext cx="3791962" cy="3910484"/>
            <a:chOff x="6607952" y="1637744"/>
            <a:chExt cx="1503106" cy="1650149"/>
          </a:xfrm>
        </p:grpSpPr>
        <p:cxnSp>
          <p:nvCxnSpPr>
            <p:cNvPr id="28" name="Straight Arrow Connector 27"/>
            <p:cNvCxnSpPr/>
            <p:nvPr/>
          </p:nvCxnSpPr>
          <p:spPr>
            <a:xfrm flipV="1">
              <a:off x="7030938" y="2559500"/>
              <a:ext cx="1080120"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607952" y="2559500"/>
              <a:ext cx="428318" cy="7283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30938" y="1637744"/>
              <a:ext cx="0" cy="9265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8" name="Group 52"/>
          <p:cNvGrpSpPr/>
          <p:nvPr/>
        </p:nvGrpSpPr>
        <p:grpSpPr>
          <a:xfrm>
            <a:off x="6980714" y="1304129"/>
            <a:ext cx="3766150" cy="3860762"/>
            <a:chOff x="6617940" y="1680085"/>
            <a:chExt cx="1474068" cy="1588758"/>
          </a:xfrm>
        </p:grpSpPr>
        <p:cxnSp>
          <p:nvCxnSpPr>
            <p:cNvPr id="39" name="Straight Arrow Connector 38"/>
            <p:cNvCxnSpPr/>
            <p:nvPr/>
          </p:nvCxnSpPr>
          <p:spPr>
            <a:xfrm>
              <a:off x="7032631" y="1680085"/>
              <a:ext cx="1031527" cy="0"/>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624228" y="3268843"/>
              <a:ext cx="1080120" cy="0"/>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704348" y="2561592"/>
              <a:ext cx="387660" cy="697725"/>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620331" y="1680086"/>
              <a:ext cx="412300" cy="660086"/>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619553" y="2332738"/>
              <a:ext cx="0" cy="926579"/>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8064158" y="1680085"/>
              <a:ext cx="27653" cy="888941"/>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00034" y="2332737"/>
              <a:ext cx="0" cy="926579"/>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04348" y="1680086"/>
              <a:ext cx="359810" cy="650561"/>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617940" y="2340171"/>
              <a:ext cx="1080120" cy="0"/>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9177142" y="3083362"/>
            <a:ext cx="1289135" cy="350865"/>
          </a:xfrm>
          <a:prstGeom prst="rect">
            <a:avLst/>
          </a:prstGeom>
          <a:noFill/>
        </p:spPr>
        <p:txBody>
          <a:bodyPr wrap="none" rtlCol="0">
            <a:spAutoFit/>
          </a:bodyPr>
          <a:lstStyle/>
          <a:p>
            <a:r>
              <a:rPr lang="en-US" sz="1680" b="1" dirty="0" err="1"/>
              <a:t>sel</a:t>
            </a:r>
            <a:r>
              <a:rPr lang="en-US" sz="1680" b="1" dirty="0"/>
              <a:t> (</a:t>
            </a:r>
            <a:r>
              <a:rPr lang="el-GR" sz="1680" b="1" dirty="0"/>
              <a:t>σ</a:t>
            </a:r>
            <a:r>
              <a:rPr lang="en-US" sz="1680" b="1" dirty="0"/>
              <a:t> (part))</a:t>
            </a:r>
          </a:p>
        </p:txBody>
      </p:sp>
      <p:sp>
        <p:nvSpPr>
          <p:cNvPr id="55" name="TextBox 54"/>
          <p:cNvSpPr txBox="1"/>
          <p:nvPr/>
        </p:nvSpPr>
        <p:spPr>
          <a:xfrm>
            <a:off x="8021847" y="1304132"/>
            <a:ext cx="2060757" cy="350865"/>
          </a:xfrm>
          <a:prstGeom prst="rect">
            <a:avLst/>
          </a:prstGeom>
          <a:noFill/>
        </p:spPr>
        <p:txBody>
          <a:bodyPr wrap="none" rtlCol="0">
            <a:spAutoFit/>
          </a:bodyPr>
          <a:lstStyle/>
          <a:p>
            <a:r>
              <a:rPr lang="en-US" sz="1680" b="1" dirty="0" err="1"/>
              <a:t>sel</a:t>
            </a:r>
            <a:r>
              <a:rPr lang="en-US" sz="1680" b="1" dirty="0"/>
              <a:t> (part </a:t>
            </a:r>
            <a:r>
              <a:rPr lang="en-US" sz="1680" dirty="0">
                <a:latin typeface="Code2000" pitchFamily="2" charset="-128"/>
                <a:ea typeface="Code2000" pitchFamily="2" charset="-128"/>
              </a:rPr>
              <a:t>⨝ </a:t>
            </a:r>
            <a:r>
              <a:rPr lang="en-US" sz="1680" b="1" dirty="0" err="1"/>
              <a:t>lineitem</a:t>
            </a:r>
            <a:r>
              <a:rPr lang="en-US" sz="1680" b="1" dirty="0"/>
              <a:t>)</a:t>
            </a:r>
          </a:p>
        </p:txBody>
      </p:sp>
      <p:sp>
        <p:nvSpPr>
          <p:cNvPr id="56" name="TextBox 55"/>
          <p:cNvSpPr txBox="1"/>
          <p:nvPr/>
        </p:nvSpPr>
        <p:spPr>
          <a:xfrm>
            <a:off x="4800600" y="4555746"/>
            <a:ext cx="2593282" cy="350865"/>
          </a:xfrm>
          <a:prstGeom prst="rect">
            <a:avLst/>
          </a:prstGeom>
          <a:noFill/>
        </p:spPr>
        <p:txBody>
          <a:bodyPr wrap="square" rtlCol="0">
            <a:spAutoFit/>
          </a:bodyPr>
          <a:lstStyle/>
          <a:p>
            <a:r>
              <a:rPr lang="en-US" sz="1680" b="1" dirty="0" err="1"/>
              <a:t>sel</a:t>
            </a:r>
            <a:r>
              <a:rPr lang="en-US" sz="1680" b="1" dirty="0"/>
              <a:t> (</a:t>
            </a:r>
            <a:r>
              <a:rPr lang="en-US" sz="1680" b="1" dirty="0" err="1"/>
              <a:t>lineitem</a:t>
            </a:r>
            <a:r>
              <a:rPr lang="en-US" sz="1680" b="1" dirty="0"/>
              <a:t> </a:t>
            </a:r>
            <a:r>
              <a:rPr lang="en-US" sz="1680" dirty="0">
                <a:latin typeface="Code2000" pitchFamily="2" charset="-128"/>
                <a:ea typeface="Code2000" pitchFamily="2" charset="-128"/>
              </a:rPr>
              <a:t>⨝</a:t>
            </a:r>
            <a:r>
              <a:rPr lang="en-US" sz="1680" b="1" dirty="0"/>
              <a:t> orders)</a:t>
            </a:r>
          </a:p>
        </p:txBody>
      </p:sp>
      <p:sp>
        <p:nvSpPr>
          <p:cNvPr id="57" name="TextBox 56"/>
          <p:cNvSpPr txBox="1"/>
          <p:nvPr/>
        </p:nvSpPr>
        <p:spPr>
          <a:xfrm>
            <a:off x="10504980" y="3101915"/>
            <a:ext cx="809837" cy="424732"/>
          </a:xfrm>
          <a:prstGeom prst="rect">
            <a:avLst/>
          </a:prstGeom>
          <a:noFill/>
        </p:spPr>
        <p:txBody>
          <a:bodyPr wrap="none" rtlCol="0">
            <a:spAutoFit/>
          </a:bodyPr>
          <a:lstStyle/>
          <a:p>
            <a:r>
              <a:rPr lang="en-US" sz="2160" b="1" dirty="0"/>
              <a:t>100%</a:t>
            </a:r>
            <a:endParaRPr lang="en-US" sz="2160" b="1" baseline="-25000" dirty="0"/>
          </a:p>
        </p:txBody>
      </p:sp>
      <p:sp>
        <p:nvSpPr>
          <p:cNvPr id="58" name="TextBox 57"/>
          <p:cNvSpPr txBox="1"/>
          <p:nvPr/>
        </p:nvSpPr>
        <p:spPr>
          <a:xfrm>
            <a:off x="7601005" y="836712"/>
            <a:ext cx="809837" cy="424732"/>
          </a:xfrm>
          <a:prstGeom prst="rect">
            <a:avLst/>
          </a:prstGeom>
          <a:noFill/>
        </p:spPr>
        <p:txBody>
          <a:bodyPr wrap="none" rtlCol="0">
            <a:spAutoFit/>
          </a:bodyPr>
          <a:lstStyle/>
          <a:p>
            <a:r>
              <a:rPr lang="en-US" sz="2160" b="1" dirty="0"/>
              <a:t>100%</a:t>
            </a:r>
            <a:endParaRPr lang="en-US" sz="2160" b="1" baseline="-25000" dirty="0"/>
          </a:p>
        </p:txBody>
      </p:sp>
      <p:sp>
        <p:nvSpPr>
          <p:cNvPr id="3" name="Rectangle 2"/>
          <p:cNvSpPr/>
          <p:nvPr/>
        </p:nvSpPr>
        <p:spPr>
          <a:xfrm>
            <a:off x="973837" y="3095449"/>
            <a:ext cx="3281668" cy="461665"/>
          </a:xfrm>
          <a:prstGeom prst="rect">
            <a:avLst/>
          </a:prstGeom>
        </p:spPr>
        <p:txBody>
          <a:bodyPr wrap="none">
            <a:spAutoFit/>
          </a:bodyPr>
          <a:lstStyle/>
          <a:p>
            <a:r>
              <a:rPr lang="en-US" sz="2400" dirty="0">
                <a:solidFill>
                  <a:srgbClr val="0000CC"/>
                </a:solidFill>
                <a:latin typeface="Arial" pitchFamily="34" charset="0"/>
                <a:cs typeface="Arial" pitchFamily="34" charset="0"/>
              </a:rPr>
              <a:t>SS – Selectivity Space</a:t>
            </a: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6" name="Slide Number Placeholder 5"/>
          <p:cNvSpPr>
            <a:spLocks noGrp="1"/>
          </p:cNvSpPr>
          <p:nvPr>
            <p:ph type="sldNum" sz="quarter" idx="12"/>
          </p:nvPr>
        </p:nvSpPr>
        <p:spPr/>
        <p:txBody>
          <a:bodyPr/>
          <a:lstStyle/>
          <a:p>
            <a:pPr>
              <a:defRPr/>
            </a:pPr>
            <a:fld id="{41E7FBC4-E9C5-46EF-B980-654DA18B9F15}" type="slidenum">
              <a:rPr lang="en-US" smtClean="0"/>
              <a:pPr>
                <a:defRPr/>
              </a:pPr>
              <a:t>16</a:t>
            </a:fld>
            <a:endParaRPr lang="en-US" dirty="0"/>
          </a:p>
        </p:txBody>
      </p:sp>
    </p:spTree>
    <p:extLst>
      <p:ext uri="{BB962C8B-B14F-4D97-AF65-F5344CB8AC3E}">
        <p14:creationId xmlns:p14="http://schemas.microsoft.com/office/powerpoint/2010/main" val="31767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08"/>
            <a:ext cx="10515600" cy="1325563"/>
          </a:xfrm>
        </p:spPr>
        <p:txBody>
          <a:bodyPr/>
          <a:lstStyle/>
          <a:p>
            <a:r>
              <a:rPr lang="en-US" dirty="0" smtClean="0"/>
              <a:t>Performance Metrics</a:t>
            </a:r>
            <a:endParaRPr lang="en-US" dirty="0"/>
          </a:p>
        </p:txBody>
      </p:sp>
      <p:sp>
        <p:nvSpPr>
          <p:cNvPr id="20" name="TextBox 19"/>
          <p:cNvSpPr txBox="1"/>
          <p:nvPr/>
        </p:nvSpPr>
        <p:spPr>
          <a:xfrm>
            <a:off x="6748080" y="4536877"/>
            <a:ext cx="668773" cy="350865"/>
          </a:xfrm>
          <a:prstGeom prst="rect">
            <a:avLst/>
          </a:prstGeom>
          <a:noFill/>
        </p:spPr>
        <p:txBody>
          <a:bodyPr wrap="none" rtlCol="0">
            <a:spAutoFit/>
          </a:bodyPr>
          <a:lstStyle/>
          <a:p>
            <a:r>
              <a:rPr lang="en-US" sz="1680" b="1" dirty="0"/>
              <a:t>100%</a:t>
            </a:r>
            <a:endParaRPr lang="en-US" sz="1680" b="1" baseline="-25000" dirty="0"/>
          </a:p>
        </p:txBody>
      </p:sp>
      <p:sp>
        <p:nvSpPr>
          <p:cNvPr id="25" name="TextBox 24"/>
          <p:cNvSpPr txBox="1"/>
          <p:nvPr/>
        </p:nvSpPr>
        <p:spPr>
          <a:xfrm>
            <a:off x="7967776" y="2879048"/>
            <a:ext cx="450764" cy="350865"/>
          </a:xfrm>
          <a:prstGeom prst="rect">
            <a:avLst/>
          </a:prstGeom>
          <a:noFill/>
        </p:spPr>
        <p:txBody>
          <a:bodyPr wrap="none" rtlCol="0">
            <a:spAutoFit/>
          </a:bodyPr>
          <a:lstStyle/>
          <a:p>
            <a:r>
              <a:rPr lang="en-US" sz="1680" b="1" dirty="0"/>
              <a:t>0%</a:t>
            </a:r>
            <a:endParaRPr lang="en-US" sz="1680" b="1" baseline="-25000" dirty="0"/>
          </a:p>
        </p:txBody>
      </p:sp>
      <p:grpSp>
        <p:nvGrpSpPr>
          <p:cNvPr id="3" name="Group 51"/>
          <p:cNvGrpSpPr/>
          <p:nvPr/>
        </p:nvGrpSpPr>
        <p:grpSpPr>
          <a:xfrm>
            <a:off x="7412765" y="1007442"/>
            <a:ext cx="3814822" cy="3921914"/>
            <a:chOff x="6598890" y="1632921"/>
            <a:chExt cx="1512168" cy="1654972"/>
          </a:xfrm>
        </p:grpSpPr>
        <p:cxnSp>
          <p:nvCxnSpPr>
            <p:cNvPr id="28" name="Straight Arrow Connector 27"/>
            <p:cNvCxnSpPr/>
            <p:nvPr/>
          </p:nvCxnSpPr>
          <p:spPr>
            <a:xfrm flipV="1">
              <a:off x="7030938" y="2559500"/>
              <a:ext cx="1080120"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598890" y="2559500"/>
              <a:ext cx="428318" cy="7283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30938" y="1632921"/>
              <a:ext cx="0" cy="9265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 name="Group 52"/>
          <p:cNvGrpSpPr/>
          <p:nvPr/>
        </p:nvGrpSpPr>
        <p:grpSpPr>
          <a:xfrm>
            <a:off x="7412765" y="953984"/>
            <a:ext cx="3814822" cy="3975373"/>
            <a:chOff x="6617940" y="1632921"/>
            <a:chExt cx="1493118" cy="1635922"/>
          </a:xfrm>
        </p:grpSpPr>
        <p:cxnSp>
          <p:nvCxnSpPr>
            <p:cNvPr id="39" name="Straight Arrow Connector 38"/>
            <p:cNvCxnSpPr/>
            <p:nvPr/>
          </p:nvCxnSpPr>
          <p:spPr>
            <a:xfrm flipV="1">
              <a:off x="7030938" y="1632921"/>
              <a:ext cx="1080120" cy="9525"/>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624228" y="3268843"/>
              <a:ext cx="1080120" cy="0"/>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704348" y="2561592"/>
              <a:ext cx="387660" cy="697725"/>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633753" y="1642446"/>
              <a:ext cx="387660" cy="697725"/>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619553" y="2332738"/>
              <a:ext cx="0" cy="926579"/>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091811" y="1642446"/>
              <a:ext cx="0" cy="926579"/>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700034" y="2332737"/>
              <a:ext cx="0" cy="926579"/>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04348" y="1632921"/>
              <a:ext cx="387660" cy="697725"/>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617940" y="2340171"/>
              <a:ext cx="1080120" cy="0"/>
            </a:xfrm>
            <a:prstGeom prst="straightConnector1">
              <a:avLst/>
            </a:prstGeom>
            <a:ln>
              <a:prstDash val="sysDash"/>
              <a:tailEnd type="non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9307064" y="3164749"/>
            <a:ext cx="973343" cy="276999"/>
          </a:xfrm>
          <a:prstGeom prst="rect">
            <a:avLst/>
          </a:prstGeom>
          <a:noFill/>
        </p:spPr>
        <p:txBody>
          <a:bodyPr wrap="none" rtlCol="0">
            <a:spAutoFit/>
          </a:bodyPr>
          <a:lstStyle/>
          <a:p>
            <a:r>
              <a:rPr lang="en-US" sz="1200" b="1" dirty="0" err="1"/>
              <a:t>sel</a:t>
            </a:r>
            <a:r>
              <a:rPr lang="en-US" sz="1200" b="1" dirty="0"/>
              <a:t> (</a:t>
            </a:r>
            <a:r>
              <a:rPr lang="el-GR" sz="1200" b="1" dirty="0"/>
              <a:t>σ</a:t>
            </a:r>
            <a:r>
              <a:rPr lang="en-US" sz="1200" b="1" dirty="0"/>
              <a:t> (part))</a:t>
            </a:r>
          </a:p>
        </p:txBody>
      </p:sp>
      <p:sp>
        <p:nvSpPr>
          <p:cNvPr id="55" name="TextBox 54"/>
          <p:cNvSpPr txBox="1"/>
          <p:nvPr/>
        </p:nvSpPr>
        <p:spPr>
          <a:xfrm>
            <a:off x="8515470" y="923122"/>
            <a:ext cx="1593321" cy="286232"/>
          </a:xfrm>
          <a:prstGeom prst="rect">
            <a:avLst/>
          </a:prstGeom>
          <a:noFill/>
        </p:spPr>
        <p:txBody>
          <a:bodyPr wrap="none" rtlCol="0">
            <a:spAutoFit/>
          </a:bodyPr>
          <a:lstStyle/>
          <a:p>
            <a:r>
              <a:rPr lang="en-US" sz="1260" b="1" dirty="0" err="1"/>
              <a:t>sel</a:t>
            </a:r>
            <a:r>
              <a:rPr lang="en-US" sz="1260" b="1" dirty="0"/>
              <a:t> (part </a:t>
            </a:r>
            <a:r>
              <a:rPr lang="en-US" sz="1260" dirty="0">
                <a:latin typeface="Code2000" pitchFamily="2" charset="-128"/>
                <a:ea typeface="Code2000" pitchFamily="2" charset="-128"/>
              </a:rPr>
              <a:t>⨝ </a:t>
            </a:r>
            <a:r>
              <a:rPr lang="en-US" sz="1260" b="1" dirty="0" err="1"/>
              <a:t>lineitem</a:t>
            </a:r>
            <a:r>
              <a:rPr lang="en-US" sz="1260" b="1" dirty="0"/>
              <a:t>)</a:t>
            </a:r>
          </a:p>
        </p:txBody>
      </p:sp>
      <p:sp>
        <p:nvSpPr>
          <p:cNvPr id="56" name="TextBox 55"/>
          <p:cNvSpPr txBox="1"/>
          <p:nvPr/>
        </p:nvSpPr>
        <p:spPr>
          <a:xfrm>
            <a:off x="7651373" y="4465916"/>
            <a:ext cx="1661865" cy="276999"/>
          </a:xfrm>
          <a:prstGeom prst="rect">
            <a:avLst/>
          </a:prstGeom>
          <a:noFill/>
        </p:spPr>
        <p:txBody>
          <a:bodyPr wrap="none" rtlCol="0">
            <a:spAutoFit/>
          </a:bodyPr>
          <a:lstStyle/>
          <a:p>
            <a:r>
              <a:rPr lang="en-US" sz="1200" b="1" dirty="0" err="1"/>
              <a:t>sel</a:t>
            </a:r>
            <a:r>
              <a:rPr lang="en-US" sz="1200" b="1" dirty="0"/>
              <a:t> (</a:t>
            </a:r>
            <a:r>
              <a:rPr lang="en-US" sz="1200" b="1" dirty="0" err="1"/>
              <a:t>lineitem</a:t>
            </a:r>
            <a:r>
              <a:rPr lang="en-US" sz="1200" b="1" dirty="0"/>
              <a:t> </a:t>
            </a:r>
            <a:r>
              <a:rPr lang="en-US" sz="1200" dirty="0">
                <a:latin typeface="Code2000" pitchFamily="2" charset="-128"/>
                <a:ea typeface="Code2000" pitchFamily="2" charset="-128"/>
              </a:rPr>
              <a:t>⨝</a:t>
            </a:r>
            <a:r>
              <a:rPr lang="en-US" sz="1200" b="1" dirty="0"/>
              <a:t> orders)</a:t>
            </a:r>
          </a:p>
        </p:txBody>
      </p:sp>
      <p:sp>
        <p:nvSpPr>
          <p:cNvPr id="57" name="TextBox 56"/>
          <p:cNvSpPr txBox="1"/>
          <p:nvPr/>
        </p:nvSpPr>
        <p:spPr>
          <a:xfrm>
            <a:off x="10510503" y="3109348"/>
            <a:ext cx="668773" cy="350865"/>
          </a:xfrm>
          <a:prstGeom prst="rect">
            <a:avLst/>
          </a:prstGeom>
          <a:noFill/>
        </p:spPr>
        <p:txBody>
          <a:bodyPr wrap="none" rtlCol="0">
            <a:spAutoFit/>
          </a:bodyPr>
          <a:lstStyle/>
          <a:p>
            <a:r>
              <a:rPr lang="en-US" sz="1680" b="1" dirty="0"/>
              <a:t>100%</a:t>
            </a:r>
            <a:endParaRPr lang="en-US" sz="1680" b="1" baseline="-25000" dirty="0"/>
          </a:p>
        </p:txBody>
      </p:sp>
      <p:sp>
        <p:nvSpPr>
          <p:cNvPr id="58" name="TextBox 57"/>
          <p:cNvSpPr txBox="1"/>
          <p:nvPr/>
        </p:nvSpPr>
        <p:spPr>
          <a:xfrm>
            <a:off x="7773824" y="750303"/>
            <a:ext cx="668773" cy="350865"/>
          </a:xfrm>
          <a:prstGeom prst="rect">
            <a:avLst/>
          </a:prstGeom>
          <a:noFill/>
        </p:spPr>
        <p:txBody>
          <a:bodyPr wrap="none" rtlCol="0">
            <a:spAutoFit/>
          </a:bodyPr>
          <a:lstStyle/>
          <a:p>
            <a:r>
              <a:rPr lang="en-US" sz="1680" b="1" dirty="0"/>
              <a:t>100%</a:t>
            </a:r>
            <a:endParaRPr lang="en-US" sz="1680" b="1" baseline="-25000" dirty="0"/>
          </a:p>
        </p:txBody>
      </p:sp>
      <p:sp>
        <p:nvSpPr>
          <p:cNvPr id="32" name="Content Placeholder 2"/>
          <p:cNvSpPr>
            <a:spLocks noGrp="1"/>
          </p:cNvSpPr>
          <p:nvPr>
            <p:ph idx="1"/>
          </p:nvPr>
        </p:nvSpPr>
        <p:spPr>
          <a:xfrm>
            <a:off x="911424" y="1095942"/>
            <a:ext cx="7085587" cy="2505878"/>
          </a:xfrm>
          <a:ln w="6350"/>
        </p:spPr>
        <p:txBody>
          <a:bodyPr/>
          <a:lstStyle/>
          <a:p>
            <a:r>
              <a:rPr lang="en-US" sz="2400" dirty="0" err="1"/>
              <a:t>q</a:t>
            </a:r>
            <a:r>
              <a:rPr lang="en-US" sz="2400" baseline="-25000" dirty="0" err="1"/>
              <a:t>e</a:t>
            </a:r>
            <a:r>
              <a:rPr lang="en-US" sz="2400" dirty="0"/>
              <a:t> </a:t>
            </a:r>
            <a:r>
              <a:rPr lang="en-US" sz="2400" dirty="0">
                <a:solidFill>
                  <a:srgbClr val="0000FF"/>
                </a:solidFill>
              </a:rPr>
              <a:t>– estimated selectivity location in SS</a:t>
            </a:r>
          </a:p>
          <a:p>
            <a:r>
              <a:rPr lang="en-US" sz="2400" dirty="0" err="1"/>
              <a:t>q</a:t>
            </a:r>
            <a:r>
              <a:rPr lang="en-US" sz="2400" baseline="-25000" dirty="0" err="1"/>
              <a:t>a</a:t>
            </a:r>
            <a:r>
              <a:rPr lang="en-US" sz="2400" dirty="0"/>
              <a:t> </a:t>
            </a:r>
            <a:r>
              <a:rPr lang="en-US" sz="2400" dirty="0">
                <a:solidFill>
                  <a:srgbClr val="0000FF"/>
                </a:solidFill>
              </a:rPr>
              <a:t>– actual run-time location in SS</a:t>
            </a:r>
          </a:p>
          <a:p>
            <a:endParaRPr lang="en-US" sz="2400" dirty="0">
              <a:solidFill>
                <a:srgbClr val="0000FF"/>
              </a:solidFill>
            </a:endParaRPr>
          </a:p>
          <a:p>
            <a:r>
              <a:rPr lang="en-US" sz="2400" dirty="0"/>
              <a:t>P</a:t>
            </a:r>
            <a:r>
              <a:rPr lang="en-US" sz="2400" baseline="-25000" dirty="0"/>
              <a:t>oe</a:t>
            </a:r>
            <a:r>
              <a:rPr lang="en-US" sz="2400" dirty="0">
                <a:solidFill>
                  <a:srgbClr val="0000FF"/>
                </a:solidFill>
              </a:rPr>
              <a:t> – optimal plan for </a:t>
            </a:r>
            <a:r>
              <a:rPr lang="en-US" sz="2400" dirty="0" err="1"/>
              <a:t>q</a:t>
            </a:r>
            <a:r>
              <a:rPr lang="en-US" sz="2400" baseline="-25000" dirty="0" err="1"/>
              <a:t>e</a:t>
            </a:r>
            <a:endParaRPr lang="en-US" sz="2400" baseline="-25000" dirty="0"/>
          </a:p>
          <a:p>
            <a:r>
              <a:rPr lang="en-US" sz="2400" dirty="0" err="1"/>
              <a:t>P</a:t>
            </a:r>
            <a:r>
              <a:rPr lang="en-US" sz="2400" baseline="-25000" dirty="0" err="1"/>
              <a:t>oa</a:t>
            </a:r>
            <a:r>
              <a:rPr lang="en-US" sz="2400" dirty="0">
                <a:solidFill>
                  <a:srgbClr val="0000FF"/>
                </a:solidFill>
              </a:rPr>
              <a:t> – optimal plan for </a:t>
            </a:r>
            <a:r>
              <a:rPr lang="en-US" sz="2400" dirty="0" err="1"/>
              <a:t>q</a:t>
            </a:r>
            <a:r>
              <a:rPr lang="en-US" sz="2400" baseline="-25000" dirty="0" err="1"/>
              <a:t>a</a:t>
            </a:r>
            <a:endParaRPr lang="en-US" sz="2400" baseline="-25000" dirty="0"/>
          </a:p>
        </p:txBody>
      </p:sp>
      <p:sp>
        <p:nvSpPr>
          <p:cNvPr id="5" name="Oval 4"/>
          <p:cNvSpPr/>
          <p:nvPr/>
        </p:nvSpPr>
        <p:spPr>
          <a:xfrm>
            <a:off x="8688289" y="2847827"/>
            <a:ext cx="120361" cy="1015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6" name="Oval 35"/>
          <p:cNvSpPr/>
          <p:nvPr/>
        </p:nvSpPr>
        <p:spPr>
          <a:xfrm>
            <a:off x="9984433" y="2242959"/>
            <a:ext cx="120361" cy="101566"/>
          </a:xfrm>
          <a:prstGeom prst="ellipse">
            <a:avLst/>
          </a:prstGeom>
          <a:solidFill>
            <a:srgbClr val="0064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7" name="TextBox 36"/>
          <p:cNvSpPr txBox="1"/>
          <p:nvPr/>
        </p:nvSpPr>
        <p:spPr>
          <a:xfrm>
            <a:off x="8726567" y="2713334"/>
            <a:ext cx="1593706" cy="461665"/>
          </a:xfrm>
          <a:prstGeom prst="rect">
            <a:avLst/>
          </a:prstGeom>
          <a:noFill/>
        </p:spPr>
        <p:txBody>
          <a:bodyPr wrap="none" rtlCol="0">
            <a:spAutoFit/>
          </a:bodyPr>
          <a:lstStyle/>
          <a:p>
            <a:r>
              <a:rPr lang="en-US" sz="2400" b="1" dirty="0" err="1"/>
              <a:t>q</a:t>
            </a:r>
            <a:r>
              <a:rPr lang="en-US" sz="2400" b="1" baseline="-25000" dirty="0" err="1"/>
              <a:t>e</a:t>
            </a:r>
            <a:r>
              <a:rPr lang="en-US" sz="1680" b="1" dirty="0"/>
              <a:t>(5%, 2%, 8%)</a:t>
            </a:r>
          </a:p>
        </p:txBody>
      </p:sp>
      <p:sp>
        <p:nvSpPr>
          <p:cNvPr id="38" name="TextBox 37"/>
          <p:cNvSpPr txBox="1"/>
          <p:nvPr/>
        </p:nvSpPr>
        <p:spPr>
          <a:xfrm>
            <a:off x="9490935" y="1825544"/>
            <a:ext cx="1919115" cy="461665"/>
          </a:xfrm>
          <a:prstGeom prst="rect">
            <a:avLst/>
          </a:prstGeom>
          <a:noFill/>
        </p:spPr>
        <p:txBody>
          <a:bodyPr wrap="none" rtlCol="0">
            <a:spAutoFit/>
          </a:bodyPr>
          <a:lstStyle/>
          <a:p>
            <a:r>
              <a:rPr lang="en-US" sz="2400" b="1" dirty="0" err="1"/>
              <a:t>q</a:t>
            </a:r>
            <a:r>
              <a:rPr lang="en-US" sz="2400" b="1" baseline="-25000" dirty="0" err="1"/>
              <a:t>a</a:t>
            </a:r>
            <a:r>
              <a:rPr lang="en-US" sz="1680" b="1" dirty="0"/>
              <a:t>(75%, 62%, 85%)</a:t>
            </a:r>
          </a:p>
        </p:txBody>
      </p:sp>
      <p:sp>
        <p:nvSpPr>
          <p:cNvPr id="6" name="Date Placeholder 5"/>
          <p:cNvSpPr>
            <a:spLocks noGrp="1"/>
          </p:cNvSpPr>
          <p:nvPr>
            <p:ph type="dt" sz="half" idx="10"/>
          </p:nvPr>
        </p:nvSpPr>
        <p:spPr/>
        <p:txBody>
          <a:bodyPr/>
          <a:lstStyle/>
          <a:p>
            <a:pPr>
              <a:defRPr/>
            </a:pPr>
            <a:r>
              <a:rPr lang="en-US" smtClean="0"/>
              <a:t>Dec 2014</a:t>
            </a:r>
            <a:endParaRPr lang="en-US" dirty="0"/>
          </a:p>
        </p:txBody>
      </p:sp>
      <p:sp>
        <p:nvSpPr>
          <p:cNvPr id="7" name="Footer Placeholder 6"/>
          <p:cNvSpPr>
            <a:spLocks noGrp="1"/>
          </p:cNvSpPr>
          <p:nvPr>
            <p:ph type="ftr" sz="quarter" idx="11"/>
          </p:nvPr>
        </p:nvSpPr>
        <p:spPr/>
        <p:txBody>
          <a:bodyPr/>
          <a:lstStyle/>
          <a:p>
            <a:pPr>
              <a:defRPr/>
            </a:pPr>
            <a:r>
              <a:rPr lang="en-US" smtClean="0"/>
              <a:t>CMG Keynote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084244" y="3806123"/>
                <a:ext cx="5715474" cy="784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60" b="1" i="1">
                          <a:solidFill>
                            <a:srgbClr val="C00000"/>
                          </a:solidFill>
                          <a:latin typeface="Cambria Math"/>
                        </a:rPr>
                        <m:t>𝑺𝒖𝒃𝑶𝒑𝒕</m:t>
                      </m:r>
                      <m:d>
                        <m:dPr>
                          <m:ctrlPr>
                            <a:rPr lang="en-US" sz="2160" b="1" i="1">
                              <a:solidFill>
                                <a:srgbClr val="C00000"/>
                              </a:solidFill>
                              <a:latin typeface="Cambria Math" panose="02040503050406030204" pitchFamily="18" charset="0"/>
                            </a:rPr>
                          </m:ctrlPr>
                        </m:dPr>
                        <m:e>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𝒆</m:t>
                              </m:r>
                            </m:sub>
                          </m:sSub>
                          <m:r>
                            <a:rPr lang="en-US" sz="2160" b="1" i="1">
                              <a:solidFill>
                                <a:srgbClr val="C00000"/>
                              </a:solidFill>
                              <a:latin typeface="Cambria Math"/>
                            </a:rPr>
                            <m:t>, </m:t>
                          </m:r>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𝒂</m:t>
                              </m:r>
                            </m:sub>
                          </m:sSub>
                        </m:e>
                      </m:d>
                      <m:r>
                        <a:rPr lang="en-US" sz="2160" b="1" i="1">
                          <a:solidFill>
                            <a:srgbClr val="C00000"/>
                          </a:solidFill>
                          <a:latin typeface="Cambria Math"/>
                        </a:rPr>
                        <m:t>= </m:t>
                      </m:r>
                      <m:f>
                        <m:fPr>
                          <m:ctrlPr>
                            <a:rPr lang="en-US" sz="2160" b="1" i="1">
                              <a:solidFill>
                                <a:srgbClr val="C00000"/>
                              </a:solidFill>
                              <a:latin typeface="Cambria Math" panose="02040503050406030204" pitchFamily="18" charset="0"/>
                            </a:rPr>
                          </m:ctrlPr>
                        </m:fPr>
                        <m:num>
                          <m:r>
                            <a:rPr lang="en-US" sz="2160" b="1" i="1">
                              <a:solidFill>
                                <a:srgbClr val="C00000"/>
                              </a:solidFill>
                              <a:latin typeface="Cambria Math"/>
                            </a:rPr>
                            <m:t>𝒄𝒐𝒔𝒕</m:t>
                          </m:r>
                          <m:r>
                            <a:rPr lang="en-US" sz="2160" b="1" i="1">
                              <a:solidFill>
                                <a:srgbClr val="C00000"/>
                              </a:solidFill>
                              <a:latin typeface="Cambria Math"/>
                            </a:rPr>
                            <m:t>(</m:t>
                          </m:r>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𝑷</m:t>
                              </m:r>
                            </m:e>
                            <m:sub>
                              <m:r>
                                <a:rPr lang="en-US" sz="2160" b="1" i="1">
                                  <a:solidFill>
                                    <a:srgbClr val="C00000"/>
                                  </a:solidFill>
                                  <a:latin typeface="Cambria Math"/>
                                </a:rPr>
                                <m:t>𝒐𝒆</m:t>
                              </m:r>
                            </m:sub>
                          </m:sSub>
                          <m:r>
                            <a:rPr lang="en-US" sz="2160" b="1" i="1">
                              <a:solidFill>
                                <a:srgbClr val="C00000"/>
                              </a:solidFill>
                              <a:latin typeface="Cambria Math"/>
                            </a:rPr>
                            <m:t>, </m:t>
                          </m:r>
                          <m:sSub>
                            <m:sSubPr>
                              <m:ctrlPr>
                                <a:rPr lang="en-US" sz="2160" b="1" i="1">
                                  <a:solidFill>
                                    <a:srgbClr val="002060"/>
                                  </a:solidFill>
                                  <a:latin typeface="Cambria Math" panose="02040503050406030204" pitchFamily="18" charset="0"/>
                                </a:rPr>
                              </m:ctrlPr>
                            </m:sSubPr>
                            <m:e>
                              <m:r>
                                <a:rPr lang="en-US" sz="2160" b="1" i="1">
                                  <a:solidFill>
                                    <a:srgbClr val="002060"/>
                                  </a:solidFill>
                                  <a:latin typeface="Cambria Math"/>
                                </a:rPr>
                                <m:t>𝒒</m:t>
                              </m:r>
                            </m:e>
                            <m:sub>
                              <m:r>
                                <a:rPr lang="en-US" sz="2160" b="1" i="1">
                                  <a:solidFill>
                                    <a:srgbClr val="002060"/>
                                  </a:solidFill>
                                  <a:latin typeface="Cambria Math"/>
                                </a:rPr>
                                <m:t>𝒂</m:t>
                              </m:r>
                            </m:sub>
                          </m:sSub>
                          <m:r>
                            <a:rPr lang="en-US" sz="2160" b="1" i="1">
                              <a:solidFill>
                                <a:srgbClr val="C00000"/>
                              </a:solidFill>
                              <a:latin typeface="Cambria Math"/>
                            </a:rPr>
                            <m:t>)</m:t>
                          </m:r>
                        </m:num>
                        <m:den>
                          <m:r>
                            <a:rPr lang="en-US" sz="2160" b="1" i="1">
                              <a:solidFill>
                                <a:srgbClr val="C00000"/>
                              </a:solidFill>
                              <a:latin typeface="Cambria Math"/>
                            </a:rPr>
                            <m:t>𝒄𝒐𝒔𝒕</m:t>
                          </m:r>
                          <m:r>
                            <a:rPr lang="en-US" sz="2160" b="1" i="1">
                              <a:solidFill>
                                <a:srgbClr val="C00000"/>
                              </a:solidFill>
                              <a:latin typeface="Cambria Math"/>
                            </a:rPr>
                            <m:t>(</m:t>
                          </m:r>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𝑷</m:t>
                              </m:r>
                            </m:e>
                            <m:sub>
                              <m:r>
                                <a:rPr lang="en-US" sz="2160" b="1" i="1">
                                  <a:solidFill>
                                    <a:srgbClr val="C00000"/>
                                  </a:solidFill>
                                  <a:latin typeface="Cambria Math"/>
                                </a:rPr>
                                <m:t>𝒐𝒂</m:t>
                              </m:r>
                            </m:sub>
                          </m:sSub>
                          <m:r>
                            <a:rPr lang="en-US" sz="2160" b="1" i="1">
                              <a:solidFill>
                                <a:srgbClr val="C00000"/>
                              </a:solidFill>
                              <a:latin typeface="Cambria Math"/>
                            </a:rPr>
                            <m:t>, </m:t>
                          </m:r>
                          <m:sSub>
                            <m:sSubPr>
                              <m:ctrlPr>
                                <a:rPr lang="en-US" sz="2160" b="1" i="1">
                                  <a:solidFill>
                                    <a:srgbClr val="002060"/>
                                  </a:solidFill>
                                  <a:latin typeface="Cambria Math" panose="02040503050406030204" pitchFamily="18" charset="0"/>
                                </a:rPr>
                              </m:ctrlPr>
                            </m:sSubPr>
                            <m:e>
                              <m:r>
                                <a:rPr lang="en-US" sz="2160" b="1" i="1">
                                  <a:solidFill>
                                    <a:srgbClr val="002060"/>
                                  </a:solidFill>
                                  <a:latin typeface="Cambria Math"/>
                                </a:rPr>
                                <m:t>𝒒</m:t>
                              </m:r>
                            </m:e>
                            <m:sub>
                              <m:r>
                                <a:rPr lang="en-US" sz="2160" b="1" i="1">
                                  <a:solidFill>
                                    <a:srgbClr val="002060"/>
                                  </a:solidFill>
                                  <a:latin typeface="Cambria Math"/>
                                </a:rPr>
                                <m:t>𝒂</m:t>
                              </m:r>
                            </m:sub>
                          </m:sSub>
                          <m:r>
                            <a:rPr lang="en-US" sz="2160" b="1" i="1">
                              <a:solidFill>
                                <a:srgbClr val="C00000"/>
                              </a:solidFill>
                              <a:latin typeface="Cambria Math"/>
                            </a:rPr>
                            <m:t>)</m:t>
                          </m:r>
                        </m:den>
                      </m:f>
                      <m:r>
                        <a:rPr lang="en-US" sz="2160" b="1" i="1">
                          <a:solidFill>
                            <a:srgbClr val="C00000"/>
                          </a:solidFill>
                          <a:latin typeface="Cambria Math"/>
                        </a:rPr>
                        <m:t>            [</m:t>
                      </m:r>
                      <m:r>
                        <a:rPr lang="en-US" sz="2160" b="1" i="1">
                          <a:solidFill>
                            <a:srgbClr val="C00000"/>
                          </a:solidFill>
                          <a:latin typeface="Cambria Math"/>
                        </a:rPr>
                        <m:t>𝟏</m:t>
                      </m:r>
                      <m:r>
                        <a:rPr lang="en-US" sz="2160" b="1" i="1">
                          <a:solidFill>
                            <a:srgbClr val="C00000"/>
                          </a:solidFill>
                          <a:latin typeface="Cambria Math"/>
                        </a:rPr>
                        <m:t>, ∞)</m:t>
                      </m:r>
                    </m:oMath>
                  </m:oMathPara>
                </a14:m>
                <a:endParaRPr lang="en-US" sz="2160" b="1"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84244" y="3806123"/>
                <a:ext cx="5715474" cy="78444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57063" y="5213142"/>
                <a:ext cx="7528150" cy="424732"/>
              </a:xfrm>
              <a:prstGeom prst="rect">
                <a:avLst/>
              </a:prstGeom>
              <a:solidFill>
                <a:srgbClr val="FFFFCC"/>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60" b="1" i="1">
                          <a:solidFill>
                            <a:srgbClr val="C00000"/>
                          </a:solidFill>
                          <a:latin typeface="Cambria Math"/>
                        </a:rPr>
                        <m:t>𝑴𝒂𝒙𝑺𝒖𝒃𝑶𝒑𝒕</m:t>
                      </m:r>
                      <m:r>
                        <a:rPr lang="en-US" sz="2160" b="1" i="1">
                          <a:solidFill>
                            <a:srgbClr val="C00000"/>
                          </a:solidFill>
                          <a:latin typeface="Cambria Math"/>
                        </a:rPr>
                        <m:t> </m:t>
                      </m:r>
                      <m:d>
                        <m:dPr>
                          <m:ctrlPr>
                            <a:rPr lang="en-US" sz="2160" b="1" i="1">
                              <a:solidFill>
                                <a:srgbClr val="C00000"/>
                              </a:solidFill>
                              <a:latin typeface="Cambria Math" panose="02040503050406030204" pitchFamily="18" charset="0"/>
                            </a:rPr>
                          </m:ctrlPr>
                        </m:dPr>
                        <m:e>
                          <m:r>
                            <a:rPr lang="en-US" sz="2160" b="1" i="1">
                              <a:solidFill>
                                <a:srgbClr val="C00000"/>
                              </a:solidFill>
                              <a:latin typeface="Cambria Math"/>
                            </a:rPr>
                            <m:t>𝑴𝑺𝑶</m:t>
                          </m:r>
                        </m:e>
                      </m:d>
                      <m:r>
                        <a:rPr lang="en-US" sz="2160" b="1" i="1">
                          <a:solidFill>
                            <a:srgbClr val="C00000"/>
                          </a:solidFill>
                          <a:latin typeface="Cambria Math"/>
                        </a:rPr>
                        <m:t>=</m:t>
                      </m:r>
                      <m:r>
                        <a:rPr lang="en-US" sz="2160" b="1" i="1">
                          <a:solidFill>
                            <a:srgbClr val="C00000"/>
                          </a:solidFill>
                          <a:latin typeface="Cambria Math"/>
                        </a:rPr>
                        <m:t>𝑴𝑨𝑿</m:t>
                      </m:r>
                      <m:d>
                        <m:dPr>
                          <m:begChr m:val="["/>
                          <m:endChr m:val="]"/>
                          <m:ctrlPr>
                            <a:rPr lang="en-US" sz="2160" b="1" i="1">
                              <a:solidFill>
                                <a:srgbClr val="C00000"/>
                              </a:solidFill>
                              <a:latin typeface="Cambria Math" panose="02040503050406030204" pitchFamily="18" charset="0"/>
                            </a:rPr>
                          </m:ctrlPr>
                        </m:dPr>
                        <m:e>
                          <m:r>
                            <a:rPr lang="en-US" sz="2160" b="1" i="1">
                              <a:solidFill>
                                <a:srgbClr val="C00000"/>
                              </a:solidFill>
                              <a:latin typeface="Cambria Math"/>
                            </a:rPr>
                            <m:t>𝑺𝒖𝒃𝑶𝒑𝒕</m:t>
                          </m:r>
                          <m:d>
                            <m:dPr>
                              <m:ctrlPr>
                                <a:rPr lang="en-US" sz="2160" b="1" i="1">
                                  <a:solidFill>
                                    <a:srgbClr val="C00000"/>
                                  </a:solidFill>
                                  <a:latin typeface="Cambria Math" panose="02040503050406030204" pitchFamily="18" charset="0"/>
                                </a:rPr>
                              </m:ctrlPr>
                            </m:dPr>
                            <m:e>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𝒆</m:t>
                                  </m:r>
                                </m:sub>
                              </m:sSub>
                              <m:r>
                                <a:rPr lang="en-US" sz="2160" b="1" i="1">
                                  <a:solidFill>
                                    <a:srgbClr val="C00000"/>
                                  </a:solidFill>
                                  <a:latin typeface="Cambria Math"/>
                                </a:rPr>
                                <m:t>, </m:t>
                              </m:r>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𝒂</m:t>
                                  </m:r>
                                </m:sub>
                              </m:sSub>
                            </m:e>
                          </m:d>
                        </m:e>
                      </m:d>
                      <m:r>
                        <a:rPr lang="en-US" sz="2160" b="1" i="1">
                          <a:solidFill>
                            <a:srgbClr val="C00000"/>
                          </a:solidFill>
                          <a:latin typeface="Cambria Math"/>
                        </a:rPr>
                        <m:t>   </m:t>
                      </m:r>
                      <m:r>
                        <a:rPr lang="en-US" sz="2160" b="1" i="1">
                          <a:solidFill>
                            <a:srgbClr val="C00000"/>
                          </a:solidFill>
                          <a:latin typeface="Cambria Math"/>
                          <a:ea typeface="Cambria Math"/>
                        </a:rPr>
                        <m:t>∀</m:t>
                      </m:r>
                      <m:sSub>
                        <m:sSubPr>
                          <m:ctrlPr>
                            <a:rPr lang="en-US" sz="2160" b="1" i="1">
                              <a:solidFill>
                                <a:srgbClr val="C00000"/>
                              </a:solidFill>
                              <a:latin typeface="Cambria Math" panose="02040503050406030204" pitchFamily="18" charset="0"/>
                              <a:ea typeface="Cambria Math"/>
                            </a:rPr>
                          </m:ctrlPr>
                        </m:sSubPr>
                        <m:e>
                          <m:r>
                            <a:rPr lang="en-US" sz="2160" b="1" i="1">
                              <a:solidFill>
                                <a:srgbClr val="C00000"/>
                              </a:solidFill>
                              <a:latin typeface="Cambria Math"/>
                              <a:ea typeface="Cambria Math"/>
                            </a:rPr>
                            <m:t>𝒒</m:t>
                          </m:r>
                        </m:e>
                        <m:sub>
                          <m:r>
                            <a:rPr lang="en-US" sz="2160" b="1" i="1">
                              <a:solidFill>
                                <a:srgbClr val="C00000"/>
                              </a:solidFill>
                              <a:latin typeface="Cambria Math"/>
                              <a:ea typeface="Cambria Math"/>
                            </a:rPr>
                            <m:t>𝒆</m:t>
                          </m:r>
                        </m:sub>
                      </m:sSub>
                      <m:r>
                        <a:rPr lang="en-US" sz="2160" b="1" i="1">
                          <a:solidFill>
                            <a:srgbClr val="C00000"/>
                          </a:solidFill>
                          <a:latin typeface="Cambria Math"/>
                          <a:ea typeface="Cambria Math"/>
                        </a:rPr>
                        <m:t>, </m:t>
                      </m:r>
                      <m:sSub>
                        <m:sSubPr>
                          <m:ctrlPr>
                            <a:rPr lang="en-US" sz="2160" b="1" i="1">
                              <a:solidFill>
                                <a:srgbClr val="C00000"/>
                              </a:solidFill>
                              <a:latin typeface="Cambria Math" panose="02040503050406030204" pitchFamily="18" charset="0"/>
                              <a:ea typeface="Cambria Math"/>
                            </a:rPr>
                          </m:ctrlPr>
                        </m:sSubPr>
                        <m:e>
                          <m:r>
                            <a:rPr lang="en-US" sz="2160" b="1" i="1">
                              <a:solidFill>
                                <a:srgbClr val="C00000"/>
                              </a:solidFill>
                              <a:latin typeface="Cambria Math"/>
                              <a:ea typeface="Cambria Math"/>
                            </a:rPr>
                            <m:t>𝒒</m:t>
                          </m:r>
                        </m:e>
                        <m:sub>
                          <m:r>
                            <a:rPr lang="en-US" sz="2160" b="1" i="1">
                              <a:solidFill>
                                <a:srgbClr val="C00000"/>
                              </a:solidFill>
                              <a:latin typeface="Cambria Math"/>
                              <a:ea typeface="Cambria Math"/>
                            </a:rPr>
                            <m:t>𝒂</m:t>
                          </m:r>
                        </m:sub>
                      </m:sSub>
                      <m:r>
                        <a:rPr lang="en-US" sz="2160" b="1" i="1">
                          <a:solidFill>
                            <a:srgbClr val="C00000"/>
                          </a:solidFill>
                          <a:latin typeface="Cambria Math"/>
                          <a:ea typeface="Cambria Math"/>
                        </a:rPr>
                        <m:t>∈</m:t>
                      </m:r>
                      <m:r>
                        <a:rPr lang="en-US" sz="2160" b="1" i="1">
                          <a:solidFill>
                            <a:srgbClr val="C00000"/>
                          </a:solidFill>
                          <a:latin typeface="Cambria Math"/>
                          <a:ea typeface="Cambria Math"/>
                        </a:rPr>
                        <m:t>𝑺𝑺</m:t>
                      </m:r>
                    </m:oMath>
                  </m:oMathPara>
                </a14:m>
                <a:endParaRPr lang="en-US" sz="216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57063" y="5213142"/>
                <a:ext cx="7528150" cy="424732"/>
              </a:xfrm>
              <a:prstGeom prst="rect">
                <a:avLst/>
              </a:prstGeom>
              <a:blipFill rotWithShape="0">
                <a:blip r:embed="rId4"/>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09447" y="5669297"/>
                <a:ext cx="7451207" cy="424732"/>
              </a:xfrm>
              <a:prstGeom prst="rect">
                <a:avLst/>
              </a:prstGeom>
              <a:solidFill>
                <a:srgbClr val="FFFFCC"/>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60" b="1" i="1">
                          <a:solidFill>
                            <a:srgbClr val="C00000"/>
                          </a:solidFill>
                          <a:latin typeface="Cambria Math"/>
                        </a:rPr>
                        <m:t>𝑨𝒗𝒈𝑺𝒖𝒃𝑶𝒑𝒕</m:t>
                      </m:r>
                      <m:r>
                        <a:rPr lang="en-US" sz="2160" b="1" i="1">
                          <a:solidFill>
                            <a:srgbClr val="C00000"/>
                          </a:solidFill>
                          <a:latin typeface="Cambria Math"/>
                        </a:rPr>
                        <m:t> </m:t>
                      </m:r>
                      <m:d>
                        <m:dPr>
                          <m:ctrlPr>
                            <a:rPr lang="en-US" sz="2160" b="1" i="1">
                              <a:solidFill>
                                <a:srgbClr val="C00000"/>
                              </a:solidFill>
                              <a:latin typeface="Cambria Math" panose="02040503050406030204" pitchFamily="18" charset="0"/>
                            </a:rPr>
                          </m:ctrlPr>
                        </m:dPr>
                        <m:e>
                          <m:r>
                            <a:rPr lang="en-US" sz="2160" b="1" i="1">
                              <a:solidFill>
                                <a:srgbClr val="C00000"/>
                              </a:solidFill>
                              <a:latin typeface="Cambria Math"/>
                            </a:rPr>
                            <m:t>𝑨𝑺𝑶</m:t>
                          </m:r>
                        </m:e>
                      </m:d>
                      <m:r>
                        <a:rPr lang="en-US" sz="2160" b="1" i="1">
                          <a:solidFill>
                            <a:srgbClr val="C00000"/>
                          </a:solidFill>
                          <a:latin typeface="Cambria Math"/>
                        </a:rPr>
                        <m:t>=</m:t>
                      </m:r>
                      <m:r>
                        <a:rPr lang="en-US" sz="2160" b="1" i="1">
                          <a:solidFill>
                            <a:srgbClr val="C00000"/>
                          </a:solidFill>
                          <a:latin typeface="Cambria Math"/>
                        </a:rPr>
                        <m:t>𝑨𝑽𝑮</m:t>
                      </m:r>
                      <m:d>
                        <m:dPr>
                          <m:begChr m:val="["/>
                          <m:endChr m:val="]"/>
                          <m:ctrlPr>
                            <a:rPr lang="en-US" sz="2160" b="1" i="1">
                              <a:solidFill>
                                <a:srgbClr val="C00000"/>
                              </a:solidFill>
                              <a:latin typeface="Cambria Math" panose="02040503050406030204" pitchFamily="18" charset="0"/>
                            </a:rPr>
                          </m:ctrlPr>
                        </m:dPr>
                        <m:e>
                          <m:r>
                            <a:rPr lang="en-US" sz="2160" b="1" i="1">
                              <a:solidFill>
                                <a:srgbClr val="C00000"/>
                              </a:solidFill>
                              <a:latin typeface="Cambria Math"/>
                            </a:rPr>
                            <m:t>𝑺𝒖𝒃𝑶𝒑𝒕</m:t>
                          </m:r>
                          <m:d>
                            <m:dPr>
                              <m:ctrlPr>
                                <a:rPr lang="en-US" sz="2160" b="1" i="1">
                                  <a:solidFill>
                                    <a:srgbClr val="C00000"/>
                                  </a:solidFill>
                                  <a:latin typeface="Cambria Math" panose="02040503050406030204" pitchFamily="18" charset="0"/>
                                </a:rPr>
                              </m:ctrlPr>
                            </m:dPr>
                            <m:e>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𝒆</m:t>
                                  </m:r>
                                </m:sub>
                              </m:sSub>
                              <m:r>
                                <a:rPr lang="en-US" sz="2160" b="1" i="1">
                                  <a:solidFill>
                                    <a:srgbClr val="C00000"/>
                                  </a:solidFill>
                                  <a:latin typeface="Cambria Math"/>
                                </a:rPr>
                                <m:t>, </m:t>
                              </m:r>
                              <m:sSub>
                                <m:sSubPr>
                                  <m:ctrlPr>
                                    <a:rPr lang="en-US" sz="2160" b="1" i="1">
                                      <a:solidFill>
                                        <a:srgbClr val="C00000"/>
                                      </a:solidFill>
                                      <a:latin typeface="Cambria Math" panose="02040503050406030204" pitchFamily="18" charset="0"/>
                                    </a:rPr>
                                  </m:ctrlPr>
                                </m:sSubPr>
                                <m:e>
                                  <m:r>
                                    <a:rPr lang="en-US" sz="2160" b="1" i="1">
                                      <a:solidFill>
                                        <a:srgbClr val="C00000"/>
                                      </a:solidFill>
                                      <a:latin typeface="Cambria Math"/>
                                    </a:rPr>
                                    <m:t>𝒒</m:t>
                                  </m:r>
                                </m:e>
                                <m:sub>
                                  <m:r>
                                    <a:rPr lang="en-US" sz="2160" b="1" i="1">
                                      <a:solidFill>
                                        <a:srgbClr val="C00000"/>
                                      </a:solidFill>
                                      <a:latin typeface="Cambria Math"/>
                                    </a:rPr>
                                    <m:t>𝒂</m:t>
                                  </m:r>
                                </m:sub>
                              </m:sSub>
                            </m:e>
                          </m:d>
                        </m:e>
                      </m:d>
                      <m:r>
                        <a:rPr lang="en-US" sz="2160" b="1" i="1">
                          <a:solidFill>
                            <a:srgbClr val="C00000"/>
                          </a:solidFill>
                          <a:latin typeface="Cambria Math"/>
                        </a:rPr>
                        <m:t>     </m:t>
                      </m:r>
                      <m:r>
                        <a:rPr lang="en-US" sz="2160" b="1" i="1">
                          <a:solidFill>
                            <a:srgbClr val="C00000"/>
                          </a:solidFill>
                          <a:latin typeface="Cambria Math"/>
                          <a:ea typeface="Cambria Math"/>
                        </a:rPr>
                        <m:t>∀</m:t>
                      </m:r>
                      <m:sSub>
                        <m:sSubPr>
                          <m:ctrlPr>
                            <a:rPr lang="en-US" sz="2160" b="1" i="1">
                              <a:solidFill>
                                <a:srgbClr val="C00000"/>
                              </a:solidFill>
                              <a:latin typeface="Cambria Math" panose="02040503050406030204" pitchFamily="18" charset="0"/>
                              <a:ea typeface="Cambria Math"/>
                            </a:rPr>
                          </m:ctrlPr>
                        </m:sSubPr>
                        <m:e>
                          <m:r>
                            <a:rPr lang="en-US" sz="2160" b="1" i="1">
                              <a:solidFill>
                                <a:srgbClr val="C00000"/>
                              </a:solidFill>
                              <a:latin typeface="Cambria Math"/>
                              <a:ea typeface="Cambria Math"/>
                            </a:rPr>
                            <m:t>𝒒</m:t>
                          </m:r>
                        </m:e>
                        <m:sub>
                          <m:r>
                            <a:rPr lang="en-US" sz="2160" b="1" i="1">
                              <a:solidFill>
                                <a:srgbClr val="C00000"/>
                              </a:solidFill>
                              <a:latin typeface="Cambria Math"/>
                              <a:ea typeface="Cambria Math"/>
                            </a:rPr>
                            <m:t>𝒆</m:t>
                          </m:r>
                        </m:sub>
                      </m:sSub>
                      <m:r>
                        <a:rPr lang="en-US" sz="2160" b="1" i="1">
                          <a:solidFill>
                            <a:srgbClr val="C00000"/>
                          </a:solidFill>
                          <a:latin typeface="Cambria Math"/>
                          <a:ea typeface="Cambria Math"/>
                        </a:rPr>
                        <m:t>, </m:t>
                      </m:r>
                      <m:sSub>
                        <m:sSubPr>
                          <m:ctrlPr>
                            <a:rPr lang="en-US" sz="2160" b="1" i="1">
                              <a:solidFill>
                                <a:srgbClr val="C00000"/>
                              </a:solidFill>
                              <a:latin typeface="Cambria Math" panose="02040503050406030204" pitchFamily="18" charset="0"/>
                              <a:ea typeface="Cambria Math"/>
                            </a:rPr>
                          </m:ctrlPr>
                        </m:sSubPr>
                        <m:e>
                          <m:r>
                            <a:rPr lang="en-US" sz="2160" b="1" i="1">
                              <a:solidFill>
                                <a:srgbClr val="C00000"/>
                              </a:solidFill>
                              <a:latin typeface="Cambria Math"/>
                              <a:ea typeface="Cambria Math"/>
                            </a:rPr>
                            <m:t>𝒒</m:t>
                          </m:r>
                        </m:e>
                        <m:sub>
                          <m:r>
                            <a:rPr lang="en-US" sz="2160" b="1" i="1">
                              <a:solidFill>
                                <a:srgbClr val="C00000"/>
                              </a:solidFill>
                              <a:latin typeface="Cambria Math"/>
                              <a:ea typeface="Cambria Math"/>
                            </a:rPr>
                            <m:t>𝒂</m:t>
                          </m:r>
                        </m:sub>
                      </m:sSub>
                      <m:r>
                        <a:rPr lang="en-US" sz="2160" b="1" i="1">
                          <a:solidFill>
                            <a:srgbClr val="C00000"/>
                          </a:solidFill>
                          <a:latin typeface="Cambria Math"/>
                          <a:ea typeface="Cambria Math"/>
                        </a:rPr>
                        <m:t>∈</m:t>
                      </m:r>
                      <m:r>
                        <a:rPr lang="en-US" sz="2160" b="1" i="1">
                          <a:solidFill>
                            <a:srgbClr val="C00000"/>
                          </a:solidFill>
                          <a:latin typeface="Cambria Math"/>
                          <a:ea typeface="Cambria Math"/>
                        </a:rPr>
                        <m:t>𝑺𝑺</m:t>
                      </m:r>
                    </m:oMath>
                  </m:oMathPara>
                </a14:m>
                <a:endParaRPr lang="en-US" sz="2160" b="1" dirty="0">
                  <a:solidFill>
                    <a:srgbClr val="C0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09447" y="5669297"/>
                <a:ext cx="7451207" cy="424732"/>
              </a:xfrm>
              <a:prstGeom prst="rect">
                <a:avLst/>
              </a:prstGeom>
              <a:blipFill rotWithShape="0">
                <a:blip r:embed="rId5"/>
                <a:stretch>
                  <a:fillRect b="-14286"/>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pPr>
              <a:defRPr/>
            </a:pPr>
            <a:fld id="{41E7FBC4-E9C5-46EF-B980-654DA18B9F15}" type="slidenum">
              <a:rPr lang="en-US" smtClean="0"/>
              <a:pPr>
                <a:defRPr/>
              </a:pPr>
              <a:t>17</a:t>
            </a:fld>
            <a:endParaRPr lang="en-US" dirty="0"/>
          </a:p>
        </p:txBody>
      </p:sp>
    </p:spTree>
    <p:extLst>
      <p:ext uri="{BB962C8B-B14F-4D97-AF65-F5344CB8AC3E}">
        <p14:creationId xmlns:p14="http://schemas.microsoft.com/office/powerpoint/2010/main" val="24798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500"/>
                                        <p:tgtEl>
                                          <p:spTgt spid="3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fade">
                                      <p:cBhvr>
                                        <p:cTn id="24" dur="500"/>
                                        <p:tgtEl>
                                          <p:spTgt spid="3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fade">
                                      <p:cBhvr>
                                        <p:cTn id="29" dur="500"/>
                                        <p:tgtEl>
                                          <p:spTgt spid="32">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xEl>
                                              <p:pRg st="4" end="4"/>
                                            </p:txEl>
                                          </p:spTgt>
                                        </p:tgtEl>
                                        <p:attrNameLst>
                                          <p:attrName>style.visibility</p:attrName>
                                        </p:attrNameLst>
                                      </p:cBhvr>
                                      <p:to>
                                        <p:strVal val="visible"/>
                                      </p:to>
                                    </p:set>
                                    <p:animEffect transition="in" filter="fade">
                                      <p:cBhvr>
                                        <p:cTn id="32" dur="500"/>
                                        <p:tgtEl>
                                          <p:spTgt spid="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P spid="37" grpId="0"/>
      <p:bldP spid="38" grpId="0"/>
      <p:bldP spid="8"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1"/>
          <p:cNvGrpSpPr/>
          <p:nvPr/>
        </p:nvGrpSpPr>
        <p:grpSpPr>
          <a:xfrm>
            <a:off x="7724983" y="2977330"/>
            <a:ext cx="3814822" cy="3369974"/>
            <a:chOff x="6598890" y="1632921"/>
            <a:chExt cx="1512168" cy="1654972"/>
          </a:xfrm>
        </p:grpSpPr>
        <p:cxnSp>
          <p:nvCxnSpPr>
            <p:cNvPr id="19" name="Straight Arrow Connector 18"/>
            <p:cNvCxnSpPr/>
            <p:nvPr/>
          </p:nvCxnSpPr>
          <p:spPr>
            <a:xfrm flipV="1">
              <a:off x="7030938" y="2559500"/>
              <a:ext cx="1080120"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98890" y="2559500"/>
              <a:ext cx="428318" cy="7283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30938" y="1632921"/>
              <a:ext cx="0" cy="9265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8282598" y="4196932"/>
            <a:ext cx="2018822" cy="424732"/>
          </a:xfrm>
          <a:prstGeom prst="rect">
            <a:avLst/>
          </a:prstGeom>
          <a:solidFill>
            <a:schemeClr val="bg1"/>
          </a:solidFill>
        </p:spPr>
        <p:txBody>
          <a:bodyPr wrap="none" rtlCol="0">
            <a:spAutoFit/>
          </a:bodyPr>
          <a:lstStyle/>
          <a:p>
            <a:r>
              <a:rPr lang="en-US" sz="2160" b="1" dirty="0">
                <a:solidFill>
                  <a:srgbClr val="C00000"/>
                </a:solidFill>
              </a:rPr>
              <a:t> cost(P, q</a:t>
            </a:r>
            <a:r>
              <a:rPr lang="en-US" sz="2160" b="1" baseline="-25000" dirty="0">
                <a:solidFill>
                  <a:srgbClr val="C00000"/>
                </a:solidFill>
              </a:rPr>
              <a:t>i</a:t>
            </a:r>
            <a:r>
              <a:rPr lang="en-US" sz="2160" b="1" dirty="0">
                <a:solidFill>
                  <a:srgbClr val="C00000"/>
                </a:solidFill>
              </a:rPr>
              <a:t>) &lt; 100</a:t>
            </a:r>
          </a:p>
        </p:txBody>
      </p:sp>
      <p:grpSp>
        <p:nvGrpSpPr>
          <p:cNvPr id="8" name="Group 66"/>
          <p:cNvGrpSpPr/>
          <p:nvPr/>
        </p:nvGrpSpPr>
        <p:grpSpPr>
          <a:xfrm>
            <a:off x="8355410" y="3489890"/>
            <a:ext cx="2224038" cy="1855788"/>
            <a:chOff x="6454841" y="2908242"/>
            <a:chExt cx="1853365" cy="1546490"/>
          </a:xfrm>
        </p:grpSpPr>
        <p:cxnSp>
          <p:nvCxnSpPr>
            <p:cNvPr id="53" name="Straight Connector 52"/>
            <p:cNvCxnSpPr/>
            <p:nvPr/>
          </p:nvCxnSpPr>
          <p:spPr>
            <a:xfrm flipH="1">
              <a:off x="6505698" y="3283350"/>
              <a:ext cx="146744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93615" y="4007631"/>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cxnSp>
          <p:nvCxnSpPr>
            <p:cNvPr id="28" name="Straight Connector 27"/>
            <p:cNvCxnSpPr/>
            <p:nvPr/>
          </p:nvCxnSpPr>
          <p:spPr>
            <a:xfrm flipH="1">
              <a:off x="6516216" y="2929508"/>
              <a:ext cx="321561" cy="35384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31440" y="3274037"/>
              <a:ext cx="0" cy="116763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004924" y="2923823"/>
              <a:ext cx="278257" cy="35033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04924" y="3252742"/>
              <a:ext cx="0" cy="116763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537482" y="4420410"/>
              <a:ext cx="146744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858584" y="2940141"/>
              <a:ext cx="1424285"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000313" y="4075220"/>
              <a:ext cx="269113" cy="34967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69426" y="2937300"/>
              <a:ext cx="0" cy="113329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513793" y="4370094"/>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1" name="Oval 60"/>
            <p:cNvSpPr/>
            <p:nvPr/>
          </p:nvSpPr>
          <p:spPr>
            <a:xfrm>
              <a:off x="7930506" y="4359035"/>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2" name="Oval 61"/>
            <p:cNvSpPr/>
            <p:nvPr/>
          </p:nvSpPr>
          <p:spPr>
            <a:xfrm>
              <a:off x="8207905" y="4017838"/>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3" name="Oval 62"/>
            <p:cNvSpPr/>
            <p:nvPr/>
          </p:nvSpPr>
          <p:spPr>
            <a:xfrm>
              <a:off x="6454841" y="3257649"/>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4" name="Oval 63"/>
            <p:cNvSpPr/>
            <p:nvPr/>
          </p:nvSpPr>
          <p:spPr>
            <a:xfrm>
              <a:off x="6797221" y="2908242"/>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5" name="Oval 64"/>
            <p:cNvSpPr/>
            <p:nvPr/>
          </p:nvSpPr>
          <p:spPr>
            <a:xfrm>
              <a:off x="8205482" y="2908242"/>
              <a:ext cx="100301" cy="846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2" name="Title 1"/>
          <p:cNvSpPr>
            <a:spLocks noGrp="1"/>
          </p:cNvSpPr>
          <p:nvPr>
            <p:ph type="title"/>
          </p:nvPr>
        </p:nvSpPr>
        <p:spPr>
          <a:xfrm>
            <a:off x="1043874" y="145435"/>
            <a:ext cx="9875309" cy="548640"/>
          </a:xfrm>
        </p:spPr>
        <p:txBody>
          <a:bodyPr>
            <a:normAutofit fontScale="90000"/>
          </a:bodyPr>
          <a:lstStyle/>
          <a:p>
            <a:r>
              <a:rPr lang="en-US" dirty="0" smtClean="0"/>
              <a:t>Main Assumptions</a:t>
            </a:r>
            <a:endParaRPr lang="en-US" dirty="0"/>
          </a:p>
        </p:txBody>
      </p:sp>
      <p:sp>
        <p:nvSpPr>
          <p:cNvPr id="3" name="Content Placeholder 2"/>
          <p:cNvSpPr>
            <a:spLocks noGrp="1"/>
          </p:cNvSpPr>
          <p:nvPr>
            <p:ph idx="1"/>
          </p:nvPr>
        </p:nvSpPr>
        <p:spPr>
          <a:xfrm>
            <a:off x="1029175" y="923122"/>
            <a:ext cx="10122230" cy="1209734"/>
          </a:xfrm>
        </p:spPr>
        <p:txBody>
          <a:bodyPr>
            <a:normAutofit fontScale="92500" lnSpcReduction="20000"/>
          </a:bodyPr>
          <a:lstStyle/>
          <a:p>
            <a:r>
              <a:rPr lang="en-US" sz="2880" dirty="0">
                <a:solidFill>
                  <a:srgbClr val="0000FF"/>
                </a:solidFill>
              </a:rPr>
              <a:t>Plan Cost Monotonicity                (Mandatory)</a:t>
            </a:r>
          </a:p>
          <a:p>
            <a:r>
              <a:rPr lang="en-US" sz="2880" dirty="0"/>
              <a:t>Perfect Cost Model                      (relaxed at end of talk)</a:t>
            </a:r>
          </a:p>
          <a:p>
            <a:r>
              <a:rPr lang="en-US" sz="2880" dirty="0"/>
              <a:t>Independent SS Dimensions       (ongoing work)  </a:t>
            </a: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23" name="TextBox 22"/>
          <p:cNvSpPr txBox="1"/>
          <p:nvPr/>
        </p:nvSpPr>
        <p:spPr>
          <a:xfrm>
            <a:off x="10125991" y="3820373"/>
            <a:ext cx="453970" cy="461665"/>
          </a:xfrm>
          <a:prstGeom prst="rect">
            <a:avLst/>
          </a:prstGeom>
          <a:noFill/>
        </p:spPr>
        <p:txBody>
          <a:bodyPr wrap="none" rtlCol="0">
            <a:spAutoFit/>
          </a:bodyPr>
          <a:lstStyle/>
          <a:p>
            <a:r>
              <a:rPr lang="en-US" sz="2400" b="1" dirty="0" err="1"/>
              <a:t>q</a:t>
            </a:r>
            <a:r>
              <a:rPr lang="en-US" sz="2400" b="1" baseline="-25000" dirty="0" err="1"/>
              <a:t>2</a:t>
            </a:r>
            <a:endParaRPr lang="en-US" sz="1680" b="1" dirty="0"/>
          </a:p>
        </p:txBody>
      </p:sp>
      <p:sp>
        <p:nvSpPr>
          <p:cNvPr id="25" name="Oval 24"/>
          <p:cNvSpPr/>
          <p:nvPr/>
        </p:nvSpPr>
        <p:spPr>
          <a:xfrm>
            <a:off x="10155328" y="3845892"/>
            <a:ext cx="120361" cy="101566"/>
          </a:xfrm>
          <a:prstGeom prst="ellipse">
            <a:avLst/>
          </a:prstGeom>
          <a:solidFill>
            <a:srgbClr val="0064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mc:AlternateContent xmlns:mc="http://schemas.openxmlformats.org/markup-compatibility/2006" xmlns:a14="http://schemas.microsoft.com/office/drawing/2010/main">
        <mc:Choice Requires="a14">
          <p:sp>
            <p:nvSpPr>
              <p:cNvPr id="26" name="Content Placeholder 2"/>
              <p:cNvSpPr txBox="1">
                <a:spLocks/>
              </p:cNvSpPr>
              <p:nvPr/>
            </p:nvSpPr>
            <p:spPr bwMode="auto">
              <a:xfrm>
                <a:off x="738605" y="2910542"/>
                <a:ext cx="7258406" cy="2883178"/>
              </a:xfrm>
              <a:prstGeom prst="rect">
                <a:avLst/>
              </a:prstGeom>
              <a:noFill/>
              <a:ln>
                <a:noFill/>
              </a:ln>
              <a:extLst/>
            </p:spPr>
            <p:txBody>
              <a:bodyPr vert="horz" wrap="square" lIns="97963" tIns="48982" rIns="97963" bIns="48982" numCol="1" anchor="t" anchorCtr="0" compatLnSpc="1">
                <a:prstTxWarp prst="textNoShape">
                  <a:avLst/>
                </a:prstTxWarp>
              </a:bodyPr>
              <a:lstStyle>
                <a:lvl1pPr marL="304800" indent="-304800" algn="l" defTabSz="815975" rtl="0" eaLnBrk="0" fontAlgn="base" hangingPunct="0">
                  <a:spcBef>
                    <a:spcPct val="20000"/>
                  </a:spcBef>
                  <a:spcAft>
                    <a:spcPct val="0"/>
                  </a:spcAft>
                  <a:buFont typeface="Arial" charset="0"/>
                  <a:buChar char="•"/>
                  <a:defRPr lang="en-US" sz="2200" kern="1200" dirty="0" smtClean="0">
                    <a:solidFill>
                      <a:srgbClr val="0000CC"/>
                    </a:solidFill>
                    <a:latin typeface="Arial" pitchFamily="34" charset="0"/>
                    <a:ea typeface="+mn-ea"/>
                    <a:cs typeface="Arial" pitchFamily="34" charset="0"/>
                  </a:defRPr>
                </a:lvl1pPr>
                <a:lvl2pPr marL="661988" indent="-254000" algn="l" defTabSz="815975" rtl="0" eaLnBrk="0" fontAlgn="base" hangingPunct="0">
                  <a:spcBef>
                    <a:spcPct val="20000"/>
                  </a:spcBef>
                  <a:spcAft>
                    <a:spcPct val="0"/>
                  </a:spcAft>
                  <a:buFont typeface="Arial" charset="0"/>
                  <a:buChar char="–"/>
                  <a:defRPr sz="1800" kern="1200">
                    <a:solidFill>
                      <a:srgbClr val="C00000"/>
                    </a:solidFill>
                    <a:latin typeface="Arial" pitchFamily="34" charset="0"/>
                    <a:ea typeface="+mn-ea"/>
                    <a:cs typeface="Arial" pitchFamily="34" charset="0"/>
                  </a:defRPr>
                </a:lvl2pPr>
                <a:lvl3pPr marL="1019175" indent="-203200" algn="l" defTabSz="815975" rtl="0" eaLnBrk="0" fontAlgn="base" hangingPunct="0">
                  <a:spcBef>
                    <a:spcPct val="20000"/>
                  </a:spcBef>
                  <a:spcAft>
                    <a:spcPct val="0"/>
                  </a:spcAft>
                  <a:buFont typeface="Arial" charset="0"/>
                  <a:buChar char="•"/>
                  <a:defRPr sz="1600" kern="1200">
                    <a:solidFill>
                      <a:srgbClr val="00B050"/>
                    </a:solidFill>
                    <a:latin typeface="Arial" pitchFamily="34" charset="0"/>
                    <a:ea typeface="+mn-ea"/>
                    <a:cs typeface="Arial" pitchFamily="34" charset="0"/>
                  </a:defRPr>
                </a:lvl3pPr>
                <a:lvl4pPr marL="1427163"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835150"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24498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6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4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27"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880" dirty="0" err="1">
                    <a:solidFill>
                      <a:srgbClr val="0000FF"/>
                    </a:solidFill>
                  </a:rPr>
                  <a:t>PCM</a:t>
                </a:r>
                <a:r>
                  <a:rPr lang="en-US" sz="2880" dirty="0">
                    <a:solidFill>
                      <a:srgbClr val="0000FF"/>
                    </a:solidFill>
                  </a:rPr>
                  <a:t>: </a:t>
                </a:r>
              </a:p>
              <a:p>
                <a:pPr marL="0" indent="0">
                  <a:buNone/>
                </a:pPr>
                <a:r>
                  <a:rPr lang="en-US" sz="2400" dirty="0">
                    <a:solidFill>
                      <a:srgbClr val="00642D"/>
                    </a:solidFill>
                  </a:rPr>
                  <a:t>For any plan </a:t>
                </a:r>
                <a:r>
                  <a:rPr lang="en-US" sz="2400" b="1" dirty="0">
                    <a:solidFill>
                      <a:schemeClr val="tx1"/>
                    </a:solidFill>
                  </a:rPr>
                  <a:t>P</a:t>
                </a:r>
                <a:r>
                  <a:rPr lang="en-US" sz="2400" dirty="0">
                    <a:solidFill>
                      <a:srgbClr val="00642D"/>
                    </a:solidFill>
                  </a:rPr>
                  <a:t> and distinct selectivity locations </a:t>
                </a:r>
                <a:r>
                  <a:rPr lang="en-US" sz="2400" b="1" dirty="0">
                    <a:solidFill>
                      <a:schemeClr val="tx1"/>
                    </a:solidFill>
                  </a:rPr>
                  <a:t>q</a:t>
                </a:r>
                <a:r>
                  <a:rPr lang="en-US" sz="2400" b="1" baseline="-25000" dirty="0">
                    <a:solidFill>
                      <a:schemeClr val="tx1"/>
                    </a:solidFill>
                  </a:rPr>
                  <a:t>1</a:t>
                </a:r>
                <a:r>
                  <a:rPr lang="en-US" sz="2400" dirty="0">
                    <a:solidFill>
                      <a:srgbClr val="00642D"/>
                    </a:solidFill>
                  </a:rPr>
                  <a:t> and </a:t>
                </a:r>
                <a:r>
                  <a:rPr lang="en-US" sz="2400" b="1" dirty="0">
                    <a:solidFill>
                      <a:schemeClr val="tx1"/>
                    </a:solidFill>
                  </a:rPr>
                  <a:t>q</a:t>
                </a:r>
                <a:r>
                  <a:rPr lang="en-US" sz="2400" b="1" baseline="-25000" dirty="0">
                    <a:solidFill>
                      <a:schemeClr val="tx1"/>
                    </a:solidFill>
                  </a:rPr>
                  <a:t>2</a:t>
                </a:r>
              </a:p>
              <a:p>
                <a:pPr marL="0" indent="0">
                  <a:buNone/>
                </a:pPr>
                <a:r>
                  <a:rPr lang="en-US" sz="2400" b="1" dirty="0">
                    <a:solidFill>
                      <a:schemeClr val="tx1"/>
                    </a:solidFill>
                  </a:rPr>
                  <a:t>      cost (P, q</a:t>
                </a:r>
                <a:r>
                  <a:rPr lang="en-US" sz="2400" b="1" baseline="-25000" dirty="0">
                    <a:solidFill>
                      <a:schemeClr val="tx1"/>
                    </a:solidFill>
                  </a:rPr>
                  <a:t>1</a:t>
                </a:r>
                <a:r>
                  <a:rPr lang="en-US" sz="2400" b="1" dirty="0">
                    <a:solidFill>
                      <a:schemeClr val="tx1"/>
                    </a:solidFill>
                  </a:rPr>
                  <a:t>) &lt; cost (P, q</a:t>
                </a:r>
                <a:r>
                  <a:rPr lang="en-US" sz="2400" b="1" baseline="-25000" dirty="0">
                    <a:solidFill>
                      <a:schemeClr val="tx1"/>
                    </a:solidFill>
                  </a:rPr>
                  <a:t>2</a:t>
                </a:r>
                <a:r>
                  <a:rPr lang="en-US" sz="2400" b="1" dirty="0">
                    <a:solidFill>
                      <a:schemeClr val="tx1"/>
                    </a:solidFill>
                  </a:rPr>
                  <a:t>) </a:t>
                </a:r>
                <a:r>
                  <a:rPr lang="en-US" sz="2400" b="1" dirty="0">
                    <a:solidFill>
                      <a:srgbClr val="00642D"/>
                    </a:solidFill>
                  </a:rPr>
                  <a:t>    </a:t>
                </a:r>
                <a:r>
                  <a:rPr lang="en-US" sz="2400" b="1" dirty="0">
                    <a:solidFill>
                      <a:schemeClr val="tx1"/>
                    </a:solidFill>
                  </a:rPr>
                  <a:t>if q</a:t>
                </a:r>
                <a:r>
                  <a:rPr lang="en-US" sz="2400" b="1" baseline="-25000" dirty="0">
                    <a:solidFill>
                      <a:schemeClr val="tx1"/>
                    </a:solidFill>
                  </a:rPr>
                  <a:t>1</a:t>
                </a:r>
                <a:r>
                  <a:rPr lang="en-US" sz="2400" b="1" dirty="0">
                    <a:solidFill>
                      <a:schemeClr val="tx1"/>
                    </a:solidFill>
                  </a:rPr>
                  <a:t> </a:t>
                </a:r>
                <a14:m>
                  <m:oMath xmlns:m="http://schemas.openxmlformats.org/officeDocument/2006/math">
                    <m:r>
                      <a:rPr lang="en-US" sz="2400" b="1" i="1">
                        <a:solidFill>
                          <a:schemeClr val="tx1"/>
                        </a:solidFill>
                        <a:latin typeface="Cambria Math"/>
                      </a:rPr>
                      <m:t>≺</m:t>
                    </m:r>
                  </m:oMath>
                </a14:m>
                <a:r>
                  <a:rPr lang="en-US" sz="2400" b="1" dirty="0">
                    <a:solidFill>
                      <a:schemeClr val="tx1"/>
                    </a:solidFill>
                  </a:rPr>
                  <a:t> q</a:t>
                </a:r>
                <a:r>
                  <a:rPr lang="en-US" sz="2400" b="1" baseline="-25000" dirty="0">
                    <a:solidFill>
                      <a:schemeClr val="tx1"/>
                    </a:solidFill>
                  </a:rPr>
                  <a:t>2 </a:t>
                </a:r>
                <a:br>
                  <a:rPr lang="en-US" sz="2400" b="1" baseline="-25000" dirty="0">
                    <a:solidFill>
                      <a:schemeClr val="tx1"/>
                    </a:solidFill>
                  </a:rPr>
                </a:br>
                <a:r>
                  <a:rPr lang="en-US" sz="2400" b="1" dirty="0">
                    <a:solidFill>
                      <a:schemeClr val="tx1"/>
                    </a:solidFill>
                  </a:rPr>
                  <a:t>                                               </a:t>
                </a:r>
                <a:r>
                  <a:rPr lang="en-US" sz="1920" dirty="0">
                    <a:solidFill>
                      <a:srgbClr val="00642D"/>
                    </a:solidFill>
                  </a:rPr>
                  <a:t>(q</a:t>
                </a:r>
                <a:r>
                  <a:rPr lang="en-US" sz="1920" baseline="-25000" dirty="0">
                    <a:solidFill>
                      <a:srgbClr val="00642D"/>
                    </a:solidFill>
                  </a:rPr>
                  <a:t>1</a:t>
                </a:r>
                <a:r>
                  <a:rPr lang="en-US" sz="1920" dirty="0">
                    <a:solidFill>
                      <a:srgbClr val="00642D"/>
                    </a:solidFill>
                  </a:rPr>
                  <a:t> is dominated by q</a:t>
                </a:r>
                <a:r>
                  <a:rPr lang="en-US" sz="1920" baseline="-25000" dirty="0">
                    <a:solidFill>
                      <a:srgbClr val="00642D"/>
                    </a:solidFill>
                  </a:rPr>
                  <a:t>2 </a:t>
                </a:r>
                <a:r>
                  <a:rPr lang="en-US" sz="1920" dirty="0">
                    <a:solidFill>
                      <a:srgbClr val="00642D"/>
                    </a:solidFill>
                  </a:rPr>
                  <a:t>in SS) </a:t>
                </a:r>
                <a:r>
                  <a:rPr lang="en-US" sz="2400" baseline="-25000" dirty="0">
                    <a:solidFill>
                      <a:srgbClr val="00642D"/>
                    </a:solidFill>
                  </a:rPr>
                  <a:t/>
                </a:r>
                <a:br>
                  <a:rPr lang="en-US" sz="2400" baseline="-25000" dirty="0">
                    <a:solidFill>
                      <a:srgbClr val="00642D"/>
                    </a:solidFill>
                  </a:rPr>
                </a:br>
                <a:endParaRPr lang="en-US" sz="2400" baseline="-25000" dirty="0">
                  <a:solidFill>
                    <a:srgbClr val="00642D"/>
                  </a:solidFill>
                </a:endParaRPr>
              </a:p>
              <a:p>
                <a:pPr marL="0" indent="0">
                  <a:buNone/>
                </a:pPr>
                <a:endParaRPr lang="en-US" sz="2880" dirty="0">
                  <a:solidFill>
                    <a:srgbClr val="C00000"/>
                  </a:solidFill>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bwMode="auto">
              <a:xfrm>
                <a:off x="738605" y="2910542"/>
                <a:ext cx="7258406" cy="2883178"/>
              </a:xfrm>
              <a:prstGeom prst="rect">
                <a:avLst/>
              </a:prstGeom>
              <a:blipFill rotWithShape="0">
                <a:blip r:embed="rId3"/>
                <a:stretch>
                  <a:fillRect l="-1679" t="-2114" r="-1259"/>
                </a:stretch>
              </a:blipFill>
              <a:ln>
                <a:noFill/>
              </a:ln>
              <a:extLst/>
            </p:spPr>
            <p:txBody>
              <a:bodyPr/>
              <a:lstStyle/>
              <a:p>
                <a:r>
                  <a:rPr lang="en-US">
                    <a:noFill/>
                  </a:rPr>
                  <a:t> </a:t>
                </a:r>
              </a:p>
            </p:txBody>
          </p:sp>
        </mc:Fallback>
      </mc:AlternateContent>
      <p:sp>
        <p:nvSpPr>
          <p:cNvPr id="69" name="TextBox 68"/>
          <p:cNvSpPr txBox="1"/>
          <p:nvPr/>
        </p:nvSpPr>
        <p:spPr>
          <a:xfrm>
            <a:off x="9120336" y="2910543"/>
            <a:ext cx="2170402" cy="461665"/>
          </a:xfrm>
          <a:prstGeom prst="rect">
            <a:avLst/>
          </a:prstGeom>
          <a:noFill/>
        </p:spPr>
        <p:txBody>
          <a:bodyPr wrap="none" rtlCol="0">
            <a:spAutoFit/>
          </a:bodyPr>
          <a:lstStyle/>
          <a:p>
            <a:r>
              <a:rPr lang="en-US" sz="2400" b="1">
                <a:solidFill>
                  <a:srgbClr val="C00000"/>
                </a:solidFill>
              </a:rPr>
              <a:t>Cost(P, q</a:t>
            </a:r>
            <a:r>
              <a:rPr lang="en-US" sz="2400" b="1" baseline="-25000">
                <a:solidFill>
                  <a:srgbClr val="C00000"/>
                </a:solidFill>
              </a:rPr>
              <a:t>2</a:t>
            </a:r>
            <a:r>
              <a:rPr lang="en-US" sz="2400" b="1" dirty="0">
                <a:solidFill>
                  <a:srgbClr val="C00000"/>
                </a:solidFill>
              </a:rPr>
              <a:t>) =100</a:t>
            </a:r>
            <a:endParaRPr lang="en-US" sz="1680" b="1" dirty="0">
              <a:solidFill>
                <a:srgbClr val="C00000"/>
              </a:solidFill>
            </a:endParaRPr>
          </a:p>
        </p:txBody>
      </p:sp>
      <p:sp>
        <p:nvSpPr>
          <p:cNvPr id="7" name="Slide Number Placeholder 6"/>
          <p:cNvSpPr>
            <a:spLocks noGrp="1"/>
          </p:cNvSpPr>
          <p:nvPr>
            <p:ph type="sldNum" sz="quarter" idx="12"/>
          </p:nvPr>
        </p:nvSpPr>
        <p:spPr/>
        <p:txBody>
          <a:bodyPr/>
          <a:lstStyle/>
          <a:p>
            <a:pPr>
              <a:defRPr/>
            </a:pPr>
            <a:fld id="{41E7FBC4-E9C5-46EF-B980-654DA18B9F15}" type="slidenum">
              <a:rPr lang="en-US" smtClean="0"/>
              <a:pPr>
                <a:defRPr/>
              </a:pPr>
              <a:t>18</a:t>
            </a:fld>
            <a:endParaRPr lang="en-US" dirty="0"/>
          </a:p>
        </p:txBody>
      </p:sp>
    </p:spTree>
    <p:extLst>
      <p:ext uri="{BB962C8B-B14F-4D97-AF65-F5344CB8AC3E}">
        <p14:creationId xmlns:p14="http://schemas.microsoft.com/office/powerpoint/2010/main" val="37505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Effect transition="in" filter="fade">
                                      <p:cBhvr>
                                        <p:cTn id="13" dur="500"/>
                                        <p:tgtEl>
                                          <p:spTgt spid="2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3" grpId="0"/>
      <p:bldP spid="25"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432560" y="1600200"/>
            <a:ext cx="8778240" cy="1470660"/>
          </a:xfrm>
        </p:spPr>
        <p:txBody>
          <a:bodyPr/>
          <a:lstStyle/>
          <a:p>
            <a:r>
              <a:rPr lang="en-US" sz="4320" i="1" dirty="0"/>
              <a:t>Current Optimizer Behavior on </a:t>
            </a:r>
            <a:br>
              <a:rPr lang="en-US" sz="4320" i="1" dirty="0"/>
            </a:br>
            <a:r>
              <a:rPr lang="en-US" sz="4320" i="1" u="sng" dirty="0"/>
              <a:t>One-dimensional</a:t>
            </a:r>
            <a:r>
              <a:rPr lang="en-US" sz="4320" i="1" dirty="0"/>
              <a:t> SS </a:t>
            </a:r>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Slide Number Placeholder 3"/>
          <p:cNvSpPr>
            <a:spLocks noGrp="1"/>
          </p:cNvSpPr>
          <p:nvPr>
            <p:ph type="sldNum" sz="quarter" idx="12"/>
          </p:nvPr>
        </p:nvSpPr>
        <p:spPr/>
        <p:txBody>
          <a:bodyPr/>
          <a:lstStyle/>
          <a:p>
            <a:pPr>
              <a:defRPr/>
            </a:pPr>
            <a:fld id="{0695B88C-1411-437D-8BF4-BAC5A9D3F58B}"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39032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Cost-based database query optimizers estimate a host of </a:t>
            </a:r>
            <a:r>
              <a:rPr lang="en-US" dirty="0" err="1" smtClean="0"/>
              <a:t>selectivities</a:t>
            </a:r>
            <a:r>
              <a:rPr lang="en-US" dirty="0" smtClean="0"/>
              <a:t> while identifying the ideal execution plan for declarative OLAP queries.</a:t>
            </a:r>
          </a:p>
          <a:p>
            <a:r>
              <a:rPr lang="en-US" dirty="0" err="1" smtClean="0"/>
              <a:t>Eg</a:t>
            </a:r>
            <a:r>
              <a:rPr lang="en-US" dirty="0" smtClean="0"/>
              <a:t>:</a:t>
            </a:r>
          </a:p>
          <a:p>
            <a:r>
              <a:rPr lang="en-US" dirty="0" smtClean="0"/>
              <a:t>SELECT * FROM </a:t>
            </a:r>
            <a:r>
              <a:rPr lang="en-US" dirty="0" err="1" smtClean="0"/>
              <a:t>lineitem,orders,part</a:t>
            </a:r>
            <a:endParaRPr lang="en-US" dirty="0" smtClean="0"/>
          </a:p>
          <a:p>
            <a:pPr marL="0" indent="0">
              <a:buNone/>
            </a:pPr>
            <a:r>
              <a:rPr lang="en-US" dirty="0" smtClean="0"/>
              <a:t>   WHERE </a:t>
            </a:r>
            <a:r>
              <a:rPr lang="en-US" dirty="0" err="1" smtClean="0"/>
              <a:t>p_partkey</a:t>
            </a:r>
            <a:r>
              <a:rPr lang="en-US" dirty="0" smtClean="0"/>
              <a:t> = </a:t>
            </a:r>
            <a:r>
              <a:rPr lang="en-US" dirty="0" err="1" smtClean="0"/>
              <a:t>l_partkey</a:t>
            </a:r>
            <a:r>
              <a:rPr lang="en-US" dirty="0" smtClean="0"/>
              <a:t> and </a:t>
            </a:r>
            <a:r>
              <a:rPr lang="en-US" dirty="0" err="1" smtClean="0"/>
              <a:t>I_orderkey</a:t>
            </a:r>
            <a:r>
              <a:rPr lang="en-US" dirty="0" smtClean="0"/>
              <a:t> = </a:t>
            </a:r>
            <a:r>
              <a:rPr lang="en-US" dirty="0" err="1" smtClean="0"/>
              <a:t>o_orderkey</a:t>
            </a:r>
            <a:r>
              <a:rPr lang="en-US" dirty="0" smtClean="0"/>
              <a:t> and </a:t>
            </a:r>
            <a:r>
              <a:rPr lang="en-US" dirty="0" err="1" smtClean="0"/>
              <a:t>p_retailprice</a:t>
            </a:r>
            <a:r>
              <a:rPr lang="en-US" dirty="0" smtClean="0"/>
              <a:t> &lt;1000</a:t>
            </a:r>
          </a:p>
          <a:p>
            <a:r>
              <a:rPr lang="en-US" dirty="0" smtClean="0"/>
              <a:t>In this example the optimizer estimates the </a:t>
            </a:r>
            <a:r>
              <a:rPr lang="en-US" dirty="0" err="1" smtClean="0"/>
              <a:t>selectivities</a:t>
            </a:r>
            <a:r>
              <a:rPr lang="en-US" dirty="0" smtClean="0"/>
              <a:t> of a selection predicate and two join predicates.</a:t>
            </a:r>
            <a:endParaRPr lang="en-US" dirty="0"/>
          </a:p>
        </p:txBody>
      </p:sp>
    </p:spTree>
    <p:extLst>
      <p:ext uri="{BB962C8B-B14F-4D97-AF65-F5344CB8AC3E}">
        <p14:creationId xmlns:p14="http://schemas.microsoft.com/office/powerpoint/2010/main" val="3615855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POSP (Parametric Optimal Set of Plans)</a:t>
            </a:r>
            <a:endParaRPr lang="en-US" dirty="0"/>
          </a:p>
        </p:txBody>
      </p:sp>
      <p:sp>
        <p:nvSpPr>
          <p:cNvPr id="3" name="Content Placeholder 2"/>
          <p:cNvSpPr>
            <a:spLocks noGrp="1"/>
          </p:cNvSpPr>
          <p:nvPr>
            <p:ph idx="1"/>
          </p:nvPr>
        </p:nvSpPr>
        <p:spPr>
          <a:xfrm>
            <a:off x="838200" y="1825625"/>
            <a:ext cx="5013960" cy="4351338"/>
          </a:xfrm>
        </p:spPr>
        <p:txBody>
          <a:bodyPr>
            <a:normAutofit lnSpcReduction="10000"/>
          </a:bodyPr>
          <a:lstStyle/>
          <a:p>
            <a:r>
              <a:rPr lang="en-US" dirty="0" smtClean="0"/>
              <a:t>1D example:</a:t>
            </a:r>
          </a:p>
          <a:p>
            <a:r>
              <a:rPr lang="en-US" dirty="0" smtClean="0"/>
              <a:t>Let us assume that only the </a:t>
            </a:r>
            <a:r>
              <a:rPr lang="en-US" dirty="0" err="1" smtClean="0"/>
              <a:t>p_retailprice</a:t>
            </a:r>
            <a:r>
              <a:rPr lang="en-US" dirty="0" smtClean="0"/>
              <a:t> selection predicate is error-prone.</a:t>
            </a:r>
          </a:p>
          <a:p>
            <a:r>
              <a:rPr lang="en-US" dirty="0" smtClean="0"/>
              <a:t>Through repeated invocations of the optimizer, we identify the parametric optimal set of plans (POSP).</a:t>
            </a:r>
          </a:p>
          <a:p>
            <a:r>
              <a:rPr lang="en-US" dirty="0" smtClean="0"/>
              <a:t>These cover the entire selectivity range of the predicate.</a:t>
            </a:r>
          </a:p>
        </p:txBody>
      </p:sp>
      <p:pic>
        <p:nvPicPr>
          <p:cNvPr id="4" name="Picture 3" descr="E:\media\Backups\bouquet_project\project_docs\m5_2014_may\Google_ppt\ppt_extra\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3820" y="2030844"/>
            <a:ext cx="770343" cy="110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3821" y="3136119"/>
            <a:ext cx="1194300" cy="369332"/>
          </a:xfrm>
          <a:prstGeom prst="rect">
            <a:avLst/>
          </a:prstGeom>
          <a:noFill/>
        </p:spPr>
        <p:txBody>
          <a:bodyPr wrap="square" rtlCol="0">
            <a:spAutoFit/>
          </a:bodyPr>
          <a:lstStyle/>
          <a:p>
            <a:r>
              <a:rPr lang="en-US" dirty="0" smtClean="0"/>
              <a:t>P1(0,0.3]</a:t>
            </a:r>
            <a:endParaRPr lang="en-US" dirty="0"/>
          </a:p>
        </p:txBody>
      </p:sp>
      <p:pic>
        <p:nvPicPr>
          <p:cNvPr id="6" name="Picture 4" descr="E:\media\Backups\bouquet_project\project_docs\m5_2014_may\Google_ppt\ppt_extra\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823" y="2117397"/>
            <a:ext cx="862379" cy="9321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32650" y="3136119"/>
            <a:ext cx="1256879" cy="369332"/>
          </a:xfrm>
          <a:prstGeom prst="rect">
            <a:avLst/>
          </a:prstGeom>
          <a:noFill/>
        </p:spPr>
        <p:txBody>
          <a:bodyPr wrap="square" rtlCol="0">
            <a:spAutoFit/>
          </a:bodyPr>
          <a:lstStyle/>
          <a:p>
            <a:r>
              <a:rPr lang="en-US" dirty="0" smtClean="0"/>
              <a:t>P2(0.3,1.0]</a:t>
            </a:r>
            <a:endParaRPr lang="en-US" dirty="0"/>
          </a:p>
        </p:txBody>
      </p:sp>
      <p:pic>
        <p:nvPicPr>
          <p:cNvPr id="8" name="Picture 5" descr="E:\media\Backups\bouquet_project\project_docs\m5_2014_may\Google_ppt\ppt_extra\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9984" y="2096249"/>
            <a:ext cx="788882" cy="10065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439984" y="3164659"/>
            <a:ext cx="1258496" cy="369332"/>
          </a:xfrm>
          <a:prstGeom prst="rect">
            <a:avLst/>
          </a:prstGeom>
          <a:noFill/>
        </p:spPr>
        <p:txBody>
          <a:bodyPr wrap="square" rtlCol="0">
            <a:spAutoFit/>
          </a:bodyPr>
          <a:lstStyle/>
          <a:p>
            <a:r>
              <a:rPr lang="en-US" dirty="0" smtClean="0"/>
              <a:t>P3(1.0,7.5]</a:t>
            </a:r>
          </a:p>
        </p:txBody>
      </p:sp>
      <p:pic>
        <p:nvPicPr>
          <p:cNvPr id="10" name="Picture 6" descr="E:\media\Backups\bouquet_project\project_docs\m5_2014_may\Google_ppt\ppt_extra\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764" y="3945008"/>
            <a:ext cx="731399" cy="8161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42839" y="4761141"/>
            <a:ext cx="1375282" cy="369332"/>
          </a:xfrm>
          <a:prstGeom prst="rect">
            <a:avLst/>
          </a:prstGeom>
          <a:noFill/>
        </p:spPr>
        <p:txBody>
          <a:bodyPr wrap="square" rtlCol="0">
            <a:spAutoFit/>
          </a:bodyPr>
          <a:lstStyle/>
          <a:p>
            <a:r>
              <a:rPr lang="en-US" dirty="0" smtClean="0"/>
              <a:t>P4(7.5,63.0)</a:t>
            </a:r>
            <a:endParaRPr lang="en-US" dirty="0"/>
          </a:p>
        </p:txBody>
      </p:sp>
      <p:pic>
        <p:nvPicPr>
          <p:cNvPr id="12" name="Picture 7" descr="E:\media\Backups\bouquet_project\project_docs\m5_2014_may\Google_ppt\ppt_extra\p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5822" y="3951967"/>
            <a:ext cx="829076" cy="9129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183105" y="4864938"/>
            <a:ext cx="1583452" cy="369332"/>
          </a:xfrm>
          <a:prstGeom prst="rect">
            <a:avLst/>
          </a:prstGeom>
          <a:noFill/>
        </p:spPr>
        <p:txBody>
          <a:bodyPr wrap="square" rtlCol="0">
            <a:spAutoFit/>
          </a:bodyPr>
          <a:lstStyle/>
          <a:p>
            <a:r>
              <a:rPr lang="en-US" dirty="0" smtClean="0"/>
              <a:t>P5(63.0,100.0]</a:t>
            </a:r>
            <a:endParaRPr lang="en-US" dirty="0"/>
          </a:p>
        </p:txBody>
      </p:sp>
    </p:spTree>
    <p:extLst>
      <p:ext uri="{BB962C8B-B14F-4D97-AF65-F5344CB8AC3E}">
        <p14:creationId xmlns:p14="http://schemas.microsoft.com/office/powerpoint/2010/main" val="11935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POSP </a:t>
            </a:r>
            <a:r>
              <a:rPr lang="en-US" dirty="0" err="1" smtClean="0"/>
              <a:t>Infimum</a:t>
            </a:r>
            <a:r>
              <a:rPr lang="en-US" dirty="0" smtClean="0"/>
              <a:t> Curve (PIC)</a:t>
            </a:r>
            <a:endParaRPr lang="en-US" dirty="0"/>
          </a:p>
        </p:txBody>
      </p:sp>
      <p:sp>
        <p:nvSpPr>
          <p:cNvPr id="3" name="Content Placeholder 2"/>
          <p:cNvSpPr>
            <a:spLocks noGrp="1"/>
          </p:cNvSpPr>
          <p:nvPr>
            <p:ph idx="1"/>
          </p:nvPr>
        </p:nvSpPr>
        <p:spPr>
          <a:xfrm>
            <a:off x="838200" y="1825625"/>
            <a:ext cx="4899660" cy="4351338"/>
          </a:xfrm>
        </p:spPr>
        <p:txBody>
          <a:bodyPr>
            <a:normAutofit fontScale="92500" lnSpcReduction="20000"/>
          </a:bodyPr>
          <a:lstStyle/>
          <a:p>
            <a:pPr lvl="1" algn="just"/>
            <a:r>
              <a:rPr lang="en-US" dirty="0" smtClean="0"/>
              <a:t>PIC is the trajectory of the minimum cost from among the POSP plans.</a:t>
            </a:r>
          </a:p>
          <a:p>
            <a:pPr lvl="1" algn="just"/>
            <a:r>
              <a:rPr lang="en-US" dirty="0" smtClean="0"/>
              <a:t>The dotted lines represent </a:t>
            </a:r>
            <a:r>
              <a:rPr lang="en-US" dirty="0" err="1" smtClean="0"/>
              <a:t>thr</a:t>
            </a:r>
            <a:r>
              <a:rPr lang="en-US" dirty="0" smtClean="0"/>
              <a:t> geometric progression of the </a:t>
            </a:r>
            <a:r>
              <a:rPr lang="en-US" dirty="0" err="1" smtClean="0"/>
              <a:t>isocost</a:t>
            </a:r>
            <a:r>
              <a:rPr lang="en-US" dirty="0" smtClean="0"/>
              <a:t> steps.</a:t>
            </a:r>
          </a:p>
          <a:p>
            <a:pPr lvl="1" algn="just"/>
            <a:r>
              <a:rPr lang="en-US" dirty="0" smtClean="0"/>
              <a:t>The intersection with IC with PIC represents an associated selectivity along with the best plan among POSP.</a:t>
            </a:r>
          </a:p>
          <a:p>
            <a:pPr lvl="1" algn="just"/>
            <a:r>
              <a:rPr lang="en-US" dirty="0" smtClean="0"/>
              <a:t>Plan bouquets are the subsets of POSP that are associated with the intersection of PIC and IC.</a:t>
            </a:r>
          </a:p>
          <a:p>
            <a:pPr lvl="1" algn="just"/>
            <a:r>
              <a:rPr lang="en-US" dirty="0" smtClean="0"/>
              <a:t>Here plan bouquet is {P1,P2,P3,P5}.</a:t>
            </a:r>
          </a:p>
          <a:p>
            <a:pPr lvl="1" algn="just"/>
            <a:r>
              <a:rPr lang="en-US" dirty="0" smtClean="0"/>
              <a:t>This will turn into:</a:t>
            </a:r>
          </a:p>
        </p:txBody>
      </p:sp>
      <p:pic>
        <p:nvPicPr>
          <p:cNvPr id="4" name="Picture 3"/>
          <p:cNvPicPr>
            <a:picLocks noChangeAspect="1"/>
          </p:cNvPicPr>
          <p:nvPr/>
        </p:nvPicPr>
        <p:blipFill>
          <a:blip r:embed="rId2"/>
          <a:stretch>
            <a:fillRect/>
          </a:stretch>
        </p:blipFill>
        <p:spPr>
          <a:xfrm>
            <a:off x="6096000" y="1825625"/>
            <a:ext cx="5766148" cy="4394091"/>
          </a:xfrm>
          <a:prstGeom prst="rect">
            <a:avLst/>
          </a:prstGeom>
        </p:spPr>
      </p:pic>
    </p:spTree>
    <p:extLst>
      <p:ext uri="{BB962C8B-B14F-4D97-AF65-F5344CB8AC3E}">
        <p14:creationId xmlns:p14="http://schemas.microsoft.com/office/powerpoint/2010/main" val="98217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Anshuman\Desktop\ppt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957" y="1217290"/>
            <a:ext cx="6575450" cy="5266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8346" y="137160"/>
            <a:ext cx="10208640" cy="548640"/>
          </a:xfrm>
        </p:spPr>
        <p:txBody>
          <a:bodyPr>
            <a:normAutofit fontScale="90000"/>
          </a:bodyPr>
          <a:lstStyle/>
          <a:p>
            <a:r>
              <a:rPr lang="en-US" dirty="0" smtClean="0"/>
              <a:t>Parametric </a:t>
            </a:r>
            <a:r>
              <a:rPr lang="en-US" dirty="0"/>
              <a:t>Optimal Set of Plans (</a:t>
            </a:r>
            <a:r>
              <a:rPr lang="en-US" dirty="0" err="1"/>
              <a:t>POSP</a:t>
            </a:r>
            <a:r>
              <a:rPr lang="en-US" dirty="0"/>
              <a:t>)</a:t>
            </a:r>
          </a:p>
        </p:txBody>
      </p:sp>
      <p:sp>
        <p:nvSpPr>
          <p:cNvPr id="6" name="Rounded Rectangle 5"/>
          <p:cNvSpPr/>
          <p:nvPr/>
        </p:nvSpPr>
        <p:spPr>
          <a:xfrm>
            <a:off x="480061" y="891813"/>
            <a:ext cx="4358104" cy="25924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9226">
              <a:defRPr/>
            </a:pPr>
            <a:r>
              <a:rPr lang="en-US" sz="2160" b="1" i="1" dirty="0">
                <a:solidFill>
                  <a:schemeClr val="tx1">
                    <a:lumMod val="75000"/>
                    <a:lumOff val="25000"/>
                  </a:schemeClr>
                </a:solidFill>
              </a:rPr>
              <a:t>( Parametric version of </a:t>
            </a:r>
            <a:r>
              <a:rPr lang="en-US" sz="2160" b="1" i="1" dirty="0" err="1">
                <a:solidFill>
                  <a:schemeClr val="tx1">
                    <a:lumMod val="75000"/>
                    <a:lumOff val="25000"/>
                  </a:schemeClr>
                </a:solidFill>
              </a:rPr>
              <a:t>EQ</a:t>
            </a:r>
            <a:r>
              <a:rPr lang="en-US" sz="2160" b="1" i="1" dirty="0">
                <a:solidFill>
                  <a:schemeClr val="tx1">
                    <a:lumMod val="75000"/>
                    <a:lumOff val="25000"/>
                  </a:schemeClr>
                </a:solidFill>
              </a:rPr>
              <a:t>)</a:t>
            </a:r>
          </a:p>
          <a:p>
            <a:pPr defTabSz="979226">
              <a:defRPr/>
            </a:pPr>
            <a:r>
              <a:rPr lang="en-US" sz="2160" b="1" dirty="0">
                <a:solidFill>
                  <a:srgbClr val="0000FF"/>
                </a:solidFill>
              </a:rPr>
              <a:t>select </a:t>
            </a:r>
            <a:r>
              <a:rPr lang="en-US" sz="2160" b="1" dirty="0"/>
              <a:t>  </a:t>
            </a:r>
            <a:r>
              <a:rPr lang="en-US" sz="2160" b="1" dirty="0">
                <a:solidFill>
                  <a:srgbClr val="002060"/>
                </a:solidFill>
              </a:rPr>
              <a:t>*</a:t>
            </a:r>
          </a:p>
          <a:p>
            <a:pPr defTabSz="979226">
              <a:defRPr/>
            </a:pPr>
            <a:r>
              <a:rPr lang="en-US" sz="2160" b="1" dirty="0">
                <a:solidFill>
                  <a:srgbClr val="0000FF"/>
                </a:solidFill>
              </a:rPr>
              <a:t>from </a:t>
            </a:r>
            <a:r>
              <a:rPr lang="en-US" sz="2160" b="1" dirty="0"/>
              <a:t>    </a:t>
            </a:r>
            <a:r>
              <a:rPr lang="en-US" sz="2160" b="1" dirty="0" err="1">
                <a:solidFill>
                  <a:srgbClr val="002060"/>
                </a:solidFill>
              </a:rPr>
              <a:t>lineitem</a:t>
            </a:r>
            <a:r>
              <a:rPr lang="en-US" sz="2160" b="1" dirty="0">
                <a:solidFill>
                  <a:srgbClr val="002060"/>
                </a:solidFill>
              </a:rPr>
              <a:t>, orders, part</a:t>
            </a:r>
          </a:p>
          <a:p>
            <a:pPr defTabSz="979226">
              <a:defRPr/>
            </a:pPr>
            <a:r>
              <a:rPr lang="en-US" sz="2160" b="1" dirty="0">
                <a:solidFill>
                  <a:srgbClr val="0000FF"/>
                </a:solidFill>
              </a:rPr>
              <a:t>where</a:t>
            </a:r>
            <a:r>
              <a:rPr lang="en-US" sz="2160" b="1" dirty="0"/>
              <a:t>  </a:t>
            </a:r>
            <a:r>
              <a:rPr lang="en-US" sz="2160" b="1" dirty="0" err="1">
                <a:solidFill>
                  <a:srgbClr val="002060"/>
                </a:solidFill>
              </a:rPr>
              <a:t>p_partkey</a:t>
            </a:r>
            <a:r>
              <a:rPr lang="en-US" sz="2160" b="1" dirty="0">
                <a:solidFill>
                  <a:srgbClr val="002060"/>
                </a:solidFill>
              </a:rPr>
              <a:t> = </a:t>
            </a:r>
            <a:r>
              <a:rPr lang="en-US" sz="2160" b="1" dirty="0" err="1">
                <a:solidFill>
                  <a:srgbClr val="002060"/>
                </a:solidFill>
              </a:rPr>
              <a:t>l_partkey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l_orderkey</a:t>
            </a:r>
            <a:r>
              <a:rPr lang="en-US" sz="2160" b="1" dirty="0">
                <a:solidFill>
                  <a:srgbClr val="002060"/>
                </a:solidFill>
              </a:rPr>
              <a:t> = </a:t>
            </a:r>
            <a:r>
              <a:rPr lang="en-US" sz="2160" b="1" dirty="0" err="1">
                <a:solidFill>
                  <a:srgbClr val="002060"/>
                </a:solidFill>
              </a:rPr>
              <a:t>o_orderkey</a:t>
            </a:r>
            <a:r>
              <a:rPr lang="en-US" sz="2160" b="1" dirty="0">
                <a:solidFill>
                  <a:srgbClr val="002060"/>
                </a:solidFill>
              </a:rPr>
              <a:t> and</a:t>
            </a:r>
          </a:p>
          <a:p>
            <a:pPr defTabSz="979226">
              <a:defRPr/>
            </a:pPr>
            <a:r>
              <a:rPr lang="en-US" sz="2160" b="1" dirty="0">
                <a:solidFill>
                  <a:srgbClr val="002060"/>
                </a:solidFill>
              </a:rPr>
              <a:t>              </a:t>
            </a:r>
            <a:r>
              <a:rPr lang="en-US" sz="2160" b="1" u="sng" dirty="0">
                <a:solidFill>
                  <a:schemeClr val="tx2"/>
                </a:solidFill>
                <a:latin typeface="Antique Olive" pitchFamily="34" charset="0"/>
              </a:rPr>
              <a:t>SEL (PART) = $1</a:t>
            </a:r>
            <a:endParaRPr lang="en-US" sz="2160" i="1" u="sng" dirty="0">
              <a:solidFill>
                <a:schemeClr val="tx2"/>
              </a:solidFill>
              <a:latin typeface="Antique Olive" pitchFamily="34" charset="0"/>
            </a:endParaRPr>
          </a:p>
        </p:txBody>
      </p:sp>
      <p:sp>
        <p:nvSpPr>
          <p:cNvPr id="9" name="Freeform 8"/>
          <p:cNvSpPr/>
          <p:nvPr/>
        </p:nvSpPr>
        <p:spPr>
          <a:xfrm>
            <a:off x="7971554" y="3539383"/>
            <a:ext cx="506436" cy="335771"/>
          </a:xfrm>
          <a:custGeom>
            <a:avLst/>
            <a:gdLst>
              <a:gd name="connsiteX0" fmla="*/ 0 w 406958"/>
              <a:gd name="connsiteY0" fmla="*/ 211016 h 211016"/>
              <a:gd name="connsiteX1" fmla="*/ 15072 w 406958"/>
              <a:gd name="connsiteY1" fmla="*/ 185895 h 211016"/>
              <a:gd name="connsiteX2" fmla="*/ 60290 w 406958"/>
              <a:gd name="connsiteY2" fmla="*/ 160774 h 211016"/>
              <a:gd name="connsiteX3" fmla="*/ 70338 w 406958"/>
              <a:gd name="connsiteY3" fmla="*/ 150725 h 211016"/>
              <a:gd name="connsiteX4" fmla="*/ 100483 w 406958"/>
              <a:gd name="connsiteY4" fmla="*/ 140677 h 211016"/>
              <a:gd name="connsiteX5" fmla="*/ 135652 w 406958"/>
              <a:gd name="connsiteY5" fmla="*/ 130629 h 211016"/>
              <a:gd name="connsiteX6" fmla="*/ 150725 w 406958"/>
              <a:gd name="connsiteY6" fmla="*/ 125605 h 211016"/>
              <a:gd name="connsiteX7" fmla="*/ 190918 w 406958"/>
              <a:gd name="connsiteY7" fmla="*/ 105508 h 211016"/>
              <a:gd name="connsiteX8" fmla="*/ 205991 w 406958"/>
              <a:gd name="connsiteY8" fmla="*/ 100484 h 211016"/>
              <a:gd name="connsiteX9" fmla="*/ 246184 w 406958"/>
              <a:gd name="connsiteY9" fmla="*/ 80387 h 211016"/>
              <a:gd name="connsiteX10" fmla="*/ 261257 w 406958"/>
              <a:gd name="connsiteY10" fmla="*/ 75363 h 211016"/>
              <a:gd name="connsiteX11" fmla="*/ 291402 w 406958"/>
              <a:gd name="connsiteY11" fmla="*/ 60290 h 211016"/>
              <a:gd name="connsiteX12" fmla="*/ 321547 w 406958"/>
              <a:gd name="connsiteY12" fmla="*/ 45218 h 211016"/>
              <a:gd name="connsiteX13" fmla="*/ 331595 w 406958"/>
              <a:gd name="connsiteY13" fmla="*/ 35169 h 211016"/>
              <a:gd name="connsiteX14" fmla="*/ 361740 w 406958"/>
              <a:gd name="connsiteY14" fmla="*/ 25121 h 211016"/>
              <a:gd name="connsiteX15" fmla="*/ 371789 w 406958"/>
              <a:gd name="connsiteY15" fmla="*/ 15073 h 211016"/>
              <a:gd name="connsiteX16" fmla="*/ 406958 w 406958"/>
              <a:gd name="connsiteY16" fmla="*/ 0 h 21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958" h="211016">
                <a:moveTo>
                  <a:pt x="0" y="211016"/>
                </a:moveTo>
                <a:cubicBezTo>
                  <a:pt x="5024" y="202642"/>
                  <a:pt x="8167" y="192800"/>
                  <a:pt x="15072" y="185895"/>
                </a:cubicBezTo>
                <a:cubicBezTo>
                  <a:pt x="32348" y="168618"/>
                  <a:pt x="41336" y="167092"/>
                  <a:pt x="60290" y="160774"/>
                </a:cubicBezTo>
                <a:cubicBezTo>
                  <a:pt x="63639" y="157424"/>
                  <a:pt x="66101" y="152843"/>
                  <a:pt x="70338" y="150725"/>
                </a:cubicBezTo>
                <a:cubicBezTo>
                  <a:pt x="79812" y="145988"/>
                  <a:pt x="90435" y="144026"/>
                  <a:pt x="100483" y="140677"/>
                </a:cubicBezTo>
                <a:cubicBezTo>
                  <a:pt x="136618" y="128633"/>
                  <a:pt x="91499" y="143244"/>
                  <a:pt x="135652" y="130629"/>
                </a:cubicBezTo>
                <a:cubicBezTo>
                  <a:pt x="140744" y="129174"/>
                  <a:pt x="145701" y="127280"/>
                  <a:pt x="150725" y="125605"/>
                </a:cubicBezTo>
                <a:cubicBezTo>
                  <a:pt x="168262" y="108066"/>
                  <a:pt x="156279" y="117054"/>
                  <a:pt x="190918" y="105508"/>
                </a:cubicBezTo>
                <a:lnTo>
                  <a:pt x="205991" y="100484"/>
                </a:lnTo>
                <a:cubicBezTo>
                  <a:pt x="223528" y="82945"/>
                  <a:pt x="211545" y="91933"/>
                  <a:pt x="246184" y="80387"/>
                </a:cubicBezTo>
                <a:lnTo>
                  <a:pt x="261257" y="75363"/>
                </a:lnTo>
                <a:cubicBezTo>
                  <a:pt x="304441" y="46571"/>
                  <a:pt x="249809" y="81086"/>
                  <a:pt x="291402" y="60290"/>
                </a:cubicBezTo>
                <a:cubicBezTo>
                  <a:pt x="330360" y="40811"/>
                  <a:pt x="283660" y="57846"/>
                  <a:pt x="321547" y="45218"/>
                </a:cubicBezTo>
                <a:cubicBezTo>
                  <a:pt x="324896" y="41868"/>
                  <a:pt x="327358" y="37287"/>
                  <a:pt x="331595" y="35169"/>
                </a:cubicBezTo>
                <a:cubicBezTo>
                  <a:pt x="341069" y="30432"/>
                  <a:pt x="361740" y="25121"/>
                  <a:pt x="361740" y="25121"/>
                </a:cubicBezTo>
                <a:cubicBezTo>
                  <a:pt x="365090" y="21772"/>
                  <a:pt x="367552" y="17191"/>
                  <a:pt x="371789" y="15073"/>
                </a:cubicBezTo>
                <a:cubicBezTo>
                  <a:pt x="414977" y="-6521"/>
                  <a:pt x="392030" y="14928"/>
                  <a:pt x="406958" y="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10" name="Freeform 9"/>
          <p:cNvSpPr/>
          <p:nvPr/>
        </p:nvSpPr>
        <p:spPr>
          <a:xfrm>
            <a:off x="8495547" y="3242062"/>
            <a:ext cx="1055077" cy="295793"/>
          </a:xfrm>
          <a:custGeom>
            <a:avLst/>
            <a:gdLst>
              <a:gd name="connsiteX0" fmla="*/ 0 w 683288"/>
              <a:gd name="connsiteY0" fmla="*/ 175884 h 175884"/>
              <a:gd name="connsiteX1" fmla="*/ 25121 w 683288"/>
              <a:gd name="connsiteY1" fmla="*/ 160811 h 175884"/>
              <a:gd name="connsiteX2" fmla="*/ 40193 w 683288"/>
              <a:gd name="connsiteY2" fmla="*/ 150763 h 175884"/>
              <a:gd name="connsiteX3" fmla="*/ 55266 w 683288"/>
              <a:gd name="connsiteY3" fmla="*/ 145739 h 175884"/>
              <a:gd name="connsiteX4" fmla="*/ 70338 w 683288"/>
              <a:gd name="connsiteY4" fmla="*/ 135691 h 175884"/>
              <a:gd name="connsiteX5" fmla="*/ 80387 w 683288"/>
              <a:gd name="connsiteY5" fmla="*/ 125642 h 175884"/>
              <a:gd name="connsiteX6" fmla="*/ 95459 w 683288"/>
              <a:gd name="connsiteY6" fmla="*/ 120618 h 175884"/>
              <a:gd name="connsiteX7" fmla="*/ 145701 w 683288"/>
              <a:gd name="connsiteY7" fmla="*/ 80425 h 175884"/>
              <a:gd name="connsiteX8" fmla="*/ 190919 w 683288"/>
              <a:gd name="connsiteY8" fmla="*/ 65352 h 175884"/>
              <a:gd name="connsiteX9" fmla="*/ 221064 w 683288"/>
              <a:gd name="connsiteY9" fmla="*/ 55304 h 175884"/>
              <a:gd name="connsiteX10" fmla="*/ 336620 w 683288"/>
              <a:gd name="connsiteY10" fmla="*/ 45255 h 175884"/>
              <a:gd name="connsiteX11" fmla="*/ 396910 w 683288"/>
              <a:gd name="connsiteY11" fmla="*/ 50280 h 175884"/>
              <a:gd name="connsiteX12" fmla="*/ 442127 w 683288"/>
              <a:gd name="connsiteY12" fmla="*/ 40231 h 175884"/>
              <a:gd name="connsiteX13" fmla="*/ 517490 w 683288"/>
              <a:gd name="connsiteY13" fmla="*/ 30183 h 175884"/>
              <a:gd name="connsiteX14" fmla="*/ 547635 w 683288"/>
              <a:gd name="connsiteY14" fmla="*/ 25159 h 175884"/>
              <a:gd name="connsiteX15" fmla="*/ 582804 w 683288"/>
              <a:gd name="connsiteY15" fmla="*/ 20135 h 175884"/>
              <a:gd name="connsiteX16" fmla="*/ 628022 w 683288"/>
              <a:gd name="connsiteY16" fmla="*/ 10086 h 175884"/>
              <a:gd name="connsiteX17" fmla="*/ 653143 w 683288"/>
              <a:gd name="connsiteY17" fmla="*/ 5062 h 175884"/>
              <a:gd name="connsiteX18" fmla="*/ 683288 w 683288"/>
              <a:gd name="connsiteY18" fmla="*/ 38 h 17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3288" h="175884">
                <a:moveTo>
                  <a:pt x="0" y="175884"/>
                </a:moveTo>
                <a:cubicBezTo>
                  <a:pt x="8374" y="170860"/>
                  <a:pt x="16840" y="165987"/>
                  <a:pt x="25121" y="160811"/>
                </a:cubicBezTo>
                <a:cubicBezTo>
                  <a:pt x="30241" y="157611"/>
                  <a:pt x="34792" y="153463"/>
                  <a:pt x="40193" y="150763"/>
                </a:cubicBezTo>
                <a:cubicBezTo>
                  <a:pt x="44930" y="148395"/>
                  <a:pt x="50242" y="147414"/>
                  <a:pt x="55266" y="145739"/>
                </a:cubicBezTo>
                <a:cubicBezTo>
                  <a:pt x="60290" y="142390"/>
                  <a:pt x="65623" y="139463"/>
                  <a:pt x="70338" y="135691"/>
                </a:cubicBezTo>
                <a:cubicBezTo>
                  <a:pt x="74037" y="132732"/>
                  <a:pt x="76325" y="128079"/>
                  <a:pt x="80387" y="125642"/>
                </a:cubicBezTo>
                <a:cubicBezTo>
                  <a:pt x="84928" y="122917"/>
                  <a:pt x="90435" y="122293"/>
                  <a:pt x="95459" y="120618"/>
                </a:cubicBezTo>
                <a:cubicBezTo>
                  <a:pt x="109181" y="106896"/>
                  <a:pt x="126685" y="86764"/>
                  <a:pt x="145701" y="80425"/>
                </a:cubicBezTo>
                <a:lnTo>
                  <a:pt x="190919" y="65352"/>
                </a:lnTo>
                <a:cubicBezTo>
                  <a:pt x="190921" y="65351"/>
                  <a:pt x="221062" y="55304"/>
                  <a:pt x="221064" y="55304"/>
                </a:cubicBezTo>
                <a:lnTo>
                  <a:pt x="336620" y="45255"/>
                </a:lnTo>
                <a:cubicBezTo>
                  <a:pt x="356717" y="46930"/>
                  <a:pt x="376744" y="50280"/>
                  <a:pt x="396910" y="50280"/>
                </a:cubicBezTo>
                <a:cubicBezTo>
                  <a:pt x="405680" y="50280"/>
                  <a:pt x="432442" y="42168"/>
                  <a:pt x="442127" y="40231"/>
                </a:cubicBezTo>
                <a:cubicBezTo>
                  <a:pt x="477068" y="33243"/>
                  <a:pt x="477278" y="35544"/>
                  <a:pt x="517490" y="30183"/>
                </a:cubicBezTo>
                <a:cubicBezTo>
                  <a:pt x="527588" y="28837"/>
                  <a:pt x="537567" y="26708"/>
                  <a:pt x="547635" y="25159"/>
                </a:cubicBezTo>
                <a:cubicBezTo>
                  <a:pt x="559339" y="23358"/>
                  <a:pt x="571081" y="21810"/>
                  <a:pt x="582804" y="20135"/>
                </a:cubicBezTo>
                <a:cubicBezTo>
                  <a:pt x="609379" y="11275"/>
                  <a:pt x="589117" y="17159"/>
                  <a:pt x="628022" y="10086"/>
                </a:cubicBezTo>
                <a:cubicBezTo>
                  <a:pt x="636424" y="8558"/>
                  <a:pt x="644807" y="6914"/>
                  <a:pt x="653143" y="5062"/>
                </a:cubicBezTo>
                <a:cubicBezTo>
                  <a:pt x="679407" y="-774"/>
                  <a:pt x="664919" y="38"/>
                  <a:pt x="683288" y="38"/>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11" name="Freeform 10"/>
          <p:cNvSpPr/>
          <p:nvPr/>
        </p:nvSpPr>
        <p:spPr>
          <a:xfrm>
            <a:off x="9550624" y="2956408"/>
            <a:ext cx="1145512" cy="265277"/>
          </a:xfrm>
          <a:custGeom>
            <a:avLst/>
            <a:gdLst>
              <a:gd name="connsiteX0" fmla="*/ 0 w 954593"/>
              <a:gd name="connsiteY0" fmla="*/ 221064 h 221064"/>
              <a:gd name="connsiteX1" fmla="*/ 80387 w 954593"/>
              <a:gd name="connsiteY1" fmla="*/ 216040 h 221064"/>
              <a:gd name="connsiteX2" fmla="*/ 110532 w 954593"/>
              <a:gd name="connsiteY2" fmla="*/ 200967 h 221064"/>
              <a:gd name="connsiteX3" fmla="*/ 200967 w 954593"/>
              <a:gd name="connsiteY3" fmla="*/ 190919 h 221064"/>
              <a:gd name="connsiteX4" fmla="*/ 221063 w 954593"/>
              <a:gd name="connsiteY4" fmla="*/ 185894 h 221064"/>
              <a:gd name="connsiteX5" fmla="*/ 251209 w 954593"/>
              <a:gd name="connsiteY5" fmla="*/ 175846 h 221064"/>
              <a:gd name="connsiteX6" fmla="*/ 351692 w 954593"/>
              <a:gd name="connsiteY6" fmla="*/ 165798 h 221064"/>
              <a:gd name="connsiteX7" fmla="*/ 401934 w 954593"/>
              <a:gd name="connsiteY7" fmla="*/ 160774 h 221064"/>
              <a:gd name="connsiteX8" fmla="*/ 422031 w 954593"/>
              <a:gd name="connsiteY8" fmla="*/ 155749 h 221064"/>
              <a:gd name="connsiteX9" fmla="*/ 457200 w 954593"/>
              <a:gd name="connsiteY9" fmla="*/ 150725 h 221064"/>
              <a:gd name="connsiteX10" fmla="*/ 487345 w 954593"/>
              <a:gd name="connsiteY10" fmla="*/ 145701 h 221064"/>
              <a:gd name="connsiteX11" fmla="*/ 542611 w 954593"/>
              <a:gd name="connsiteY11" fmla="*/ 130629 h 221064"/>
              <a:gd name="connsiteX12" fmla="*/ 597877 w 954593"/>
              <a:gd name="connsiteY12" fmla="*/ 110532 h 221064"/>
              <a:gd name="connsiteX13" fmla="*/ 617973 w 954593"/>
              <a:gd name="connsiteY13" fmla="*/ 105508 h 221064"/>
              <a:gd name="connsiteX14" fmla="*/ 648118 w 954593"/>
              <a:gd name="connsiteY14" fmla="*/ 95459 h 221064"/>
              <a:gd name="connsiteX15" fmla="*/ 663191 w 954593"/>
              <a:gd name="connsiteY15" fmla="*/ 90435 h 221064"/>
              <a:gd name="connsiteX16" fmla="*/ 678263 w 954593"/>
              <a:gd name="connsiteY16" fmla="*/ 80387 h 221064"/>
              <a:gd name="connsiteX17" fmla="*/ 693336 w 954593"/>
              <a:gd name="connsiteY17" fmla="*/ 75363 h 221064"/>
              <a:gd name="connsiteX18" fmla="*/ 703384 w 954593"/>
              <a:gd name="connsiteY18" fmla="*/ 65314 h 221064"/>
              <a:gd name="connsiteX19" fmla="*/ 788795 w 954593"/>
              <a:gd name="connsiteY19" fmla="*/ 55266 h 221064"/>
              <a:gd name="connsiteX20" fmla="*/ 808892 w 954593"/>
              <a:gd name="connsiteY20" fmla="*/ 50242 h 221064"/>
              <a:gd name="connsiteX21" fmla="*/ 839037 w 954593"/>
              <a:gd name="connsiteY21" fmla="*/ 40193 h 221064"/>
              <a:gd name="connsiteX22" fmla="*/ 884255 w 954593"/>
              <a:gd name="connsiteY22" fmla="*/ 25121 h 221064"/>
              <a:gd name="connsiteX23" fmla="*/ 914400 w 954593"/>
              <a:gd name="connsiteY23" fmla="*/ 15073 h 221064"/>
              <a:gd name="connsiteX24" fmla="*/ 929472 w 954593"/>
              <a:gd name="connsiteY24" fmla="*/ 10048 h 221064"/>
              <a:gd name="connsiteX25" fmla="*/ 944545 w 954593"/>
              <a:gd name="connsiteY25" fmla="*/ 5024 h 221064"/>
              <a:gd name="connsiteX26" fmla="*/ 954593 w 954593"/>
              <a:gd name="connsiteY26" fmla="*/ 0 h 22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4593" h="221064">
                <a:moveTo>
                  <a:pt x="0" y="221064"/>
                </a:moveTo>
                <a:cubicBezTo>
                  <a:pt x="26796" y="219389"/>
                  <a:pt x="53687" y="218851"/>
                  <a:pt x="80387" y="216040"/>
                </a:cubicBezTo>
                <a:cubicBezTo>
                  <a:pt x="102067" y="213758"/>
                  <a:pt x="90050" y="208648"/>
                  <a:pt x="110532" y="200967"/>
                </a:cubicBezTo>
                <a:cubicBezTo>
                  <a:pt x="129746" y="193762"/>
                  <a:pt x="196994" y="191225"/>
                  <a:pt x="200967" y="190919"/>
                </a:cubicBezTo>
                <a:cubicBezTo>
                  <a:pt x="207666" y="189244"/>
                  <a:pt x="214449" y="187878"/>
                  <a:pt x="221063" y="185894"/>
                </a:cubicBezTo>
                <a:cubicBezTo>
                  <a:pt x="231208" y="182850"/>
                  <a:pt x="240761" y="177587"/>
                  <a:pt x="251209" y="175846"/>
                </a:cubicBezTo>
                <a:cubicBezTo>
                  <a:pt x="309524" y="166127"/>
                  <a:pt x="259693" y="173464"/>
                  <a:pt x="351692" y="165798"/>
                </a:cubicBezTo>
                <a:cubicBezTo>
                  <a:pt x="368465" y="164400"/>
                  <a:pt x="385187" y="162449"/>
                  <a:pt x="401934" y="160774"/>
                </a:cubicBezTo>
                <a:cubicBezTo>
                  <a:pt x="408633" y="159099"/>
                  <a:pt x="415237" y="156984"/>
                  <a:pt x="422031" y="155749"/>
                </a:cubicBezTo>
                <a:cubicBezTo>
                  <a:pt x="433682" y="153631"/>
                  <a:pt x="445496" y="152526"/>
                  <a:pt x="457200" y="150725"/>
                </a:cubicBezTo>
                <a:cubicBezTo>
                  <a:pt x="467268" y="149176"/>
                  <a:pt x="477297" y="147376"/>
                  <a:pt x="487345" y="145701"/>
                </a:cubicBezTo>
                <a:cubicBezTo>
                  <a:pt x="525591" y="132953"/>
                  <a:pt x="507104" y="137730"/>
                  <a:pt x="542611" y="130629"/>
                </a:cubicBezTo>
                <a:cubicBezTo>
                  <a:pt x="559264" y="123967"/>
                  <a:pt x="580670" y="114834"/>
                  <a:pt x="597877" y="110532"/>
                </a:cubicBezTo>
                <a:cubicBezTo>
                  <a:pt x="604576" y="108857"/>
                  <a:pt x="611359" y="107492"/>
                  <a:pt x="617973" y="105508"/>
                </a:cubicBezTo>
                <a:cubicBezTo>
                  <a:pt x="628118" y="102464"/>
                  <a:pt x="638070" y="98809"/>
                  <a:pt x="648118" y="95459"/>
                </a:cubicBezTo>
                <a:lnTo>
                  <a:pt x="663191" y="90435"/>
                </a:lnTo>
                <a:cubicBezTo>
                  <a:pt x="668215" y="87086"/>
                  <a:pt x="672862" y="83087"/>
                  <a:pt x="678263" y="80387"/>
                </a:cubicBezTo>
                <a:cubicBezTo>
                  <a:pt x="683000" y="78019"/>
                  <a:pt x="688795" y="78088"/>
                  <a:pt x="693336" y="75363"/>
                </a:cubicBezTo>
                <a:cubicBezTo>
                  <a:pt x="697398" y="72926"/>
                  <a:pt x="698684" y="65902"/>
                  <a:pt x="703384" y="65314"/>
                </a:cubicBezTo>
                <a:cubicBezTo>
                  <a:pt x="758626" y="58409"/>
                  <a:pt x="730158" y="61781"/>
                  <a:pt x="788795" y="55266"/>
                </a:cubicBezTo>
                <a:cubicBezTo>
                  <a:pt x="795494" y="53591"/>
                  <a:pt x="802278" y="52226"/>
                  <a:pt x="808892" y="50242"/>
                </a:cubicBezTo>
                <a:cubicBezTo>
                  <a:pt x="819037" y="47198"/>
                  <a:pt x="828989" y="43543"/>
                  <a:pt x="839037" y="40193"/>
                </a:cubicBezTo>
                <a:lnTo>
                  <a:pt x="884255" y="25121"/>
                </a:lnTo>
                <a:lnTo>
                  <a:pt x="914400" y="15073"/>
                </a:lnTo>
                <a:lnTo>
                  <a:pt x="929472" y="10048"/>
                </a:lnTo>
                <a:cubicBezTo>
                  <a:pt x="934496" y="8373"/>
                  <a:pt x="939808" y="7392"/>
                  <a:pt x="944545" y="5024"/>
                </a:cubicBezTo>
                <a:lnTo>
                  <a:pt x="954593" y="0"/>
                </a:ln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14" name="TextBox 2"/>
          <p:cNvSpPr txBox="1">
            <a:spLocks noChangeArrowheads="1"/>
          </p:cNvSpPr>
          <p:nvPr/>
        </p:nvSpPr>
        <p:spPr bwMode="auto">
          <a:xfrm>
            <a:off x="1039862" y="4852154"/>
            <a:ext cx="2377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a:solidFill>
                  <a:srgbClr val="0000FF"/>
                </a:solidFill>
              </a:rPr>
              <a:t>NL: Nested Loop Join </a:t>
            </a:r>
          </a:p>
          <a:p>
            <a:pPr eaLnBrk="1" hangingPunct="1"/>
            <a:r>
              <a:rPr lang="en-US" sz="1920" b="1" dirty="0" err="1">
                <a:solidFill>
                  <a:srgbClr val="0000FF"/>
                </a:solidFill>
              </a:rPr>
              <a:t>MJ</a:t>
            </a:r>
            <a:r>
              <a:rPr lang="en-US" sz="1920" b="1" dirty="0">
                <a:solidFill>
                  <a:srgbClr val="0000FF"/>
                </a:solidFill>
              </a:rPr>
              <a:t>: Merge Join</a:t>
            </a:r>
          </a:p>
          <a:p>
            <a:pPr eaLnBrk="1" hangingPunct="1"/>
            <a:r>
              <a:rPr lang="en-US" sz="1920" b="1" dirty="0" err="1">
                <a:solidFill>
                  <a:srgbClr val="0000FF"/>
                </a:solidFill>
              </a:rPr>
              <a:t>HJ</a:t>
            </a:r>
            <a:r>
              <a:rPr lang="en-US" sz="1920" b="1" dirty="0">
                <a:solidFill>
                  <a:srgbClr val="0000FF"/>
                </a:solidFill>
              </a:rPr>
              <a:t>: Hash Join</a:t>
            </a:r>
          </a:p>
        </p:txBody>
      </p:sp>
      <p:sp>
        <p:nvSpPr>
          <p:cNvPr id="15" name="TextBox 5"/>
          <p:cNvSpPr txBox="1">
            <a:spLocks noChangeArrowheads="1"/>
          </p:cNvSpPr>
          <p:nvPr/>
        </p:nvSpPr>
        <p:spPr bwMode="auto">
          <a:xfrm>
            <a:off x="3372922" y="4850249"/>
            <a:ext cx="23774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a:solidFill>
                  <a:srgbClr val="0000FF"/>
                </a:solidFill>
              </a:rPr>
              <a:t>L:  </a:t>
            </a:r>
            <a:r>
              <a:rPr lang="en-US" sz="1920" b="1" dirty="0" err="1">
                <a:solidFill>
                  <a:srgbClr val="0000FF"/>
                </a:solidFill>
              </a:rPr>
              <a:t>Lineitem</a:t>
            </a:r>
            <a:endParaRPr lang="en-US" sz="1920" b="1" dirty="0">
              <a:solidFill>
                <a:srgbClr val="0000FF"/>
              </a:solidFill>
            </a:endParaRPr>
          </a:p>
          <a:p>
            <a:pPr eaLnBrk="1" hangingPunct="1"/>
            <a:r>
              <a:rPr lang="en-US" sz="1920" b="1" dirty="0">
                <a:solidFill>
                  <a:srgbClr val="0000FF"/>
                </a:solidFill>
              </a:rPr>
              <a:t>O: Orders</a:t>
            </a:r>
          </a:p>
          <a:p>
            <a:pPr eaLnBrk="1" hangingPunct="1"/>
            <a:r>
              <a:rPr lang="en-US" sz="1920" b="1" dirty="0">
                <a:solidFill>
                  <a:srgbClr val="0000FF"/>
                </a:solidFill>
              </a:rPr>
              <a:t>P:  Part</a:t>
            </a:r>
          </a:p>
        </p:txBody>
      </p:sp>
      <p:pic>
        <p:nvPicPr>
          <p:cNvPr id="1027" name="Picture 3" descr="E:\media\Backups\bouquet_project\project_docs\m5_2014_may\Google_ppt\ppt_extra\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488" y="2821061"/>
            <a:ext cx="924412" cy="13263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41639" y="4206687"/>
            <a:ext cx="473206" cy="424732"/>
          </a:xfrm>
          <a:prstGeom prst="rect">
            <a:avLst/>
          </a:prstGeom>
          <a:noFill/>
        </p:spPr>
        <p:txBody>
          <a:bodyPr wrap="none" rtlCol="0">
            <a:spAutoFit/>
          </a:bodyPr>
          <a:lstStyle/>
          <a:p>
            <a:r>
              <a:rPr lang="en-US" sz="2160" b="1" dirty="0" err="1">
                <a:solidFill>
                  <a:srgbClr val="FF0000"/>
                </a:solidFill>
              </a:rPr>
              <a:t>P1</a:t>
            </a:r>
            <a:endParaRPr lang="en-US" sz="2160" b="1" dirty="0">
              <a:solidFill>
                <a:srgbClr val="FF0000"/>
              </a:solidFill>
            </a:endParaRPr>
          </a:p>
        </p:txBody>
      </p:sp>
      <p:sp>
        <p:nvSpPr>
          <p:cNvPr id="18" name="TextBox 17"/>
          <p:cNvSpPr txBox="1"/>
          <p:nvPr/>
        </p:nvSpPr>
        <p:spPr>
          <a:xfrm>
            <a:off x="7869058" y="3155285"/>
            <a:ext cx="473206" cy="424732"/>
          </a:xfrm>
          <a:prstGeom prst="rect">
            <a:avLst/>
          </a:prstGeom>
          <a:noFill/>
          <a:ln>
            <a:noFill/>
          </a:ln>
        </p:spPr>
        <p:txBody>
          <a:bodyPr wrap="none" rtlCol="0">
            <a:spAutoFit/>
          </a:bodyPr>
          <a:lstStyle/>
          <a:p>
            <a:r>
              <a:rPr lang="en-US" sz="2160" b="1" dirty="0" err="1">
                <a:solidFill>
                  <a:srgbClr val="0000FF"/>
                </a:solidFill>
              </a:rPr>
              <a:t>P2</a:t>
            </a:r>
            <a:endParaRPr lang="en-US" sz="2160" b="1" dirty="0">
              <a:solidFill>
                <a:srgbClr val="0000FF"/>
              </a:solidFill>
            </a:endParaRPr>
          </a:p>
        </p:txBody>
      </p:sp>
      <p:sp>
        <p:nvSpPr>
          <p:cNvPr id="19" name="TextBox 18"/>
          <p:cNvSpPr txBox="1"/>
          <p:nvPr/>
        </p:nvSpPr>
        <p:spPr>
          <a:xfrm>
            <a:off x="8601879" y="2821061"/>
            <a:ext cx="473206" cy="424732"/>
          </a:xfrm>
          <a:prstGeom prst="rect">
            <a:avLst/>
          </a:prstGeom>
          <a:noFill/>
        </p:spPr>
        <p:txBody>
          <a:bodyPr wrap="none" rtlCol="0">
            <a:spAutoFit/>
          </a:bodyPr>
          <a:lstStyle/>
          <a:p>
            <a:r>
              <a:rPr lang="en-US" sz="2160" b="1" dirty="0" err="1">
                <a:solidFill>
                  <a:srgbClr val="C00000"/>
                </a:solidFill>
              </a:rPr>
              <a:t>P3</a:t>
            </a:r>
            <a:endParaRPr lang="en-US" sz="2160" b="1" dirty="0">
              <a:solidFill>
                <a:srgbClr val="C00000"/>
              </a:solidFill>
            </a:endParaRPr>
          </a:p>
        </p:txBody>
      </p:sp>
      <p:sp>
        <p:nvSpPr>
          <p:cNvPr id="20" name="TextBox 19"/>
          <p:cNvSpPr txBox="1"/>
          <p:nvPr/>
        </p:nvSpPr>
        <p:spPr>
          <a:xfrm>
            <a:off x="9725203" y="2668531"/>
            <a:ext cx="473206" cy="424732"/>
          </a:xfrm>
          <a:prstGeom prst="rect">
            <a:avLst/>
          </a:prstGeom>
          <a:noFill/>
        </p:spPr>
        <p:txBody>
          <a:bodyPr wrap="none" rtlCol="0">
            <a:spAutoFit/>
          </a:bodyPr>
          <a:lstStyle/>
          <a:p>
            <a:r>
              <a:rPr lang="en-US" sz="2160" b="1" dirty="0" err="1">
                <a:solidFill>
                  <a:srgbClr val="00B0F0"/>
                </a:solidFill>
              </a:rPr>
              <a:t>P4</a:t>
            </a:r>
            <a:endParaRPr lang="en-US" sz="2160" b="1" dirty="0">
              <a:solidFill>
                <a:srgbClr val="00B0F0"/>
              </a:solidFill>
            </a:endParaRPr>
          </a:p>
        </p:txBody>
      </p:sp>
      <p:pic>
        <p:nvPicPr>
          <p:cNvPr id="1028" name="Picture 4" descr="E:\media\Backups\bouquet_project\project_docs\m5_2014_may\Google_ppt\ppt_extra\p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4133" y="3820518"/>
            <a:ext cx="1034855" cy="111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media\Backups\bouquet_project\project_docs\m5_2014_may\Google_ppt\ppt_extra\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2329" y="1663859"/>
            <a:ext cx="946658" cy="1207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edia\Backups\bouquet_project\project_docs\m5_2014_may\Google_ppt\ppt_extra\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8031" y="3285235"/>
            <a:ext cx="877679" cy="9793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media\Backups\bouquet_project\project_docs\m5_2014_may\Google_ppt\ppt_extra\p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385" y="1510830"/>
            <a:ext cx="994891" cy="109556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640831" y="2417868"/>
            <a:ext cx="473206" cy="424732"/>
          </a:xfrm>
          <a:prstGeom prst="rect">
            <a:avLst/>
          </a:prstGeom>
          <a:noFill/>
        </p:spPr>
        <p:txBody>
          <a:bodyPr wrap="none" rtlCol="0">
            <a:spAutoFit/>
          </a:bodyPr>
          <a:lstStyle/>
          <a:p>
            <a:r>
              <a:rPr lang="en-US" sz="2160" b="1" dirty="0" err="1">
                <a:solidFill>
                  <a:srgbClr val="00642D"/>
                </a:solidFill>
              </a:rPr>
              <a:t>P5</a:t>
            </a:r>
            <a:endParaRPr lang="en-US" sz="2160" b="1" dirty="0">
              <a:solidFill>
                <a:srgbClr val="00642D"/>
              </a:solidFill>
            </a:endParaRPr>
          </a:p>
        </p:txBody>
      </p:sp>
      <p:sp>
        <p:nvSpPr>
          <p:cNvPr id="31" name="Rounded Rectangle 30"/>
          <p:cNvSpPr/>
          <p:nvPr/>
        </p:nvSpPr>
        <p:spPr>
          <a:xfrm>
            <a:off x="1109588" y="4057826"/>
            <a:ext cx="3067541" cy="6069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chemeClr val="tx2"/>
                </a:solidFill>
              </a:rPr>
              <a:t>Using Selectivity Injection</a:t>
            </a:r>
          </a:p>
        </p:txBody>
      </p:sp>
      <p:cxnSp>
        <p:nvCxnSpPr>
          <p:cNvPr id="4" name="Straight Arrow Connector 3"/>
          <p:cNvCxnSpPr/>
          <p:nvPr/>
        </p:nvCxnSpPr>
        <p:spPr>
          <a:xfrm flipV="1">
            <a:off x="2228582" y="3367651"/>
            <a:ext cx="0" cy="6631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350317" y="3857626"/>
            <a:ext cx="1605931" cy="1423034"/>
          </a:xfrm>
          <a:custGeom>
            <a:avLst/>
            <a:gdLst>
              <a:gd name="connsiteX0" fmla="*/ 0 w 1338276"/>
              <a:gd name="connsiteY0" fmla="*/ 1185862 h 1185862"/>
              <a:gd name="connsiteX1" fmla="*/ 7144 w 1338276"/>
              <a:gd name="connsiteY1" fmla="*/ 1173956 h 1185862"/>
              <a:gd name="connsiteX2" fmla="*/ 19050 w 1338276"/>
              <a:gd name="connsiteY2" fmla="*/ 1157287 h 1185862"/>
              <a:gd name="connsiteX3" fmla="*/ 26194 w 1338276"/>
              <a:gd name="connsiteY3" fmla="*/ 1143000 h 1185862"/>
              <a:gd name="connsiteX4" fmla="*/ 28575 w 1338276"/>
              <a:gd name="connsiteY4" fmla="*/ 1135856 h 1185862"/>
              <a:gd name="connsiteX5" fmla="*/ 38100 w 1338276"/>
              <a:gd name="connsiteY5" fmla="*/ 1121568 h 1185862"/>
              <a:gd name="connsiteX6" fmla="*/ 40482 w 1338276"/>
              <a:gd name="connsiteY6" fmla="*/ 1114425 h 1185862"/>
              <a:gd name="connsiteX7" fmla="*/ 50007 w 1338276"/>
              <a:gd name="connsiteY7" fmla="*/ 1100137 h 1185862"/>
              <a:gd name="connsiteX8" fmla="*/ 61913 w 1338276"/>
              <a:gd name="connsiteY8" fmla="*/ 1078706 h 1185862"/>
              <a:gd name="connsiteX9" fmla="*/ 71438 w 1338276"/>
              <a:gd name="connsiteY9" fmla="*/ 1064418 h 1185862"/>
              <a:gd name="connsiteX10" fmla="*/ 76200 w 1338276"/>
              <a:gd name="connsiteY10" fmla="*/ 1057275 h 1185862"/>
              <a:gd name="connsiteX11" fmla="*/ 83344 w 1338276"/>
              <a:gd name="connsiteY11" fmla="*/ 1047750 h 1185862"/>
              <a:gd name="connsiteX12" fmla="*/ 85725 w 1338276"/>
              <a:gd name="connsiteY12" fmla="*/ 1040606 h 1185862"/>
              <a:gd name="connsiteX13" fmla="*/ 97632 w 1338276"/>
              <a:gd name="connsiteY13" fmla="*/ 1026318 h 1185862"/>
              <a:gd name="connsiteX14" fmla="*/ 104775 w 1338276"/>
              <a:gd name="connsiteY14" fmla="*/ 1012031 h 1185862"/>
              <a:gd name="connsiteX15" fmla="*/ 109538 w 1338276"/>
              <a:gd name="connsiteY15" fmla="*/ 1002506 h 1185862"/>
              <a:gd name="connsiteX16" fmla="*/ 114300 w 1338276"/>
              <a:gd name="connsiteY16" fmla="*/ 995362 h 1185862"/>
              <a:gd name="connsiteX17" fmla="*/ 116682 w 1338276"/>
              <a:gd name="connsiteY17" fmla="*/ 988218 h 1185862"/>
              <a:gd name="connsiteX18" fmla="*/ 126207 w 1338276"/>
              <a:gd name="connsiteY18" fmla="*/ 973931 h 1185862"/>
              <a:gd name="connsiteX19" fmla="*/ 135732 w 1338276"/>
              <a:gd name="connsiteY19" fmla="*/ 959643 h 1185862"/>
              <a:gd name="connsiteX20" fmla="*/ 142875 w 1338276"/>
              <a:gd name="connsiteY20" fmla="*/ 952500 h 1185862"/>
              <a:gd name="connsiteX21" fmla="*/ 152400 w 1338276"/>
              <a:gd name="connsiteY21" fmla="*/ 938212 h 1185862"/>
              <a:gd name="connsiteX22" fmla="*/ 157163 w 1338276"/>
              <a:gd name="connsiteY22" fmla="*/ 931068 h 1185862"/>
              <a:gd name="connsiteX23" fmla="*/ 164307 w 1338276"/>
              <a:gd name="connsiteY23" fmla="*/ 921543 h 1185862"/>
              <a:gd name="connsiteX24" fmla="*/ 169069 w 1338276"/>
              <a:gd name="connsiteY24" fmla="*/ 914400 h 1185862"/>
              <a:gd name="connsiteX25" fmla="*/ 176213 w 1338276"/>
              <a:gd name="connsiteY25" fmla="*/ 907256 h 1185862"/>
              <a:gd name="connsiteX26" fmla="*/ 183357 w 1338276"/>
              <a:gd name="connsiteY26" fmla="*/ 897731 h 1185862"/>
              <a:gd name="connsiteX27" fmla="*/ 188119 w 1338276"/>
              <a:gd name="connsiteY27" fmla="*/ 890587 h 1185862"/>
              <a:gd name="connsiteX28" fmla="*/ 204788 w 1338276"/>
              <a:gd name="connsiteY28" fmla="*/ 873918 h 1185862"/>
              <a:gd name="connsiteX29" fmla="*/ 209550 w 1338276"/>
              <a:gd name="connsiteY29" fmla="*/ 866775 h 1185862"/>
              <a:gd name="connsiteX30" fmla="*/ 219075 w 1338276"/>
              <a:gd name="connsiteY30" fmla="*/ 847725 h 1185862"/>
              <a:gd name="connsiteX31" fmla="*/ 223838 w 1338276"/>
              <a:gd name="connsiteY31" fmla="*/ 840581 h 1185862"/>
              <a:gd name="connsiteX32" fmla="*/ 233363 w 1338276"/>
              <a:gd name="connsiteY32" fmla="*/ 812006 h 1185862"/>
              <a:gd name="connsiteX33" fmla="*/ 235744 w 1338276"/>
              <a:gd name="connsiteY33" fmla="*/ 804862 h 1185862"/>
              <a:gd name="connsiteX34" fmla="*/ 240507 w 1338276"/>
              <a:gd name="connsiteY34" fmla="*/ 797718 h 1185862"/>
              <a:gd name="connsiteX35" fmla="*/ 247650 w 1338276"/>
              <a:gd name="connsiteY35" fmla="*/ 783431 h 1185862"/>
              <a:gd name="connsiteX36" fmla="*/ 254794 w 1338276"/>
              <a:gd name="connsiteY36" fmla="*/ 778668 h 1185862"/>
              <a:gd name="connsiteX37" fmla="*/ 264319 w 1338276"/>
              <a:gd name="connsiteY37" fmla="*/ 769143 h 1185862"/>
              <a:gd name="connsiteX38" fmla="*/ 269082 w 1338276"/>
              <a:gd name="connsiteY38" fmla="*/ 762000 h 1185862"/>
              <a:gd name="connsiteX39" fmla="*/ 278607 w 1338276"/>
              <a:gd name="connsiteY39" fmla="*/ 757237 h 1185862"/>
              <a:gd name="connsiteX40" fmla="*/ 285750 w 1338276"/>
              <a:gd name="connsiteY40" fmla="*/ 752475 h 1185862"/>
              <a:gd name="connsiteX41" fmla="*/ 292894 w 1338276"/>
              <a:gd name="connsiteY41" fmla="*/ 745331 h 1185862"/>
              <a:gd name="connsiteX42" fmla="*/ 307182 w 1338276"/>
              <a:gd name="connsiteY42" fmla="*/ 738187 h 1185862"/>
              <a:gd name="connsiteX43" fmla="*/ 314325 w 1338276"/>
              <a:gd name="connsiteY43" fmla="*/ 733425 h 1185862"/>
              <a:gd name="connsiteX44" fmla="*/ 323850 w 1338276"/>
              <a:gd name="connsiteY44" fmla="*/ 728662 h 1185862"/>
              <a:gd name="connsiteX45" fmla="*/ 338138 w 1338276"/>
              <a:gd name="connsiteY45" fmla="*/ 719137 h 1185862"/>
              <a:gd name="connsiteX46" fmla="*/ 357188 w 1338276"/>
              <a:gd name="connsiteY46" fmla="*/ 704850 h 1185862"/>
              <a:gd name="connsiteX47" fmla="*/ 378619 w 1338276"/>
              <a:gd name="connsiteY47" fmla="*/ 690562 h 1185862"/>
              <a:gd name="connsiteX48" fmla="*/ 392907 w 1338276"/>
              <a:gd name="connsiteY48" fmla="*/ 681037 h 1185862"/>
              <a:gd name="connsiteX49" fmla="*/ 421482 w 1338276"/>
              <a:gd name="connsiteY49" fmla="*/ 661987 h 1185862"/>
              <a:gd name="connsiteX50" fmla="*/ 433388 w 1338276"/>
              <a:gd name="connsiteY50" fmla="*/ 654843 h 1185862"/>
              <a:gd name="connsiteX51" fmla="*/ 447675 w 1338276"/>
              <a:gd name="connsiteY51" fmla="*/ 645318 h 1185862"/>
              <a:gd name="connsiteX52" fmla="*/ 461963 w 1338276"/>
              <a:gd name="connsiteY52" fmla="*/ 635793 h 1185862"/>
              <a:gd name="connsiteX53" fmla="*/ 476250 w 1338276"/>
              <a:gd name="connsiteY53" fmla="*/ 626268 h 1185862"/>
              <a:gd name="connsiteX54" fmla="*/ 483394 w 1338276"/>
              <a:gd name="connsiteY54" fmla="*/ 621506 h 1185862"/>
              <a:gd name="connsiteX55" fmla="*/ 492919 w 1338276"/>
              <a:gd name="connsiteY55" fmla="*/ 616743 h 1185862"/>
              <a:gd name="connsiteX56" fmla="*/ 516732 w 1338276"/>
              <a:gd name="connsiteY56" fmla="*/ 600075 h 1185862"/>
              <a:gd name="connsiteX57" fmla="*/ 526257 w 1338276"/>
              <a:gd name="connsiteY57" fmla="*/ 590550 h 1185862"/>
              <a:gd name="connsiteX58" fmla="*/ 542925 w 1338276"/>
              <a:gd name="connsiteY58" fmla="*/ 578643 h 1185862"/>
              <a:gd name="connsiteX59" fmla="*/ 550069 w 1338276"/>
              <a:gd name="connsiteY59" fmla="*/ 571500 h 1185862"/>
              <a:gd name="connsiteX60" fmla="*/ 569119 w 1338276"/>
              <a:gd name="connsiteY60" fmla="*/ 561975 h 1185862"/>
              <a:gd name="connsiteX61" fmla="*/ 585788 w 1338276"/>
              <a:gd name="connsiteY61" fmla="*/ 547687 h 1185862"/>
              <a:gd name="connsiteX62" fmla="*/ 592932 w 1338276"/>
              <a:gd name="connsiteY62" fmla="*/ 545306 h 1185862"/>
              <a:gd name="connsiteX63" fmla="*/ 600075 w 1338276"/>
              <a:gd name="connsiteY63" fmla="*/ 540543 h 1185862"/>
              <a:gd name="connsiteX64" fmla="*/ 607219 w 1338276"/>
              <a:gd name="connsiteY64" fmla="*/ 538162 h 1185862"/>
              <a:gd name="connsiteX65" fmla="*/ 626269 w 1338276"/>
              <a:gd name="connsiteY65" fmla="*/ 523875 h 1185862"/>
              <a:gd name="connsiteX66" fmla="*/ 645319 w 1338276"/>
              <a:gd name="connsiteY66" fmla="*/ 514350 h 1185862"/>
              <a:gd name="connsiteX67" fmla="*/ 671513 w 1338276"/>
              <a:gd name="connsiteY67" fmla="*/ 497681 h 1185862"/>
              <a:gd name="connsiteX68" fmla="*/ 678657 w 1338276"/>
              <a:gd name="connsiteY68" fmla="*/ 492918 h 1185862"/>
              <a:gd name="connsiteX69" fmla="*/ 688182 w 1338276"/>
              <a:gd name="connsiteY69" fmla="*/ 485775 h 1185862"/>
              <a:gd name="connsiteX70" fmla="*/ 695325 w 1338276"/>
              <a:gd name="connsiteY70" fmla="*/ 483393 h 1185862"/>
              <a:gd name="connsiteX71" fmla="*/ 704850 w 1338276"/>
              <a:gd name="connsiteY71" fmla="*/ 478631 h 1185862"/>
              <a:gd name="connsiteX72" fmla="*/ 719138 w 1338276"/>
              <a:gd name="connsiteY72" fmla="*/ 469106 h 1185862"/>
              <a:gd name="connsiteX73" fmla="*/ 733425 w 1338276"/>
              <a:gd name="connsiteY73" fmla="*/ 464343 h 1185862"/>
              <a:gd name="connsiteX74" fmla="*/ 750094 w 1338276"/>
              <a:gd name="connsiteY74" fmla="*/ 454818 h 1185862"/>
              <a:gd name="connsiteX75" fmla="*/ 762000 w 1338276"/>
              <a:gd name="connsiteY75" fmla="*/ 447675 h 1185862"/>
              <a:gd name="connsiteX76" fmla="*/ 776288 w 1338276"/>
              <a:gd name="connsiteY76" fmla="*/ 440531 h 1185862"/>
              <a:gd name="connsiteX77" fmla="*/ 783432 w 1338276"/>
              <a:gd name="connsiteY77" fmla="*/ 435768 h 1185862"/>
              <a:gd name="connsiteX78" fmla="*/ 790575 w 1338276"/>
              <a:gd name="connsiteY78" fmla="*/ 433387 h 1185862"/>
              <a:gd name="connsiteX79" fmla="*/ 819150 w 1338276"/>
              <a:gd name="connsiteY79" fmla="*/ 416718 h 1185862"/>
              <a:gd name="connsiteX80" fmla="*/ 828675 w 1338276"/>
              <a:gd name="connsiteY80" fmla="*/ 414337 h 1185862"/>
              <a:gd name="connsiteX81" fmla="*/ 835819 w 1338276"/>
              <a:gd name="connsiteY81" fmla="*/ 411956 h 1185862"/>
              <a:gd name="connsiteX82" fmla="*/ 842963 w 1338276"/>
              <a:gd name="connsiteY82" fmla="*/ 402431 h 1185862"/>
              <a:gd name="connsiteX83" fmla="*/ 852488 w 1338276"/>
              <a:gd name="connsiteY83" fmla="*/ 388143 h 1185862"/>
              <a:gd name="connsiteX84" fmla="*/ 859632 w 1338276"/>
              <a:gd name="connsiteY84" fmla="*/ 381000 h 1185862"/>
              <a:gd name="connsiteX85" fmla="*/ 878682 w 1338276"/>
              <a:gd name="connsiteY85" fmla="*/ 359568 h 1185862"/>
              <a:gd name="connsiteX86" fmla="*/ 892969 w 1338276"/>
              <a:gd name="connsiteY86" fmla="*/ 350043 h 1185862"/>
              <a:gd name="connsiteX87" fmla="*/ 909638 w 1338276"/>
              <a:gd name="connsiteY87" fmla="*/ 340518 h 1185862"/>
              <a:gd name="connsiteX88" fmla="*/ 916782 w 1338276"/>
              <a:gd name="connsiteY88" fmla="*/ 333375 h 1185862"/>
              <a:gd name="connsiteX89" fmla="*/ 931069 w 1338276"/>
              <a:gd name="connsiteY89" fmla="*/ 323850 h 1185862"/>
              <a:gd name="connsiteX90" fmla="*/ 954882 w 1338276"/>
              <a:gd name="connsiteY90" fmla="*/ 304800 h 1185862"/>
              <a:gd name="connsiteX91" fmla="*/ 971550 w 1338276"/>
              <a:gd name="connsiteY91" fmla="*/ 288131 h 1185862"/>
              <a:gd name="connsiteX92" fmla="*/ 985838 w 1338276"/>
              <a:gd name="connsiteY92" fmla="*/ 276225 h 1185862"/>
              <a:gd name="connsiteX93" fmla="*/ 992982 w 1338276"/>
              <a:gd name="connsiteY93" fmla="*/ 271462 h 1185862"/>
              <a:gd name="connsiteX94" fmla="*/ 1000125 w 1338276"/>
              <a:gd name="connsiteY94" fmla="*/ 264318 h 1185862"/>
              <a:gd name="connsiteX95" fmla="*/ 1004888 w 1338276"/>
              <a:gd name="connsiteY95" fmla="*/ 257175 h 1185862"/>
              <a:gd name="connsiteX96" fmla="*/ 1012032 w 1338276"/>
              <a:gd name="connsiteY96" fmla="*/ 254793 h 1185862"/>
              <a:gd name="connsiteX97" fmla="*/ 1016794 w 1338276"/>
              <a:gd name="connsiteY97" fmla="*/ 247650 h 1185862"/>
              <a:gd name="connsiteX98" fmla="*/ 1038225 w 1338276"/>
              <a:gd name="connsiteY98" fmla="*/ 235743 h 1185862"/>
              <a:gd name="connsiteX99" fmla="*/ 1052513 w 1338276"/>
              <a:gd name="connsiteY99" fmla="*/ 223837 h 1185862"/>
              <a:gd name="connsiteX100" fmla="*/ 1059657 w 1338276"/>
              <a:gd name="connsiteY100" fmla="*/ 221456 h 1185862"/>
              <a:gd name="connsiteX101" fmla="*/ 1066800 w 1338276"/>
              <a:gd name="connsiteY101" fmla="*/ 214312 h 1185862"/>
              <a:gd name="connsiteX102" fmla="*/ 1076325 w 1338276"/>
              <a:gd name="connsiteY102" fmla="*/ 209550 h 1185862"/>
              <a:gd name="connsiteX103" fmla="*/ 1081088 w 1338276"/>
              <a:gd name="connsiteY103" fmla="*/ 202406 h 1185862"/>
              <a:gd name="connsiteX104" fmla="*/ 1088232 w 1338276"/>
              <a:gd name="connsiteY104" fmla="*/ 197643 h 1185862"/>
              <a:gd name="connsiteX105" fmla="*/ 1095375 w 1338276"/>
              <a:gd name="connsiteY105" fmla="*/ 190500 h 1185862"/>
              <a:gd name="connsiteX106" fmla="*/ 1114425 w 1338276"/>
              <a:gd name="connsiteY106" fmla="*/ 178593 h 1185862"/>
              <a:gd name="connsiteX107" fmla="*/ 1126332 w 1338276"/>
              <a:gd name="connsiteY107" fmla="*/ 166687 h 1185862"/>
              <a:gd name="connsiteX108" fmla="*/ 1138238 w 1338276"/>
              <a:gd name="connsiteY108" fmla="*/ 154781 h 1185862"/>
              <a:gd name="connsiteX109" fmla="*/ 1147763 w 1338276"/>
              <a:gd name="connsiteY109" fmla="*/ 145256 h 1185862"/>
              <a:gd name="connsiteX110" fmla="*/ 1157288 w 1338276"/>
              <a:gd name="connsiteY110" fmla="*/ 140493 h 1185862"/>
              <a:gd name="connsiteX111" fmla="*/ 1178719 w 1338276"/>
              <a:gd name="connsiteY111" fmla="*/ 126206 h 1185862"/>
              <a:gd name="connsiteX112" fmla="*/ 1185863 w 1338276"/>
              <a:gd name="connsiteY112" fmla="*/ 121443 h 1185862"/>
              <a:gd name="connsiteX113" fmla="*/ 1195388 w 1338276"/>
              <a:gd name="connsiteY113" fmla="*/ 111918 h 1185862"/>
              <a:gd name="connsiteX114" fmla="*/ 1204913 w 1338276"/>
              <a:gd name="connsiteY114" fmla="*/ 109537 h 1185862"/>
              <a:gd name="connsiteX115" fmla="*/ 1212057 w 1338276"/>
              <a:gd name="connsiteY115" fmla="*/ 104775 h 1185862"/>
              <a:gd name="connsiteX116" fmla="*/ 1219200 w 1338276"/>
              <a:gd name="connsiteY116" fmla="*/ 95250 h 1185862"/>
              <a:gd name="connsiteX117" fmla="*/ 1226344 w 1338276"/>
              <a:gd name="connsiteY117" fmla="*/ 92868 h 1185862"/>
              <a:gd name="connsiteX118" fmla="*/ 1240632 w 1338276"/>
              <a:gd name="connsiteY118" fmla="*/ 78581 h 1185862"/>
              <a:gd name="connsiteX119" fmla="*/ 1247775 w 1338276"/>
              <a:gd name="connsiteY119" fmla="*/ 71437 h 1185862"/>
              <a:gd name="connsiteX120" fmla="*/ 1264444 w 1338276"/>
              <a:gd name="connsiteY120" fmla="*/ 61912 h 1185862"/>
              <a:gd name="connsiteX121" fmla="*/ 1269207 w 1338276"/>
              <a:gd name="connsiteY121" fmla="*/ 54768 h 1185862"/>
              <a:gd name="connsiteX122" fmla="*/ 1283494 w 1338276"/>
              <a:gd name="connsiteY122" fmla="*/ 47625 h 1185862"/>
              <a:gd name="connsiteX123" fmla="*/ 1312069 w 1338276"/>
              <a:gd name="connsiteY123" fmla="*/ 23812 h 1185862"/>
              <a:gd name="connsiteX124" fmla="*/ 1316832 w 1338276"/>
              <a:gd name="connsiteY124" fmla="*/ 16668 h 1185862"/>
              <a:gd name="connsiteX125" fmla="*/ 1331119 w 1338276"/>
              <a:gd name="connsiteY125" fmla="*/ 7143 h 1185862"/>
              <a:gd name="connsiteX126" fmla="*/ 1338263 w 1338276"/>
              <a:gd name="connsiteY126" fmla="*/ 0 h 1185862"/>
              <a:gd name="connsiteX0" fmla="*/ 0 w 1338276"/>
              <a:gd name="connsiteY0" fmla="*/ 1185862 h 1185862"/>
              <a:gd name="connsiteX1" fmla="*/ 7144 w 1338276"/>
              <a:gd name="connsiteY1" fmla="*/ 1173956 h 1185862"/>
              <a:gd name="connsiteX2" fmla="*/ 19050 w 1338276"/>
              <a:gd name="connsiteY2" fmla="*/ 1157287 h 1185862"/>
              <a:gd name="connsiteX3" fmla="*/ 26194 w 1338276"/>
              <a:gd name="connsiteY3" fmla="*/ 1143000 h 1185862"/>
              <a:gd name="connsiteX4" fmla="*/ 28575 w 1338276"/>
              <a:gd name="connsiteY4" fmla="*/ 1135856 h 1185862"/>
              <a:gd name="connsiteX5" fmla="*/ 38100 w 1338276"/>
              <a:gd name="connsiteY5" fmla="*/ 1121568 h 1185862"/>
              <a:gd name="connsiteX6" fmla="*/ 40482 w 1338276"/>
              <a:gd name="connsiteY6" fmla="*/ 1114425 h 1185862"/>
              <a:gd name="connsiteX7" fmla="*/ 50007 w 1338276"/>
              <a:gd name="connsiteY7" fmla="*/ 1100137 h 1185862"/>
              <a:gd name="connsiteX8" fmla="*/ 61913 w 1338276"/>
              <a:gd name="connsiteY8" fmla="*/ 1078706 h 1185862"/>
              <a:gd name="connsiteX9" fmla="*/ 71438 w 1338276"/>
              <a:gd name="connsiteY9" fmla="*/ 1064418 h 1185862"/>
              <a:gd name="connsiteX10" fmla="*/ 76200 w 1338276"/>
              <a:gd name="connsiteY10" fmla="*/ 1057275 h 1185862"/>
              <a:gd name="connsiteX11" fmla="*/ 83344 w 1338276"/>
              <a:gd name="connsiteY11" fmla="*/ 1047750 h 1185862"/>
              <a:gd name="connsiteX12" fmla="*/ 85725 w 1338276"/>
              <a:gd name="connsiteY12" fmla="*/ 1040606 h 1185862"/>
              <a:gd name="connsiteX13" fmla="*/ 97632 w 1338276"/>
              <a:gd name="connsiteY13" fmla="*/ 1026318 h 1185862"/>
              <a:gd name="connsiteX14" fmla="*/ 104775 w 1338276"/>
              <a:gd name="connsiteY14" fmla="*/ 1012031 h 1185862"/>
              <a:gd name="connsiteX15" fmla="*/ 109538 w 1338276"/>
              <a:gd name="connsiteY15" fmla="*/ 1002506 h 1185862"/>
              <a:gd name="connsiteX16" fmla="*/ 114300 w 1338276"/>
              <a:gd name="connsiteY16" fmla="*/ 995362 h 1185862"/>
              <a:gd name="connsiteX17" fmla="*/ 116682 w 1338276"/>
              <a:gd name="connsiteY17" fmla="*/ 988218 h 1185862"/>
              <a:gd name="connsiteX18" fmla="*/ 126207 w 1338276"/>
              <a:gd name="connsiteY18" fmla="*/ 973931 h 1185862"/>
              <a:gd name="connsiteX19" fmla="*/ 135732 w 1338276"/>
              <a:gd name="connsiteY19" fmla="*/ 959643 h 1185862"/>
              <a:gd name="connsiteX20" fmla="*/ 142875 w 1338276"/>
              <a:gd name="connsiteY20" fmla="*/ 952500 h 1185862"/>
              <a:gd name="connsiteX21" fmla="*/ 152400 w 1338276"/>
              <a:gd name="connsiteY21" fmla="*/ 938212 h 1185862"/>
              <a:gd name="connsiteX22" fmla="*/ 157163 w 1338276"/>
              <a:gd name="connsiteY22" fmla="*/ 931068 h 1185862"/>
              <a:gd name="connsiteX23" fmla="*/ 164307 w 1338276"/>
              <a:gd name="connsiteY23" fmla="*/ 921543 h 1185862"/>
              <a:gd name="connsiteX24" fmla="*/ 169069 w 1338276"/>
              <a:gd name="connsiteY24" fmla="*/ 914400 h 1185862"/>
              <a:gd name="connsiteX25" fmla="*/ 176213 w 1338276"/>
              <a:gd name="connsiteY25" fmla="*/ 907256 h 1185862"/>
              <a:gd name="connsiteX26" fmla="*/ 183357 w 1338276"/>
              <a:gd name="connsiteY26" fmla="*/ 897731 h 1185862"/>
              <a:gd name="connsiteX27" fmla="*/ 188119 w 1338276"/>
              <a:gd name="connsiteY27" fmla="*/ 890587 h 1185862"/>
              <a:gd name="connsiteX28" fmla="*/ 204788 w 1338276"/>
              <a:gd name="connsiteY28" fmla="*/ 873918 h 1185862"/>
              <a:gd name="connsiteX29" fmla="*/ 209550 w 1338276"/>
              <a:gd name="connsiteY29" fmla="*/ 866775 h 1185862"/>
              <a:gd name="connsiteX30" fmla="*/ 219075 w 1338276"/>
              <a:gd name="connsiteY30" fmla="*/ 847725 h 1185862"/>
              <a:gd name="connsiteX31" fmla="*/ 223838 w 1338276"/>
              <a:gd name="connsiteY31" fmla="*/ 840581 h 1185862"/>
              <a:gd name="connsiteX32" fmla="*/ 233363 w 1338276"/>
              <a:gd name="connsiteY32" fmla="*/ 812006 h 1185862"/>
              <a:gd name="connsiteX33" fmla="*/ 235744 w 1338276"/>
              <a:gd name="connsiteY33" fmla="*/ 804862 h 1185862"/>
              <a:gd name="connsiteX34" fmla="*/ 240507 w 1338276"/>
              <a:gd name="connsiteY34" fmla="*/ 797718 h 1185862"/>
              <a:gd name="connsiteX35" fmla="*/ 247650 w 1338276"/>
              <a:gd name="connsiteY35" fmla="*/ 783431 h 1185862"/>
              <a:gd name="connsiteX36" fmla="*/ 254794 w 1338276"/>
              <a:gd name="connsiteY36" fmla="*/ 778668 h 1185862"/>
              <a:gd name="connsiteX37" fmla="*/ 264319 w 1338276"/>
              <a:gd name="connsiteY37" fmla="*/ 769143 h 1185862"/>
              <a:gd name="connsiteX38" fmla="*/ 269082 w 1338276"/>
              <a:gd name="connsiteY38" fmla="*/ 762000 h 1185862"/>
              <a:gd name="connsiteX39" fmla="*/ 278607 w 1338276"/>
              <a:gd name="connsiteY39" fmla="*/ 757237 h 1185862"/>
              <a:gd name="connsiteX40" fmla="*/ 285750 w 1338276"/>
              <a:gd name="connsiteY40" fmla="*/ 752475 h 1185862"/>
              <a:gd name="connsiteX41" fmla="*/ 292894 w 1338276"/>
              <a:gd name="connsiteY41" fmla="*/ 745331 h 1185862"/>
              <a:gd name="connsiteX42" fmla="*/ 307182 w 1338276"/>
              <a:gd name="connsiteY42" fmla="*/ 738187 h 1185862"/>
              <a:gd name="connsiteX43" fmla="*/ 314325 w 1338276"/>
              <a:gd name="connsiteY43" fmla="*/ 733425 h 1185862"/>
              <a:gd name="connsiteX44" fmla="*/ 323850 w 1338276"/>
              <a:gd name="connsiteY44" fmla="*/ 728662 h 1185862"/>
              <a:gd name="connsiteX45" fmla="*/ 338138 w 1338276"/>
              <a:gd name="connsiteY45" fmla="*/ 719137 h 1185862"/>
              <a:gd name="connsiteX46" fmla="*/ 357188 w 1338276"/>
              <a:gd name="connsiteY46" fmla="*/ 704850 h 1185862"/>
              <a:gd name="connsiteX47" fmla="*/ 378619 w 1338276"/>
              <a:gd name="connsiteY47" fmla="*/ 690562 h 1185862"/>
              <a:gd name="connsiteX48" fmla="*/ 392907 w 1338276"/>
              <a:gd name="connsiteY48" fmla="*/ 681037 h 1185862"/>
              <a:gd name="connsiteX49" fmla="*/ 421482 w 1338276"/>
              <a:gd name="connsiteY49" fmla="*/ 661987 h 1185862"/>
              <a:gd name="connsiteX50" fmla="*/ 433388 w 1338276"/>
              <a:gd name="connsiteY50" fmla="*/ 654843 h 1185862"/>
              <a:gd name="connsiteX51" fmla="*/ 447675 w 1338276"/>
              <a:gd name="connsiteY51" fmla="*/ 645318 h 1185862"/>
              <a:gd name="connsiteX52" fmla="*/ 461963 w 1338276"/>
              <a:gd name="connsiteY52" fmla="*/ 635793 h 1185862"/>
              <a:gd name="connsiteX53" fmla="*/ 476250 w 1338276"/>
              <a:gd name="connsiteY53" fmla="*/ 626268 h 1185862"/>
              <a:gd name="connsiteX54" fmla="*/ 483394 w 1338276"/>
              <a:gd name="connsiteY54" fmla="*/ 621506 h 1185862"/>
              <a:gd name="connsiteX55" fmla="*/ 492919 w 1338276"/>
              <a:gd name="connsiteY55" fmla="*/ 616743 h 1185862"/>
              <a:gd name="connsiteX56" fmla="*/ 516732 w 1338276"/>
              <a:gd name="connsiteY56" fmla="*/ 600075 h 1185862"/>
              <a:gd name="connsiteX57" fmla="*/ 526257 w 1338276"/>
              <a:gd name="connsiteY57" fmla="*/ 590550 h 1185862"/>
              <a:gd name="connsiteX58" fmla="*/ 542925 w 1338276"/>
              <a:gd name="connsiteY58" fmla="*/ 578643 h 1185862"/>
              <a:gd name="connsiteX59" fmla="*/ 550069 w 1338276"/>
              <a:gd name="connsiteY59" fmla="*/ 571500 h 1185862"/>
              <a:gd name="connsiteX60" fmla="*/ 569119 w 1338276"/>
              <a:gd name="connsiteY60" fmla="*/ 561975 h 1185862"/>
              <a:gd name="connsiteX61" fmla="*/ 585788 w 1338276"/>
              <a:gd name="connsiteY61" fmla="*/ 547687 h 1185862"/>
              <a:gd name="connsiteX62" fmla="*/ 592932 w 1338276"/>
              <a:gd name="connsiteY62" fmla="*/ 545306 h 1185862"/>
              <a:gd name="connsiteX63" fmla="*/ 600075 w 1338276"/>
              <a:gd name="connsiteY63" fmla="*/ 540543 h 1185862"/>
              <a:gd name="connsiteX64" fmla="*/ 607219 w 1338276"/>
              <a:gd name="connsiteY64" fmla="*/ 538162 h 1185862"/>
              <a:gd name="connsiteX65" fmla="*/ 626269 w 1338276"/>
              <a:gd name="connsiteY65" fmla="*/ 523875 h 1185862"/>
              <a:gd name="connsiteX66" fmla="*/ 645319 w 1338276"/>
              <a:gd name="connsiteY66" fmla="*/ 514350 h 1185862"/>
              <a:gd name="connsiteX67" fmla="*/ 671513 w 1338276"/>
              <a:gd name="connsiteY67" fmla="*/ 497681 h 1185862"/>
              <a:gd name="connsiteX68" fmla="*/ 678657 w 1338276"/>
              <a:gd name="connsiteY68" fmla="*/ 492918 h 1185862"/>
              <a:gd name="connsiteX69" fmla="*/ 688182 w 1338276"/>
              <a:gd name="connsiteY69" fmla="*/ 485775 h 1185862"/>
              <a:gd name="connsiteX70" fmla="*/ 695325 w 1338276"/>
              <a:gd name="connsiteY70" fmla="*/ 483393 h 1185862"/>
              <a:gd name="connsiteX71" fmla="*/ 704850 w 1338276"/>
              <a:gd name="connsiteY71" fmla="*/ 478631 h 1185862"/>
              <a:gd name="connsiteX72" fmla="*/ 719138 w 1338276"/>
              <a:gd name="connsiteY72" fmla="*/ 469106 h 1185862"/>
              <a:gd name="connsiteX73" fmla="*/ 733425 w 1338276"/>
              <a:gd name="connsiteY73" fmla="*/ 464343 h 1185862"/>
              <a:gd name="connsiteX74" fmla="*/ 750094 w 1338276"/>
              <a:gd name="connsiteY74" fmla="*/ 454818 h 1185862"/>
              <a:gd name="connsiteX75" fmla="*/ 762000 w 1338276"/>
              <a:gd name="connsiteY75" fmla="*/ 447675 h 1185862"/>
              <a:gd name="connsiteX76" fmla="*/ 776288 w 1338276"/>
              <a:gd name="connsiteY76" fmla="*/ 440531 h 1185862"/>
              <a:gd name="connsiteX77" fmla="*/ 783432 w 1338276"/>
              <a:gd name="connsiteY77" fmla="*/ 435768 h 1185862"/>
              <a:gd name="connsiteX78" fmla="*/ 790575 w 1338276"/>
              <a:gd name="connsiteY78" fmla="*/ 433387 h 1185862"/>
              <a:gd name="connsiteX79" fmla="*/ 819150 w 1338276"/>
              <a:gd name="connsiteY79" fmla="*/ 416718 h 1185862"/>
              <a:gd name="connsiteX80" fmla="*/ 828675 w 1338276"/>
              <a:gd name="connsiteY80" fmla="*/ 414337 h 1185862"/>
              <a:gd name="connsiteX81" fmla="*/ 835819 w 1338276"/>
              <a:gd name="connsiteY81" fmla="*/ 411956 h 1185862"/>
              <a:gd name="connsiteX82" fmla="*/ 842963 w 1338276"/>
              <a:gd name="connsiteY82" fmla="*/ 402431 h 1185862"/>
              <a:gd name="connsiteX83" fmla="*/ 852488 w 1338276"/>
              <a:gd name="connsiteY83" fmla="*/ 388143 h 1185862"/>
              <a:gd name="connsiteX84" fmla="*/ 859632 w 1338276"/>
              <a:gd name="connsiteY84" fmla="*/ 381000 h 1185862"/>
              <a:gd name="connsiteX85" fmla="*/ 878682 w 1338276"/>
              <a:gd name="connsiteY85" fmla="*/ 359568 h 1185862"/>
              <a:gd name="connsiteX86" fmla="*/ 904875 w 1338276"/>
              <a:gd name="connsiteY86" fmla="*/ 359568 h 1185862"/>
              <a:gd name="connsiteX87" fmla="*/ 909638 w 1338276"/>
              <a:gd name="connsiteY87" fmla="*/ 340518 h 1185862"/>
              <a:gd name="connsiteX88" fmla="*/ 916782 w 1338276"/>
              <a:gd name="connsiteY88" fmla="*/ 333375 h 1185862"/>
              <a:gd name="connsiteX89" fmla="*/ 931069 w 1338276"/>
              <a:gd name="connsiteY89" fmla="*/ 323850 h 1185862"/>
              <a:gd name="connsiteX90" fmla="*/ 954882 w 1338276"/>
              <a:gd name="connsiteY90" fmla="*/ 304800 h 1185862"/>
              <a:gd name="connsiteX91" fmla="*/ 971550 w 1338276"/>
              <a:gd name="connsiteY91" fmla="*/ 288131 h 1185862"/>
              <a:gd name="connsiteX92" fmla="*/ 985838 w 1338276"/>
              <a:gd name="connsiteY92" fmla="*/ 276225 h 1185862"/>
              <a:gd name="connsiteX93" fmla="*/ 992982 w 1338276"/>
              <a:gd name="connsiteY93" fmla="*/ 271462 h 1185862"/>
              <a:gd name="connsiteX94" fmla="*/ 1000125 w 1338276"/>
              <a:gd name="connsiteY94" fmla="*/ 264318 h 1185862"/>
              <a:gd name="connsiteX95" fmla="*/ 1004888 w 1338276"/>
              <a:gd name="connsiteY95" fmla="*/ 257175 h 1185862"/>
              <a:gd name="connsiteX96" fmla="*/ 1012032 w 1338276"/>
              <a:gd name="connsiteY96" fmla="*/ 254793 h 1185862"/>
              <a:gd name="connsiteX97" fmla="*/ 1016794 w 1338276"/>
              <a:gd name="connsiteY97" fmla="*/ 247650 h 1185862"/>
              <a:gd name="connsiteX98" fmla="*/ 1038225 w 1338276"/>
              <a:gd name="connsiteY98" fmla="*/ 235743 h 1185862"/>
              <a:gd name="connsiteX99" fmla="*/ 1052513 w 1338276"/>
              <a:gd name="connsiteY99" fmla="*/ 223837 h 1185862"/>
              <a:gd name="connsiteX100" fmla="*/ 1059657 w 1338276"/>
              <a:gd name="connsiteY100" fmla="*/ 221456 h 1185862"/>
              <a:gd name="connsiteX101" fmla="*/ 1066800 w 1338276"/>
              <a:gd name="connsiteY101" fmla="*/ 214312 h 1185862"/>
              <a:gd name="connsiteX102" fmla="*/ 1076325 w 1338276"/>
              <a:gd name="connsiteY102" fmla="*/ 209550 h 1185862"/>
              <a:gd name="connsiteX103" fmla="*/ 1081088 w 1338276"/>
              <a:gd name="connsiteY103" fmla="*/ 202406 h 1185862"/>
              <a:gd name="connsiteX104" fmla="*/ 1088232 w 1338276"/>
              <a:gd name="connsiteY104" fmla="*/ 197643 h 1185862"/>
              <a:gd name="connsiteX105" fmla="*/ 1095375 w 1338276"/>
              <a:gd name="connsiteY105" fmla="*/ 190500 h 1185862"/>
              <a:gd name="connsiteX106" fmla="*/ 1114425 w 1338276"/>
              <a:gd name="connsiteY106" fmla="*/ 178593 h 1185862"/>
              <a:gd name="connsiteX107" fmla="*/ 1126332 w 1338276"/>
              <a:gd name="connsiteY107" fmla="*/ 166687 h 1185862"/>
              <a:gd name="connsiteX108" fmla="*/ 1138238 w 1338276"/>
              <a:gd name="connsiteY108" fmla="*/ 154781 h 1185862"/>
              <a:gd name="connsiteX109" fmla="*/ 1147763 w 1338276"/>
              <a:gd name="connsiteY109" fmla="*/ 145256 h 1185862"/>
              <a:gd name="connsiteX110" fmla="*/ 1157288 w 1338276"/>
              <a:gd name="connsiteY110" fmla="*/ 140493 h 1185862"/>
              <a:gd name="connsiteX111" fmla="*/ 1178719 w 1338276"/>
              <a:gd name="connsiteY111" fmla="*/ 126206 h 1185862"/>
              <a:gd name="connsiteX112" fmla="*/ 1185863 w 1338276"/>
              <a:gd name="connsiteY112" fmla="*/ 121443 h 1185862"/>
              <a:gd name="connsiteX113" fmla="*/ 1195388 w 1338276"/>
              <a:gd name="connsiteY113" fmla="*/ 111918 h 1185862"/>
              <a:gd name="connsiteX114" fmla="*/ 1204913 w 1338276"/>
              <a:gd name="connsiteY114" fmla="*/ 109537 h 1185862"/>
              <a:gd name="connsiteX115" fmla="*/ 1212057 w 1338276"/>
              <a:gd name="connsiteY115" fmla="*/ 104775 h 1185862"/>
              <a:gd name="connsiteX116" fmla="*/ 1219200 w 1338276"/>
              <a:gd name="connsiteY116" fmla="*/ 95250 h 1185862"/>
              <a:gd name="connsiteX117" fmla="*/ 1226344 w 1338276"/>
              <a:gd name="connsiteY117" fmla="*/ 92868 h 1185862"/>
              <a:gd name="connsiteX118" fmla="*/ 1240632 w 1338276"/>
              <a:gd name="connsiteY118" fmla="*/ 78581 h 1185862"/>
              <a:gd name="connsiteX119" fmla="*/ 1247775 w 1338276"/>
              <a:gd name="connsiteY119" fmla="*/ 71437 h 1185862"/>
              <a:gd name="connsiteX120" fmla="*/ 1264444 w 1338276"/>
              <a:gd name="connsiteY120" fmla="*/ 61912 h 1185862"/>
              <a:gd name="connsiteX121" fmla="*/ 1269207 w 1338276"/>
              <a:gd name="connsiteY121" fmla="*/ 54768 h 1185862"/>
              <a:gd name="connsiteX122" fmla="*/ 1283494 w 1338276"/>
              <a:gd name="connsiteY122" fmla="*/ 47625 h 1185862"/>
              <a:gd name="connsiteX123" fmla="*/ 1312069 w 1338276"/>
              <a:gd name="connsiteY123" fmla="*/ 23812 h 1185862"/>
              <a:gd name="connsiteX124" fmla="*/ 1316832 w 1338276"/>
              <a:gd name="connsiteY124" fmla="*/ 16668 h 1185862"/>
              <a:gd name="connsiteX125" fmla="*/ 1331119 w 1338276"/>
              <a:gd name="connsiteY125" fmla="*/ 7143 h 1185862"/>
              <a:gd name="connsiteX126" fmla="*/ 1338263 w 1338276"/>
              <a:gd name="connsiteY126" fmla="*/ 0 h 1185862"/>
              <a:gd name="connsiteX0" fmla="*/ 0 w 1338276"/>
              <a:gd name="connsiteY0" fmla="*/ 1185862 h 1185862"/>
              <a:gd name="connsiteX1" fmla="*/ 7144 w 1338276"/>
              <a:gd name="connsiteY1" fmla="*/ 1173956 h 1185862"/>
              <a:gd name="connsiteX2" fmla="*/ 19050 w 1338276"/>
              <a:gd name="connsiteY2" fmla="*/ 1157287 h 1185862"/>
              <a:gd name="connsiteX3" fmla="*/ 26194 w 1338276"/>
              <a:gd name="connsiteY3" fmla="*/ 1143000 h 1185862"/>
              <a:gd name="connsiteX4" fmla="*/ 28575 w 1338276"/>
              <a:gd name="connsiteY4" fmla="*/ 1135856 h 1185862"/>
              <a:gd name="connsiteX5" fmla="*/ 38100 w 1338276"/>
              <a:gd name="connsiteY5" fmla="*/ 1121568 h 1185862"/>
              <a:gd name="connsiteX6" fmla="*/ 40482 w 1338276"/>
              <a:gd name="connsiteY6" fmla="*/ 1114425 h 1185862"/>
              <a:gd name="connsiteX7" fmla="*/ 50007 w 1338276"/>
              <a:gd name="connsiteY7" fmla="*/ 1100137 h 1185862"/>
              <a:gd name="connsiteX8" fmla="*/ 61913 w 1338276"/>
              <a:gd name="connsiteY8" fmla="*/ 1078706 h 1185862"/>
              <a:gd name="connsiteX9" fmla="*/ 71438 w 1338276"/>
              <a:gd name="connsiteY9" fmla="*/ 1064418 h 1185862"/>
              <a:gd name="connsiteX10" fmla="*/ 76200 w 1338276"/>
              <a:gd name="connsiteY10" fmla="*/ 1057275 h 1185862"/>
              <a:gd name="connsiteX11" fmla="*/ 83344 w 1338276"/>
              <a:gd name="connsiteY11" fmla="*/ 1047750 h 1185862"/>
              <a:gd name="connsiteX12" fmla="*/ 85725 w 1338276"/>
              <a:gd name="connsiteY12" fmla="*/ 1040606 h 1185862"/>
              <a:gd name="connsiteX13" fmla="*/ 97632 w 1338276"/>
              <a:gd name="connsiteY13" fmla="*/ 1026318 h 1185862"/>
              <a:gd name="connsiteX14" fmla="*/ 104775 w 1338276"/>
              <a:gd name="connsiteY14" fmla="*/ 1012031 h 1185862"/>
              <a:gd name="connsiteX15" fmla="*/ 109538 w 1338276"/>
              <a:gd name="connsiteY15" fmla="*/ 1002506 h 1185862"/>
              <a:gd name="connsiteX16" fmla="*/ 114300 w 1338276"/>
              <a:gd name="connsiteY16" fmla="*/ 995362 h 1185862"/>
              <a:gd name="connsiteX17" fmla="*/ 116682 w 1338276"/>
              <a:gd name="connsiteY17" fmla="*/ 988218 h 1185862"/>
              <a:gd name="connsiteX18" fmla="*/ 126207 w 1338276"/>
              <a:gd name="connsiteY18" fmla="*/ 973931 h 1185862"/>
              <a:gd name="connsiteX19" fmla="*/ 135732 w 1338276"/>
              <a:gd name="connsiteY19" fmla="*/ 959643 h 1185862"/>
              <a:gd name="connsiteX20" fmla="*/ 142875 w 1338276"/>
              <a:gd name="connsiteY20" fmla="*/ 952500 h 1185862"/>
              <a:gd name="connsiteX21" fmla="*/ 152400 w 1338276"/>
              <a:gd name="connsiteY21" fmla="*/ 938212 h 1185862"/>
              <a:gd name="connsiteX22" fmla="*/ 157163 w 1338276"/>
              <a:gd name="connsiteY22" fmla="*/ 931068 h 1185862"/>
              <a:gd name="connsiteX23" fmla="*/ 164307 w 1338276"/>
              <a:gd name="connsiteY23" fmla="*/ 921543 h 1185862"/>
              <a:gd name="connsiteX24" fmla="*/ 169069 w 1338276"/>
              <a:gd name="connsiteY24" fmla="*/ 914400 h 1185862"/>
              <a:gd name="connsiteX25" fmla="*/ 176213 w 1338276"/>
              <a:gd name="connsiteY25" fmla="*/ 907256 h 1185862"/>
              <a:gd name="connsiteX26" fmla="*/ 183357 w 1338276"/>
              <a:gd name="connsiteY26" fmla="*/ 897731 h 1185862"/>
              <a:gd name="connsiteX27" fmla="*/ 188119 w 1338276"/>
              <a:gd name="connsiteY27" fmla="*/ 890587 h 1185862"/>
              <a:gd name="connsiteX28" fmla="*/ 204788 w 1338276"/>
              <a:gd name="connsiteY28" fmla="*/ 873918 h 1185862"/>
              <a:gd name="connsiteX29" fmla="*/ 209550 w 1338276"/>
              <a:gd name="connsiteY29" fmla="*/ 866775 h 1185862"/>
              <a:gd name="connsiteX30" fmla="*/ 219075 w 1338276"/>
              <a:gd name="connsiteY30" fmla="*/ 847725 h 1185862"/>
              <a:gd name="connsiteX31" fmla="*/ 223838 w 1338276"/>
              <a:gd name="connsiteY31" fmla="*/ 840581 h 1185862"/>
              <a:gd name="connsiteX32" fmla="*/ 233363 w 1338276"/>
              <a:gd name="connsiteY32" fmla="*/ 812006 h 1185862"/>
              <a:gd name="connsiteX33" fmla="*/ 235744 w 1338276"/>
              <a:gd name="connsiteY33" fmla="*/ 804862 h 1185862"/>
              <a:gd name="connsiteX34" fmla="*/ 240507 w 1338276"/>
              <a:gd name="connsiteY34" fmla="*/ 797718 h 1185862"/>
              <a:gd name="connsiteX35" fmla="*/ 247650 w 1338276"/>
              <a:gd name="connsiteY35" fmla="*/ 783431 h 1185862"/>
              <a:gd name="connsiteX36" fmla="*/ 254794 w 1338276"/>
              <a:gd name="connsiteY36" fmla="*/ 778668 h 1185862"/>
              <a:gd name="connsiteX37" fmla="*/ 264319 w 1338276"/>
              <a:gd name="connsiteY37" fmla="*/ 769143 h 1185862"/>
              <a:gd name="connsiteX38" fmla="*/ 269082 w 1338276"/>
              <a:gd name="connsiteY38" fmla="*/ 762000 h 1185862"/>
              <a:gd name="connsiteX39" fmla="*/ 278607 w 1338276"/>
              <a:gd name="connsiteY39" fmla="*/ 757237 h 1185862"/>
              <a:gd name="connsiteX40" fmla="*/ 285750 w 1338276"/>
              <a:gd name="connsiteY40" fmla="*/ 752475 h 1185862"/>
              <a:gd name="connsiteX41" fmla="*/ 292894 w 1338276"/>
              <a:gd name="connsiteY41" fmla="*/ 745331 h 1185862"/>
              <a:gd name="connsiteX42" fmla="*/ 307182 w 1338276"/>
              <a:gd name="connsiteY42" fmla="*/ 738187 h 1185862"/>
              <a:gd name="connsiteX43" fmla="*/ 314325 w 1338276"/>
              <a:gd name="connsiteY43" fmla="*/ 733425 h 1185862"/>
              <a:gd name="connsiteX44" fmla="*/ 323850 w 1338276"/>
              <a:gd name="connsiteY44" fmla="*/ 728662 h 1185862"/>
              <a:gd name="connsiteX45" fmla="*/ 338138 w 1338276"/>
              <a:gd name="connsiteY45" fmla="*/ 719137 h 1185862"/>
              <a:gd name="connsiteX46" fmla="*/ 357188 w 1338276"/>
              <a:gd name="connsiteY46" fmla="*/ 704850 h 1185862"/>
              <a:gd name="connsiteX47" fmla="*/ 378619 w 1338276"/>
              <a:gd name="connsiteY47" fmla="*/ 690562 h 1185862"/>
              <a:gd name="connsiteX48" fmla="*/ 392907 w 1338276"/>
              <a:gd name="connsiteY48" fmla="*/ 681037 h 1185862"/>
              <a:gd name="connsiteX49" fmla="*/ 421482 w 1338276"/>
              <a:gd name="connsiteY49" fmla="*/ 661987 h 1185862"/>
              <a:gd name="connsiteX50" fmla="*/ 433388 w 1338276"/>
              <a:gd name="connsiteY50" fmla="*/ 654843 h 1185862"/>
              <a:gd name="connsiteX51" fmla="*/ 447675 w 1338276"/>
              <a:gd name="connsiteY51" fmla="*/ 645318 h 1185862"/>
              <a:gd name="connsiteX52" fmla="*/ 461963 w 1338276"/>
              <a:gd name="connsiteY52" fmla="*/ 635793 h 1185862"/>
              <a:gd name="connsiteX53" fmla="*/ 476250 w 1338276"/>
              <a:gd name="connsiteY53" fmla="*/ 626268 h 1185862"/>
              <a:gd name="connsiteX54" fmla="*/ 483394 w 1338276"/>
              <a:gd name="connsiteY54" fmla="*/ 621506 h 1185862"/>
              <a:gd name="connsiteX55" fmla="*/ 492919 w 1338276"/>
              <a:gd name="connsiteY55" fmla="*/ 616743 h 1185862"/>
              <a:gd name="connsiteX56" fmla="*/ 516732 w 1338276"/>
              <a:gd name="connsiteY56" fmla="*/ 600075 h 1185862"/>
              <a:gd name="connsiteX57" fmla="*/ 526257 w 1338276"/>
              <a:gd name="connsiteY57" fmla="*/ 590550 h 1185862"/>
              <a:gd name="connsiteX58" fmla="*/ 542925 w 1338276"/>
              <a:gd name="connsiteY58" fmla="*/ 578643 h 1185862"/>
              <a:gd name="connsiteX59" fmla="*/ 550069 w 1338276"/>
              <a:gd name="connsiteY59" fmla="*/ 571500 h 1185862"/>
              <a:gd name="connsiteX60" fmla="*/ 569119 w 1338276"/>
              <a:gd name="connsiteY60" fmla="*/ 561975 h 1185862"/>
              <a:gd name="connsiteX61" fmla="*/ 585788 w 1338276"/>
              <a:gd name="connsiteY61" fmla="*/ 547687 h 1185862"/>
              <a:gd name="connsiteX62" fmla="*/ 592932 w 1338276"/>
              <a:gd name="connsiteY62" fmla="*/ 545306 h 1185862"/>
              <a:gd name="connsiteX63" fmla="*/ 600075 w 1338276"/>
              <a:gd name="connsiteY63" fmla="*/ 540543 h 1185862"/>
              <a:gd name="connsiteX64" fmla="*/ 607219 w 1338276"/>
              <a:gd name="connsiteY64" fmla="*/ 538162 h 1185862"/>
              <a:gd name="connsiteX65" fmla="*/ 626269 w 1338276"/>
              <a:gd name="connsiteY65" fmla="*/ 523875 h 1185862"/>
              <a:gd name="connsiteX66" fmla="*/ 645319 w 1338276"/>
              <a:gd name="connsiteY66" fmla="*/ 514350 h 1185862"/>
              <a:gd name="connsiteX67" fmla="*/ 671513 w 1338276"/>
              <a:gd name="connsiteY67" fmla="*/ 497681 h 1185862"/>
              <a:gd name="connsiteX68" fmla="*/ 678657 w 1338276"/>
              <a:gd name="connsiteY68" fmla="*/ 492918 h 1185862"/>
              <a:gd name="connsiteX69" fmla="*/ 688182 w 1338276"/>
              <a:gd name="connsiteY69" fmla="*/ 485775 h 1185862"/>
              <a:gd name="connsiteX70" fmla="*/ 695325 w 1338276"/>
              <a:gd name="connsiteY70" fmla="*/ 483393 h 1185862"/>
              <a:gd name="connsiteX71" fmla="*/ 704850 w 1338276"/>
              <a:gd name="connsiteY71" fmla="*/ 478631 h 1185862"/>
              <a:gd name="connsiteX72" fmla="*/ 719138 w 1338276"/>
              <a:gd name="connsiteY72" fmla="*/ 469106 h 1185862"/>
              <a:gd name="connsiteX73" fmla="*/ 733425 w 1338276"/>
              <a:gd name="connsiteY73" fmla="*/ 464343 h 1185862"/>
              <a:gd name="connsiteX74" fmla="*/ 750094 w 1338276"/>
              <a:gd name="connsiteY74" fmla="*/ 454818 h 1185862"/>
              <a:gd name="connsiteX75" fmla="*/ 762000 w 1338276"/>
              <a:gd name="connsiteY75" fmla="*/ 447675 h 1185862"/>
              <a:gd name="connsiteX76" fmla="*/ 776288 w 1338276"/>
              <a:gd name="connsiteY76" fmla="*/ 440531 h 1185862"/>
              <a:gd name="connsiteX77" fmla="*/ 783432 w 1338276"/>
              <a:gd name="connsiteY77" fmla="*/ 435768 h 1185862"/>
              <a:gd name="connsiteX78" fmla="*/ 790575 w 1338276"/>
              <a:gd name="connsiteY78" fmla="*/ 433387 h 1185862"/>
              <a:gd name="connsiteX79" fmla="*/ 819150 w 1338276"/>
              <a:gd name="connsiteY79" fmla="*/ 416718 h 1185862"/>
              <a:gd name="connsiteX80" fmla="*/ 828675 w 1338276"/>
              <a:gd name="connsiteY80" fmla="*/ 414337 h 1185862"/>
              <a:gd name="connsiteX81" fmla="*/ 835819 w 1338276"/>
              <a:gd name="connsiteY81" fmla="*/ 411956 h 1185862"/>
              <a:gd name="connsiteX82" fmla="*/ 842963 w 1338276"/>
              <a:gd name="connsiteY82" fmla="*/ 402431 h 1185862"/>
              <a:gd name="connsiteX83" fmla="*/ 852488 w 1338276"/>
              <a:gd name="connsiteY83" fmla="*/ 388143 h 1185862"/>
              <a:gd name="connsiteX84" fmla="*/ 859632 w 1338276"/>
              <a:gd name="connsiteY84" fmla="*/ 381000 h 1185862"/>
              <a:gd name="connsiteX85" fmla="*/ 881063 w 1338276"/>
              <a:gd name="connsiteY85" fmla="*/ 378618 h 1185862"/>
              <a:gd name="connsiteX86" fmla="*/ 878682 w 1338276"/>
              <a:gd name="connsiteY86" fmla="*/ 359568 h 1185862"/>
              <a:gd name="connsiteX87" fmla="*/ 904875 w 1338276"/>
              <a:gd name="connsiteY87" fmla="*/ 359568 h 1185862"/>
              <a:gd name="connsiteX88" fmla="*/ 909638 w 1338276"/>
              <a:gd name="connsiteY88" fmla="*/ 340518 h 1185862"/>
              <a:gd name="connsiteX89" fmla="*/ 916782 w 1338276"/>
              <a:gd name="connsiteY89" fmla="*/ 333375 h 1185862"/>
              <a:gd name="connsiteX90" fmla="*/ 931069 w 1338276"/>
              <a:gd name="connsiteY90" fmla="*/ 323850 h 1185862"/>
              <a:gd name="connsiteX91" fmla="*/ 954882 w 1338276"/>
              <a:gd name="connsiteY91" fmla="*/ 304800 h 1185862"/>
              <a:gd name="connsiteX92" fmla="*/ 971550 w 1338276"/>
              <a:gd name="connsiteY92" fmla="*/ 288131 h 1185862"/>
              <a:gd name="connsiteX93" fmla="*/ 985838 w 1338276"/>
              <a:gd name="connsiteY93" fmla="*/ 276225 h 1185862"/>
              <a:gd name="connsiteX94" fmla="*/ 992982 w 1338276"/>
              <a:gd name="connsiteY94" fmla="*/ 271462 h 1185862"/>
              <a:gd name="connsiteX95" fmla="*/ 1000125 w 1338276"/>
              <a:gd name="connsiteY95" fmla="*/ 264318 h 1185862"/>
              <a:gd name="connsiteX96" fmla="*/ 1004888 w 1338276"/>
              <a:gd name="connsiteY96" fmla="*/ 257175 h 1185862"/>
              <a:gd name="connsiteX97" fmla="*/ 1012032 w 1338276"/>
              <a:gd name="connsiteY97" fmla="*/ 254793 h 1185862"/>
              <a:gd name="connsiteX98" fmla="*/ 1016794 w 1338276"/>
              <a:gd name="connsiteY98" fmla="*/ 247650 h 1185862"/>
              <a:gd name="connsiteX99" fmla="*/ 1038225 w 1338276"/>
              <a:gd name="connsiteY99" fmla="*/ 235743 h 1185862"/>
              <a:gd name="connsiteX100" fmla="*/ 1052513 w 1338276"/>
              <a:gd name="connsiteY100" fmla="*/ 223837 h 1185862"/>
              <a:gd name="connsiteX101" fmla="*/ 1059657 w 1338276"/>
              <a:gd name="connsiteY101" fmla="*/ 221456 h 1185862"/>
              <a:gd name="connsiteX102" fmla="*/ 1066800 w 1338276"/>
              <a:gd name="connsiteY102" fmla="*/ 214312 h 1185862"/>
              <a:gd name="connsiteX103" fmla="*/ 1076325 w 1338276"/>
              <a:gd name="connsiteY103" fmla="*/ 209550 h 1185862"/>
              <a:gd name="connsiteX104" fmla="*/ 1081088 w 1338276"/>
              <a:gd name="connsiteY104" fmla="*/ 202406 h 1185862"/>
              <a:gd name="connsiteX105" fmla="*/ 1088232 w 1338276"/>
              <a:gd name="connsiteY105" fmla="*/ 197643 h 1185862"/>
              <a:gd name="connsiteX106" fmla="*/ 1095375 w 1338276"/>
              <a:gd name="connsiteY106" fmla="*/ 190500 h 1185862"/>
              <a:gd name="connsiteX107" fmla="*/ 1114425 w 1338276"/>
              <a:gd name="connsiteY107" fmla="*/ 178593 h 1185862"/>
              <a:gd name="connsiteX108" fmla="*/ 1126332 w 1338276"/>
              <a:gd name="connsiteY108" fmla="*/ 166687 h 1185862"/>
              <a:gd name="connsiteX109" fmla="*/ 1138238 w 1338276"/>
              <a:gd name="connsiteY109" fmla="*/ 154781 h 1185862"/>
              <a:gd name="connsiteX110" fmla="*/ 1147763 w 1338276"/>
              <a:gd name="connsiteY110" fmla="*/ 145256 h 1185862"/>
              <a:gd name="connsiteX111" fmla="*/ 1157288 w 1338276"/>
              <a:gd name="connsiteY111" fmla="*/ 140493 h 1185862"/>
              <a:gd name="connsiteX112" fmla="*/ 1178719 w 1338276"/>
              <a:gd name="connsiteY112" fmla="*/ 126206 h 1185862"/>
              <a:gd name="connsiteX113" fmla="*/ 1185863 w 1338276"/>
              <a:gd name="connsiteY113" fmla="*/ 121443 h 1185862"/>
              <a:gd name="connsiteX114" fmla="*/ 1195388 w 1338276"/>
              <a:gd name="connsiteY114" fmla="*/ 111918 h 1185862"/>
              <a:gd name="connsiteX115" fmla="*/ 1204913 w 1338276"/>
              <a:gd name="connsiteY115" fmla="*/ 109537 h 1185862"/>
              <a:gd name="connsiteX116" fmla="*/ 1212057 w 1338276"/>
              <a:gd name="connsiteY116" fmla="*/ 104775 h 1185862"/>
              <a:gd name="connsiteX117" fmla="*/ 1219200 w 1338276"/>
              <a:gd name="connsiteY117" fmla="*/ 95250 h 1185862"/>
              <a:gd name="connsiteX118" fmla="*/ 1226344 w 1338276"/>
              <a:gd name="connsiteY118" fmla="*/ 92868 h 1185862"/>
              <a:gd name="connsiteX119" fmla="*/ 1240632 w 1338276"/>
              <a:gd name="connsiteY119" fmla="*/ 78581 h 1185862"/>
              <a:gd name="connsiteX120" fmla="*/ 1247775 w 1338276"/>
              <a:gd name="connsiteY120" fmla="*/ 71437 h 1185862"/>
              <a:gd name="connsiteX121" fmla="*/ 1264444 w 1338276"/>
              <a:gd name="connsiteY121" fmla="*/ 61912 h 1185862"/>
              <a:gd name="connsiteX122" fmla="*/ 1269207 w 1338276"/>
              <a:gd name="connsiteY122" fmla="*/ 54768 h 1185862"/>
              <a:gd name="connsiteX123" fmla="*/ 1283494 w 1338276"/>
              <a:gd name="connsiteY123" fmla="*/ 47625 h 1185862"/>
              <a:gd name="connsiteX124" fmla="*/ 1312069 w 1338276"/>
              <a:gd name="connsiteY124" fmla="*/ 23812 h 1185862"/>
              <a:gd name="connsiteX125" fmla="*/ 1316832 w 1338276"/>
              <a:gd name="connsiteY125" fmla="*/ 16668 h 1185862"/>
              <a:gd name="connsiteX126" fmla="*/ 1331119 w 1338276"/>
              <a:gd name="connsiteY126" fmla="*/ 7143 h 1185862"/>
              <a:gd name="connsiteX127" fmla="*/ 1338263 w 1338276"/>
              <a:gd name="connsiteY127" fmla="*/ 0 h 1185862"/>
              <a:gd name="connsiteX0" fmla="*/ 0 w 1338276"/>
              <a:gd name="connsiteY0" fmla="*/ 1185862 h 1185862"/>
              <a:gd name="connsiteX1" fmla="*/ 7144 w 1338276"/>
              <a:gd name="connsiteY1" fmla="*/ 1173956 h 1185862"/>
              <a:gd name="connsiteX2" fmla="*/ 19050 w 1338276"/>
              <a:gd name="connsiteY2" fmla="*/ 1157287 h 1185862"/>
              <a:gd name="connsiteX3" fmla="*/ 26194 w 1338276"/>
              <a:gd name="connsiteY3" fmla="*/ 1143000 h 1185862"/>
              <a:gd name="connsiteX4" fmla="*/ 28575 w 1338276"/>
              <a:gd name="connsiteY4" fmla="*/ 1135856 h 1185862"/>
              <a:gd name="connsiteX5" fmla="*/ 38100 w 1338276"/>
              <a:gd name="connsiteY5" fmla="*/ 1121568 h 1185862"/>
              <a:gd name="connsiteX6" fmla="*/ 40482 w 1338276"/>
              <a:gd name="connsiteY6" fmla="*/ 1114425 h 1185862"/>
              <a:gd name="connsiteX7" fmla="*/ 50007 w 1338276"/>
              <a:gd name="connsiteY7" fmla="*/ 1100137 h 1185862"/>
              <a:gd name="connsiteX8" fmla="*/ 61913 w 1338276"/>
              <a:gd name="connsiteY8" fmla="*/ 1078706 h 1185862"/>
              <a:gd name="connsiteX9" fmla="*/ 71438 w 1338276"/>
              <a:gd name="connsiteY9" fmla="*/ 1064418 h 1185862"/>
              <a:gd name="connsiteX10" fmla="*/ 76200 w 1338276"/>
              <a:gd name="connsiteY10" fmla="*/ 1057275 h 1185862"/>
              <a:gd name="connsiteX11" fmla="*/ 83344 w 1338276"/>
              <a:gd name="connsiteY11" fmla="*/ 1047750 h 1185862"/>
              <a:gd name="connsiteX12" fmla="*/ 85725 w 1338276"/>
              <a:gd name="connsiteY12" fmla="*/ 1040606 h 1185862"/>
              <a:gd name="connsiteX13" fmla="*/ 97632 w 1338276"/>
              <a:gd name="connsiteY13" fmla="*/ 1026318 h 1185862"/>
              <a:gd name="connsiteX14" fmla="*/ 104775 w 1338276"/>
              <a:gd name="connsiteY14" fmla="*/ 1012031 h 1185862"/>
              <a:gd name="connsiteX15" fmla="*/ 109538 w 1338276"/>
              <a:gd name="connsiteY15" fmla="*/ 1002506 h 1185862"/>
              <a:gd name="connsiteX16" fmla="*/ 114300 w 1338276"/>
              <a:gd name="connsiteY16" fmla="*/ 995362 h 1185862"/>
              <a:gd name="connsiteX17" fmla="*/ 116682 w 1338276"/>
              <a:gd name="connsiteY17" fmla="*/ 988218 h 1185862"/>
              <a:gd name="connsiteX18" fmla="*/ 126207 w 1338276"/>
              <a:gd name="connsiteY18" fmla="*/ 973931 h 1185862"/>
              <a:gd name="connsiteX19" fmla="*/ 135732 w 1338276"/>
              <a:gd name="connsiteY19" fmla="*/ 959643 h 1185862"/>
              <a:gd name="connsiteX20" fmla="*/ 142875 w 1338276"/>
              <a:gd name="connsiteY20" fmla="*/ 952500 h 1185862"/>
              <a:gd name="connsiteX21" fmla="*/ 152400 w 1338276"/>
              <a:gd name="connsiteY21" fmla="*/ 938212 h 1185862"/>
              <a:gd name="connsiteX22" fmla="*/ 157163 w 1338276"/>
              <a:gd name="connsiteY22" fmla="*/ 931068 h 1185862"/>
              <a:gd name="connsiteX23" fmla="*/ 164307 w 1338276"/>
              <a:gd name="connsiteY23" fmla="*/ 921543 h 1185862"/>
              <a:gd name="connsiteX24" fmla="*/ 169069 w 1338276"/>
              <a:gd name="connsiteY24" fmla="*/ 914400 h 1185862"/>
              <a:gd name="connsiteX25" fmla="*/ 176213 w 1338276"/>
              <a:gd name="connsiteY25" fmla="*/ 907256 h 1185862"/>
              <a:gd name="connsiteX26" fmla="*/ 183357 w 1338276"/>
              <a:gd name="connsiteY26" fmla="*/ 897731 h 1185862"/>
              <a:gd name="connsiteX27" fmla="*/ 188119 w 1338276"/>
              <a:gd name="connsiteY27" fmla="*/ 890587 h 1185862"/>
              <a:gd name="connsiteX28" fmla="*/ 204788 w 1338276"/>
              <a:gd name="connsiteY28" fmla="*/ 873918 h 1185862"/>
              <a:gd name="connsiteX29" fmla="*/ 209550 w 1338276"/>
              <a:gd name="connsiteY29" fmla="*/ 866775 h 1185862"/>
              <a:gd name="connsiteX30" fmla="*/ 219075 w 1338276"/>
              <a:gd name="connsiteY30" fmla="*/ 847725 h 1185862"/>
              <a:gd name="connsiteX31" fmla="*/ 223838 w 1338276"/>
              <a:gd name="connsiteY31" fmla="*/ 840581 h 1185862"/>
              <a:gd name="connsiteX32" fmla="*/ 233363 w 1338276"/>
              <a:gd name="connsiteY32" fmla="*/ 812006 h 1185862"/>
              <a:gd name="connsiteX33" fmla="*/ 235744 w 1338276"/>
              <a:gd name="connsiteY33" fmla="*/ 804862 h 1185862"/>
              <a:gd name="connsiteX34" fmla="*/ 240507 w 1338276"/>
              <a:gd name="connsiteY34" fmla="*/ 797718 h 1185862"/>
              <a:gd name="connsiteX35" fmla="*/ 247650 w 1338276"/>
              <a:gd name="connsiteY35" fmla="*/ 783431 h 1185862"/>
              <a:gd name="connsiteX36" fmla="*/ 254794 w 1338276"/>
              <a:gd name="connsiteY36" fmla="*/ 778668 h 1185862"/>
              <a:gd name="connsiteX37" fmla="*/ 264319 w 1338276"/>
              <a:gd name="connsiteY37" fmla="*/ 769143 h 1185862"/>
              <a:gd name="connsiteX38" fmla="*/ 269082 w 1338276"/>
              <a:gd name="connsiteY38" fmla="*/ 762000 h 1185862"/>
              <a:gd name="connsiteX39" fmla="*/ 278607 w 1338276"/>
              <a:gd name="connsiteY39" fmla="*/ 757237 h 1185862"/>
              <a:gd name="connsiteX40" fmla="*/ 285750 w 1338276"/>
              <a:gd name="connsiteY40" fmla="*/ 752475 h 1185862"/>
              <a:gd name="connsiteX41" fmla="*/ 292894 w 1338276"/>
              <a:gd name="connsiteY41" fmla="*/ 745331 h 1185862"/>
              <a:gd name="connsiteX42" fmla="*/ 307182 w 1338276"/>
              <a:gd name="connsiteY42" fmla="*/ 738187 h 1185862"/>
              <a:gd name="connsiteX43" fmla="*/ 314325 w 1338276"/>
              <a:gd name="connsiteY43" fmla="*/ 733425 h 1185862"/>
              <a:gd name="connsiteX44" fmla="*/ 323850 w 1338276"/>
              <a:gd name="connsiteY44" fmla="*/ 728662 h 1185862"/>
              <a:gd name="connsiteX45" fmla="*/ 338138 w 1338276"/>
              <a:gd name="connsiteY45" fmla="*/ 719137 h 1185862"/>
              <a:gd name="connsiteX46" fmla="*/ 357188 w 1338276"/>
              <a:gd name="connsiteY46" fmla="*/ 704850 h 1185862"/>
              <a:gd name="connsiteX47" fmla="*/ 378619 w 1338276"/>
              <a:gd name="connsiteY47" fmla="*/ 690562 h 1185862"/>
              <a:gd name="connsiteX48" fmla="*/ 392907 w 1338276"/>
              <a:gd name="connsiteY48" fmla="*/ 681037 h 1185862"/>
              <a:gd name="connsiteX49" fmla="*/ 421482 w 1338276"/>
              <a:gd name="connsiteY49" fmla="*/ 661987 h 1185862"/>
              <a:gd name="connsiteX50" fmla="*/ 433388 w 1338276"/>
              <a:gd name="connsiteY50" fmla="*/ 654843 h 1185862"/>
              <a:gd name="connsiteX51" fmla="*/ 447675 w 1338276"/>
              <a:gd name="connsiteY51" fmla="*/ 645318 h 1185862"/>
              <a:gd name="connsiteX52" fmla="*/ 461963 w 1338276"/>
              <a:gd name="connsiteY52" fmla="*/ 635793 h 1185862"/>
              <a:gd name="connsiteX53" fmla="*/ 476250 w 1338276"/>
              <a:gd name="connsiteY53" fmla="*/ 626268 h 1185862"/>
              <a:gd name="connsiteX54" fmla="*/ 483394 w 1338276"/>
              <a:gd name="connsiteY54" fmla="*/ 621506 h 1185862"/>
              <a:gd name="connsiteX55" fmla="*/ 492919 w 1338276"/>
              <a:gd name="connsiteY55" fmla="*/ 616743 h 1185862"/>
              <a:gd name="connsiteX56" fmla="*/ 516732 w 1338276"/>
              <a:gd name="connsiteY56" fmla="*/ 600075 h 1185862"/>
              <a:gd name="connsiteX57" fmla="*/ 526257 w 1338276"/>
              <a:gd name="connsiteY57" fmla="*/ 590550 h 1185862"/>
              <a:gd name="connsiteX58" fmla="*/ 542925 w 1338276"/>
              <a:gd name="connsiteY58" fmla="*/ 578643 h 1185862"/>
              <a:gd name="connsiteX59" fmla="*/ 550069 w 1338276"/>
              <a:gd name="connsiteY59" fmla="*/ 571500 h 1185862"/>
              <a:gd name="connsiteX60" fmla="*/ 569119 w 1338276"/>
              <a:gd name="connsiteY60" fmla="*/ 561975 h 1185862"/>
              <a:gd name="connsiteX61" fmla="*/ 585788 w 1338276"/>
              <a:gd name="connsiteY61" fmla="*/ 547687 h 1185862"/>
              <a:gd name="connsiteX62" fmla="*/ 592932 w 1338276"/>
              <a:gd name="connsiteY62" fmla="*/ 545306 h 1185862"/>
              <a:gd name="connsiteX63" fmla="*/ 600075 w 1338276"/>
              <a:gd name="connsiteY63" fmla="*/ 540543 h 1185862"/>
              <a:gd name="connsiteX64" fmla="*/ 607219 w 1338276"/>
              <a:gd name="connsiteY64" fmla="*/ 538162 h 1185862"/>
              <a:gd name="connsiteX65" fmla="*/ 626269 w 1338276"/>
              <a:gd name="connsiteY65" fmla="*/ 523875 h 1185862"/>
              <a:gd name="connsiteX66" fmla="*/ 645319 w 1338276"/>
              <a:gd name="connsiteY66" fmla="*/ 514350 h 1185862"/>
              <a:gd name="connsiteX67" fmla="*/ 671513 w 1338276"/>
              <a:gd name="connsiteY67" fmla="*/ 497681 h 1185862"/>
              <a:gd name="connsiteX68" fmla="*/ 678657 w 1338276"/>
              <a:gd name="connsiteY68" fmla="*/ 492918 h 1185862"/>
              <a:gd name="connsiteX69" fmla="*/ 688182 w 1338276"/>
              <a:gd name="connsiteY69" fmla="*/ 485775 h 1185862"/>
              <a:gd name="connsiteX70" fmla="*/ 695325 w 1338276"/>
              <a:gd name="connsiteY70" fmla="*/ 483393 h 1185862"/>
              <a:gd name="connsiteX71" fmla="*/ 704850 w 1338276"/>
              <a:gd name="connsiteY71" fmla="*/ 478631 h 1185862"/>
              <a:gd name="connsiteX72" fmla="*/ 719138 w 1338276"/>
              <a:gd name="connsiteY72" fmla="*/ 469106 h 1185862"/>
              <a:gd name="connsiteX73" fmla="*/ 733425 w 1338276"/>
              <a:gd name="connsiteY73" fmla="*/ 464343 h 1185862"/>
              <a:gd name="connsiteX74" fmla="*/ 750094 w 1338276"/>
              <a:gd name="connsiteY74" fmla="*/ 454818 h 1185862"/>
              <a:gd name="connsiteX75" fmla="*/ 762000 w 1338276"/>
              <a:gd name="connsiteY75" fmla="*/ 447675 h 1185862"/>
              <a:gd name="connsiteX76" fmla="*/ 776288 w 1338276"/>
              <a:gd name="connsiteY76" fmla="*/ 440531 h 1185862"/>
              <a:gd name="connsiteX77" fmla="*/ 783432 w 1338276"/>
              <a:gd name="connsiteY77" fmla="*/ 435768 h 1185862"/>
              <a:gd name="connsiteX78" fmla="*/ 790575 w 1338276"/>
              <a:gd name="connsiteY78" fmla="*/ 433387 h 1185862"/>
              <a:gd name="connsiteX79" fmla="*/ 819150 w 1338276"/>
              <a:gd name="connsiteY79" fmla="*/ 416718 h 1185862"/>
              <a:gd name="connsiteX80" fmla="*/ 828675 w 1338276"/>
              <a:gd name="connsiteY80" fmla="*/ 414337 h 1185862"/>
              <a:gd name="connsiteX81" fmla="*/ 835819 w 1338276"/>
              <a:gd name="connsiteY81" fmla="*/ 411956 h 1185862"/>
              <a:gd name="connsiteX82" fmla="*/ 842963 w 1338276"/>
              <a:gd name="connsiteY82" fmla="*/ 402431 h 1185862"/>
              <a:gd name="connsiteX83" fmla="*/ 862013 w 1338276"/>
              <a:gd name="connsiteY83" fmla="*/ 395287 h 1185862"/>
              <a:gd name="connsiteX84" fmla="*/ 859632 w 1338276"/>
              <a:gd name="connsiteY84" fmla="*/ 381000 h 1185862"/>
              <a:gd name="connsiteX85" fmla="*/ 881063 w 1338276"/>
              <a:gd name="connsiteY85" fmla="*/ 378618 h 1185862"/>
              <a:gd name="connsiteX86" fmla="*/ 878682 w 1338276"/>
              <a:gd name="connsiteY86" fmla="*/ 359568 h 1185862"/>
              <a:gd name="connsiteX87" fmla="*/ 904875 w 1338276"/>
              <a:gd name="connsiteY87" fmla="*/ 359568 h 1185862"/>
              <a:gd name="connsiteX88" fmla="*/ 909638 w 1338276"/>
              <a:gd name="connsiteY88" fmla="*/ 340518 h 1185862"/>
              <a:gd name="connsiteX89" fmla="*/ 916782 w 1338276"/>
              <a:gd name="connsiteY89" fmla="*/ 333375 h 1185862"/>
              <a:gd name="connsiteX90" fmla="*/ 931069 w 1338276"/>
              <a:gd name="connsiteY90" fmla="*/ 323850 h 1185862"/>
              <a:gd name="connsiteX91" fmla="*/ 954882 w 1338276"/>
              <a:gd name="connsiteY91" fmla="*/ 304800 h 1185862"/>
              <a:gd name="connsiteX92" fmla="*/ 971550 w 1338276"/>
              <a:gd name="connsiteY92" fmla="*/ 288131 h 1185862"/>
              <a:gd name="connsiteX93" fmla="*/ 985838 w 1338276"/>
              <a:gd name="connsiteY93" fmla="*/ 276225 h 1185862"/>
              <a:gd name="connsiteX94" fmla="*/ 992982 w 1338276"/>
              <a:gd name="connsiteY94" fmla="*/ 271462 h 1185862"/>
              <a:gd name="connsiteX95" fmla="*/ 1000125 w 1338276"/>
              <a:gd name="connsiteY95" fmla="*/ 264318 h 1185862"/>
              <a:gd name="connsiteX96" fmla="*/ 1004888 w 1338276"/>
              <a:gd name="connsiteY96" fmla="*/ 257175 h 1185862"/>
              <a:gd name="connsiteX97" fmla="*/ 1012032 w 1338276"/>
              <a:gd name="connsiteY97" fmla="*/ 254793 h 1185862"/>
              <a:gd name="connsiteX98" fmla="*/ 1016794 w 1338276"/>
              <a:gd name="connsiteY98" fmla="*/ 247650 h 1185862"/>
              <a:gd name="connsiteX99" fmla="*/ 1038225 w 1338276"/>
              <a:gd name="connsiteY99" fmla="*/ 235743 h 1185862"/>
              <a:gd name="connsiteX100" fmla="*/ 1052513 w 1338276"/>
              <a:gd name="connsiteY100" fmla="*/ 223837 h 1185862"/>
              <a:gd name="connsiteX101" fmla="*/ 1059657 w 1338276"/>
              <a:gd name="connsiteY101" fmla="*/ 221456 h 1185862"/>
              <a:gd name="connsiteX102" fmla="*/ 1066800 w 1338276"/>
              <a:gd name="connsiteY102" fmla="*/ 214312 h 1185862"/>
              <a:gd name="connsiteX103" fmla="*/ 1076325 w 1338276"/>
              <a:gd name="connsiteY103" fmla="*/ 209550 h 1185862"/>
              <a:gd name="connsiteX104" fmla="*/ 1081088 w 1338276"/>
              <a:gd name="connsiteY104" fmla="*/ 202406 h 1185862"/>
              <a:gd name="connsiteX105" fmla="*/ 1088232 w 1338276"/>
              <a:gd name="connsiteY105" fmla="*/ 197643 h 1185862"/>
              <a:gd name="connsiteX106" fmla="*/ 1095375 w 1338276"/>
              <a:gd name="connsiteY106" fmla="*/ 190500 h 1185862"/>
              <a:gd name="connsiteX107" fmla="*/ 1114425 w 1338276"/>
              <a:gd name="connsiteY107" fmla="*/ 178593 h 1185862"/>
              <a:gd name="connsiteX108" fmla="*/ 1126332 w 1338276"/>
              <a:gd name="connsiteY108" fmla="*/ 166687 h 1185862"/>
              <a:gd name="connsiteX109" fmla="*/ 1138238 w 1338276"/>
              <a:gd name="connsiteY109" fmla="*/ 154781 h 1185862"/>
              <a:gd name="connsiteX110" fmla="*/ 1147763 w 1338276"/>
              <a:gd name="connsiteY110" fmla="*/ 145256 h 1185862"/>
              <a:gd name="connsiteX111" fmla="*/ 1157288 w 1338276"/>
              <a:gd name="connsiteY111" fmla="*/ 140493 h 1185862"/>
              <a:gd name="connsiteX112" fmla="*/ 1178719 w 1338276"/>
              <a:gd name="connsiteY112" fmla="*/ 126206 h 1185862"/>
              <a:gd name="connsiteX113" fmla="*/ 1185863 w 1338276"/>
              <a:gd name="connsiteY113" fmla="*/ 121443 h 1185862"/>
              <a:gd name="connsiteX114" fmla="*/ 1195388 w 1338276"/>
              <a:gd name="connsiteY114" fmla="*/ 111918 h 1185862"/>
              <a:gd name="connsiteX115" fmla="*/ 1204913 w 1338276"/>
              <a:gd name="connsiteY115" fmla="*/ 109537 h 1185862"/>
              <a:gd name="connsiteX116" fmla="*/ 1212057 w 1338276"/>
              <a:gd name="connsiteY116" fmla="*/ 104775 h 1185862"/>
              <a:gd name="connsiteX117" fmla="*/ 1219200 w 1338276"/>
              <a:gd name="connsiteY117" fmla="*/ 95250 h 1185862"/>
              <a:gd name="connsiteX118" fmla="*/ 1226344 w 1338276"/>
              <a:gd name="connsiteY118" fmla="*/ 92868 h 1185862"/>
              <a:gd name="connsiteX119" fmla="*/ 1240632 w 1338276"/>
              <a:gd name="connsiteY119" fmla="*/ 78581 h 1185862"/>
              <a:gd name="connsiteX120" fmla="*/ 1247775 w 1338276"/>
              <a:gd name="connsiteY120" fmla="*/ 71437 h 1185862"/>
              <a:gd name="connsiteX121" fmla="*/ 1264444 w 1338276"/>
              <a:gd name="connsiteY121" fmla="*/ 61912 h 1185862"/>
              <a:gd name="connsiteX122" fmla="*/ 1269207 w 1338276"/>
              <a:gd name="connsiteY122" fmla="*/ 54768 h 1185862"/>
              <a:gd name="connsiteX123" fmla="*/ 1283494 w 1338276"/>
              <a:gd name="connsiteY123" fmla="*/ 47625 h 1185862"/>
              <a:gd name="connsiteX124" fmla="*/ 1312069 w 1338276"/>
              <a:gd name="connsiteY124" fmla="*/ 23812 h 1185862"/>
              <a:gd name="connsiteX125" fmla="*/ 1316832 w 1338276"/>
              <a:gd name="connsiteY125" fmla="*/ 16668 h 1185862"/>
              <a:gd name="connsiteX126" fmla="*/ 1331119 w 1338276"/>
              <a:gd name="connsiteY126" fmla="*/ 7143 h 1185862"/>
              <a:gd name="connsiteX127" fmla="*/ 1338263 w 1338276"/>
              <a:gd name="connsiteY127" fmla="*/ 0 h 1185862"/>
              <a:gd name="connsiteX0" fmla="*/ 0 w 1338276"/>
              <a:gd name="connsiteY0" fmla="*/ 1185862 h 1185862"/>
              <a:gd name="connsiteX1" fmla="*/ 7144 w 1338276"/>
              <a:gd name="connsiteY1" fmla="*/ 1173956 h 1185862"/>
              <a:gd name="connsiteX2" fmla="*/ 19050 w 1338276"/>
              <a:gd name="connsiteY2" fmla="*/ 1157287 h 1185862"/>
              <a:gd name="connsiteX3" fmla="*/ 26194 w 1338276"/>
              <a:gd name="connsiteY3" fmla="*/ 1143000 h 1185862"/>
              <a:gd name="connsiteX4" fmla="*/ 28575 w 1338276"/>
              <a:gd name="connsiteY4" fmla="*/ 1135856 h 1185862"/>
              <a:gd name="connsiteX5" fmla="*/ 38100 w 1338276"/>
              <a:gd name="connsiteY5" fmla="*/ 1121568 h 1185862"/>
              <a:gd name="connsiteX6" fmla="*/ 40482 w 1338276"/>
              <a:gd name="connsiteY6" fmla="*/ 1114425 h 1185862"/>
              <a:gd name="connsiteX7" fmla="*/ 50007 w 1338276"/>
              <a:gd name="connsiteY7" fmla="*/ 1100137 h 1185862"/>
              <a:gd name="connsiteX8" fmla="*/ 61913 w 1338276"/>
              <a:gd name="connsiteY8" fmla="*/ 1078706 h 1185862"/>
              <a:gd name="connsiteX9" fmla="*/ 71438 w 1338276"/>
              <a:gd name="connsiteY9" fmla="*/ 1064418 h 1185862"/>
              <a:gd name="connsiteX10" fmla="*/ 76200 w 1338276"/>
              <a:gd name="connsiteY10" fmla="*/ 1057275 h 1185862"/>
              <a:gd name="connsiteX11" fmla="*/ 83344 w 1338276"/>
              <a:gd name="connsiteY11" fmla="*/ 1047750 h 1185862"/>
              <a:gd name="connsiteX12" fmla="*/ 85725 w 1338276"/>
              <a:gd name="connsiteY12" fmla="*/ 1040606 h 1185862"/>
              <a:gd name="connsiteX13" fmla="*/ 97632 w 1338276"/>
              <a:gd name="connsiteY13" fmla="*/ 1026318 h 1185862"/>
              <a:gd name="connsiteX14" fmla="*/ 104775 w 1338276"/>
              <a:gd name="connsiteY14" fmla="*/ 1012031 h 1185862"/>
              <a:gd name="connsiteX15" fmla="*/ 109538 w 1338276"/>
              <a:gd name="connsiteY15" fmla="*/ 1002506 h 1185862"/>
              <a:gd name="connsiteX16" fmla="*/ 114300 w 1338276"/>
              <a:gd name="connsiteY16" fmla="*/ 995362 h 1185862"/>
              <a:gd name="connsiteX17" fmla="*/ 116682 w 1338276"/>
              <a:gd name="connsiteY17" fmla="*/ 988218 h 1185862"/>
              <a:gd name="connsiteX18" fmla="*/ 126207 w 1338276"/>
              <a:gd name="connsiteY18" fmla="*/ 973931 h 1185862"/>
              <a:gd name="connsiteX19" fmla="*/ 135732 w 1338276"/>
              <a:gd name="connsiteY19" fmla="*/ 959643 h 1185862"/>
              <a:gd name="connsiteX20" fmla="*/ 142875 w 1338276"/>
              <a:gd name="connsiteY20" fmla="*/ 952500 h 1185862"/>
              <a:gd name="connsiteX21" fmla="*/ 152400 w 1338276"/>
              <a:gd name="connsiteY21" fmla="*/ 938212 h 1185862"/>
              <a:gd name="connsiteX22" fmla="*/ 157163 w 1338276"/>
              <a:gd name="connsiteY22" fmla="*/ 931068 h 1185862"/>
              <a:gd name="connsiteX23" fmla="*/ 164307 w 1338276"/>
              <a:gd name="connsiteY23" fmla="*/ 921543 h 1185862"/>
              <a:gd name="connsiteX24" fmla="*/ 169069 w 1338276"/>
              <a:gd name="connsiteY24" fmla="*/ 914400 h 1185862"/>
              <a:gd name="connsiteX25" fmla="*/ 176213 w 1338276"/>
              <a:gd name="connsiteY25" fmla="*/ 907256 h 1185862"/>
              <a:gd name="connsiteX26" fmla="*/ 183357 w 1338276"/>
              <a:gd name="connsiteY26" fmla="*/ 897731 h 1185862"/>
              <a:gd name="connsiteX27" fmla="*/ 188119 w 1338276"/>
              <a:gd name="connsiteY27" fmla="*/ 890587 h 1185862"/>
              <a:gd name="connsiteX28" fmla="*/ 204788 w 1338276"/>
              <a:gd name="connsiteY28" fmla="*/ 873918 h 1185862"/>
              <a:gd name="connsiteX29" fmla="*/ 209550 w 1338276"/>
              <a:gd name="connsiteY29" fmla="*/ 866775 h 1185862"/>
              <a:gd name="connsiteX30" fmla="*/ 219075 w 1338276"/>
              <a:gd name="connsiteY30" fmla="*/ 847725 h 1185862"/>
              <a:gd name="connsiteX31" fmla="*/ 223838 w 1338276"/>
              <a:gd name="connsiteY31" fmla="*/ 840581 h 1185862"/>
              <a:gd name="connsiteX32" fmla="*/ 233363 w 1338276"/>
              <a:gd name="connsiteY32" fmla="*/ 812006 h 1185862"/>
              <a:gd name="connsiteX33" fmla="*/ 235744 w 1338276"/>
              <a:gd name="connsiteY33" fmla="*/ 804862 h 1185862"/>
              <a:gd name="connsiteX34" fmla="*/ 240507 w 1338276"/>
              <a:gd name="connsiteY34" fmla="*/ 797718 h 1185862"/>
              <a:gd name="connsiteX35" fmla="*/ 247650 w 1338276"/>
              <a:gd name="connsiteY35" fmla="*/ 783431 h 1185862"/>
              <a:gd name="connsiteX36" fmla="*/ 254794 w 1338276"/>
              <a:gd name="connsiteY36" fmla="*/ 778668 h 1185862"/>
              <a:gd name="connsiteX37" fmla="*/ 264319 w 1338276"/>
              <a:gd name="connsiteY37" fmla="*/ 769143 h 1185862"/>
              <a:gd name="connsiteX38" fmla="*/ 269082 w 1338276"/>
              <a:gd name="connsiteY38" fmla="*/ 762000 h 1185862"/>
              <a:gd name="connsiteX39" fmla="*/ 278607 w 1338276"/>
              <a:gd name="connsiteY39" fmla="*/ 757237 h 1185862"/>
              <a:gd name="connsiteX40" fmla="*/ 285750 w 1338276"/>
              <a:gd name="connsiteY40" fmla="*/ 752475 h 1185862"/>
              <a:gd name="connsiteX41" fmla="*/ 292894 w 1338276"/>
              <a:gd name="connsiteY41" fmla="*/ 745331 h 1185862"/>
              <a:gd name="connsiteX42" fmla="*/ 307182 w 1338276"/>
              <a:gd name="connsiteY42" fmla="*/ 738187 h 1185862"/>
              <a:gd name="connsiteX43" fmla="*/ 314325 w 1338276"/>
              <a:gd name="connsiteY43" fmla="*/ 733425 h 1185862"/>
              <a:gd name="connsiteX44" fmla="*/ 323850 w 1338276"/>
              <a:gd name="connsiteY44" fmla="*/ 728662 h 1185862"/>
              <a:gd name="connsiteX45" fmla="*/ 338138 w 1338276"/>
              <a:gd name="connsiteY45" fmla="*/ 719137 h 1185862"/>
              <a:gd name="connsiteX46" fmla="*/ 357188 w 1338276"/>
              <a:gd name="connsiteY46" fmla="*/ 704850 h 1185862"/>
              <a:gd name="connsiteX47" fmla="*/ 378619 w 1338276"/>
              <a:gd name="connsiteY47" fmla="*/ 690562 h 1185862"/>
              <a:gd name="connsiteX48" fmla="*/ 392907 w 1338276"/>
              <a:gd name="connsiteY48" fmla="*/ 681037 h 1185862"/>
              <a:gd name="connsiteX49" fmla="*/ 421482 w 1338276"/>
              <a:gd name="connsiteY49" fmla="*/ 661987 h 1185862"/>
              <a:gd name="connsiteX50" fmla="*/ 433388 w 1338276"/>
              <a:gd name="connsiteY50" fmla="*/ 654843 h 1185862"/>
              <a:gd name="connsiteX51" fmla="*/ 447675 w 1338276"/>
              <a:gd name="connsiteY51" fmla="*/ 645318 h 1185862"/>
              <a:gd name="connsiteX52" fmla="*/ 461963 w 1338276"/>
              <a:gd name="connsiteY52" fmla="*/ 635793 h 1185862"/>
              <a:gd name="connsiteX53" fmla="*/ 476250 w 1338276"/>
              <a:gd name="connsiteY53" fmla="*/ 626268 h 1185862"/>
              <a:gd name="connsiteX54" fmla="*/ 483394 w 1338276"/>
              <a:gd name="connsiteY54" fmla="*/ 621506 h 1185862"/>
              <a:gd name="connsiteX55" fmla="*/ 492919 w 1338276"/>
              <a:gd name="connsiteY55" fmla="*/ 616743 h 1185862"/>
              <a:gd name="connsiteX56" fmla="*/ 516732 w 1338276"/>
              <a:gd name="connsiteY56" fmla="*/ 600075 h 1185862"/>
              <a:gd name="connsiteX57" fmla="*/ 526257 w 1338276"/>
              <a:gd name="connsiteY57" fmla="*/ 590550 h 1185862"/>
              <a:gd name="connsiteX58" fmla="*/ 542925 w 1338276"/>
              <a:gd name="connsiteY58" fmla="*/ 578643 h 1185862"/>
              <a:gd name="connsiteX59" fmla="*/ 550069 w 1338276"/>
              <a:gd name="connsiteY59" fmla="*/ 571500 h 1185862"/>
              <a:gd name="connsiteX60" fmla="*/ 569119 w 1338276"/>
              <a:gd name="connsiteY60" fmla="*/ 561975 h 1185862"/>
              <a:gd name="connsiteX61" fmla="*/ 585788 w 1338276"/>
              <a:gd name="connsiteY61" fmla="*/ 547687 h 1185862"/>
              <a:gd name="connsiteX62" fmla="*/ 592932 w 1338276"/>
              <a:gd name="connsiteY62" fmla="*/ 545306 h 1185862"/>
              <a:gd name="connsiteX63" fmla="*/ 600075 w 1338276"/>
              <a:gd name="connsiteY63" fmla="*/ 540543 h 1185862"/>
              <a:gd name="connsiteX64" fmla="*/ 607219 w 1338276"/>
              <a:gd name="connsiteY64" fmla="*/ 538162 h 1185862"/>
              <a:gd name="connsiteX65" fmla="*/ 626269 w 1338276"/>
              <a:gd name="connsiteY65" fmla="*/ 523875 h 1185862"/>
              <a:gd name="connsiteX66" fmla="*/ 645319 w 1338276"/>
              <a:gd name="connsiteY66" fmla="*/ 514350 h 1185862"/>
              <a:gd name="connsiteX67" fmla="*/ 671513 w 1338276"/>
              <a:gd name="connsiteY67" fmla="*/ 497681 h 1185862"/>
              <a:gd name="connsiteX68" fmla="*/ 678657 w 1338276"/>
              <a:gd name="connsiteY68" fmla="*/ 492918 h 1185862"/>
              <a:gd name="connsiteX69" fmla="*/ 688182 w 1338276"/>
              <a:gd name="connsiteY69" fmla="*/ 485775 h 1185862"/>
              <a:gd name="connsiteX70" fmla="*/ 695325 w 1338276"/>
              <a:gd name="connsiteY70" fmla="*/ 483393 h 1185862"/>
              <a:gd name="connsiteX71" fmla="*/ 704850 w 1338276"/>
              <a:gd name="connsiteY71" fmla="*/ 478631 h 1185862"/>
              <a:gd name="connsiteX72" fmla="*/ 719138 w 1338276"/>
              <a:gd name="connsiteY72" fmla="*/ 469106 h 1185862"/>
              <a:gd name="connsiteX73" fmla="*/ 733425 w 1338276"/>
              <a:gd name="connsiteY73" fmla="*/ 464343 h 1185862"/>
              <a:gd name="connsiteX74" fmla="*/ 750094 w 1338276"/>
              <a:gd name="connsiteY74" fmla="*/ 454818 h 1185862"/>
              <a:gd name="connsiteX75" fmla="*/ 762000 w 1338276"/>
              <a:gd name="connsiteY75" fmla="*/ 447675 h 1185862"/>
              <a:gd name="connsiteX76" fmla="*/ 776288 w 1338276"/>
              <a:gd name="connsiteY76" fmla="*/ 440531 h 1185862"/>
              <a:gd name="connsiteX77" fmla="*/ 783432 w 1338276"/>
              <a:gd name="connsiteY77" fmla="*/ 435768 h 1185862"/>
              <a:gd name="connsiteX78" fmla="*/ 790575 w 1338276"/>
              <a:gd name="connsiteY78" fmla="*/ 433387 h 1185862"/>
              <a:gd name="connsiteX79" fmla="*/ 819150 w 1338276"/>
              <a:gd name="connsiteY79" fmla="*/ 416718 h 1185862"/>
              <a:gd name="connsiteX80" fmla="*/ 828675 w 1338276"/>
              <a:gd name="connsiteY80" fmla="*/ 414337 h 1185862"/>
              <a:gd name="connsiteX81" fmla="*/ 835819 w 1338276"/>
              <a:gd name="connsiteY81" fmla="*/ 411956 h 1185862"/>
              <a:gd name="connsiteX82" fmla="*/ 842963 w 1338276"/>
              <a:gd name="connsiteY82" fmla="*/ 402431 h 1185862"/>
              <a:gd name="connsiteX83" fmla="*/ 862013 w 1338276"/>
              <a:gd name="connsiteY83" fmla="*/ 395287 h 1185862"/>
              <a:gd name="connsiteX84" fmla="*/ 859632 w 1338276"/>
              <a:gd name="connsiteY84" fmla="*/ 381000 h 1185862"/>
              <a:gd name="connsiteX85" fmla="*/ 881063 w 1338276"/>
              <a:gd name="connsiteY85" fmla="*/ 378618 h 1185862"/>
              <a:gd name="connsiteX86" fmla="*/ 885826 w 1338276"/>
              <a:gd name="connsiteY86" fmla="*/ 369093 h 1185862"/>
              <a:gd name="connsiteX87" fmla="*/ 904875 w 1338276"/>
              <a:gd name="connsiteY87" fmla="*/ 359568 h 1185862"/>
              <a:gd name="connsiteX88" fmla="*/ 909638 w 1338276"/>
              <a:gd name="connsiteY88" fmla="*/ 340518 h 1185862"/>
              <a:gd name="connsiteX89" fmla="*/ 916782 w 1338276"/>
              <a:gd name="connsiteY89" fmla="*/ 333375 h 1185862"/>
              <a:gd name="connsiteX90" fmla="*/ 931069 w 1338276"/>
              <a:gd name="connsiteY90" fmla="*/ 323850 h 1185862"/>
              <a:gd name="connsiteX91" fmla="*/ 954882 w 1338276"/>
              <a:gd name="connsiteY91" fmla="*/ 304800 h 1185862"/>
              <a:gd name="connsiteX92" fmla="*/ 971550 w 1338276"/>
              <a:gd name="connsiteY92" fmla="*/ 288131 h 1185862"/>
              <a:gd name="connsiteX93" fmla="*/ 985838 w 1338276"/>
              <a:gd name="connsiteY93" fmla="*/ 276225 h 1185862"/>
              <a:gd name="connsiteX94" fmla="*/ 992982 w 1338276"/>
              <a:gd name="connsiteY94" fmla="*/ 271462 h 1185862"/>
              <a:gd name="connsiteX95" fmla="*/ 1000125 w 1338276"/>
              <a:gd name="connsiteY95" fmla="*/ 264318 h 1185862"/>
              <a:gd name="connsiteX96" fmla="*/ 1004888 w 1338276"/>
              <a:gd name="connsiteY96" fmla="*/ 257175 h 1185862"/>
              <a:gd name="connsiteX97" fmla="*/ 1012032 w 1338276"/>
              <a:gd name="connsiteY97" fmla="*/ 254793 h 1185862"/>
              <a:gd name="connsiteX98" fmla="*/ 1016794 w 1338276"/>
              <a:gd name="connsiteY98" fmla="*/ 247650 h 1185862"/>
              <a:gd name="connsiteX99" fmla="*/ 1038225 w 1338276"/>
              <a:gd name="connsiteY99" fmla="*/ 235743 h 1185862"/>
              <a:gd name="connsiteX100" fmla="*/ 1052513 w 1338276"/>
              <a:gd name="connsiteY100" fmla="*/ 223837 h 1185862"/>
              <a:gd name="connsiteX101" fmla="*/ 1059657 w 1338276"/>
              <a:gd name="connsiteY101" fmla="*/ 221456 h 1185862"/>
              <a:gd name="connsiteX102" fmla="*/ 1066800 w 1338276"/>
              <a:gd name="connsiteY102" fmla="*/ 214312 h 1185862"/>
              <a:gd name="connsiteX103" fmla="*/ 1076325 w 1338276"/>
              <a:gd name="connsiteY103" fmla="*/ 209550 h 1185862"/>
              <a:gd name="connsiteX104" fmla="*/ 1081088 w 1338276"/>
              <a:gd name="connsiteY104" fmla="*/ 202406 h 1185862"/>
              <a:gd name="connsiteX105" fmla="*/ 1088232 w 1338276"/>
              <a:gd name="connsiteY105" fmla="*/ 197643 h 1185862"/>
              <a:gd name="connsiteX106" fmla="*/ 1095375 w 1338276"/>
              <a:gd name="connsiteY106" fmla="*/ 190500 h 1185862"/>
              <a:gd name="connsiteX107" fmla="*/ 1114425 w 1338276"/>
              <a:gd name="connsiteY107" fmla="*/ 178593 h 1185862"/>
              <a:gd name="connsiteX108" fmla="*/ 1126332 w 1338276"/>
              <a:gd name="connsiteY108" fmla="*/ 166687 h 1185862"/>
              <a:gd name="connsiteX109" fmla="*/ 1138238 w 1338276"/>
              <a:gd name="connsiteY109" fmla="*/ 154781 h 1185862"/>
              <a:gd name="connsiteX110" fmla="*/ 1147763 w 1338276"/>
              <a:gd name="connsiteY110" fmla="*/ 145256 h 1185862"/>
              <a:gd name="connsiteX111" fmla="*/ 1157288 w 1338276"/>
              <a:gd name="connsiteY111" fmla="*/ 140493 h 1185862"/>
              <a:gd name="connsiteX112" fmla="*/ 1178719 w 1338276"/>
              <a:gd name="connsiteY112" fmla="*/ 126206 h 1185862"/>
              <a:gd name="connsiteX113" fmla="*/ 1185863 w 1338276"/>
              <a:gd name="connsiteY113" fmla="*/ 121443 h 1185862"/>
              <a:gd name="connsiteX114" fmla="*/ 1195388 w 1338276"/>
              <a:gd name="connsiteY114" fmla="*/ 111918 h 1185862"/>
              <a:gd name="connsiteX115" fmla="*/ 1204913 w 1338276"/>
              <a:gd name="connsiteY115" fmla="*/ 109537 h 1185862"/>
              <a:gd name="connsiteX116" fmla="*/ 1212057 w 1338276"/>
              <a:gd name="connsiteY116" fmla="*/ 104775 h 1185862"/>
              <a:gd name="connsiteX117" fmla="*/ 1219200 w 1338276"/>
              <a:gd name="connsiteY117" fmla="*/ 95250 h 1185862"/>
              <a:gd name="connsiteX118" fmla="*/ 1226344 w 1338276"/>
              <a:gd name="connsiteY118" fmla="*/ 92868 h 1185862"/>
              <a:gd name="connsiteX119" fmla="*/ 1240632 w 1338276"/>
              <a:gd name="connsiteY119" fmla="*/ 78581 h 1185862"/>
              <a:gd name="connsiteX120" fmla="*/ 1247775 w 1338276"/>
              <a:gd name="connsiteY120" fmla="*/ 71437 h 1185862"/>
              <a:gd name="connsiteX121" fmla="*/ 1264444 w 1338276"/>
              <a:gd name="connsiteY121" fmla="*/ 61912 h 1185862"/>
              <a:gd name="connsiteX122" fmla="*/ 1269207 w 1338276"/>
              <a:gd name="connsiteY122" fmla="*/ 54768 h 1185862"/>
              <a:gd name="connsiteX123" fmla="*/ 1283494 w 1338276"/>
              <a:gd name="connsiteY123" fmla="*/ 47625 h 1185862"/>
              <a:gd name="connsiteX124" fmla="*/ 1312069 w 1338276"/>
              <a:gd name="connsiteY124" fmla="*/ 23812 h 1185862"/>
              <a:gd name="connsiteX125" fmla="*/ 1316832 w 1338276"/>
              <a:gd name="connsiteY125" fmla="*/ 16668 h 1185862"/>
              <a:gd name="connsiteX126" fmla="*/ 1331119 w 1338276"/>
              <a:gd name="connsiteY126" fmla="*/ 7143 h 1185862"/>
              <a:gd name="connsiteX127" fmla="*/ 1338263 w 1338276"/>
              <a:gd name="connsiteY127" fmla="*/ 0 h 11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338276" h="1185862">
                <a:moveTo>
                  <a:pt x="0" y="1185862"/>
                </a:moveTo>
                <a:cubicBezTo>
                  <a:pt x="2381" y="1181893"/>
                  <a:pt x="4577" y="1177807"/>
                  <a:pt x="7144" y="1173956"/>
                </a:cubicBezTo>
                <a:cubicBezTo>
                  <a:pt x="9307" y="1170712"/>
                  <a:pt x="16917" y="1161553"/>
                  <a:pt x="19050" y="1157287"/>
                </a:cubicBezTo>
                <a:cubicBezTo>
                  <a:pt x="28906" y="1137575"/>
                  <a:pt x="12551" y="1163464"/>
                  <a:pt x="26194" y="1143000"/>
                </a:cubicBezTo>
                <a:cubicBezTo>
                  <a:pt x="26988" y="1140619"/>
                  <a:pt x="27356" y="1138050"/>
                  <a:pt x="28575" y="1135856"/>
                </a:cubicBezTo>
                <a:cubicBezTo>
                  <a:pt x="31355" y="1130852"/>
                  <a:pt x="36289" y="1126998"/>
                  <a:pt x="38100" y="1121568"/>
                </a:cubicBezTo>
                <a:cubicBezTo>
                  <a:pt x="38894" y="1119187"/>
                  <a:pt x="39263" y="1116619"/>
                  <a:pt x="40482" y="1114425"/>
                </a:cubicBezTo>
                <a:cubicBezTo>
                  <a:pt x="43262" y="1109421"/>
                  <a:pt x="50007" y="1100137"/>
                  <a:pt x="50007" y="1100137"/>
                </a:cubicBezTo>
                <a:cubicBezTo>
                  <a:pt x="54198" y="1087562"/>
                  <a:pt x="50995" y="1095083"/>
                  <a:pt x="61913" y="1078706"/>
                </a:cubicBezTo>
                <a:lnTo>
                  <a:pt x="71438" y="1064418"/>
                </a:lnTo>
                <a:cubicBezTo>
                  <a:pt x="73025" y="1062037"/>
                  <a:pt x="74483" y="1059564"/>
                  <a:pt x="76200" y="1057275"/>
                </a:cubicBezTo>
                <a:lnTo>
                  <a:pt x="83344" y="1047750"/>
                </a:lnTo>
                <a:cubicBezTo>
                  <a:pt x="84138" y="1045369"/>
                  <a:pt x="84602" y="1042851"/>
                  <a:pt x="85725" y="1040606"/>
                </a:cubicBezTo>
                <a:cubicBezTo>
                  <a:pt x="89040" y="1033976"/>
                  <a:pt x="92366" y="1031584"/>
                  <a:pt x="97632" y="1026318"/>
                </a:cubicBezTo>
                <a:cubicBezTo>
                  <a:pt x="101997" y="1013224"/>
                  <a:pt x="97391" y="1024953"/>
                  <a:pt x="104775" y="1012031"/>
                </a:cubicBezTo>
                <a:cubicBezTo>
                  <a:pt x="106536" y="1008949"/>
                  <a:pt x="107777" y="1005588"/>
                  <a:pt x="109538" y="1002506"/>
                </a:cubicBezTo>
                <a:cubicBezTo>
                  <a:pt x="110958" y="1000021"/>
                  <a:pt x="113020" y="997922"/>
                  <a:pt x="114300" y="995362"/>
                </a:cubicBezTo>
                <a:cubicBezTo>
                  <a:pt x="115423" y="993117"/>
                  <a:pt x="115463" y="990412"/>
                  <a:pt x="116682" y="988218"/>
                </a:cubicBezTo>
                <a:cubicBezTo>
                  <a:pt x="119462" y="983215"/>
                  <a:pt x="123032" y="978693"/>
                  <a:pt x="126207" y="973931"/>
                </a:cubicBezTo>
                <a:cubicBezTo>
                  <a:pt x="126210" y="973926"/>
                  <a:pt x="135728" y="959647"/>
                  <a:pt x="135732" y="959643"/>
                </a:cubicBezTo>
                <a:lnTo>
                  <a:pt x="142875" y="952500"/>
                </a:lnTo>
                <a:cubicBezTo>
                  <a:pt x="147061" y="939946"/>
                  <a:pt x="142491" y="950103"/>
                  <a:pt x="152400" y="938212"/>
                </a:cubicBezTo>
                <a:cubicBezTo>
                  <a:pt x="154232" y="936013"/>
                  <a:pt x="155499" y="933397"/>
                  <a:pt x="157163" y="931068"/>
                </a:cubicBezTo>
                <a:cubicBezTo>
                  <a:pt x="159470" y="927839"/>
                  <a:pt x="162000" y="924773"/>
                  <a:pt x="164307" y="921543"/>
                </a:cubicBezTo>
                <a:cubicBezTo>
                  <a:pt x="165970" y="919214"/>
                  <a:pt x="167237" y="916598"/>
                  <a:pt x="169069" y="914400"/>
                </a:cubicBezTo>
                <a:cubicBezTo>
                  <a:pt x="171225" y="911813"/>
                  <a:pt x="174021" y="909813"/>
                  <a:pt x="176213" y="907256"/>
                </a:cubicBezTo>
                <a:cubicBezTo>
                  <a:pt x="178796" y="904243"/>
                  <a:pt x="181050" y="900961"/>
                  <a:pt x="183357" y="897731"/>
                </a:cubicBezTo>
                <a:cubicBezTo>
                  <a:pt x="185020" y="895402"/>
                  <a:pt x="186205" y="892714"/>
                  <a:pt x="188119" y="890587"/>
                </a:cubicBezTo>
                <a:cubicBezTo>
                  <a:pt x="193376" y="884746"/>
                  <a:pt x="200429" y="880456"/>
                  <a:pt x="204788" y="873918"/>
                </a:cubicBezTo>
                <a:cubicBezTo>
                  <a:pt x="206375" y="871537"/>
                  <a:pt x="208180" y="869287"/>
                  <a:pt x="209550" y="866775"/>
                </a:cubicBezTo>
                <a:cubicBezTo>
                  <a:pt x="212950" y="860542"/>
                  <a:pt x="215137" y="853632"/>
                  <a:pt x="219075" y="847725"/>
                </a:cubicBezTo>
                <a:lnTo>
                  <a:pt x="223838" y="840581"/>
                </a:lnTo>
                <a:lnTo>
                  <a:pt x="233363" y="812006"/>
                </a:lnTo>
                <a:cubicBezTo>
                  <a:pt x="234157" y="809625"/>
                  <a:pt x="234352" y="806950"/>
                  <a:pt x="235744" y="804862"/>
                </a:cubicBezTo>
                <a:lnTo>
                  <a:pt x="240507" y="797718"/>
                </a:lnTo>
                <a:cubicBezTo>
                  <a:pt x="242443" y="791909"/>
                  <a:pt x="243035" y="788046"/>
                  <a:pt x="247650" y="783431"/>
                </a:cubicBezTo>
                <a:cubicBezTo>
                  <a:pt x="249674" y="781407"/>
                  <a:pt x="252413" y="780256"/>
                  <a:pt x="254794" y="778668"/>
                </a:cubicBezTo>
                <a:cubicBezTo>
                  <a:pt x="259988" y="763085"/>
                  <a:pt x="252774" y="778378"/>
                  <a:pt x="264319" y="769143"/>
                </a:cubicBezTo>
                <a:cubicBezTo>
                  <a:pt x="266554" y="767355"/>
                  <a:pt x="266883" y="763832"/>
                  <a:pt x="269082" y="762000"/>
                </a:cubicBezTo>
                <a:cubicBezTo>
                  <a:pt x="271809" y="759728"/>
                  <a:pt x="275525" y="758998"/>
                  <a:pt x="278607" y="757237"/>
                </a:cubicBezTo>
                <a:cubicBezTo>
                  <a:pt x="281092" y="755817"/>
                  <a:pt x="283552" y="754307"/>
                  <a:pt x="285750" y="752475"/>
                </a:cubicBezTo>
                <a:cubicBezTo>
                  <a:pt x="288337" y="750319"/>
                  <a:pt x="290307" y="747487"/>
                  <a:pt x="292894" y="745331"/>
                </a:cubicBezTo>
                <a:cubicBezTo>
                  <a:pt x="299050" y="740201"/>
                  <a:pt x="300021" y="740574"/>
                  <a:pt x="307182" y="738187"/>
                </a:cubicBezTo>
                <a:cubicBezTo>
                  <a:pt x="309563" y="736600"/>
                  <a:pt x="311840" y="734845"/>
                  <a:pt x="314325" y="733425"/>
                </a:cubicBezTo>
                <a:cubicBezTo>
                  <a:pt x="317407" y="731664"/>
                  <a:pt x="320961" y="730725"/>
                  <a:pt x="323850" y="728662"/>
                </a:cubicBezTo>
                <a:cubicBezTo>
                  <a:pt x="339456" y="717514"/>
                  <a:pt x="322815" y="724244"/>
                  <a:pt x="338138" y="719137"/>
                </a:cubicBezTo>
                <a:cubicBezTo>
                  <a:pt x="344488" y="714375"/>
                  <a:pt x="350584" y="709253"/>
                  <a:pt x="357188" y="704850"/>
                </a:cubicBezTo>
                <a:lnTo>
                  <a:pt x="378619" y="690562"/>
                </a:lnTo>
                <a:cubicBezTo>
                  <a:pt x="378636" y="690551"/>
                  <a:pt x="392891" y="681049"/>
                  <a:pt x="392907" y="681037"/>
                </a:cubicBezTo>
                <a:cubicBezTo>
                  <a:pt x="425419" y="656654"/>
                  <a:pt x="400107" y="673863"/>
                  <a:pt x="421482" y="661987"/>
                </a:cubicBezTo>
                <a:cubicBezTo>
                  <a:pt x="425528" y="659739"/>
                  <a:pt x="429685" y="657620"/>
                  <a:pt x="433388" y="654843"/>
                </a:cubicBezTo>
                <a:cubicBezTo>
                  <a:pt x="447658" y="644141"/>
                  <a:pt x="433349" y="650095"/>
                  <a:pt x="447675" y="645318"/>
                </a:cubicBezTo>
                <a:cubicBezTo>
                  <a:pt x="463530" y="629465"/>
                  <a:pt x="446454" y="644410"/>
                  <a:pt x="461963" y="635793"/>
                </a:cubicBezTo>
                <a:cubicBezTo>
                  <a:pt x="466966" y="633013"/>
                  <a:pt x="471488" y="629443"/>
                  <a:pt x="476250" y="626268"/>
                </a:cubicBezTo>
                <a:cubicBezTo>
                  <a:pt x="478631" y="624681"/>
                  <a:pt x="480834" y="622786"/>
                  <a:pt x="483394" y="621506"/>
                </a:cubicBezTo>
                <a:cubicBezTo>
                  <a:pt x="486569" y="619918"/>
                  <a:pt x="489875" y="618569"/>
                  <a:pt x="492919" y="616743"/>
                </a:cubicBezTo>
                <a:cubicBezTo>
                  <a:pt x="496995" y="614297"/>
                  <a:pt x="511998" y="604217"/>
                  <a:pt x="516732" y="600075"/>
                </a:cubicBezTo>
                <a:cubicBezTo>
                  <a:pt x="520111" y="597118"/>
                  <a:pt x="522878" y="593507"/>
                  <a:pt x="526257" y="590550"/>
                </a:cubicBezTo>
                <a:cubicBezTo>
                  <a:pt x="560528" y="560562"/>
                  <a:pt x="516287" y="600842"/>
                  <a:pt x="542925" y="578643"/>
                </a:cubicBezTo>
                <a:cubicBezTo>
                  <a:pt x="545512" y="576487"/>
                  <a:pt x="547228" y="573308"/>
                  <a:pt x="550069" y="571500"/>
                </a:cubicBezTo>
                <a:cubicBezTo>
                  <a:pt x="556059" y="567689"/>
                  <a:pt x="569119" y="561975"/>
                  <a:pt x="569119" y="561975"/>
                </a:cubicBezTo>
                <a:cubicBezTo>
                  <a:pt x="574748" y="556346"/>
                  <a:pt x="578661" y="551759"/>
                  <a:pt x="585788" y="547687"/>
                </a:cubicBezTo>
                <a:cubicBezTo>
                  <a:pt x="587967" y="546442"/>
                  <a:pt x="590551" y="546100"/>
                  <a:pt x="592932" y="545306"/>
                </a:cubicBezTo>
                <a:cubicBezTo>
                  <a:pt x="595313" y="543718"/>
                  <a:pt x="597515" y="541823"/>
                  <a:pt x="600075" y="540543"/>
                </a:cubicBezTo>
                <a:cubicBezTo>
                  <a:pt x="602320" y="539420"/>
                  <a:pt x="605101" y="539510"/>
                  <a:pt x="607219" y="538162"/>
                </a:cubicBezTo>
                <a:cubicBezTo>
                  <a:pt x="613916" y="533901"/>
                  <a:pt x="619170" y="527425"/>
                  <a:pt x="626269" y="523875"/>
                </a:cubicBezTo>
                <a:lnTo>
                  <a:pt x="645319" y="514350"/>
                </a:lnTo>
                <a:cubicBezTo>
                  <a:pt x="662718" y="496951"/>
                  <a:pt x="638415" y="519748"/>
                  <a:pt x="671513" y="497681"/>
                </a:cubicBezTo>
                <a:cubicBezTo>
                  <a:pt x="673894" y="496093"/>
                  <a:pt x="676328" y="494582"/>
                  <a:pt x="678657" y="492918"/>
                </a:cubicBezTo>
                <a:cubicBezTo>
                  <a:pt x="681886" y="490611"/>
                  <a:pt x="684736" y="487744"/>
                  <a:pt x="688182" y="485775"/>
                </a:cubicBezTo>
                <a:cubicBezTo>
                  <a:pt x="690361" y="484530"/>
                  <a:pt x="693018" y="484382"/>
                  <a:pt x="695325" y="483393"/>
                </a:cubicBezTo>
                <a:cubicBezTo>
                  <a:pt x="698588" y="481995"/>
                  <a:pt x="701806" y="480457"/>
                  <a:pt x="704850" y="478631"/>
                </a:cubicBezTo>
                <a:cubicBezTo>
                  <a:pt x="709758" y="475686"/>
                  <a:pt x="713708" y="470916"/>
                  <a:pt x="719138" y="469106"/>
                </a:cubicBezTo>
                <a:cubicBezTo>
                  <a:pt x="723900" y="467518"/>
                  <a:pt x="729248" y="467127"/>
                  <a:pt x="733425" y="464343"/>
                </a:cubicBezTo>
                <a:cubicBezTo>
                  <a:pt x="748393" y="454366"/>
                  <a:pt x="731968" y="464888"/>
                  <a:pt x="750094" y="454818"/>
                </a:cubicBezTo>
                <a:cubicBezTo>
                  <a:pt x="754140" y="452570"/>
                  <a:pt x="757937" y="449891"/>
                  <a:pt x="762000" y="447675"/>
                </a:cubicBezTo>
                <a:cubicBezTo>
                  <a:pt x="766675" y="445125"/>
                  <a:pt x="771633" y="443117"/>
                  <a:pt x="776288" y="440531"/>
                </a:cubicBezTo>
                <a:cubicBezTo>
                  <a:pt x="778790" y="439141"/>
                  <a:pt x="780872" y="437048"/>
                  <a:pt x="783432" y="435768"/>
                </a:cubicBezTo>
                <a:cubicBezTo>
                  <a:pt x="785677" y="434646"/>
                  <a:pt x="788381" y="434606"/>
                  <a:pt x="790575" y="433387"/>
                </a:cubicBezTo>
                <a:cubicBezTo>
                  <a:pt x="809246" y="423014"/>
                  <a:pt x="799787" y="424463"/>
                  <a:pt x="819150" y="416718"/>
                </a:cubicBezTo>
                <a:cubicBezTo>
                  <a:pt x="822189" y="415503"/>
                  <a:pt x="825528" y="415236"/>
                  <a:pt x="828675" y="414337"/>
                </a:cubicBezTo>
                <a:cubicBezTo>
                  <a:pt x="831089" y="413647"/>
                  <a:pt x="833438" y="412750"/>
                  <a:pt x="835819" y="411956"/>
                </a:cubicBezTo>
                <a:cubicBezTo>
                  <a:pt x="838200" y="408781"/>
                  <a:pt x="838597" y="405209"/>
                  <a:pt x="842963" y="402431"/>
                </a:cubicBezTo>
                <a:cubicBezTo>
                  <a:pt x="847329" y="399653"/>
                  <a:pt x="857965" y="399334"/>
                  <a:pt x="862013" y="395287"/>
                </a:cubicBezTo>
                <a:cubicBezTo>
                  <a:pt x="864394" y="392906"/>
                  <a:pt x="856457" y="383778"/>
                  <a:pt x="859632" y="381000"/>
                </a:cubicBezTo>
                <a:cubicBezTo>
                  <a:pt x="862807" y="378222"/>
                  <a:pt x="877888" y="382190"/>
                  <a:pt x="881063" y="378618"/>
                </a:cubicBezTo>
                <a:cubicBezTo>
                  <a:pt x="884238" y="375046"/>
                  <a:pt x="881857" y="372268"/>
                  <a:pt x="885826" y="369093"/>
                </a:cubicBezTo>
                <a:cubicBezTo>
                  <a:pt x="889795" y="365918"/>
                  <a:pt x="900906" y="364330"/>
                  <a:pt x="904875" y="359568"/>
                </a:cubicBezTo>
                <a:cubicBezTo>
                  <a:pt x="908844" y="354806"/>
                  <a:pt x="907654" y="344883"/>
                  <a:pt x="909638" y="340518"/>
                </a:cubicBezTo>
                <a:cubicBezTo>
                  <a:pt x="911622" y="336153"/>
                  <a:pt x="914124" y="335442"/>
                  <a:pt x="916782" y="333375"/>
                </a:cubicBezTo>
                <a:cubicBezTo>
                  <a:pt x="921300" y="329861"/>
                  <a:pt x="927022" y="327897"/>
                  <a:pt x="931069" y="323850"/>
                </a:cubicBezTo>
                <a:cubicBezTo>
                  <a:pt x="949513" y="305406"/>
                  <a:pt x="940283" y="309666"/>
                  <a:pt x="954882" y="304800"/>
                </a:cubicBezTo>
                <a:cubicBezTo>
                  <a:pt x="960438" y="299244"/>
                  <a:pt x="965012" y="292490"/>
                  <a:pt x="971550" y="288131"/>
                </a:cubicBezTo>
                <a:cubicBezTo>
                  <a:pt x="989288" y="276305"/>
                  <a:pt x="967502" y="291504"/>
                  <a:pt x="985838" y="276225"/>
                </a:cubicBezTo>
                <a:cubicBezTo>
                  <a:pt x="988037" y="274393"/>
                  <a:pt x="990783" y="273294"/>
                  <a:pt x="992982" y="271462"/>
                </a:cubicBezTo>
                <a:cubicBezTo>
                  <a:pt x="995569" y="269306"/>
                  <a:pt x="997969" y="266905"/>
                  <a:pt x="1000125" y="264318"/>
                </a:cubicBezTo>
                <a:cubicBezTo>
                  <a:pt x="1001957" y="262120"/>
                  <a:pt x="1002653" y="258963"/>
                  <a:pt x="1004888" y="257175"/>
                </a:cubicBezTo>
                <a:cubicBezTo>
                  <a:pt x="1006848" y="255607"/>
                  <a:pt x="1009651" y="255587"/>
                  <a:pt x="1012032" y="254793"/>
                </a:cubicBezTo>
                <a:cubicBezTo>
                  <a:pt x="1013619" y="252412"/>
                  <a:pt x="1014640" y="249534"/>
                  <a:pt x="1016794" y="247650"/>
                </a:cubicBezTo>
                <a:cubicBezTo>
                  <a:pt x="1036809" y="230137"/>
                  <a:pt x="1024056" y="242828"/>
                  <a:pt x="1038225" y="235743"/>
                </a:cubicBezTo>
                <a:cubicBezTo>
                  <a:pt x="1053817" y="227946"/>
                  <a:pt x="1036702" y="234378"/>
                  <a:pt x="1052513" y="223837"/>
                </a:cubicBezTo>
                <a:cubicBezTo>
                  <a:pt x="1054602" y="222445"/>
                  <a:pt x="1057276" y="222250"/>
                  <a:pt x="1059657" y="221456"/>
                </a:cubicBezTo>
                <a:cubicBezTo>
                  <a:pt x="1062038" y="219075"/>
                  <a:pt x="1064060" y="216269"/>
                  <a:pt x="1066800" y="214312"/>
                </a:cubicBezTo>
                <a:cubicBezTo>
                  <a:pt x="1069688" y="212249"/>
                  <a:pt x="1073598" y="211822"/>
                  <a:pt x="1076325" y="209550"/>
                </a:cubicBezTo>
                <a:cubicBezTo>
                  <a:pt x="1078524" y="207718"/>
                  <a:pt x="1079064" y="204430"/>
                  <a:pt x="1081088" y="202406"/>
                </a:cubicBezTo>
                <a:cubicBezTo>
                  <a:pt x="1083112" y="200382"/>
                  <a:pt x="1086033" y="199475"/>
                  <a:pt x="1088232" y="197643"/>
                </a:cubicBezTo>
                <a:cubicBezTo>
                  <a:pt x="1090819" y="195487"/>
                  <a:pt x="1092635" y="192457"/>
                  <a:pt x="1095375" y="190500"/>
                </a:cubicBezTo>
                <a:cubicBezTo>
                  <a:pt x="1108581" y="181067"/>
                  <a:pt x="1101914" y="191104"/>
                  <a:pt x="1114425" y="178593"/>
                </a:cubicBezTo>
                <a:cubicBezTo>
                  <a:pt x="1130301" y="162718"/>
                  <a:pt x="1107281" y="179389"/>
                  <a:pt x="1126332" y="166687"/>
                </a:cubicBezTo>
                <a:cubicBezTo>
                  <a:pt x="1135503" y="152928"/>
                  <a:pt x="1125891" y="165364"/>
                  <a:pt x="1138238" y="154781"/>
                </a:cubicBezTo>
                <a:cubicBezTo>
                  <a:pt x="1141647" y="151859"/>
                  <a:pt x="1144171" y="147950"/>
                  <a:pt x="1147763" y="145256"/>
                </a:cubicBezTo>
                <a:cubicBezTo>
                  <a:pt x="1150603" y="143126"/>
                  <a:pt x="1154244" y="142319"/>
                  <a:pt x="1157288" y="140493"/>
                </a:cubicBezTo>
                <a:cubicBezTo>
                  <a:pt x="1164650" y="136076"/>
                  <a:pt x="1171575" y="130968"/>
                  <a:pt x="1178719" y="126206"/>
                </a:cubicBezTo>
                <a:cubicBezTo>
                  <a:pt x="1181100" y="124618"/>
                  <a:pt x="1183839" y="123467"/>
                  <a:pt x="1185863" y="121443"/>
                </a:cubicBezTo>
                <a:cubicBezTo>
                  <a:pt x="1189038" y="118268"/>
                  <a:pt x="1191580" y="114298"/>
                  <a:pt x="1195388" y="111918"/>
                </a:cubicBezTo>
                <a:cubicBezTo>
                  <a:pt x="1198163" y="110184"/>
                  <a:pt x="1201738" y="110331"/>
                  <a:pt x="1204913" y="109537"/>
                </a:cubicBezTo>
                <a:cubicBezTo>
                  <a:pt x="1207294" y="107950"/>
                  <a:pt x="1210033" y="106799"/>
                  <a:pt x="1212057" y="104775"/>
                </a:cubicBezTo>
                <a:cubicBezTo>
                  <a:pt x="1214863" y="101969"/>
                  <a:pt x="1216151" y="97791"/>
                  <a:pt x="1219200" y="95250"/>
                </a:cubicBezTo>
                <a:cubicBezTo>
                  <a:pt x="1221128" y="93643"/>
                  <a:pt x="1223963" y="93662"/>
                  <a:pt x="1226344" y="92868"/>
                </a:cubicBezTo>
                <a:lnTo>
                  <a:pt x="1240632" y="78581"/>
                </a:lnTo>
                <a:cubicBezTo>
                  <a:pt x="1243013" y="76200"/>
                  <a:pt x="1244973" y="73305"/>
                  <a:pt x="1247775" y="71437"/>
                </a:cubicBezTo>
                <a:cubicBezTo>
                  <a:pt x="1257873" y="64706"/>
                  <a:pt x="1252359" y="67955"/>
                  <a:pt x="1264444" y="61912"/>
                </a:cubicBezTo>
                <a:cubicBezTo>
                  <a:pt x="1266032" y="59531"/>
                  <a:pt x="1267183" y="56792"/>
                  <a:pt x="1269207" y="54768"/>
                </a:cubicBezTo>
                <a:cubicBezTo>
                  <a:pt x="1273823" y="50152"/>
                  <a:pt x="1277684" y="49561"/>
                  <a:pt x="1283494" y="47625"/>
                </a:cubicBezTo>
                <a:cubicBezTo>
                  <a:pt x="1294040" y="40595"/>
                  <a:pt x="1304733" y="34816"/>
                  <a:pt x="1312069" y="23812"/>
                </a:cubicBezTo>
                <a:cubicBezTo>
                  <a:pt x="1313657" y="21431"/>
                  <a:pt x="1314678" y="18553"/>
                  <a:pt x="1316832" y="16668"/>
                </a:cubicBezTo>
                <a:cubicBezTo>
                  <a:pt x="1321139" y="12899"/>
                  <a:pt x="1326357" y="10318"/>
                  <a:pt x="1331119" y="7143"/>
                </a:cubicBezTo>
                <a:cubicBezTo>
                  <a:pt x="1338923" y="1940"/>
                  <a:pt x="1338263" y="5243"/>
                  <a:pt x="1338263"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5" name="Date Placeholder 4"/>
          <p:cNvSpPr>
            <a:spLocks noGrp="1"/>
          </p:cNvSpPr>
          <p:nvPr>
            <p:ph type="dt" sz="half" idx="10"/>
          </p:nvPr>
        </p:nvSpPr>
        <p:spPr/>
        <p:txBody>
          <a:bodyPr/>
          <a:lstStyle/>
          <a:p>
            <a:pPr>
              <a:defRPr/>
            </a:pPr>
            <a:r>
              <a:rPr lang="en-US" smtClean="0"/>
              <a:t>Dec 2014</a:t>
            </a:r>
            <a:endParaRPr lang="en-US" dirty="0"/>
          </a:p>
        </p:txBody>
      </p:sp>
      <p:sp>
        <p:nvSpPr>
          <p:cNvPr id="7" name="Footer Placeholder 6"/>
          <p:cNvSpPr>
            <a:spLocks noGrp="1"/>
          </p:cNvSpPr>
          <p:nvPr>
            <p:ph type="ftr" sz="quarter" idx="11"/>
          </p:nvPr>
        </p:nvSpPr>
        <p:spPr/>
        <p:txBody>
          <a:bodyPr/>
          <a:lstStyle/>
          <a:p>
            <a:pPr>
              <a:defRPr/>
            </a:pPr>
            <a:r>
              <a:rPr lang="en-US" smtClean="0"/>
              <a:t>CMG Keynote</a:t>
            </a:r>
            <a:endParaRPr lang="en-US" dirty="0"/>
          </a:p>
        </p:txBody>
      </p:sp>
      <p:sp>
        <p:nvSpPr>
          <p:cNvPr id="8" name="Freeform 7"/>
          <p:cNvSpPr/>
          <p:nvPr/>
        </p:nvSpPr>
        <p:spPr>
          <a:xfrm>
            <a:off x="10696136" y="2893243"/>
            <a:ext cx="524524" cy="54944"/>
          </a:xfrm>
          <a:custGeom>
            <a:avLst/>
            <a:gdLst>
              <a:gd name="connsiteX0" fmla="*/ 0 w 437103"/>
              <a:gd name="connsiteY0" fmla="*/ 45787 h 45787"/>
              <a:gd name="connsiteX1" fmla="*/ 65314 w 437103"/>
              <a:gd name="connsiteY1" fmla="*/ 30714 h 45787"/>
              <a:gd name="connsiteX2" fmla="*/ 80387 w 437103"/>
              <a:gd name="connsiteY2" fmla="*/ 25690 h 45787"/>
              <a:gd name="connsiteX3" fmla="*/ 95459 w 437103"/>
              <a:gd name="connsiteY3" fmla="*/ 15642 h 45787"/>
              <a:gd name="connsiteX4" fmla="*/ 236136 w 437103"/>
              <a:gd name="connsiteY4" fmla="*/ 569 h 45787"/>
              <a:gd name="connsiteX5" fmla="*/ 386862 w 437103"/>
              <a:gd name="connsiteY5" fmla="*/ 5594 h 45787"/>
              <a:gd name="connsiteX6" fmla="*/ 437103 w 437103"/>
              <a:gd name="connsiteY6" fmla="*/ 5594 h 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03" h="45787">
                <a:moveTo>
                  <a:pt x="0" y="45787"/>
                </a:moveTo>
                <a:cubicBezTo>
                  <a:pt x="45658" y="39265"/>
                  <a:pt x="23932" y="44508"/>
                  <a:pt x="65314" y="30714"/>
                </a:cubicBezTo>
                <a:lnTo>
                  <a:pt x="80387" y="25690"/>
                </a:lnTo>
                <a:cubicBezTo>
                  <a:pt x="85411" y="22341"/>
                  <a:pt x="89941" y="18094"/>
                  <a:pt x="95459" y="15642"/>
                </a:cubicBezTo>
                <a:cubicBezTo>
                  <a:pt x="142454" y="-5244"/>
                  <a:pt x="178189" y="3203"/>
                  <a:pt x="236136" y="569"/>
                </a:cubicBezTo>
                <a:cubicBezTo>
                  <a:pt x="286378" y="2244"/>
                  <a:pt x="336592" y="5594"/>
                  <a:pt x="386862" y="5594"/>
                </a:cubicBezTo>
                <a:cubicBezTo>
                  <a:pt x="441748" y="5594"/>
                  <a:pt x="411934" y="-6993"/>
                  <a:pt x="437103" y="5594"/>
                </a:cubicBezTo>
              </a:path>
            </a:pathLst>
          </a:custGeom>
          <a:ln w="38100">
            <a:solidFill>
              <a:srgbClr val="0064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27" name="TextBox 26"/>
          <p:cNvSpPr txBox="1"/>
          <p:nvPr/>
        </p:nvSpPr>
        <p:spPr>
          <a:xfrm>
            <a:off x="8469241" y="6120938"/>
            <a:ext cx="1131139" cy="332399"/>
          </a:xfrm>
          <a:prstGeom prst="rect">
            <a:avLst/>
          </a:prstGeom>
          <a:solidFill>
            <a:schemeClr val="bg1"/>
          </a:solidFill>
        </p:spPr>
        <p:txBody>
          <a:bodyPr wrap="none" lIns="129600" tIns="0" rIns="0" bIns="0" rtlCol="0">
            <a:spAutoFit/>
          </a:bodyPr>
          <a:lstStyle/>
          <a:p>
            <a:r>
              <a:rPr lang="en-US" sz="2160" b="1" dirty="0">
                <a:solidFill>
                  <a:srgbClr val="00B050"/>
                </a:solidFill>
              </a:rPr>
              <a:t>log-scale</a:t>
            </a:r>
            <a:endParaRPr lang="en-IN" sz="2160" b="1" dirty="0">
              <a:solidFill>
                <a:srgbClr val="00B050"/>
              </a:solidFill>
            </a:endParaRPr>
          </a:p>
        </p:txBody>
      </p:sp>
      <p:sp>
        <p:nvSpPr>
          <p:cNvPr id="28" name="TextBox 27"/>
          <p:cNvSpPr txBox="1"/>
          <p:nvPr/>
        </p:nvSpPr>
        <p:spPr>
          <a:xfrm rot="16200000">
            <a:off x="4533862" y="2356838"/>
            <a:ext cx="1184940" cy="424732"/>
          </a:xfrm>
          <a:prstGeom prst="rect">
            <a:avLst/>
          </a:prstGeom>
          <a:solidFill>
            <a:schemeClr val="bg1"/>
          </a:solidFill>
        </p:spPr>
        <p:txBody>
          <a:bodyPr wrap="none" rtlCol="0">
            <a:spAutoFit/>
          </a:bodyPr>
          <a:lstStyle/>
          <a:p>
            <a:r>
              <a:rPr lang="en-US" sz="2160" b="1" dirty="0">
                <a:solidFill>
                  <a:srgbClr val="00B050"/>
                </a:solidFill>
              </a:rPr>
              <a:t>log-scale</a:t>
            </a:r>
            <a:endParaRPr lang="en-IN" sz="2160" b="1" dirty="0">
              <a:solidFill>
                <a:srgbClr val="00B050"/>
              </a:solidFill>
            </a:endParaRPr>
          </a:p>
        </p:txBody>
      </p:sp>
      <p:sp>
        <p:nvSpPr>
          <p:cNvPr id="16" name="Slide Number Placeholder 15"/>
          <p:cNvSpPr>
            <a:spLocks noGrp="1"/>
          </p:cNvSpPr>
          <p:nvPr>
            <p:ph type="sldNum" sz="quarter" idx="12"/>
          </p:nvPr>
        </p:nvSpPr>
        <p:spPr/>
        <p:txBody>
          <a:bodyPr/>
          <a:lstStyle/>
          <a:p>
            <a:pPr>
              <a:defRPr/>
            </a:pPr>
            <a:fld id="{41E7FBC4-E9C5-46EF-B980-654DA18B9F15}" type="slidenum">
              <a:rPr lang="en-US" smtClean="0"/>
              <a:pPr>
                <a:defRPr/>
              </a:pPr>
              <a:t>22</a:t>
            </a:fld>
            <a:endParaRPr lang="en-US" dirty="0"/>
          </a:p>
        </p:txBody>
      </p:sp>
    </p:spTree>
    <p:extLst>
      <p:ext uri="{BB962C8B-B14F-4D97-AF65-F5344CB8AC3E}">
        <p14:creationId xmlns:p14="http://schemas.microsoft.com/office/powerpoint/2010/main" val="416010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1029"/>
                                        </p:tgtEl>
                                        <p:attrNameLst>
                                          <p:attrName>style.visibility</p:attrName>
                                        </p:attrNameLst>
                                      </p:cBhvr>
                                      <p:to>
                                        <p:strVal val="visible"/>
                                      </p:to>
                                    </p:set>
                                    <p:animEffect transition="in" filter="fade">
                                      <p:cBhvr>
                                        <p:cTn id="49" dur="500"/>
                                        <p:tgtEl>
                                          <p:spTgt spid="10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1031"/>
                                        </p:tgtEl>
                                        <p:attrNameLst>
                                          <p:attrName>style.visibility</p:attrName>
                                        </p:attrNameLst>
                                      </p:cBhvr>
                                      <p:to>
                                        <p:strVal val="visible"/>
                                      </p:to>
                                    </p:set>
                                    <p:animEffect transition="in" filter="fade">
                                      <p:cBhvr>
                                        <p:cTn id="7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5" grpId="0"/>
      <p:bldP spid="13" grpId="0"/>
      <p:bldP spid="18" grpId="0"/>
      <p:bldP spid="19" grpId="0"/>
      <p:bldP spid="20" grpId="0"/>
      <p:bldP spid="21" grpId="0"/>
      <p:bldP spid="31" grpId="0" animBg="1"/>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p:txBody>
          <a:bodyPr/>
          <a:lstStyle/>
          <a:p>
            <a:pPr algn="just"/>
            <a:r>
              <a:rPr lang="en-US" dirty="0" smtClean="0"/>
              <a:t>From the Plan Bouquets, in the increasing order of PIC, take a plan and execute it.</a:t>
            </a:r>
          </a:p>
          <a:p>
            <a:pPr algn="just"/>
            <a:r>
              <a:rPr lang="en-US" dirty="0" smtClean="0"/>
              <a:t>If the query execution is complete before the cost reaches the corresponding </a:t>
            </a:r>
            <a:r>
              <a:rPr lang="en-US" dirty="0" err="1" smtClean="0"/>
              <a:t>isocost</a:t>
            </a:r>
            <a:r>
              <a:rPr lang="en-US" dirty="0" smtClean="0"/>
              <a:t> line then return the result.</a:t>
            </a:r>
          </a:p>
          <a:p>
            <a:pPr algn="just"/>
            <a:r>
              <a:rPr lang="en-US" dirty="0" smtClean="0"/>
              <a:t>If not delete all the result e obtained and go to the next </a:t>
            </a:r>
            <a:r>
              <a:rPr lang="en-US" dirty="0" err="1" smtClean="0"/>
              <a:t>isocost</a:t>
            </a:r>
            <a:r>
              <a:rPr lang="en-US" dirty="0" smtClean="0"/>
              <a:t> line and the corresponding plan in the same order as above.</a:t>
            </a:r>
          </a:p>
          <a:p>
            <a:pPr algn="just"/>
            <a:r>
              <a:rPr lang="en-US" dirty="0" smtClean="0"/>
              <a:t>Do this until the second condition satisfies.</a:t>
            </a:r>
          </a:p>
        </p:txBody>
      </p:sp>
    </p:spTree>
    <p:extLst>
      <p:ext uri="{BB962C8B-B14F-4D97-AF65-F5344CB8AC3E}">
        <p14:creationId xmlns:p14="http://schemas.microsoft.com/office/powerpoint/2010/main" val="258472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Documents and Settings\Anshuman\Desktop\pp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95" y="1089005"/>
            <a:ext cx="7084010" cy="5600700"/>
          </a:xfrm>
          <a:prstGeom prst="rect">
            <a:avLst/>
          </a:prstGeom>
          <a:noFill/>
          <a:extLst>
            <a:ext uri="{909E8E84-426E-40DD-AFC4-6F175D3DCCD1}">
              <a14:hiddenFill xmlns:a14="http://schemas.microsoft.com/office/drawing/2010/main">
                <a:solidFill>
                  <a:srgbClr val="FFFFFF"/>
                </a:solidFill>
              </a14:hiddenFill>
            </a:ext>
          </a:extLst>
        </p:spPr>
      </p:pic>
      <p:sp>
        <p:nvSpPr>
          <p:cNvPr id="15362" name="Title 1"/>
          <p:cNvSpPr>
            <a:spLocks noGrp="1"/>
          </p:cNvSpPr>
          <p:nvPr>
            <p:ph type="title"/>
          </p:nvPr>
        </p:nvSpPr>
        <p:spPr>
          <a:xfrm>
            <a:off x="825014" y="-27384"/>
            <a:ext cx="10628381" cy="779770"/>
          </a:xfrm>
        </p:spPr>
        <p:txBody>
          <a:bodyPr/>
          <a:lstStyle/>
          <a:p>
            <a:r>
              <a:rPr lang="en-US" dirty="0" smtClean="0"/>
              <a:t>Bouquet Execution</a:t>
            </a:r>
          </a:p>
        </p:txBody>
      </p:sp>
      <p:sp>
        <p:nvSpPr>
          <p:cNvPr id="6" name="Rectangle 5"/>
          <p:cNvSpPr/>
          <p:nvPr/>
        </p:nvSpPr>
        <p:spPr>
          <a:xfrm>
            <a:off x="2304037" y="5080636"/>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8" name="Rectangle 7"/>
          <p:cNvSpPr/>
          <p:nvPr/>
        </p:nvSpPr>
        <p:spPr>
          <a:xfrm>
            <a:off x="2622173" y="4709160"/>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9" name="Rectangle 8"/>
          <p:cNvSpPr/>
          <p:nvPr/>
        </p:nvSpPr>
        <p:spPr>
          <a:xfrm>
            <a:off x="3262253" y="4318636"/>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10" name="Rectangle 9"/>
          <p:cNvSpPr/>
          <p:nvPr/>
        </p:nvSpPr>
        <p:spPr>
          <a:xfrm>
            <a:off x="3759457" y="3945256"/>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11" name="Rectangle 10"/>
          <p:cNvSpPr/>
          <p:nvPr/>
        </p:nvSpPr>
        <p:spPr>
          <a:xfrm>
            <a:off x="4416683" y="3545206"/>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12" name="Rectangle 11"/>
          <p:cNvSpPr/>
          <p:nvPr/>
        </p:nvSpPr>
        <p:spPr>
          <a:xfrm>
            <a:off x="5607307" y="3202306"/>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13" name="Rectangle 12"/>
          <p:cNvSpPr/>
          <p:nvPr/>
        </p:nvSpPr>
        <p:spPr>
          <a:xfrm>
            <a:off x="7305734" y="2807970"/>
            <a:ext cx="91440" cy="91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60"/>
          </a:p>
        </p:txBody>
      </p:sp>
      <p:sp>
        <p:nvSpPr>
          <p:cNvPr id="15371" name="TextBox 13"/>
          <p:cNvSpPr txBox="1">
            <a:spLocks noChangeArrowheads="1"/>
          </p:cNvSpPr>
          <p:nvPr/>
        </p:nvSpPr>
        <p:spPr bwMode="auto">
          <a:xfrm>
            <a:off x="6929914" y="2936825"/>
            <a:ext cx="5486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err="1">
                <a:solidFill>
                  <a:srgbClr val="00642D"/>
                </a:solidFill>
              </a:rPr>
              <a:t>P5</a:t>
            </a:r>
            <a:endParaRPr lang="en-US" sz="1920" b="1" dirty="0">
              <a:solidFill>
                <a:srgbClr val="00642D"/>
              </a:solidFill>
            </a:endParaRPr>
          </a:p>
        </p:txBody>
      </p:sp>
      <p:sp>
        <p:nvSpPr>
          <p:cNvPr id="15" name="TextBox 14"/>
          <p:cNvSpPr txBox="1"/>
          <p:nvPr/>
        </p:nvSpPr>
        <p:spPr>
          <a:xfrm>
            <a:off x="5645407" y="3156586"/>
            <a:ext cx="548640" cy="424732"/>
          </a:xfrm>
          <a:prstGeom prst="rect">
            <a:avLst/>
          </a:prstGeom>
          <a:noFill/>
        </p:spPr>
        <p:txBody>
          <a:bodyPr>
            <a:spAutoFit/>
          </a:bodyPr>
          <a:lstStyle/>
          <a:p>
            <a:pPr>
              <a:defRPr/>
            </a:pPr>
            <a:r>
              <a:rPr lang="en-US" sz="2160" b="1" dirty="0">
                <a:solidFill>
                  <a:srgbClr val="C00000"/>
                </a:solidFill>
              </a:rPr>
              <a:t>P3</a:t>
            </a:r>
          </a:p>
        </p:txBody>
      </p:sp>
      <p:sp>
        <p:nvSpPr>
          <p:cNvPr id="15373" name="TextBox 15"/>
          <p:cNvSpPr txBox="1">
            <a:spLocks noChangeArrowheads="1"/>
          </p:cNvSpPr>
          <p:nvPr/>
        </p:nvSpPr>
        <p:spPr bwMode="auto">
          <a:xfrm>
            <a:off x="4462403" y="3539490"/>
            <a:ext cx="5486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err="1">
                <a:solidFill>
                  <a:srgbClr val="0000FF"/>
                </a:solidFill>
              </a:rPr>
              <a:t>P2</a:t>
            </a:r>
            <a:endParaRPr lang="en-US" sz="1920" b="1" dirty="0">
              <a:solidFill>
                <a:srgbClr val="0000FF"/>
              </a:solidFill>
            </a:endParaRPr>
          </a:p>
        </p:txBody>
      </p:sp>
      <p:sp>
        <p:nvSpPr>
          <p:cNvPr id="15374" name="TextBox 19"/>
          <p:cNvSpPr txBox="1">
            <a:spLocks noChangeArrowheads="1"/>
          </p:cNvSpPr>
          <p:nvPr/>
        </p:nvSpPr>
        <p:spPr bwMode="auto">
          <a:xfrm>
            <a:off x="2345947" y="5006340"/>
            <a:ext cx="55626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a:solidFill>
                  <a:srgbClr val="FF0000"/>
                </a:solidFill>
              </a:rPr>
              <a:t>P1</a:t>
            </a:r>
          </a:p>
        </p:txBody>
      </p:sp>
      <p:sp>
        <p:nvSpPr>
          <p:cNvPr id="15376" name="TextBox 22"/>
          <p:cNvSpPr txBox="1">
            <a:spLocks noChangeArrowheads="1"/>
          </p:cNvSpPr>
          <p:nvPr/>
        </p:nvSpPr>
        <p:spPr bwMode="auto">
          <a:xfrm>
            <a:off x="7389119" y="2634119"/>
            <a:ext cx="544830" cy="270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lnSpc>
                <a:spcPct val="135000"/>
              </a:lnSpc>
            </a:pPr>
            <a:r>
              <a:rPr lang="en-US" sz="1800" b="1" dirty="0" err="1"/>
              <a:t>IC7</a:t>
            </a:r>
            <a:endParaRPr lang="en-US" sz="1800" b="1" dirty="0"/>
          </a:p>
          <a:p>
            <a:pPr eaLnBrk="1" hangingPunct="1">
              <a:lnSpc>
                <a:spcPct val="135000"/>
              </a:lnSpc>
            </a:pPr>
            <a:r>
              <a:rPr lang="en-US" sz="1800" b="1" dirty="0" err="1"/>
              <a:t>IC6</a:t>
            </a:r>
            <a:endParaRPr lang="en-US" sz="1800" b="1" dirty="0"/>
          </a:p>
          <a:p>
            <a:pPr eaLnBrk="1" hangingPunct="1">
              <a:lnSpc>
                <a:spcPct val="135000"/>
              </a:lnSpc>
            </a:pPr>
            <a:r>
              <a:rPr lang="en-US" sz="1800" b="1" dirty="0" err="1"/>
              <a:t>IC5</a:t>
            </a:r>
            <a:endParaRPr lang="en-US" sz="1800" b="1" dirty="0"/>
          </a:p>
          <a:p>
            <a:pPr eaLnBrk="1" hangingPunct="1">
              <a:lnSpc>
                <a:spcPct val="135000"/>
              </a:lnSpc>
            </a:pPr>
            <a:r>
              <a:rPr lang="en-US" sz="1800" b="1" dirty="0" err="1"/>
              <a:t>IC4</a:t>
            </a:r>
            <a:endParaRPr lang="en-US" sz="1800" b="1" dirty="0"/>
          </a:p>
          <a:p>
            <a:pPr eaLnBrk="1" hangingPunct="1">
              <a:lnSpc>
                <a:spcPct val="135000"/>
              </a:lnSpc>
            </a:pPr>
            <a:r>
              <a:rPr lang="en-US" sz="1800" b="1" dirty="0" err="1"/>
              <a:t>IC3</a:t>
            </a:r>
            <a:endParaRPr lang="en-US" sz="1800" b="1" dirty="0"/>
          </a:p>
          <a:p>
            <a:pPr eaLnBrk="1" hangingPunct="1">
              <a:lnSpc>
                <a:spcPct val="135000"/>
              </a:lnSpc>
            </a:pPr>
            <a:r>
              <a:rPr lang="en-US" sz="1800" b="1" dirty="0" err="1"/>
              <a:t>IC2</a:t>
            </a:r>
            <a:endParaRPr lang="en-US" sz="1800" b="1" dirty="0"/>
          </a:p>
          <a:p>
            <a:pPr eaLnBrk="1" hangingPunct="1">
              <a:lnSpc>
                <a:spcPct val="135000"/>
              </a:lnSpc>
            </a:pPr>
            <a:r>
              <a:rPr lang="en-US" sz="1800" b="1" dirty="0" err="1"/>
              <a:t>IC1</a:t>
            </a:r>
            <a:endParaRPr lang="en-US" sz="1800" b="1" dirty="0"/>
          </a:p>
        </p:txBody>
      </p:sp>
      <p:sp>
        <p:nvSpPr>
          <p:cNvPr id="4" name="5-Point Star 3"/>
          <p:cNvSpPr/>
          <p:nvPr/>
        </p:nvSpPr>
        <p:spPr>
          <a:xfrm>
            <a:off x="2034749" y="5330011"/>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7" name="5-Point Star 36"/>
          <p:cNvSpPr/>
          <p:nvPr/>
        </p:nvSpPr>
        <p:spPr>
          <a:xfrm>
            <a:off x="2297976" y="4978789"/>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9" name="5-Point Star 38"/>
          <p:cNvSpPr/>
          <p:nvPr/>
        </p:nvSpPr>
        <p:spPr>
          <a:xfrm>
            <a:off x="3724830" y="3877234"/>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0" name="5-Point Star 39"/>
          <p:cNvSpPr/>
          <p:nvPr/>
        </p:nvSpPr>
        <p:spPr>
          <a:xfrm>
            <a:off x="4382056" y="3504516"/>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1" name="5-Point Star 40"/>
          <p:cNvSpPr/>
          <p:nvPr/>
        </p:nvSpPr>
        <p:spPr>
          <a:xfrm>
            <a:off x="5390772" y="3161616"/>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6" name="Rounded Rectangle 35"/>
          <p:cNvSpPr/>
          <p:nvPr/>
        </p:nvSpPr>
        <p:spPr>
          <a:xfrm>
            <a:off x="7873375" y="0"/>
            <a:ext cx="4288399" cy="6721475"/>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lang="en-US" sz="2400" b="1" dirty="0">
                <a:solidFill>
                  <a:srgbClr val="C00000"/>
                </a:solidFill>
              </a:rPr>
              <a:t>Let  </a:t>
            </a:r>
            <a:r>
              <a:rPr lang="en-US" sz="2400" b="1" dirty="0" err="1">
                <a:solidFill>
                  <a:srgbClr val="C00000"/>
                </a:solidFill>
              </a:rPr>
              <a:t>q</a:t>
            </a:r>
            <a:r>
              <a:rPr lang="en-US" sz="2400" b="1" baseline="-25000" dirty="0" err="1">
                <a:solidFill>
                  <a:srgbClr val="C00000"/>
                </a:solidFill>
              </a:rPr>
              <a:t>a</a:t>
            </a:r>
            <a:r>
              <a:rPr lang="en-US" sz="2400" b="1" dirty="0">
                <a:solidFill>
                  <a:srgbClr val="C00000"/>
                </a:solidFill>
              </a:rPr>
              <a:t> = 5%</a:t>
            </a:r>
          </a:p>
          <a:p>
            <a:pPr algn="just"/>
            <a:r>
              <a:rPr lang="en-US" sz="2160" b="1" dirty="0">
                <a:solidFill>
                  <a:srgbClr val="00642D"/>
                </a:solidFill>
              </a:rPr>
              <a:t>(1) Execute </a:t>
            </a:r>
            <a:r>
              <a:rPr lang="en-US" sz="2160" b="1" dirty="0" err="1">
                <a:solidFill>
                  <a:srgbClr val="FF0000"/>
                </a:solidFill>
              </a:rPr>
              <a:t>P1</a:t>
            </a:r>
            <a:r>
              <a:rPr lang="en-US" sz="2160" b="1" dirty="0">
                <a:solidFill>
                  <a:srgbClr val="00642D"/>
                </a:solidFill>
              </a:rPr>
              <a:t> </a:t>
            </a:r>
          </a:p>
          <a:p>
            <a:pPr algn="just"/>
            <a:r>
              <a:rPr lang="en-US" sz="2160" b="1" dirty="0">
                <a:solidFill>
                  <a:srgbClr val="00642D"/>
                </a:solidFill>
              </a:rPr>
              <a:t>with budget </a:t>
            </a:r>
            <a:r>
              <a:rPr lang="en-US" sz="2160" b="1" dirty="0" err="1">
                <a:solidFill>
                  <a:srgbClr val="7030A0"/>
                </a:solidFill>
              </a:rPr>
              <a:t>IC1</a:t>
            </a:r>
            <a:r>
              <a:rPr lang="en-US" sz="2160" b="1" dirty="0">
                <a:solidFill>
                  <a:srgbClr val="7030A0"/>
                </a:solidFill>
              </a:rPr>
              <a:t>(</a:t>
            </a:r>
            <a:r>
              <a:rPr lang="en-US" sz="2160" b="1" dirty="0" err="1">
                <a:solidFill>
                  <a:srgbClr val="7030A0"/>
                </a:solidFill>
              </a:rPr>
              <a:t>1.2E4</a:t>
            </a:r>
            <a:r>
              <a:rPr lang="en-US" sz="2160" b="1" dirty="0">
                <a:solidFill>
                  <a:srgbClr val="7030A0"/>
                </a:solidFill>
              </a:rPr>
              <a:t>)</a:t>
            </a:r>
          </a:p>
          <a:p>
            <a:pPr algn="just"/>
            <a:r>
              <a:rPr lang="en-US" sz="2160" b="1" dirty="0">
                <a:solidFill>
                  <a:srgbClr val="00642D"/>
                </a:solidFill>
              </a:rPr>
              <a:t>(2)</a:t>
            </a:r>
            <a:r>
              <a:rPr lang="en-US" sz="2160" b="1" i="1" dirty="0">
                <a:solidFill>
                  <a:schemeClr val="accent6">
                    <a:lumMod val="75000"/>
                  </a:schemeClr>
                </a:solidFill>
              </a:rPr>
              <a:t> Throw away results of </a:t>
            </a:r>
            <a:r>
              <a:rPr lang="en-US" sz="2160" b="1" i="1" dirty="0" err="1">
                <a:solidFill>
                  <a:schemeClr val="accent6">
                    <a:lumMod val="75000"/>
                  </a:schemeClr>
                </a:solidFill>
              </a:rPr>
              <a:t>P1</a:t>
            </a:r>
            <a:endParaRPr lang="en-US" sz="2160" b="1" i="1" dirty="0">
              <a:solidFill>
                <a:schemeClr val="accent6">
                  <a:lumMod val="75000"/>
                </a:schemeClr>
              </a:solidFill>
            </a:endParaRPr>
          </a:p>
          <a:p>
            <a:pPr algn="just"/>
            <a:r>
              <a:rPr lang="en-US" sz="2160" b="1" dirty="0">
                <a:solidFill>
                  <a:srgbClr val="00642D"/>
                </a:solidFill>
              </a:rPr>
              <a:t> Execute </a:t>
            </a:r>
            <a:r>
              <a:rPr lang="en-US" sz="2160" b="1" dirty="0" err="1">
                <a:solidFill>
                  <a:srgbClr val="FF0000"/>
                </a:solidFill>
              </a:rPr>
              <a:t>P1</a:t>
            </a:r>
            <a:r>
              <a:rPr lang="en-US" sz="2160" b="1" dirty="0">
                <a:solidFill>
                  <a:srgbClr val="00642D"/>
                </a:solidFill>
              </a:rPr>
              <a:t> </a:t>
            </a:r>
          </a:p>
          <a:p>
            <a:pPr algn="just"/>
            <a:r>
              <a:rPr lang="en-US" sz="2160" b="1" dirty="0">
                <a:solidFill>
                  <a:srgbClr val="00642D"/>
                </a:solidFill>
              </a:rPr>
              <a:t>with budget </a:t>
            </a:r>
            <a:r>
              <a:rPr lang="en-US" sz="2160" b="1" dirty="0" err="1">
                <a:solidFill>
                  <a:srgbClr val="7030A0"/>
                </a:solidFill>
              </a:rPr>
              <a:t>IC2</a:t>
            </a:r>
            <a:r>
              <a:rPr lang="en-US" sz="2160" b="1" dirty="0">
                <a:solidFill>
                  <a:srgbClr val="7030A0"/>
                </a:solidFill>
              </a:rPr>
              <a:t>(</a:t>
            </a:r>
            <a:r>
              <a:rPr lang="en-US" sz="2160" b="1" dirty="0" err="1">
                <a:solidFill>
                  <a:srgbClr val="7030A0"/>
                </a:solidFill>
              </a:rPr>
              <a:t>2.4E4</a:t>
            </a:r>
            <a:r>
              <a:rPr lang="en-US" sz="2160" b="1" dirty="0">
                <a:solidFill>
                  <a:srgbClr val="7030A0"/>
                </a:solidFill>
              </a:rPr>
              <a:t>)</a:t>
            </a:r>
          </a:p>
          <a:p>
            <a:pPr algn="just"/>
            <a:r>
              <a:rPr lang="en-US" sz="2160" b="1" dirty="0">
                <a:solidFill>
                  <a:srgbClr val="00642D"/>
                </a:solidFill>
              </a:rPr>
              <a:t>(3)</a:t>
            </a:r>
            <a:r>
              <a:rPr lang="en-US" sz="2160" b="1" i="1" dirty="0">
                <a:solidFill>
                  <a:schemeClr val="accent6">
                    <a:lumMod val="75000"/>
                  </a:schemeClr>
                </a:solidFill>
              </a:rPr>
              <a:t> Throw away results of </a:t>
            </a:r>
            <a:r>
              <a:rPr lang="en-US" sz="2160" b="1" i="1" dirty="0" err="1">
                <a:solidFill>
                  <a:schemeClr val="accent6">
                    <a:lumMod val="75000"/>
                  </a:schemeClr>
                </a:solidFill>
              </a:rPr>
              <a:t>P1</a:t>
            </a:r>
            <a:endParaRPr lang="en-US" sz="2160" b="1" i="1" dirty="0">
              <a:solidFill>
                <a:schemeClr val="accent6">
                  <a:lumMod val="75000"/>
                </a:schemeClr>
              </a:solidFill>
            </a:endParaRPr>
          </a:p>
          <a:p>
            <a:pPr algn="just"/>
            <a:r>
              <a:rPr lang="en-US" sz="2160" b="1" dirty="0">
                <a:solidFill>
                  <a:srgbClr val="00642D"/>
                </a:solidFill>
              </a:rPr>
              <a:t> Execute </a:t>
            </a:r>
            <a:r>
              <a:rPr lang="en-US" sz="2160" b="1" dirty="0" err="1">
                <a:solidFill>
                  <a:srgbClr val="FF0000"/>
                </a:solidFill>
              </a:rPr>
              <a:t>P1</a:t>
            </a:r>
            <a:r>
              <a:rPr lang="en-US" sz="2160" b="1" dirty="0">
                <a:solidFill>
                  <a:srgbClr val="00642D"/>
                </a:solidFill>
              </a:rPr>
              <a:t> </a:t>
            </a:r>
          </a:p>
          <a:p>
            <a:pPr algn="just"/>
            <a:r>
              <a:rPr lang="en-US" sz="2160" b="1" dirty="0">
                <a:solidFill>
                  <a:srgbClr val="00642D"/>
                </a:solidFill>
              </a:rPr>
              <a:t>with budget </a:t>
            </a:r>
            <a:r>
              <a:rPr lang="en-US" sz="2160" b="1" dirty="0" err="1">
                <a:solidFill>
                  <a:srgbClr val="7030A0"/>
                </a:solidFill>
              </a:rPr>
              <a:t>IC3</a:t>
            </a:r>
            <a:r>
              <a:rPr lang="en-US" sz="2160" b="1" dirty="0">
                <a:solidFill>
                  <a:srgbClr val="7030A0"/>
                </a:solidFill>
              </a:rPr>
              <a:t>(</a:t>
            </a:r>
            <a:r>
              <a:rPr lang="en-US" sz="2160" b="1" dirty="0" err="1">
                <a:solidFill>
                  <a:srgbClr val="7030A0"/>
                </a:solidFill>
              </a:rPr>
              <a:t>4.8E4</a:t>
            </a:r>
            <a:r>
              <a:rPr lang="en-US" sz="2160" b="1" dirty="0">
                <a:solidFill>
                  <a:srgbClr val="7030A0"/>
                </a:solidFill>
              </a:rPr>
              <a:t>)</a:t>
            </a:r>
          </a:p>
          <a:p>
            <a:pPr algn="just"/>
            <a:r>
              <a:rPr lang="en-US" sz="2160" b="1" dirty="0">
                <a:solidFill>
                  <a:srgbClr val="00642D"/>
                </a:solidFill>
              </a:rPr>
              <a:t>(4)</a:t>
            </a:r>
            <a:r>
              <a:rPr lang="en-US" sz="2160" b="1" i="1" dirty="0">
                <a:solidFill>
                  <a:schemeClr val="accent6">
                    <a:lumMod val="75000"/>
                  </a:schemeClr>
                </a:solidFill>
              </a:rPr>
              <a:t> Throw away results of </a:t>
            </a:r>
            <a:r>
              <a:rPr lang="en-US" sz="2160" b="1" i="1" dirty="0" err="1">
                <a:solidFill>
                  <a:schemeClr val="accent6">
                    <a:lumMod val="75000"/>
                  </a:schemeClr>
                </a:solidFill>
              </a:rPr>
              <a:t>P1</a:t>
            </a:r>
            <a:endParaRPr lang="en-US" sz="2160" b="1" i="1" dirty="0">
              <a:solidFill>
                <a:schemeClr val="accent6">
                  <a:lumMod val="75000"/>
                </a:schemeClr>
              </a:solidFill>
            </a:endParaRPr>
          </a:p>
          <a:p>
            <a:pPr algn="just"/>
            <a:r>
              <a:rPr lang="en-US" sz="2160" b="1" dirty="0">
                <a:solidFill>
                  <a:srgbClr val="00642D"/>
                </a:solidFill>
              </a:rPr>
              <a:t> Execute </a:t>
            </a:r>
            <a:r>
              <a:rPr lang="en-US" sz="2160" b="1" dirty="0" err="1">
                <a:solidFill>
                  <a:srgbClr val="FF0000"/>
                </a:solidFill>
              </a:rPr>
              <a:t>P1</a:t>
            </a:r>
            <a:r>
              <a:rPr lang="en-US" sz="2160" b="1" dirty="0">
                <a:solidFill>
                  <a:srgbClr val="00642D"/>
                </a:solidFill>
              </a:rPr>
              <a:t> </a:t>
            </a:r>
          </a:p>
          <a:p>
            <a:pPr algn="just"/>
            <a:r>
              <a:rPr lang="en-US" sz="2160" b="1" dirty="0">
                <a:solidFill>
                  <a:srgbClr val="00642D"/>
                </a:solidFill>
              </a:rPr>
              <a:t>with budget </a:t>
            </a:r>
            <a:r>
              <a:rPr lang="en-US" sz="2160" b="1" dirty="0" err="1">
                <a:solidFill>
                  <a:srgbClr val="7030A0"/>
                </a:solidFill>
              </a:rPr>
              <a:t>IC2</a:t>
            </a:r>
            <a:r>
              <a:rPr lang="en-US" sz="2160" b="1" dirty="0">
                <a:solidFill>
                  <a:srgbClr val="7030A0"/>
                </a:solidFill>
              </a:rPr>
              <a:t>(</a:t>
            </a:r>
            <a:r>
              <a:rPr lang="en-US" sz="2160" b="1" dirty="0" err="1">
                <a:solidFill>
                  <a:srgbClr val="7030A0"/>
                </a:solidFill>
              </a:rPr>
              <a:t>9.6E4</a:t>
            </a:r>
            <a:r>
              <a:rPr lang="en-US" sz="2160" b="1" dirty="0">
                <a:solidFill>
                  <a:srgbClr val="7030A0"/>
                </a:solidFill>
              </a:rPr>
              <a:t>)</a:t>
            </a:r>
          </a:p>
          <a:p>
            <a:pPr algn="just"/>
            <a:r>
              <a:rPr lang="en-US" sz="2160" b="1" dirty="0">
                <a:solidFill>
                  <a:srgbClr val="00642D"/>
                </a:solidFill>
              </a:rPr>
              <a:t>(5) </a:t>
            </a:r>
            <a:r>
              <a:rPr lang="en-US" sz="2160" b="1" i="1" dirty="0">
                <a:solidFill>
                  <a:schemeClr val="accent6">
                    <a:lumMod val="75000"/>
                  </a:schemeClr>
                </a:solidFill>
              </a:rPr>
              <a:t>Throw away results of </a:t>
            </a:r>
            <a:r>
              <a:rPr lang="en-US" sz="2160" b="1" i="1" dirty="0" err="1">
                <a:solidFill>
                  <a:schemeClr val="accent6">
                    <a:lumMod val="75000"/>
                  </a:schemeClr>
                </a:solidFill>
              </a:rPr>
              <a:t>P1</a:t>
            </a:r>
            <a:endParaRPr lang="en-US" sz="2160" b="1" i="1" dirty="0">
              <a:solidFill>
                <a:schemeClr val="accent6">
                  <a:lumMod val="75000"/>
                </a:schemeClr>
              </a:solidFill>
            </a:endParaRPr>
          </a:p>
          <a:p>
            <a:pPr algn="just"/>
            <a:r>
              <a:rPr lang="en-US" sz="2160" b="1" dirty="0">
                <a:solidFill>
                  <a:srgbClr val="00642D"/>
                </a:solidFill>
              </a:rPr>
              <a:t>Execute </a:t>
            </a:r>
            <a:r>
              <a:rPr lang="en-US" sz="2160" b="1" dirty="0" err="1">
                <a:solidFill>
                  <a:srgbClr val="0000FF"/>
                </a:solidFill>
              </a:rPr>
              <a:t>P2</a:t>
            </a:r>
            <a:endParaRPr lang="en-US" sz="2160" b="1" dirty="0">
              <a:solidFill>
                <a:srgbClr val="0000FF"/>
              </a:solidFill>
            </a:endParaRPr>
          </a:p>
          <a:p>
            <a:pPr algn="just"/>
            <a:r>
              <a:rPr lang="en-US" sz="2160" b="1" dirty="0">
                <a:solidFill>
                  <a:srgbClr val="00642D"/>
                </a:solidFill>
              </a:rPr>
              <a:t>with budget </a:t>
            </a:r>
            <a:r>
              <a:rPr lang="en-US" sz="2160" b="1" dirty="0" err="1">
                <a:solidFill>
                  <a:srgbClr val="7030A0"/>
                </a:solidFill>
              </a:rPr>
              <a:t>IC5</a:t>
            </a:r>
            <a:r>
              <a:rPr lang="en-US" sz="2160" b="1" dirty="0">
                <a:solidFill>
                  <a:srgbClr val="7030A0"/>
                </a:solidFill>
              </a:rPr>
              <a:t>(</a:t>
            </a:r>
            <a:r>
              <a:rPr lang="en-US" sz="2160" b="1" dirty="0" err="1">
                <a:solidFill>
                  <a:srgbClr val="7030A0"/>
                </a:solidFill>
              </a:rPr>
              <a:t>1.9E5</a:t>
            </a:r>
            <a:r>
              <a:rPr lang="en-US" sz="2160" b="1" dirty="0">
                <a:solidFill>
                  <a:srgbClr val="7030A0"/>
                </a:solidFill>
              </a:rPr>
              <a:t>)</a:t>
            </a:r>
          </a:p>
          <a:p>
            <a:pPr algn="just"/>
            <a:r>
              <a:rPr lang="en-US" sz="2160" b="1" dirty="0">
                <a:solidFill>
                  <a:srgbClr val="00642D"/>
                </a:solidFill>
              </a:rPr>
              <a:t>(6) </a:t>
            </a:r>
            <a:r>
              <a:rPr lang="en-US" sz="2160" b="1" i="1" dirty="0">
                <a:solidFill>
                  <a:schemeClr val="accent6">
                    <a:lumMod val="75000"/>
                  </a:schemeClr>
                </a:solidFill>
              </a:rPr>
              <a:t>Throw away results of </a:t>
            </a:r>
            <a:r>
              <a:rPr lang="en-US" sz="2160" b="1" i="1" dirty="0" err="1">
                <a:solidFill>
                  <a:schemeClr val="accent6">
                    <a:lumMod val="75000"/>
                  </a:schemeClr>
                </a:solidFill>
              </a:rPr>
              <a:t>P2</a:t>
            </a:r>
            <a:endParaRPr lang="en-US" sz="2160" b="1" i="1" dirty="0">
              <a:solidFill>
                <a:schemeClr val="accent6">
                  <a:lumMod val="75000"/>
                </a:schemeClr>
              </a:solidFill>
            </a:endParaRPr>
          </a:p>
          <a:p>
            <a:pPr algn="just"/>
            <a:r>
              <a:rPr lang="en-US" sz="2160" b="1" dirty="0">
                <a:solidFill>
                  <a:srgbClr val="00642D"/>
                </a:solidFill>
              </a:rPr>
              <a:t>Execute </a:t>
            </a:r>
            <a:r>
              <a:rPr lang="en-US" sz="2160" b="1" dirty="0" err="1">
                <a:solidFill>
                  <a:srgbClr val="C00000"/>
                </a:solidFill>
              </a:rPr>
              <a:t>P3</a:t>
            </a:r>
            <a:r>
              <a:rPr lang="en-US" sz="2160" b="1" dirty="0">
                <a:solidFill>
                  <a:srgbClr val="C00000"/>
                </a:solidFill>
              </a:rPr>
              <a:t> </a:t>
            </a:r>
          </a:p>
          <a:p>
            <a:pPr algn="just"/>
            <a:r>
              <a:rPr lang="en-US" sz="2160" b="1" dirty="0">
                <a:solidFill>
                  <a:srgbClr val="00642D"/>
                </a:solidFill>
              </a:rPr>
              <a:t>with budget </a:t>
            </a:r>
            <a:r>
              <a:rPr lang="en-US" sz="2160" b="1" dirty="0" err="1">
                <a:solidFill>
                  <a:srgbClr val="7030A0"/>
                </a:solidFill>
              </a:rPr>
              <a:t>IC6</a:t>
            </a:r>
            <a:r>
              <a:rPr lang="en-US" sz="2160" b="1" dirty="0">
                <a:solidFill>
                  <a:srgbClr val="7030A0"/>
                </a:solidFill>
              </a:rPr>
              <a:t>(</a:t>
            </a:r>
            <a:r>
              <a:rPr lang="en-US" sz="2160" b="1" dirty="0" err="1">
                <a:solidFill>
                  <a:srgbClr val="7030A0"/>
                </a:solidFill>
              </a:rPr>
              <a:t>3.8E5</a:t>
            </a:r>
            <a:r>
              <a:rPr lang="en-US" sz="2160" b="1" dirty="0">
                <a:solidFill>
                  <a:srgbClr val="7030A0"/>
                </a:solidFill>
              </a:rPr>
              <a:t>)</a:t>
            </a:r>
            <a:r>
              <a:rPr lang="en-US" sz="2160" b="1" dirty="0">
                <a:solidFill>
                  <a:srgbClr val="00642D"/>
                </a:solidFill>
              </a:rPr>
              <a:t> </a:t>
            </a:r>
          </a:p>
          <a:p>
            <a:pPr algn="just"/>
            <a:r>
              <a:rPr lang="en-US" sz="2160" b="1" u="sng" dirty="0" err="1">
                <a:solidFill>
                  <a:schemeClr val="accent2">
                    <a:lumMod val="75000"/>
                  </a:schemeClr>
                </a:solidFill>
              </a:rPr>
              <a:t>P3</a:t>
            </a:r>
            <a:r>
              <a:rPr lang="en-US" sz="2160" b="1" u="sng" dirty="0">
                <a:solidFill>
                  <a:schemeClr val="accent2">
                    <a:lumMod val="75000"/>
                  </a:schemeClr>
                </a:solidFill>
              </a:rPr>
              <a:t> completes with cost </a:t>
            </a:r>
            <a:r>
              <a:rPr lang="en-US" sz="2160" b="1" u="sng" dirty="0" err="1">
                <a:solidFill>
                  <a:schemeClr val="accent2">
                    <a:lumMod val="75000"/>
                  </a:schemeClr>
                </a:solidFill>
              </a:rPr>
              <a:t>3.4E5</a:t>
            </a:r>
            <a:r>
              <a:rPr lang="en-US" sz="2160" b="1" u="sng" dirty="0">
                <a:solidFill>
                  <a:schemeClr val="accent2">
                    <a:lumMod val="75000"/>
                  </a:schemeClr>
                </a:solidFill>
              </a:rPr>
              <a:t> </a:t>
            </a:r>
          </a:p>
          <a:p>
            <a:pPr algn="just"/>
            <a:endParaRPr lang="en-US" sz="2160" b="1" dirty="0">
              <a:solidFill>
                <a:srgbClr val="00642D"/>
              </a:solidFill>
            </a:endParaRPr>
          </a:p>
        </p:txBody>
      </p:sp>
      <p:sp>
        <p:nvSpPr>
          <p:cNvPr id="34" name="5-Point Star 33"/>
          <p:cNvSpPr/>
          <p:nvPr/>
        </p:nvSpPr>
        <p:spPr>
          <a:xfrm>
            <a:off x="2622173" y="4627781"/>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5" name="5-Point Star 34"/>
          <p:cNvSpPr/>
          <p:nvPr/>
        </p:nvSpPr>
        <p:spPr>
          <a:xfrm>
            <a:off x="3262253" y="4277946"/>
            <a:ext cx="160694" cy="17281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cxnSp>
        <p:nvCxnSpPr>
          <p:cNvPr id="3" name="Straight Connector 2"/>
          <p:cNvCxnSpPr/>
          <p:nvPr/>
        </p:nvCxnSpPr>
        <p:spPr>
          <a:xfrm flipV="1">
            <a:off x="5508235" y="3248026"/>
            <a:ext cx="0" cy="2254805"/>
          </a:xfrm>
          <a:prstGeom prst="line">
            <a:avLst/>
          </a:prstGeom>
          <a:ln w="28575">
            <a:solidFill>
              <a:srgbClr val="9933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28362" y="5022397"/>
            <a:ext cx="1122423" cy="461665"/>
          </a:xfrm>
          <a:prstGeom prst="rect">
            <a:avLst/>
          </a:prstGeom>
          <a:noFill/>
        </p:spPr>
        <p:txBody>
          <a:bodyPr wrap="none" rtlCol="0">
            <a:spAutoFit/>
          </a:bodyPr>
          <a:lstStyle/>
          <a:p>
            <a:r>
              <a:rPr lang="en-US" sz="2400" b="1" dirty="0" err="1">
                <a:solidFill>
                  <a:schemeClr val="accent2"/>
                </a:solidFill>
              </a:rPr>
              <a:t>q</a:t>
            </a:r>
            <a:r>
              <a:rPr lang="en-US" sz="2400" b="1" baseline="-25000" dirty="0" err="1">
                <a:solidFill>
                  <a:schemeClr val="accent2"/>
                </a:solidFill>
              </a:rPr>
              <a:t>a</a:t>
            </a:r>
            <a:r>
              <a:rPr lang="en-US" sz="2400" b="1" dirty="0">
                <a:solidFill>
                  <a:schemeClr val="accent2"/>
                </a:solidFill>
              </a:rPr>
              <a:t> = 5%</a:t>
            </a:r>
          </a:p>
        </p:txBody>
      </p:sp>
      <p:sp>
        <p:nvSpPr>
          <p:cNvPr id="7" name="Date Placeholder 6"/>
          <p:cNvSpPr>
            <a:spLocks noGrp="1"/>
          </p:cNvSpPr>
          <p:nvPr>
            <p:ph type="dt" sz="half" idx="10"/>
          </p:nvPr>
        </p:nvSpPr>
        <p:spPr/>
        <p:txBody>
          <a:bodyPr/>
          <a:lstStyle/>
          <a:p>
            <a:pPr>
              <a:defRPr/>
            </a:pPr>
            <a:r>
              <a:rPr lang="en-US" smtClean="0"/>
              <a:t>Dec 2014</a:t>
            </a:r>
            <a:endParaRPr lang="en-US" dirty="0"/>
          </a:p>
        </p:txBody>
      </p:sp>
      <p:sp>
        <p:nvSpPr>
          <p:cNvPr id="14" name="Footer Placeholder 13"/>
          <p:cNvSpPr>
            <a:spLocks noGrp="1"/>
          </p:cNvSpPr>
          <p:nvPr>
            <p:ph type="ftr" sz="quarter" idx="11"/>
          </p:nvPr>
        </p:nvSpPr>
        <p:spPr/>
        <p:txBody>
          <a:bodyPr/>
          <a:lstStyle/>
          <a:p>
            <a:pPr>
              <a:defRPr/>
            </a:pPr>
            <a:r>
              <a:rPr lang="en-US" smtClean="0"/>
              <a:t>CMG Keynote</a:t>
            </a:r>
            <a:endParaRPr lang="en-US" dirty="0"/>
          </a:p>
        </p:txBody>
      </p:sp>
      <p:sp>
        <p:nvSpPr>
          <p:cNvPr id="16" name="Oval 15"/>
          <p:cNvSpPr/>
          <p:nvPr/>
        </p:nvSpPr>
        <p:spPr>
          <a:xfrm>
            <a:off x="5452216" y="5412106"/>
            <a:ext cx="99251" cy="1771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C00000"/>
              </a:solidFill>
            </a:endParaRPr>
          </a:p>
        </p:txBody>
      </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24</a:t>
            </a:fld>
            <a:endParaRPr lang="en-US" dirty="0"/>
          </a:p>
        </p:txBody>
      </p:sp>
    </p:spTree>
    <p:extLst>
      <p:ext uri="{BB962C8B-B14F-4D97-AF65-F5344CB8AC3E}">
        <p14:creationId xmlns:p14="http://schemas.microsoft.com/office/powerpoint/2010/main" val="102068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6.95254E-6 C 0.00018 -0.00305 0.00226 -0.00888 0.00382 -0.01166 C 0.00851 -0.02026 0.01216 -0.03081 0.01754 -0.03831 C 0.01823 -0.04275 0.01997 -0.0458 0.02136 -0.04969 " pathEditMode="fixed" rAng="0" ptsTypes="ffff">
                                      <p:cBhvr>
                                        <p:cTn id="6" dur="2000" fill="hold"/>
                                        <p:tgtEl>
                                          <p:spTgt spid="4"/>
                                        </p:tgtEl>
                                        <p:attrNameLst>
                                          <p:attrName>ppt_x</p:attrName>
                                          <p:attrName>ppt_y</p:attrName>
                                        </p:attrNameLst>
                                      </p:cBhvr>
                                      <p:rCtr x="1059" y="-2499"/>
                                    </p:animMotion>
                                  </p:childTnLst>
                                </p:cTn>
                              </p:par>
                              <p:par>
                                <p:cTn id="7" presetID="10"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animEffect transition="in" filter="fade">
                                      <p:cBhvr>
                                        <p:cTn id="9" dur="500"/>
                                        <p:tgtEl>
                                          <p:spTgt spid="36">
                                            <p:txEl>
                                              <p:pRg st="1" end="1"/>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fade">
                                      <p:cBhvr>
                                        <p:cTn id="12" dur="500"/>
                                        <p:tgtEl>
                                          <p:spTgt spid="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1"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0" presetClass="path" presetSubtype="0" accel="50000" decel="50000" fill="hold" grpId="0" nodeType="withEffect">
                                  <p:stCondLst>
                                    <p:cond delay="0"/>
                                  </p:stCondLst>
                                  <p:childTnLst>
                                    <p:animMotion origin="layout" path="M -0.02205 0.05248 C -0.02205 0.04471 -0.0158 0.0286 -0.01215 0.02249 C -0.00382 0.00388 0.00295 -0.01583 0.01476 -0.03249 C 0.0184 -0.03916 0.02691 -0.04221 0.03056 -0.04832 " pathEditMode="fixed" rAng="0" ptsTypes="ffff">
                                      <p:cBhvr>
                                        <p:cTn id="22" dur="2000" fill="hold"/>
                                        <p:tgtEl>
                                          <p:spTgt spid="37"/>
                                        </p:tgtEl>
                                        <p:attrNameLst>
                                          <p:attrName>ppt_x</p:attrName>
                                          <p:attrName>ppt_y</p:attrName>
                                        </p:attrNameLst>
                                      </p:cBhvr>
                                      <p:rCtr x="2622" y="-5054"/>
                                    </p:animMotion>
                                  </p:childTnLst>
                                </p:cTn>
                              </p:par>
                              <p:par>
                                <p:cTn id="23" presetID="10" presetClass="entr" presetSubtype="0" fill="hold" nodeType="withEffect">
                                  <p:stCondLst>
                                    <p:cond delay="0"/>
                                  </p:stCondLst>
                                  <p:childTnLst>
                                    <p:set>
                                      <p:cBhvr>
                                        <p:cTn id="24" dur="1" fill="hold">
                                          <p:stCondLst>
                                            <p:cond delay="0"/>
                                          </p:stCondLst>
                                        </p:cTn>
                                        <p:tgtEl>
                                          <p:spTgt spid="36">
                                            <p:txEl>
                                              <p:pRg st="3" end="3"/>
                                            </p:txEl>
                                          </p:spTgt>
                                        </p:tgtEl>
                                        <p:attrNameLst>
                                          <p:attrName>style.visibility</p:attrName>
                                        </p:attrNameLst>
                                      </p:cBhvr>
                                      <p:to>
                                        <p:strVal val="visible"/>
                                      </p:to>
                                    </p:set>
                                    <p:animEffect transition="in" filter="fade">
                                      <p:cBhvr>
                                        <p:cTn id="25" dur="500"/>
                                        <p:tgtEl>
                                          <p:spTgt spid="3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xEl>
                                              <p:pRg st="4" end="4"/>
                                            </p:txEl>
                                          </p:spTgt>
                                        </p:tgtEl>
                                        <p:attrNameLst>
                                          <p:attrName>style.visibility</p:attrName>
                                        </p:attrNameLst>
                                      </p:cBhvr>
                                      <p:to>
                                        <p:strVal val="visible"/>
                                      </p:to>
                                    </p:set>
                                    <p:animEffect transition="in" filter="fade">
                                      <p:cBhvr>
                                        <p:cTn id="28" dur="500"/>
                                        <p:tgtEl>
                                          <p:spTgt spid="3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xEl>
                                              <p:pRg st="5" end="5"/>
                                            </p:txEl>
                                          </p:spTgt>
                                        </p:tgtEl>
                                        <p:attrNameLst>
                                          <p:attrName>style.visibility</p:attrName>
                                        </p:attrNameLst>
                                      </p:cBhvr>
                                      <p:to>
                                        <p:strVal val="visible"/>
                                      </p:to>
                                    </p:set>
                                    <p:animEffect transition="in" filter="fade">
                                      <p:cBhvr>
                                        <p:cTn id="31" dur="500"/>
                                        <p:tgtEl>
                                          <p:spTgt spid="3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2" nodeType="click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0" presetClass="path" presetSubtype="0" accel="50000" decel="50000" fill="hold" grpId="0" nodeType="withEffect">
                                  <p:stCondLst>
                                    <p:cond delay="0"/>
                                  </p:stCondLst>
                                  <p:childTnLst>
                                    <p:animMotion origin="layout" path="M -0.05296 0.10247 C -0.05296 0.08942 -0.04202 0.07359 -0.03403 0.06415 C -0.01806 0.02083 0.00261 -0.00305 0.03021 -0.02694 C 0.0382 -0.03804 0.04983 -0.0411 0.05834 -0.05082 " pathEditMode="fixed" rAng="0" ptsTypes="ffff">
                                      <p:cBhvr>
                                        <p:cTn id="41" dur="2000" fill="hold"/>
                                        <p:tgtEl>
                                          <p:spTgt spid="34"/>
                                        </p:tgtEl>
                                        <p:attrNameLst>
                                          <p:attrName>ppt_x</p:attrName>
                                          <p:attrName>ppt_y</p:attrName>
                                        </p:attrNameLst>
                                      </p:cBhvr>
                                      <p:rCtr x="5556" y="-7665"/>
                                    </p:animMotion>
                                  </p:childTnLst>
                                </p:cTn>
                              </p:par>
                              <p:par>
                                <p:cTn id="42" presetID="10" presetClass="entr" presetSubtype="0" fill="hold" nodeType="withEffect">
                                  <p:stCondLst>
                                    <p:cond delay="0"/>
                                  </p:stCondLst>
                                  <p:childTnLst>
                                    <p:set>
                                      <p:cBhvr>
                                        <p:cTn id="43" dur="1" fill="hold">
                                          <p:stCondLst>
                                            <p:cond delay="0"/>
                                          </p:stCondLst>
                                        </p:cTn>
                                        <p:tgtEl>
                                          <p:spTgt spid="36">
                                            <p:txEl>
                                              <p:pRg st="6" end="6"/>
                                            </p:txEl>
                                          </p:spTgt>
                                        </p:tgtEl>
                                        <p:attrNameLst>
                                          <p:attrName>style.visibility</p:attrName>
                                        </p:attrNameLst>
                                      </p:cBhvr>
                                      <p:to>
                                        <p:strVal val="visible"/>
                                      </p:to>
                                    </p:set>
                                    <p:animEffect transition="in" filter="fade">
                                      <p:cBhvr>
                                        <p:cTn id="44" dur="500"/>
                                        <p:tgtEl>
                                          <p:spTgt spid="36">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xEl>
                                              <p:pRg st="7" end="7"/>
                                            </p:txEl>
                                          </p:spTgt>
                                        </p:tgtEl>
                                        <p:attrNameLst>
                                          <p:attrName>style.visibility</p:attrName>
                                        </p:attrNameLst>
                                      </p:cBhvr>
                                      <p:to>
                                        <p:strVal val="visible"/>
                                      </p:to>
                                    </p:set>
                                    <p:animEffect transition="in" filter="fade">
                                      <p:cBhvr>
                                        <p:cTn id="47" dur="500"/>
                                        <p:tgtEl>
                                          <p:spTgt spid="36">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xEl>
                                              <p:pRg st="8" end="8"/>
                                            </p:txEl>
                                          </p:spTgt>
                                        </p:tgtEl>
                                        <p:attrNameLst>
                                          <p:attrName>style.visibility</p:attrName>
                                        </p:attrNameLst>
                                      </p:cBhvr>
                                      <p:to>
                                        <p:strVal val="visible"/>
                                      </p:to>
                                    </p:set>
                                    <p:animEffect transition="in" filter="fade">
                                      <p:cBhvr>
                                        <p:cTn id="50" dur="500"/>
                                        <p:tgtEl>
                                          <p:spTgt spid="36">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2"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10" presetClass="entr" presetSubtype="0" fill="hold" grpId="1"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0" presetClass="path" presetSubtype="0" accel="50000" decel="50000" fill="hold" grpId="0" nodeType="withEffect">
                                  <p:stCondLst>
                                    <p:cond delay="0"/>
                                  </p:stCondLst>
                                  <p:childTnLst>
                                    <p:animMotion origin="layout" path="M -0.10955 0.15968 C -0.11042 0.14468 -0.09879 0.10886 -0.08715 0.09553 C -0.05729 0.04943 -0.0316 0.02388 0.00798 -0.01583 C 0.01944 -0.03027 0.03524 -0.04276 0.04635 -0.0572 " pathEditMode="fixed" rAng="0" ptsTypes="ffff">
                                      <p:cBhvr>
                                        <p:cTn id="60" dur="2000" fill="hold"/>
                                        <p:tgtEl>
                                          <p:spTgt spid="35"/>
                                        </p:tgtEl>
                                        <p:attrNameLst>
                                          <p:attrName>ppt_x</p:attrName>
                                          <p:attrName>ppt_y</p:attrName>
                                        </p:attrNameLst>
                                      </p:cBhvr>
                                      <p:rCtr x="7743" y="-10858"/>
                                    </p:animMotion>
                                  </p:childTnLst>
                                </p:cTn>
                              </p:par>
                              <p:par>
                                <p:cTn id="61" presetID="10" presetClass="entr" presetSubtype="0" fill="hold" nodeType="withEffect">
                                  <p:stCondLst>
                                    <p:cond delay="0"/>
                                  </p:stCondLst>
                                  <p:childTnLst>
                                    <p:set>
                                      <p:cBhvr>
                                        <p:cTn id="62" dur="1" fill="hold">
                                          <p:stCondLst>
                                            <p:cond delay="0"/>
                                          </p:stCondLst>
                                        </p:cTn>
                                        <p:tgtEl>
                                          <p:spTgt spid="36">
                                            <p:txEl>
                                              <p:pRg st="9" end="9"/>
                                            </p:txEl>
                                          </p:spTgt>
                                        </p:tgtEl>
                                        <p:attrNameLst>
                                          <p:attrName>style.visibility</p:attrName>
                                        </p:attrNameLst>
                                      </p:cBhvr>
                                      <p:to>
                                        <p:strVal val="visible"/>
                                      </p:to>
                                    </p:set>
                                    <p:animEffect transition="in" filter="fade">
                                      <p:cBhvr>
                                        <p:cTn id="63" dur="500"/>
                                        <p:tgtEl>
                                          <p:spTgt spid="36">
                                            <p:txEl>
                                              <p:pRg st="9" end="9"/>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xEl>
                                              <p:pRg st="10" end="10"/>
                                            </p:txEl>
                                          </p:spTgt>
                                        </p:tgtEl>
                                        <p:attrNameLst>
                                          <p:attrName>style.visibility</p:attrName>
                                        </p:attrNameLst>
                                      </p:cBhvr>
                                      <p:to>
                                        <p:strVal val="visible"/>
                                      </p:to>
                                    </p:set>
                                    <p:animEffect transition="in" filter="fade">
                                      <p:cBhvr>
                                        <p:cTn id="66" dur="500"/>
                                        <p:tgtEl>
                                          <p:spTgt spid="36">
                                            <p:txEl>
                                              <p:pRg st="10" end="1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6">
                                            <p:txEl>
                                              <p:pRg st="11" end="11"/>
                                            </p:txEl>
                                          </p:spTgt>
                                        </p:tgtEl>
                                        <p:attrNameLst>
                                          <p:attrName>style.visibility</p:attrName>
                                        </p:attrNameLst>
                                      </p:cBhvr>
                                      <p:to>
                                        <p:strVal val="visible"/>
                                      </p:to>
                                    </p:set>
                                    <p:animEffect transition="in" filter="fade">
                                      <p:cBhvr>
                                        <p:cTn id="69" dur="500"/>
                                        <p:tgtEl>
                                          <p:spTgt spid="36">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2" nodeType="clickEffect">
                                  <p:stCondLst>
                                    <p:cond delay="0"/>
                                  </p:stCondLst>
                                  <p:childTnLst>
                                    <p:animEffect transition="out" filter="fade">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0" presetClass="path" presetSubtype="0" accel="50000" decel="50000" fill="hold" grpId="1" nodeType="withEffect">
                                  <p:stCondLst>
                                    <p:cond delay="0"/>
                                  </p:stCondLst>
                                  <p:childTnLst>
                                    <p:animMotion origin="layout" path="M -0.14636 0.02639 C -0.11962 0.02112 -0.09688 0.01861 -0.06962 0.01611 C -0.05799 0.0125 -0.04757 0.00889 -0.03594 0.00583 C -0.02379 -0.00195 -0.00764 -0.00834 0.00573 -0.01445 C 0.01579 -0.01862 0.02361 -0.03112 0.0335 -0.03557 C 0.04218 -0.03973 0.05746 -0.04029 0.05746 -0.05002 " pathEditMode="relative" rAng="0" ptsTypes="ffffff">
                                      <p:cBhvr>
                                        <p:cTn id="79" dur="2000" fill="hold"/>
                                        <p:tgtEl>
                                          <p:spTgt spid="39"/>
                                        </p:tgtEl>
                                        <p:attrNameLst>
                                          <p:attrName>ppt_x</p:attrName>
                                          <p:attrName>ppt_y</p:attrName>
                                        </p:attrNameLst>
                                      </p:cBhvr>
                                      <p:rCtr x="10191" y="-3834"/>
                                    </p:animMotion>
                                  </p:childTnLst>
                                </p:cTn>
                              </p:par>
                              <p:par>
                                <p:cTn id="80" presetID="10" presetClass="entr" presetSubtype="0" fill="hold" nodeType="withEffect">
                                  <p:stCondLst>
                                    <p:cond delay="0"/>
                                  </p:stCondLst>
                                  <p:childTnLst>
                                    <p:set>
                                      <p:cBhvr>
                                        <p:cTn id="81" dur="1" fill="hold">
                                          <p:stCondLst>
                                            <p:cond delay="0"/>
                                          </p:stCondLst>
                                        </p:cTn>
                                        <p:tgtEl>
                                          <p:spTgt spid="36">
                                            <p:txEl>
                                              <p:pRg st="12" end="12"/>
                                            </p:txEl>
                                          </p:spTgt>
                                        </p:tgtEl>
                                        <p:attrNameLst>
                                          <p:attrName>style.visibility</p:attrName>
                                        </p:attrNameLst>
                                      </p:cBhvr>
                                      <p:to>
                                        <p:strVal val="visible"/>
                                      </p:to>
                                    </p:set>
                                    <p:animEffect transition="in" filter="fade">
                                      <p:cBhvr>
                                        <p:cTn id="82" dur="500"/>
                                        <p:tgtEl>
                                          <p:spTgt spid="36">
                                            <p:txEl>
                                              <p:pRg st="12" end="1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xEl>
                                              <p:pRg st="13" end="13"/>
                                            </p:txEl>
                                          </p:spTgt>
                                        </p:tgtEl>
                                        <p:attrNameLst>
                                          <p:attrName>style.visibility</p:attrName>
                                        </p:attrNameLst>
                                      </p:cBhvr>
                                      <p:to>
                                        <p:strVal val="visible"/>
                                      </p:to>
                                    </p:set>
                                    <p:animEffect transition="in" filter="fade">
                                      <p:cBhvr>
                                        <p:cTn id="85" dur="500"/>
                                        <p:tgtEl>
                                          <p:spTgt spid="36">
                                            <p:txEl>
                                              <p:pRg st="13" end="13"/>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6">
                                            <p:txEl>
                                              <p:pRg st="14" end="14"/>
                                            </p:txEl>
                                          </p:spTgt>
                                        </p:tgtEl>
                                        <p:attrNameLst>
                                          <p:attrName>style.visibility</p:attrName>
                                        </p:attrNameLst>
                                      </p:cBhvr>
                                      <p:to>
                                        <p:strVal val="visible"/>
                                      </p:to>
                                    </p:set>
                                    <p:animEffect transition="in" filter="fade">
                                      <p:cBhvr>
                                        <p:cTn id="88" dur="500"/>
                                        <p:tgtEl>
                                          <p:spTgt spid="36">
                                            <p:txEl>
                                              <p:pRg st="14" end="1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2" nodeType="click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0" presetClass="path" presetSubtype="0" accel="50000" decel="50000" fill="hold" grpId="1" nodeType="withEffect">
                                  <p:stCondLst>
                                    <p:cond delay="0"/>
                                  </p:stCondLst>
                                  <p:childTnLst>
                                    <p:animMotion origin="layout" path="M -0.2118 -0.01916 C -0.20434 -0.02276 0.0033 -0.02415 0.01129 -0.02471 C 0.0224 -0.03137 0.03403 -0.03165 0.04549 -0.03248 C 0.06094 -0.03609 0.03594 -0.03026 0.06389 -0.0347 C 0.07084 -0.03581 0.07691 -0.03914 0.08368 -0.04108 C 0.08629 -0.04247 0.09132 -0.04497 0.09132 -0.04469 C 0.09306 -0.04885 0.09184 -0.04885 0.09375 -0.04885 " pathEditMode="relative" rAng="0" ptsTypes="fffffff">
                                      <p:cBhvr>
                                        <p:cTn id="98" dur="2000" fill="hold"/>
                                        <p:tgtEl>
                                          <p:spTgt spid="40"/>
                                        </p:tgtEl>
                                        <p:attrNameLst>
                                          <p:attrName>ppt_x</p:attrName>
                                          <p:attrName>ppt_y</p:attrName>
                                        </p:attrNameLst>
                                      </p:cBhvr>
                                      <p:rCtr x="15278" y="-1499"/>
                                    </p:animMotion>
                                  </p:childTnLst>
                                </p:cTn>
                              </p:par>
                              <p:par>
                                <p:cTn id="99" presetID="10" presetClass="entr" presetSubtype="0" fill="hold" nodeType="withEffect">
                                  <p:stCondLst>
                                    <p:cond delay="0"/>
                                  </p:stCondLst>
                                  <p:childTnLst>
                                    <p:set>
                                      <p:cBhvr>
                                        <p:cTn id="100" dur="1" fill="hold">
                                          <p:stCondLst>
                                            <p:cond delay="0"/>
                                          </p:stCondLst>
                                        </p:cTn>
                                        <p:tgtEl>
                                          <p:spTgt spid="36">
                                            <p:txEl>
                                              <p:pRg st="15" end="15"/>
                                            </p:txEl>
                                          </p:spTgt>
                                        </p:tgtEl>
                                        <p:attrNameLst>
                                          <p:attrName>style.visibility</p:attrName>
                                        </p:attrNameLst>
                                      </p:cBhvr>
                                      <p:to>
                                        <p:strVal val="visible"/>
                                      </p:to>
                                    </p:set>
                                    <p:animEffect transition="in" filter="fade">
                                      <p:cBhvr>
                                        <p:cTn id="101" dur="500"/>
                                        <p:tgtEl>
                                          <p:spTgt spid="36">
                                            <p:txEl>
                                              <p:pRg st="15" end="15"/>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36">
                                            <p:txEl>
                                              <p:pRg st="16" end="16"/>
                                            </p:txEl>
                                          </p:spTgt>
                                        </p:tgtEl>
                                        <p:attrNameLst>
                                          <p:attrName>style.visibility</p:attrName>
                                        </p:attrNameLst>
                                      </p:cBhvr>
                                      <p:to>
                                        <p:strVal val="visible"/>
                                      </p:to>
                                    </p:set>
                                    <p:animEffect transition="in" filter="fade">
                                      <p:cBhvr>
                                        <p:cTn id="104" dur="500"/>
                                        <p:tgtEl>
                                          <p:spTgt spid="36">
                                            <p:txEl>
                                              <p:pRg st="16" end="16"/>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36">
                                            <p:txEl>
                                              <p:pRg st="17" end="17"/>
                                            </p:txEl>
                                          </p:spTgt>
                                        </p:tgtEl>
                                        <p:attrNameLst>
                                          <p:attrName>style.visibility</p:attrName>
                                        </p:attrNameLst>
                                      </p:cBhvr>
                                      <p:to>
                                        <p:strVal val="visible"/>
                                      </p:to>
                                    </p:set>
                                    <p:animEffect transition="in" filter="fade">
                                      <p:cBhvr>
                                        <p:cTn id="107" dur="500"/>
                                        <p:tgtEl>
                                          <p:spTgt spid="36">
                                            <p:txEl>
                                              <p:pRg st="17" end="1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childTnLst>
                                </p:cTn>
                              </p:par>
                              <p:par>
                                <p:cTn id="113" presetID="10" presetClass="exit" presetSubtype="0" fill="hold" grpId="2" nodeType="with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par>
                                <p:cTn id="119" presetID="10" presetClass="entr" presetSubtype="0" fill="hold" nodeType="withEffect">
                                  <p:stCondLst>
                                    <p:cond delay="0"/>
                                  </p:stCondLst>
                                  <p:childTnLst>
                                    <p:set>
                                      <p:cBhvr>
                                        <p:cTn id="120" dur="1" fill="hold">
                                          <p:stCondLst>
                                            <p:cond delay="0"/>
                                          </p:stCondLst>
                                        </p:cTn>
                                        <p:tgtEl>
                                          <p:spTgt spid="36">
                                            <p:txEl>
                                              <p:pRg st="18" end="18"/>
                                            </p:txEl>
                                          </p:spTgt>
                                        </p:tgtEl>
                                        <p:attrNameLst>
                                          <p:attrName>style.visibility</p:attrName>
                                        </p:attrNameLst>
                                      </p:cBhvr>
                                      <p:to>
                                        <p:strVal val="visible"/>
                                      </p:to>
                                    </p:set>
                                    <p:animEffect transition="in" filter="fade">
                                      <p:cBhvr>
                                        <p:cTn id="121" dur="500"/>
                                        <p:tgtEl>
                                          <p:spTgt spid="3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4" grpId="1" animBg="1"/>
      <p:bldP spid="37" grpId="0" animBg="1" autoUpdateAnimBg="0"/>
      <p:bldP spid="37" grpId="1" animBg="1"/>
      <p:bldP spid="37" grpId="2" animBg="1"/>
      <p:bldP spid="39" grpId="0" animBg="1"/>
      <p:bldP spid="39" grpId="1" animBg="1"/>
      <p:bldP spid="39" grpId="2" animBg="1"/>
      <p:bldP spid="40" grpId="0" animBg="1"/>
      <p:bldP spid="40" grpId="1" animBg="1"/>
      <p:bldP spid="40" grpId="2" animBg="1"/>
      <p:bldP spid="41" grpId="0" animBg="1"/>
      <p:bldP spid="34" grpId="0" animBg="1" autoUpdateAnimBg="0"/>
      <p:bldP spid="34" grpId="1" animBg="1"/>
      <p:bldP spid="34" grpId="2" animBg="1"/>
      <p:bldP spid="35" grpId="0" animBg="1" autoUpdateAnimBg="0"/>
      <p:bldP spid="35" grpId="1" animBg="1"/>
      <p:bldP spid="3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Content Placeholder 2"/>
          <p:cNvSpPr>
            <a:spLocks noGrp="1"/>
          </p:cNvSpPr>
          <p:nvPr>
            <p:ph idx="1"/>
          </p:nvPr>
        </p:nvSpPr>
        <p:spPr>
          <a:xfrm>
            <a:off x="838200" y="1825625"/>
            <a:ext cx="10515600" cy="4003675"/>
          </a:xfrm>
        </p:spPr>
        <p:txBody>
          <a:bodyPr>
            <a:normAutofit/>
          </a:bodyPr>
          <a:lstStyle/>
          <a:p>
            <a:pPr algn="just"/>
            <a:r>
              <a:rPr lang="en-US" dirty="0" smtClean="0"/>
              <a:t>May seem absurd and self-defeating because</a:t>
            </a:r>
          </a:p>
          <a:p>
            <a:pPr lvl="1" algn="just"/>
            <a:r>
              <a:rPr lang="en-US" dirty="0" smtClean="0"/>
              <a:t>At compile time considerable preprocessing may be required to identify the POSP plan set and the associated PIC.</a:t>
            </a:r>
          </a:p>
          <a:p>
            <a:pPr lvl="1" algn="just"/>
            <a:r>
              <a:rPr lang="en-US" dirty="0" smtClean="0"/>
              <a:t>At run time overheads may be </a:t>
            </a:r>
            <a:r>
              <a:rPr lang="en-US" dirty="0" err="1" smtClean="0"/>
              <a:t>hugel</a:t>
            </a:r>
            <a:r>
              <a:rPr lang="en-US" dirty="0" smtClean="0"/>
              <a:t> expensive since there are multiple plan executions for the same query.</a:t>
            </a:r>
          </a:p>
          <a:p>
            <a:pPr algn="just"/>
            <a:r>
              <a:rPr lang="en-US" dirty="0" smtClean="0"/>
              <a:t>But through careful design we can have </a:t>
            </a:r>
            <a:r>
              <a:rPr lang="en-US" dirty="0"/>
              <a:t>plan bouquets efficiently provide robustness profiles that </a:t>
            </a:r>
            <a:r>
              <a:rPr lang="en-US" dirty="0" smtClean="0"/>
              <a:t>are markedly </a:t>
            </a:r>
            <a:r>
              <a:rPr lang="en-US" dirty="0"/>
              <a:t>superior to the native optimizer’s </a:t>
            </a:r>
            <a:r>
              <a:rPr lang="en-US" dirty="0" smtClean="0"/>
              <a:t>profile.</a:t>
            </a:r>
          </a:p>
        </p:txBody>
      </p:sp>
    </p:spTree>
    <p:extLst>
      <p:ext uri="{BB962C8B-B14F-4D97-AF65-F5344CB8AC3E}">
        <p14:creationId xmlns:p14="http://schemas.microsoft.com/office/powerpoint/2010/main" val="3636277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edia\Backups\bouquet_project\project_docs\18_m5_2014_may\SIGMOD_practice\figures\eb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355" y="923122"/>
            <a:ext cx="6849427" cy="5409247"/>
          </a:xfrm>
          <a:prstGeom prst="rect">
            <a:avLst/>
          </a:prstGeom>
          <a:noFill/>
          <a:extLst>
            <a:ext uri="{909E8E84-426E-40DD-AFC4-6F175D3DCCD1}">
              <a14:hiddenFill xmlns:a14="http://schemas.microsoft.com/office/drawing/2010/main">
                <a:solidFill>
                  <a:srgbClr val="FFFFFF"/>
                </a:solidFill>
              </a14:hiddenFill>
            </a:ext>
          </a:extLst>
        </p:spPr>
      </p:pic>
      <p:sp>
        <p:nvSpPr>
          <p:cNvPr id="18434" name="Title 1"/>
          <p:cNvSpPr>
            <a:spLocks noGrp="1"/>
          </p:cNvSpPr>
          <p:nvPr>
            <p:ph type="title"/>
          </p:nvPr>
        </p:nvSpPr>
        <p:spPr>
          <a:xfrm>
            <a:off x="1158240" y="59026"/>
            <a:ext cx="9875520" cy="685800"/>
          </a:xfrm>
        </p:spPr>
        <p:txBody>
          <a:bodyPr>
            <a:normAutofit fontScale="90000"/>
          </a:bodyPr>
          <a:lstStyle/>
          <a:p>
            <a:r>
              <a:rPr lang="en-US" dirty="0" smtClean="0"/>
              <a:t>Bouquet Performance (</a:t>
            </a:r>
            <a:r>
              <a:rPr lang="en-US" dirty="0" err="1" smtClean="0"/>
              <a:t>EQ</a:t>
            </a:r>
            <a:r>
              <a:rPr lang="en-US" dirty="0" smtClean="0"/>
              <a:t>)</a:t>
            </a:r>
          </a:p>
        </p:txBody>
      </p:sp>
      <p:sp>
        <p:nvSpPr>
          <p:cNvPr id="18438" name="TextBox 7"/>
          <p:cNvSpPr txBox="1">
            <a:spLocks noChangeArrowheads="1"/>
          </p:cNvSpPr>
          <p:nvPr/>
        </p:nvSpPr>
        <p:spPr bwMode="auto">
          <a:xfrm>
            <a:off x="8593574" y="3466854"/>
            <a:ext cx="23069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160" b="1" dirty="0" err="1">
                <a:solidFill>
                  <a:srgbClr val="002060"/>
                </a:solidFill>
              </a:rPr>
              <a:t>MaxSubOpt</a:t>
            </a:r>
            <a:r>
              <a:rPr lang="en-US" sz="2160" b="1" dirty="0">
                <a:solidFill>
                  <a:srgbClr val="002060"/>
                </a:solidFill>
              </a:rPr>
              <a:t> = 3.1</a:t>
            </a:r>
          </a:p>
        </p:txBody>
      </p:sp>
      <p:sp>
        <p:nvSpPr>
          <p:cNvPr id="18440" name="TextBox 9"/>
          <p:cNvSpPr txBox="1">
            <a:spLocks noChangeArrowheads="1"/>
          </p:cNvSpPr>
          <p:nvPr/>
        </p:nvSpPr>
        <p:spPr bwMode="auto">
          <a:xfrm>
            <a:off x="8515469" y="2971555"/>
            <a:ext cx="27874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400" b="1" dirty="0">
                <a:solidFill>
                  <a:srgbClr val="002060"/>
                </a:solidFill>
              </a:rPr>
              <a:t>Bouquet (Enhanced)</a:t>
            </a:r>
          </a:p>
        </p:txBody>
      </p:sp>
      <p:cxnSp>
        <p:nvCxnSpPr>
          <p:cNvPr id="12" name="Straight Connector 11"/>
          <p:cNvCxnSpPr/>
          <p:nvPr/>
        </p:nvCxnSpPr>
        <p:spPr>
          <a:xfrm>
            <a:off x="4614277" y="2776002"/>
            <a:ext cx="0" cy="498724"/>
          </a:xfrm>
          <a:prstGeom prst="line">
            <a:avLst/>
          </a:prstGeom>
          <a:ln w="28575">
            <a:solidFill>
              <a:srgbClr val="00206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p:nvSpPr>
        <p:spPr bwMode="auto">
          <a:xfrm>
            <a:off x="8616622" y="1448892"/>
            <a:ext cx="23069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160" b="1" dirty="0" err="1">
                <a:solidFill>
                  <a:srgbClr val="C00000"/>
                </a:solidFill>
              </a:rPr>
              <a:t>MaxSubOpt</a:t>
            </a:r>
            <a:r>
              <a:rPr lang="en-US" sz="2160" b="1" dirty="0">
                <a:solidFill>
                  <a:srgbClr val="C00000"/>
                </a:solidFill>
              </a:rPr>
              <a:t> = 100 </a:t>
            </a:r>
          </a:p>
        </p:txBody>
      </p:sp>
      <p:sp>
        <p:nvSpPr>
          <p:cNvPr id="19" name="TextBox 5"/>
          <p:cNvSpPr txBox="1">
            <a:spLocks noChangeArrowheads="1"/>
          </p:cNvSpPr>
          <p:nvPr/>
        </p:nvSpPr>
        <p:spPr bwMode="auto">
          <a:xfrm>
            <a:off x="8616621" y="1851373"/>
            <a:ext cx="23069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160" b="1" dirty="0" err="1">
                <a:solidFill>
                  <a:srgbClr val="C00000"/>
                </a:solidFill>
              </a:rPr>
              <a:t>AvgSubOpt</a:t>
            </a:r>
            <a:r>
              <a:rPr lang="en-US" sz="2160" b="1" dirty="0">
                <a:solidFill>
                  <a:srgbClr val="C00000"/>
                </a:solidFill>
              </a:rPr>
              <a:t> = 1.8 </a:t>
            </a:r>
          </a:p>
        </p:txBody>
      </p:sp>
      <p:sp>
        <p:nvSpPr>
          <p:cNvPr id="20" name="TextBox 4"/>
          <p:cNvSpPr txBox="1">
            <a:spLocks noChangeArrowheads="1"/>
          </p:cNvSpPr>
          <p:nvPr/>
        </p:nvSpPr>
        <p:spPr bwMode="auto">
          <a:xfrm>
            <a:off x="8515469" y="1011925"/>
            <a:ext cx="2347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400" b="1" dirty="0">
                <a:solidFill>
                  <a:srgbClr val="C00000"/>
                </a:solidFill>
              </a:rPr>
              <a:t>Native Optimizer</a:t>
            </a:r>
          </a:p>
        </p:txBody>
      </p:sp>
      <p:sp>
        <p:nvSpPr>
          <p:cNvPr id="22" name="TextBox 7"/>
          <p:cNvSpPr txBox="1">
            <a:spLocks noChangeArrowheads="1"/>
          </p:cNvSpPr>
          <p:nvPr/>
        </p:nvSpPr>
        <p:spPr bwMode="auto">
          <a:xfrm>
            <a:off x="8615481" y="3849898"/>
            <a:ext cx="23069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2160" b="1" dirty="0" err="1">
                <a:solidFill>
                  <a:srgbClr val="002060"/>
                </a:solidFill>
              </a:rPr>
              <a:t>AvgSubOpt</a:t>
            </a:r>
            <a:r>
              <a:rPr lang="en-US" sz="2160" b="1" dirty="0">
                <a:solidFill>
                  <a:srgbClr val="002060"/>
                </a:solidFill>
              </a:rPr>
              <a:t> = 1.7</a:t>
            </a:r>
          </a:p>
        </p:txBody>
      </p:sp>
      <p:cxnSp>
        <p:nvCxnSpPr>
          <p:cNvPr id="24" name="Straight Connector 23"/>
          <p:cNvCxnSpPr/>
          <p:nvPr/>
        </p:nvCxnSpPr>
        <p:spPr>
          <a:xfrm>
            <a:off x="2354198" y="2737724"/>
            <a:ext cx="0" cy="2346956"/>
          </a:xfrm>
          <a:prstGeom prst="line">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Dec 2014</a:t>
            </a:r>
            <a:endParaRPr lang="en-US" dirty="0"/>
          </a:p>
        </p:txBody>
      </p:sp>
      <p:sp>
        <p:nvSpPr>
          <p:cNvPr id="3" name="Footer Placeholder 2"/>
          <p:cNvSpPr>
            <a:spLocks noGrp="1"/>
          </p:cNvSpPr>
          <p:nvPr>
            <p:ph type="ftr" sz="quarter" idx="11"/>
          </p:nvPr>
        </p:nvSpPr>
        <p:spPr/>
        <p:txBody>
          <a:bodyPr/>
          <a:lstStyle/>
          <a:p>
            <a:pPr>
              <a:defRPr/>
            </a:pPr>
            <a:r>
              <a:rPr lang="en-US" smtClean="0"/>
              <a:t>CMG Keynote</a:t>
            </a:r>
            <a:endParaRPr lang="en-US" dirty="0"/>
          </a:p>
        </p:txBody>
      </p:sp>
      <p:sp>
        <p:nvSpPr>
          <p:cNvPr id="4" name="Slide Number Placeholder 3"/>
          <p:cNvSpPr>
            <a:spLocks noGrp="1"/>
          </p:cNvSpPr>
          <p:nvPr>
            <p:ph type="sldNum" sz="quarter" idx="12"/>
          </p:nvPr>
        </p:nvSpPr>
        <p:spPr/>
        <p:txBody>
          <a:bodyPr/>
          <a:lstStyle/>
          <a:p>
            <a:pPr>
              <a:defRPr/>
            </a:pPr>
            <a:fld id="{41E7FBC4-E9C5-46EF-B980-654DA18B9F15}" type="slidenum">
              <a:rPr lang="en-US" smtClean="0"/>
              <a:pPr>
                <a:defRPr/>
              </a:pPr>
              <a:t>26</a:t>
            </a:fld>
            <a:endParaRPr lang="en-US" dirty="0"/>
          </a:p>
        </p:txBody>
      </p:sp>
    </p:spTree>
    <p:extLst>
      <p:ext uri="{BB962C8B-B14F-4D97-AF65-F5344CB8AC3E}">
        <p14:creationId xmlns:p14="http://schemas.microsoft.com/office/powerpoint/2010/main" val="388188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Characteristics</a:t>
            </a:r>
            <a:endParaRPr lang="en-US" dirty="0"/>
          </a:p>
        </p:txBody>
      </p:sp>
      <p:sp>
        <p:nvSpPr>
          <p:cNvPr id="3" name="Content Placeholder 2"/>
          <p:cNvSpPr>
            <a:spLocks noGrp="1"/>
          </p:cNvSpPr>
          <p:nvPr>
            <p:ph idx="1"/>
          </p:nvPr>
        </p:nvSpPr>
        <p:spPr/>
        <p:txBody>
          <a:bodyPr/>
          <a:lstStyle/>
          <a:p>
            <a:pPr algn="just"/>
            <a:r>
              <a:rPr lang="en-US" dirty="0" smtClean="0"/>
              <a:t>There is a guarantee on the guarantee on the MSO.</a:t>
            </a:r>
          </a:p>
          <a:p>
            <a:pPr algn="just"/>
            <a:r>
              <a:rPr lang="en-US" dirty="0" smtClean="0"/>
              <a:t>Also the ASO is not sacrificed.</a:t>
            </a:r>
          </a:p>
          <a:p>
            <a:pPr algn="just"/>
            <a:r>
              <a:rPr lang="en-US" dirty="0" smtClean="0"/>
              <a:t>To show the worst case guarantee, we need the following lemma:</a:t>
            </a:r>
          </a:p>
          <a:p>
            <a:pPr algn="just"/>
            <a:endParaRPr lang="en-US" dirty="0" smtClean="0"/>
          </a:p>
          <a:p>
            <a:pPr algn="just"/>
            <a:r>
              <a:rPr lang="en-US" dirty="0" smtClean="0"/>
              <a:t>If q resides in the range (q</a:t>
            </a:r>
            <a:r>
              <a:rPr lang="en-US" sz="1600" dirty="0" smtClean="0"/>
              <a:t>k-1</a:t>
            </a:r>
            <a:r>
              <a:rPr lang="en-US" dirty="0" smtClean="0"/>
              <a:t>,q</a:t>
            </a:r>
            <a:r>
              <a:rPr lang="en-US" sz="1600" dirty="0" smtClean="0"/>
              <a:t>k</a:t>
            </a:r>
            <a:r>
              <a:rPr lang="en-US" dirty="0" smtClean="0"/>
              <a:t>], 1&lt;=k&lt;=m. then plan </a:t>
            </a:r>
            <a:r>
              <a:rPr lang="en-US" dirty="0" err="1" smtClean="0"/>
              <a:t>P</a:t>
            </a:r>
            <a:r>
              <a:rPr lang="en-US" sz="1800" dirty="0" err="1" smtClean="0"/>
              <a:t>k</a:t>
            </a:r>
            <a:r>
              <a:rPr lang="en-US" dirty="0"/>
              <a:t> </a:t>
            </a:r>
            <a:r>
              <a:rPr lang="en-US" dirty="0" smtClean="0"/>
              <a:t>executes it to the completion of the algorithm.</a:t>
            </a:r>
            <a:endParaRPr lang="en-US" dirty="0"/>
          </a:p>
        </p:txBody>
      </p:sp>
    </p:spTree>
    <p:extLst>
      <p:ext uri="{BB962C8B-B14F-4D97-AF65-F5344CB8AC3E}">
        <p14:creationId xmlns:p14="http://schemas.microsoft.com/office/powerpoint/2010/main" val="4065192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a:t>
            </a:r>
            <a:endParaRPr lang="en-US" dirty="0"/>
          </a:p>
        </p:txBody>
      </p:sp>
      <p:sp>
        <p:nvSpPr>
          <p:cNvPr id="3" name="Content Placeholder 2"/>
          <p:cNvSpPr>
            <a:spLocks noGrp="1"/>
          </p:cNvSpPr>
          <p:nvPr>
            <p:ph idx="1"/>
          </p:nvPr>
        </p:nvSpPr>
        <p:spPr/>
        <p:txBody>
          <a:bodyPr/>
          <a:lstStyle/>
          <a:p>
            <a:pPr algn="just"/>
            <a:r>
              <a:rPr lang="en-US" dirty="0" smtClean="0"/>
              <a:t>Given any query Q on a 1D error-prone selectivity space and the associated PIC discretized with a geometric progression having common ratio r, the bouquet execution algorithm ensures that:</a:t>
            </a:r>
          </a:p>
          <a:p>
            <a:pPr marL="0" indent="0" algn="just">
              <a:buNone/>
            </a:pPr>
            <a:r>
              <a:rPr lang="en-US" dirty="0"/>
              <a:t> </a:t>
            </a:r>
            <a:r>
              <a:rPr lang="en-US" dirty="0" smtClean="0"/>
              <a:t>  MSO &lt;= r*r/(r-1)</a:t>
            </a:r>
          </a:p>
          <a:p>
            <a:pPr algn="just"/>
            <a:r>
              <a:rPr lang="en-US" dirty="0" smtClean="0"/>
              <a:t>To prove this, we need to construct the graph with </a:t>
            </a:r>
            <a:r>
              <a:rPr lang="en-US" dirty="0" err="1" smtClean="0"/>
              <a:t>isocost</a:t>
            </a:r>
            <a:r>
              <a:rPr lang="en-US" dirty="0" smtClean="0"/>
              <a:t> obeying the following rules:</a:t>
            </a:r>
          </a:p>
          <a:p>
            <a:pPr algn="just"/>
            <a:r>
              <a:rPr lang="en-US" dirty="0" smtClean="0"/>
              <a:t>PIC is sliced with m=</a:t>
            </a:r>
            <a:r>
              <a:rPr lang="en-US" dirty="0" err="1" smtClean="0"/>
              <a:t>log</a:t>
            </a:r>
            <a:r>
              <a:rPr lang="en-US" sz="1800" dirty="0" err="1" smtClean="0"/>
              <a:t>r</a:t>
            </a:r>
            <a:r>
              <a:rPr lang="en-US" dirty="0" smtClean="0"/>
              <a:t>[</a:t>
            </a:r>
            <a:r>
              <a:rPr lang="en-US" dirty="0" err="1" smtClean="0"/>
              <a:t>C</a:t>
            </a:r>
            <a:r>
              <a:rPr lang="en-US" sz="1600" dirty="0" err="1" smtClean="0"/>
              <a:t>max</a:t>
            </a:r>
            <a:r>
              <a:rPr lang="en-US" dirty="0" smtClean="0"/>
              <a:t>/</a:t>
            </a:r>
            <a:r>
              <a:rPr lang="en-US" dirty="0" err="1" smtClean="0"/>
              <a:t>C</a:t>
            </a:r>
            <a:r>
              <a:rPr lang="en-US" sz="1600" dirty="0" err="1" smtClean="0"/>
              <a:t>min</a:t>
            </a:r>
            <a:r>
              <a:rPr lang="en-US" dirty="0" smtClean="0"/>
              <a:t>] cuts, satisfying the boundary conditions </a:t>
            </a:r>
            <a:r>
              <a:rPr lang="en-US" dirty="0" err="1" smtClean="0"/>
              <a:t>a/r</a:t>
            </a:r>
            <a:r>
              <a:rPr lang="en-US" dirty="0" smtClean="0"/>
              <a:t> &lt; </a:t>
            </a:r>
            <a:r>
              <a:rPr lang="en-US" dirty="0" err="1" smtClean="0"/>
              <a:t>C</a:t>
            </a:r>
            <a:r>
              <a:rPr lang="en-US" sz="1600" dirty="0" err="1" smtClean="0"/>
              <a:t>min</a:t>
            </a:r>
            <a:r>
              <a:rPr lang="en-US" dirty="0"/>
              <a:t> </a:t>
            </a:r>
            <a:r>
              <a:rPr lang="en-US" dirty="0" smtClean="0"/>
              <a:t>&lt;= IC</a:t>
            </a:r>
            <a:r>
              <a:rPr lang="en-US" sz="1600" dirty="0" smtClean="0"/>
              <a:t>1</a:t>
            </a:r>
            <a:r>
              <a:rPr lang="en-US" dirty="0" smtClean="0"/>
              <a:t> and Ic</a:t>
            </a:r>
            <a:r>
              <a:rPr lang="en-US" sz="1600" dirty="0" smtClean="0"/>
              <a:t>m-1</a:t>
            </a:r>
            <a:r>
              <a:rPr lang="en-US" dirty="0" smtClean="0"/>
              <a:t>&lt;</a:t>
            </a:r>
            <a:r>
              <a:rPr lang="en-US" dirty="0" err="1" smtClean="0"/>
              <a:t>C</a:t>
            </a:r>
            <a:r>
              <a:rPr lang="en-US" sz="1600" dirty="0" err="1" smtClean="0"/>
              <a:t>max</a:t>
            </a:r>
            <a:r>
              <a:rPr lang="en-US" dirty="0" smtClean="0"/>
              <a:t>=</a:t>
            </a:r>
            <a:r>
              <a:rPr lang="en-US" dirty="0" err="1" smtClean="0"/>
              <a:t>Ic</a:t>
            </a:r>
            <a:r>
              <a:rPr lang="en-US" sz="1600" dirty="0" err="1" smtClean="0"/>
              <a:t>m</a:t>
            </a:r>
            <a:r>
              <a:rPr lang="en-US" dirty="0" smtClean="0"/>
              <a:t>.</a:t>
            </a:r>
            <a:endParaRPr lang="en-US" dirty="0"/>
          </a:p>
        </p:txBody>
      </p:sp>
    </p:spTree>
    <p:extLst>
      <p:ext uri="{BB962C8B-B14F-4D97-AF65-F5344CB8AC3E}">
        <p14:creationId xmlns:p14="http://schemas.microsoft.com/office/powerpoint/2010/main" val="258251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2072640" y="950327"/>
            <a:ext cx="6949440" cy="5330190"/>
            <a:chOff x="1219200" y="936625"/>
            <a:chExt cx="5791200" cy="4441825"/>
          </a:xfrm>
        </p:grpSpPr>
        <p:pic>
          <p:nvPicPr>
            <p:cNvPr id="20485" name="Picture 7" descr="\\Vboxsvr\root\media\Backups\bouquet_project\project_docs\m6_June\slides_paper\figs\1D_contou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36625"/>
              <a:ext cx="57912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31840" y="1129308"/>
              <a:ext cx="2415191" cy="630942"/>
            </a:xfrm>
            <a:prstGeom prst="rect">
              <a:avLst/>
            </a:prstGeom>
            <a:solidFill>
              <a:schemeClr val="bg1"/>
            </a:solidFill>
          </p:spPr>
          <p:txBody>
            <a:bodyPr wrap="none" rtlCol="0">
              <a:spAutoFit/>
            </a:bodyPr>
            <a:lstStyle/>
            <a:p>
              <a:r>
                <a:rPr lang="en-US" sz="2160" b="1" dirty="0"/>
                <a:t>Bouquet (upper bound)</a:t>
              </a:r>
            </a:p>
            <a:p>
              <a:r>
                <a:rPr lang="en-US" sz="2160" b="1" dirty="0"/>
                <a:t>Optimal (lower bound)</a:t>
              </a:r>
            </a:p>
          </p:txBody>
        </p:sp>
      </p:grpSp>
      <p:sp>
        <p:nvSpPr>
          <p:cNvPr id="20482" name="Title 1"/>
          <p:cNvSpPr>
            <a:spLocks noGrp="1"/>
          </p:cNvSpPr>
          <p:nvPr>
            <p:ph type="title"/>
          </p:nvPr>
        </p:nvSpPr>
        <p:spPr>
          <a:xfrm>
            <a:off x="609600" y="134005"/>
            <a:ext cx="10972800" cy="685800"/>
          </a:xfrm>
        </p:spPr>
        <p:txBody>
          <a:bodyPr>
            <a:normAutofit fontScale="90000"/>
          </a:bodyPr>
          <a:lstStyle/>
          <a:p>
            <a:r>
              <a:rPr lang="en-US" dirty="0" smtClean="0"/>
              <a:t>  Worst Case Cost Analysis </a:t>
            </a:r>
          </a:p>
        </p:txBody>
      </p:sp>
      <p:sp>
        <p:nvSpPr>
          <p:cNvPr id="9" name="Oval Callout 8"/>
          <p:cNvSpPr/>
          <p:nvPr/>
        </p:nvSpPr>
        <p:spPr>
          <a:xfrm>
            <a:off x="7003761" y="3083362"/>
            <a:ext cx="4276816" cy="1901011"/>
          </a:xfrm>
          <a:prstGeom prst="wedgeEllipseCallout">
            <a:avLst>
              <a:gd name="adj1" fmla="val -68791"/>
              <a:gd name="adj2" fmla="val 312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err="1">
                <a:solidFill>
                  <a:srgbClr val="C00000"/>
                </a:solidFill>
              </a:rPr>
              <a:t>P</a:t>
            </a:r>
            <a:r>
              <a:rPr lang="en-US" sz="2880" baseline="-25000" dirty="0" err="1">
                <a:solidFill>
                  <a:srgbClr val="C00000"/>
                </a:solidFill>
              </a:rPr>
              <a:t>k</a:t>
            </a:r>
            <a:r>
              <a:rPr lang="en-US" sz="2880" dirty="0">
                <a:solidFill>
                  <a:srgbClr val="C00000"/>
                </a:solidFill>
              </a:rPr>
              <a:t> would complete within its budget when </a:t>
            </a:r>
            <a:r>
              <a:rPr lang="en-US" sz="2880" dirty="0" err="1">
                <a:solidFill>
                  <a:srgbClr val="C00000"/>
                </a:solidFill>
              </a:rPr>
              <a:t>q</a:t>
            </a:r>
            <a:r>
              <a:rPr lang="en-US" sz="2880" baseline="-25000" dirty="0" err="1">
                <a:solidFill>
                  <a:srgbClr val="C00000"/>
                </a:solidFill>
              </a:rPr>
              <a:t>a</a:t>
            </a:r>
            <a:r>
              <a:rPr lang="en-US" sz="2880" dirty="0">
                <a:solidFill>
                  <a:srgbClr val="C00000"/>
                </a:solidFill>
              </a:rPr>
              <a:t> </a:t>
            </a:r>
            <a:r>
              <a:rPr lang="el-GR" sz="2880" dirty="0">
                <a:solidFill>
                  <a:srgbClr val="C00000"/>
                </a:solidFill>
              </a:rPr>
              <a:t>ϵ</a:t>
            </a:r>
            <a:r>
              <a:rPr lang="en-US" sz="2880" dirty="0">
                <a:solidFill>
                  <a:srgbClr val="C00000"/>
                </a:solidFill>
              </a:rPr>
              <a:t> (</a:t>
            </a:r>
            <a:r>
              <a:rPr lang="en-US" sz="2880" dirty="0" err="1">
                <a:solidFill>
                  <a:srgbClr val="C00000"/>
                </a:solidFill>
              </a:rPr>
              <a:t>q</a:t>
            </a:r>
            <a:r>
              <a:rPr lang="en-US" sz="2880" baseline="-25000" dirty="0" err="1">
                <a:solidFill>
                  <a:srgbClr val="C00000"/>
                </a:solidFill>
              </a:rPr>
              <a:t>k</a:t>
            </a:r>
            <a:r>
              <a:rPr lang="en-US" sz="2880" baseline="-25000" dirty="0">
                <a:solidFill>
                  <a:srgbClr val="C00000"/>
                </a:solidFill>
              </a:rPr>
              <a:t>-1</a:t>
            </a:r>
            <a:r>
              <a:rPr lang="en-US" sz="2880" dirty="0">
                <a:solidFill>
                  <a:srgbClr val="C00000"/>
                </a:solidFill>
              </a:rPr>
              <a:t>, </a:t>
            </a:r>
            <a:r>
              <a:rPr lang="en-US" sz="2880" dirty="0" err="1">
                <a:solidFill>
                  <a:srgbClr val="C00000"/>
                </a:solidFill>
              </a:rPr>
              <a:t>q</a:t>
            </a:r>
            <a:r>
              <a:rPr lang="en-US" sz="2880" baseline="-25000" dirty="0" err="1">
                <a:solidFill>
                  <a:srgbClr val="C00000"/>
                </a:solidFill>
              </a:rPr>
              <a:t>k</a:t>
            </a:r>
            <a:r>
              <a:rPr lang="en-US" sz="2880" dirty="0">
                <a:solidFill>
                  <a:srgbClr val="C00000"/>
                </a:solidFill>
              </a:rPr>
              <a:t>]</a:t>
            </a:r>
          </a:p>
        </p:txBody>
      </p:sp>
      <p:sp>
        <p:nvSpPr>
          <p:cNvPr id="10" name="Rectangle 9"/>
          <p:cNvSpPr/>
          <p:nvPr/>
        </p:nvSpPr>
        <p:spPr>
          <a:xfrm>
            <a:off x="6009590" y="3131492"/>
            <a:ext cx="518458" cy="2592288"/>
          </a:xfrm>
          <a:prstGeom prst="rect">
            <a:avLst/>
          </a:prstGeom>
          <a:solidFill>
            <a:srgbClr val="FFFFC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Date Placeholder 1"/>
          <p:cNvSpPr>
            <a:spLocks noGrp="1"/>
          </p:cNvSpPr>
          <p:nvPr>
            <p:ph type="dt" sz="half" idx="10"/>
          </p:nvPr>
        </p:nvSpPr>
        <p:spPr/>
        <p:txBody>
          <a:bodyPr/>
          <a:lstStyle/>
          <a:p>
            <a:pPr>
              <a:defRPr/>
            </a:pPr>
            <a:r>
              <a:rPr lang="en-US" smtClean="0"/>
              <a:t>Dec 2014</a:t>
            </a:r>
            <a:endParaRPr lang="en-US" dirty="0"/>
          </a:p>
        </p:txBody>
      </p:sp>
      <p:sp>
        <p:nvSpPr>
          <p:cNvPr id="3" name="Footer Placeholder 2"/>
          <p:cNvSpPr>
            <a:spLocks noGrp="1"/>
          </p:cNvSpPr>
          <p:nvPr>
            <p:ph type="ftr" sz="quarter" idx="11"/>
          </p:nvPr>
        </p:nvSpPr>
        <p:spPr/>
        <p:txBody>
          <a:bodyPr/>
          <a:lstStyle/>
          <a:p>
            <a:pPr>
              <a:defRPr/>
            </a:pPr>
            <a:r>
              <a:rPr lang="en-US" smtClean="0"/>
              <a:t>CMG Keynote</a:t>
            </a:r>
            <a:endParaRPr lang="en-US" dirty="0"/>
          </a:p>
        </p:txBody>
      </p:sp>
      <p:sp>
        <p:nvSpPr>
          <p:cNvPr id="7" name="Slide Number Placeholder 6"/>
          <p:cNvSpPr>
            <a:spLocks noGrp="1"/>
          </p:cNvSpPr>
          <p:nvPr>
            <p:ph type="sldNum" sz="quarter" idx="12"/>
          </p:nvPr>
        </p:nvSpPr>
        <p:spPr/>
        <p:txBody>
          <a:bodyPr/>
          <a:lstStyle/>
          <a:p>
            <a:pPr>
              <a:defRPr/>
            </a:pPr>
            <a:fld id="{41E7FBC4-E9C5-46EF-B980-654DA18B9F15}" type="slidenum">
              <a:rPr lang="en-US" smtClean="0"/>
              <a:pPr>
                <a:defRPr/>
              </a:pPr>
              <a:t>29</a:t>
            </a:fld>
            <a:endParaRPr lang="en-US" dirty="0"/>
          </a:p>
        </p:txBody>
      </p:sp>
    </p:spTree>
    <p:extLst>
      <p:ext uri="{BB962C8B-B14F-4D97-AF65-F5344CB8AC3E}">
        <p14:creationId xmlns:p14="http://schemas.microsoft.com/office/powerpoint/2010/main" val="40272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309" y="-110090"/>
            <a:ext cx="10515600" cy="1325563"/>
          </a:xfrm>
        </p:spPr>
        <p:txBody>
          <a:bodyPr>
            <a:normAutofit/>
          </a:bodyPr>
          <a:lstStyle/>
          <a:p>
            <a:r>
              <a:rPr lang="en-US" dirty="0" smtClean="0"/>
              <a:t>Sample Relational Database:  Manufacturing </a:t>
            </a:r>
            <a:endParaRPr lang="en-IN" dirty="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26" name="Footer Placeholder 25"/>
          <p:cNvSpPr>
            <a:spLocks noGrp="1"/>
          </p:cNvSpPr>
          <p:nvPr>
            <p:ph type="ftr" sz="quarter" idx="11"/>
          </p:nvPr>
        </p:nvSpPr>
        <p:spPr/>
        <p:txBody>
          <a:bodyPr/>
          <a:lstStyle/>
          <a:p>
            <a:pPr>
              <a:defRPr/>
            </a:pPr>
            <a:r>
              <a:rPr lang="en-US" smtClean="0"/>
              <a:t>CMG Keynote</a:t>
            </a:r>
            <a:endParaRPr lang="en-US" dirty="0"/>
          </a:p>
        </p:txBody>
      </p:sp>
      <p:sp>
        <p:nvSpPr>
          <p:cNvPr id="12" name="Slide Number Placeholder 11"/>
          <p:cNvSpPr>
            <a:spLocks noGrp="1"/>
          </p:cNvSpPr>
          <p:nvPr>
            <p:ph type="sldNum" sz="quarter" idx="12"/>
          </p:nvPr>
        </p:nvSpPr>
        <p:spPr/>
        <p:txBody>
          <a:bodyPr/>
          <a:lstStyle/>
          <a:p>
            <a:pPr>
              <a:defRPr/>
            </a:pPr>
            <a:fld id="{41E7FBC4-E9C5-46EF-B980-654DA18B9F15}" type="slidenum">
              <a:rPr lang="en-US" smtClean="0"/>
              <a:pPr>
                <a:defRPr/>
              </a:pPr>
              <a:t>3</a:t>
            </a:fld>
            <a:endParaRPr lang="en-US" dirty="0"/>
          </a:p>
        </p:txBody>
      </p:sp>
      <p:sp>
        <p:nvSpPr>
          <p:cNvPr id="53" name="Content Placeholder 2"/>
          <p:cNvSpPr>
            <a:spLocks noGrp="1"/>
          </p:cNvSpPr>
          <p:nvPr>
            <p:ph sz="half" idx="4294967295"/>
          </p:nvPr>
        </p:nvSpPr>
        <p:spPr>
          <a:xfrm>
            <a:off x="126568" y="4100678"/>
            <a:ext cx="5157788" cy="3684588"/>
          </a:xfrm>
        </p:spPr>
        <p:txBody>
          <a:bodyPr/>
          <a:lstStyle/>
          <a:p>
            <a:r>
              <a:rPr lang="en-US" dirty="0" smtClean="0">
                <a:solidFill>
                  <a:srgbClr val="0000FF"/>
                </a:solidFill>
              </a:rPr>
              <a:t>SQL query for</a:t>
            </a:r>
          </a:p>
          <a:p>
            <a:pPr lvl="1"/>
            <a:r>
              <a:rPr lang="en-US" dirty="0" smtClean="0">
                <a:solidFill>
                  <a:schemeClr val="tx1"/>
                </a:solidFill>
              </a:rPr>
              <a:t>Complete details of orders for cheap parts</a:t>
            </a:r>
          </a:p>
          <a:p>
            <a:pPr lvl="1"/>
            <a:r>
              <a:rPr lang="en-US" dirty="0" smtClean="0">
                <a:solidFill>
                  <a:schemeClr val="tx1"/>
                </a:solidFill>
              </a:rPr>
              <a:t>Algebraic equivalent:   </a:t>
            </a:r>
            <a:r>
              <a:rPr lang="el-GR" sz="1920" b="1" dirty="0"/>
              <a:t>σ</a:t>
            </a:r>
            <a:r>
              <a:rPr lang="en-US" sz="1920" b="1" baseline="-25000" dirty="0" err="1">
                <a:solidFill>
                  <a:srgbClr val="002060"/>
                </a:solidFill>
              </a:rPr>
              <a:t>p_retailprice</a:t>
            </a:r>
            <a:r>
              <a:rPr lang="en-US" sz="1920" b="1" baseline="-25000" dirty="0">
                <a:solidFill>
                  <a:srgbClr val="002060"/>
                </a:solidFill>
              </a:rPr>
              <a:t> &lt; 1000 </a:t>
            </a:r>
            <a:r>
              <a:rPr lang="en-US" sz="1920" dirty="0">
                <a:latin typeface="Code2000" pitchFamily="2" charset="-128"/>
                <a:ea typeface="Code2000" pitchFamily="2" charset="-128"/>
              </a:rPr>
              <a:t>(part </a:t>
            </a:r>
            <a:r>
              <a:rPr lang="en-US" sz="1920" b="1" dirty="0">
                <a:latin typeface="Code2000" pitchFamily="2" charset="-128"/>
                <a:ea typeface="Code2000" pitchFamily="2" charset="-128"/>
              </a:rPr>
              <a:t>⨝</a:t>
            </a:r>
            <a:r>
              <a:rPr lang="en-US" sz="1920" b="1" baseline="-25000" dirty="0" err="1">
                <a:solidFill>
                  <a:srgbClr val="002060"/>
                </a:solidFill>
              </a:rPr>
              <a:t>partkey</a:t>
            </a:r>
            <a:r>
              <a:rPr lang="en-US" sz="1920" b="1" dirty="0">
                <a:latin typeface="Code2000" pitchFamily="2" charset="-128"/>
                <a:ea typeface="Code2000" pitchFamily="2" charset="-128"/>
              </a:rPr>
              <a:t> </a:t>
            </a:r>
            <a:r>
              <a:rPr lang="en-US" sz="1920" dirty="0" err="1">
                <a:latin typeface="Code2000" pitchFamily="2" charset="-128"/>
                <a:ea typeface="Code2000" pitchFamily="2" charset="-128"/>
              </a:rPr>
              <a:t>lineitem</a:t>
            </a:r>
            <a:r>
              <a:rPr lang="en-US" sz="1920" dirty="0">
                <a:latin typeface="Code2000" pitchFamily="2" charset="-128"/>
                <a:ea typeface="Code2000" pitchFamily="2" charset="-128"/>
              </a:rPr>
              <a:t> </a:t>
            </a:r>
            <a:r>
              <a:rPr lang="en-US" sz="1920" b="1" dirty="0">
                <a:latin typeface="Code2000" pitchFamily="2" charset="-128"/>
                <a:ea typeface="Code2000" pitchFamily="2" charset="-128"/>
              </a:rPr>
              <a:t>⨝ </a:t>
            </a:r>
            <a:r>
              <a:rPr lang="en-US" sz="1920" b="1" baseline="-25000" dirty="0" err="1">
                <a:solidFill>
                  <a:srgbClr val="002060"/>
                </a:solidFill>
              </a:rPr>
              <a:t>orderkey</a:t>
            </a:r>
            <a:r>
              <a:rPr lang="en-US" sz="1920" dirty="0">
                <a:latin typeface="Code2000" pitchFamily="2" charset="-128"/>
                <a:ea typeface="Code2000" pitchFamily="2" charset="-128"/>
              </a:rPr>
              <a:t> orders)</a:t>
            </a:r>
            <a:endParaRPr lang="en-US" dirty="0" smtClean="0">
              <a:solidFill>
                <a:schemeClr val="tx1"/>
              </a:solidFill>
            </a:endParaRPr>
          </a:p>
          <a:p>
            <a:pPr lvl="1"/>
            <a:endParaRPr lang="en-US" dirty="0"/>
          </a:p>
        </p:txBody>
      </p:sp>
      <p:sp>
        <p:nvSpPr>
          <p:cNvPr id="6" name="Rounded Rectangle 5"/>
          <p:cNvSpPr/>
          <p:nvPr/>
        </p:nvSpPr>
        <p:spPr>
          <a:xfrm>
            <a:off x="2327263" y="2827880"/>
            <a:ext cx="1316664" cy="514354"/>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Part</a:t>
            </a:r>
            <a:endParaRPr lang="en-IN" sz="2880" dirty="0">
              <a:solidFill>
                <a:srgbClr val="FF0000"/>
              </a:solidFill>
            </a:endParaRPr>
          </a:p>
        </p:txBody>
      </p:sp>
      <p:sp>
        <p:nvSpPr>
          <p:cNvPr id="7" name="Rounded Rectangle 6"/>
          <p:cNvSpPr/>
          <p:nvPr/>
        </p:nvSpPr>
        <p:spPr>
          <a:xfrm>
            <a:off x="2207568" y="1828264"/>
            <a:ext cx="1820957" cy="428628"/>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err="1">
                <a:solidFill>
                  <a:srgbClr val="FF0000"/>
                </a:solidFill>
              </a:rPr>
              <a:t>PartSupp</a:t>
            </a:r>
            <a:endParaRPr lang="en-IN" sz="2880" dirty="0">
              <a:solidFill>
                <a:srgbClr val="FF0000"/>
              </a:solidFill>
            </a:endParaRPr>
          </a:p>
        </p:txBody>
      </p:sp>
      <p:sp>
        <p:nvSpPr>
          <p:cNvPr id="8" name="Rounded Rectangle 7"/>
          <p:cNvSpPr/>
          <p:nvPr/>
        </p:nvSpPr>
        <p:spPr>
          <a:xfrm>
            <a:off x="4169809" y="1028683"/>
            <a:ext cx="1537788" cy="600079"/>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Supplier</a:t>
            </a:r>
            <a:endParaRPr lang="en-IN" sz="2880" dirty="0">
              <a:solidFill>
                <a:srgbClr val="FF0000"/>
              </a:solidFill>
            </a:endParaRPr>
          </a:p>
        </p:txBody>
      </p:sp>
      <p:sp>
        <p:nvSpPr>
          <p:cNvPr id="9" name="Rounded Rectangle 8"/>
          <p:cNvSpPr/>
          <p:nvPr/>
        </p:nvSpPr>
        <p:spPr>
          <a:xfrm>
            <a:off x="3849350" y="3537265"/>
            <a:ext cx="1621020" cy="600079"/>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err="1">
                <a:solidFill>
                  <a:srgbClr val="FF0000"/>
                </a:solidFill>
              </a:rPr>
              <a:t>Lineitem</a:t>
            </a:r>
            <a:endParaRPr lang="en-IN" sz="2880" dirty="0">
              <a:solidFill>
                <a:srgbClr val="FF0000"/>
              </a:solidFill>
            </a:endParaRPr>
          </a:p>
        </p:txBody>
      </p:sp>
      <p:sp>
        <p:nvSpPr>
          <p:cNvPr id="10" name="Rounded Rectangle 9"/>
          <p:cNvSpPr/>
          <p:nvPr/>
        </p:nvSpPr>
        <p:spPr>
          <a:xfrm>
            <a:off x="7706536" y="2788684"/>
            <a:ext cx="1788809" cy="494030"/>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Customer</a:t>
            </a:r>
            <a:endParaRPr lang="en-IN" sz="2880" dirty="0">
              <a:solidFill>
                <a:srgbClr val="FF0000"/>
              </a:solidFill>
            </a:endParaRPr>
          </a:p>
        </p:txBody>
      </p:sp>
      <p:sp>
        <p:nvSpPr>
          <p:cNvPr id="11" name="Rounded Rectangle 10"/>
          <p:cNvSpPr/>
          <p:nvPr/>
        </p:nvSpPr>
        <p:spPr>
          <a:xfrm>
            <a:off x="5468408" y="2242347"/>
            <a:ext cx="1406513" cy="600079"/>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Orders</a:t>
            </a:r>
            <a:endParaRPr lang="en-IN" sz="2880" dirty="0">
              <a:solidFill>
                <a:srgbClr val="FF0000"/>
              </a:solidFill>
            </a:endParaRPr>
          </a:p>
        </p:txBody>
      </p:sp>
      <p:cxnSp>
        <p:nvCxnSpPr>
          <p:cNvPr id="13" name="Straight Arrow Connector 12"/>
          <p:cNvCxnSpPr>
            <a:stCxn id="11" idx="3"/>
            <a:endCxn id="10" idx="1"/>
          </p:cNvCxnSpPr>
          <p:nvPr/>
        </p:nvCxnSpPr>
        <p:spPr>
          <a:xfrm>
            <a:off x="6874921" y="2542386"/>
            <a:ext cx="831614" cy="4933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11" idx="2"/>
          </p:cNvCxnSpPr>
          <p:nvPr/>
        </p:nvCxnSpPr>
        <p:spPr>
          <a:xfrm flipV="1">
            <a:off x="4659861" y="2842426"/>
            <a:ext cx="1511804" cy="6948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a:endCxn id="6" idx="2"/>
          </p:cNvCxnSpPr>
          <p:nvPr/>
        </p:nvCxnSpPr>
        <p:spPr>
          <a:xfrm flipH="1" flipV="1">
            <a:off x="2985595" y="3342235"/>
            <a:ext cx="863755" cy="4950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a:endCxn id="8" idx="2"/>
          </p:cNvCxnSpPr>
          <p:nvPr/>
        </p:nvCxnSpPr>
        <p:spPr>
          <a:xfrm flipV="1">
            <a:off x="4659861" y="1628763"/>
            <a:ext cx="278843" cy="19085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0"/>
            <a:endCxn id="8" idx="1"/>
          </p:cNvCxnSpPr>
          <p:nvPr/>
        </p:nvCxnSpPr>
        <p:spPr>
          <a:xfrm flipV="1">
            <a:off x="3118047" y="1328723"/>
            <a:ext cx="1051763" cy="4995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2"/>
            <a:endCxn id="6" idx="0"/>
          </p:cNvCxnSpPr>
          <p:nvPr/>
        </p:nvCxnSpPr>
        <p:spPr>
          <a:xfrm flipH="1">
            <a:off x="2985595" y="2256892"/>
            <a:ext cx="132451" cy="5709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824192" y="1956852"/>
            <a:ext cx="1382554" cy="435233"/>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Nation</a:t>
            </a:r>
            <a:endParaRPr lang="en-IN" sz="2880" dirty="0">
              <a:solidFill>
                <a:srgbClr val="FF0000"/>
              </a:solidFill>
            </a:endParaRPr>
          </a:p>
        </p:txBody>
      </p:sp>
      <p:sp>
        <p:nvSpPr>
          <p:cNvPr id="37" name="Rounded Rectangle 36"/>
          <p:cNvSpPr/>
          <p:nvPr/>
        </p:nvSpPr>
        <p:spPr>
          <a:xfrm>
            <a:off x="7262087" y="985822"/>
            <a:ext cx="1531632" cy="542167"/>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rgbClr val="FF0000"/>
                </a:solidFill>
              </a:rPr>
              <a:t>Region</a:t>
            </a:r>
            <a:endParaRPr lang="en-IN" sz="2880" dirty="0">
              <a:solidFill>
                <a:srgbClr val="FF0000"/>
              </a:solidFill>
            </a:endParaRPr>
          </a:p>
        </p:txBody>
      </p:sp>
      <p:cxnSp>
        <p:nvCxnSpPr>
          <p:cNvPr id="38" name="Straight Arrow Connector 37"/>
          <p:cNvCxnSpPr>
            <a:stCxn id="10" idx="0"/>
            <a:endCxn id="36" idx="2"/>
          </p:cNvCxnSpPr>
          <p:nvPr/>
        </p:nvCxnSpPr>
        <p:spPr>
          <a:xfrm flipH="1" flipV="1">
            <a:off x="8515469" y="2392085"/>
            <a:ext cx="85471" cy="3965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0"/>
            <a:endCxn id="37" idx="2"/>
          </p:cNvCxnSpPr>
          <p:nvPr/>
        </p:nvCxnSpPr>
        <p:spPr>
          <a:xfrm flipH="1" flipV="1">
            <a:off x="8027903" y="1527989"/>
            <a:ext cx="487566" cy="4288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p:cNvCxnSpPr>
          <p:nvPr/>
        </p:nvCxnSpPr>
        <p:spPr>
          <a:xfrm flipV="1">
            <a:off x="5707597" y="1285861"/>
            <a:ext cx="1554490" cy="428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509138" y="3808188"/>
            <a:ext cx="4827000" cy="171248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9226">
              <a:defRPr/>
            </a:pPr>
            <a:r>
              <a:rPr lang="en-US" sz="2160" b="1" dirty="0">
                <a:solidFill>
                  <a:srgbClr val="C00000"/>
                </a:solidFill>
              </a:rPr>
              <a:t>select</a:t>
            </a:r>
            <a:r>
              <a:rPr lang="en-US" sz="2160" b="1" dirty="0"/>
              <a:t>   </a:t>
            </a:r>
            <a:r>
              <a:rPr lang="en-US" sz="2160" b="1" dirty="0">
                <a:solidFill>
                  <a:srgbClr val="002060"/>
                </a:solidFill>
              </a:rPr>
              <a:t>*</a:t>
            </a:r>
          </a:p>
          <a:p>
            <a:pPr defTabSz="979226">
              <a:defRPr/>
            </a:pPr>
            <a:r>
              <a:rPr lang="en-US" sz="2160" b="1" dirty="0">
                <a:solidFill>
                  <a:srgbClr val="C00000"/>
                </a:solidFill>
              </a:rPr>
              <a:t>from</a:t>
            </a:r>
            <a:r>
              <a:rPr lang="en-US" sz="2160" b="1" dirty="0"/>
              <a:t>     </a:t>
            </a:r>
            <a:r>
              <a:rPr lang="en-US" sz="2160" b="1" dirty="0" err="1">
                <a:solidFill>
                  <a:srgbClr val="002060"/>
                </a:solidFill>
              </a:rPr>
              <a:t>lineitem</a:t>
            </a:r>
            <a:r>
              <a:rPr lang="en-US" sz="2160" b="1" dirty="0">
                <a:solidFill>
                  <a:srgbClr val="002060"/>
                </a:solidFill>
              </a:rPr>
              <a:t>, orders, part</a:t>
            </a:r>
          </a:p>
          <a:p>
            <a:pPr defTabSz="979226">
              <a:defRPr/>
            </a:pPr>
            <a:r>
              <a:rPr lang="en-US" sz="2160" b="1" dirty="0">
                <a:solidFill>
                  <a:srgbClr val="C00000"/>
                </a:solidFill>
              </a:rPr>
              <a:t>where</a:t>
            </a:r>
            <a:r>
              <a:rPr lang="en-US" sz="2160" b="1" dirty="0"/>
              <a:t>  </a:t>
            </a:r>
            <a:r>
              <a:rPr lang="en-US" sz="2160" b="1" dirty="0" err="1">
                <a:solidFill>
                  <a:srgbClr val="002060"/>
                </a:solidFill>
              </a:rPr>
              <a:t>p_partkey</a:t>
            </a:r>
            <a:r>
              <a:rPr lang="en-US" sz="2160" b="1" dirty="0">
                <a:solidFill>
                  <a:srgbClr val="002060"/>
                </a:solidFill>
              </a:rPr>
              <a:t> = </a:t>
            </a:r>
            <a:r>
              <a:rPr lang="en-US" sz="2160" b="1" dirty="0" err="1">
                <a:solidFill>
                  <a:srgbClr val="002060"/>
                </a:solidFill>
              </a:rPr>
              <a:t>l_partkey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l_orderkey</a:t>
            </a:r>
            <a:r>
              <a:rPr lang="en-US" sz="2160" b="1" dirty="0">
                <a:solidFill>
                  <a:srgbClr val="002060"/>
                </a:solidFill>
              </a:rPr>
              <a:t> = </a:t>
            </a:r>
            <a:r>
              <a:rPr lang="en-US" sz="2160" b="1" dirty="0" err="1">
                <a:solidFill>
                  <a:srgbClr val="002060"/>
                </a:solidFill>
              </a:rPr>
              <a:t>o_orderkey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p_retailprice</a:t>
            </a:r>
            <a:r>
              <a:rPr lang="en-US" sz="2160" b="1" dirty="0">
                <a:solidFill>
                  <a:srgbClr val="002060"/>
                </a:solidFill>
              </a:rPr>
              <a:t> &lt; 1000</a:t>
            </a:r>
            <a:endParaRPr lang="en-US" sz="2160" dirty="0">
              <a:solidFill>
                <a:srgbClr val="002060"/>
              </a:solidFill>
            </a:endParaRPr>
          </a:p>
        </p:txBody>
      </p:sp>
      <p:sp>
        <p:nvSpPr>
          <p:cNvPr id="24" name="Rounded Rectangle 23"/>
          <p:cNvSpPr/>
          <p:nvPr/>
        </p:nvSpPr>
        <p:spPr>
          <a:xfrm>
            <a:off x="9193152" y="3429001"/>
            <a:ext cx="2087425" cy="5184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rPr>
              <a:t>Declarative</a:t>
            </a:r>
          </a:p>
        </p:txBody>
      </p:sp>
    </p:spTree>
    <p:extLst>
      <p:ext uri="{BB962C8B-B14F-4D97-AF65-F5344CB8AC3E}">
        <p14:creationId xmlns:p14="http://schemas.microsoft.com/office/powerpoint/2010/main" val="9677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linds(horizontal)">
                                      <p:cBhvr>
                                        <p:cTn id="7" dur="500"/>
                                        <p:tgtEl>
                                          <p:spTgt spid="5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blinds(horizontal)">
                                      <p:cBhvr>
                                        <p:cTn id="10" dur="500"/>
                                        <p:tgtEl>
                                          <p:spTgt spid="5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Effect transition="in" filter="blinds(horizontal)">
                                      <p:cBhvr>
                                        <p:cTn id="13" dur="500"/>
                                        <p:tgtEl>
                                          <p:spTgt spid="5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linds(horizontal)">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54"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MSO Bound</a:t>
            </a:r>
            <a:endParaRPr lang="en-US" dirty="0"/>
          </a:p>
        </p:txBody>
      </p:sp>
      <p:sp>
        <p:nvSpPr>
          <p:cNvPr id="3" name="Content Placeholder 2"/>
          <p:cNvSpPr>
            <a:spLocks noGrp="1"/>
          </p:cNvSpPr>
          <p:nvPr>
            <p:ph idx="1"/>
          </p:nvPr>
        </p:nvSpPr>
        <p:spPr/>
        <p:txBody>
          <a:bodyPr/>
          <a:lstStyle/>
          <a:p>
            <a:pPr algn="just"/>
            <a:r>
              <a:rPr lang="en-US" dirty="0" smtClean="0"/>
              <a:t>Now for the worst case, if the query is in (k-1,k] we have:</a:t>
            </a:r>
          </a:p>
          <a:p>
            <a:pPr marL="0" indent="0" algn="just">
              <a:buNone/>
            </a:pPr>
            <a:r>
              <a:rPr lang="en-US" dirty="0"/>
              <a:t>	</a:t>
            </a:r>
            <a:r>
              <a:rPr lang="en-US" dirty="0" smtClean="0"/>
              <a:t>Cost(</a:t>
            </a:r>
            <a:r>
              <a:rPr lang="en-US" dirty="0" err="1" smtClean="0"/>
              <a:t>q</a:t>
            </a:r>
            <a:r>
              <a:rPr lang="en-US" sz="1600" dirty="0" err="1" smtClean="0"/>
              <a:t>a</a:t>
            </a:r>
            <a:r>
              <a:rPr lang="en-US" dirty="0" smtClean="0"/>
              <a:t>) = cost(IC</a:t>
            </a:r>
            <a:r>
              <a:rPr lang="en-US" sz="1600" dirty="0" smtClean="0"/>
              <a:t>1</a:t>
            </a:r>
            <a:r>
              <a:rPr lang="en-US" dirty="0" smtClean="0"/>
              <a:t>) + cost(IC</a:t>
            </a:r>
            <a:r>
              <a:rPr lang="en-US" sz="1600" dirty="0" smtClean="0"/>
              <a:t>2</a:t>
            </a:r>
            <a:r>
              <a:rPr lang="en-US" dirty="0" smtClean="0"/>
              <a:t>) + ….. + cost(</a:t>
            </a:r>
            <a:r>
              <a:rPr lang="en-US" dirty="0" err="1" smtClean="0"/>
              <a:t>IC</a:t>
            </a:r>
            <a:r>
              <a:rPr lang="en-US" sz="1600" dirty="0" err="1" smtClean="0"/>
              <a:t>k</a:t>
            </a:r>
            <a:r>
              <a:rPr lang="en-US" dirty="0" smtClean="0"/>
              <a:t>)</a:t>
            </a:r>
          </a:p>
          <a:p>
            <a:pPr marL="0" indent="0" algn="just">
              <a:buNone/>
            </a:pPr>
            <a:r>
              <a:rPr lang="en-US" dirty="0"/>
              <a:t>	</a:t>
            </a:r>
            <a:r>
              <a:rPr lang="en-US" dirty="0" smtClean="0"/>
              <a:t>	    = a + </a:t>
            </a:r>
            <a:r>
              <a:rPr lang="en-US" dirty="0" err="1" smtClean="0"/>
              <a:t>ar</a:t>
            </a:r>
            <a:r>
              <a:rPr lang="en-US" dirty="0" smtClean="0"/>
              <a:t> + </a:t>
            </a:r>
            <a:r>
              <a:rPr lang="en-US" dirty="0" err="1" smtClean="0"/>
              <a:t>ar</a:t>
            </a:r>
            <a:r>
              <a:rPr lang="en-US" dirty="0" smtClean="0"/>
              <a:t>*r + ……… </a:t>
            </a:r>
          </a:p>
          <a:p>
            <a:pPr algn="just"/>
            <a:r>
              <a:rPr lang="en-US" dirty="0" smtClean="0"/>
              <a:t>Now let us assume there is a corresponding oracle algorithm that </a:t>
            </a:r>
            <a:r>
              <a:rPr lang="en-US" dirty="0" err="1" smtClean="0"/>
              <a:t>apriori</a:t>
            </a:r>
            <a:r>
              <a:rPr lang="en-US" dirty="0" smtClean="0"/>
              <a:t> knows the correct location of </a:t>
            </a:r>
            <a:r>
              <a:rPr lang="en-US" dirty="0" err="1" smtClean="0"/>
              <a:t>q</a:t>
            </a:r>
            <a:r>
              <a:rPr lang="en-US" sz="1600" dirty="0" err="1" smtClean="0"/>
              <a:t>a</a:t>
            </a:r>
            <a:r>
              <a:rPr lang="en-US" dirty="0" smtClean="0"/>
              <a:t> is lower bounded by k.</a:t>
            </a:r>
          </a:p>
          <a:p>
            <a:pPr algn="just"/>
            <a:r>
              <a:rPr lang="en-US" dirty="0" smtClean="0"/>
              <a:t>Then </a:t>
            </a:r>
            <a:r>
              <a:rPr lang="en-US" dirty="0" err="1" smtClean="0"/>
              <a:t>subopt</a:t>
            </a:r>
            <a:r>
              <a:rPr lang="en-US" dirty="0" smtClean="0"/>
              <a:t> &lt;= r*r/(r-1)</a:t>
            </a:r>
          </a:p>
          <a:p>
            <a:pPr algn="just"/>
            <a:r>
              <a:rPr lang="en-US" dirty="0" smtClean="0"/>
              <a:t>So the minimum value of MSO is 4.</a:t>
            </a:r>
          </a:p>
          <a:p>
            <a:pPr algn="just"/>
            <a:r>
              <a:rPr lang="en-US" dirty="0" smtClean="0"/>
              <a:t>We can also show that there exists no online deterministic algorithm with MSO guarantee lower than 4 in the 1D scenario.</a:t>
            </a:r>
          </a:p>
        </p:txBody>
      </p:sp>
    </p:spTree>
    <p:extLst>
      <p:ext uri="{BB962C8B-B14F-4D97-AF65-F5344CB8AC3E}">
        <p14:creationId xmlns:p14="http://schemas.microsoft.com/office/powerpoint/2010/main" val="2190563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2405"/>
            <a:ext cx="10515600" cy="1325563"/>
          </a:xfrm>
        </p:spPr>
        <p:txBody>
          <a:bodyPr/>
          <a:lstStyle/>
          <a:p>
            <a:r>
              <a:rPr lang="en-US" dirty="0" smtClean="0"/>
              <a:t>1D Performance Bound</a:t>
            </a:r>
            <a:endParaRPr lang="en-US" dirty="0"/>
          </a:p>
        </p:txBody>
      </p:sp>
      <p:sp>
        <p:nvSpPr>
          <p:cNvPr id="3" name="Content Placeholder 2"/>
          <p:cNvSpPr>
            <a:spLocks noGrp="1"/>
          </p:cNvSpPr>
          <p:nvPr>
            <p:ph idx="1"/>
          </p:nvPr>
        </p:nvSpPr>
        <p:spPr>
          <a:xfrm>
            <a:off x="5231904" y="2910543"/>
            <a:ext cx="3283644" cy="539416"/>
          </a:xfrm>
        </p:spPr>
        <p:txBody>
          <a:bodyPr/>
          <a:lstStyle/>
          <a:p>
            <a:pPr marL="0" indent="0">
              <a:buNone/>
            </a:pPr>
            <a:r>
              <a:rPr lang="en-US" dirty="0" smtClean="0"/>
              <a:t>(Implication of </a:t>
            </a:r>
            <a:r>
              <a:rPr lang="en-US" dirty="0" err="1" smtClean="0"/>
              <a:t>PCM</a:t>
            </a:r>
            <a:r>
              <a:rPr lang="en-US" dirty="0" smtClean="0"/>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52195" y="923122"/>
                <a:ext cx="10326993" cy="494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𝐂</m:t>
                          </m:r>
                        </m:e>
                        <m:sub>
                          <m:r>
                            <a:rPr lang="en-US" sz="2400" b="1">
                              <a:solidFill>
                                <a:srgbClr val="0000CC"/>
                              </a:solidFill>
                              <a:latin typeface="Cambria Math"/>
                            </a:rPr>
                            <m:t>𝐛𝐨𝐮𝐪𝐮𝐞𝐭</m:t>
                          </m:r>
                        </m:sub>
                      </m:sSub>
                      <m:d>
                        <m:dPr>
                          <m:endChr m:val="]"/>
                          <m:ctrlPr>
                            <a:rPr lang="en-US" sz="2400" b="1" i="1">
                              <a:solidFill>
                                <a:srgbClr val="0000CC"/>
                              </a:solidFill>
                              <a:latin typeface="Cambria Math" panose="02040503050406030204" pitchFamily="18" charset="0"/>
                            </a:rPr>
                          </m:ctrlPr>
                        </m:dPr>
                        <m:e>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𝐪</m:t>
                              </m:r>
                            </m:e>
                            <m:sub>
                              <m:r>
                                <a:rPr lang="en-US" sz="2400" b="1">
                                  <a:solidFill>
                                    <a:srgbClr val="0000CC"/>
                                  </a:solidFill>
                                  <a:latin typeface="Cambria Math"/>
                                </a:rPr>
                                <m:t>𝐤</m:t>
                              </m:r>
                              <m:r>
                                <a:rPr lang="en-US" sz="2400" b="1">
                                  <a:solidFill>
                                    <a:srgbClr val="0000CC"/>
                                  </a:solidFill>
                                  <a:latin typeface="Cambria Math"/>
                                </a:rPr>
                                <m:t>−</m:t>
                              </m:r>
                              <m:r>
                                <a:rPr lang="en-US" sz="2400" b="1">
                                  <a:solidFill>
                                    <a:srgbClr val="0000CC"/>
                                  </a:solidFill>
                                  <a:latin typeface="Cambria Math"/>
                                </a:rPr>
                                <m:t>𝟏</m:t>
                              </m:r>
                            </m:sub>
                          </m:sSub>
                          <m:r>
                            <a:rPr lang="en-US" sz="2400" b="1">
                              <a:solidFill>
                                <a:srgbClr val="0000CC"/>
                              </a:solidFill>
                              <a:latin typeface="Cambria Math"/>
                            </a:rPr>
                            <m:t>, </m:t>
                          </m:r>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𝐪</m:t>
                              </m:r>
                            </m:e>
                            <m:sub>
                              <m:r>
                                <a:rPr lang="en-US" sz="2400" b="1">
                                  <a:solidFill>
                                    <a:srgbClr val="0000CC"/>
                                  </a:solidFill>
                                  <a:latin typeface="Cambria Math"/>
                                </a:rPr>
                                <m:t>𝐤</m:t>
                              </m:r>
                            </m:sub>
                          </m:sSub>
                        </m:e>
                      </m:d>
                      <m:r>
                        <a:rPr lang="en-US" sz="2400" b="1">
                          <a:solidFill>
                            <a:srgbClr val="0000CC"/>
                          </a:solidFill>
                          <a:latin typeface="Cambria Math"/>
                        </a:rPr>
                        <m:t>=</m:t>
                      </m:r>
                      <m:r>
                        <a:rPr lang="en-US" sz="2400" b="1">
                          <a:solidFill>
                            <a:srgbClr val="0000CC"/>
                          </a:solidFill>
                          <a:latin typeface="Cambria Math"/>
                        </a:rPr>
                        <m:t>𝐜𝐨𝐬𝐭</m:t>
                      </m:r>
                      <m:d>
                        <m:dPr>
                          <m:ctrlPr>
                            <a:rPr lang="en-US" sz="2400" b="1" i="1">
                              <a:solidFill>
                                <a:srgbClr val="0000CC"/>
                              </a:solidFill>
                              <a:latin typeface="Cambria Math" panose="02040503050406030204" pitchFamily="18" charset="0"/>
                            </a:rPr>
                          </m:ctrlPr>
                        </m:dPr>
                        <m:e>
                          <m:r>
                            <a:rPr lang="en-US" sz="2400" b="1">
                              <a:solidFill>
                                <a:srgbClr val="0000CC"/>
                              </a:solidFill>
                              <a:latin typeface="Cambria Math"/>
                            </a:rPr>
                            <m:t>𝐈</m:t>
                          </m:r>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𝐂</m:t>
                              </m:r>
                            </m:e>
                            <m:sub>
                              <m:r>
                                <a:rPr lang="en-US" sz="2400" b="1">
                                  <a:solidFill>
                                    <a:srgbClr val="0000CC"/>
                                  </a:solidFill>
                                  <a:latin typeface="Cambria Math"/>
                                </a:rPr>
                                <m:t>𝟏</m:t>
                              </m:r>
                            </m:sub>
                          </m:sSub>
                        </m:e>
                      </m:d>
                      <m:r>
                        <a:rPr lang="en-US" sz="2400" b="1">
                          <a:solidFill>
                            <a:srgbClr val="0000CC"/>
                          </a:solidFill>
                          <a:latin typeface="Cambria Math"/>
                        </a:rPr>
                        <m:t>+</m:t>
                      </m:r>
                      <m:r>
                        <a:rPr lang="en-US" sz="2400" b="1">
                          <a:solidFill>
                            <a:srgbClr val="0000CC"/>
                          </a:solidFill>
                          <a:latin typeface="Cambria Math"/>
                        </a:rPr>
                        <m:t>𝐜𝐨𝐬𝐭</m:t>
                      </m:r>
                      <m:d>
                        <m:dPr>
                          <m:ctrlPr>
                            <a:rPr lang="en-US" sz="2400" b="1" i="1">
                              <a:solidFill>
                                <a:srgbClr val="0000CC"/>
                              </a:solidFill>
                              <a:latin typeface="Cambria Math" panose="02040503050406030204" pitchFamily="18" charset="0"/>
                            </a:rPr>
                          </m:ctrlPr>
                        </m:dPr>
                        <m:e>
                          <m:r>
                            <a:rPr lang="en-US" sz="2400" b="1">
                              <a:solidFill>
                                <a:srgbClr val="0000CC"/>
                              </a:solidFill>
                              <a:latin typeface="Cambria Math"/>
                            </a:rPr>
                            <m:t>𝐈</m:t>
                          </m:r>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𝐂</m:t>
                              </m:r>
                            </m:e>
                            <m:sub>
                              <m:r>
                                <a:rPr lang="en-US" sz="2400" b="1">
                                  <a:solidFill>
                                    <a:srgbClr val="0000CC"/>
                                  </a:solidFill>
                                  <a:latin typeface="Cambria Math"/>
                                </a:rPr>
                                <m:t>𝟐</m:t>
                              </m:r>
                            </m:sub>
                          </m:sSub>
                        </m:e>
                      </m:d>
                      <m:r>
                        <a:rPr lang="en-US" sz="2400" b="1">
                          <a:solidFill>
                            <a:srgbClr val="0000CC"/>
                          </a:solidFill>
                          <a:latin typeface="Cambria Math"/>
                        </a:rPr>
                        <m:t>+ …+</m:t>
                      </m:r>
                      <m:r>
                        <a:rPr lang="en-US" sz="2400" b="1">
                          <a:solidFill>
                            <a:srgbClr val="0000CC"/>
                          </a:solidFill>
                          <a:latin typeface="Cambria Math"/>
                        </a:rPr>
                        <m:t>𝐜𝐨𝐬𝐭</m:t>
                      </m:r>
                      <m:d>
                        <m:dPr>
                          <m:ctrlPr>
                            <a:rPr lang="en-US" sz="2400" b="1" i="1">
                              <a:solidFill>
                                <a:srgbClr val="0000CC"/>
                              </a:solidFill>
                              <a:latin typeface="Cambria Math" panose="02040503050406030204" pitchFamily="18" charset="0"/>
                            </a:rPr>
                          </m:ctrlPr>
                        </m:dPr>
                        <m:e>
                          <m:r>
                            <a:rPr lang="en-US" sz="2400" b="1">
                              <a:solidFill>
                                <a:srgbClr val="0000CC"/>
                              </a:solidFill>
                              <a:latin typeface="Cambria Math"/>
                            </a:rPr>
                            <m:t>𝐈</m:t>
                          </m:r>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𝐂</m:t>
                              </m:r>
                            </m:e>
                            <m:sub>
                              <m:r>
                                <a:rPr lang="en-US" sz="2400" b="1">
                                  <a:solidFill>
                                    <a:srgbClr val="0000CC"/>
                                  </a:solidFill>
                                  <a:latin typeface="Cambria Math"/>
                                </a:rPr>
                                <m:t>𝐤</m:t>
                              </m:r>
                              <m:r>
                                <a:rPr lang="en-US" sz="2400" b="1">
                                  <a:solidFill>
                                    <a:srgbClr val="0000CC"/>
                                  </a:solidFill>
                                  <a:latin typeface="Cambria Math"/>
                                </a:rPr>
                                <m:t>−</m:t>
                              </m:r>
                              <m:r>
                                <a:rPr lang="en-US" sz="2400" b="1">
                                  <a:solidFill>
                                    <a:srgbClr val="0000CC"/>
                                  </a:solidFill>
                                  <a:latin typeface="Cambria Math"/>
                                </a:rPr>
                                <m:t>𝟏</m:t>
                              </m:r>
                            </m:sub>
                          </m:sSub>
                        </m:e>
                      </m:d>
                      <m:r>
                        <a:rPr lang="en-US" sz="2400" b="1">
                          <a:solidFill>
                            <a:srgbClr val="0000CC"/>
                          </a:solidFill>
                          <a:latin typeface="Cambria Math"/>
                        </a:rPr>
                        <m:t>+</m:t>
                      </m:r>
                      <m:r>
                        <a:rPr lang="en-US" sz="2400" b="1">
                          <a:solidFill>
                            <a:srgbClr val="0000CC"/>
                          </a:solidFill>
                          <a:latin typeface="Cambria Math"/>
                        </a:rPr>
                        <m:t>𝐜𝐨𝐬𝐭</m:t>
                      </m:r>
                      <m:r>
                        <a:rPr lang="en-US" sz="2400" b="1">
                          <a:solidFill>
                            <a:srgbClr val="0000CC"/>
                          </a:solidFill>
                          <a:latin typeface="Cambria Math"/>
                        </a:rPr>
                        <m:t>(</m:t>
                      </m:r>
                      <m:r>
                        <a:rPr lang="en-US" sz="2400" b="1">
                          <a:solidFill>
                            <a:srgbClr val="0000CC"/>
                          </a:solidFill>
                          <a:latin typeface="Cambria Math"/>
                        </a:rPr>
                        <m:t>𝐈</m:t>
                      </m:r>
                      <m:sSub>
                        <m:sSubPr>
                          <m:ctrlPr>
                            <a:rPr lang="en-US" sz="2400" b="1" i="1">
                              <a:solidFill>
                                <a:srgbClr val="0000CC"/>
                              </a:solidFill>
                              <a:latin typeface="Cambria Math" panose="02040503050406030204" pitchFamily="18" charset="0"/>
                            </a:rPr>
                          </m:ctrlPr>
                        </m:sSubPr>
                        <m:e>
                          <m:r>
                            <a:rPr lang="en-US" sz="2400" b="1">
                              <a:solidFill>
                                <a:srgbClr val="0000CC"/>
                              </a:solidFill>
                              <a:latin typeface="Cambria Math"/>
                            </a:rPr>
                            <m:t>𝐂</m:t>
                          </m:r>
                        </m:e>
                        <m:sub>
                          <m:r>
                            <a:rPr lang="en-US" sz="2400" b="1">
                              <a:solidFill>
                                <a:srgbClr val="0000CC"/>
                              </a:solidFill>
                              <a:latin typeface="Cambria Math"/>
                            </a:rPr>
                            <m:t>𝐤</m:t>
                          </m:r>
                        </m:sub>
                      </m:sSub>
                      <m:r>
                        <a:rPr lang="en-US" sz="2400" b="1">
                          <a:solidFill>
                            <a:srgbClr val="0000CC"/>
                          </a:solidFill>
                          <a:latin typeface="Cambria Math"/>
                        </a:rPr>
                        <m:t>) </m:t>
                      </m:r>
                    </m:oMath>
                  </m:oMathPara>
                </a14:m>
                <a:endParaRPr lang="en-US" sz="2400" b="1" dirty="0">
                  <a:solidFill>
                    <a:srgbClr val="0000CC"/>
                  </a:solidFill>
                  <a:latin typeface="Georgia" pitchFamily="18" charset="0"/>
                  <a:cs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2195" y="923122"/>
                <a:ext cx="10326993" cy="494751"/>
              </a:xfrm>
              <a:prstGeom prst="rect">
                <a:avLst/>
              </a:prstGeom>
              <a:blipFill rotWithShape="0">
                <a:blip r:embed="rId3"/>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95522" y="1367930"/>
                <a:ext cx="7548861" cy="4755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solidFill>
                            <a:srgbClr val="0000CC"/>
                          </a:solidFill>
                          <a:latin typeface="Cambria Math"/>
                        </a:rPr>
                        <m:t>=       </m:t>
                      </m:r>
                      <m:r>
                        <a:rPr lang="en-US" sz="2400" b="1" i="1">
                          <a:solidFill>
                            <a:srgbClr val="0000CC"/>
                          </a:solidFill>
                          <a:latin typeface="Cambria Math"/>
                        </a:rPr>
                        <m:t>𝒂</m:t>
                      </m:r>
                      <m:r>
                        <a:rPr lang="en-US" sz="2400" b="1" i="1">
                          <a:solidFill>
                            <a:srgbClr val="0000CC"/>
                          </a:solidFill>
                          <a:latin typeface="Cambria Math"/>
                        </a:rPr>
                        <m:t>        +        </m:t>
                      </m:r>
                      <m:r>
                        <a:rPr lang="en-US" sz="2400" b="1" i="1">
                          <a:solidFill>
                            <a:srgbClr val="0000CC"/>
                          </a:solidFill>
                          <a:latin typeface="Cambria Math"/>
                        </a:rPr>
                        <m:t>𝒂𝒓</m:t>
                      </m:r>
                      <m:r>
                        <a:rPr lang="en-US" sz="2400" b="1" i="1">
                          <a:solidFill>
                            <a:srgbClr val="0000CC"/>
                          </a:solidFill>
                          <a:latin typeface="Cambria Math"/>
                        </a:rPr>
                        <m:t>       + …+     </m:t>
                      </m:r>
                      <m:r>
                        <a:rPr lang="en-US" sz="2400" b="1" i="1">
                          <a:solidFill>
                            <a:srgbClr val="0000CC"/>
                          </a:solidFill>
                          <a:latin typeface="Cambria Math"/>
                        </a:rPr>
                        <m:t>𝒂</m:t>
                      </m:r>
                      <m:sSup>
                        <m:sSupPr>
                          <m:ctrlPr>
                            <a:rPr lang="en-US" sz="2400" b="1" i="1">
                              <a:solidFill>
                                <a:srgbClr val="0000CC"/>
                              </a:solidFill>
                              <a:latin typeface="Cambria Math" panose="02040503050406030204" pitchFamily="18" charset="0"/>
                            </a:rPr>
                          </m:ctrlPr>
                        </m:sSupPr>
                        <m:e>
                          <m:r>
                            <a:rPr lang="en-US" sz="2400" b="1" i="1">
                              <a:solidFill>
                                <a:srgbClr val="0000CC"/>
                              </a:solidFill>
                              <a:latin typeface="Cambria Math"/>
                            </a:rPr>
                            <m:t>𝒓</m:t>
                          </m:r>
                        </m:e>
                        <m:sup>
                          <m:r>
                            <a:rPr lang="en-US" sz="2400" b="1" i="1">
                              <a:solidFill>
                                <a:srgbClr val="0000CC"/>
                              </a:solidFill>
                              <a:latin typeface="Cambria Math"/>
                            </a:rPr>
                            <m:t>𝒌</m:t>
                          </m:r>
                          <m:r>
                            <a:rPr lang="en-US" sz="2400" b="1" i="1">
                              <a:solidFill>
                                <a:srgbClr val="0000CC"/>
                              </a:solidFill>
                              <a:latin typeface="Cambria Math"/>
                            </a:rPr>
                            <m:t>−</m:t>
                          </m:r>
                          <m:r>
                            <a:rPr lang="en-US" sz="2400" b="1" i="1">
                              <a:solidFill>
                                <a:srgbClr val="0000CC"/>
                              </a:solidFill>
                              <a:latin typeface="Cambria Math"/>
                            </a:rPr>
                            <m:t>𝟐</m:t>
                          </m:r>
                          <m:r>
                            <a:rPr lang="en-US" sz="2400" b="1" i="1">
                              <a:solidFill>
                                <a:srgbClr val="0000CC"/>
                              </a:solidFill>
                              <a:latin typeface="Cambria Math"/>
                            </a:rPr>
                            <m:t> </m:t>
                          </m:r>
                        </m:sup>
                      </m:sSup>
                      <m:r>
                        <a:rPr lang="en-US" sz="2400" b="1" i="1">
                          <a:solidFill>
                            <a:srgbClr val="0000CC"/>
                          </a:solidFill>
                          <a:latin typeface="Cambria Math"/>
                        </a:rPr>
                        <m:t>      +    </m:t>
                      </m:r>
                      <m:r>
                        <a:rPr lang="en-US" sz="2400" b="1" i="1">
                          <a:solidFill>
                            <a:srgbClr val="0000CC"/>
                          </a:solidFill>
                          <a:latin typeface="Cambria Math"/>
                        </a:rPr>
                        <m:t>𝒂</m:t>
                      </m:r>
                      <m:sSup>
                        <m:sSupPr>
                          <m:ctrlPr>
                            <a:rPr lang="en-US" sz="2400" b="1" i="1">
                              <a:solidFill>
                                <a:srgbClr val="0000CC"/>
                              </a:solidFill>
                              <a:latin typeface="Cambria Math" panose="02040503050406030204" pitchFamily="18" charset="0"/>
                            </a:rPr>
                          </m:ctrlPr>
                        </m:sSupPr>
                        <m:e>
                          <m:r>
                            <a:rPr lang="en-US" sz="2400" b="1" i="1">
                              <a:solidFill>
                                <a:srgbClr val="0000CC"/>
                              </a:solidFill>
                              <a:latin typeface="Cambria Math"/>
                            </a:rPr>
                            <m:t>𝒓</m:t>
                          </m:r>
                        </m:e>
                        <m:sup>
                          <m:r>
                            <a:rPr lang="en-US" sz="2400" b="1" i="1">
                              <a:solidFill>
                                <a:srgbClr val="0000CC"/>
                              </a:solidFill>
                              <a:latin typeface="Cambria Math"/>
                            </a:rPr>
                            <m:t>𝒌</m:t>
                          </m:r>
                          <m:r>
                            <a:rPr lang="en-US" sz="2400" b="1" i="1">
                              <a:solidFill>
                                <a:srgbClr val="0000CC"/>
                              </a:solidFill>
                              <a:latin typeface="Cambria Math"/>
                            </a:rPr>
                            <m:t>−</m:t>
                          </m:r>
                          <m:r>
                            <a:rPr lang="en-US" sz="2400" b="1" i="1">
                              <a:solidFill>
                                <a:srgbClr val="0000CC"/>
                              </a:solidFill>
                              <a:latin typeface="Cambria Math"/>
                            </a:rPr>
                            <m:t>𝟏</m:t>
                          </m:r>
                        </m:sup>
                      </m:sSup>
                    </m:oMath>
                  </m:oMathPara>
                </a14:m>
                <a:endParaRPr lang="en-US" sz="2400" b="1" dirty="0">
                  <a:solidFill>
                    <a:srgbClr val="0000CC"/>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95522" y="1367930"/>
                <a:ext cx="7548861" cy="47557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95521" y="1805237"/>
                <a:ext cx="2420278" cy="913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solidFill>
                            <a:srgbClr val="0000CC"/>
                          </a:solidFill>
                          <a:latin typeface="Cambria Math"/>
                        </a:rPr>
                        <m:t>=      </m:t>
                      </m:r>
                      <m:f>
                        <m:fPr>
                          <m:ctrlPr>
                            <a:rPr lang="en-US" sz="2400" b="1" i="1">
                              <a:solidFill>
                                <a:srgbClr val="0000CC"/>
                              </a:solidFill>
                              <a:latin typeface="Cambria Math" panose="02040503050406030204" pitchFamily="18" charset="0"/>
                            </a:rPr>
                          </m:ctrlPr>
                        </m:fPr>
                        <m:num>
                          <m:r>
                            <a:rPr lang="en-US" sz="2400" b="1" i="1">
                              <a:solidFill>
                                <a:srgbClr val="0000CC"/>
                              </a:solidFill>
                              <a:latin typeface="Cambria Math"/>
                            </a:rPr>
                            <m:t> </m:t>
                          </m:r>
                          <m:r>
                            <a:rPr lang="en-US" sz="2400" b="1" i="1">
                              <a:solidFill>
                                <a:srgbClr val="0000CC"/>
                              </a:solidFill>
                              <a:latin typeface="Cambria Math"/>
                            </a:rPr>
                            <m:t>𝒂</m:t>
                          </m:r>
                          <m:r>
                            <a:rPr lang="en-US" sz="2400" b="1" i="1">
                              <a:solidFill>
                                <a:srgbClr val="0000CC"/>
                              </a:solidFill>
                              <a:latin typeface="Cambria Math"/>
                            </a:rPr>
                            <m:t>(</m:t>
                          </m:r>
                          <m:sSup>
                            <m:sSupPr>
                              <m:ctrlPr>
                                <a:rPr lang="en-US" sz="2400" b="1" i="1">
                                  <a:solidFill>
                                    <a:srgbClr val="0000CC"/>
                                  </a:solidFill>
                                  <a:latin typeface="Cambria Math" panose="02040503050406030204" pitchFamily="18" charset="0"/>
                                </a:rPr>
                              </m:ctrlPr>
                            </m:sSupPr>
                            <m:e>
                              <m:r>
                                <a:rPr lang="en-US" sz="2400" b="1" i="1">
                                  <a:solidFill>
                                    <a:srgbClr val="0000CC"/>
                                  </a:solidFill>
                                  <a:latin typeface="Cambria Math"/>
                                </a:rPr>
                                <m:t>𝒓</m:t>
                              </m:r>
                            </m:e>
                            <m:sup>
                              <m:r>
                                <a:rPr lang="en-US" sz="2400" b="1" i="1">
                                  <a:solidFill>
                                    <a:srgbClr val="0000CC"/>
                                  </a:solidFill>
                                  <a:latin typeface="Cambria Math"/>
                                </a:rPr>
                                <m:t>𝒌</m:t>
                              </m:r>
                            </m:sup>
                          </m:sSup>
                          <m:r>
                            <a:rPr lang="en-US" sz="2400" b="1" i="1">
                              <a:solidFill>
                                <a:srgbClr val="0000CC"/>
                              </a:solidFill>
                              <a:latin typeface="Cambria Math"/>
                            </a:rPr>
                            <m:t> −</m:t>
                          </m:r>
                          <m:r>
                            <a:rPr lang="en-US" sz="2400" b="1" i="1">
                              <a:solidFill>
                                <a:srgbClr val="0000CC"/>
                              </a:solidFill>
                              <a:latin typeface="Cambria Math"/>
                            </a:rPr>
                            <m:t>𝟏</m:t>
                          </m:r>
                          <m:r>
                            <a:rPr lang="en-US" sz="2400" b="1" i="1">
                              <a:solidFill>
                                <a:srgbClr val="0000CC"/>
                              </a:solidFill>
                              <a:latin typeface="Cambria Math"/>
                            </a:rPr>
                            <m:t>)</m:t>
                          </m:r>
                        </m:num>
                        <m:den>
                          <m:r>
                            <a:rPr lang="en-US" sz="2400" b="1" i="1">
                              <a:solidFill>
                                <a:srgbClr val="0000CC"/>
                              </a:solidFill>
                              <a:latin typeface="Cambria Math"/>
                            </a:rPr>
                            <m:t>(</m:t>
                          </m:r>
                          <m:r>
                            <a:rPr lang="en-US" sz="2400" b="1" i="1">
                              <a:solidFill>
                                <a:srgbClr val="0000CC"/>
                              </a:solidFill>
                              <a:latin typeface="Cambria Math"/>
                            </a:rPr>
                            <m:t>𝒓</m:t>
                          </m:r>
                          <m:r>
                            <a:rPr lang="en-US" sz="2400" b="1" i="1">
                              <a:solidFill>
                                <a:srgbClr val="0000CC"/>
                              </a:solidFill>
                              <a:latin typeface="Cambria Math"/>
                            </a:rPr>
                            <m:t>−</m:t>
                          </m:r>
                          <m:r>
                            <a:rPr lang="en-US" sz="2400" b="1" i="1">
                              <a:solidFill>
                                <a:srgbClr val="0000CC"/>
                              </a:solidFill>
                              <a:latin typeface="Cambria Math"/>
                            </a:rPr>
                            <m:t>𝟏</m:t>
                          </m:r>
                          <m:r>
                            <a:rPr lang="en-US" sz="2400" b="1" i="1">
                              <a:solidFill>
                                <a:srgbClr val="0000CC"/>
                              </a:solidFill>
                              <a:latin typeface="Cambria Math"/>
                            </a:rPr>
                            <m:t>)</m:t>
                          </m:r>
                        </m:den>
                      </m:f>
                    </m:oMath>
                  </m:oMathPara>
                </a14:m>
                <a:endParaRPr lang="en-US" sz="2400" b="1" dirty="0">
                  <a:solidFill>
                    <a:srgbClr val="0000CC"/>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95521" y="1805237"/>
                <a:ext cx="2420278" cy="91396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5015" y="2914274"/>
                <a:ext cx="3903441" cy="5171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rgbClr val="00642D"/>
                              </a:solidFill>
                              <a:latin typeface="Cambria Math" panose="02040503050406030204" pitchFamily="18" charset="0"/>
                            </a:rPr>
                          </m:ctrlPr>
                        </m:sSubPr>
                        <m:e>
                          <m:r>
                            <a:rPr lang="en-US" sz="2400" b="1">
                              <a:solidFill>
                                <a:srgbClr val="00642D"/>
                              </a:solidFill>
                              <a:latin typeface="Cambria Math"/>
                            </a:rPr>
                            <m:t>𝐂</m:t>
                          </m:r>
                        </m:e>
                        <m:sub>
                          <m:r>
                            <a:rPr lang="en-US" sz="2400" b="1">
                              <a:solidFill>
                                <a:srgbClr val="00642D"/>
                              </a:solidFill>
                              <a:latin typeface="Cambria Math"/>
                            </a:rPr>
                            <m:t>𝐨𝐩𝐭𝐢𝐦𝐚𝐥</m:t>
                          </m:r>
                        </m:sub>
                      </m:sSub>
                      <m:d>
                        <m:dPr>
                          <m:endChr m:val="]"/>
                          <m:ctrlPr>
                            <a:rPr lang="en-US" sz="2400" b="1" i="1">
                              <a:solidFill>
                                <a:srgbClr val="00642D"/>
                              </a:solidFill>
                              <a:latin typeface="Cambria Math" panose="02040503050406030204" pitchFamily="18" charset="0"/>
                            </a:rPr>
                          </m:ctrlPr>
                        </m:dPr>
                        <m:e>
                          <m:sSub>
                            <m:sSubPr>
                              <m:ctrlPr>
                                <a:rPr lang="en-US" sz="2400" b="1" i="1">
                                  <a:solidFill>
                                    <a:srgbClr val="00642D"/>
                                  </a:solidFill>
                                  <a:latin typeface="Cambria Math" panose="02040503050406030204" pitchFamily="18" charset="0"/>
                                </a:rPr>
                              </m:ctrlPr>
                            </m:sSubPr>
                            <m:e>
                              <m:r>
                                <a:rPr lang="en-US" sz="2400" b="1">
                                  <a:solidFill>
                                    <a:srgbClr val="00642D"/>
                                  </a:solidFill>
                                  <a:latin typeface="Cambria Math"/>
                                </a:rPr>
                                <m:t>𝐪</m:t>
                              </m:r>
                            </m:e>
                            <m:sub>
                              <m:r>
                                <a:rPr lang="en-US" sz="2400" b="1">
                                  <a:solidFill>
                                    <a:srgbClr val="00642D"/>
                                  </a:solidFill>
                                  <a:latin typeface="Cambria Math"/>
                                </a:rPr>
                                <m:t>𝐤</m:t>
                              </m:r>
                              <m:r>
                                <a:rPr lang="en-US" sz="2400" b="1">
                                  <a:solidFill>
                                    <a:srgbClr val="00642D"/>
                                  </a:solidFill>
                                  <a:latin typeface="Cambria Math"/>
                                </a:rPr>
                                <m:t>−</m:t>
                              </m:r>
                              <m:r>
                                <a:rPr lang="en-US" sz="2400" b="1">
                                  <a:solidFill>
                                    <a:srgbClr val="00642D"/>
                                  </a:solidFill>
                                  <a:latin typeface="Cambria Math"/>
                                </a:rPr>
                                <m:t>𝟏</m:t>
                              </m:r>
                            </m:sub>
                          </m:sSub>
                          <m:r>
                            <a:rPr lang="en-US" sz="2400" b="1">
                              <a:solidFill>
                                <a:srgbClr val="00642D"/>
                              </a:solidFill>
                              <a:latin typeface="Cambria Math"/>
                            </a:rPr>
                            <m:t>, </m:t>
                          </m:r>
                          <m:sSub>
                            <m:sSubPr>
                              <m:ctrlPr>
                                <a:rPr lang="en-US" sz="2400" b="1" i="1">
                                  <a:solidFill>
                                    <a:srgbClr val="00642D"/>
                                  </a:solidFill>
                                  <a:latin typeface="Cambria Math" panose="02040503050406030204" pitchFamily="18" charset="0"/>
                                </a:rPr>
                              </m:ctrlPr>
                            </m:sSubPr>
                            <m:e>
                              <m:r>
                                <a:rPr lang="en-US" sz="2400" b="1">
                                  <a:solidFill>
                                    <a:srgbClr val="00642D"/>
                                  </a:solidFill>
                                  <a:latin typeface="Cambria Math"/>
                                </a:rPr>
                                <m:t>𝐪</m:t>
                              </m:r>
                            </m:e>
                            <m:sub>
                              <m:r>
                                <a:rPr lang="en-US" sz="2400" b="1">
                                  <a:solidFill>
                                    <a:srgbClr val="00642D"/>
                                  </a:solidFill>
                                  <a:latin typeface="Cambria Math"/>
                                </a:rPr>
                                <m:t>𝐤</m:t>
                              </m:r>
                            </m:sub>
                          </m:sSub>
                        </m:e>
                      </m:d>
                      <m:r>
                        <a:rPr lang="en-US" sz="2400" b="1">
                          <a:solidFill>
                            <a:srgbClr val="00642D"/>
                          </a:solidFill>
                          <a:latin typeface="Cambria Math"/>
                        </a:rPr>
                        <m:t> </m:t>
                      </m:r>
                      <m:r>
                        <a:rPr lang="en-US" sz="2400" b="1">
                          <a:solidFill>
                            <a:srgbClr val="00642D"/>
                          </a:solidFill>
                          <a:latin typeface="Cambria Math"/>
                          <a:ea typeface="Cambria Math"/>
                        </a:rPr>
                        <m:t>≥</m:t>
                      </m:r>
                      <m:r>
                        <a:rPr lang="en-US" sz="2400" b="1">
                          <a:solidFill>
                            <a:srgbClr val="00642D"/>
                          </a:solidFill>
                          <a:latin typeface="Cambria Math"/>
                          <a:ea typeface="Cambria Math"/>
                        </a:rPr>
                        <m:t>𝐚</m:t>
                      </m:r>
                      <m:sSup>
                        <m:sSupPr>
                          <m:ctrlPr>
                            <a:rPr lang="en-US" sz="2400" b="1" i="1">
                              <a:solidFill>
                                <a:srgbClr val="00642D"/>
                              </a:solidFill>
                              <a:latin typeface="Cambria Math" panose="02040503050406030204" pitchFamily="18" charset="0"/>
                              <a:ea typeface="Cambria Math"/>
                            </a:rPr>
                          </m:ctrlPr>
                        </m:sSupPr>
                        <m:e>
                          <m:r>
                            <a:rPr lang="en-US" sz="2400" b="1">
                              <a:solidFill>
                                <a:srgbClr val="00642D"/>
                              </a:solidFill>
                              <a:latin typeface="Cambria Math"/>
                              <a:ea typeface="Cambria Math"/>
                            </a:rPr>
                            <m:t>𝐫</m:t>
                          </m:r>
                        </m:e>
                        <m:sup>
                          <m:r>
                            <a:rPr lang="en-US" sz="2400" b="1">
                              <a:solidFill>
                                <a:srgbClr val="00642D"/>
                              </a:solidFill>
                              <a:latin typeface="Cambria Math"/>
                              <a:ea typeface="Cambria Math"/>
                            </a:rPr>
                            <m:t>𝐤</m:t>
                          </m:r>
                          <m:r>
                            <a:rPr lang="en-US" sz="2400" b="1">
                              <a:solidFill>
                                <a:srgbClr val="00642D"/>
                              </a:solidFill>
                              <a:latin typeface="Cambria Math"/>
                              <a:ea typeface="Cambria Math"/>
                            </a:rPr>
                            <m:t>−</m:t>
                          </m:r>
                          <m:r>
                            <a:rPr lang="en-US" sz="2400" b="1">
                              <a:solidFill>
                                <a:srgbClr val="00642D"/>
                              </a:solidFill>
                              <a:latin typeface="Cambria Math"/>
                              <a:ea typeface="Cambria Math"/>
                            </a:rPr>
                            <m:t>𝟐</m:t>
                          </m:r>
                        </m:sup>
                      </m:sSup>
                      <m:r>
                        <a:rPr lang="en-US" sz="2400" b="1">
                          <a:solidFill>
                            <a:srgbClr val="00642D"/>
                          </a:solidFill>
                          <a:latin typeface="Cambria Math"/>
                        </a:rPr>
                        <m:t> </m:t>
                      </m:r>
                    </m:oMath>
                  </m:oMathPara>
                </a14:m>
                <a:endParaRPr lang="en-US" sz="2400" b="1" dirty="0">
                  <a:solidFill>
                    <a:srgbClr val="00642D"/>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25015" y="2914274"/>
                <a:ext cx="3903441" cy="517193"/>
              </a:xfrm>
              <a:prstGeom prst="rect">
                <a:avLst/>
              </a:prstGeom>
              <a:blipFill rotWithShape="0">
                <a:blip r:embed="rId6"/>
                <a:stretch>
                  <a:fillRect/>
                </a:stretch>
              </a:blipFill>
            </p:spPr>
            <p:txBody>
              <a:bodyPr/>
              <a:lstStyle/>
              <a:p>
                <a:r>
                  <a:rPr lang="en-US">
                    <a:noFill/>
                  </a:rPr>
                  <a:t> </a:t>
                </a:r>
              </a:p>
            </p:txBody>
          </p:sp>
        </mc:Fallback>
      </mc:AlternateContent>
      <p:sp>
        <p:nvSpPr>
          <p:cNvPr id="10" name="Content Placeholder 2"/>
          <p:cNvSpPr txBox="1">
            <a:spLocks/>
          </p:cNvSpPr>
          <p:nvPr/>
        </p:nvSpPr>
        <p:spPr bwMode="auto">
          <a:xfrm>
            <a:off x="7599195" y="4775751"/>
            <a:ext cx="3944926" cy="10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963" tIns="48982" rIns="97963" bIns="48982" numCol="1" anchor="t" anchorCtr="0" compatLnSpc="1">
            <a:prstTxWarp prst="textNoShape">
              <a:avLst/>
            </a:prstTxWarp>
          </a:bodyPr>
          <a:lstStyle>
            <a:lvl1pPr marL="304800" indent="-304800" algn="l" defTabSz="815975" rtl="0" eaLnBrk="0" fontAlgn="base" hangingPunct="0">
              <a:spcBef>
                <a:spcPct val="20000"/>
              </a:spcBef>
              <a:spcAft>
                <a:spcPct val="0"/>
              </a:spcAft>
              <a:buFont typeface="Arial" charset="0"/>
              <a:buChar char="•"/>
              <a:defRPr lang="en-US" sz="2200" kern="1200" dirty="0" smtClean="0">
                <a:solidFill>
                  <a:srgbClr val="0000CC"/>
                </a:solidFill>
                <a:latin typeface="Arial" pitchFamily="34" charset="0"/>
                <a:ea typeface="+mn-ea"/>
                <a:cs typeface="Arial" pitchFamily="34" charset="0"/>
              </a:defRPr>
            </a:lvl1pPr>
            <a:lvl2pPr marL="661988" indent="-254000" algn="l" defTabSz="815975" rtl="0" eaLnBrk="0" fontAlgn="base" hangingPunct="0">
              <a:spcBef>
                <a:spcPct val="20000"/>
              </a:spcBef>
              <a:spcAft>
                <a:spcPct val="0"/>
              </a:spcAft>
              <a:buFont typeface="Arial" charset="0"/>
              <a:buChar char="–"/>
              <a:defRPr sz="1800" kern="1200">
                <a:solidFill>
                  <a:srgbClr val="C00000"/>
                </a:solidFill>
                <a:latin typeface="Arial" pitchFamily="34" charset="0"/>
                <a:ea typeface="+mn-ea"/>
                <a:cs typeface="Arial" pitchFamily="34" charset="0"/>
              </a:defRPr>
            </a:lvl2pPr>
            <a:lvl3pPr marL="1019175" indent="-203200" algn="l" defTabSz="815975" rtl="0" eaLnBrk="0" fontAlgn="base" hangingPunct="0">
              <a:spcBef>
                <a:spcPct val="20000"/>
              </a:spcBef>
              <a:spcAft>
                <a:spcPct val="0"/>
              </a:spcAft>
              <a:buFont typeface="Arial" charset="0"/>
              <a:buChar char="•"/>
              <a:defRPr sz="1600" kern="1200">
                <a:solidFill>
                  <a:srgbClr val="00B050"/>
                </a:solidFill>
                <a:latin typeface="Arial" pitchFamily="34" charset="0"/>
                <a:ea typeface="+mn-ea"/>
                <a:cs typeface="Arial" pitchFamily="34" charset="0"/>
              </a:defRPr>
            </a:lvl3pPr>
            <a:lvl4pPr marL="1427163"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835150"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24498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6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4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27"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640" dirty="0"/>
              <a:t>Reaches minima at r = 2</a:t>
            </a:r>
          </a:p>
          <a:p>
            <a:pPr marL="0" indent="0">
              <a:buNone/>
            </a:pPr>
            <a:r>
              <a:rPr lang="en-US" sz="2640" dirty="0">
                <a:solidFill>
                  <a:srgbClr val="FF0000"/>
                </a:solidFill>
                <a:sym typeface="Wingdings" pitchFamily="2" charset="2"/>
              </a:rPr>
              <a:t> </a:t>
            </a:r>
            <a:r>
              <a:rPr lang="en-US" sz="2640" dirty="0" err="1">
                <a:solidFill>
                  <a:srgbClr val="FF0000"/>
                </a:solidFill>
              </a:rPr>
              <a:t>MSO</a:t>
            </a:r>
            <a:r>
              <a:rPr lang="en-US" sz="2640" dirty="0">
                <a:solidFill>
                  <a:srgbClr val="FF0000"/>
                </a:solidFill>
              </a:rPr>
              <a:t> = 4</a:t>
            </a:r>
          </a:p>
        </p:txBody>
      </p:sp>
      <p:sp>
        <p:nvSpPr>
          <p:cNvPr id="11" name="TextBox 10"/>
          <p:cNvSpPr txBox="1"/>
          <p:nvPr/>
        </p:nvSpPr>
        <p:spPr>
          <a:xfrm>
            <a:off x="1283711" y="5378143"/>
            <a:ext cx="5184576" cy="830997"/>
          </a:xfrm>
          <a:prstGeom prst="rect">
            <a:avLst/>
          </a:prstGeom>
          <a:solidFill>
            <a:srgbClr val="FFFFE1"/>
          </a:solidFill>
        </p:spPr>
        <p:txBody>
          <a:bodyPr wrap="square" rtlCol="0">
            <a:spAutoFit/>
          </a:bodyPr>
          <a:lstStyle/>
          <a:p>
            <a:r>
              <a:rPr lang="en-US" sz="2400" b="1" dirty="0">
                <a:solidFill>
                  <a:srgbClr val="00B050"/>
                </a:solidFill>
                <a:cs typeface="Arial" pitchFamily="34" charset="0"/>
              </a:rPr>
              <a:t>Best performance achievable by any deterministic online algorithm!</a:t>
            </a:r>
            <a:endParaRPr lang="en-IN" sz="2400" b="1" dirty="0">
              <a:solidFill>
                <a:srgbClr val="00B050"/>
              </a:solidFill>
              <a:cs typeface="Arial" pitchFamily="34" charset="0"/>
            </a:endParaRPr>
          </a:p>
        </p:txBody>
      </p:sp>
      <p:sp>
        <p:nvSpPr>
          <p:cNvPr id="12" name="TextBox 11"/>
          <p:cNvSpPr txBox="1">
            <a:spLocks noRot="1" noChangeAspect="1" noMove="1" noResize="1" noEditPoints="1" noAdjustHandles="1" noChangeArrowheads="1" noChangeShapeType="1" noTextEdit="1"/>
          </p:cNvSpPr>
          <p:nvPr/>
        </p:nvSpPr>
        <p:spPr>
          <a:xfrm>
            <a:off x="825014" y="3765947"/>
            <a:ext cx="10617214" cy="925254"/>
          </a:xfrm>
          <a:prstGeom prst="rect">
            <a:avLst/>
          </a:prstGeom>
          <a:blipFill rotWithShape="1">
            <a:blip r:embed="rId7" cstate="print"/>
            <a:stretch>
              <a:fillRect r="-758"/>
            </a:stretch>
          </a:blipFill>
        </p:spPr>
        <p:txBody>
          <a:bodyPr/>
          <a:lstStyle/>
          <a:p>
            <a:r>
              <a:rPr lang="en-US" sz="2160">
                <a:solidFill>
                  <a:srgbClr val="0000FF"/>
                </a:solidFill>
              </a:rPr>
              <a:t> </a:t>
            </a: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13" name="Slide Number Placeholder 12"/>
          <p:cNvSpPr>
            <a:spLocks noGrp="1"/>
          </p:cNvSpPr>
          <p:nvPr>
            <p:ph type="sldNum" sz="quarter" idx="12"/>
          </p:nvPr>
        </p:nvSpPr>
        <p:spPr/>
        <p:txBody>
          <a:bodyPr/>
          <a:lstStyle/>
          <a:p>
            <a:pPr>
              <a:defRPr/>
            </a:pPr>
            <a:fld id="{41E7FBC4-E9C5-46EF-B980-654DA18B9F15}" type="slidenum">
              <a:rPr lang="en-US" smtClean="0"/>
              <a:pPr>
                <a:defRPr/>
              </a:pPr>
              <a:t>31</a:t>
            </a:fld>
            <a:endParaRPr lang="en-US" dirty="0"/>
          </a:p>
        </p:txBody>
      </p:sp>
    </p:spTree>
    <p:extLst>
      <p:ext uri="{BB962C8B-B14F-4D97-AF65-F5344CB8AC3E}">
        <p14:creationId xmlns:p14="http://schemas.microsoft.com/office/powerpoint/2010/main" val="92745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nshuman\Desktop\ar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06" y="1004887"/>
            <a:ext cx="7920990" cy="51892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53440" y="0"/>
            <a:ext cx="10515600" cy="1325563"/>
          </a:xfrm>
        </p:spPr>
        <p:txBody>
          <a:bodyPr/>
          <a:lstStyle/>
          <a:p>
            <a:r>
              <a:rPr lang="en-US" dirty="0" smtClean="0"/>
              <a:t>Bouquet Architecture</a:t>
            </a:r>
            <a:endParaRPr lang="en-US" dirty="0"/>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Footer Placeholder 3"/>
          <p:cNvSpPr>
            <a:spLocks noGrp="1"/>
          </p:cNvSpPr>
          <p:nvPr>
            <p:ph type="ftr" sz="quarter" idx="11"/>
          </p:nvPr>
        </p:nvSpPr>
        <p:spPr/>
        <p:txBody>
          <a:bodyPr/>
          <a:lstStyle/>
          <a:p>
            <a:pPr>
              <a:defRPr/>
            </a:pPr>
            <a:r>
              <a:rPr lang="en-US" smtClean="0"/>
              <a:t>CMG Keynote</a:t>
            </a:r>
            <a:endParaRPr lang="en-US" dirty="0"/>
          </a:p>
        </p:txBody>
      </p:sp>
      <p:sp>
        <p:nvSpPr>
          <p:cNvPr id="7" name="Rounded Rectangle 6"/>
          <p:cNvSpPr/>
          <p:nvPr/>
        </p:nvSpPr>
        <p:spPr>
          <a:xfrm>
            <a:off x="7435349" y="1527989"/>
            <a:ext cx="1944216" cy="432048"/>
          </a:xfrm>
          <a:prstGeom prst="roundRect">
            <a:avLst/>
          </a:prstGeom>
          <a:solidFill>
            <a:schemeClr val="accent5">
              <a:lumMod val="60000"/>
              <a:lumOff val="40000"/>
              <a:alpha val="47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Slide Number Placeholder 5"/>
          <p:cNvSpPr>
            <a:spLocks noGrp="1"/>
          </p:cNvSpPr>
          <p:nvPr>
            <p:ph type="sldNum" sz="quarter" idx="12"/>
          </p:nvPr>
        </p:nvSpPr>
        <p:spPr/>
        <p:txBody>
          <a:bodyPr/>
          <a:lstStyle/>
          <a:p>
            <a:pPr>
              <a:defRPr/>
            </a:pPr>
            <a:fld id="{41E7FBC4-E9C5-46EF-B980-654DA18B9F15}" type="slidenum">
              <a:rPr lang="en-US" smtClean="0"/>
              <a:pPr>
                <a:defRPr/>
              </a:pPr>
              <a:t>32</a:t>
            </a:fld>
            <a:endParaRPr lang="en-US" dirty="0"/>
          </a:p>
        </p:txBody>
      </p:sp>
    </p:spTree>
    <p:extLst>
      <p:ext uri="{BB962C8B-B14F-4D97-AF65-F5344CB8AC3E}">
        <p14:creationId xmlns:p14="http://schemas.microsoft.com/office/powerpoint/2010/main" val="36288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432560" y="1600200"/>
            <a:ext cx="8778240" cy="1470660"/>
          </a:xfrm>
        </p:spPr>
        <p:txBody>
          <a:bodyPr>
            <a:normAutofit fontScale="90000"/>
          </a:bodyPr>
          <a:lstStyle/>
          <a:p>
            <a:r>
              <a:rPr lang="en-US" sz="4320" i="1" dirty="0"/>
              <a:t>Bouquet Approach in </a:t>
            </a:r>
            <a:r>
              <a:rPr lang="en-US" sz="4320" i="1" u="sng" dirty="0" smtClean="0"/>
              <a:t>Multidimensional SS</a:t>
            </a:r>
            <a:br>
              <a:rPr lang="en-US" sz="4320" i="1" u="sng" dirty="0" smtClean="0"/>
            </a:br>
            <a:endParaRPr lang="en-US" sz="4320" i="1" u="sng" dirty="0"/>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Slide Number Placeholder 3"/>
          <p:cNvSpPr>
            <a:spLocks noGrp="1"/>
          </p:cNvSpPr>
          <p:nvPr>
            <p:ph type="sldNum" sz="quarter" idx="12"/>
          </p:nvPr>
        </p:nvSpPr>
        <p:spPr/>
        <p:txBody>
          <a:bodyPr/>
          <a:lstStyle/>
          <a:p>
            <a:pPr>
              <a:defRPr/>
            </a:pPr>
            <a:fld id="{0695B88C-1411-437D-8BF4-BAC5A9D3F58B}"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3693451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Selectivity Space</a:t>
            </a:r>
            <a:endParaRPr lang="en-US" dirty="0"/>
          </a:p>
        </p:txBody>
      </p:sp>
      <p:sp>
        <p:nvSpPr>
          <p:cNvPr id="3" name="Content Placeholder 2"/>
          <p:cNvSpPr>
            <a:spLocks noGrp="1"/>
          </p:cNvSpPr>
          <p:nvPr>
            <p:ph idx="1"/>
          </p:nvPr>
        </p:nvSpPr>
        <p:spPr/>
        <p:txBody>
          <a:bodyPr/>
          <a:lstStyle/>
          <a:p>
            <a:pPr algn="just"/>
            <a:r>
              <a:rPr lang="en-US" dirty="0" smtClean="0"/>
              <a:t>Let us look at 2D scenario and generalize it to multi-dimensional scenario.</a:t>
            </a:r>
          </a:p>
          <a:p>
            <a:pPr algn="just"/>
            <a:r>
              <a:rPr lang="en-US" dirty="0" smtClean="0"/>
              <a:t>Here the </a:t>
            </a:r>
            <a:r>
              <a:rPr lang="en-US" dirty="0" err="1" smtClean="0"/>
              <a:t>isocost</a:t>
            </a:r>
            <a:r>
              <a:rPr lang="en-US" dirty="0" smtClean="0"/>
              <a:t> surfaces </a:t>
            </a:r>
            <a:r>
              <a:rPr lang="en-US" dirty="0" err="1" smtClean="0"/>
              <a:t>IC</a:t>
            </a:r>
            <a:r>
              <a:rPr lang="en-US" sz="1600" dirty="0" err="1" smtClean="0"/>
              <a:t>k</a:t>
            </a:r>
            <a:r>
              <a:rPr lang="en-US" dirty="0" smtClean="0"/>
              <a:t> are represented by </a:t>
            </a:r>
            <a:r>
              <a:rPr lang="en-US" dirty="0" err="1" smtClean="0"/>
              <a:t>countours</a:t>
            </a:r>
            <a:r>
              <a:rPr lang="en-US" dirty="0" smtClean="0"/>
              <a:t> that represent a continuous sequence of selectivity locations.</a:t>
            </a:r>
          </a:p>
          <a:p>
            <a:pPr algn="just"/>
            <a:r>
              <a:rPr lang="en-US" dirty="0" smtClean="0"/>
              <a:t>Multiple bouquet plans may be present on each individual contour.</a:t>
            </a:r>
          </a:p>
          <a:p>
            <a:pPr algn="just"/>
            <a:r>
              <a:rPr lang="en-US" dirty="0" smtClean="0"/>
              <a:t>To decide whether the actual query </a:t>
            </a:r>
            <a:r>
              <a:rPr lang="en-US" dirty="0" err="1" smtClean="0"/>
              <a:t>localtion</a:t>
            </a:r>
            <a:r>
              <a:rPr lang="en-US" dirty="0" smtClean="0"/>
              <a:t> (</a:t>
            </a:r>
            <a:r>
              <a:rPr lang="en-US" dirty="0" err="1" smtClean="0"/>
              <a:t>q</a:t>
            </a:r>
            <a:r>
              <a:rPr lang="en-US" sz="1600" dirty="0" err="1" smtClean="0"/>
              <a:t>a</a:t>
            </a:r>
            <a:r>
              <a:rPr lang="en-US" dirty="0" smtClean="0"/>
              <a:t>) lies below or beyond the contour in principle every plan that is present in the contour must be executed. Only if none of them is complete, we can decide that the actual location of the query is definitely beyond the contour.</a:t>
            </a:r>
            <a:endParaRPr lang="en-US" dirty="0"/>
          </a:p>
        </p:txBody>
      </p:sp>
    </p:spTree>
    <p:extLst>
      <p:ext uri="{BB962C8B-B14F-4D97-AF65-F5344CB8AC3E}">
        <p14:creationId xmlns:p14="http://schemas.microsoft.com/office/powerpoint/2010/main" val="2923262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nshuman\Desktop\PCM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34" y="1437859"/>
            <a:ext cx="4823460" cy="45834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4427" y="1741995"/>
            <a:ext cx="4846320" cy="42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75914" y="-205512"/>
            <a:ext cx="10515600" cy="1325563"/>
          </a:xfrm>
        </p:spPr>
        <p:txBody>
          <a:bodyPr/>
          <a:lstStyle/>
          <a:p>
            <a:r>
              <a:rPr lang="en-US" dirty="0" err="1" smtClean="0"/>
              <a:t>2D</a:t>
            </a:r>
            <a:r>
              <a:rPr lang="en-US" dirty="0" smtClean="0"/>
              <a:t> Bouquet Identification</a:t>
            </a:r>
            <a:endParaRPr lang="en-US" dirty="0"/>
          </a:p>
        </p:txBody>
      </p:sp>
      <p:sp>
        <p:nvSpPr>
          <p:cNvPr id="6" name="Oval Callout 5"/>
          <p:cNvSpPr/>
          <p:nvPr/>
        </p:nvSpPr>
        <p:spPr>
          <a:xfrm>
            <a:off x="609600" y="802244"/>
            <a:ext cx="2030016" cy="939750"/>
          </a:xfrm>
          <a:prstGeom prst="wedgeEllipseCallout">
            <a:avLst>
              <a:gd name="adj1" fmla="val -13079"/>
              <a:gd name="adj2" fmla="val 11801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srgbClr val="C00000"/>
                </a:solidFill>
              </a:rPr>
              <a:t>Cost</a:t>
            </a:r>
          </a:p>
          <a:p>
            <a:pPr algn="ctr"/>
            <a:r>
              <a:rPr lang="en-US" sz="1680" b="1" dirty="0">
                <a:solidFill>
                  <a:srgbClr val="C00000"/>
                </a:solidFill>
              </a:rPr>
              <a:t>(normalized)</a:t>
            </a:r>
          </a:p>
        </p:txBody>
      </p:sp>
      <p:sp>
        <p:nvSpPr>
          <p:cNvPr id="12" name="Oval Callout 11"/>
          <p:cNvSpPr/>
          <p:nvPr/>
        </p:nvSpPr>
        <p:spPr>
          <a:xfrm>
            <a:off x="609599" y="5675650"/>
            <a:ext cx="1511560" cy="683640"/>
          </a:xfrm>
          <a:prstGeom prst="wedgeEllipseCallout">
            <a:avLst>
              <a:gd name="adj1" fmla="val 98992"/>
              <a:gd name="adj2" fmla="val -2453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err="1">
                <a:solidFill>
                  <a:srgbClr val="C00000"/>
                </a:solidFill>
              </a:rPr>
              <a:t>sel</a:t>
            </a:r>
            <a:r>
              <a:rPr lang="en-US" sz="2880" b="1" dirty="0">
                <a:solidFill>
                  <a:srgbClr val="C00000"/>
                </a:solidFill>
              </a:rPr>
              <a:t>-X</a:t>
            </a:r>
          </a:p>
        </p:txBody>
      </p:sp>
      <p:sp>
        <p:nvSpPr>
          <p:cNvPr id="13" name="Oval Callout 12"/>
          <p:cNvSpPr/>
          <p:nvPr/>
        </p:nvSpPr>
        <p:spPr>
          <a:xfrm>
            <a:off x="5231904" y="5919889"/>
            <a:ext cx="1511560" cy="683640"/>
          </a:xfrm>
          <a:prstGeom prst="wedgeEllipseCallout">
            <a:avLst>
              <a:gd name="adj1" fmla="val -65854"/>
              <a:gd name="adj2" fmla="val -109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err="1">
                <a:solidFill>
                  <a:srgbClr val="C00000"/>
                </a:solidFill>
              </a:rPr>
              <a:t>sel</a:t>
            </a:r>
            <a:r>
              <a:rPr lang="en-US" sz="2880" b="1" dirty="0">
                <a:solidFill>
                  <a:srgbClr val="C00000"/>
                </a:solidFill>
              </a:rPr>
              <a:t>-Y</a:t>
            </a:r>
          </a:p>
        </p:txBody>
      </p:sp>
      <p:sp>
        <p:nvSpPr>
          <p:cNvPr id="14" name="Oval Callout 13"/>
          <p:cNvSpPr/>
          <p:nvPr/>
        </p:nvSpPr>
        <p:spPr>
          <a:xfrm>
            <a:off x="3366448" y="942738"/>
            <a:ext cx="1253549" cy="635614"/>
          </a:xfrm>
          <a:prstGeom prst="wedgeEllipseCallout">
            <a:avLst>
              <a:gd name="adj1" fmla="val 9001"/>
              <a:gd name="adj2" fmla="val 39298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srgbClr val="C00000"/>
                </a:solidFill>
              </a:rPr>
              <a:t>Cost</a:t>
            </a:r>
          </a:p>
        </p:txBody>
      </p:sp>
      <p:sp>
        <p:nvSpPr>
          <p:cNvPr id="15" name="Oval Callout 14"/>
          <p:cNvSpPr/>
          <p:nvPr/>
        </p:nvSpPr>
        <p:spPr>
          <a:xfrm>
            <a:off x="3071665" y="942738"/>
            <a:ext cx="1548332" cy="635614"/>
          </a:xfrm>
          <a:prstGeom prst="wedgeEllipseCallout">
            <a:avLst>
              <a:gd name="adj1" fmla="val 62798"/>
              <a:gd name="adj2" fmla="val 21675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srgbClr val="C00000"/>
                </a:solidFill>
              </a:rPr>
              <a:t>Plans</a:t>
            </a:r>
          </a:p>
        </p:txBody>
      </p:sp>
      <p:sp>
        <p:nvSpPr>
          <p:cNvPr id="16" name="Oval Callout 15"/>
          <p:cNvSpPr/>
          <p:nvPr/>
        </p:nvSpPr>
        <p:spPr>
          <a:xfrm>
            <a:off x="3084634" y="944226"/>
            <a:ext cx="1548332" cy="635614"/>
          </a:xfrm>
          <a:prstGeom prst="wedgeEllipseCallout">
            <a:avLst>
              <a:gd name="adj1" fmla="val -50149"/>
              <a:gd name="adj2" fmla="val 6087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srgbClr val="C00000"/>
                </a:solidFill>
              </a:rPr>
              <a:t>Plans</a:t>
            </a:r>
          </a:p>
        </p:txBody>
      </p:sp>
      <p:sp>
        <p:nvSpPr>
          <p:cNvPr id="17" name="Oval Callout 16"/>
          <p:cNvSpPr/>
          <p:nvPr/>
        </p:nvSpPr>
        <p:spPr>
          <a:xfrm>
            <a:off x="6822521" y="864780"/>
            <a:ext cx="3950551" cy="635614"/>
          </a:xfrm>
          <a:prstGeom prst="wedgeEllipseCallout">
            <a:avLst>
              <a:gd name="adj1" fmla="val -36476"/>
              <a:gd name="adj2" fmla="val 19157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err="1">
                <a:solidFill>
                  <a:srgbClr val="C00000"/>
                </a:solidFill>
              </a:rPr>
              <a:t>Isocost</a:t>
            </a:r>
            <a:r>
              <a:rPr lang="en-US" sz="2880" b="1" dirty="0">
                <a:solidFill>
                  <a:srgbClr val="C00000"/>
                </a:solidFill>
              </a:rPr>
              <a:t> Contours</a:t>
            </a:r>
          </a:p>
        </p:txBody>
      </p:sp>
      <p:sp>
        <p:nvSpPr>
          <p:cNvPr id="18" name="Oval Callout 17"/>
          <p:cNvSpPr/>
          <p:nvPr/>
        </p:nvSpPr>
        <p:spPr>
          <a:xfrm>
            <a:off x="6822521" y="864780"/>
            <a:ext cx="3950551" cy="635614"/>
          </a:xfrm>
          <a:prstGeom prst="wedgeEllipseCallout">
            <a:avLst>
              <a:gd name="adj1" fmla="val -31268"/>
              <a:gd name="adj2" fmla="val 41276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err="1">
                <a:solidFill>
                  <a:srgbClr val="C00000"/>
                </a:solidFill>
              </a:rPr>
              <a:t>Isocost</a:t>
            </a:r>
            <a:r>
              <a:rPr lang="en-US" sz="2880" b="1" dirty="0">
                <a:solidFill>
                  <a:srgbClr val="C00000"/>
                </a:solidFill>
              </a:rPr>
              <a:t> Planes</a:t>
            </a:r>
          </a:p>
        </p:txBody>
      </p:sp>
      <p:sp>
        <p:nvSpPr>
          <p:cNvPr id="7" name="Freeform 6"/>
          <p:cNvSpPr/>
          <p:nvPr/>
        </p:nvSpPr>
        <p:spPr>
          <a:xfrm>
            <a:off x="7884930" y="4606670"/>
            <a:ext cx="1596516" cy="280892"/>
          </a:xfrm>
          <a:custGeom>
            <a:avLst/>
            <a:gdLst>
              <a:gd name="connsiteX0" fmla="*/ 1330430 w 1330430"/>
              <a:gd name="connsiteY0" fmla="*/ 234077 h 234077"/>
              <a:gd name="connsiteX1" fmla="*/ 1248091 w 1330430"/>
              <a:gd name="connsiteY1" fmla="*/ 225410 h 234077"/>
              <a:gd name="connsiteX2" fmla="*/ 1230756 w 1330430"/>
              <a:gd name="connsiteY2" fmla="*/ 221076 h 234077"/>
              <a:gd name="connsiteX3" fmla="*/ 1217755 w 1330430"/>
              <a:gd name="connsiteY3" fmla="*/ 216743 h 234077"/>
              <a:gd name="connsiteX4" fmla="*/ 1144083 w 1330430"/>
              <a:gd name="connsiteY4" fmla="*/ 212409 h 234077"/>
              <a:gd name="connsiteX5" fmla="*/ 1087746 w 1330430"/>
              <a:gd name="connsiteY5" fmla="*/ 208075 h 234077"/>
              <a:gd name="connsiteX6" fmla="*/ 1057410 w 1330430"/>
              <a:gd name="connsiteY6" fmla="*/ 203742 h 234077"/>
              <a:gd name="connsiteX7" fmla="*/ 983738 w 1330430"/>
              <a:gd name="connsiteY7" fmla="*/ 199408 h 234077"/>
              <a:gd name="connsiteX8" fmla="*/ 949069 w 1330430"/>
              <a:gd name="connsiteY8" fmla="*/ 195074 h 234077"/>
              <a:gd name="connsiteX9" fmla="*/ 905733 w 1330430"/>
              <a:gd name="connsiteY9" fmla="*/ 186407 h 234077"/>
              <a:gd name="connsiteX10" fmla="*/ 853729 w 1330430"/>
              <a:gd name="connsiteY10" fmla="*/ 182073 h 234077"/>
              <a:gd name="connsiteX11" fmla="*/ 819060 w 1330430"/>
              <a:gd name="connsiteY11" fmla="*/ 177740 h 234077"/>
              <a:gd name="connsiteX12" fmla="*/ 771390 w 1330430"/>
              <a:gd name="connsiteY12" fmla="*/ 173406 h 234077"/>
              <a:gd name="connsiteX13" fmla="*/ 745388 w 1330430"/>
              <a:gd name="connsiteY13" fmla="*/ 164739 h 234077"/>
              <a:gd name="connsiteX14" fmla="*/ 637046 w 1330430"/>
              <a:gd name="connsiteY14" fmla="*/ 156072 h 234077"/>
              <a:gd name="connsiteX15" fmla="*/ 489702 w 1330430"/>
              <a:gd name="connsiteY15" fmla="*/ 151738 h 234077"/>
              <a:gd name="connsiteX16" fmla="*/ 364027 w 1330430"/>
              <a:gd name="connsiteY16" fmla="*/ 143071 h 234077"/>
              <a:gd name="connsiteX17" fmla="*/ 294688 w 1330430"/>
              <a:gd name="connsiteY17" fmla="*/ 134403 h 234077"/>
              <a:gd name="connsiteX18" fmla="*/ 281687 w 1330430"/>
              <a:gd name="connsiteY18" fmla="*/ 130070 h 234077"/>
              <a:gd name="connsiteX19" fmla="*/ 264353 w 1330430"/>
              <a:gd name="connsiteY19" fmla="*/ 121402 h 234077"/>
              <a:gd name="connsiteX20" fmla="*/ 186347 w 1330430"/>
              <a:gd name="connsiteY20" fmla="*/ 108401 h 234077"/>
              <a:gd name="connsiteX21" fmla="*/ 169012 w 1330430"/>
              <a:gd name="connsiteY21" fmla="*/ 104068 h 234077"/>
              <a:gd name="connsiteX22" fmla="*/ 147344 w 1330430"/>
              <a:gd name="connsiteY22" fmla="*/ 99734 h 234077"/>
              <a:gd name="connsiteX23" fmla="*/ 134343 w 1330430"/>
              <a:gd name="connsiteY23" fmla="*/ 95400 h 234077"/>
              <a:gd name="connsiteX24" fmla="*/ 104008 w 1330430"/>
              <a:gd name="connsiteY24" fmla="*/ 91067 h 234077"/>
              <a:gd name="connsiteX25" fmla="*/ 91007 w 1330430"/>
              <a:gd name="connsiteY25" fmla="*/ 86733 h 234077"/>
              <a:gd name="connsiteX26" fmla="*/ 60671 w 1330430"/>
              <a:gd name="connsiteY26" fmla="*/ 78066 h 234077"/>
              <a:gd name="connsiteX27" fmla="*/ 4334 w 1330430"/>
              <a:gd name="connsiteY27" fmla="*/ 78066 h 234077"/>
              <a:gd name="connsiteX28" fmla="*/ 0 w 1330430"/>
              <a:gd name="connsiteY28" fmla="*/ 47730 h 234077"/>
              <a:gd name="connsiteX29" fmla="*/ 8667 w 1330430"/>
              <a:gd name="connsiteY29" fmla="*/ 17395 h 234077"/>
              <a:gd name="connsiteX30" fmla="*/ 17335 w 1330430"/>
              <a:gd name="connsiteY30" fmla="*/ 4394 h 234077"/>
              <a:gd name="connsiteX31" fmla="*/ 39003 w 1330430"/>
              <a:gd name="connsiteY31" fmla="*/ 60 h 23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0430" h="234077">
                <a:moveTo>
                  <a:pt x="1330430" y="234077"/>
                </a:moveTo>
                <a:lnTo>
                  <a:pt x="1248091" y="225410"/>
                </a:lnTo>
                <a:cubicBezTo>
                  <a:pt x="1242204" y="224504"/>
                  <a:pt x="1236483" y="222712"/>
                  <a:pt x="1230756" y="221076"/>
                </a:cubicBezTo>
                <a:cubicBezTo>
                  <a:pt x="1226364" y="219821"/>
                  <a:pt x="1222300" y="217198"/>
                  <a:pt x="1217755" y="216743"/>
                </a:cubicBezTo>
                <a:cubicBezTo>
                  <a:pt x="1193277" y="214295"/>
                  <a:pt x="1168628" y="214045"/>
                  <a:pt x="1144083" y="212409"/>
                </a:cubicBezTo>
                <a:cubicBezTo>
                  <a:pt x="1125290" y="211156"/>
                  <a:pt x="1106487" y="209949"/>
                  <a:pt x="1087746" y="208075"/>
                </a:cubicBezTo>
                <a:cubicBezTo>
                  <a:pt x="1077582" y="207059"/>
                  <a:pt x="1067589" y="204590"/>
                  <a:pt x="1057410" y="203742"/>
                </a:cubicBezTo>
                <a:cubicBezTo>
                  <a:pt x="1032895" y="201699"/>
                  <a:pt x="1008295" y="200853"/>
                  <a:pt x="983738" y="199408"/>
                </a:cubicBezTo>
                <a:cubicBezTo>
                  <a:pt x="972182" y="197963"/>
                  <a:pt x="960557" y="196989"/>
                  <a:pt x="949069" y="195074"/>
                </a:cubicBezTo>
                <a:cubicBezTo>
                  <a:pt x="934538" y="192652"/>
                  <a:pt x="920414" y="187630"/>
                  <a:pt x="905733" y="186407"/>
                </a:cubicBezTo>
                <a:lnTo>
                  <a:pt x="853729" y="182073"/>
                </a:lnTo>
                <a:cubicBezTo>
                  <a:pt x="842141" y="180914"/>
                  <a:pt x="830642" y="178959"/>
                  <a:pt x="819060" y="177740"/>
                </a:cubicBezTo>
                <a:cubicBezTo>
                  <a:pt x="803192" y="176070"/>
                  <a:pt x="787280" y="174851"/>
                  <a:pt x="771390" y="173406"/>
                </a:cubicBezTo>
                <a:cubicBezTo>
                  <a:pt x="762723" y="170517"/>
                  <a:pt x="754432" y="166031"/>
                  <a:pt x="745388" y="164739"/>
                </a:cubicBezTo>
                <a:cubicBezTo>
                  <a:pt x="694934" y="157531"/>
                  <a:pt x="710816" y="158909"/>
                  <a:pt x="637046" y="156072"/>
                </a:cubicBezTo>
                <a:lnTo>
                  <a:pt x="489702" y="151738"/>
                </a:lnTo>
                <a:cubicBezTo>
                  <a:pt x="447810" y="148849"/>
                  <a:pt x="405694" y="148280"/>
                  <a:pt x="364027" y="143071"/>
                </a:cubicBezTo>
                <a:lnTo>
                  <a:pt x="294688" y="134403"/>
                </a:lnTo>
                <a:cubicBezTo>
                  <a:pt x="290354" y="132959"/>
                  <a:pt x="285886" y="131869"/>
                  <a:pt x="281687" y="130070"/>
                </a:cubicBezTo>
                <a:cubicBezTo>
                  <a:pt x="275749" y="127525"/>
                  <a:pt x="270527" y="123302"/>
                  <a:pt x="264353" y="121402"/>
                </a:cubicBezTo>
                <a:cubicBezTo>
                  <a:pt x="235095" y="112399"/>
                  <a:pt x="216473" y="111749"/>
                  <a:pt x="186347" y="108401"/>
                </a:cubicBezTo>
                <a:cubicBezTo>
                  <a:pt x="180569" y="106957"/>
                  <a:pt x="174826" y="105360"/>
                  <a:pt x="169012" y="104068"/>
                </a:cubicBezTo>
                <a:cubicBezTo>
                  <a:pt x="161822" y="102470"/>
                  <a:pt x="154490" y="101521"/>
                  <a:pt x="147344" y="99734"/>
                </a:cubicBezTo>
                <a:cubicBezTo>
                  <a:pt x="142912" y="98626"/>
                  <a:pt x="138822" y="96296"/>
                  <a:pt x="134343" y="95400"/>
                </a:cubicBezTo>
                <a:cubicBezTo>
                  <a:pt x="124327" y="93397"/>
                  <a:pt x="114120" y="92511"/>
                  <a:pt x="104008" y="91067"/>
                </a:cubicBezTo>
                <a:cubicBezTo>
                  <a:pt x="99674" y="89622"/>
                  <a:pt x="95399" y="87988"/>
                  <a:pt x="91007" y="86733"/>
                </a:cubicBezTo>
                <a:cubicBezTo>
                  <a:pt x="52915" y="75850"/>
                  <a:pt x="91843" y="88457"/>
                  <a:pt x="60671" y="78066"/>
                </a:cubicBezTo>
                <a:cubicBezTo>
                  <a:pt x="49263" y="79967"/>
                  <a:pt x="14690" y="88423"/>
                  <a:pt x="4334" y="78066"/>
                </a:cubicBezTo>
                <a:cubicBezTo>
                  <a:pt x="-2889" y="70843"/>
                  <a:pt x="1445" y="57842"/>
                  <a:pt x="0" y="47730"/>
                </a:cubicBezTo>
                <a:cubicBezTo>
                  <a:pt x="1387" y="42183"/>
                  <a:pt x="5561" y="23607"/>
                  <a:pt x="8667" y="17395"/>
                </a:cubicBezTo>
                <a:cubicBezTo>
                  <a:pt x="10996" y="12736"/>
                  <a:pt x="13268" y="7648"/>
                  <a:pt x="17335" y="4394"/>
                </a:cubicBezTo>
                <a:cubicBezTo>
                  <a:pt x="23895" y="-854"/>
                  <a:pt x="31575" y="60"/>
                  <a:pt x="39003" y="60"/>
                </a:cubicBezTo>
              </a:path>
            </a:pathLst>
          </a:custGeom>
          <a:ln w="28575">
            <a:solidFill>
              <a:srgbClr val="99FF6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20" name="Oval Callout 19"/>
          <p:cNvSpPr/>
          <p:nvPr/>
        </p:nvSpPr>
        <p:spPr>
          <a:xfrm>
            <a:off x="7005401" y="5502830"/>
            <a:ext cx="3950551" cy="973037"/>
          </a:xfrm>
          <a:prstGeom prst="wedgeEllipseCallout">
            <a:avLst>
              <a:gd name="adj1" fmla="val -17019"/>
              <a:gd name="adj2" fmla="val -12601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dirty="0">
                <a:solidFill>
                  <a:srgbClr val="C00000"/>
                </a:solidFill>
              </a:rPr>
              <a:t>Multiple Plans per contour</a:t>
            </a:r>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Footer Placeholder 3"/>
          <p:cNvSpPr>
            <a:spLocks noGrp="1"/>
          </p:cNvSpPr>
          <p:nvPr>
            <p:ph type="ftr" sz="quarter" idx="11"/>
          </p:nvPr>
        </p:nvSpPr>
        <p:spPr/>
        <p:txBody>
          <a:bodyPr/>
          <a:lstStyle/>
          <a:p>
            <a:pPr>
              <a:defRPr/>
            </a:pPr>
            <a:r>
              <a:rPr lang="en-US" smtClean="0"/>
              <a:t>CMG Keynote</a:t>
            </a:r>
            <a:endParaRPr lang="en-US" dirty="0"/>
          </a:p>
        </p:txBody>
      </p:sp>
      <p:sp>
        <p:nvSpPr>
          <p:cNvPr id="8" name="Slide Number Placeholder 7"/>
          <p:cNvSpPr>
            <a:spLocks noGrp="1"/>
          </p:cNvSpPr>
          <p:nvPr>
            <p:ph type="sldNum" sz="quarter" idx="12"/>
          </p:nvPr>
        </p:nvSpPr>
        <p:spPr/>
        <p:txBody>
          <a:bodyPr/>
          <a:lstStyle/>
          <a:p>
            <a:pPr>
              <a:defRPr/>
            </a:pPr>
            <a:fld id="{41E7FBC4-E9C5-46EF-B980-654DA18B9F15}" type="slidenum">
              <a:rPr lang="en-US" smtClean="0"/>
              <a:pPr>
                <a:defRPr/>
              </a:pPr>
              <a:t>35</a:t>
            </a:fld>
            <a:endParaRPr lang="en-US" dirty="0"/>
          </a:p>
        </p:txBody>
      </p:sp>
    </p:spTree>
    <p:extLst>
      <p:ext uri="{BB962C8B-B14F-4D97-AF65-F5344CB8AC3E}">
        <p14:creationId xmlns:p14="http://schemas.microsoft.com/office/powerpoint/2010/main" val="139192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500"/>
                                        <p:tgtEl>
                                          <p:spTgt spid="30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17" grpId="0" animBg="1"/>
      <p:bldP spid="18" grpId="0" animBg="1"/>
      <p:bldP spid="7"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nshuman\Desktop\2Dcontou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028" y="996772"/>
            <a:ext cx="9566910" cy="4069080"/>
          </a:xfrm>
          <a:prstGeom prst="rect">
            <a:avLst/>
          </a:prstGeom>
          <a:noFill/>
          <a:extLst>
            <a:ext uri="{909E8E84-426E-40DD-AFC4-6F175D3DCCD1}">
              <a14:hiddenFill xmlns:a14="http://schemas.microsoft.com/office/drawing/2010/main">
                <a:solidFill>
                  <a:srgbClr val="FFFFFF"/>
                </a:solidFill>
              </a14:hiddenFill>
            </a:ext>
          </a:extLst>
        </p:spPr>
      </p:pic>
      <p:sp>
        <p:nvSpPr>
          <p:cNvPr id="26626" name="Title 1"/>
          <p:cNvSpPr>
            <a:spLocks noGrp="1"/>
          </p:cNvSpPr>
          <p:nvPr>
            <p:ph type="title"/>
          </p:nvPr>
        </p:nvSpPr>
        <p:spPr>
          <a:xfrm>
            <a:off x="1158240" y="122575"/>
            <a:ext cx="9875520" cy="685800"/>
          </a:xfrm>
        </p:spPr>
        <p:txBody>
          <a:bodyPr>
            <a:normAutofit fontScale="90000"/>
          </a:bodyPr>
          <a:lstStyle/>
          <a:p>
            <a:r>
              <a:rPr lang="en-US" dirty="0" smtClean="0"/>
              <a:t>Characteristics of 2D Contours</a:t>
            </a:r>
          </a:p>
        </p:txBody>
      </p:sp>
      <p:sp>
        <p:nvSpPr>
          <p:cNvPr id="4" name="TextBox 3"/>
          <p:cNvSpPr txBox="1"/>
          <p:nvPr/>
        </p:nvSpPr>
        <p:spPr>
          <a:xfrm>
            <a:off x="2812435" y="4777264"/>
            <a:ext cx="1123325" cy="424732"/>
          </a:xfrm>
          <a:prstGeom prst="rect">
            <a:avLst/>
          </a:prstGeom>
          <a:solidFill>
            <a:schemeClr val="accent6">
              <a:lumMod val="20000"/>
              <a:lumOff val="80000"/>
            </a:schemeClr>
          </a:solidFill>
        </p:spPr>
        <p:txBody>
          <a:bodyPr wrap="square" rtlCol="0">
            <a:spAutoFit/>
          </a:bodyPr>
          <a:lstStyle/>
          <a:p>
            <a:r>
              <a:rPr lang="en-US" sz="2160" b="1" dirty="0" err="1"/>
              <a:t>sel</a:t>
            </a:r>
            <a:r>
              <a:rPr lang="en-US" sz="2160" b="1" dirty="0"/>
              <a:t> - X</a:t>
            </a:r>
          </a:p>
        </p:txBody>
      </p:sp>
      <p:sp>
        <p:nvSpPr>
          <p:cNvPr id="10" name="TextBox 9"/>
          <p:cNvSpPr txBox="1"/>
          <p:nvPr/>
        </p:nvSpPr>
        <p:spPr>
          <a:xfrm>
            <a:off x="1121049" y="1787218"/>
            <a:ext cx="421987" cy="1754326"/>
          </a:xfrm>
          <a:prstGeom prst="rect">
            <a:avLst/>
          </a:prstGeom>
          <a:solidFill>
            <a:schemeClr val="accent6">
              <a:lumMod val="20000"/>
              <a:lumOff val="80000"/>
            </a:schemeClr>
          </a:solidFill>
        </p:spPr>
        <p:txBody>
          <a:bodyPr wrap="square" rtlCol="0">
            <a:spAutoFit/>
          </a:bodyPr>
          <a:lstStyle/>
          <a:p>
            <a:r>
              <a:rPr lang="en-US" sz="2160" b="1" dirty="0"/>
              <a:t>s</a:t>
            </a:r>
          </a:p>
          <a:p>
            <a:r>
              <a:rPr lang="en-US" sz="2160" b="1" dirty="0"/>
              <a:t>e</a:t>
            </a:r>
          </a:p>
          <a:p>
            <a:r>
              <a:rPr lang="en-US" sz="2160" b="1" dirty="0"/>
              <a:t>l</a:t>
            </a:r>
          </a:p>
          <a:p>
            <a:r>
              <a:rPr lang="en-US" sz="2160" b="1" dirty="0"/>
              <a:t> -</a:t>
            </a:r>
          </a:p>
          <a:p>
            <a:r>
              <a:rPr lang="en-US" sz="2160" b="1" dirty="0"/>
              <a:t>Y</a:t>
            </a:r>
          </a:p>
        </p:txBody>
      </p:sp>
      <p:sp>
        <p:nvSpPr>
          <p:cNvPr id="11" name="TextBox 10"/>
          <p:cNvSpPr txBox="1"/>
          <p:nvPr/>
        </p:nvSpPr>
        <p:spPr>
          <a:xfrm>
            <a:off x="6278880" y="1773899"/>
            <a:ext cx="421987" cy="1754326"/>
          </a:xfrm>
          <a:prstGeom prst="rect">
            <a:avLst/>
          </a:prstGeom>
          <a:solidFill>
            <a:schemeClr val="accent6">
              <a:lumMod val="20000"/>
              <a:lumOff val="80000"/>
            </a:schemeClr>
          </a:solidFill>
        </p:spPr>
        <p:txBody>
          <a:bodyPr wrap="square" rtlCol="0">
            <a:spAutoFit/>
          </a:bodyPr>
          <a:lstStyle/>
          <a:p>
            <a:r>
              <a:rPr lang="en-US" sz="2160" b="1" dirty="0"/>
              <a:t>s</a:t>
            </a:r>
          </a:p>
          <a:p>
            <a:r>
              <a:rPr lang="en-US" sz="2160" b="1" dirty="0"/>
              <a:t>e</a:t>
            </a:r>
          </a:p>
          <a:p>
            <a:r>
              <a:rPr lang="en-US" sz="2160" b="1" dirty="0"/>
              <a:t>l</a:t>
            </a:r>
          </a:p>
          <a:p>
            <a:r>
              <a:rPr lang="en-US" sz="2160" b="1" dirty="0"/>
              <a:t> -</a:t>
            </a:r>
          </a:p>
          <a:p>
            <a:r>
              <a:rPr lang="en-US" sz="2160" b="1" dirty="0"/>
              <a:t>Y</a:t>
            </a:r>
          </a:p>
        </p:txBody>
      </p:sp>
      <p:sp>
        <p:nvSpPr>
          <p:cNvPr id="15" name="TextBox 14"/>
          <p:cNvSpPr txBox="1"/>
          <p:nvPr/>
        </p:nvSpPr>
        <p:spPr>
          <a:xfrm>
            <a:off x="8103572" y="4761062"/>
            <a:ext cx="1014055" cy="424732"/>
          </a:xfrm>
          <a:prstGeom prst="rect">
            <a:avLst/>
          </a:prstGeom>
          <a:solidFill>
            <a:schemeClr val="accent6">
              <a:lumMod val="20000"/>
              <a:lumOff val="80000"/>
            </a:schemeClr>
          </a:solidFill>
        </p:spPr>
        <p:txBody>
          <a:bodyPr wrap="square" rtlCol="0">
            <a:spAutoFit/>
          </a:bodyPr>
          <a:lstStyle/>
          <a:p>
            <a:r>
              <a:rPr lang="en-US" sz="2160" b="1" dirty="0" err="1"/>
              <a:t>sel</a:t>
            </a:r>
            <a:r>
              <a:rPr lang="en-US" sz="2160" b="1" dirty="0"/>
              <a:t> - X</a:t>
            </a:r>
          </a:p>
        </p:txBody>
      </p:sp>
      <p:sp>
        <p:nvSpPr>
          <p:cNvPr id="3" name="Rounded Rectangular Callout 2"/>
          <p:cNvSpPr/>
          <p:nvPr/>
        </p:nvSpPr>
        <p:spPr>
          <a:xfrm>
            <a:off x="5676364" y="5264679"/>
            <a:ext cx="6279416" cy="1012785"/>
          </a:xfrm>
          <a:prstGeom prst="wedgeRoundRectCallout">
            <a:avLst>
              <a:gd name="adj1" fmla="val -25740"/>
              <a:gd name="adj2" fmla="val -14710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60" b="1" dirty="0">
                <a:solidFill>
                  <a:srgbClr val="002060"/>
                </a:solidFill>
              </a:rPr>
              <a:t>Third quadrant coverage (due to </a:t>
            </a:r>
            <a:r>
              <a:rPr lang="en-US" sz="2160" b="1" dirty="0" err="1">
                <a:solidFill>
                  <a:srgbClr val="002060"/>
                </a:solidFill>
              </a:rPr>
              <a:t>PCM</a:t>
            </a:r>
            <a:r>
              <a:rPr lang="en-US" sz="2160" b="1" dirty="0">
                <a:solidFill>
                  <a:srgbClr val="002060"/>
                </a:solidFill>
              </a:rPr>
              <a:t>)</a:t>
            </a:r>
            <a:endParaRPr lang="en-US" sz="2160" b="1" dirty="0">
              <a:solidFill>
                <a:srgbClr val="C00000"/>
              </a:solidFill>
            </a:endParaRPr>
          </a:p>
          <a:p>
            <a:r>
              <a:rPr lang="en-US" sz="2160" b="1" dirty="0">
                <a:solidFill>
                  <a:srgbClr val="C00000"/>
                </a:solidFill>
              </a:rPr>
              <a:t>P</a:t>
            </a:r>
            <a:r>
              <a:rPr lang="en-US" sz="2160" b="1" baseline="-25000" dirty="0">
                <a:solidFill>
                  <a:srgbClr val="C00000"/>
                </a:solidFill>
              </a:rPr>
              <a:t>2</a:t>
            </a:r>
            <a:r>
              <a:rPr lang="en-US" sz="2160" b="1" baseline="30000" dirty="0">
                <a:solidFill>
                  <a:srgbClr val="C00000"/>
                </a:solidFill>
              </a:rPr>
              <a:t>k</a:t>
            </a:r>
            <a:r>
              <a:rPr lang="en-US" sz="2160" b="1" dirty="0">
                <a:solidFill>
                  <a:srgbClr val="C00000"/>
                </a:solidFill>
              </a:rPr>
              <a:t> can complete any query with actual </a:t>
            </a:r>
            <a:r>
              <a:rPr lang="en-US" sz="2160" b="1" dirty="0" err="1">
                <a:solidFill>
                  <a:srgbClr val="C00000"/>
                </a:solidFill>
              </a:rPr>
              <a:t>selectivities</a:t>
            </a:r>
            <a:r>
              <a:rPr lang="en-US" sz="2160" b="1" dirty="0">
                <a:solidFill>
                  <a:srgbClr val="C00000"/>
                </a:solidFill>
              </a:rPr>
              <a:t>(</a:t>
            </a:r>
            <a:r>
              <a:rPr lang="en-US" sz="2160" b="1" dirty="0" err="1">
                <a:solidFill>
                  <a:srgbClr val="C00000"/>
                </a:solidFill>
              </a:rPr>
              <a:t>q</a:t>
            </a:r>
            <a:r>
              <a:rPr lang="en-US" sz="2160" b="1" baseline="-25000" dirty="0" err="1">
                <a:solidFill>
                  <a:srgbClr val="C00000"/>
                </a:solidFill>
              </a:rPr>
              <a:t>a</a:t>
            </a:r>
            <a:r>
              <a:rPr lang="en-US" sz="2160" b="1" dirty="0">
                <a:solidFill>
                  <a:srgbClr val="C00000"/>
                </a:solidFill>
              </a:rPr>
              <a:t>) in the shaded region within cost(</a:t>
            </a:r>
            <a:r>
              <a:rPr lang="en-US" sz="2160" b="1" dirty="0" err="1">
                <a:solidFill>
                  <a:srgbClr val="C00000"/>
                </a:solidFill>
              </a:rPr>
              <a:t>IC</a:t>
            </a:r>
            <a:r>
              <a:rPr lang="en-US" sz="2160" b="1" baseline="-25000" dirty="0" err="1">
                <a:solidFill>
                  <a:srgbClr val="C00000"/>
                </a:solidFill>
              </a:rPr>
              <a:t>k</a:t>
            </a:r>
            <a:r>
              <a:rPr lang="en-US" sz="2160" b="1" dirty="0">
                <a:solidFill>
                  <a:srgbClr val="C00000"/>
                </a:solidFill>
              </a:rPr>
              <a:t>)</a:t>
            </a:r>
            <a:endParaRPr lang="en-US" sz="2160" b="1" baseline="-25000" dirty="0">
              <a:solidFill>
                <a:srgbClr val="C00000"/>
              </a:solidFill>
            </a:endParaRPr>
          </a:p>
        </p:txBody>
      </p:sp>
      <p:sp>
        <p:nvSpPr>
          <p:cNvPr id="17" name="Rounded Rectangular Callout 16"/>
          <p:cNvSpPr/>
          <p:nvPr/>
        </p:nvSpPr>
        <p:spPr>
          <a:xfrm>
            <a:off x="1547611" y="5403661"/>
            <a:ext cx="3687329" cy="907640"/>
          </a:xfrm>
          <a:prstGeom prst="wedgeRoundRectCallout">
            <a:avLst>
              <a:gd name="adj1" fmla="val 46974"/>
              <a:gd name="adj2" fmla="val -17375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60" b="1" dirty="0" err="1">
                <a:solidFill>
                  <a:srgbClr val="002060"/>
                </a:solidFill>
              </a:rPr>
              <a:t>2D</a:t>
            </a:r>
            <a:r>
              <a:rPr lang="en-US" sz="2160" b="1" dirty="0">
                <a:solidFill>
                  <a:srgbClr val="002060"/>
                </a:solidFill>
              </a:rPr>
              <a:t> contours</a:t>
            </a:r>
          </a:p>
          <a:p>
            <a:pPr marL="342900" indent="-342900">
              <a:buFont typeface="Arial" pitchFamily="34" charset="0"/>
              <a:buChar char="•"/>
            </a:pPr>
            <a:r>
              <a:rPr lang="en-US" sz="2160" b="1" dirty="0">
                <a:solidFill>
                  <a:srgbClr val="C00000"/>
                </a:solidFill>
              </a:rPr>
              <a:t>Hyperbolic curves</a:t>
            </a:r>
          </a:p>
          <a:p>
            <a:pPr marL="342900" indent="-342900">
              <a:buFont typeface="Arial" pitchFamily="34" charset="0"/>
              <a:buChar char="•"/>
            </a:pPr>
            <a:r>
              <a:rPr lang="en-US" sz="2160" b="1" dirty="0">
                <a:solidFill>
                  <a:srgbClr val="C00000"/>
                </a:solidFill>
              </a:rPr>
              <a:t>Multiple plans per contour</a:t>
            </a:r>
          </a:p>
        </p:txBody>
      </p:sp>
      <p:sp>
        <p:nvSpPr>
          <p:cNvPr id="2" name="Date Placeholder 1"/>
          <p:cNvSpPr>
            <a:spLocks noGrp="1"/>
          </p:cNvSpPr>
          <p:nvPr>
            <p:ph type="dt" sz="half" idx="10"/>
          </p:nvPr>
        </p:nvSpPr>
        <p:spPr/>
        <p:txBody>
          <a:bodyPr/>
          <a:lstStyle/>
          <a:p>
            <a:pPr>
              <a:defRPr/>
            </a:pPr>
            <a:r>
              <a:rPr lang="en-US" smtClean="0"/>
              <a:t>Dec 2014</a:t>
            </a:r>
            <a:endParaRPr lang="en-US" dirty="0"/>
          </a:p>
        </p:txBody>
      </p:sp>
      <p:sp>
        <p:nvSpPr>
          <p:cNvPr id="6" name="Footer Placeholder 5"/>
          <p:cNvSpPr>
            <a:spLocks noGrp="1"/>
          </p:cNvSpPr>
          <p:nvPr>
            <p:ph type="ftr" sz="quarter" idx="11"/>
          </p:nvPr>
        </p:nvSpPr>
        <p:spPr/>
        <p:txBody>
          <a:bodyPr/>
          <a:lstStyle/>
          <a:p>
            <a:pPr>
              <a:defRPr/>
            </a:pPr>
            <a:r>
              <a:rPr lang="en-US" smtClean="0"/>
              <a:t>CMG Keynote</a:t>
            </a:r>
            <a:endParaRPr lang="en-US" dirty="0"/>
          </a:p>
        </p:txBody>
      </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36</a:t>
            </a:fld>
            <a:endParaRPr lang="en-US" dirty="0"/>
          </a:p>
        </p:txBody>
      </p:sp>
    </p:spTree>
    <p:extLst>
      <p:ext uri="{BB962C8B-B14F-4D97-AF65-F5344CB8AC3E}">
        <p14:creationId xmlns:p14="http://schemas.microsoft.com/office/powerpoint/2010/main" val="2890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390" y="814100"/>
            <a:ext cx="5189220" cy="454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a:xfrm>
            <a:off x="1158240" y="122575"/>
            <a:ext cx="9875520" cy="685800"/>
          </a:xfrm>
        </p:spPr>
        <p:txBody>
          <a:bodyPr>
            <a:normAutofit fontScale="90000"/>
          </a:bodyPr>
          <a:lstStyle/>
          <a:p>
            <a:r>
              <a:rPr lang="en-US" dirty="0" smtClean="0"/>
              <a:t>Crossing 2D Contours</a:t>
            </a:r>
          </a:p>
        </p:txBody>
      </p:sp>
      <p:sp>
        <p:nvSpPr>
          <p:cNvPr id="4" name="Rounded Rectangle 3"/>
          <p:cNvSpPr/>
          <p:nvPr/>
        </p:nvSpPr>
        <p:spPr>
          <a:xfrm>
            <a:off x="1474178" y="5550966"/>
            <a:ext cx="9934921" cy="657335"/>
          </a:xfrm>
          <a:prstGeom prst="roundRect">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wrap="square" tIns="129600" bIns="129600" rtlCol="0" anchor="b" anchorCtr="0">
            <a:spAutoFit/>
          </a:bodyPr>
          <a:lstStyle/>
          <a:p>
            <a:pPr algn="ctr"/>
            <a:r>
              <a:rPr lang="en-US" sz="2160" b="1">
                <a:solidFill>
                  <a:srgbClr val="0000FF"/>
                </a:solidFill>
                <a:sym typeface="Symbol"/>
              </a:rPr>
              <a:t>   </a:t>
            </a:r>
            <a:r>
              <a:rPr lang="en-US" sz="2160" b="1">
                <a:solidFill>
                  <a:srgbClr val="0000FF"/>
                </a:solidFill>
              </a:rPr>
              <a:t>Entire set of </a:t>
            </a:r>
            <a:r>
              <a:rPr lang="en-US" sz="2160" b="1" dirty="0">
                <a:solidFill>
                  <a:srgbClr val="0000FF"/>
                </a:solidFill>
              </a:rPr>
              <a:t>contour plans must be executed to </a:t>
            </a:r>
            <a:r>
              <a:rPr lang="en-US" sz="2160" b="1">
                <a:solidFill>
                  <a:srgbClr val="0000FF"/>
                </a:solidFill>
              </a:rPr>
              <a:t>fully cover all locations under IC</a:t>
            </a:r>
            <a:r>
              <a:rPr lang="en-US" sz="2160" b="1" baseline="-25000">
                <a:solidFill>
                  <a:srgbClr val="0000FF"/>
                </a:solidFill>
              </a:rPr>
              <a:t>k</a:t>
            </a:r>
            <a:endParaRPr lang="en-US" sz="2160" b="1" dirty="0">
              <a:solidFill>
                <a:srgbClr val="0000FF"/>
              </a:solidFill>
            </a:endParaRPr>
          </a:p>
        </p:txBody>
      </p:sp>
      <p:sp>
        <p:nvSpPr>
          <p:cNvPr id="8" name="Oval Callout 7"/>
          <p:cNvSpPr/>
          <p:nvPr/>
        </p:nvSpPr>
        <p:spPr>
          <a:xfrm>
            <a:off x="7698060" y="1527989"/>
            <a:ext cx="2545601" cy="1209734"/>
          </a:xfrm>
          <a:prstGeom prst="wedgeEllipseCallout">
            <a:avLst>
              <a:gd name="adj1" fmla="val -147350"/>
              <a:gd name="adj2" fmla="val 6474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0000FF"/>
                </a:solidFill>
              </a:rPr>
              <a:t>Covered by only one plan in contour</a:t>
            </a:r>
          </a:p>
        </p:txBody>
      </p:sp>
      <p:sp>
        <p:nvSpPr>
          <p:cNvPr id="9" name="TextBox 8"/>
          <p:cNvSpPr txBox="1"/>
          <p:nvPr/>
        </p:nvSpPr>
        <p:spPr>
          <a:xfrm>
            <a:off x="5481995" y="5062704"/>
            <a:ext cx="959644" cy="424732"/>
          </a:xfrm>
          <a:prstGeom prst="rect">
            <a:avLst/>
          </a:prstGeom>
          <a:solidFill>
            <a:schemeClr val="accent6">
              <a:lumMod val="20000"/>
              <a:lumOff val="80000"/>
            </a:schemeClr>
          </a:solidFill>
        </p:spPr>
        <p:txBody>
          <a:bodyPr wrap="square" rtlCol="0">
            <a:spAutoFit/>
          </a:bodyPr>
          <a:lstStyle/>
          <a:p>
            <a:r>
              <a:rPr lang="en-US" sz="2160" b="1" dirty="0" err="1"/>
              <a:t>sel</a:t>
            </a:r>
            <a:r>
              <a:rPr lang="en-US" sz="2160" b="1" dirty="0"/>
              <a:t> - X</a:t>
            </a:r>
          </a:p>
        </p:txBody>
      </p:sp>
      <p:sp>
        <p:nvSpPr>
          <p:cNvPr id="10" name="TextBox 9"/>
          <p:cNvSpPr txBox="1"/>
          <p:nvPr/>
        </p:nvSpPr>
        <p:spPr>
          <a:xfrm>
            <a:off x="3630588" y="1809769"/>
            <a:ext cx="421987" cy="1754326"/>
          </a:xfrm>
          <a:prstGeom prst="rect">
            <a:avLst/>
          </a:prstGeom>
          <a:solidFill>
            <a:schemeClr val="accent6">
              <a:lumMod val="20000"/>
              <a:lumOff val="80000"/>
            </a:schemeClr>
          </a:solidFill>
        </p:spPr>
        <p:txBody>
          <a:bodyPr wrap="square" rtlCol="0">
            <a:spAutoFit/>
          </a:bodyPr>
          <a:lstStyle/>
          <a:p>
            <a:r>
              <a:rPr lang="en-US" sz="2160" b="1" dirty="0"/>
              <a:t>s</a:t>
            </a:r>
          </a:p>
          <a:p>
            <a:r>
              <a:rPr lang="en-US" sz="2160" b="1" dirty="0"/>
              <a:t>e</a:t>
            </a:r>
          </a:p>
          <a:p>
            <a:r>
              <a:rPr lang="en-US" sz="2160" b="1" dirty="0"/>
              <a:t>l</a:t>
            </a:r>
          </a:p>
          <a:p>
            <a:r>
              <a:rPr lang="en-US" sz="2160" b="1" dirty="0"/>
              <a:t> -</a:t>
            </a:r>
          </a:p>
          <a:p>
            <a:r>
              <a:rPr lang="en-US" sz="2160" b="1"/>
              <a:t>Y</a:t>
            </a:r>
            <a:endParaRPr lang="en-US" sz="2160" b="1" dirty="0"/>
          </a:p>
        </p:txBody>
      </p:sp>
      <p:sp>
        <p:nvSpPr>
          <p:cNvPr id="5" name="Oval Callout 4"/>
          <p:cNvSpPr/>
          <p:nvPr/>
        </p:nvSpPr>
        <p:spPr>
          <a:xfrm>
            <a:off x="1287438" y="1809769"/>
            <a:ext cx="2251041" cy="1301513"/>
          </a:xfrm>
          <a:prstGeom prst="wedgeEllipseCallout">
            <a:avLst>
              <a:gd name="adj1" fmla="val 89124"/>
              <a:gd name="adj2" fmla="val 6379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0000FF"/>
                </a:solidFill>
              </a:rPr>
              <a:t>Covered by all plans in contour</a:t>
            </a:r>
          </a:p>
        </p:txBody>
      </p:sp>
      <p:sp>
        <p:nvSpPr>
          <p:cNvPr id="2" name="Flowchart: Process 1"/>
          <p:cNvSpPr/>
          <p:nvPr/>
        </p:nvSpPr>
        <p:spPr>
          <a:xfrm>
            <a:off x="4088903" y="3146790"/>
            <a:ext cx="951148" cy="922585"/>
          </a:xfrm>
          <a:prstGeom prst="flowChartProcess">
            <a:avLst/>
          </a:prstGeom>
          <a:solidFill>
            <a:srgbClr val="FFFFCC">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7" name="Footer Placeholder 6"/>
          <p:cNvSpPr>
            <a:spLocks noGrp="1"/>
          </p:cNvSpPr>
          <p:nvPr>
            <p:ph type="ftr" sz="quarter" idx="11"/>
          </p:nvPr>
        </p:nvSpPr>
        <p:spPr/>
        <p:txBody>
          <a:bodyPr/>
          <a:lstStyle/>
          <a:p>
            <a:pPr>
              <a:defRPr/>
            </a:pPr>
            <a:r>
              <a:rPr lang="en-US" smtClean="0"/>
              <a:t>CMG Keynote</a:t>
            </a:r>
            <a:endParaRPr lang="en-US" dirty="0"/>
          </a:p>
        </p:txBody>
      </p:sp>
      <p:sp>
        <p:nvSpPr>
          <p:cNvPr id="6" name="Slide Number Placeholder 5"/>
          <p:cNvSpPr>
            <a:spLocks noGrp="1"/>
          </p:cNvSpPr>
          <p:nvPr>
            <p:ph type="sldNum" sz="quarter" idx="12"/>
          </p:nvPr>
        </p:nvSpPr>
        <p:spPr/>
        <p:txBody>
          <a:bodyPr/>
          <a:lstStyle/>
          <a:p>
            <a:pPr>
              <a:defRPr/>
            </a:pPr>
            <a:fld id="{41E7FBC4-E9C5-46EF-B980-654DA18B9F15}" type="slidenum">
              <a:rPr lang="en-US" smtClean="0"/>
              <a:pPr>
                <a:defRPr/>
              </a:pPr>
              <a:t>37</a:t>
            </a:fld>
            <a:endParaRPr lang="en-US" dirty="0"/>
          </a:p>
        </p:txBody>
      </p:sp>
      <p:sp>
        <p:nvSpPr>
          <p:cNvPr id="11" name="TextBox 10"/>
          <p:cNvSpPr txBox="1"/>
          <p:nvPr/>
        </p:nvSpPr>
        <p:spPr>
          <a:xfrm>
            <a:off x="9278123" y="3111282"/>
            <a:ext cx="2426197" cy="1384995"/>
          </a:xfrm>
          <a:prstGeom prst="rect">
            <a:avLst/>
          </a:prstGeom>
          <a:noFill/>
        </p:spPr>
        <p:txBody>
          <a:bodyPr wrap="square" rtlCol="0">
            <a:spAutoFit/>
          </a:bodyPr>
          <a:lstStyle/>
          <a:p>
            <a:r>
              <a:rPr lang="en-US" sz="2800" dirty="0" smtClean="0"/>
              <a:t>These can be proved using PCM</a:t>
            </a:r>
          </a:p>
        </p:txBody>
      </p:sp>
    </p:spTree>
    <p:extLst>
      <p:ext uri="{BB962C8B-B14F-4D97-AF65-F5344CB8AC3E}">
        <p14:creationId xmlns:p14="http://schemas.microsoft.com/office/powerpoint/2010/main" val="38865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multi-dimensional SS</a:t>
            </a:r>
            <a:endParaRPr lang="en-US" dirty="0"/>
          </a:p>
        </p:txBody>
      </p:sp>
      <p:sp>
        <p:nvSpPr>
          <p:cNvPr id="3" name="Content Placeholder 2"/>
          <p:cNvSpPr>
            <a:spLocks noGrp="1"/>
          </p:cNvSpPr>
          <p:nvPr>
            <p:ph idx="1"/>
          </p:nvPr>
        </p:nvSpPr>
        <p:spPr/>
        <p:txBody>
          <a:bodyPr/>
          <a:lstStyle/>
          <a:p>
            <a:pPr marL="0" indent="0">
              <a:buNone/>
            </a:pPr>
            <a:r>
              <a:rPr lang="en-US" dirty="0"/>
              <a:t>f</a:t>
            </a:r>
            <a:r>
              <a:rPr lang="en-US" dirty="0" smtClean="0"/>
              <a:t>or </a:t>
            </a:r>
            <a:r>
              <a:rPr lang="en-US" dirty="0" err="1" smtClean="0"/>
              <a:t>cid</a:t>
            </a:r>
            <a:r>
              <a:rPr lang="en-US" dirty="0" smtClean="0"/>
              <a:t> = 1 to m do					//for each cost-contour </a:t>
            </a:r>
            <a:r>
              <a:rPr lang="en-US" dirty="0" err="1" smtClean="0"/>
              <a:t>cid</a:t>
            </a:r>
            <a:endParaRPr lang="en-US" dirty="0" smtClean="0"/>
          </a:p>
          <a:p>
            <a:pPr marL="0" indent="0">
              <a:buNone/>
            </a:pPr>
            <a:r>
              <a:rPr lang="en-US" dirty="0"/>
              <a:t>	f</a:t>
            </a:r>
            <a:r>
              <a:rPr lang="en-US" dirty="0" smtClean="0"/>
              <a:t>or I = 1 to </a:t>
            </a:r>
            <a:r>
              <a:rPr lang="en-US" dirty="0" err="1" smtClean="0"/>
              <a:t>n</a:t>
            </a:r>
            <a:r>
              <a:rPr lang="en-US" sz="1800" dirty="0" err="1" smtClean="0"/>
              <a:t>cid</a:t>
            </a:r>
            <a:r>
              <a:rPr lang="en-US" dirty="0" smtClean="0"/>
              <a:t> do				//for each plan on </a:t>
            </a:r>
            <a:r>
              <a:rPr lang="en-US" dirty="0" err="1" smtClean="0"/>
              <a:t>cid</a:t>
            </a:r>
            <a:endParaRPr lang="en-US" dirty="0" smtClean="0"/>
          </a:p>
          <a:p>
            <a:pPr marL="0" indent="0">
              <a:buNone/>
            </a:pPr>
            <a:r>
              <a:rPr lang="en-US" dirty="0"/>
              <a:t>	</a:t>
            </a:r>
            <a:r>
              <a:rPr lang="en-US" dirty="0" smtClean="0"/>
              <a:t>	Start executing P</a:t>
            </a:r>
            <a:r>
              <a:rPr lang="en-US" sz="1800" dirty="0" smtClean="0"/>
              <a:t>i</a:t>
            </a:r>
            <a:endParaRPr lang="en-US" dirty="0" smtClean="0"/>
          </a:p>
          <a:p>
            <a:pPr marL="0" indent="0">
              <a:buNone/>
            </a:pPr>
            <a:r>
              <a:rPr lang="en-US" dirty="0"/>
              <a:t>	</a:t>
            </a:r>
            <a:r>
              <a:rPr lang="en-US" dirty="0" smtClean="0"/>
              <a:t>	while running-cost(P</a:t>
            </a:r>
            <a:r>
              <a:rPr lang="en-US" sz="1800" dirty="0" smtClean="0"/>
              <a:t>i</a:t>
            </a:r>
            <a:r>
              <a:rPr lang="en-US" dirty="0" smtClean="0"/>
              <a:t>) &lt;= cost-budget(</a:t>
            </a:r>
            <a:r>
              <a:rPr lang="en-US" dirty="0" err="1" smtClean="0"/>
              <a:t>IC</a:t>
            </a:r>
            <a:r>
              <a:rPr lang="en-US" sz="1800" dirty="0" err="1" smtClean="0"/>
              <a:t>cid</a:t>
            </a:r>
            <a:r>
              <a:rPr lang="en-US" dirty="0" smtClean="0"/>
              <a:t>) do</a:t>
            </a:r>
          </a:p>
          <a:p>
            <a:pPr marL="0" indent="0">
              <a:buNone/>
            </a:pPr>
            <a:r>
              <a:rPr lang="en-US" dirty="0"/>
              <a:t>	</a:t>
            </a:r>
            <a:r>
              <a:rPr lang="en-US" dirty="0" smtClean="0"/>
              <a:t>		execute plan P</a:t>
            </a:r>
            <a:r>
              <a:rPr lang="en-US" sz="1800" dirty="0" smtClean="0"/>
              <a:t>i</a:t>
            </a:r>
            <a:r>
              <a:rPr lang="en-US" dirty="0" smtClean="0"/>
              <a:t>		//cost limited execution</a:t>
            </a:r>
          </a:p>
          <a:p>
            <a:pPr marL="0" indent="0">
              <a:buNone/>
            </a:pPr>
            <a:r>
              <a:rPr lang="en-US" dirty="0" smtClean="0"/>
              <a:t>			if P</a:t>
            </a:r>
            <a:r>
              <a:rPr lang="en-US" sz="1800" dirty="0" smtClean="0"/>
              <a:t>i</a:t>
            </a:r>
            <a:r>
              <a:rPr lang="en-US" dirty="0" smtClean="0"/>
              <a:t> finishes execution then</a:t>
            </a:r>
          </a:p>
          <a:p>
            <a:pPr marL="0" indent="0">
              <a:buNone/>
            </a:pPr>
            <a:r>
              <a:rPr lang="en-US" dirty="0"/>
              <a:t>	</a:t>
            </a:r>
            <a:r>
              <a:rPr lang="en-US" dirty="0" smtClean="0"/>
              <a:t>			return query result</a:t>
            </a:r>
          </a:p>
          <a:p>
            <a:pPr marL="0" indent="0">
              <a:buNone/>
            </a:pPr>
            <a:r>
              <a:rPr lang="en-US" dirty="0"/>
              <a:t>	</a:t>
            </a:r>
            <a:r>
              <a:rPr lang="en-US" dirty="0" smtClean="0"/>
              <a:t>	stop executing P</a:t>
            </a:r>
            <a:r>
              <a:rPr lang="en-US" sz="1800" dirty="0" smtClean="0"/>
              <a:t>i</a:t>
            </a:r>
            <a:endParaRPr lang="en-US" dirty="0" smtClean="0"/>
          </a:p>
        </p:txBody>
      </p:sp>
    </p:spTree>
    <p:extLst>
      <p:ext uri="{BB962C8B-B14F-4D97-AF65-F5344CB8AC3E}">
        <p14:creationId xmlns:p14="http://schemas.microsoft.com/office/powerpoint/2010/main" val="2508123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a:t>
            </a:r>
            <a:endParaRPr lang="en-US" dirty="0"/>
          </a:p>
        </p:txBody>
      </p:sp>
      <p:sp>
        <p:nvSpPr>
          <p:cNvPr id="3" name="Content Placeholder 2"/>
          <p:cNvSpPr>
            <a:spLocks noGrp="1"/>
          </p:cNvSpPr>
          <p:nvPr>
            <p:ph idx="1"/>
          </p:nvPr>
        </p:nvSpPr>
        <p:spPr/>
        <p:txBody>
          <a:bodyPr/>
          <a:lstStyle/>
          <a:p>
            <a:pPr algn="just"/>
            <a:r>
              <a:rPr lang="en-US" dirty="0" smtClean="0"/>
              <a:t>Even in the multidimensional scenario MSO is calculated just as it is done in 1D scenario.</a:t>
            </a:r>
          </a:p>
          <a:p>
            <a:pPr algn="just"/>
            <a:r>
              <a:rPr lang="en-US" dirty="0" smtClean="0"/>
              <a:t>For each contour line we have to execute all the plans corresponding to it.</a:t>
            </a:r>
          </a:p>
          <a:p>
            <a:pPr algn="just"/>
            <a:r>
              <a:rPr lang="en-US" dirty="0" smtClean="0"/>
              <a:t>But we clearly see that </a:t>
            </a:r>
            <a:r>
              <a:rPr lang="en-US" smtClean="0"/>
              <a:t>the maximum </a:t>
            </a:r>
            <a:r>
              <a:rPr lang="en-US" dirty="0" smtClean="0"/>
              <a:t>cost corresponding to each plan is the same as the cost of the contour line.</a:t>
            </a:r>
          </a:p>
          <a:p>
            <a:pPr algn="just"/>
            <a:r>
              <a:rPr lang="en-US" dirty="0" smtClean="0"/>
              <a:t>So the cost will be:</a:t>
            </a:r>
            <a:endParaRPr lang="en-US" dirty="0"/>
          </a:p>
        </p:txBody>
      </p:sp>
    </p:spTree>
    <p:extLst>
      <p:ext uri="{BB962C8B-B14F-4D97-AF65-F5344CB8AC3E}">
        <p14:creationId xmlns:p14="http://schemas.microsoft.com/office/powerpoint/2010/main" val="288578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346" y="137160"/>
            <a:ext cx="9875309" cy="613142"/>
          </a:xfrm>
        </p:spPr>
        <p:txBody>
          <a:bodyPr>
            <a:normAutofit fontScale="90000"/>
          </a:bodyPr>
          <a:lstStyle/>
          <a:p>
            <a:r>
              <a:rPr lang="en-US" dirty="0" smtClean="0"/>
              <a:t>Query Execution Plan</a:t>
            </a:r>
            <a:endParaRPr lang="en-US" dirty="0"/>
          </a:p>
        </p:txBody>
      </p:sp>
      <p:sp>
        <p:nvSpPr>
          <p:cNvPr id="3" name="Content Placeholder 2"/>
          <p:cNvSpPr>
            <a:spLocks noGrp="1"/>
          </p:cNvSpPr>
          <p:nvPr>
            <p:ph idx="1"/>
          </p:nvPr>
        </p:nvSpPr>
        <p:spPr>
          <a:xfrm>
            <a:off x="1158346" y="868680"/>
            <a:ext cx="9875309" cy="5498246"/>
          </a:xfrm>
        </p:spPr>
        <p:txBody>
          <a:bodyPr/>
          <a:lstStyle/>
          <a:p>
            <a:r>
              <a:rPr lang="en-US" dirty="0" smtClean="0">
                <a:solidFill>
                  <a:srgbClr val="0000FF"/>
                </a:solidFill>
              </a:rPr>
              <a:t>Ordered  (imperative) sequence of </a:t>
            </a:r>
            <a:r>
              <a:rPr lang="en-US" dirty="0">
                <a:solidFill>
                  <a:srgbClr val="0000FF"/>
                </a:solidFill>
              </a:rPr>
              <a:t>steps </a:t>
            </a:r>
            <a:r>
              <a:rPr lang="en-US" dirty="0" smtClean="0">
                <a:solidFill>
                  <a:srgbClr val="0000FF"/>
                </a:solidFill>
              </a:rPr>
              <a:t>to process the data</a:t>
            </a:r>
            <a:endParaRPr lang="en-US" dirty="0">
              <a:solidFill>
                <a:srgbClr val="0000FF"/>
              </a:solidFill>
            </a:endParaRPr>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0000FF"/>
                </a:solidFill>
              </a:rPr>
              <a:t>Enormous number of semantically equivalent alternative plans</a:t>
            </a:r>
          </a:p>
          <a:p>
            <a:pPr lvl="1"/>
            <a:r>
              <a:rPr lang="en-US" dirty="0">
                <a:solidFill>
                  <a:schemeClr val="tx1"/>
                </a:solidFill>
              </a:rPr>
              <a:t>f</a:t>
            </a:r>
            <a:r>
              <a:rPr lang="en-US" dirty="0" smtClean="0">
                <a:solidFill>
                  <a:schemeClr val="tx1"/>
                </a:solidFill>
              </a:rPr>
              <a:t>or a query with </a:t>
            </a:r>
            <a:r>
              <a:rPr lang="en-US" dirty="0" smtClean="0"/>
              <a:t>N</a:t>
            </a:r>
            <a:r>
              <a:rPr lang="en-US" dirty="0" smtClean="0">
                <a:solidFill>
                  <a:schemeClr val="tx1"/>
                </a:solidFill>
              </a:rPr>
              <a:t> relations, there are at least </a:t>
            </a:r>
            <a:r>
              <a:rPr lang="en-US" dirty="0" smtClean="0"/>
              <a:t>N!</a:t>
            </a:r>
            <a:r>
              <a:rPr lang="en-US" dirty="0" smtClean="0">
                <a:solidFill>
                  <a:schemeClr val="tx1"/>
                </a:solidFill>
              </a:rPr>
              <a:t> join orders</a:t>
            </a:r>
          </a:p>
          <a:p>
            <a:pPr lvl="1"/>
            <a:r>
              <a:rPr lang="en-US" dirty="0">
                <a:solidFill>
                  <a:schemeClr val="tx1"/>
                </a:solidFill>
              </a:rPr>
              <a:t>multiple </a:t>
            </a:r>
            <a:r>
              <a:rPr lang="en-US" dirty="0" smtClean="0">
                <a:solidFill>
                  <a:schemeClr val="tx1"/>
                </a:solidFill>
              </a:rPr>
              <a:t>algorithmic choices at each node </a:t>
            </a:r>
            <a:r>
              <a:rPr lang="en-US" dirty="0">
                <a:solidFill>
                  <a:schemeClr val="tx1"/>
                </a:solidFill>
              </a:rPr>
              <a:t>in the </a:t>
            </a:r>
            <a:r>
              <a:rPr lang="en-US" dirty="0" smtClean="0">
                <a:solidFill>
                  <a:schemeClr val="tx1"/>
                </a:solidFill>
              </a:rPr>
              <a:t>plan</a:t>
            </a:r>
            <a:br>
              <a:rPr lang="en-US" dirty="0" smtClean="0">
                <a:solidFill>
                  <a:schemeClr val="tx1"/>
                </a:solidFill>
              </a:rPr>
            </a:br>
            <a:r>
              <a:rPr lang="en-US" dirty="0" smtClean="0">
                <a:solidFill>
                  <a:schemeClr val="tx1"/>
                </a:solidFill>
              </a:rPr>
              <a:t>(e.g. Join operator: Nested Loops, Sort Merge, Hash, Index, …) </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grpSp>
        <p:nvGrpSpPr>
          <p:cNvPr id="28" name="Group 27"/>
          <p:cNvGrpSpPr/>
          <p:nvPr/>
        </p:nvGrpSpPr>
        <p:grpSpPr>
          <a:xfrm>
            <a:off x="1084244" y="1700808"/>
            <a:ext cx="4435890" cy="2276238"/>
            <a:chOff x="539552" y="1361325"/>
            <a:chExt cx="3247199" cy="1896865"/>
          </a:xfrm>
        </p:grpSpPr>
        <p:sp>
          <p:nvSpPr>
            <p:cNvPr id="6" name="Oval 5"/>
            <p:cNvSpPr/>
            <p:nvPr/>
          </p:nvSpPr>
          <p:spPr bwMode="auto">
            <a:xfrm>
              <a:off x="1043609" y="2785492"/>
              <a:ext cx="648071" cy="28803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a:solidFill>
                    <a:srgbClr val="C00000"/>
                  </a:solidFill>
                  <a:latin typeface="Arial" pitchFamily="34" charset="0"/>
                  <a:cs typeface="Arial" pitchFamily="34" charset="0"/>
                </a:rPr>
                <a:t>part</a:t>
              </a:r>
            </a:p>
          </p:txBody>
        </p:sp>
        <p:sp>
          <p:nvSpPr>
            <p:cNvPr id="7" name="Oval 6"/>
            <p:cNvSpPr/>
            <p:nvPr/>
          </p:nvSpPr>
          <p:spPr bwMode="auto">
            <a:xfrm>
              <a:off x="1968818" y="2778111"/>
              <a:ext cx="996726" cy="26898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err="1">
                  <a:solidFill>
                    <a:srgbClr val="C00000"/>
                  </a:solidFill>
                  <a:latin typeface="Arial" pitchFamily="34" charset="0"/>
                  <a:cs typeface="Arial" pitchFamily="34" charset="0"/>
                </a:rPr>
                <a:t>lineitem</a:t>
              </a:r>
              <a:endParaRPr lang="en-US" sz="1680" b="1" dirty="0">
                <a:solidFill>
                  <a:srgbClr val="C00000"/>
                </a:solidFill>
                <a:latin typeface="Arial" pitchFamily="34" charset="0"/>
                <a:cs typeface="Arial" pitchFamily="34" charset="0"/>
              </a:endParaRPr>
            </a:p>
          </p:txBody>
        </p:sp>
        <p:sp>
          <p:nvSpPr>
            <p:cNvPr id="8" name="Oval 7"/>
            <p:cNvSpPr/>
            <p:nvPr/>
          </p:nvSpPr>
          <p:spPr>
            <a:xfrm>
              <a:off x="2938506" y="2039485"/>
              <a:ext cx="848245" cy="276423"/>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a:solidFill>
                    <a:srgbClr val="C00000"/>
                  </a:solidFill>
                  <a:latin typeface="Arial" pitchFamily="34" charset="0"/>
                  <a:cs typeface="Arial" pitchFamily="34" charset="0"/>
                </a:rPr>
                <a:t>orders</a:t>
              </a:r>
            </a:p>
          </p:txBody>
        </p:sp>
        <p:cxnSp>
          <p:nvCxnSpPr>
            <p:cNvPr id="9" name="Straight Arrow Connector 8"/>
            <p:cNvCxnSpPr>
              <a:stCxn id="6" idx="0"/>
              <a:endCxn id="15" idx="2"/>
            </p:cNvCxnSpPr>
            <p:nvPr/>
          </p:nvCxnSpPr>
          <p:spPr bwMode="auto">
            <a:xfrm flipV="1">
              <a:off x="1367644" y="2287782"/>
              <a:ext cx="653320" cy="4977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0"/>
              <a:endCxn id="15" idx="2"/>
            </p:cNvCxnSpPr>
            <p:nvPr/>
          </p:nvCxnSpPr>
          <p:spPr bwMode="auto">
            <a:xfrm flipH="1" flipV="1">
              <a:off x="2020964" y="2287782"/>
              <a:ext cx="446218" cy="4903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37853" y="2072339"/>
              <a:ext cx="1766221" cy="215443"/>
            </a:xfrm>
            <a:prstGeom prst="rect">
              <a:avLst/>
            </a:prstGeom>
          </p:spPr>
          <p:txBody>
            <a:bodyPr wrap="none" lIns="0" tIns="0" rIns="0" bIns="0">
              <a:spAutoFit/>
            </a:bodyPr>
            <a:lstStyle/>
            <a:p>
              <a:r>
                <a:rPr lang="en-US" sz="1680" b="1">
                  <a:latin typeface="Code2000" pitchFamily="2" charset="-128"/>
                  <a:ea typeface="Code2000" pitchFamily="2" charset="-128"/>
                </a:rPr>
                <a:t>⨝</a:t>
              </a:r>
              <a:r>
                <a:rPr lang="en-US" sz="1680">
                  <a:latin typeface="Code2000" pitchFamily="2" charset="-128"/>
                  <a:ea typeface="Code2000" pitchFamily="2" charset="-128"/>
                </a:rPr>
                <a:t> </a:t>
              </a:r>
              <a:r>
                <a:rPr lang="en-US" sz="1680" b="1">
                  <a:solidFill>
                    <a:srgbClr val="00642D"/>
                  </a:solidFill>
                </a:rPr>
                <a:t>(p_partkey = l_partkey) </a:t>
              </a:r>
              <a:endParaRPr lang="en-US" sz="1680" dirty="0">
                <a:solidFill>
                  <a:srgbClr val="00642D"/>
                </a:solidFill>
              </a:endParaRPr>
            </a:p>
          </p:txBody>
        </p:sp>
        <p:sp>
          <p:nvSpPr>
            <p:cNvPr id="22" name="Rectangle 21"/>
            <p:cNvSpPr/>
            <p:nvPr/>
          </p:nvSpPr>
          <p:spPr>
            <a:xfrm>
              <a:off x="539552" y="3073524"/>
              <a:ext cx="1329278" cy="184666"/>
            </a:xfrm>
            <a:prstGeom prst="rect">
              <a:avLst/>
            </a:prstGeom>
          </p:spPr>
          <p:txBody>
            <a:bodyPr wrap="none" lIns="0" tIns="0" rIns="0" bIns="0">
              <a:spAutoFit/>
            </a:bodyPr>
            <a:lstStyle/>
            <a:p>
              <a:r>
                <a:rPr lang="el-GR" sz="1440" b="1">
                  <a:solidFill>
                    <a:srgbClr val="002060"/>
                  </a:solidFill>
                </a:rPr>
                <a:t>σ</a:t>
              </a:r>
              <a:r>
                <a:rPr lang="en-US" sz="1440" b="1">
                  <a:solidFill>
                    <a:srgbClr val="002060"/>
                  </a:solidFill>
                </a:rPr>
                <a:t> </a:t>
              </a:r>
              <a:r>
                <a:rPr lang="en-US" sz="1440" b="1" i="1">
                  <a:solidFill>
                    <a:srgbClr val="002060"/>
                  </a:solidFill>
                </a:rPr>
                <a:t> </a:t>
              </a:r>
              <a:r>
                <a:rPr lang="en-US" sz="1440" b="1">
                  <a:solidFill>
                    <a:srgbClr val="00642D"/>
                  </a:solidFill>
                </a:rPr>
                <a:t>(p_retailprice &lt; 1000)</a:t>
              </a:r>
              <a:endParaRPr lang="en-US" sz="1440" dirty="0">
                <a:solidFill>
                  <a:srgbClr val="00642D"/>
                </a:solidFill>
              </a:endParaRPr>
            </a:p>
          </p:txBody>
        </p:sp>
        <p:cxnSp>
          <p:nvCxnSpPr>
            <p:cNvPr id="25" name="Straight Arrow Connector 24"/>
            <p:cNvCxnSpPr/>
            <p:nvPr/>
          </p:nvCxnSpPr>
          <p:spPr bwMode="auto">
            <a:xfrm flipV="1">
              <a:off x="2018408" y="1574630"/>
              <a:ext cx="601173" cy="497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H="1" flipV="1">
              <a:off x="2619581" y="1574630"/>
              <a:ext cx="498363" cy="4903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25572" y="1361325"/>
              <a:ext cx="1938389" cy="215443"/>
            </a:xfrm>
            <a:prstGeom prst="rect">
              <a:avLst/>
            </a:prstGeom>
          </p:spPr>
          <p:txBody>
            <a:bodyPr wrap="none" lIns="0" tIns="0" rIns="0" bIns="0">
              <a:spAutoFit/>
            </a:bodyPr>
            <a:lstStyle/>
            <a:p>
              <a:r>
                <a:rPr lang="en-US" sz="1680" b="1">
                  <a:latin typeface="Code2000" pitchFamily="2" charset="-128"/>
                  <a:ea typeface="Code2000" pitchFamily="2" charset="-128"/>
                </a:rPr>
                <a:t>⨝</a:t>
              </a:r>
              <a:r>
                <a:rPr lang="en-US" sz="1680">
                  <a:latin typeface="Code2000" pitchFamily="2" charset="-128"/>
                  <a:ea typeface="Code2000" pitchFamily="2" charset="-128"/>
                </a:rPr>
                <a:t> </a:t>
              </a:r>
              <a:r>
                <a:rPr lang="en-US" sz="1680" b="1">
                  <a:solidFill>
                    <a:srgbClr val="00642D"/>
                  </a:solidFill>
                </a:rPr>
                <a:t>(l_orderkey = o_orderkey) </a:t>
              </a:r>
              <a:endParaRPr lang="en-US" sz="1680" dirty="0">
                <a:solidFill>
                  <a:srgbClr val="00642D"/>
                </a:solidFill>
              </a:endParaRPr>
            </a:p>
          </p:txBody>
        </p:sp>
      </p:grpSp>
      <p:grpSp>
        <p:nvGrpSpPr>
          <p:cNvPr id="45" name="Group 44"/>
          <p:cNvGrpSpPr/>
          <p:nvPr/>
        </p:nvGrpSpPr>
        <p:grpSpPr>
          <a:xfrm>
            <a:off x="6528048" y="1700809"/>
            <a:ext cx="4634673" cy="2049320"/>
            <a:chOff x="4932040" y="1837547"/>
            <a:chExt cx="3647428" cy="1707767"/>
          </a:xfrm>
        </p:grpSpPr>
        <p:grpSp>
          <p:nvGrpSpPr>
            <p:cNvPr id="29" name="Group 28"/>
            <p:cNvGrpSpPr/>
            <p:nvPr/>
          </p:nvGrpSpPr>
          <p:grpSpPr>
            <a:xfrm>
              <a:off x="4932040" y="2046420"/>
              <a:ext cx="2887159" cy="1498894"/>
              <a:chOff x="899592" y="1574630"/>
              <a:chExt cx="2887159" cy="1498894"/>
            </a:xfrm>
          </p:grpSpPr>
          <p:sp>
            <p:nvSpPr>
              <p:cNvPr id="30" name="Oval 29"/>
              <p:cNvSpPr/>
              <p:nvPr/>
            </p:nvSpPr>
            <p:spPr bwMode="auto">
              <a:xfrm>
                <a:off x="899592" y="2785492"/>
                <a:ext cx="792089" cy="28803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a:solidFill>
                      <a:srgbClr val="C00000"/>
                    </a:solidFill>
                    <a:latin typeface="Arial" pitchFamily="34" charset="0"/>
                    <a:cs typeface="Arial" pitchFamily="34" charset="0"/>
                  </a:rPr>
                  <a:t>orders</a:t>
                </a:r>
              </a:p>
            </p:txBody>
          </p:sp>
          <p:sp>
            <p:nvSpPr>
              <p:cNvPr id="31" name="Oval 30"/>
              <p:cNvSpPr/>
              <p:nvPr/>
            </p:nvSpPr>
            <p:spPr bwMode="auto">
              <a:xfrm>
                <a:off x="1968818" y="2778111"/>
                <a:ext cx="996726" cy="26898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err="1">
                    <a:solidFill>
                      <a:srgbClr val="C00000"/>
                    </a:solidFill>
                    <a:latin typeface="Arial" pitchFamily="34" charset="0"/>
                    <a:cs typeface="Arial" pitchFamily="34" charset="0"/>
                  </a:rPr>
                  <a:t>lineitem</a:t>
                </a:r>
                <a:endParaRPr lang="en-US" sz="1680" b="1" dirty="0">
                  <a:solidFill>
                    <a:srgbClr val="C00000"/>
                  </a:solidFill>
                  <a:latin typeface="Arial" pitchFamily="34" charset="0"/>
                  <a:cs typeface="Arial" pitchFamily="34" charset="0"/>
                </a:endParaRPr>
              </a:p>
            </p:txBody>
          </p:sp>
          <p:sp>
            <p:nvSpPr>
              <p:cNvPr id="32" name="Oval 31"/>
              <p:cNvSpPr/>
              <p:nvPr/>
            </p:nvSpPr>
            <p:spPr>
              <a:xfrm>
                <a:off x="2987824" y="2039485"/>
                <a:ext cx="798927" cy="276423"/>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79226">
                  <a:defRPr/>
                </a:pPr>
                <a:r>
                  <a:rPr lang="en-US" sz="1680" b="1" dirty="0">
                    <a:solidFill>
                      <a:srgbClr val="C00000"/>
                    </a:solidFill>
                    <a:latin typeface="Arial" pitchFamily="34" charset="0"/>
                    <a:cs typeface="Arial" pitchFamily="34" charset="0"/>
                  </a:rPr>
                  <a:t>part</a:t>
                </a:r>
              </a:p>
            </p:txBody>
          </p:sp>
          <p:cxnSp>
            <p:nvCxnSpPr>
              <p:cNvPr id="33" name="Straight Arrow Connector 32"/>
              <p:cNvCxnSpPr>
                <a:stCxn id="30" idx="0"/>
              </p:cNvCxnSpPr>
              <p:nvPr/>
            </p:nvCxnSpPr>
            <p:spPr bwMode="auto">
              <a:xfrm flipV="1">
                <a:off x="1295637" y="2287783"/>
                <a:ext cx="673181" cy="497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0"/>
              </p:cNvCxnSpPr>
              <p:nvPr/>
            </p:nvCxnSpPr>
            <p:spPr bwMode="auto">
              <a:xfrm flipH="1" flipV="1">
                <a:off x="1968818" y="2287783"/>
                <a:ext cx="498363" cy="4903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V="1">
                <a:off x="2018408" y="1574630"/>
                <a:ext cx="601173" cy="497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flipH="1" flipV="1">
                <a:off x="2619581" y="1574630"/>
                <a:ext cx="498363" cy="4903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5828392" y="1837547"/>
              <a:ext cx="1898824" cy="215443"/>
            </a:xfrm>
            <a:prstGeom prst="rect">
              <a:avLst/>
            </a:prstGeom>
          </p:spPr>
          <p:txBody>
            <a:bodyPr wrap="none" lIns="0" tIns="0" rIns="0" bIns="0">
              <a:spAutoFit/>
            </a:bodyPr>
            <a:lstStyle/>
            <a:p>
              <a:r>
                <a:rPr lang="en-US" sz="1680" b="1">
                  <a:latin typeface="Code2000" pitchFamily="2" charset="-128"/>
                  <a:ea typeface="Code2000" pitchFamily="2" charset="-128"/>
                </a:rPr>
                <a:t>⨝</a:t>
              </a:r>
              <a:r>
                <a:rPr lang="en-US" sz="1680">
                  <a:latin typeface="Code2000" pitchFamily="2" charset="-128"/>
                  <a:ea typeface="Code2000" pitchFamily="2" charset="-128"/>
                </a:rPr>
                <a:t> </a:t>
              </a:r>
              <a:r>
                <a:rPr lang="en-US" sz="1680" b="1">
                  <a:solidFill>
                    <a:srgbClr val="00642D"/>
                  </a:solidFill>
                </a:rPr>
                <a:t>(p_partkey = l_partkey) </a:t>
              </a:r>
              <a:endParaRPr lang="en-US" sz="1680" dirty="0">
                <a:solidFill>
                  <a:srgbClr val="00642D"/>
                </a:solidFill>
              </a:endParaRPr>
            </a:p>
          </p:txBody>
        </p:sp>
        <p:sp>
          <p:nvSpPr>
            <p:cNvPr id="43" name="Rectangle 42"/>
            <p:cNvSpPr/>
            <p:nvPr/>
          </p:nvSpPr>
          <p:spPr>
            <a:xfrm>
              <a:off x="4932040" y="2529995"/>
              <a:ext cx="2083918" cy="215443"/>
            </a:xfrm>
            <a:prstGeom prst="rect">
              <a:avLst/>
            </a:prstGeom>
          </p:spPr>
          <p:txBody>
            <a:bodyPr wrap="none" lIns="0" tIns="0" rIns="0" bIns="0">
              <a:spAutoFit/>
            </a:bodyPr>
            <a:lstStyle/>
            <a:p>
              <a:r>
                <a:rPr lang="en-US" sz="1680" b="1">
                  <a:latin typeface="Code2000" pitchFamily="2" charset="-128"/>
                  <a:ea typeface="Code2000" pitchFamily="2" charset="-128"/>
                </a:rPr>
                <a:t>⨝</a:t>
              </a:r>
              <a:r>
                <a:rPr lang="en-US" sz="1680">
                  <a:latin typeface="Code2000" pitchFamily="2" charset="-128"/>
                  <a:ea typeface="Code2000" pitchFamily="2" charset="-128"/>
                </a:rPr>
                <a:t> </a:t>
              </a:r>
              <a:r>
                <a:rPr lang="en-US" sz="1680" b="1">
                  <a:solidFill>
                    <a:srgbClr val="00642D"/>
                  </a:solidFill>
                </a:rPr>
                <a:t>(l_orderkey = o_orderkey) </a:t>
              </a:r>
              <a:endParaRPr lang="en-US" sz="1680" dirty="0">
                <a:solidFill>
                  <a:srgbClr val="00642D"/>
                </a:solidFill>
              </a:endParaRPr>
            </a:p>
          </p:txBody>
        </p:sp>
        <p:sp>
          <p:nvSpPr>
            <p:cNvPr id="44" name="Rectangle 43"/>
            <p:cNvSpPr/>
            <p:nvPr/>
          </p:nvSpPr>
          <p:spPr>
            <a:xfrm>
              <a:off x="7150392" y="2809324"/>
              <a:ext cx="1429076" cy="184666"/>
            </a:xfrm>
            <a:prstGeom prst="rect">
              <a:avLst/>
            </a:prstGeom>
          </p:spPr>
          <p:txBody>
            <a:bodyPr wrap="none" lIns="0" tIns="0" rIns="0" bIns="0">
              <a:spAutoFit/>
            </a:bodyPr>
            <a:lstStyle/>
            <a:p>
              <a:r>
                <a:rPr lang="el-GR" sz="1440" b="1">
                  <a:solidFill>
                    <a:srgbClr val="002060"/>
                  </a:solidFill>
                </a:rPr>
                <a:t>σ</a:t>
              </a:r>
              <a:r>
                <a:rPr lang="en-US" sz="1440" b="1">
                  <a:solidFill>
                    <a:srgbClr val="002060"/>
                  </a:solidFill>
                </a:rPr>
                <a:t>  </a:t>
              </a:r>
              <a:r>
                <a:rPr lang="en-US" sz="1440" b="1">
                  <a:solidFill>
                    <a:srgbClr val="00642D"/>
                  </a:solidFill>
                </a:rPr>
                <a:t>(p_retailprice &lt; 1000)</a:t>
              </a:r>
              <a:endParaRPr lang="en-US" sz="1440" dirty="0">
                <a:solidFill>
                  <a:srgbClr val="00642D"/>
                </a:solidFill>
              </a:endParaRPr>
            </a:p>
          </p:txBody>
        </p:sp>
      </p:gr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4</a:t>
            </a:fld>
            <a:endParaRPr lang="en-US" dirty="0"/>
          </a:p>
        </p:txBody>
      </p:sp>
      <p:sp>
        <p:nvSpPr>
          <p:cNvPr id="35" name="Footer Placeholder 34"/>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13691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820"/>
            <a:ext cx="10515600" cy="1325563"/>
          </a:xfrm>
        </p:spPr>
        <p:txBody>
          <a:bodyPr/>
          <a:lstStyle/>
          <a:p>
            <a:r>
              <a:rPr lang="en-US" dirty="0" err="1" smtClean="0"/>
              <a:t>2D</a:t>
            </a:r>
            <a:r>
              <a:rPr lang="en-US" dirty="0" smtClean="0"/>
              <a:t> Performance Analysis</a:t>
            </a:r>
            <a:endParaRPr lang="en-US" dirty="0"/>
          </a:p>
        </p:txBody>
      </p:sp>
      <p:sp>
        <p:nvSpPr>
          <p:cNvPr id="3" name="Content Placeholder 2"/>
          <p:cNvSpPr>
            <a:spLocks noGrp="1"/>
          </p:cNvSpPr>
          <p:nvPr>
            <p:ph idx="1"/>
          </p:nvPr>
        </p:nvSpPr>
        <p:spPr>
          <a:xfrm>
            <a:off x="880198" y="1042393"/>
            <a:ext cx="10515600" cy="4351338"/>
          </a:xfrm>
        </p:spPr>
        <p:txBody>
          <a:bodyPr/>
          <a:lstStyle/>
          <a:p>
            <a:r>
              <a:rPr lang="en-US" b="1" dirty="0" smtClean="0"/>
              <a:t>When </a:t>
            </a:r>
            <a:r>
              <a:rPr lang="en-US" b="1" dirty="0" err="1" smtClean="0"/>
              <a:t>q</a:t>
            </a:r>
            <a:r>
              <a:rPr lang="en-US" b="1" baseline="-25000" dirty="0" err="1" smtClean="0"/>
              <a:t>a</a:t>
            </a:r>
            <a:r>
              <a:rPr lang="en-US" b="1" dirty="0" smtClean="0"/>
              <a:t> </a:t>
            </a:r>
            <a:r>
              <a:rPr lang="el-GR" b="1" dirty="0" smtClean="0">
                <a:latin typeface="Calibri"/>
                <a:cs typeface="Calibri"/>
              </a:rPr>
              <a:t>ϵ</a:t>
            </a:r>
            <a:r>
              <a:rPr lang="en-US" b="1" dirty="0" smtClean="0">
                <a:latin typeface="Calibri"/>
                <a:cs typeface="Calibri"/>
              </a:rPr>
              <a:t> (IC</a:t>
            </a:r>
            <a:r>
              <a:rPr lang="en-US" b="1" baseline="-25000" dirty="0" smtClean="0">
                <a:latin typeface="Calibri"/>
                <a:cs typeface="Calibri"/>
              </a:rPr>
              <a:t>k-1</a:t>
            </a:r>
            <a:r>
              <a:rPr lang="en-US" b="1" dirty="0" smtClean="0">
                <a:latin typeface="Calibri"/>
                <a:cs typeface="Calibri"/>
              </a:rPr>
              <a:t>, </a:t>
            </a:r>
            <a:r>
              <a:rPr lang="en-US" b="1" dirty="0" err="1" smtClean="0">
                <a:latin typeface="Calibri"/>
                <a:cs typeface="Calibri"/>
              </a:rPr>
              <a:t>IC</a:t>
            </a:r>
            <a:r>
              <a:rPr lang="en-US" b="1" baseline="-25000" dirty="0" err="1" smtClean="0">
                <a:latin typeface="Calibri"/>
                <a:cs typeface="Calibri"/>
              </a:rPr>
              <a:t>k</a:t>
            </a:r>
            <a:r>
              <a:rPr lang="en-US" b="1" dirty="0" smtClean="0">
                <a:latin typeface="Calibri"/>
                <a:cs typeface="Calibri"/>
              </a:rPr>
              <a:t>]</a:t>
            </a:r>
          </a:p>
        </p:txBody>
      </p:sp>
      <mc:AlternateContent xmlns:mc="http://schemas.openxmlformats.org/markup-compatibility/2006" xmlns:a14="http://schemas.microsoft.com/office/drawing/2010/main">
        <mc:Choice Requires="a14">
          <p:sp>
            <p:nvSpPr>
              <p:cNvPr id="6" name="TextBox 5"/>
              <p:cNvSpPr txBox="1"/>
              <p:nvPr/>
            </p:nvSpPr>
            <p:spPr>
              <a:xfrm>
                <a:off x="3158074" y="1434403"/>
                <a:ext cx="6033447" cy="1356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80" b="1" i="1">
                              <a:solidFill>
                                <a:srgbClr val="C00000"/>
                              </a:solidFill>
                              <a:latin typeface="Cambria Math" panose="02040503050406030204" pitchFamily="18" charset="0"/>
                            </a:rPr>
                          </m:ctrlPr>
                        </m:sSubPr>
                        <m:e>
                          <m:r>
                            <a:rPr lang="en-US" sz="2880" b="1" i="1">
                              <a:solidFill>
                                <a:srgbClr val="C00000"/>
                              </a:solidFill>
                              <a:latin typeface="Cambria Math"/>
                            </a:rPr>
                            <m:t>𝑪</m:t>
                          </m:r>
                        </m:e>
                        <m:sub>
                          <m:r>
                            <a:rPr lang="en-US" sz="2880" b="1" i="1">
                              <a:solidFill>
                                <a:srgbClr val="C00000"/>
                              </a:solidFill>
                              <a:latin typeface="Cambria Math"/>
                            </a:rPr>
                            <m:t>𝒃𝒐𝒖𝒒𝒖𝒆𝒕</m:t>
                          </m:r>
                        </m:sub>
                      </m:sSub>
                      <m:d>
                        <m:dPr>
                          <m:ctrlPr>
                            <a:rPr lang="en-US" sz="2880" b="1" i="1">
                              <a:solidFill>
                                <a:srgbClr val="C00000"/>
                              </a:solidFill>
                              <a:latin typeface="Cambria Math" panose="02040503050406030204" pitchFamily="18" charset="0"/>
                            </a:rPr>
                          </m:ctrlPr>
                        </m:dPr>
                        <m:e>
                          <m:sSub>
                            <m:sSubPr>
                              <m:ctrlPr>
                                <a:rPr lang="en-US" sz="2880" b="1" i="1">
                                  <a:solidFill>
                                    <a:srgbClr val="C00000"/>
                                  </a:solidFill>
                                  <a:latin typeface="Cambria Math" panose="02040503050406030204" pitchFamily="18" charset="0"/>
                                </a:rPr>
                              </m:ctrlPr>
                            </m:sSubPr>
                            <m:e>
                              <m:r>
                                <a:rPr lang="en-US" sz="2880" b="1">
                                  <a:solidFill>
                                    <a:srgbClr val="C00000"/>
                                  </a:solidFill>
                                  <a:latin typeface="Cambria Math"/>
                                </a:rPr>
                                <m:t>𝐪</m:t>
                              </m:r>
                            </m:e>
                            <m:sub>
                              <m:r>
                                <a:rPr lang="en-US" sz="2880" b="1">
                                  <a:solidFill>
                                    <a:srgbClr val="C00000"/>
                                  </a:solidFill>
                                  <a:latin typeface="Cambria Math"/>
                                </a:rPr>
                                <m:t>𝐚</m:t>
                              </m:r>
                            </m:sub>
                          </m:sSub>
                        </m:e>
                      </m:d>
                      <m:r>
                        <a:rPr lang="en-US" sz="2880" b="1">
                          <a:solidFill>
                            <a:srgbClr val="C00000"/>
                          </a:solidFill>
                          <a:latin typeface="Cambria Math"/>
                        </a:rPr>
                        <m:t>= </m:t>
                      </m:r>
                      <m:nary>
                        <m:naryPr>
                          <m:chr m:val="∑"/>
                          <m:ctrlPr>
                            <a:rPr lang="en-US" sz="2880" b="1" i="1">
                              <a:solidFill>
                                <a:srgbClr val="C00000"/>
                              </a:solidFill>
                              <a:latin typeface="Cambria Math" panose="02040503050406030204" pitchFamily="18" charset="0"/>
                            </a:rPr>
                          </m:ctrlPr>
                        </m:naryPr>
                        <m:sub>
                          <m:r>
                            <m:rPr>
                              <m:brk m:alnAt="23"/>
                            </m:rPr>
                            <a:rPr lang="en-US" sz="2880" b="1" i="1">
                              <a:solidFill>
                                <a:srgbClr val="C00000"/>
                              </a:solidFill>
                              <a:latin typeface="Cambria Math"/>
                            </a:rPr>
                            <m:t>𝒊</m:t>
                          </m:r>
                          <m:r>
                            <a:rPr lang="en-US" sz="2880" b="1" i="1">
                              <a:solidFill>
                                <a:srgbClr val="C00000"/>
                              </a:solidFill>
                              <a:latin typeface="Cambria Math"/>
                            </a:rPr>
                            <m:t>=</m:t>
                          </m:r>
                          <m:r>
                            <a:rPr lang="en-US" sz="2880" b="1" i="1">
                              <a:solidFill>
                                <a:srgbClr val="C00000"/>
                              </a:solidFill>
                              <a:latin typeface="Cambria Math"/>
                            </a:rPr>
                            <m:t>𝟏</m:t>
                          </m:r>
                        </m:sub>
                        <m:sup>
                          <m:r>
                            <a:rPr lang="en-US" sz="2880" b="1" i="1">
                              <a:solidFill>
                                <a:srgbClr val="C00000"/>
                              </a:solidFill>
                              <a:latin typeface="Cambria Math"/>
                            </a:rPr>
                            <m:t>𝒌</m:t>
                          </m:r>
                        </m:sup>
                        <m:e>
                          <m:r>
                            <a:rPr lang="en-US" sz="2880" b="1" i="1">
                              <a:solidFill>
                                <a:srgbClr val="C00000"/>
                              </a:solidFill>
                              <a:latin typeface="Cambria Math"/>
                            </a:rPr>
                            <m:t>[</m:t>
                          </m:r>
                          <m:sSub>
                            <m:sSubPr>
                              <m:ctrlPr>
                                <a:rPr lang="en-US" sz="2880" b="1" i="1">
                                  <a:solidFill>
                                    <a:srgbClr val="C00000"/>
                                  </a:solidFill>
                                  <a:latin typeface="Cambria Math" panose="02040503050406030204" pitchFamily="18" charset="0"/>
                                </a:rPr>
                              </m:ctrlPr>
                            </m:sSubPr>
                            <m:e>
                              <m:r>
                                <a:rPr lang="en-US" sz="2880" b="1" i="1">
                                  <a:solidFill>
                                    <a:srgbClr val="C00000"/>
                                  </a:solidFill>
                                  <a:latin typeface="Cambria Math"/>
                                </a:rPr>
                                <m:t>𝒏</m:t>
                              </m:r>
                            </m:e>
                            <m:sub>
                              <m:r>
                                <a:rPr lang="en-US" sz="2880" b="1" i="1">
                                  <a:solidFill>
                                    <a:srgbClr val="C00000"/>
                                  </a:solidFill>
                                  <a:latin typeface="Cambria Math"/>
                                </a:rPr>
                                <m:t>𝒊</m:t>
                              </m:r>
                            </m:sub>
                          </m:sSub>
                          <m:r>
                            <a:rPr lang="en-US" sz="2880" b="1" i="1">
                              <a:solidFill>
                                <a:srgbClr val="C00000"/>
                              </a:solidFill>
                              <a:latin typeface="Cambria Math"/>
                            </a:rPr>
                            <m:t> </m:t>
                          </m:r>
                          <m:r>
                            <a:rPr lang="en-US" sz="2880" b="1" i="1">
                              <a:solidFill>
                                <a:srgbClr val="C00000"/>
                              </a:solidFill>
                              <a:latin typeface="Cambria Math"/>
                              <a:ea typeface="Cambria Math"/>
                            </a:rPr>
                            <m:t>×</m:t>
                          </m:r>
                          <m:r>
                            <a:rPr lang="en-US" sz="2880" b="1" i="1">
                              <a:solidFill>
                                <a:srgbClr val="C00000"/>
                              </a:solidFill>
                              <a:latin typeface="Cambria Math"/>
                              <a:ea typeface="Cambria Math"/>
                            </a:rPr>
                            <m:t>𝒄𝒐𝒔𝒕</m:t>
                          </m:r>
                          <m:d>
                            <m:dPr>
                              <m:ctrlPr>
                                <a:rPr lang="en-US" sz="2880" b="1" i="1">
                                  <a:solidFill>
                                    <a:srgbClr val="C00000"/>
                                  </a:solidFill>
                                  <a:latin typeface="Cambria Math" panose="02040503050406030204" pitchFamily="18" charset="0"/>
                                  <a:ea typeface="Cambria Math"/>
                                </a:rPr>
                              </m:ctrlPr>
                            </m:dPr>
                            <m:e>
                              <m:r>
                                <a:rPr lang="en-US" sz="2880" b="1" i="1">
                                  <a:solidFill>
                                    <a:srgbClr val="C00000"/>
                                  </a:solidFill>
                                  <a:latin typeface="Cambria Math"/>
                                  <a:ea typeface="Cambria Math"/>
                                </a:rPr>
                                <m:t>𝑰</m:t>
                              </m:r>
                              <m:sSub>
                                <m:sSubPr>
                                  <m:ctrlPr>
                                    <a:rPr lang="en-US" sz="2880" b="1" i="1">
                                      <a:solidFill>
                                        <a:srgbClr val="C00000"/>
                                      </a:solidFill>
                                      <a:latin typeface="Cambria Math" panose="02040503050406030204" pitchFamily="18" charset="0"/>
                                      <a:ea typeface="Cambria Math"/>
                                    </a:rPr>
                                  </m:ctrlPr>
                                </m:sSubPr>
                                <m:e>
                                  <m:r>
                                    <a:rPr lang="en-US" sz="2880" b="1" i="1">
                                      <a:solidFill>
                                        <a:srgbClr val="C00000"/>
                                      </a:solidFill>
                                      <a:latin typeface="Cambria Math"/>
                                      <a:ea typeface="Cambria Math"/>
                                    </a:rPr>
                                    <m:t>𝑪</m:t>
                                  </m:r>
                                </m:e>
                                <m:sub>
                                  <m:r>
                                    <a:rPr lang="en-US" sz="2880" b="1" i="1">
                                      <a:solidFill>
                                        <a:srgbClr val="C00000"/>
                                      </a:solidFill>
                                      <a:latin typeface="Cambria Math"/>
                                      <a:ea typeface="Cambria Math"/>
                                    </a:rPr>
                                    <m:t>𝒊</m:t>
                                  </m:r>
                                </m:sub>
                              </m:sSub>
                            </m:e>
                          </m:d>
                          <m:r>
                            <a:rPr lang="en-US" sz="2880" b="1" i="1">
                              <a:solidFill>
                                <a:srgbClr val="C00000"/>
                              </a:solidFill>
                              <a:latin typeface="Cambria Math"/>
                              <a:ea typeface="Cambria Math"/>
                            </a:rPr>
                            <m:t>]</m:t>
                          </m:r>
                        </m:e>
                      </m:nary>
                    </m:oMath>
                  </m:oMathPara>
                </a14:m>
                <a:endParaRPr lang="en-US" sz="2880" b="1"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58074" y="1434403"/>
                <a:ext cx="6033447" cy="1356077"/>
              </a:xfrm>
              <a:prstGeom prst="rect">
                <a:avLst/>
              </a:prstGeom>
              <a:blipFill rotWithShape="0">
                <a:blip r:embed="rId3"/>
                <a:stretch>
                  <a:fillRect/>
                </a:stretch>
              </a:blipFill>
            </p:spPr>
            <p:txBody>
              <a:bodyPr/>
              <a:lstStyle/>
              <a:p>
                <a:r>
                  <a:rPr lang="en-US">
                    <a:noFill/>
                  </a:rPr>
                  <a:t> </a:t>
                </a:r>
              </a:p>
            </p:txBody>
          </p:sp>
        </mc:Fallback>
      </mc:AlternateContent>
      <p:cxnSp>
        <p:nvCxnSpPr>
          <p:cNvPr id="8" name="Straight Arrow Connector 7"/>
          <p:cNvCxnSpPr>
            <a:endCxn id="10" idx="1"/>
          </p:cNvCxnSpPr>
          <p:nvPr/>
        </p:nvCxnSpPr>
        <p:spPr>
          <a:xfrm flipV="1">
            <a:off x="6700868" y="1240503"/>
            <a:ext cx="421511" cy="805946"/>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2379" y="1028137"/>
            <a:ext cx="3719095" cy="424732"/>
          </a:xfrm>
          <a:prstGeom prst="rect">
            <a:avLst/>
          </a:prstGeom>
          <a:noFill/>
        </p:spPr>
        <p:txBody>
          <a:bodyPr wrap="none" rtlCol="0">
            <a:spAutoFit/>
          </a:bodyPr>
          <a:lstStyle/>
          <a:p>
            <a:r>
              <a:rPr lang="en-US" sz="2160" b="1" dirty="0"/>
              <a:t>Number of plans on </a:t>
            </a:r>
            <a:r>
              <a:rPr lang="en-US" sz="2160" b="1" dirty="0" err="1"/>
              <a:t>i</a:t>
            </a:r>
            <a:r>
              <a:rPr lang="en-US" sz="2160" b="1" baseline="30000" dirty="0" err="1"/>
              <a:t>th</a:t>
            </a:r>
            <a:r>
              <a:rPr lang="en-US" sz="2160" b="1" dirty="0"/>
              <a:t> contour</a:t>
            </a:r>
          </a:p>
        </p:txBody>
      </p:sp>
      <mc:AlternateContent xmlns:mc="http://schemas.openxmlformats.org/markup-compatibility/2006" xmlns:a14="http://schemas.microsoft.com/office/drawing/2010/main">
        <mc:Choice Requires="a14">
          <p:sp>
            <p:nvSpPr>
              <p:cNvPr id="12" name="TextBox 11"/>
              <p:cNvSpPr txBox="1"/>
              <p:nvPr/>
            </p:nvSpPr>
            <p:spPr>
              <a:xfrm>
                <a:off x="3158074" y="3040392"/>
                <a:ext cx="5794343" cy="1356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80" b="1" i="1">
                              <a:solidFill>
                                <a:srgbClr val="C00000"/>
                              </a:solidFill>
                              <a:latin typeface="Cambria Math" panose="02040503050406030204" pitchFamily="18" charset="0"/>
                            </a:rPr>
                          </m:ctrlPr>
                        </m:sSubPr>
                        <m:e>
                          <m:r>
                            <a:rPr lang="en-US" sz="2880" b="1" i="1">
                              <a:solidFill>
                                <a:srgbClr val="C00000"/>
                              </a:solidFill>
                              <a:latin typeface="Cambria Math"/>
                            </a:rPr>
                            <m:t>𝑪</m:t>
                          </m:r>
                        </m:e>
                        <m:sub>
                          <m:r>
                            <a:rPr lang="en-US" sz="2880" b="1" i="1">
                              <a:solidFill>
                                <a:srgbClr val="C00000"/>
                              </a:solidFill>
                              <a:latin typeface="Cambria Math"/>
                            </a:rPr>
                            <m:t>𝒃𝒐𝒖𝒒𝒖𝒆𝒕</m:t>
                          </m:r>
                        </m:sub>
                      </m:sSub>
                      <m:d>
                        <m:dPr>
                          <m:ctrlPr>
                            <a:rPr lang="en-US" sz="2880" b="1" i="1">
                              <a:solidFill>
                                <a:srgbClr val="C00000"/>
                              </a:solidFill>
                              <a:latin typeface="Cambria Math" panose="02040503050406030204" pitchFamily="18" charset="0"/>
                            </a:rPr>
                          </m:ctrlPr>
                        </m:dPr>
                        <m:e>
                          <m:sSub>
                            <m:sSubPr>
                              <m:ctrlPr>
                                <a:rPr lang="en-US" sz="2880" b="1" i="1">
                                  <a:solidFill>
                                    <a:srgbClr val="C00000"/>
                                  </a:solidFill>
                                  <a:latin typeface="Cambria Math" panose="02040503050406030204" pitchFamily="18" charset="0"/>
                                </a:rPr>
                              </m:ctrlPr>
                            </m:sSubPr>
                            <m:e>
                              <m:r>
                                <a:rPr lang="en-US" sz="2880" b="1">
                                  <a:solidFill>
                                    <a:srgbClr val="C00000"/>
                                  </a:solidFill>
                                  <a:latin typeface="Cambria Math"/>
                                </a:rPr>
                                <m:t>𝐪</m:t>
                              </m:r>
                            </m:e>
                            <m:sub>
                              <m:r>
                                <a:rPr lang="en-US" sz="2880" b="1">
                                  <a:solidFill>
                                    <a:srgbClr val="C00000"/>
                                  </a:solidFill>
                                  <a:latin typeface="Cambria Math"/>
                                </a:rPr>
                                <m:t>𝐚</m:t>
                              </m:r>
                            </m:sub>
                          </m:sSub>
                        </m:e>
                      </m:d>
                      <m:r>
                        <a:rPr lang="en-US" sz="2880" b="1">
                          <a:solidFill>
                            <a:srgbClr val="C00000"/>
                          </a:solidFill>
                          <a:latin typeface="Cambria Math"/>
                        </a:rPr>
                        <m:t> </m:t>
                      </m:r>
                      <m:r>
                        <a:rPr lang="en-US" sz="2880" b="1" i="1">
                          <a:solidFill>
                            <a:srgbClr val="C00000"/>
                          </a:solidFill>
                          <a:latin typeface="Cambria Math"/>
                          <a:ea typeface="Cambria Math"/>
                        </a:rPr>
                        <m:t>≤</m:t>
                      </m:r>
                      <m:r>
                        <a:rPr lang="en-US" sz="2880" b="1">
                          <a:solidFill>
                            <a:srgbClr val="C00000"/>
                          </a:solidFill>
                          <a:latin typeface="Cambria Math"/>
                        </a:rPr>
                        <m:t> </m:t>
                      </m:r>
                      <m:r>
                        <a:rPr lang="el-GR" sz="2880" b="1" i="1">
                          <a:solidFill>
                            <a:srgbClr val="C00000"/>
                          </a:solidFill>
                          <a:latin typeface="Cambria Math"/>
                        </a:rPr>
                        <m:t>𝝆</m:t>
                      </m:r>
                      <m:r>
                        <a:rPr lang="en-US" sz="2880" b="1" i="1">
                          <a:solidFill>
                            <a:srgbClr val="C00000"/>
                          </a:solidFill>
                          <a:latin typeface="Cambria Math"/>
                        </a:rPr>
                        <m:t> </m:t>
                      </m:r>
                      <m:r>
                        <a:rPr lang="en-US" sz="2880" b="1" i="1">
                          <a:solidFill>
                            <a:srgbClr val="C00000"/>
                          </a:solidFill>
                          <a:latin typeface="Cambria Math"/>
                          <a:ea typeface="Cambria Math"/>
                        </a:rPr>
                        <m:t>×</m:t>
                      </m:r>
                      <m:nary>
                        <m:naryPr>
                          <m:chr m:val="∑"/>
                          <m:ctrlPr>
                            <a:rPr lang="en-US" sz="2880" b="1" i="1">
                              <a:solidFill>
                                <a:srgbClr val="C00000"/>
                              </a:solidFill>
                              <a:latin typeface="Cambria Math" panose="02040503050406030204" pitchFamily="18" charset="0"/>
                            </a:rPr>
                          </m:ctrlPr>
                        </m:naryPr>
                        <m:sub>
                          <m:r>
                            <m:rPr>
                              <m:brk m:alnAt="23"/>
                            </m:rPr>
                            <a:rPr lang="en-US" sz="2880" b="1" i="1">
                              <a:solidFill>
                                <a:srgbClr val="C00000"/>
                              </a:solidFill>
                              <a:latin typeface="Cambria Math"/>
                            </a:rPr>
                            <m:t>𝒊</m:t>
                          </m:r>
                          <m:r>
                            <a:rPr lang="en-US" sz="2880" b="1" i="1">
                              <a:solidFill>
                                <a:srgbClr val="C00000"/>
                              </a:solidFill>
                              <a:latin typeface="Cambria Math"/>
                            </a:rPr>
                            <m:t>=</m:t>
                          </m:r>
                          <m:r>
                            <a:rPr lang="en-US" sz="2880" b="1" i="1">
                              <a:solidFill>
                                <a:srgbClr val="C00000"/>
                              </a:solidFill>
                              <a:latin typeface="Cambria Math"/>
                            </a:rPr>
                            <m:t>𝟏</m:t>
                          </m:r>
                        </m:sub>
                        <m:sup>
                          <m:r>
                            <a:rPr lang="en-US" sz="2880" b="1" i="1">
                              <a:solidFill>
                                <a:srgbClr val="C00000"/>
                              </a:solidFill>
                              <a:latin typeface="Cambria Math"/>
                            </a:rPr>
                            <m:t>𝒌</m:t>
                          </m:r>
                        </m:sup>
                        <m:e>
                          <m:r>
                            <a:rPr lang="en-US" sz="2880" b="1" i="1">
                              <a:solidFill>
                                <a:srgbClr val="C00000"/>
                              </a:solidFill>
                              <a:latin typeface="Cambria Math"/>
                              <a:ea typeface="Cambria Math"/>
                            </a:rPr>
                            <m:t>𝒄𝒐𝒔𝒕</m:t>
                          </m:r>
                          <m:d>
                            <m:dPr>
                              <m:ctrlPr>
                                <a:rPr lang="en-US" sz="2880" b="1" i="1">
                                  <a:solidFill>
                                    <a:srgbClr val="C00000"/>
                                  </a:solidFill>
                                  <a:latin typeface="Cambria Math" panose="02040503050406030204" pitchFamily="18" charset="0"/>
                                  <a:ea typeface="Cambria Math"/>
                                </a:rPr>
                              </m:ctrlPr>
                            </m:dPr>
                            <m:e>
                              <m:r>
                                <a:rPr lang="en-US" sz="2880" b="1" i="1">
                                  <a:solidFill>
                                    <a:srgbClr val="C00000"/>
                                  </a:solidFill>
                                  <a:latin typeface="Cambria Math"/>
                                  <a:ea typeface="Cambria Math"/>
                                </a:rPr>
                                <m:t>𝑰</m:t>
                              </m:r>
                              <m:sSub>
                                <m:sSubPr>
                                  <m:ctrlPr>
                                    <a:rPr lang="en-US" sz="2880" b="1" i="1">
                                      <a:solidFill>
                                        <a:srgbClr val="C00000"/>
                                      </a:solidFill>
                                      <a:latin typeface="Cambria Math" panose="02040503050406030204" pitchFamily="18" charset="0"/>
                                      <a:ea typeface="Cambria Math"/>
                                    </a:rPr>
                                  </m:ctrlPr>
                                </m:sSubPr>
                                <m:e>
                                  <m:r>
                                    <a:rPr lang="en-US" sz="2880" b="1" i="1">
                                      <a:solidFill>
                                        <a:srgbClr val="C00000"/>
                                      </a:solidFill>
                                      <a:latin typeface="Cambria Math"/>
                                      <a:ea typeface="Cambria Math"/>
                                    </a:rPr>
                                    <m:t>𝑪</m:t>
                                  </m:r>
                                </m:e>
                                <m:sub>
                                  <m:r>
                                    <a:rPr lang="en-US" sz="2880" b="1" i="1">
                                      <a:solidFill>
                                        <a:srgbClr val="C00000"/>
                                      </a:solidFill>
                                      <a:latin typeface="Cambria Math"/>
                                      <a:ea typeface="Cambria Math"/>
                                    </a:rPr>
                                    <m:t>𝒊</m:t>
                                  </m:r>
                                </m:sub>
                              </m:sSub>
                            </m:e>
                          </m:d>
                        </m:e>
                      </m:nary>
                    </m:oMath>
                  </m:oMathPara>
                </a14:m>
                <a:endParaRPr lang="en-US" sz="2880" b="1"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158074" y="3040392"/>
                <a:ext cx="5794343" cy="1356077"/>
              </a:xfrm>
              <a:prstGeom prst="rect">
                <a:avLst/>
              </a:prstGeom>
              <a:blipFill rotWithShape="0">
                <a:blip r:embed="rId4"/>
                <a:stretch>
                  <a:fillRect/>
                </a:stretch>
              </a:blipFill>
            </p:spPr>
            <p:txBody>
              <a:bodyPr/>
              <a:lstStyle/>
              <a:p>
                <a:r>
                  <a:rPr lang="en-US">
                    <a:noFill/>
                  </a:rPr>
                  <a:t> </a:t>
                </a:r>
              </a:p>
            </p:txBody>
          </p:sp>
        </mc:Fallback>
      </mc:AlternateContent>
      <p:cxnSp>
        <p:nvCxnSpPr>
          <p:cNvPr id="13" name="Straight Arrow Connector 12"/>
          <p:cNvCxnSpPr/>
          <p:nvPr/>
        </p:nvCxnSpPr>
        <p:spPr>
          <a:xfrm flipH="1" flipV="1">
            <a:off x="3071664" y="2834306"/>
            <a:ext cx="2997130" cy="767513"/>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8802" y="2404648"/>
            <a:ext cx="1587614" cy="461665"/>
          </a:xfrm>
          <a:prstGeom prst="rect">
            <a:avLst/>
          </a:prstGeom>
          <a:noFill/>
        </p:spPr>
        <p:txBody>
          <a:bodyPr wrap="none" rtlCol="0">
            <a:spAutoFit/>
          </a:bodyPr>
          <a:lstStyle/>
          <a:p>
            <a:r>
              <a:rPr lang="el-GR" sz="2400" b="1" dirty="0">
                <a:solidFill>
                  <a:srgbClr val="00642D"/>
                </a:solidFill>
              </a:rPr>
              <a:t>ρ</a:t>
            </a:r>
            <a:r>
              <a:rPr lang="en-US" sz="2400" b="1" dirty="0">
                <a:solidFill>
                  <a:srgbClr val="00642D"/>
                </a:solidFill>
              </a:rPr>
              <a:t> = max(</a:t>
            </a:r>
            <a:r>
              <a:rPr lang="en-US" sz="2400" b="1" dirty="0" err="1">
                <a:solidFill>
                  <a:srgbClr val="00642D"/>
                </a:solidFill>
              </a:rPr>
              <a:t>n</a:t>
            </a:r>
            <a:r>
              <a:rPr lang="en-US" sz="2400" b="1" baseline="-25000" dirty="0" err="1">
                <a:solidFill>
                  <a:srgbClr val="00642D"/>
                </a:solidFill>
              </a:rPr>
              <a:t>i</a:t>
            </a:r>
            <a:r>
              <a:rPr lang="en-US" sz="2400" b="1" dirty="0">
                <a:solidFill>
                  <a:srgbClr val="00642D"/>
                </a:solidFill>
              </a:rPr>
              <a:t>)</a:t>
            </a:r>
          </a:p>
        </p:txBody>
      </p:sp>
      <mc:AlternateContent xmlns:mc="http://schemas.openxmlformats.org/markup-compatibility/2006" xmlns:a14="http://schemas.microsoft.com/office/drawing/2010/main">
        <mc:Choice Requires="a14">
          <p:sp>
            <p:nvSpPr>
              <p:cNvPr id="19" name="TextBox 18"/>
              <p:cNvSpPr txBox="1"/>
              <p:nvPr/>
            </p:nvSpPr>
            <p:spPr>
              <a:xfrm>
                <a:off x="3503712" y="4593372"/>
                <a:ext cx="4330673" cy="5754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80" b="1" i="1">
                              <a:solidFill>
                                <a:srgbClr val="00642D"/>
                              </a:solidFill>
                              <a:latin typeface="Cambria Math" panose="02040503050406030204" pitchFamily="18" charset="0"/>
                            </a:rPr>
                          </m:ctrlPr>
                        </m:sSubPr>
                        <m:e>
                          <m:r>
                            <a:rPr lang="en-US" sz="2880" b="1" i="1">
                              <a:solidFill>
                                <a:srgbClr val="00642D"/>
                              </a:solidFill>
                              <a:latin typeface="Cambria Math"/>
                            </a:rPr>
                            <m:t>𝑺𝒖𝒃𝑶𝒑𝒕</m:t>
                          </m:r>
                        </m:e>
                        <m:sub>
                          <m:r>
                            <a:rPr lang="en-US" sz="2880" b="1" i="1">
                              <a:solidFill>
                                <a:srgbClr val="00642D"/>
                              </a:solidFill>
                              <a:latin typeface="Cambria Math"/>
                            </a:rPr>
                            <m:t>𝒃𝒐𝒖𝒒𝒖𝒆𝒕</m:t>
                          </m:r>
                        </m:sub>
                      </m:sSub>
                      <m:d>
                        <m:dPr>
                          <m:ctrlPr>
                            <a:rPr lang="en-US" sz="2880" b="1" i="1">
                              <a:solidFill>
                                <a:srgbClr val="00642D"/>
                              </a:solidFill>
                              <a:latin typeface="Cambria Math" panose="02040503050406030204" pitchFamily="18" charset="0"/>
                            </a:rPr>
                          </m:ctrlPr>
                        </m:dPr>
                        <m:e>
                          <m:sSub>
                            <m:sSubPr>
                              <m:ctrlPr>
                                <a:rPr lang="en-US" sz="2880" b="1" i="1">
                                  <a:solidFill>
                                    <a:srgbClr val="00642D"/>
                                  </a:solidFill>
                                  <a:latin typeface="Cambria Math" panose="02040503050406030204" pitchFamily="18" charset="0"/>
                                </a:rPr>
                              </m:ctrlPr>
                            </m:sSubPr>
                            <m:e>
                              <m:r>
                                <a:rPr lang="en-US" sz="2880" b="1">
                                  <a:solidFill>
                                    <a:srgbClr val="00642D"/>
                                  </a:solidFill>
                                  <a:latin typeface="Cambria Math"/>
                                </a:rPr>
                                <m:t>𝐪</m:t>
                              </m:r>
                            </m:e>
                            <m:sub>
                              <m:r>
                                <a:rPr lang="en-US" sz="2880" b="1">
                                  <a:solidFill>
                                    <a:srgbClr val="00642D"/>
                                  </a:solidFill>
                                  <a:latin typeface="Cambria Math"/>
                                </a:rPr>
                                <m:t>𝐚</m:t>
                              </m:r>
                            </m:sub>
                          </m:sSub>
                        </m:e>
                      </m:d>
                      <m:r>
                        <a:rPr lang="en-US" sz="2880" b="1">
                          <a:solidFill>
                            <a:srgbClr val="00642D"/>
                          </a:solidFill>
                          <a:latin typeface="Cambria Math"/>
                        </a:rPr>
                        <m:t>=</m:t>
                      </m:r>
                      <m:r>
                        <a:rPr lang="en-US" sz="2880" b="1" i="1">
                          <a:solidFill>
                            <a:srgbClr val="00642D"/>
                          </a:solidFill>
                          <a:latin typeface="Cambria Math"/>
                        </a:rPr>
                        <m:t>𝟒</m:t>
                      </m:r>
                      <m:r>
                        <a:rPr lang="el-GR" sz="2880" b="1" i="1">
                          <a:solidFill>
                            <a:srgbClr val="00642D"/>
                          </a:solidFill>
                          <a:latin typeface="Cambria Math"/>
                        </a:rPr>
                        <m:t>𝝆</m:t>
                      </m:r>
                    </m:oMath>
                  </m:oMathPara>
                </a14:m>
                <a:endParaRPr lang="en-US" sz="2880" b="1" dirty="0">
                  <a:solidFill>
                    <a:srgbClr val="00642D"/>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503712" y="4593372"/>
                <a:ext cx="4330673" cy="575414"/>
              </a:xfrm>
              <a:prstGeom prst="rect">
                <a:avLst/>
              </a:prstGeom>
              <a:blipFill rotWithShape="0">
                <a:blip r:embed="rId5"/>
                <a:stretch>
                  <a:fillRect/>
                </a:stretch>
              </a:blipFill>
            </p:spPr>
            <p:txBody>
              <a:bodyPr/>
              <a:lstStyle/>
              <a:p>
                <a:r>
                  <a:rPr lang="en-US">
                    <a:noFill/>
                  </a:rPr>
                  <a:t> </a:t>
                </a:r>
              </a:p>
            </p:txBody>
          </p:sp>
        </mc:Fallback>
      </mc:AlternateContent>
      <p:sp>
        <p:nvSpPr>
          <p:cNvPr id="21" name="Content Placeholder 2"/>
          <p:cNvSpPr txBox="1">
            <a:spLocks/>
          </p:cNvSpPr>
          <p:nvPr/>
        </p:nvSpPr>
        <p:spPr bwMode="auto">
          <a:xfrm>
            <a:off x="7997011" y="4580576"/>
            <a:ext cx="3283644"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963" tIns="48982" rIns="97963" bIns="48982" numCol="1" anchor="t" anchorCtr="0" compatLnSpc="1">
            <a:prstTxWarp prst="textNoShape">
              <a:avLst/>
            </a:prstTxWarp>
          </a:bodyPr>
          <a:lstStyle>
            <a:lvl1pPr marL="304800" indent="-304800" algn="l" defTabSz="815975" rtl="0" eaLnBrk="0" fontAlgn="base" hangingPunct="0">
              <a:spcBef>
                <a:spcPct val="20000"/>
              </a:spcBef>
              <a:spcAft>
                <a:spcPct val="0"/>
              </a:spcAft>
              <a:buFont typeface="Arial" charset="0"/>
              <a:buChar char="•"/>
              <a:defRPr lang="en-US" sz="2200" kern="1200" dirty="0" smtClean="0">
                <a:solidFill>
                  <a:srgbClr val="0000CC"/>
                </a:solidFill>
                <a:latin typeface="Arial" pitchFamily="34" charset="0"/>
                <a:ea typeface="+mn-ea"/>
                <a:cs typeface="Arial" pitchFamily="34" charset="0"/>
              </a:defRPr>
            </a:lvl1pPr>
            <a:lvl2pPr marL="661988" indent="-254000" algn="l" defTabSz="815975" rtl="0" eaLnBrk="0" fontAlgn="base" hangingPunct="0">
              <a:spcBef>
                <a:spcPct val="20000"/>
              </a:spcBef>
              <a:spcAft>
                <a:spcPct val="0"/>
              </a:spcAft>
              <a:buFont typeface="Arial" charset="0"/>
              <a:buChar char="–"/>
              <a:defRPr sz="1800" kern="1200">
                <a:solidFill>
                  <a:srgbClr val="C00000"/>
                </a:solidFill>
                <a:latin typeface="Arial" pitchFamily="34" charset="0"/>
                <a:ea typeface="+mn-ea"/>
                <a:cs typeface="Arial" pitchFamily="34" charset="0"/>
              </a:defRPr>
            </a:lvl2pPr>
            <a:lvl3pPr marL="1019175" indent="-203200" algn="l" defTabSz="815975" rtl="0" eaLnBrk="0" fontAlgn="base" hangingPunct="0">
              <a:spcBef>
                <a:spcPct val="20000"/>
              </a:spcBef>
              <a:spcAft>
                <a:spcPct val="0"/>
              </a:spcAft>
              <a:buFont typeface="Arial" charset="0"/>
              <a:buChar char="•"/>
              <a:defRPr sz="1600" kern="1200">
                <a:solidFill>
                  <a:srgbClr val="00B050"/>
                </a:solidFill>
                <a:latin typeface="Arial" pitchFamily="34" charset="0"/>
                <a:ea typeface="+mn-ea"/>
                <a:cs typeface="Arial" pitchFamily="34" charset="0"/>
              </a:defRPr>
            </a:lvl3pPr>
            <a:lvl4pPr marL="1427163"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835150"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24498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6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4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27"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640" dirty="0"/>
              <a:t>(Using </a:t>
            </a:r>
            <a:r>
              <a:rPr lang="en-US" sz="2640" dirty="0" err="1"/>
              <a:t>1D</a:t>
            </a:r>
            <a:r>
              <a:rPr lang="en-US" sz="2640" dirty="0"/>
              <a:t> Analysis)</a:t>
            </a: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7" name="Rounded Rectangle 6"/>
          <p:cNvSpPr/>
          <p:nvPr/>
        </p:nvSpPr>
        <p:spPr>
          <a:xfrm>
            <a:off x="995340" y="5502831"/>
            <a:ext cx="10285316" cy="77768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80" b="1" dirty="0">
                <a:solidFill>
                  <a:srgbClr val="C00000"/>
                </a:solidFill>
              </a:rPr>
              <a:t>Bound for N-dimensions: </a:t>
            </a:r>
          </a:p>
        </p:txBody>
      </p:sp>
      <mc:AlternateContent xmlns:mc="http://schemas.openxmlformats.org/markup-compatibility/2006" xmlns:a14="http://schemas.microsoft.com/office/drawing/2010/main">
        <mc:Choice Requires="a14">
          <p:sp>
            <p:nvSpPr>
              <p:cNvPr id="16" name="TextBox 15"/>
              <p:cNvSpPr txBox="1"/>
              <p:nvPr/>
            </p:nvSpPr>
            <p:spPr>
              <a:xfrm>
                <a:off x="4911785" y="5607505"/>
                <a:ext cx="6140334" cy="6224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80" b="1" i="1">
                              <a:solidFill>
                                <a:srgbClr val="00642D"/>
                              </a:solidFill>
                              <a:latin typeface="Cambria Math" panose="02040503050406030204" pitchFamily="18" charset="0"/>
                            </a:rPr>
                          </m:ctrlPr>
                        </m:sSubPr>
                        <m:e>
                          <m:r>
                            <a:rPr lang="en-US" sz="2880" b="1" i="1">
                              <a:solidFill>
                                <a:srgbClr val="00642D"/>
                              </a:solidFill>
                              <a:latin typeface="Cambria Math"/>
                            </a:rPr>
                            <m:t>𝑺𝒖𝒃𝑶𝒑𝒕</m:t>
                          </m:r>
                        </m:e>
                        <m:sub>
                          <m:r>
                            <a:rPr lang="en-US" sz="2880" b="1" i="1">
                              <a:solidFill>
                                <a:srgbClr val="00642D"/>
                              </a:solidFill>
                              <a:latin typeface="Cambria Math"/>
                            </a:rPr>
                            <m:t>𝒃𝒐𝒖𝒒𝒖𝒆𝒕</m:t>
                          </m:r>
                        </m:sub>
                      </m:sSub>
                      <m:d>
                        <m:dPr>
                          <m:ctrlPr>
                            <a:rPr lang="en-US" sz="2880" b="1" i="1">
                              <a:solidFill>
                                <a:srgbClr val="00642D"/>
                              </a:solidFill>
                              <a:latin typeface="Cambria Math" panose="02040503050406030204" pitchFamily="18" charset="0"/>
                            </a:rPr>
                          </m:ctrlPr>
                        </m:dPr>
                        <m:e>
                          <m:sSub>
                            <m:sSubPr>
                              <m:ctrlPr>
                                <a:rPr lang="en-US" sz="2880" b="1" i="1">
                                  <a:solidFill>
                                    <a:srgbClr val="00642D"/>
                                  </a:solidFill>
                                  <a:latin typeface="Cambria Math" panose="02040503050406030204" pitchFamily="18" charset="0"/>
                                </a:rPr>
                              </m:ctrlPr>
                            </m:sSubPr>
                            <m:e>
                              <m:r>
                                <a:rPr lang="en-US" sz="2880" b="1">
                                  <a:solidFill>
                                    <a:srgbClr val="00642D"/>
                                  </a:solidFill>
                                  <a:latin typeface="Cambria Math"/>
                                </a:rPr>
                                <m:t>𝐪</m:t>
                              </m:r>
                            </m:e>
                            <m:sub>
                              <m:r>
                                <a:rPr lang="en-US" sz="2880" b="1">
                                  <a:solidFill>
                                    <a:srgbClr val="00642D"/>
                                  </a:solidFill>
                                  <a:latin typeface="Cambria Math"/>
                                </a:rPr>
                                <m:t>𝐚</m:t>
                              </m:r>
                            </m:sub>
                          </m:sSub>
                        </m:e>
                      </m:d>
                      <m:r>
                        <a:rPr lang="en-US" sz="2880" b="1">
                          <a:solidFill>
                            <a:srgbClr val="00642D"/>
                          </a:solidFill>
                          <a:latin typeface="Cambria Math"/>
                        </a:rPr>
                        <m:t>=</m:t>
                      </m:r>
                      <m:r>
                        <a:rPr lang="en-US" sz="2880" b="1" i="1">
                          <a:solidFill>
                            <a:srgbClr val="00642D"/>
                          </a:solidFill>
                          <a:latin typeface="Cambria Math"/>
                        </a:rPr>
                        <m:t>𝟒</m:t>
                      </m:r>
                      <m:r>
                        <a:rPr lang="en-US" sz="2880" b="1" i="1">
                          <a:solidFill>
                            <a:srgbClr val="00642D"/>
                          </a:solidFill>
                          <a:latin typeface="Cambria Math"/>
                        </a:rPr>
                        <m:t> × </m:t>
                      </m:r>
                      <m:sSub>
                        <m:sSubPr>
                          <m:ctrlPr>
                            <a:rPr lang="en-US" sz="2880" b="1" i="1">
                              <a:solidFill>
                                <a:srgbClr val="00642D"/>
                              </a:solidFill>
                              <a:latin typeface="Cambria Math" panose="02040503050406030204" pitchFamily="18" charset="0"/>
                              <a:ea typeface="Cambria Math"/>
                            </a:rPr>
                          </m:ctrlPr>
                        </m:sSubPr>
                        <m:e>
                          <m:r>
                            <m:rPr>
                              <m:sty m:val="p"/>
                            </m:rPr>
                            <a:rPr lang="el-GR" sz="2880" b="1" i="1">
                              <a:solidFill>
                                <a:srgbClr val="00642D"/>
                              </a:solidFill>
                              <a:latin typeface="Cambria Math"/>
                              <a:ea typeface="Cambria Math"/>
                            </a:rPr>
                            <m:t>ρ</m:t>
                          </m:r>
                        </m:e>
                        <m:sub>
                          <m:sSub>
                            <m:sSubPr>
                              <m:ctrlPr>
                                <a:rPr lang="el-GR" sz="2880" b="1" i="1">
                                  <a:solidFill>
                                    <a:srgbClr val="00642D"/>
                                  </a:solidFill>
                                  <a:latin typeface="Cambria Math" panose="02040503050406030204" pitchFamily="18" charset="0"/>
                                  <a:ea typeface="Cambria Math"/>
                                </a:rPr>
                              </m:ctrlPr>
                            </m:sSubPr>
                            <m:e>
                              <m:r>
                                <a:rPr lang="en-US" sz="2880" b="1" i="1">
                                  <a:solidFill>
                                    <a:srgbClr val="00642D"/>
                                  </a:solidFill>
                                  <a:latin typeface="Cambria Math"/>
                                  <a:ea typeface="Cambria Math"/>
                                </a:rPr>
                                <m:t> </m:t>
                              </m:r>
                            </m:e>
                            <m:sub>
                              <m:r>
                                <a:rPr lang="en-US" sz="2880" b="1" i="1">
                                  <a:solidFill>
                                    <a:srgbClr val="00642D"/>
                                  </a:solidFill>
                                  <a:latin typeface="Cambria Math"/>
                                  <a:ea typeface="Cambria Math"/>
                                </a:rPr>
                                <m:t>𝑰𝑪𝒔𝒖𝒓𝒇𝒂𝒄𝒆</m:t>
                              </m:r>
                            </m:sub>
                          </m:sSub>
                          <m:r>
                            <a:rPr lang="en-US" sz="2880" b="1" i="1">
                              <a:solidFill>
                                <a:srgbClr val="00642D"/>
                              </a:solidFill>
                              <a:latin typeface="Cambria Math"/>
                              <a:ea typeface="Cambria Math"/>
                            </a:rPr>
                            <m:t> </m:t>
                          </m:r>
                        </m:sub>
                      </m:sSub>
                    </m:oMath>
                  </m:oMathPara>
                </a14:m>
                <a:endParaRPr lang="en-US" sz="2880" b="1" dirty="0">
                  <a:solidFill>
                    <a:srgbClr val="00642D"/>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911785" y="5607505"/>
                <a:ext cx="6140334" cy="622478"/>
              </a:xfrm>
              <a:prstGeom prst="rect">
                <a:avLst/>
              </a:prstGeom>
              <a:blipFill rotWithShape="0">
                <a:blip r:embed="rId6"/>
                <a:stretch>
                  <a:fillRect/>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pPr>
              <a:defRPr/>
            </a:pPr>
            <a:fld id="{41E7FBC4-E9C5-46EF-B980-654DA18B9F15}" type="slidenum">
              <a:rPr lang="en-US" smtClean="0"/>
              <a:pPr>
                <a:defRPr/>
              </a:pPr>
              <a:t>40</a:t>
            </a:fld>
            <a:endParaRPr lang="en-US" dirty="0"/>
          </a:p>
        </p:txBody>
      </p:sp>
    </p:spTree>
    <p:extLst>
      <p:ext uri="{BB962C8B-B14F-4D97-AF65-F5344CB8AC3E}">
        <p14:creationId xmlns:p14="http://schemas.microsoft.com/office/powerpoint/2010/main" val="8819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animBg="1"/>
      <p:bldP spid="15" grpId="0"/>
      <p:bldP spid="19" grpId="0" animBg="1"/>
      <p:bldP spid="21" grpId="0"/>
      <p:bldP spid="7"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on </a:t>
            </a:r>
            <a:r>
              <a:rPr lang="el-GR" dirty="0" smtClean="0"/>
              <a:t>ρ</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From the above result we can clearly see that MSO is dependent on </a:t>
            </a:r>
            <a:r>
              <a:rPr lang="el-GR" dirty="0" smtClean="0"/>
              <a:t>ρ</a:t>
            </a:r>
            <a:r>
              <a:rPr lang="en-US" dirty="0" smtClean="0"/>
              <a:t>.</a:t>
            </a:r>
          </a:p>
          <a:p>
            <a:pPr algn="just"/>
            <a:r>
              <a:rPr lang="en-US" dirty="0" smtClean="0"/>
              <a:t>In practice, </a:t>
            </a:r>
            <a:r>
              <a:rPr lang="el-GR" dirty="0" smtClean="0"/>
              <a:t>ρ</a:t>
            </a:r>
            <a:r>
              <a:rPr lang="en-US" dirty="0" smtClean="0"/>
              <a:t> can be very large, (even in the magnitude of 100s) making the performance guarantee of 4</a:t>
            </a:r>
            <a:r>
              <a:rPr lang="el-GR" dirty="0" smtClean="0"/>
              <a:t>ρ</a:t>
            </a:r>
            <a:r>
              <a:rPr lang="en-US" dirty="0" smtClean="0"/>
              <a:t> impractically weak.</a:t>
            </a:r>
          </a:p>
          <a:p>
            <a:pPr algn="just"/>
            <a:r>
              <a:rPr lang="en-US" dirty="0" smtClean="0"/>
              <a:t>So we have to reduce the value of </a:t>
            </a:r>
            <a:r>
              <a:rPr lang="el-GR" dirty="0" smtClean="0"/>
              <a:t>ρ</a:t>
            </a:r>
            <a:r>
              <a:rPr lang="en-US" dirty="0" smtClean="0"/>
              <a:t>.</a:t>
            </a:r>
          </a:p>
          <a:p>
            <a:pPr algn="just"/>
            <a:r>
              <a:rPr lang="en-US" dirty="0" smtClean="0"/>
              <a:t>This optimization can be done during:</a:t>
            </a:r>
          </a:p>
          <a:p>
            <a:pPr lvl="1" algn="just">
              <a:buFont typeface="Wingdings" panose="05000000000000000000" pitchFamily="2" charset="2"/>
              <a:buChar char="Ø"/>
            </a:pPr>
            <a:r>
              <a:rPr lang="en-US" sz="2800" dirty="0" smtClean="0"/>
              <a:t>Compile Time:</a:t>
            </a:r>
          </a:p>
          <a:p>
            <a:pPr lvl="2" algn="just"/>
            <a:r>
              <a:rPr lang="en-US" sz="2800" dirty="0" smtClean="0"/>
              <a:t>Anorexic POSP reduction [VLDB 2007]</a:t>
            </a:r>
          </a:p>
          <a:p>
            <a:pPr lvl="1" algn="just">
              <a:buFont typeface="Wingdings" panose="05000000000000000000" pitchFamily="2" charset="2"/>
              <a:buChar char="Ø"/>
            </a:pPr>
            <a:r>
              <a:rPr lang="en-US" sz="3200" dirty="0" smtClean="0"/>
              <a:t>Run Time:</a:t>
            </a:r>
          </a:p>
          <a:p>
            <a:pPr lvl="2" algn="just"/>
            <a:r>
              <a:rPr lang="en-US" sz="2800" dirty="0" smtClean="0"/>
              <a:t>Explicit Monitoring of Selectivity Lower Bounds</a:t>
            </a:r>
          </a:p>
          <a:p>
            <a:pPr lvl="2" algn="just"/>
            <a:r>
              <a:rPr lang="en-US" sz="2800" dirty="0" smtClean="0"/>
              <a:t>Spilling-based Execution.</a:t>
            </a:r>
          </a:p>
          <a:p>
            <a:pPr lvl="2" algn="just"/>
            <a:endParaRPr lang="en-US" sz="2800" dirty="0"/>
          </a:p>
        </p:txBody>
      </p:sp>
    </p:spTree>
    <p:extLst>
      <p:ext uri="{BB962C8B-B14F-4D97-AF65-F5344CB8AC3E}">
        <p14:creationId xmlns:p14="http://schemas.microsoft.com/office/powerpoint/2010/main" val="1629215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Anorexic Reduction</a:t>
            </a:r>
            <a:endParaRPr lang="en-US" dirty="0"/>
          </a:p>
        </p:txBody>
      </p:sp>
      <p:sp>
        <p:nvSpPr>
          <p:cNvPr id="3" name="Content Placeholder 2"/>
          <p:cNvSpPr>
            <a:spLocks noGrp="1"/>
          </p:cNvSpPr>
          <p:nvPr>
            <p:ph idx="1"/>
          </p:nvPr>
        </p:nvSpPr>
        <p:spPr/>
        <p:txBody>
          <a:bodyPr/>
          <a:lstStyle/>
          <a:p>
            <a:pPr algn="just"/>
            <a:r>
              <a:rPr lang="en-US" dirty="0" smtClean="0"/>
              <a:t>This is used to reduce the number of plans that are present during compile time.</a:t>
            </a:r>
          </a:p>
          <a:p>
            <a:pPr algn="just"/>
            <a:r>
              <a:rPr lang="en-US" dirty="0" smtClean="0"/>
              <a:t>In this method, one plan occupies the other plan’s region in the ESS space, if the sub-optimality introduced due to these occupations can be bounded to a user defined threshold </a:t>
            </a:r>
            <a:r>
              <a:rPr lang="el-GR" dirty="0" smtClean="0"/>
              <a:t>λ.</a:t>
            </a:r>
            <a:endParaRPr lang="en-US" dirty="0"/>
          </a:p>
          <a:p>
            <a:pPr algn="just"/>
            <a:r>
              <a:rPr lang="en-US" dirty="0" smtClean="0"/>
              <a:t>It was shown that even for complex OLAP queries, a </a:t>
            </a:r>
            <a:r>
              <a:rPr lang="el-GR" dirty="0" smtClean="0"/>
              <a:t>λ</a:t>
            </a:r>
            <a:r>
              <a:rPr lang="en-US" dirty="0" smtClean="0"/>
              <a:t> value of 20% was typically sufficient to bring the number of POSP plans down to a small number around or within 10.</a:t>
            </a:r>
          </a:p>
          <a:p>
            <a:pPr algn="just"/>
            <a:r>
              <a:rPr lang="en-US" dirty="0" smtClean="0"/>
              <a:t>In this case instead of 4</a:t>
            </a:r>
            <a:r>
              <a:rPr lang="el-GR" dirty="0"/>
              <a:t> </a:t>
            </a:r>
            <a:r>
              <a:rPr lang="el-GR" dirty="0" smtClean="0"/>
              <a:t>ρ</a:t>
            </a:r>
            <a:r>
              <a:rPr lang="en-US" dirty="0" smtClean="0"/>
              <a:t>, we will have </a:t>
            </a:r>
            <a:r>
              <a:rPr lang="el-GR" dirty="0"/>
              <a:t>(1+λ) </a:t>
            </a:r>
            <a:r>
              <a:rPr lang="el-GR" dirty="0" smtClean="0"/>
              <a:t>ρ</a:t>
            </a:r>
            <a:r>
              <a:rPr lang="en-US" dirty="0" smtClean="0"/>
              <a:t> but here </a:t>
            </a:r>
            <a:r>
              <a:rPr lang="el-GR" dirty="0" smtClean="0"/>
              <a:t>ρ</a:t>
            </a:r>
            <a:r>
              <a:rPr lang="en-US" dirty="0" smtClean="0"/>
              <a:t> is considerably reduced.</a:t>
            </a:r>
            <a:endParaRPr lang="en-US" dirty="0"/>
          </a:p>
        </p:txBody>
      </p:sp>
    </p:spTree>
    <p:extLst>
      <p:ext uri="{BB962C8B-B14F-4D97-AF65-F5344CB8AC3E}">
        <p14:creationId xmlns:p14="http://schemas.microsoft.com/office/powerpoint/2010/main" val="2040273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915"/>
            <a:ext cx="10515600" cy="1325563"/>
          </a:xfrm>
        </p:spPr>
        <p:txBody>
          <a:bodyPr/>
          <a:lstStyle/>
          <a:p>
            <a:r>
              <a:rPr lang="en-US" dirty="0" smtClean="0"/>
              <a:t>MSO guarantees (compile time)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5696061"/>
              </p:ext>
            </p:extLst>
          </p:nvPr>
        </p:nvGraphicFramePr>
        <p:xfrm>
          <a:off x="2857500" y="1165860"/>
          <a:ext cx="6694883" cy="5414723"/>
        </p:xfrm>
        <a:graphic>
          <a:graphicData uri="http://schemas.openxmlformats.org/drawingml/2006/table">
            <a:tbl>
              <a:tblPr firstRow="1" bandRow="1">
                <a:tableStyleId>{6E25E649-3F16-4E02-A733-19D2CDBF48F0}</a:tableStyleId>
              </a:tblPr>
              <a:tblGrid>
                <a:gridCol w="1177404"/>
                <a:gridCol w="786416"/>
                <a:gridCol w="1709474"/>
                <a:gridCol w="1175229"/>
                <a:gridCol w="1846360"/>
              </a:tblGrid>
              <a:tr h="1473091">
                <a:tc>
                  <a:txBody>
                    <a:bodyPr/>
                    <a:lstStyle/>
                    <a:p>
                      <a:pPr algn="ctr"/>
                      <a:r>
                        <a:rPr lang="en-US" sz="2200" baseline="0" dirty="0" smtClean="0"/>
                        <a:t>Query (dim)</a:t>
                      </a:r>
                      <a:endParaRPr lang="en-US" sz="2200" baseline="0" dirty="0">
                        <a:solidFill>
                          <a:srgbClr val="002060"/>
                        </a:solidFill>
                      </a:endParaRPr>
                    </a:p>
                  </a:txBody>
                  <a:tcPr marL="109728" marR="109728" marT="54864" marB="54864"/>
                </a:tc>
                <a:tc>
                  <a:txBody>
                    <a:bodyPr/>
                    <a:lstStyle/>
                    <a:p>
                      <a:pPr algn="ctr"/>
                      <a:r>
                        <a:rPr lang="el-GR" sz="2200" dirty="0" smtClean="0"/>
                        <a:t>ρ</a:t>
                      </a:r>
                      <a:r>
                        <a:rPr lang="en-US" sz="2200" baseline="-25000" dirty="0" err="1" smtClean="0"/>
                        <a:t>POSP</a:t>
                      </a:r>
                      <a:endParaRPr lang="en-US" sz="2200" baseline="-25000" dirty="0">
                        <a:solidFill>
                          <a:srgbClr val="002060"/>
                        </a:solidFill>
                      </a:endParaRPr>
                    </a:p>
                  </a:txBody>
                  <a:tcPr marL="109728" marR="109728" marT="54864" marB="54864"/>
                </a:tc>
                <a:tc>
                  <a:txBody>
                    <a:bodyPr/>
                    <a:lstStyle/>
                    <a:p>
                      <a:pPr algn="ctr"/>
                      <a:r>
                        <a:rPr lang="en-US" sz="2200" dirty="0" err="1" smtClean="0"/>
                        <a:t>MSO</a:t>
                      </a:r>
                      <a:r>
                        <a:rPr lang="en-US" sz="2200" dirty="0" smtClean="0"/>
                        <a:t> Bound</a:t>
                      </a:r>
                      <a:r>
                        <a:rPr lang="en-US" sz="2200" baseline="0" dirty="0" smtClean="0"/>
                        <a:t> </a:t>
                      </a:r>
                    </a:p>
                    <a:p>
                      <a:pPr algn="ctr"/>
                      <a:r>
                        <a:rPr lang="en-US" sz="2200" baseline="0" dirty="0" smtClean="0"/>
                        <a:t>(</a:t>
                      </a:r>
                      <a:r>
                        <a:rPr lang="en-US" sz="2200" dirty="0" err="1" smtClean="0"/>
                        <a:t>POSP</a:t>
                      </a:r>
                      <a:r>
                        <a:rPr lang="en-US" sz="2200" smtClean="0"/>
                        <a:t>) </a:t>
                      </a:r>
                      <a:br>
                        <a:rPr lang="en-US" sz="2200" smtClean="0"/>
                      </a:br>
                      <a:r>
                        <a:rPr lang="en-US" sz="2200" smtClean="0"/>
                        <a:t>= 4</a:t>
                      </a:r>
                      <a:r>
                        <a:rPr lang="el-GR" sz="2200" dirty="0" smtClean="0"/>
                        <a:t>ρ</a:t>
                      </a:r>
                      <a:r>
                        <a:rPr lang="en-US" sz="2200" baseline="-25000" dirty="0" err="1" smtClean="0"/>
                        <a:t>POSP</a:t>
                      </a:r>
                      <a:endParaRPr lang="en-US" sz="2200" baseline="-25000" dirty="0" smtClean="0">
                        <a:solidFill>
                          <a:srgbClr val="002060"/>
                        </a:solidFill>
                      </a:endParaRPr>
                    </a:p>
                  </a:txBody>
                  <a:tcPr marL="109728" marR="109728" marT="54864" marB="54864"/>
                </a:tc>
                <a:tc>
                  <a:txBody>
                    <a:bodyPr/>
                    <a:lstStyle/>
                    <a:p>
                      <a:pPr algn="ctr"/>
                      <a:r>
                        <a:rPr lang="el-GR" sz="2200" smtClean="0"/>
                        <a:t>ρ</a:t>
                      </a:r>
                      <a:r>
                        <a:rPr lang="en-US" sz="2200" baseline="-25000" smtClean="0"/>
                        <a:t>reduced</a:t>
                      </a:r>
                      <a:endParaRPr lang="en-US" sz="2200" baseline="30000" dirty="0" smtClean="0"/>
                    </a:p>
                    <a:p>
                      <a:pPr algn="ctr"/>
                      <a:r>
                        <a:rPr lang="en-US" sz="2200" dirty="0" smtClean="0"/>
                        <a:t>(</a:t>
                      </a:r>
                      <a:r>
                        <a:rPr lang="el-GR" sz="2200" smtClean="0"/>
                        <a:t>λ</a:t>
                      </a:r>
                      <a:r>
                        <a:rPr lang="en-US" sz="2200" smtClean="0"/>
                        <a:t>=0.2)</a:t>
                      </a:r>
                      <a:endParaRPr lang="en-US" sz="2200" dirty="0">
                        <a:solidFill>
                          <a:schemeClr val="tx1"/>
                        </a:solidFill>
                      </a:endParaRPr>
                    </a:p>
                  </a:txBody>
                  <a:tcPr marL="109728" marR="109728" marT="54864" marB="54864"/>
                </a:tc>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2200" dirty="0" err="1" smtClean="0"/>
                        <a:t>MSO</a:t>
                      </a:r>
                      <a:r>
                        <a:rPr lang="en-US" sz="2200" dirty="0" smtClean="0"/>
                        <a:t> Bound </a:t>
                      </a:r>
                    </a:p>
                    <a:p>
                      <a:pPr marL="0" marR="0" indent="0" algn="ctr" defTabSz="816359" rtl="0" eaLnBrk="1" fontAlgn="auto" latinLnBrk="0" hangingPunct="1">
                        <a:lnSpc>
                          <a:spcPct val="100000"/>
                        </a:lnSpc>
                        <a:spcBef>
                          <a:spcPts val="0"/>
                        </a:spcBef>
                        <a:spcAft>
                          <a:spcPts val="0"/>
                        </a:spcAft>
                        <a:buClrTx/>
                        <a:buSzTx/>
                        <a:buFontTx/>
                        <a:buNone/>
                        <a:tabLst/>
                        <a:defRPr/>
                      </a:pPr>
                      <a:r>
                        <a:rPr lang="en-US" sz="2200" dirty="0" smtClean="0"/>
                        <a:t>(reduced)</a:t>
                      </a:r>
                    </a:p>
                    <a:p>
                      <a:pPr marL="0" marR="0" indent="0" algn="ctr" defTabSz="816359" rtl="0" eaLnBrk="1" fontAlgn="auto" latinLnBrk="0" hangingPunct="1">
                        <a:lnSpc>
                          <a:spcPct val="100000"/>
                        </a:lnSpc>
                        <a:spcBef>
                          <a:spcPts val="0"/>
                        </a:spcBef>
                        <a:spcAft>
                          <a:spcPts val="0"/>
                        </a:spcAft>
                        <a:buClrTx/>
                        <a:buSzTx/>
                        <a:buFontTx/>
                        <a:buNone/>
                        <a:tabLst/>
                        <a:defRPr/>
                      </a:pPr>
                      <a:r>
                        <a:rPr lang="en-US" sz="2200" dirty="0" smtClean="0"/>
                        <a:t>= 4</a:t>
                      </a:r>
                      <a:r>
                        <a:rPr lang="el-GR" sz="2200" dirty="0" smtClean="0"/>
                        <a:t>ρ</a:t>
                      </a:r>
                      <a:r>
                        <a:rPr lang="en-US" sz="2200" baseline="-25000" dirty="0" smtClean="0"/>
                        <a:t>reduced</a:t>
                      </a:r>
                      <a:r>
                        <a:rPr lang="en-US" sz="2200" baseline="0" dirty="0" smtClean="0"/>
                        <a:t>(1+</a:t>
                      </a:r>
                      <a:r>
                        <a:rPr lang="el-GR" sz="2200" baseline="0" dirty="0" smtClean="0"/>
                        <a:t>λ</a:t>
                      </a:r>
                      <a:r>
                        <a:rPr lang="en-US" sz="2200" baseline="0" dirty="0" smtClean="0"/>
                        <a:t>)</a:t>
                      </a:r>
                      <a:endParaRPr lang="en-US" sz="2200" dirty="0" smtClean="0"/>
                    </a:p>
                  </a:txBody>
                  <a:tcPr marL="109728" marR="109728" marT="54864" marB="54864"/>
                </a:tc>
              </a:tr>
              <a:tr h="389936">
                <a:tc>
                  <a:txBody>
                    <a:bodyPr/>
                    <a:lstStyle/>
                    <a:p>
                      <a:pPr algn="ctr"/>
                      <a:r>
                        <a:rPr lang="en-US" sz="1800" b="1" baseline="0" dirty="0" err="1" smtClean="0">
                          <a:solidFill>
                            <a:schemeClr val="accent6">
                              <a:lumMod val="75000"/>
                            </a:schemeClr>
                          </a:solidFill>
                        </a:rPr>
                        <a:t>Q5</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3D</a:t>
                      </a:r>
                      <a:r>
                        <a:rPr lang="en-US" sz="1800" b="1" baseline="0" dirty="0" smtClean="0">
                          <a:solidFill>
                            <a:schemeClr val="accent6">
                              <a:lumMod val="75000"/>
                            </a:schemeClr>
                          </a:solidFill>
                        </a:rPr>
                        <a:t>)</a:t>
                      </a:r>
                      <a:endParaRPr lang="en-US" sz="1800" b="1" baseline="0" dirty="0">
                        <a:solidFill>
                          <a:schemeClr val="accent6">
                            <a:lumMod val="75000"/>
                          </a:schemeClr>
                        </a:solidFill>
                      </a:endParaRPr>
                    </a:p>
                  </a:txBody>
                  <a:tcPr marL="109728" marR="109728" marT="54864" marB="54864"/>
                </a:tc>
                <a:tc>
                  <a:txBody>
                    <a:bodyPr/>
                    <a:lstStyle/>
                    <a:p>
                      <a:pPr algn="ctr"/>
                      <a:r>
                        <a:rPr lang="en-US" sz="1800" b="1" dirty="0" smtClean="0"/>
                        <a:t>11</a:t>
                      </a:r>
                      <a:endParaRPr lang="en-US" sz="1800" b="1" dirty="0">
                        <a:solidFill>
                          <a:srgbClr val="00642D"/>
                        </a:solidFill>
                      </a:endParaRPr>
                    </a:p>
                  </a:txBody>
                  <a:tcPr marL="109728" marR="109728" marT="54864" marB="54864"/>
                </a:tc>
                <a:tc>
                  <a:txBody>
                    <a:bodyPr/>
                    <a:lstStyle/>
                    <a:p>
                      <a:pPr algn="ctr"/>
                      <a:r>
                        <a:rPr lang="en-US" sz="1800" b="1" baseline="0" dirty="0" smtClean="0"/>
                        <a:t>44</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3</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14.4</a:t>
                      </a:r>
                      <a:endParaRPr lang="en-US" sz="1800" b="1" dirty="0">
                        <a:solidFill>
                          <a:srgbClr val="00642D"/>
                        </a:solidFill>
                      </a:endParaRPr>
                    </a:p>
                  </a:txBody>
                  <a:tcPr marL="109728" marR="109728" marT="54864" marB="54864"/>
                </a:tc>
              </a:tr>
              <a:tr h="389936">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Q7</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3D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13</a:t>
                      </a:r>
                      <a:endParaRPr lang="en-US" sz="1800" b="1" dirty="0">
                        <a:solidFill>
                          <a:srgbClr val="00642D"/>
                        </a:solidFill>
                      </a:endParaRPr>
                    </a:p>
                  </a:txBody>
                  <a:tcPr marL="109728" marR="109728" marT="54864" marB="54864"/>
                </a:tc>
                <a:tc>
                  <a:txBody>
                    <a:bodyPr/>
                    <a:lstStyle/>
                    <a:p>
                      <a:pPr algn="ctr"/>
                      <a:r>
                        <a:rPr lang="en-US" sz="1800" b="1" baseline="0" dirty="0" smtClean="0"/>
                        <a:t>52</a:t>
                      </a:r>
                      <a:endParaRPr lang="en-US" sz="1800" b="1" baseline="30000" dirty="0">
                        <a:solidFill>
                          <a:srgbClr val="00642D"/>
                        </a:solidFill>
                      </a:endParaRPr>
                    </a:p>
                  </a:txBody>
                  <a:tcPr marL="109728" marR="109728" marT="54864" marB="54864"/>
                </a:tc>
                <a:tc>
                  <a:txBody>
                    <a:bodyPr/>
                    <a:lstStyle/>
                    <a:p>
                      <a:pPr algn="ctr"/>
                      <a:r>
                        <a:rPr lang="en-US" sz="1800" b="1" baseline="0" dirty="0" smtClean="0">
                          <a:solidFill>
                            <a:srgbClr val="00642D"/>
                          </a:solidFill>
                        </a:rPr>
                        <a:t>3</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14.4</a:t>
                      </a:r>
                      <a:endParaRPr lang="en-US" sz="1800" b="1" dirty="0">
                        <a:solidFill>
                          <a:srgbClr val="00642D"/>
                        </a:solidFill>
                      </a:endParaRPr>
                    </a:p>
                  </a:txBody>
                  <a:tcPr marL="109728" marR="109728" marT="54864" marB="54864"/>
                </a:tc>
              </a:tr>
              <a:tr h="393260">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Q8</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4D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88</a:t>
                      </a:r>
                      <a:endParaRPr lang="en-US" sz="1800" b="1" dirty="0">
                        <a:solidFill>
                          <a:srgbClr val="00642D"/>
                        </a:solidFill>
                      </a:endParaRPr>
                    </a:p>
                  </a:txBody>
                  <a:tcPr marL="109728" marR="109728" marT="54864" marB="54864"/>
                </a:tc>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smtClean="0"/>
                        <a:t>352</a:t>
                      </a:r>
                      <a:endParaRPr lang="en-US" sz="1800" b="1" baseline="0" dirty="0" smtClean="0">
                        <a:solidFill>
                          <a:srgbClr val="00642D"/>
                        </a:solidFill>
                      </a:endParaRPr>
                    </a:p>
                  </a:txBody>
                  <a:tcPr marL="109728" marR="109728" marT="54864" marB="54864"/>
                </a:tc>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smtClean="0">
                          <a:solidFill>
                            <a:srgbClr val="00642D"/>
                          </a:solidFill>
                        </a:rPr>
                        <a:t>7</a:t>
                      </a:r>
                    </a:p>
                  </a:txBody>
                  <a:tcPr marL="109728" marR="109728" marT="54864" marB="54864"/>
                </a:tc>
                <a:tc>
                  <a:txBody>
                    <a:bodyPr/>
                    <a:lstStyle/>
                    <a:p>
                      <a:pPr algn="ctr"/>
                      <a:r>
                        <a:rPr lang="en-US" sz="1800" b="1" dirty="0" smtClean="0">
                          <a:solidFill>
                            <a:srgbClr val="00642D"/>
                          </a:solidFill>
                        </a:rPr>
                        <a:t>33.6</a:t>
                      </a:r>
                      <a:endParaRPr lang="en-US" sz="1800" b="1" dirty="0">
                        <a:solidFill>
                          <a:srgbClr val="00642D"/>
                        </a:solidFill>
                      </a:endParaRPr>
                    </a:p>
                  </a:txBody>
                  <a:tcPr marL="109728" marR="109728" marT="54864" marB="54864"/>
                </a:tc>
              </a:tr>
              <a:tr h="389936">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Q7</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5D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111</a:t>
                      </a:r>
                      <a:endParaRPr lang="en-US" sz="1800" b="1" dirty="0">
                        <a:solidFill>
                          <a:srgbClr val="00642D"/>
                        </a:solidFill>
                      </a:endParaRPr>
                    </a:p>
                  </a:txBody>
                  <a:tcPr marL="109728" marR="109728" marT="54864" marB="54864"/>
                </a:tc>
                <a:tc>
                  <a:txBody>
                    <a:bodyPr/>
                    <a:lstStyle/>
                    <a:p>
                      <a:pPr algn="ctr"/>
                      <a:r>
                        <a:rPr lang="en-US" sz="1800" b="1" baseline="0" dirty="0" smtClean="0"/>
                        <a:t>444</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9</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43.2</a:t>
                      </a:r>
                      <a:endParaRPr lang="en-US" sz="1800" b="1" dirty="0">
                        <a:solidFill>
                          <a:srgbClr val="00642D"/>
                        </a:solidFill>
                      </a:endParaRPr>
                    </a:p>
                  </a:txBody>
                  <a:tcPr marL="109728" marR="109728" marT="54864" marB="54864"/>
                </a:tc>
              </a:tr>
              <a:tr h="399673">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Q15</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3D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7</a:t>
                      </a:r>
                      <a:endParaRPr lang="en-US" sz="1800" b="1" dirty="0">
                        <a:solidFill>
                          <a:srgbClr val="00642D"/>
                        </a:solidFill>
                      </a:endParaRPr>
                    </a:p>
                  </a:txBody>
                  <a:tcPr marL="109728" marR="109728" marT="54864" marB="54864"/>
                </a:tc>
                <a:tc>
                  <a:txBody>
                    <a:bodyPr/>
                    <a:lstStyle/>
                    <a:p>
                      <a:pPr algn="ctr"/>
                      <a:r>
                        <a:rPr lang="en-US" sz="1800" b="1" dirty="0" smtClean="0"/>
                        <a:t>28</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3</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14.4</a:t>
                      </a:r>
                      <a:endParaRPr lang="en-US" sz="1800" b="1" dirty="0">
                        <a:solidFill>
                          <a:srgbClr val="00642D"/>
                        </a:solidFill>
                      </a:endParaRPr>
                    </a:p>
                  </a:txBody>
                  <a:tcPr marL="109728" marR="109728" marT="54864" marB="54864"/>
                </a:tc>
              </a:tr>
              <a:tr h="389936">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Q96</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3D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6</a:t>
                      </a:r>
                      <a:endParaRPr lang="en-US" sz="1800" b="1" dirty="0">
                        <a:solidFill>
                          <a:srgbClr val="00642D"/>
                        </a:solidFill>
                      </a:endParaRPr>
                    </a:p>
                  </a:txBody>
                  <a:tcPr marL="109728" marR="109728" marT="54864" marB="54864"/>
                </a:tc>
                <a:tc>
                  <a:txBody>
                    <a:bodyPr/>
                    <a:lstStyle/>
                    <a:p>
                      <a:pPr algn="ctr"/>
                      <a:r>
                        <a:rPr lang="en-US" sz="1800" b="1" dirty="0" smtClean="0"/>
                        <a:t>24</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3</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14.4</a:t>
                      </a:r>
                      <a:endParaRPr lang="en-US" sz="1800" b="1" dirty="0">
                        <a:solidFill>
                          <a:srgbClr val="00642D"/>
                        </a:solidFill>
                      </a:endParaRPr>
                    </a:p>
                  </a:txBody>
                  <a:tcPr marL="109728" marR="109728" marT="54864" marB="54864"/>
                </a:tc>
              </a:tr>
              <a:tr h="399673">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Q7</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4D</a:t>
                      </a:r>
                      <a:r>
                        <a:rPr lang="en-US" sz="1800" b="1" baseline="0" dirty="0" smtClean="0">
                          <a:solidFill>
                            <a:schemeClr val="accent6">
                              <a:lumMod val="75000"/>
                            </a:schemeClr>
                          </a:solidFill>
                        </a:rPr>
                        <a:t>)</a:t>
                      </a:r>
                      <a:endParaRPr lang="en-US" sz="1800" b="1" baseline="0" dirty="0">
                        <a:solidFill>
                          <a:schemeClr val="accent6">
                            <a:lumMod val="75000"/>
                          </a:schemeClr>
                        </a:solidFill>
                      </a:endParaRPr>
                    </a:p>
                  </a:txBody>
                  <a:tcPr marL="109728" marR="109728" marT="54864" marB="54864"/>
                </a:tc>
                <a:tc>
                  <a:txBody>
                    <a:bodyPr/>
                    <a:lstStyle/>
                    <a:p>
                      <a:pPr algn="ctr"/>
                      <a:r>
                        <a:rPr lang="en-US" sz="1800" b="1" dirty="0" smtClean="0"/>
                        <a:t>29</a:t>
                      </a:r>
                      <a:endParaRPr lang="en-US" sz="1800" b="1" dirty="0">
                        <a:solidFill>
                          <a:srgbClr val="00642D"/>
                        </a:solidFill>
                      </a:endParaRPr>
                    </a:p>
                  </a:txBody>
                  <a:tcPr marL="109728" marR="109728" marT="54864" marB="54864"/>
                </a:tc>
                <a:tc>
                  <a:txBody>
                    <a:bodyPr/>
                    <a:lstStyle/>
                    <a:p>
                      <a:pPr algn="ctr"/>
                      <a:r>
                        <a:rPr lang="en-US" sz="1800" b="1" dirty="0" smtClean="0"/>
                        <a:t>116</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4</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19.2</a:t>
                      </a:r>
                      <a:endParaRPr lang="en-US" sz="1800" b="1" dirty="0">
                        <a:solidFill>
                          <a:srgbClr val="00642D"/>
                        </a:solidFill>
                      </a:endParaRPr>
                    </a:p>
                  </a:txBody>
                  <a:tcPr marL="109728" marR="109728" marT="54864" marB="54864"/>
                </a:tc>
              </a:tr>
              <a:tr h="399673">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Q19</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5D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159</a:t>
                      </a:r>
                      <a:endParaRPr lang="en-US" sz="1800" b="1" dirty="0">
                        <a:solidFill>
                          <a:srgbClr val="00642D"/>
                        </a:solidFill>
                      </a:endParaRPr>
                    </a:p>
                  </a:txBody>
                  <a:tcPr marL="109728" marR="109728" marT="54864" marB="54864"/>
                </a:tc>
                <a:tc>
                  <a:txBody>
                    <a:bodyPr/>
                    <a:lstStyle/>
                    <a:p>
                      <a:pPr algn="ctr"/>
                      <a:r>
                        <a:rPr lang="en-US" sz="1800" b="1" dirty="0" smtClean="0"/>
                        <a:t>636</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8</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38.4</a:t>
                      </a:r>
                      <a:endParaRPr lang="en-US" sz="1800" b="1" dirty="0">
                        <a:solidFill>
                          <a:srgbClr val="00642D"/>
                        </a:solidFill>
                      </a:endParaRPr>
                    </a:p>
                  </a:txBody>
                  <a:tcPr marL="109728" marR="109728" marT="54864" marB="54864"/>
                </a:tc>
              </a:tr>
              <a:tr h="389936">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Q26</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4D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25</a:t>
                      </a:r>
                      <a:endParaRPr lang="en-US" sz="1800" b="1" dirty="0">
                        <a:solidFill>
                          <a:srgbClr val="00642D"/>
                        </a:solidFill>
                      </a:endParaRPr>
                    </a:p>
                  </a:txBody>
                  <a:tcPr marL="109728" marR="109728" marT="54864" marB="54864"/>
                </a:tc>
                <a:tc>
                  <a:txBody>
                    <a:bodyPr/>
                    <a:lstStyle/>
                    <a:p>
                      <a:pPr algn="ctr"/>
                      <a:r>
                        <a:rPr lang="en-US" sz="1800" b="1" baseline="0" dirty="0" smtClean="0"/>
                        <a:t>100</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5</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24.0</a:t>
                      </a:r>
                      <a:endParaRPr lang="en-US" sz="1800" b="1" dirty="0">
                        <a:solidFill>
                          <a:srgbClr val="00642D"/>
                        </a:solidFill>
                      </a:endParaRPr>
                    </a:p>
                  </a:txBody>
                  <a:tcPr marL="109728" marR="109728" marT="54864" marB="54864"/>
                </a:tc>
              </a:tr>
              <a:tr h="399673">
                <a:tc>
                  <a:txBody>
                    <a:bodyPr/>
                    <a:lstStyle/>
                    <a:p>
                      <a:pPr marL="0" marR="0" indent="0" algn="ctr" defTabSz="816359"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accent6">
                              <a:lumMod val="75000"/>
                            </a:schemeClr>
                          </a:solidFill>
                        </a:rPr>
                        <a:t>Q91</a:t>
                      </a:r>
                      <a:r>
                        <a:rPr lang="en-US" sz="1800" b="1" baseline="0" dirty="0" smtClean="0">
                          <a:solidFill>
                            <a:schemeClr val="accent6">
                              <a:lumMod val="75000"/>
                            </a:schemeClr>
                          </a:solidFill>
                        </a:rPr>
                        <a:t> (</a:t>
                      </a:r>
                      <a:r>
                        <a:rPr lang="en-US" sz="1800" b="1" baseline="0" dirty="0" err="1" smtClean="0">
                          <a:solidFill>
                            <a:schemeClr val="accent6">
                              <a:lumMod val="75000"/>
                            </a:schemeClr>
                          </a:solidFill>
                        </a:rPr>
                        <a:t>4D</a:t>
                      </a:r>
                      <a:r>
                        <a:rPr lang="en-US" sz="1800" b="1" baseline="0" dirty="0" smtClean="0">
                          <a:solidFill>
                            <a:schemeClr val="accent6">
                              <a:lumMod val="75000"/>
                            </a:schemeClr>
                          </a:solidFill>
                        </a:rPr>
                        <a:t>)</a:t>
                      </a:r>
                    </a:p>
                  </a:txBody>
                  <a:tcPr marL="109728" marR="109728" marT="54864" marB="54864"/>
                </a:tc>
                <a:tc>
                  <a:txBody>
                    <a:bodyPr/>
                    <a:lstStyle/>
                    <a:p>
                      <a:pPr algn="ctr"/>
                      <a:r>
                        <a:rPr lang="en-US" sz="1800" b="1" dirty="0" smtClean="0"/>
                        <a:t>94</a:t>
                      </a:r>
                      <a:endParaRPr lang="en-US" sz="1800" b="1" dirty="0">
                        <a:solidFill>
                          <a:srgbClr val="00642D"/>
                        </a:solidFill>
                      </a:endParaRPr>
                    </a:p>
                  </a:txBody>
                  <a:tcPr marL="109728" marR="109728" marT="54864" marB="54864"/>
                </a:tc>
                <a:tc>
                  <a:txBody>
                    <a:bodyPr/>
                    <a:lstStyle/>
                    <a:p>
                      <a:pPr algn="ctr"/>
                      <a:r>
                        <a:rPr lang="en-US" sz="1800" b="1" baseline="0" dirty="0" smtClean="0"/>
                        <a:t>376</a:t>
                      </a:r>
                      <a:endParaRPr lang="en-US" sz="1800" b="1" baseline="0" dirty="0">
                        <a:solidFill>
                          <a:srgbClr val="00642D"/>
                        </a:solidFill>
                      </a:endParaRPr>
                    </a:p>
                  </a:txBody>
                  <a:tcPr marL="109728" marR="109728" marT="54864" marB="54864"/>
                </a:tc>
                <a:tc>
                  <a:txBody>
                    <a:bodyPr/>
                    <a:lstStyle/>
                    <a:p>
                      <a:pPr algn="ctr"/>
                      <a:r>
                        <a:rPr lang="en-US" sz="1800" b="1" baseline="0" dirty="0" smtClean="0">
                          <a:solidFill>
                            <a:srgbClr val="00642D"/>
                          </a:solidFill>
                        </a:rPr>
                        <a:t>9</a:t>
                      </a:r>
                      <a:endParaRPr lang="en-US" sz="1800" b="1" baseline="0" dirty="0">
                        <a:solidFill>
                          <a:srgbClr val="00642D"/>
                        </a:solidFill>
                      </a:endParaRPr>
                    </a:p>
                  </a:txBody>
                  <a:tcPr marL="109728" marR="109728" marT="54864" marB="54864"/>
                </a:tc>
                <a:tc>
                  <a:txBody>
                    <a:bodyPr/>
                    <a:lstStyle/>
                    <a:p>
                      <a:pPr algn="ctr"/>
                      <a:r>
                        <a:rPr lang="en-US" sz="1800" b="1" dirty="0" smtClean="0">
                          <a:solidFill>
                            <a:srgbClr val="00642D"/>
                          </a:solidFill>
                        </a:rPr>
                        <a:t>43.2</a:t>
                      </a:r>
                      <a:endParaRPr lang="en-US" sz="1800" b="1" dirty="0">
                        <a:solidFill>
                          <a:srgbClr val="00642D"/>
                        </a:solidFill>
                      </a:endParaRPr>
                    </a:p>
                  </a:txBody>
                  <a:tcPr marL="109728" marR="109728" marT="54864" marB="54864"/>
                </a:tc>
              </a:tr>
            </a:tbl>
          </a:graphicData>
        </a:graphic>
      </p:graphicFrame>
      <p:sp>
        <p:nvSpPr>
          <p:cNvPr id="3" name="Left Bracket 2"/>
          <p:cNvSpPr/>
          <p:nvPr/>
        </p:nvSpPr>
        <p:spPr>
          <a:xfrm>
            <a:off x="2639616" y="2284536"/>
            <a:ext cx="259229" cy="146896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8" name="Left Bracket 7"/>
          <p:cNvSpPr/>
          <p:nvPr/>
        </p:nvSpPr>
        <p:spPr>
          <a:xfrm>
            <a:off x="2639616" y="3839909"/>
            <a:ext cx="259229" cy="224665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60"/>
          </a:p>
        </p:txBody>
      </p:sp>
      <p:sp>
        <p:nvSpPr>
          <p:cNvPr id="7" name="Rounded Rectangle 6"/>
          <p:cNvSpPr/>
          <p:nvPr/>
        </p:nvSpPr>
        <p:spPr>
          <a:xfrm>
            <a:off x="1516291" y="2587764"/>
            <a:ext cx="950506" cy="43125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err="1">
                <a:solidFill>
                  <a:srgbClr val="FF0000"/>
                </a:solidFill>
              </a:rPr>
              <a:t>TPC</a:t>
            </a:r>
            <a:r>
              <a:rPr lang="en-US" sz="2160" b="1" dirty="0">
                <a:solidFill>
                  <a:srgbClr val="FF0000"/>
                </a:solidFill>
              </a:rPr>
              <a:t>-H</a:t>
            </a:r>
          </a:p>
        </p:txBody>
      </p:sp>
      <p:sp>
        <p:nvSpPr>
          <p:cNvPr id="10" name="Rounded Rectangle 9"/>
          <p:cNvSpPr/>
          <p:nvPr/>
        </p:nvSpPr>
        <p:spPr>
          <a:xfrm>
            <a:off x="1280161" y="4531980"/>
            <a:ext cx="1219020" cy="43125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err="1">
                <a:solidFill>
                  <a:srgbClr val="FF0000"/>
                </a:solidFill>
              </a:rPr>
              <a:t>TPC</a:t>
            </a:r>
            <a:r>
              <a:rPr lang="en-US" sz="2160" b="1" dirty="0">
                <a:solidFill>
                  <a:srgbClr val="FF0000"/>
                </a:solidFill>
              </a:rPr>
              <a:t>-DS</a:t>
            </a:r>
          </a:p>
        </p:txBody>
      </p:sp>
      <p:sp>
        <p:nvSpPr>
          <p:cNvPr id="11" name="Rounded Rectangle 10"/>
          <p:cNvSpPr/>
          <p:nvPr/>
        </p:nvSpPr>
        <p:spPr>
          <a:xfrm>
            <a:off x="5231904" y="5464433"/>
            <a:ext cx="777686" cy="259229"/>
          </a:xfrm>
          <a:prstGeom prst="roundRect">
            <a:avLst/>
          </a:prstGeom>
          <a:noFill/>
          <a:ln>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ounded Rectangle 11"/>
          <p:cNvSpPr/>
          <p:nvPr/>
        </p:nvSpPr>
        <p:spPr>
          <a:xfrm>
            <a:off x="8342649" y="5464433"/>
            <a:ext cx="604867" cy="25922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13" name="Slide Number Placeholder 12"/>
          <p:cNvSpPr>
            <a:spLocks noGrp="1"/>
          </p:cNvSpPr>
          <p:nvPr>
            <p:ph type="sldNum" sz="quarter" idx="12"/>
          </p:nvPr>
        </p:nvSpPr>
        <p:spPr/>
        <p:txBody>
          <a:bodyPr/>
          <a:lstStyle/>
          <a:p>
            <a:pPr>
              <a:defRPr/>
            </a:pPr>
            <a:fld id="{41E7FBC4-E9C5-46EF-B980-654DA18B9F15}" type="slidenum">
              <a:rPr lang="en-US" smtClean="0"/>
              <a:pPr>
                <a:defRPr/>
              </a:pPr>
              <a:t>43</a:t>
            </a:fld>
            <a:endParaRPr lang="en-US" dirty="0"/>
          </a:p>
        </p:txBody>
      </p:sp>
    </p:spTree>
    <p:extLst>
      <p:ext uri="{BB962C8B-B14F-4D97-AF65-F5344CB8AC3E}">
        <p14:creationId xmlns:p14="http://schemas.microsoft.com/office/powerpoint/2010/main" val="238434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Anorexic reduction</a:t>
            </a:r>
            <a:endParaRPr lang="en-US" dirty="0"/>
          </a:p>
        </p:txBody>
      </p:sp>
      <p:pic>
        <p:nvPicPr>
          <p:cNvPr id="4" name="Content Placeholder 3"/>
          <p:cNvPicPr>
            <a:picLocks noGrp="1" noChangeAspect="1"/>
          </p:cNvPicPr>
          <p:nvPr>
            <p:ph idx="1"/>
          </p:nvPr>
        </p:nvPicPr>
        <p:blipFill>
          <a:blip r:embed="rId2"/>
          <a:stretch>
            <a:fillRect/>
          </a:stretch>
        </p:blipFill>
        <p:spPr>
          <a:xfrm>
            <a:off x="24589" y="1690688"/>
            <a:ext cx="6071411" cy="4351338"/>
          </a:xfrm>
          <a:prstGeom prst="rect">
            <a:avLst/>
          </a:prstGeom>
        </p:spPr>
      </p:pic>
      <p:pic>
        <p:nvPicPr>
          <p:cNvPr id="5" name="Picture 4"/>
          <p:cNvPicPr>
            <a:picLocks noChangeAspect="1"/>
          </p:cNvPicPr>
          <p:nvPr/>
        </p:nvPicPr>
        <p:blipFill>
          <a:blip r:embed="rId3"/>
          <a:stretch>
            <a:fillRect/>
          </a:stretch>
        </p:blipFill>
        <p:spPr>
          <a:xfrm>
            <a:off x="6038872" y="1649745"/>
            <a:ext cx="6128539" cy="4392281"/>
          </a:xfrm>
          <a:prstGeom prst="rect">
            <a:avLst/>
          </a:prstGeom>
        </p:spPr>
      </p:pic>
    </p:spTree>
    <p:extLst>
      <p:ext uri="{BB962C8B-B14F-4D97-AF65-F5344CB8AC3E}">
        <p14:creationId xmlns:p14="http://schemas.microsoft.com/office/powerpoint/2010/main" val="367325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time Optimizations</a:t>
            </a:r>
            <a:endParaRPr lang="en-US" dirty="0"/>
          </a:p>
        </p:txBody>
      </p:sp>
      <p:sp>
        <p:nvSpPr>
          <p:cNvPr id="3" name="Content Placeholder 2"/>
          <p:cNvSpPr>
            <a:spLocks noGrp="1"/>
          </p:cNvSpPr>
          <p:nvPr>
            <p:ph idx="1"/>
          </p:nvPr>
        </p:nvSpPr>
        <p:spPr/>
        <p:txBody>
          <a:bodyPr/>
          <a:lstStyle/>
          <a:p>
            <a:pPr algn="just"/>
            <a:r>
              <a:rPr lang="en-US" dirty="0" smtClean="0"/>
              <a:t>In a basic plan bouquet execution no explicit monitoring of </a:t>
            </a:r>
            <a:r>
              <a:rPr lang="en-US" dirty="0" err="1" smtClean="0"/>
              <a:t>selectivities</a:t>
            </a:r>
            <a:r>
              <a:rPr lang="en-US" dirty="0" smtClean="0"/>
              <a:t> is required since the execution statuses serve as implication indicators of whether we have reached </a:t>
            </a:r>
            <a:r>
              <a:rPr lang="en-US" dirty="0" err="1" smtClean="0"/>
              <a:t>q</a:t>
            </a:r>
            <a:r>
              <a:rPr lang="en-US" sz="1800" dirty="0" err="1" smtClean="0"/>
              <a:t>a</a:t>
            </a:r>
            <a:r>
              <a:rPr lang="en-US" dirty="0" smtClean="0"/>
              <a:t> or not.</a:t>
            </a:r>
          </a:p>
          <a:p>
            <a:pPr algn="just"/>
            <a:r>
              <a:rPr lang="en-US" dirty="0" smtClean="0"/>
              <a:t>Consciously tracking </a:t>
            </a:r>
            <a:r>
              <a:rPr lang="en-US" dirty="0" err="1" smtClean="0"/>
              <a:t>selectivities</a:t>
            </a:r>
            <a:r>
              <a:rPr lang="en-US" dirty="0" smtClean="0"/>
              <a:t> can aid in substantively curtailing the discovery overheads.</a:t>
            </a:r>
          </a:p>
          <a:p>
            <a:pPr algn="just"/>
            <a:r>
              <a:rPr lang="en-US" dirty="0" smtClean="0"/>
              <a:t>Tracking can help to:</a:t>
            </a:r>
          </a:p>
          <a:p>
            <a:pPr lvl="1" algn="just"/>
            <a:r>
              <a:rPr lang="en-US" sz="2800" dirty="0" smtClean="0"/>
              <a:t>Reduce the number of plan executions incurred in crossing contours; and</a:t>
            </a:r>
          </a:p>
          <a:p>
            <a:pPr lvl="1" algn="just"/>
            <a:r>
              <a:rPr lang="en-US" sz="2800" dirty="0" smtClean="0"/>
              <a:t>Develop techniques for increasing the selectivity movement obtained through each cost-limited plan execution.</a:t>
            </a:r>
            <a:endParaRPr lang="en-US" sz="3200" dirty="0"/>
          </a:p>
        </p:txBody>
      </p:sp>
    </p:spTree>
    <p:extLst>
      <p:ext uri="{BB962C8B-B14F-4D97-AF65-F5344CB8AC3E}">
        <p14:creationId xmlns:p14="http://schemas.microsoft.com/office/powerpoint/2010/main" val="89768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Contour Crossing Executions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During processing of a contour the location of </a:t>
            </a:r>
            <a:r>
              <a:rPr lang="en-US" dirty="0" err="1" smtClean="0"/>
              <a:t>q</a:t>
            </a:r>
            <a:r>
              <a:rPr lang="en-US" sz="1800" dirty="0" err="1" smtClean="0"/>
              <a:t>run</a:t>
            </a:r>
            <a:r>
              <a:rPr lang="en-US" dirty="0" smtClean="0"/>
              <a:t> is incrementally updated after each (partial) plan execution to reflect the additional knowledge gained through the execution.</a:t>
            </a:r>
          </a:p>
          <a:p>
            <a:pPr algn="just"/>
            <a:r>
              <a:rPr lang="en-US" dirty="0" smtClean="0"/>
              <a:t>This is based on the principle that at all times the only plans that need to be executed are those that lie in the first quadrant.</a:t>
            </a:r>
          </a:p>
          <a:p>
            <a:pPr algn="just"/>
            <a:r>
              <a:rPr lang="en-US" dirty="0" smtClean="0"/>
              <a:t>So we move the origin every time we run the execution of the partial plans and then we execute the plans which were present in the first quadrant with respect to the now moved origin.</a:t>
            </a:r>
          </a:p>
          <a:p>
            <a:pPr algn="just"/>
            <a:r>
              <a:rPr lang="en-US" dirty="0" smtClean="0"/>
              <a:t>At each </a:t>
            </a:r>
            <a:r>
              <a:rPr lang="en-US" dirty="0" err="1" smtClean="0"/>
              <a:t>q</a:t>
            </a:r>
            <a:r>
              <a:rPr lang="en-US" sz="1800" dirty="0" err="1" smtClean="0"/>
              <a:t>run</a:t>
            </a:r>
            <a:r>
              <a:rPr lang="en-US" dirty="0" smtClean="0"/>
              <a:t> location, we first identify </a:t>
            </a:r>
            <a:r>
              <a:rPr lang="en-US" dirty="0" err="1" smtClean="0"/>
              <a:t>AxisPlans</a:t>
            </a:r>
            <a:r>
              <a:rPr lang="en-US" dirty="0" smtClean="0"/>
              <a:t>, the set of bouquet plans present at the intersection of </a:t>
            </a:r>
            <a:r>
              <a:rPr lang="en-US" dirty="0" err="1" smtClean="0"/>
              <a:t>isocost</a:t>
            </a:r>
            <a:r>
              <a:rPr lang="en-US" dirty="0" smtClean="0"/>
              <a:t> contour with the dimensional axes corresponding to </a:t>
            </a:r>
            <a:r>
              <a:rPr lang="en-US" dirty="0" err="1" smtClean="0"/>
              <a:t>q</a:t>
            </a:r>
            <a:r>
              <a:rPr lang="en-US" sz="1800" dirty="0" err="1" smtClean="0"/>
              <a:t>run</a:t>
            </a:r>
            <a:r>
              <a:rPr lang="en-US" dirty="0" smtClean="0"/>
              <a:t> as the origin.</a:t>
            </a:r>
          </a:p>
          <a:p>
            <a:pPr algn="just"/>
            <a:r>
              <a:rPr lang="en-US" dirty="0" smtClean="0"/>
              <a:t>From these plans we heuristically pick the plan which causes the maximum movement of the origin towards </a:t>
            </a:r>
            <a:r>
              <a:rPr lang="en-US" dirty="0" err="1" smtClean="0"/>
              <a:t>q</a:t>
            </a:r>
            <a:r>
              <a:rPr lang="en-US" sz="1900" dirty="0" err="1" smtClean="0"/>
              <a:t>a</a:t>
            </a:r>
            <a:r>
              <a:rPr lang="en-US" dirty="0" smtClean="0"/>
              <a:t>.</a:t>
            </a:r>
            <a:endParaRPr lang="en-US" dirty="0"/>
          </a:p>
        </p:txBody>
      </p:sp>
    </p:spTree>
    <p:extLst>
      <p:ext uri="{BB962C8B-B14F-4D97-AF65-F5344CB8AC3E}">
        <p14:creationId xmlns:p14="http://schemas.microsoft.com/office/powerpoint/2010/main" val="2141280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nshuman\Desktop\mo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277" y="1617077"/>
            <a:ext cx="4617720" cy="4663440"/>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1"/>
          <p:cNvSpPr>
            <a:spLocks noGrp="1"/>
          </p:cNvSpPr>
          <p:nvPr>
            <p:ph type="title"/>
          </p:nvPr>
        </p:nvSpPr>
        <p:spPr>
          <a:xfrm>
            <a:off x="1158346" y="137160"/>
            <a:ext cx="10122230" cy="548640"/>
          </a:xfrm>
        </p:spPr>
        <p:txBody>
          <a:bodyPr>
            <a:normAutofit fontScale="90000"/>
          </a:bodyPr>
          <a:lstStyle/>
          <a:p>
            <a:r>
              <a:rPr lang="en-US" dirty="0" smtClean="0"/>
              <a:t>2) Reducing </a:t>
            </a:r>
            <a:r>
              <a:rPr lang="el-GR" dirty="0" smtClean="0"/>
              <a:t>ρ</a:t>
            </a:r>
            <a:r>
              <a:rPr lang="en-US" dirty="0" smtClean="0"/>
              <a:t> with Selectivity Monitoring</a:t>
            </a:r>
          </a:p>
        </p:txBody>
      </p:sp>
      <p:sp>
        <p:nvSpPr>
          <p:cNvPr id="10" name="Content Placeholder 2"/>
          <p:cNvSpPr>
            <a:spLocks noGrp="1"/>
          </p:cNvSpPr>
          <p:nvPr>
            <p:ph idx="1"/>
          </p:nvPr>
        </p:nvSpPr>
        <p:spPr>
          <a:xfrm>
            <a:off x="695287" y="771506"/>
            <a:ext cx="6172243" cy="5657890"/>
          </a:xfrm>
        </p:spPr>
        <p:txBody>
          <a:bodyPr/>
          <a:lstStyle/>
          <a:p>
            <a:pPr>
              <a:defRPr/>
            </a:pPr>
            <a:r>
              <a:rPr lang="en-US" dirty="0" smtClean="0">
                <a:solidFill>
                  <a:srgbClr val="0000FF"/>
                </a:solidFill>
                <a:latin typeface="Arial" charset="0"/>
                <a:cs typeface="Arial" charset="0"/>
              </a:rPr>
              <a:t>When (cost-limited) execution of plans on </a:t>
            </a:r>
            <a:r>
              <a:rPr lang="en-US" dirty="0" err="1" smtClean="0">
                <a:solidFill>
                  <a:srgbClr val="0000FF"/>
                </a:solidFill>
                <a:latin typeface="Arial" charset="0"/>
                <a:cs typeface="Arial" charset="0"/>
              </a:rPr>
              <a:t>IC</a:t>
            </a:r>
            <a:r>
              <a:rPr lang="en-US" baseline="-25000" dirty="0" err="1" smtClean="0">
                <a:solidFill>
                  <a:srgbClr val="0000FF"/>
                </a:solidFill>
                <a:latin typeface="Arial" charset="0"/>
                <a:cs typeface="Arial" charset="0"/>
              </a:rPr>
              <a:t>k</a:t>
            </a:r>
            <a:r>
              <a:rPr lang="en-US" dirty="0" smtClean="0">
                <a:solidFill>
                  <a:srgbClr val="0000FF"/>
                </a:solidFill>
                <a:latin typeface="Arial" charset="0"/>
                <a:cs typeface="Arial" charset="0"/>
              </a:rPr>
              <a:t> does not complete the query, we know that </a:t>
            </a:r>
            <a:r>
              <a:rPr lang="en-US" dirty="0" err="1">
                <a:solidFill>
                  <a:srgbClr val="0000FF"/>
                </a:solidFill>
                <a:latin typeface="Arial" charset="0"/>
                <a:cs typeface="Arial" charset="0"/>
              </a:rPr>
              <a:t>q</a:t>
            </a:r>
            <a:r>
              <a:rPr lang="en-US" baseline="-25000" dirty="0" err="1">
                <a:solidFill>
                  <a:srgbClr val="0000FF"/>
                </a:solidFill>
                <a:latin typeface="Arial" charset="0"/>
                <a:cs typeface="Arial" charset="0"/>
              </a:rPr>
              <a:t>a</a:t>
            </a:r>
            <a:r>
              <a:rPr lang="en-US" dirty="0">
                <a:solidFill>
                  <a:srgbClr val="0000FF"/>
                </a:solidFill>
                <a:latin typeface="Arial" charset="0"/>
                <a:cs typeface="Arial" charset="0"/>
              </a:rPr>
              <a:t> does not lie under </a:t>
            </a:r>
            <a:r>
              <a:rPr lang="en-US" dirty="0" err="1">
                <a:solidFill>
                  <a:srgbClr val="0000FF"/>
                </a:solidFill>
                <a:latin typeface="Arial" charset="0"/>
                <a:cs typeface="Arial" charset="0"/>
              </a:rPr>
              <a:t>IC</a:t>
            </a:r>
            <a:r>
              <a:rPr lang="en-US" baseline="-25000" dirty="0" err="1">
                <a:solidFill>
                  <a:srgbClr val="0000FF"/>
                </a:solidFill>
                <a:latin typeface="Arial" charset="0"/>
                <a:cs typeface="Arial" charset="0"/>
              </a:rPr>
              <a:t>k</a:t>
            </a:r>
            <a:endParaRPr lang="en-US" baseline="-25000" dirty="0">
              <a:solidFill>
                <a:srgbClr val="0000FF"/>
              </a:solidFill>
              <a:latin typeface="Arial" charset="0"/>
              <a:cs typeface="Arial" charset="0"/>
            </a:endParaRPr>
          </a:p>
          <a:p>
            <a:pPr lvl="1">
              <a:defRPr/>
            </a:pPr>
            <a:r>
              <a:rPr lang="en-US" dirty="0">
                <a:latin typeface="Arial" charset="0"/>
                <a:cs typeface="Arial" charset="0"/>
              </a:rPr>
              <a:t>but </a:t>
            </a:r>
            <a:r>
              <a:rPr lang="en-US" dirty="0" err="1">
                <a:latin typeface="Arial" charset="0"/>
                <a:cs typeface="Arial" charset="0"/>
              </a:rPr>
              <a:t>q</a:t>
            </a:r>
            <a:r>
              <a:rPr lang="en-US" baseline="-25000" dirty="0" err="1">
                <a:latin typeface="Arial" charset="0"/>
                <a:cs typeface="Arial" charset="0"/>
              </a:rPr>
              <a:t>a</a:t>
            </a:r>
            <a:r>
              <a:rPr lang="en-US" dirty="0">
                <a:latin typeface="Arial" charset="0"/>
                <a:cs typeface="Arial" charset="0"/>
              </a:rPr>
              <a:t> could lie anywhere beyond </a:t>
            </a:r>
            <a:r>
              <a:rPr lang="en-US" dirty="0" err="1">
                <a:latin typeface="Arial" charset="0"/>
                <a:cs typeface="Arial" charset="0"/>
              </a:rPr>
              <a:t>IC</a:t>
            </a:r>
            <a:r>
              <a:rPr lang="en-US" baseline="-25000" dirty="0" err="1">
                <a:latin typeface="Arial" charset="0"/>
                <a:cs typeface="Arial" charset="0"/>
              </a:rPr>
              <a:t>k</a:t>
            </a:r>
            <a:endParaRPr lang="en-US" baseline="-25000" dirty="0">
              <a:latin typeface="Arial" charset="0"/>
              <a:cs typeface="Arial" charset="0"/>
            </a:endParaRPr>
          </a:p>
          <a:p>
            <a:pPr lvl="1">
              <a:defRPr/>
            </a:pPr>
            <a:endParaRPr lang="en-US" dirty="0" smtClean="0">
              <a:latin typeface="Arial" charset="0"/>
              <a:cs typeface="Arial" charset="0"/>
            </a:endParaRPr>
          </a:p>
          <a:p>
            <a:pPr>
              <a:defRPr/>
            </a:pPr>
            <a:r>
              <a:rPr lang="en-US" dirty="0" smtClean="0">
                <a:solidFill>
                  <a:srgbClr val="0000FF"/>
                </a:solidFill>
                <a:latin typeface="Arial" charset="0"/>
                <a:cs typeface="Arial" charset="0"/>
              </a:rPr>
              <a:t>By monitoring lower </a:t>
            </a:r>
            <a:r>
              <a:rPr lang="en-US" smtClean="0">
                <a:solidFill>
                  <a:srgbClr val="0000FF"/>
                </a:solidFill>
                <a:latin typeface="Arial" charset="0"/>
                <a:cs typeface="Arial" charset="0"/>
              </a:rPr>
              <a:t>bounds on</a:t>
            </a:r>
            <a:br>
              <a:rPr lang="en-US" smtClean="0">
                <a:solidFill>
                  <a:srgbClr val="0000FF"/>
                </a:solidFill>
                <a:latin typeface="Arial" charset="0"/>
                <a:cs typeface="Arial" charset="0"/>
              </a:rPr>
            </a:br>
            <a:r>
              <a:rPr lang="en-US" smtClean="0">
                <a:solidFill>
                  <a:srgbClr val="0000FF"/>
                </a:solidFill>
                <a:latin typeface="Arial" charset="0"/>
                <a:cs typeface="Arial" charset="0"/>
              </a:rPr>
              <a:t>selectivities </a:t>
            </a:r>
            <a:r>
              <a:rPr lang="en-US" dirty="0" smtClean="0">
                <a:solidFill>
                  <a:srgbClr val="0000FF"/>
                </a:solidFill>
                <a:latin typeface="Arial" charset="0"/>
                <a:cs typeface="Arial" charset="0"/>
              </a:rPr>
              <a:t>during execution</a:t>
            </a:r>
            <a:r>
              <a:rPr lang="en-US" sz="2400" dirty="0">
                <a:solidFill>
                  <a:srgbClr val="0000FF"/>
                </a:solidFill>
                <a:latin typeface="Arial" charset="0"/>
                <a:cs typeface="Arial" charset="0"/>
              </a:rPr>
              <a:t> </a:t>
            </a:r>
            <a:r>
              <a:rPr lang="en-US" sz="2400" b="1" dirty="0">
                <a:latin typeface="Arial" charset="0"/>
                <a:cs typeface="Arial" charset="0"/>
              </a:rPr>
              <a:t>(</a:t>
            </a:r>
            <a:r>
              <a:rPr lang="en-US" sz="2400" b="1" dirty="0" err="1">
                <a:latin typeface="Arial" charset="0"/>
                <a:cs typeface="Arial" charset="0"/>
              </a:rPr>
              <a:t>q</a:t>
            </a:r>
            <a:r>
              <a:rPr lang="en-US" sz="2400" b="1" baseline="-25000" dirty="0" err="1">
                <a:latin typeface="Arial" charset="0"/>
                <a:cs typeface="Arial" charset="0"/>
              </a:rPr>
              <a:t>run</a:t>
            </a:r>
            <a:r>
              <a:rPr lang="en-US" sz="2400" b="1" dirty="0">
                <a:latin typeface="Arial" charset="0"/>
                <a:cs typeface="Arial" charset="0"/>
              </a:rPr>
              <a:t>)</a:t>
            </a:r>
          </a:p>
          <a:p>
            <a:pPr marL="489586" lvl="1" indent="0">
              <a:buNone/>
              <a:defRPr/>
            </a:pPr>
            <a:r>
              <a:rPr lang="en-US" dirty="0" err="1">
                <a:latin typeface="Arial" charset="0"/>
                <a:cs typeface="Arial" charset="0"/>
              </a:rPr>
              <a:t>q</a:t>
            </a:r>
            <a:r>
              <a:rPr lang="en-US" baseline="-25000" dirty="0" err="1">
                <a:latin typeface="Arial" charset="0"/>
                <a:cs typeface="Arial" charset="0"/>
              </a:rPr>
              <a:t>a</a:t>
            </a:r>
            <a:r>
              <a:rPr lang="en-US" dirty="0">
                <a:latin typeface="Arial" charset="0"/>
                <a:cs typeface="Arial" charset="0"/>
              </a:rPr>
              <a:t> can only be in </a:t>
            </a:r>
            <a:r>
              <a:rPr lang="en-US" b="1" dirty="0">
                <a:latin typeface="Arial" charset="0"/>
                <a:cs typeface="Arial" charset="0"/>
              </a:rPr>
              <a:t>first quadrant</a:t>
            </a:r>
            <a:r>
              <a:rPr lang="en-US" dirty="0">
                <a:latin typeface="Arial" charset="0"/>
                <a:cs typeface="Arial" charset="0"/>
              </a:rPr>
              <a:t> of </a:t>
            </a:r>
            <a:r>
              <a:rPr lang="en-US" dirty="0" err="1">
                <a:latin typeface="Arial" charset="0"/>
                <a:cs typeface="Arial" charset="0"/>
              </a:rPr>
              <a:t>q</a:t>
            </a:r>
            <a:r>
              <a:rPr lang="en-US" baseline="-25000" dirty="0" err="1">
                <a:latin typeface="Arial" charset="0"/>
                <a:cs typeface="Arial" charset="0"/>
              </a:rPr>
              <a:t>run</a:t>
            </a:r>
            <a:endParaRPr lang="en-US" baseline="-25000" dirty="0">
              <a:latin typeface="Arial" charset="0"/>
              <a:cs typeface="Arial" charset="0"/>
            </a:endParaRPr>
          </a:p>
          <a:p>
            <a:pPr marL="489586" lvl="1" indent="0">
              <a:buNone/>
              <a:defRPr/>
            </a:pPr>
            <a:r>
              <a:rPr lang="en-US" dirty="0" smtClean="0">
                <a:solidFill>
                  <a:srgbClr val="00642D"/>
                </a:solidFill>
                <a:latin typeface="Arial" charset="0"/>
                <a:cs typeface="Arial" charset="0"/>
              </a:rPr>
              <a:t>(# of tuples at a node can </a:t>
            </a:r>
            <a:r>
              <a:rPr lang="en-US" dirty="0">
                <a:solidFill>
                  <a:srgbClr val="00642D"/>
                </a:solidFill>
                <a:latin typeface="Arial" charset="0"/>
                <a:cs typeface="Arial" charset="0"/>
              </a:rPr>
              <a:t>only be greater </a:t>
            </a:r>
          </a:p>
          <a:p>
            <a:pPr marL="489586" lvl="1" indent="0">
              <a:buNone/>
              <a:defRPr/>
            </a:pPr>
            <a:r>
              <a:rPr lang="en-US" dirty="0">
                <a:solidFill>
                  <a:srgbClr val="00642D"/>
                </a:solidFill>
                <a:latin typeface="Arial" charset="0"/>
                <a:cs typeface="Arial" charset="0"/>
              </a:rPr>
              <a:t>than what has already been </a:t>
            </a:r>
            <a:r>
              <a:rPr lang="en-US" dirty="0" smtClean="0">
                <a:solidFill>
                  <a:srgbClr val="00642D"/>
                </a:solidFill>
                <a:latin typeface="Arial" charset="0"/>
                <a:cs typeface="Arial" charset="0"/>
              </a:rPr>
              <a:t>seen)</a:t>
            </a:r>
            <a:endParaRPr lang="en-US" dirty="0">
              <a:solidFill>
                <a:srgbClr val="00642D"/>
              </a:solidFill>
              <a:latin typeface="Arial" charset="0"/>
              <a:cs typeface="Arial" charset="0"/>
            </a:endParaRPr>
          </a:p>
          <a:p>
            <a:pPr marL="489586" lvl="1" indent="0">
              <a:buNone/>
              <a:defRPr/>
            </a:pPr>
            <a:r>
              <a:rPr lang="en-US" sz="1920" dirty="0">
                <a:latin typeface="Arial" charset="0"/>
                <a:cs typeface="Arial" charset="0"/>
                <a:sym typeface="Wingdings" pitchFamily="2" charset="2"/>
              </a:rPr>
              <a:t></a:t>
            </a:r>
            <a:r>
              <a:rPr lang="en-US" dirty="0" smtClean="0">
                <a:solidFill>
                  <a:schemeClr val="tx1"/>
                </a:solidFill>
                <a:latin typeface="Arial" charset="0"/>
                <a:cs typeface="Arial" charset="0"/>
              </a:rPr>
              <a:t>(P</a:t>
            </a:r>
            <a:r>
              <a:rPr lang="en-US" baseline="-25000" dirty="0" smtClean="0">
                <a:solidFill>
                  <a:schemeClr val="tx1"/>
                </a:solidFill>
                <a:latin typeface="Arial" charset="0"/>
                <a:cs typeface="Arial" charset="0"/>
              </a:rPr>
              <a:t>i</a:t>
            </a:r>
            <a:r>
              <a:rPr lang="en-US" dirty="0" smtClean="0">
                <a:solidFill>
                  <a:schemeClr val="tx1"/>
                </a:solidFill>
                <a:latin typeface="Arial" charset="0"/>
                <a:cs typeface="Arial" charset="0"/>
              </a:rPr>
              <a:t>, P</a:t>
            </a:r>
            <a:r>
              <a:rPr lang="en-US" baseline="-25000" dirty="0" smtClean="0">
                <a:solidFill>
                  <a:schemeClr val="tx1"/>
                </a:solidFill>
                <a:latin typeface="Arial" charset="0"/>
                <a:cs typeface="Arial" charset="0"/>
              </a:rPr>
              <a:t>i+5 </a:t>
            </a:r>
            <a:r>
              <a:rPr lang="en-US" dirty="0" smtClean="0">
                <a:solidFill>
                  <a:schemeClr val="tx1"/>
                </a:solidFill>
                <a:latin typeface="Arial" charset="0"/>
                <a:cs typeface="Arial" charset="0"/>
              </a:rPr>
              <a:t>need not be executed)</a:t>
            </a:r>
          </a:p>
          <a:p>
            <a:pPr marL="489586" lvl="1" indent="0">
              <a:buNone/>
              <a:defRPr/>
            </a:pPr>
            <a:r>
              <a:rPr lang="en-US" dirty="0" smtClean="0">
                <a:solidFill>
                  <a:schemeClr val="tx1"/>
                </a:solidFill>
                <a:latin typeface="Arial" charset="0"/>
                <a:cs typeface="Arial" charset="0"/>
                <a:sym typeface="Wingdings" pitchFamily="2" charset="2"/>
              </a:rPr>
              <a:t>lesser effective value of </a:t>
            </a:r>
            <a:r>
              <a:rPr lang="el-GR" dirty="0" smtClean="0">
                <a:solidFill>
                  <a:schemeClr val="tx1"/>
                </a:solidFill>
                <a:latin typeface="Arial" charset="0"/>
                <a:cs typeface="Arial" charset="0"/>
                <a:sym typeface="Wingdings" pitchFamily="2" charset="2"/>
              </a:rPr>
              <a:t>ρ</a:t>
            </a:r>
            <a:r>
              <a:rPr lang="en-US" dirty="0" smtClean="0">
                <a:solidFill>
                  <a:schemeClr val="tx1"/>
                </a:solidFill>
                <a:latin typeface="Arial" charset="0"/>
                <a:cs typeface="Arial" charset="0"/>
                <a:sym typeface="Wingdings" pitchFamily="2" charset="2"/>
              </a:rPr>
              <a:t> </a:t>
            </a:r>
          </a:p>
        </p:txBody>
      </p:sp>
      <p:sp>
        <p:nvSpPr>
          <p:cNvPr id="2" name="Date Placeholder 1"/>
          <p:cNvSpPr>
            <a:spLocks noGrp="1"/>
          </p:cNvSpPr>
          <p:nvPr>
            <p:ph type="dt" sz="half" idx="10"/>
          </p:nvPr>
        </p:nvSpPr>
        <p:spPr/>
        <p:txBody>
          <a:bodyPr/>
          <a:lstStyle/>
          <a:p>
            <a:pPr>
              <a:defRPr/>
            </a:pPr>
            <a:r>
              <a:rPr lang="en-US" smtClean="0"/>
              <a:t>Dec 2014</a:t>
            </a:r>
            <a:endParaRPr lang="en-US" dirty="0"/>
          </a:p>
        </p:txBody>
      </p:sp>
      <p:pic>
        <p:nvPicPr>
          <p:cNvPr id="1028" name="Picture 4" descr="C:\Documents and Settings\Anshuman\Desktop\mov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556" y="1629836"/>
            <a:ext cx="4617720" cy="46634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CMG Keynote</a:t>
            </a:r>
            <a:endParaRPr lang="en-US" dirty="0"/>
          </a:p>
        </p:txBody>
      </p:sp>
      <p:sp>
        <p:nvSpPr>
          <p:cNvPr id="8" name="TextBox 7"/>
          <p:cNvSpPr txBox="1"/>
          <p:nvPr/>
        </p:nvSpPr>
        <p:spPr>
          <a:xfrm>
            <a:off x="8861107" y="5892239"/>
            <a:ext cx="950506" cy="424732"/>
          </a:xfrm>
          <a:prstGeom prst="rect">
            <a:avLst/>
          </a:prstGeom>
          <a:solidFill>
            <a:schemeClr val="accent6">
              <a:lumMod val="20000"/>
              <a:lumOff val="80000"/>
            </a:schemeClr>
          </a:solidFill>
        </p:spPr>
        <p:txBody>
          <a:bodyPr wrap="square" rtlCol="0">
            <a:spAutoFit/>
          </a:bodyPr>
          <a:lstStyle/>
          <a:p>
            <a:r>
              <a:rPr lang="en-US" sz="2160" b="1" dirty="0" err="1"/>
              <a:t>sel</a:t>
            </a:r>
            <a:r>
              <a:rPr lang="en-US" sz="2160" b="1" dirty="0"/>
              <a:t> - X</a:t>
            </a:r>
          </a:p>
        </p:txBody>
      </p:sp>
      <p:sp>
        <p:nvSpPr>
          <p:cNvPr id="9" name="TextBox 8"/>
          <p:cNvSpPr txBox="1"/>
          <p:nvPr/>
        </p:nvSpPr>
        <p:spPr>
          <a:xfrm>
            <a:off x="6696079" y="3113542"/>
            <a:ext cx="421987" cy="1754326"/>
          </a:xfrm>
          <a:prstGeom prst="rect">
            <a:avLst/>
          </a:prstGeom>
          <a:solidFill>
            <a:schemeClr val="accent6">
              <a:lumMod val="20000"/>
              <a:lumOff val="80000"/>
            </a:schemeClr>
          </a:solidFill>
        </p:spPr>
        <p:txBody>
          <a:bodyPr wrap="square" rtlCol="0">
            <a:spAutoFit/>
          </a:bodyPr>
          <a:lstStyle/>
          <a:p>
            <a:r>
              <a:rPr lang="en-US" sz="2160" b="1" dirty="0"/>
              <a:t>s</a:t>
            </a:r>
          </a:p>
          <a:p>
            <a:r>
              <a:rPr lang="en-US" sz="2160" b="1" dirty="0"/>
              <a:t>e</a:t>
            </a:r>
          </a:p>
          <a:p>
            <a:r>
              <a:rPr lang="en-US" sz="2160" b="1" dirty="0"/>
              <a:t>l</a:t>
            </a:r>
          </a:p>
          <a:p>
            <a:r>
              <a:rPr lang="en-US" sz="2160" b="1" dirty="0"/>
              <a:t> -</a:t>
            </a:r>
          </a:p>
          <a:p>
            <a:r>
              <a:rPr lang="en-US" sz="2160" b="1" dirty="0"/>
              <a:t>Y</a:t>
            </a:r>
          </a:p>
        </p:txBody>
      </p:sp>
      <p:sp>
        <p:nvSpPr>
          <p:cNvPr id="3" name="Slide Number Placeholder 2"/>
          <p:cNvSpPr>
            <a:spLocks noGrp="1"/>
          </p:cNvSpPr>
          <p:nvPr>
            <p:ph type="sldNum" sz="quarter" idx="12"/>
          </p:nvPr>
        </p:nvSpPr>
        <p:spPr/>
        <p:txBody>
          <a:bodyPr/>
          <a:lstStyle/>
          <a:p>
            <a:pPr>
              <a:defRPr/>
            </a:pPr>
            <a:fld id="{41E7FBC4-E9C5-46EF-B980-654DA18B9F15}" type="slidenum">
              <a:rPr lang="en-US" smtClean="0"/>
              <a:pPr>
                <a:defRPr/>
              </a:pPr>
              <a:t>47</a:t>
            </a:fld>
            <a:endParaRPr lang="en-US" dirty="0"/>
          </a:p>
        </p:txBody>
      </p:sp>
    </p:spTree>
    <p:extLst>
      <p:ext uri="{BB962C8B-B14F-4D97-AF65-F5344CB8AC3E}">
        <p14:creationId xmlns:p14="http://schemas.microsoft.com/office/powerpoint/2010/main" val="31542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500"/>
                                        <p:tgtEl>
                                          <p:spTgt spid="10">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8" end="8"/>
                                            </p:txEl>
                                          </p:spTgt>
                                        </p:tgtEl>
                                        <p:attrNameLst>
                                          <p:attrName>style.visibility</p:attrName>
                                        </p:attrNameLst>
                                      </p:cBhvr>
                                      <p:to>
                                        <p:strVal val="visible"/>
                                      </p:to>
                                    </p:set>
                                    <p:animEffect transition="in" filter="fade">
                                      <p:cBhvr>
                                        <p:cTn id="38"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Selectivity Movement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executing a budgeted plan to determine error-prone </a:t>
            </a:r>
            <a:r>
              <a:rPr lang="en-US" dirty="0" err="1" smtClean="0"/>
              <a:t>selectivities</a:t>
            </a:r>
            <a:r>
              <a:rPr lang="en-US" dirty="0" smtClean="0"/>
              <a:t>, we would ideally like to learn as much as possible from the least amount of resources spent.</a:t>
            </a:r>
          </a:p>
          <a:p>
            <a:r>
              <a:rPr lang="en-US" dirty="0" smtClean="0"/>
              <a:t>That is, we would like to move to the actual query location in the least executions possible.</a:t>
            </a:r>
          </a:p>
          <a:p>
            <a:r>
              <a:rPr lang="en-US" dirty="0" smtClean="0"/>
              <a:t>So there is no need to completely execute the plans which are error prone to find if they are exceeding the cost contour.</a:t>
            </a:r>
          </a:p>
          <a:p>
            <a:r>
              <a:rPr lang="en-US" dirty="0" smtClean="0"/>
              <a:t>So we use spilling, in which we deliberately break the pipeline immediately after the first error node and spilling it’s output, which ensures that the downstream nodes do not get any data to process.</a:t>
            </a:r>
          </a:p>
          <a:p>
            <a:r>
              <a:rPr lang="en-US" dirty="0" smtClean="0"/>
              <a:t>This change helps to maximize the effort spent on executing the error-prone nodes, and thereby increase the selectivity movement with a given cost budget.</a:t>
            </a:r>
            <a:endParaRPr lang="en-US" dirty="0"/>
          </a:p>
        </p:txBody>
      </p:sp>
    </p:spTree>
    <p:extLst>
      <p:ext uri="{BB962C8B-B14F-4D97-AF65-F5344CB8AC3E}">
        <p14:creationId xmlns:p14="http://schemas.microsoft.com/office/powerpoint/2010/main" val="30427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val 123"/>
          <p:cNvSpPr/>
          <p:nvPr/>
        </p:nvSpPr>
        <p:spPr>
          <a:xfrm>
            <a:off x="7779966" y="4923979"/>
            <a:ext cx="2457490" cy="1383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964653" y="3657600"/>
            <a:ext cx="1091605" cy="1715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63981" y="2488049"/>
            <a:ext cx="1849021" cy="4004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34340" y="4756784"/>
            <a:ext cx="1577340" cy="1735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lstStyle/>
          <a:p>
            <a:r>
              <a:rPr lang="en-US" dirty="0" smtClean="0"/>
              <a:t>Maximizing Selectivity Movement (Spilling)</a:t>
            </a:r>
            <a:endParaRPr lang="en-US" dirty="0"/>
          </a:p>
        </p:txBody>
      </p:sp>
      <p:cxnSp>
        <p:nvCxnSpPr>
          <p:cNvPr id="15" name="Straight Connector 14"/>
          <p:cNvCxnSpPr/>
          <p:nvPr/>
        </p:nvCxnSpPr>
        <p:spPr>
          <a:xfrm>
            <a:off x="2034540" y="2034540"/>
            <a:ext cx="617220" cy="662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554480" y="2057400"/>
            <a:ext cx="45720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54480" y="2971800"/>
            <a:ext cx="788670" cy="434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80160" y="3041332"/>
            <a:ext cx="274320" cy="616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03020" y="3978592"/>
            <a:ext cx="1040130"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51560" y="4001452"/>
            <a:ext cx="228600" cy="755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51560" y="5008244"/>
            <a:ext cx="771525" cy="72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40080" y="5008244"/>
            <a:ext cx="411480" cy="708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34515" y="1689378"/>
            <a:ext cx="560070" cy="369332"/>
          </a:xfrm>
          <a:prstGeom prst="rect">
            <a:avLst/>
          </a:prstGeom>
          <a:noFill/>
        </p:spPr>
        <p:txBody>
          <a:bodyPr wrap="square" rtlCol="0">
            <a:spAutoFit/>
          </a:bodyPr>
          <a:lstStyle/>
          <a:p>
            <a:r>
              <a:rPr lang="en-US" dirty="0" smtClean="0"/>
              <a:t>HJ</a:t>
            </a:r>
            <a:endParaRPr lang="en-US" dirty="0"/>
          </a:p>
        </p:txBody>
      </p:sp>
      <p:sp>
        <p:nvSpPr>
          <p:cNvPr id="31" name="TextBox 30"/>
          <p:cNvSpPr txBox="1"/>
          <p:nvPr/>
        </p:nvSpPr>
        <p:spPr>
          <a:xfrm>
            <a:off x="1303020" y="2743200"/>
            <a:ext cx="480060" cy="369332"/>
          </a:xfrm>
          <a:prstGeom prst="rect">
            <a:avLst/>
          </a:prstGeom>
          <a:noFill/>
        </p:spPr>
        <p:txBody>
          <a:bodyPr wrap="square" rtlCol="0">
            <a:spAutoFit/>
          </a:bodyPr>
          <a:lstStyle/>
          <a:p>
            <a:r>
              <a:rPr lang="en-US" dirty="0" smtClean="0"/>
              <a:t>NL</a:t>
            </a:r>
            <a:endParaRPr lang="en-US" dirty="0"/>
          </a:p>
        </p:txBody>
      </p:sp>
      <p:sp>
        <p:nvSpPr>
          <p:cNvPr id="32" name="TextBox 31"/>
          <p:cNvSpPr txBox="1"/>
          <p:nvPr/>
        </p:nvSpPr>
        <p:spPr>
          <a:xfrm>
            <a:off x="2594610" y="2717720"/>
            <a:ext cx="441906" cy="369332"/>
          </a:xfrm>
          <a:prstGeom prst="rect">
            <a:avLst/>
          </a:prstGeom>
          <a:noFill/>
        </p:spPr>
        <p:txBody>
          <a:bodyPr wrap="square" rtlCol="0">
            <a:spAutoFit/>
          </a:bodyPr>
          <a:lstStyle/>
          <a:p>
            <a:r>
              <a:rPr lang="en-US" dirty="0" smtClean="0"/>
              <a:t>N</a:t>
            </a:r>
            <a:endParaRPr lang="en-US" dirty="0"/>
          </a:p>
        </p:txBody>
      </p:sp>
      <p:sp>
        <p:nvSpPr>
          <p:cNvPr id="33" name="TextBox 32"/>
          <p:cNvSpPr txBox="1"/>
          <p:nvPr/>
        </p:nvSpPr>
        <p:spPr>
          <a:xfrm>
            <a:off x="1051560" y="3615094"/>
            <a:ext cx="502920" cy="369332"/>
          </a:xfrm>
          <a:prstGeom prst="rect">
            <a:avLst/>
          </a:prstGeom>
          <a:noFill/>
        </p:spPr>
        <p:txBody>
          <a:bodyPr wrap="square" rtlCol="0">
            <a:spAutoFit/>
          </a:bodyPr>
          <a:lstStyle/>
          <a:p>
            <a:r>
              <a:rPr lang="en-US" dirty="0" smtClean="0"/>
              <a:t>NL</a:t>
            </a:r>
            <a:endParaRPr lang="en-US" dirty="0"/>
          </a:p>
        </p:txBody>
      </p:sp>
      <p:sp>
        <p:nvSpPr>
          <p:cNvPr id="34" name="TextBox 33"/>
          <p:cNvSpPr txBox="1"/>
          <p:nvPr/>
        </p:nvSpPr>
        <p:spPr>
          <a:xfrm>
            <a:off x="2343150" y="3430428"/>
            <a:ext cx="308610" cy="369332"/>
          </a:xfrm>
          <a:prstGeom prst="rect">
            <a:avLst/>
          </a:prstGeom>
          <a:noFill/>
        </p:spPr>
        <p:txBody>
          <a:bodyPr wrap="square" rtlCol="0">
            <a:spAutoFit/>
          </a:bodyPr>
          <a:lstStyle/>
          <a:p>
            <a:r>
              <a:rPr lang="en-US" dirty="0" smtClean="0"/>
              <a:t>C</a:t>
            </a:r>
            <a:endParaRPr lang="en-US" dirty="0"/>
          </a:p>
        </p:txBody>
      </p:sp>
      <p:sp>
        <p:nvSpPr>
          <p:cNvPr id="35" name="TextBox 34"/>
          <p:cNvSpPr txBox="1"/>
          <p:nvPr/>
        </p:nvSpPr>
        <p:spPr>
          <a:xfrm>
            <a:off x="2343150" y="4411980"/>
            <a:ext cx="308610" cy="369332"/>
          </a:xfrm>
          <a:prstGeom prst="rect">
            <a:avLst/>
          </a:prstGeom>
          <a:noFill/>
        </p:spPr>
        <p:txBody>
          <a:bodyPr wrap="square" rtlCol="0">
            <a:spAutoFit/>
          </a:bodyPr>
          <a:lstStyle/>
          <a:p>
            <a:r>
              <a:rPr lang="en-US" dirty="0" smtClean="0"/>
              <a:t>o</a:t>
            </a:r>
            <a:endParaRPr lang="en-US" dirty="0"/>
          </a:p>
        </p:txBody>
      </p:sp>
      <p:sp>
        <p:nvSpPr>
          <p:cNvPr id="36" name="TextBox 35"/>
          <p:cNvSpPr txBox="1"/>
          <p:nvPr/>
        </p:nvSpPr>
        <p:spPr>
          <a:xfrm>
            <a:off x="838200" y="4781312"/>
            <a:ext cx="464820" cy="369332"/>
          </a:xfrm>
          <a:prstGeom prst="rect">
            <a:avLst/>
          </a:prstGeom>
          <a:noFill/>
        </p:spPr>
        <p:txBody>
          <a:bodyPr wrap="square" rtlCol="0">
            <a:spAutoFit/>
          </a:bodyPr>
          <a:lstStyle/>
          <a:p>
            <a:r>
              <a:rPr lang="en-US" dirty="0" smtClean="0"/>
              <a:t>NL</a:t>
            </a:r>
            <a:endParaRPr lang="en-US" dirty="0"/>
          </a:p>
        </p:txBody>
      </p:sp>
      <p:sp>
        <p:nvSpPr>
          <p:cNvPr id="37" name="TextBox 36"/>
          <p:cNvSpPr txBox="1"/>
          <p:nvPr/>
        </p:nvSpPr>
        <p:spPr>
          <a:xfrm>
            <a:off x="434340" y="5716904"/>
            <a:ext cx="403860" cy="369332"/>
          </a:xfrm>
          <a:prstGeom prst="rect">
            <a:avLst/>
          </a:prstGeom>
          <a:noFill/>
        </p:spPr>
        <p:txBody>
          <a:bodyPr wrap="square" rtlCol="0">
            <a:spAutoFit/>
          </a:bodyPr>
          <a:lstStyle/>
          <a:p>
            <a:r>
              <a:rPr lang="en-US" dirty="0" smtClean="0"/>
              <a:t>S</a:t>
            </a:r>
            <a:endParaRPr lang="en-US" dirty="0"/>
          </a:p>
        </p:txBody>
      </p:sp>
      <p:sp>
        <p:nvSpPr>
          <p:cNvPr id="38" name="TextBox 37"/>
          <p:cNvSpPr txBox="1"/>
          <p:nvPr/>
        </p:nvSpPr>
        <p:spPr>
          <a:xfrm>
            <a:off x="1671637" y="5737860"/>
            <a:ext cx="362903" cy="369332"/>
          </a:xfrm>
          <a:prstGeom prst="rect">
            <a:avLst/>
          </a:prstGeom>
          <a:noFill/>
        </p:spPr>
        <p:txBody>
          <a:bodyPr wrap="square" rtlCol="0">
            <a:spAutoFit/>
          </a:bodyPr>
          <a:lstStyle/>
          <a:p>
            <a:r>
              <a:rPr lang="en-US" dirty="0" smtClean="0"/>
              <a:t>L</a:t>
            </a:r>
            <a:endParaRPr lang="en-US" dirty="0"/>
          </a:p>
        </p:txBody>
      </p:sp>
      <p:sp>
        <p:nvSpPr>
          <p:cNvPr id="39" name="TextBox 38"/>
          <p:cNvSpPr txBox="1"/>
          <p:nvPr/>
        </p:nvSpPr>
        <p:spPr>
          <a:xfrm>
            <a:off x="838200" y="1689378"/>
            <a:ext cx="464820" cy="368022"/>
          </a:xfrm>
          <a:prstGeom prst="rect">
            <a:avLst/>
          </a:prstGeom>
          <a:noFill/>
        </p:spPr>
        <p:txBody>
          <a:bodyPr wrap="square" rtlCol="0">
            <a:spAutoFit/>
          </a:bodyPr>
          <a:lstStyle/>
          <a:p>
            <a:r>
              <a:rPr lang="en-US" dirty="0" smtClean="0"/>
              <a:t>P1</a:t>
            </a:r>
            <a:endParaRPr lang="en-US" dirty="0"/>
          </a:p>
        </p:txBody>
      </p:sp>
      <p:sp>
        <p:nvSpPr>
          <p:cNvPr id="40" name="TextBox 39"/>
          <p:cNvSpPr txBox="1"/>
          <p:nvPr/>
        </p:nvSpPr>
        <p:spPr>
          <a:xfrm>
            <a:off x="3749040" y="1689378"/>
            <a:ext cx="548640" cy="369332"/>
          </a:xfrm>
          <a:prstGeom prst="rect">
            <a:avLst/>
          </a:prstGeom>
          <a:noFill/>
        </p:spPr>
        <p:txBody>
          <a:bodyPr wrap="square" rtlCol="0">
            <a:spAutoFit/>
          </a:bodyPr>
          <a:lstStyle/>
          <a:p>
            <a:r>
              <a:rPr lang="en-US" dirty="0" smtClean="0"/>
              <a:t>P2</a:t>
            </a:r>
            <a:endParaRPr lang="en-US" dirty="0"/>
          </a:p>
        </p:txBody>
      </p:sp>
      <p:cxnSp>
        <p:nvCxnSpPr>
          <p:cNvPr id="44" name="Straight Connector 43"/>
          <p:cNvCxnSpPr/>
          <p:nvPr/>
        </p:nvCxnSpPr>
        <p:spPr>
          <a:xfrm>
            <a:off x="5143500" y="2057400"/>
            <a:ext cx="685800" cy="66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686300" y="2057400"/>
            <a:ext cx="434340" cy="64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58744" y="3041332"/>
            <a:ext cx="384756" cy="616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848046" y="3064192"/>
            <a:ext cx="838254" cy="593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50134" y="3978592"/>
            <a:ext cx="693366" cy="433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43500" y="3978592"/>
            <a:ext cx="274320" cy="684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65335" y="3109078"/>
            <a:ext cx="228600" cy="662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928225" y="3064192"/>
            <a:ext cx="525942" cy="66294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882542" y="1666042"/>
            <a:ext cx="535278" cy="369332"/>
          </a:xfrm>
          <a:prstGeom prst="rect">
            <a:avLst/>
          </a:prstGeom>
          <a:noFill/>
        </p:spPr>
        <p:txBody>
          <a:bodyPr wrap="square" rtlCol="0">
            <a:spAutoFit/>
          </a:bodyPr>
          <a:lstStyle/>
          <a:p>
            <a:r>
              <a:rPr lang="en-US" dirty="0" smtClean="0"/>
              <a:t>HJ</a:t>
            </a:r>
            <a:endParaRPr lang="en-US" dirty="0"/>
          </a:p>
        </p:txBody>
      </p:sp>
      <p:sp>
        <p:nvSpPr>
          <p:cNvPr id="60" name="TextBox 59"/>
          <p:cNvSpPr txBox="1"/>
          <p:nvPr/>
        </p:nvSpPr>
        <p:spPr>
          <a:xfrm>
            <a:off x="4531028" y="2674262"/>
            <a:ext cx="540027" cy="369332"/>
          </a:xfrm>
          <a:prstGeom prst="rect">
            <a:avLst/>
          </a:prstGeom>
          <a:noFill/>
        </p:spPr>
        <p:txBody>
          <a:bodyPr wrap="square" rtlCol="0">
            <a:spAutoFit/>
          </a:bodyPr>
          <a:lstStyle/>
          <a:p>
            <a:r>
              <a:rPr lang="en-US" dirty="0" smtClean="0"/>
              <a:t>HJ</a:t>
            </a:r>
            <a:endParaRPr lang="en-US" dirty="0"/>
          </a:p>
        </p:txBody>
      </p:sp>
      <p:sp>
        <p:nvSpPr>
          <p:cNvPr id="61" name="TextBox 60"/>
          <p:cNvSpPr txBox="1"/>
          <p:nvPr/>
        </p:nvSpPr>
        <p:spPr>
          <a:xfrm>
            <a:off x="5665335" y="2743200"/>
            <a:ext cx="461145" cy="369332"/>
          </a:xfrm>
          <a:prstGeom prst="rect">
            <a:avLst/>
          </a:prstGeom>
          <a:noFill/>
        </p:spPr>
        <p:txBody>
          <a:bodyPr wrap="square" rtlCol="0">
            <a:spAutoFit/>
          </a:bodyPr>
          <a:lstStyle/>
          <a:p>
            <a:r>
              <a:rPr lang="en-US" dirty="0" smtClean="0"/>
              <a:t>HJ</a:t>
            </a:r>
            <a:endParaRPr lang="en-US" dirty="0"/>
          </a:p>
        </p:txBody>
      </p:sp>
      <p:sp>
        <p:nvSpPr>
          <p:cNvPr id="62" name="TextBox 61"/>
          <p:cNvSpPr txBox="1"/>
          <p:nvPr/>
        </p:nvSpPr>
        <p:spPr>
          <a:xfrm>
            <a:off x="5516745" y="3768564"/>
            <a:ext cx="228600" cy="369332"/>
          </a:xfrm>
          <a:prstGeom prst="rect">
            <a:avLst/>
          </a:prstGeom>
          <a:noFill/>
        </p:spPr>
        <p:txBody>
          <a:bodyPr wrap="square" rtlCol="0">
            <a:spAutoFit/>
          </a:bodyPr>
          <a:lstStyle/>
          <a:p>
            <a:r>
              <a:rPr lang="en-US" dirty="0" smtClean="0"/>
              <a:t>O</a:t>
            </a:r>
            <a:endParaRPr lang="en-US" dirty="0"/>
          </a:p>
        </p:txBody>
      </p:sp>
      <p:sp>
        <p:nvSpPr>
          <p:cNvPr id="63" name="TextBox 62"/>
          <p:cNvSpPr txBox="1"/>
          <p:nvPr/>
        </p:nvSpPr>
        <p:spPr>
          <a:xfrm>
            <a:off x="6396855" y="3768564"/>
            <a:ext cx="262971" cy="369332"/>
          </a:xfrm>
          <a:prstGeom prst="rect">
            <a:avLst/>
          </a:prstGeom>
          <a:noFill/>
        </p:spPr>
        <p:txBody>
          <a:bodyPr wrap="square" rtlCol="0">
            <a:spAutoFit/>
          </a:bodyPr>
          <a:lstStyle/>
          <a:p>
            <a:r>
              <a:rPr lang="en-US" dirty="0" smtClean="0"/>
              <a:t>C</a:t>
            </a:r>
            <a:endParaRPr lang="en-US" dirty="0"/>
          </a:p>
        </p:txBody>
      </p:sp>
      <p:sp>
        <p:nvSpPr>
          <p:cNvPr id="64" name="TextBox 63"/>
          <p:cNvSpPr txBox="1"/>
          <p:nvPr/>
        </p:nvSpPr>
        <p:spPr>
          <a:xfrm>
            <a:off x="4882542" y="3657600"/>
            <a:ext cx="535278" cy="369332"/>
          </a:xfrm>
          <a:prstGeom prst="rect">
            <a:avLst/>
          </a:prstGeom>
          <a:noFill/>
        </p:spPr>
        <p:txBody>
          <a:bodyPr wrap="square" rtlCol="0">
            <a:spAutoFit/>
          </a:bodyPr>
          <a:lstStyle/>
          <a:p>
            <a:r>
              <a:rPr lang="en-US" dirty="0" smtClean="0"/>
              <a:t>HJ</a:t>
            </a:r>
            <a:endParaRPr lang="en-US" dirty="0"/>
          </a:p>
        </p:txBody>
      </p:sp>
      <p:sp>
        <p:nvSpPr>
          <p:cNvPr id="65" name="TextBox 64"/>
          <p:cNvSpPr txBox="1"/>
          <p:nvPr/>
        </p:nvSpPr>
        <p:spPr>
          <a:xfrm>
            <a:off x="3663981" y="3638430"/>
            <a:ext cx="379966" cy="369332"/>
          </a:xfrm>
          <a:prstGeom prst="rect">
            <a:avLst/>
          </a:prstGeom>
          <a:noFill/>
        </p:spPr>
        <p:txBody>
          <a:bodyPr wrap="square" rtlCol="0">
            <a:spAutoFit/>
          </a:bodyPr>
          <a:lstStyle/>
          <a:p>
            <a:r>
              <a:rPr lang="en-US" dirty="0" smtClean="0"/>
              <a:t>L</a:t>
            </a:r>
            <a:endParaRPr lang="en-US" dirty="0"/>
          </a:p>
        </p:txBody>
      </p:sp>
      <p:sp>
        <p:nvSpPr>
          <p:cNvPr id="66" name="TextBox 65"/>
          <p:cNvSpPr txBox="1"/>
          <p:nvPr/>
        </p:nvSpPr>
        <p:spPr>
          <a:xfrm>
            <a:off x="4267173" y="4320837"/>
            <a:ext cx="419127" cy="369332"/>
          </a:xfrm>
          <a:prstGeom prst="rect">
            <a:avLst/>
          </a:prstGeom>
          <a:noFill/>
        </p:spPr>
        <p:txBody>
          <a:bodyPr wrap="square" rtlCol="0">
            <a:spAutoFit/>
          </a:bodyPr>
          <a:lstStyle/>
          <a:p>
            <a:r>
              <a:rPr lang="en-US" dirty="0" smtClean="0"/>
              <a:t>S</a:t>
            </a:r>
            <a:endParaRPr lang="en-US" dirty="0"/>
          </a:p>
        </p:txBody>
      </p:sp>
      <p:sp>
        <p:nvSpPr>
          <p:cNvPr id="67" name="TextBox 66"/>
          <p:cNvSpPr txBox="1"/>
          <p:nvPr/>
        </p:nvSpPr>
        <p:spPr>
          <a:xfrm>
            <a:off x="5280660" y="4690169"/>
            <a:ext cx="464685" cy="369332"/>
          </a:xfrm>
          <a:prstGeom prst="rect">
            <a:avLst/>
          </a:prstGeom>
          <a:noFill/>
        </p:spPr>
        <p:txBody>
          <a:bodyPr wrap="square" rtlCol="0">
            <a:spAutoFit/>
          </a:bodyPr>
          <a:lstStyle/>
          <a:p>
            <a:r>
              <a:rPr lang="en-US" dirty="0" smtClean="0"/>
              <a:t>N</a:t>
            </a:r>
            <a:endParaRPr lang="en-US" dirty="0"/>
          </a:p>
        </p:txBody>
      </p:sp>
      <p:sp>
        <p:nvSpPr>
          <p:cNvPr id="68" name="TextBox 67"/>
          <p:cNvSpPr txBox="1"/>
          <p:nvPr/>
        </p:nvSpPr>
        <p:spPr>
          <a:xfrm>
            <a:off x="6659826" y="1689378"/>
            <a:ext cx="609654" cy="369332"/>
          </a:xfrm>
          <a:prstGeom prst="rect">
            <a:avLst/>
          </a:prstGeom>
          <a:noFill/>
        </p:spPr>
        <p:txBody>
          <a:bodyPr wrap="square" rtlCol="0">
            <a:spAutoFit/>
          </a:bodyPr>
          <a:lstStyle/>
          <a:p>
            <a:r>
              <a:rPr lang="en-US" dirty="0" smtClean="0"/>
              <a:t>P3</a:t>
            </a:r>
          </a:p>
        </p:txBody>
      </p:sp>
      <p:cxnSp>
        <p:nvCxnSpPr>
          <p:cNvPr id="70" name="Straight Connector 69"/>
          <p:cNvCxnSpPr/>
          <p:nvPr/>
        </p:nvCxnSpPr>
        <p:spPr>
          <a:xfrm>
            <a:off x="7658100" y="2034540"/>
            <a:ext cx="548640" cy="35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269480" y="2034540"/>
            <a:ext cx="510486" cy="453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905777" y="2674262"/>
            <a:ext cx="300963" cy="756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206740" y="2697480"/>
            <a:ext cx="434340" cy="663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922797" y="2674262"/>
            <a:ext cx="224735" cy="940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97117" y="2697480"/>
            <a:ext cx="323905" cy="94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155180" y="3953230"/>
            <a:ext cx="342900" cy="80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21022" y="4026932"/>
            <a:ext cx="384755" cy="7298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906" y="1749385"/>
            <a:ext cx="710592" cy="369332"/>
          </a:xfrm>
          <a:prstGeom prst="rect">
            <a:avLst/>
          </a:prstGeom>
          <a:noFill/>
        </p:spPr>
        <p:txBody>
          <a:bodyPr wrap="square" rtlCol="0">
            <a:spAutoFit/>
          </a:bodyPr>
          <a:lstStyle/>
          <a:p>
            <a:r>
              <a:rPr lang="en-US" dirty="0" smtClean="0"/>
              <a:t>HJ</a:t>
            </a:r>
            <a:endParaRPr lang="en-US" dirty="0"/>
          </a:p>
        </p:txBody>
      </p:sp>
      <p:sp>
        <p:nvSpPr>
          <p:cNvPr id="86" name="TextBox 85"/>
          <p:cNvSpPr txBox="1"/>
          <p:nvPr/>
        </p:nvSpPr>
        <p:spPr>
          <a:xfrm>
            <a:off x="8030514" y="2370056"/>
            <a:ext cx="557198" cy="369332"/>
          </a:xfrm>
          <a:prstGeom prst="rect">
            <a:avLst/>
          </a:prstGeom>
          <a:noFill/>
        </p:spPr>
        <p:txBody>
          <a:bodyPr wrap="square" rtlCol="0">
            <a:spAutoFit/>
          </a:bodyPr>
          <a:lstStyle/>
          <a:p>
            <a:r>
              <a:rPr lang="en-US" dirty="0" smtClean="0"/>
              <a:t>HJ</a:t>
            </a:r>
            <a:endParaRPr lang="en-US" dirty="0"/>
          </a:p>
        </p:txBody>
      </p:sp>
      <p:sp>
        <p:nvSpPr>
          <p:cNvPr id="87" name="TextBox 86"/>
          <p:cNvSpPr txBox="1"/>
          <p:nvPr/>
        </p:nvSpPr>
        <p:spPr>
          <a:xfrm>
            <a:off x="6972382" y="2381010"/>
            <a:ext cx="569568" cy="369332"/>
          </a:xfrm>
          <a:prstGeom prst="rect">
            <a:avLst/>
          </a:prstGeom>
          <a:noFill/>
        </p:spPr>
        <p:txBody>
          <a:bodyPr wrap="square" rtlCol="0">
            <a:spAutoFit/>
          </a:bodyPr>
          <a:lstStyle/>
          <a:p>
            <a:r>
              <a:rPr lang="en-US" dirty="0" smtClean="0"/>
              <a:t>HJ</a:t>
            </a:r>
            <a:endParaRPr lang="en-US" dirty="0"/>
          </a:p>
        </p:txBody>
      </p:sp>
      <p:sp>
        <p:nvSpPr>
          <p:cNvPr id="88" name="TextBox 87"/>
          <p:cNvSpPr txBox="1"/>
          <p:nvPr/>
        </p:nvSpPr>
        <p:spPr>
          <a:xfrm>
            <a:off x="6815982" y="3506271"/>
            <a:ext cx="495354" cy="369332"/>
          </a:xfrm>
          <a:prstGeom prst="rect">
            <a:avLst/>
          </a:prstGeom>
          <a:noFill/>
        </p:spPr>
        <p:txBody>
          <a:bodyPr wrap="square" rtlCol="0">
            <a:spAutoFit/>
          </a:bodyPr>
          <a:lstStyle/>
          <a:p>
            <a:r>
              <a:rPr lang="en-US" dirty="0" smtClean="0"/>
              <a:t>L</a:t>
            </a:r>
            <a:endParaRPr lang="en-US" dirty="0"/>
          </a:p>
        </p:txBody>
      </p:sp>
      <p:sp>
        <p:nvSpPr>
          <p:cNvPr id="89" name="TextBox 88"/>
          <p:cNvSpPr txBox="1"/>
          <p:nvPr/>
        </p:nvSpPr>
        <p:spPr>
          <a:xfrm>
            <a:off x="7311336" y="3657600"/>
            <a:ext cx="468630" cy="369332"/>
          </a:xfrm>
          <a:prstGeom prst="rect">
            <a:avLst/>
          </a:prstGeom>
          <a:noFill/>
        </p:spPr>
        <p:txBody>
          <a:bodyPr wrap="square" rtlCol="0">
            <a:spAutoFit/>
          </a:bodyPr>
          <a:lstStyle/>
          <a:p>
            <a:r>
              <a:rPr lang="en-US" dirty="0" smtClean="0"/>
              <a:t>HJ</a:t>
            </a:r>
            <a:endParaRPr lang="en-US" dirty="0"/>
          </a:p>
        </p:txBody>
      </p:sp>
      <p:sp>
        <p:nvSpPr>
          <p:cNvPr id="90" name="TextBox 89"/>
          <p:cNvSpPr txBox="1"/>
          <p:nvPr/>
        </p:nvSpPr>
        <p:spPr>
          <a:xfrm>
            <a:off x="6972382" y="4781312"/>
            <a:ext cx="386687" cy="369332"/>
          </a:xfrm>
          <a:prstGeom prst="rect">
            <a:avLst/>
          </a:prstGeom>
          <a:noFill/>
        </p:spPr>
        <p:txBody>
          <a:bodyPr wrap="square" rtlCol="0">
            <a:spAutoFit/>
          </a:bodyPr>
          <a:lstStyle/>
          <a:p>
            <a:r>
              <a:rPr lang="en-US" dirty="0" smtClean="0"/>
              <a:t>O</a:t>
            </a:r>
            <a:endParaRPr lang="en-US" dirty="0"/>
          </a:p>
        </p:txBody>
      </p:sp>
      <p:sp>
        <p:nvSpPr>
          <p:cNvPr id="91" name="TextBox 90"/>
          <p:cNvSpPr txBox="1"/>
          <p:nvPr/>
        </p:nvSpPr>
        <p:spPr>
          <a:xfrm>
            <a:off x="7713399" y="4781312"/>
            <a:ext cx="342859" cy="369332"/>
          </a:xfrm>
          <a:prstGeom prst="rect">
            <a:avLst/>
          </a:prstGeom>
          <a:noFill/>
        </p:spPr>
        <p:txBody>
          <a:bodyPr wrap="square" rtlCol="0">
            <a:spAutoFit/>
          </a:bodyPr>
          <a:lstStyle/>
          <a:p>
            <a:r>
              <a:rPr lang="en-US" dirty="0" smtClean="0"/>
              <a:t>C</a:t>
            </a:r>
            <a:endParaRPr lang="en-US" dirty="0"/>
          </a:p>
        </p:txBody>
      </p:sp>
      <p:sp>
        <p:nvSpPr>
          <p:cNvPr id="95" name="TextBox 94"/>
          <p:cNvSpPr txBox="1"/>
          <p:nvPr/>
        </p:nvSpPr>
        <p:spPr>
          <a:xfrm>
            <a:off x="9212580" y="1666042"/>
            <a:ext cx="525780" cy="369332"/>
          </a:xfrm>
          <a:prstGeom prst="rect">
            <a:avLst/>
          </a:prstGeom>
          <a:noFill/>
        </p:spPr>
        <p:txBody>
          <a:bodyPr wrap="square" rtlCol="0">
            <a:spAutoFit/>
          </a:bodyPr>
          <a:lstStyle/>
          <a:p>
            <a:r>
              <a:rPr lang="en-US" dirty="0" smtClean="0"/>
              <a:t>P4</a:t>
            </a:r>
            <a:endParaRPr lang="en-US" dirty="0"/>
          </a:p>
        </p:txBody>
      </p:sp>
      <p:cxnSp>
        <p:nvCxnSpPr>
          <p:cNvPr id="97" name="Straight Connector 96"/>
          <p:cNvCxnSpPr/>
          <p:nvPr/>
        </p:nvCxnSpPr>
        <p:spPr>
          <a:xfrm>
            <a:off x="10515600" y="2052994"/>
            <a:ext cx="838200" cy="512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944100" y="2057400"/>
            <a:ext cx="586712" cy="616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850810" y="2971800"/>
            <a:ext cx="690548" cy="643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75470" y="2971800"/>
            <a:ext cx="468630" cy="903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475470" y="4137896"/>
            <a:ext cx="910576" cy="4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12580" y="4173141"/>
            <a:ext cx="262890" cy="70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212580" y="5150644"/>
            <a:ext cx="731520" cy="473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8423910" y="5172373"/>
            <a:ext cx="788670" cy="729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356132" y="1749385"/>
            <a:ext cx="738616" cy="369332"/>
          </a:xfrm>
          <a:prstGeom prst="rect">
            <a:avLst/>
          </a:prstGeom>
          <a:noFill/>
        </p:spPr>
        <p:txBody>
          <a:bodyPr wrap="square" rtlCol="0">
            <a:spAutoFit/>
          </a:bodyPr>
          <a:lstStyle/>
          <a:p>
            <a:r>
              <a:rPr lang="en-US" dirty="0" smtClean="0"/>
              <a:t>HJ</a:t>
            </a:r>
            <a:endParaRPr lang="en-US" dirty="0"/>
          </a:p>
        </p:txBody>
      </p:sp>
      <p:sp>
        <p:nvSpPr>
          <p:cNvPr id="113" name="TextBox 112"/>
          <p:cNvSpPr txBox="1"/>
          <p:nvPr/>
        </p:nvSpPr>
        <p:spPr>
          <a:xfrm>
            <a:off x="9729223" y="2602468"/>
            <a:ext cx="486299" cy="369332"/>
          </a:xfrm>
          <a:prstGeom prst="rect">
            <a:avLst/>
          </a:prstGeom>
          <a:noFill/>
        </p:spPr>
        <p:txBody>
          <a:bodyPr wrap="square" rtlCol="0">
            <a:spAutoFit/>
          </a:bodyPr>
          <a:lstStyle/>
          <a:p>
            <a:r>
              <a:rPr lang="en-US" dirty="0" smtClean="0"/>
              <a:t>NL</a:t>
            </a:r>
            <a:endParaRPr lang="en-US" dirty="0"/>
          </a:p>
        </p:txBody>
      </p:sp>
      <p:sp>
        <p:nvSpPr>
          <p:cNvPr id="114" name="TextBox 113"/>
          <p:cNvSpPr txBox="1"/>
          <p:nvPr/>
        </p:nvSpPr>
        <p:spPr>
          <a:xfrm>
            <a:off x="11219912" y="2489596"/>
            <a:ext cx="586712" cy="369332"/>
          </a:xfrm>
          <a:prstGeom prst="rect">
            <a:avLst/>
          </a:prstGeom>
          <a:noFill/>
        </p:spPr>
        <p:txBody>
          <a:bodyPr wrap="square" rtlCol="0">
            <a:spAutoFit/>
          </a:bodyPr>
          <a:lstStyle/>
          <a:p>
            <a:r>
              <a:rPr lang="en-US" dirty="0" smtClean="0"/>
              <a:t>N</a:t>
            </a:r>
          </a:p>
        </p:txBody>
      </p:sp>
      <p:sp>
        <p:nvSpPr>
          <p:cNvPr id="115" name="TextBox 114"/>
          <p:cNvSpPr txBox="1"/>
          <p:nvPr/>
        </p:nvSpPr>
        <p:spPr>
          <a:xfrm>
            <a:off x="9344025" y="3842266"/>
            <a:ext cx="516200" cy="369332"/>
          </a:xfrm>
          <a:prstGeom prst="rect">
            <a:avLst/>
          </a:prstGeom>
          <a:noFill/>
        </p:spPr>
        <p:txBody>
          <a:bodyPr wrap="square" rtlCol="0">
            <a:spAutoFit/>
          </a:bodyPr>
          <a:lstStyle/>
          <a:p>
            <a:r>
              <a:rPr lang="en-US" dirty="0" smtClean="0"/>
              <a:t>NL</a:t>
            </a:r>
            <a:endParaRPr lang="en-US" dirty="0"/>
          </a:p>
        </p:txBody>
      </p:sp>
      <p:sp>
        <p:nvSpPr>
          <p:cNvPr id="116" name="TextBox 115"/>
          <p:cNvSpPr txBox="1"/>
          <p:nvPr/>
        </p:nvSpPr>
        <p:spPr>
          <a:xfrm>
            <a:off x="10497490" y="3611046"/>
            <a:ext cx="620118" cy="369332"/>
          </a:xfrm>
          <a:prstGeom prst="rect">
            <a:avLst/>
          </a:prstGeom>
          <a:noFill/>
        </p:spPr>
        <p:txBody>
          <a:bodyPr wrap="square" rtlCol="0">
            <a:spAutoFit/>
          </a:bodyPr>
          <a:lstStyle/>
          <a:p>
            <a:r>
              <a:rPr lang="en-US" dirty="0" smtClean="0"/>
              <a:t>S</a:t>
            </a:r>
            <a:endParaRPr lang="en-US" dirty="0"/>
          </a:p>
        </p:txBody>
      </p:sp>
      <p:sp>
        <p:nvSpPr>
          <p:cNvPr id="117" name="TextBox 116"/>
          <p:cNvSpPr txBox="1"/>
          <p:nvPr/>
        </p:nvSpPr>
        <p:spPr>
          <a:xfrm>
            <a:off x="9006840" y="4874835"/>
            <a:ext cx="571500" cy="369332"/>
          </a:xfrm>
          <a:prstGeom prst="rect">
            <a:avLst/>
          </a:prstGeom>
          <a:noFill/>
        </p:spPr>
        <p:txBody>
          <a:bodyPr wrap="square" rtlCol="0">
            <a:spAutoFit/>
          </a:bodyPr>
          <a:lstStyle/>
          <a:p>
            <a:r>
              <a:rPr lang="en-US" dirty="0" smtClean="0"/>
              <a:t>HJ</a:t>
            </a:r>
            <a:endParaRPr lang="en-US" dirty="0"/>
          </a:p>
        </p:txBody>
      </p:sp>
      <p:sp>
        <p:nvSpPr>
          <p:cNvPr id="118" name="TextBox 117"/>
          <p:cNvSpPr txBox="1"/>
          <p:nvPr/>
        </p:nvSpPr>
        <p:spPr>
          <a:xfrm>
            <a:off x="10237456" y="4554647"/>
            <a:ext cx="711558" cy="369332"/>
          </a:xfrm>
          <a:prstGeom prst="rect">
            <a:avLst/>
          </a:prstGeom>
          <a:noFill/>
        </p:spPr>
        <p:txBody>
          <a:bodyPr wrap="square" rtlCol="0">
            <a:spAutoFit/>
          </a:bodyPr>
          <a:lstStyle/>
          <a:p>
            <a:r>
              <a:rPr lang="en-US" dirty="0" smtClean="0"/>
              <a:t>L</a:t>
            </a:r>
            <a:endParaRPr lang="en-US" dirty="0"/>
          </a:p>
        </p:txBody>
      </p:sp>
      <p:sp>
        <p:nvSpPr>
          <p:cNvPr id="119" name="TextBox 118"/>
          <p:cNvSpPr txBox="1"/>
          <p:nvPr/>
        </p:nvSpPr>
        <p:spPr>
          <a:xfrm>
            <a:off x="8232498" y="5922526"/>
            <a:ext cx="408582" cy="369332"/>
          </a:xfrm>
          <a:prstGeom prst="rect">
            <a:avLst/>
          </a:prstGeom>
          <a:noFill/>
        </p:spPr>
        <p:txBody>
          <a:bodyPr wrap="square" rtlCol="0">
            <a:spAutoFit/>
          </a:bodyPr>
          <a:lstStyle/>
          <a:p>
            <a:r>
              <a:rPr lang="en-US" dirty="0" smtClean="0"/>
              <a:t>O</a:t>
            </a:r>
            <a:endParaRPr lang="en-US" dirty="0"/>
          </a:p>
        </p:txBody>
      </p:sp>
      <p:sp>
        <p:nvSpPr>
          <p:cNvPr id="120" name="TextBox 119"/>
          <p:cNvSpPr txBox="1"/>
          <p:nvPr/>
        </p:nvSpPr>
        <p:spPr>
          <a:xfrm>
            <a:off x="9845980" y="5624512"/>
            <a:ext cx="647686" cy="369332"/>
          </a:xfrm>
          <a:prstGeom prst="rect">
            <a:avLst/>
          </a:prstGeom>
          <a:noFill/>
        </p:spPr>
        <p:txBody>
          <a:bodyPr wrap="square" rtlCol="0">
            <a:spAutoFit/>
          </a:bodyPr>
          <a:lstStyle/>
          <a:p>
            <a:r>
              <a:rPr lang="en-US" dirty="0" smtClean="0"/>
              <a:t>C</a:t>
            </a:r>
            <a:endParaRPr lang="en-US" dirty="0"/>
          </a:p>
        </p:txBody>
      </p:sp>
      <p:sp>
        <p:nvSpPr>
          <p:cNvPr id="121" name="TextBox 120"/>
          <p:cNvSpPr txBox="1"/>
          <p:nvPr/>
        </p:nvSpPr>
        <p:spPr>
          <a:xfrm>
            <a:off x="2114550" y="5716904"/>
            <a:ext cx="1549431" cy="923330"/>
          </a:xfrm>
          <a:prstGeom prst="rect">
            <a:avLst/>
          </a:prstGeom>
          <a:noFill/>
        </p:spPr>
        <p:txBody>
          <a:bodyPr wrap="square" rtlCol="0">
            <a:spAutoFit/>
          </a:bodyPr>
          <a:lstStyle/>
          <a:p>
            <a:r>
              <a:rPr lang="en-US" dirty="0" smtClean="0"/>
              <a:t>P1,P2 are along selectivity-x</a:t>
            </a:r>
            <a:endParaRPr lang="en-US" dirty="0"/>
          </a:p>
        </p:txBody>
      </p:sp>
      <p:sp>
        <p:nvSpPr>
          <p:cNvPr id="122" name="TextBox 121"/>
          <p:cNvSpPr txBox="1"/>
          <p:nvPr/>
        </p:nvSpPr>
        <p:spPr>
          <a:xfrm>
            <a:off x="6962801" y="6307574"/>
            <a:ext cx="4843823" cy="369332"/>
          </a:xfrm>
          <a:prstGeom prst="rect">
            <a:avLst/>
          </a:prstGeom>
          <a:noFill/>
        </p:spPr>
        <p:txBody>
          <a:bodyPr wrap="square" rtlCol="0">
            <a:spAutoFit/>
          </a:bodyPr>
          <a:lstStyle/>
          <a:p>
            <a:r>
              <a:rPr lang="en-US" dirty="0" smtClean="0"/>
              <a:t>P3,P4 are along selectivity-y</a:t>
            </a:r>
            <a:endParaRPr lang="en-US" dirty="0"/>
          </a:p>
        </p:txBody>
      </p:sp>
    </p:spTree>
    <p:extLst>
      <p:ext uri="{BB962C8B-B14F-4D97-AF65-F5344CB8AC3E}">
        <p14:creationId xmlns:p14="http://schemas.microsoft.com/office/powerpoint/2010/main" val="3149313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Cost-based Query Optimization</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solidFill>
                  <a:srgbClr val="0000FF"/>
                </a:solidFill>
              </a:rPr>
              <a:t>Determining </a:t>
            </a:r>
            <a:r>
              <a:rPr lang="en-US" dirty="0">
                <a:solidFill>
                  <a:srgbClr val="0000FF"/>
                </a:solidFill>
              </a:rPr>
              <a:t>the most efficient </a:t>
            </a:r>
            <a:r>
              <a:rPr lang="en-US" dirty="0" smtClean="0">
                <a:solidFill>
                  <a:srgbClr val="0000FF"/>
                </a:solidFill>
              </a:rPr>
              <a:t>plan </a:t>
            </a:r>
            <a:r>
              <a:rPr lang="en-US" dirty="0">
                <a:solidFill>
                  <a:srgbClr val="0000FF"/>
                </a:solidFill>
              </a:rPr>
              <a:t>to execute </a:t>
            </a:r>
            <a:r>
              <a:rPr lang="en-US" dirty="0" smtClean="0">
                <a:solidFill>
                  <a:srgbClr val="0000FF"/>
                </a:solidFill>
              </a:rPr>
              <a:t>an </a:t>
            </a:r>
            <a:r>
              <a:rPr lang="en-US" dirty="0">
                <a:solidFill>
                  <a:srgbClr val="0000FF"/>
                </a:solidFill>
              </a:rPr>
              <a:t>SQL </a:t>
            </a:r>
            <a:r>
              <a:rPr lang="en-US" dirty="0" smtClean="0">
                <a:solidFill>
                  <a:srgbClr val="0000FF"/>
                </a:solidFill>
              </a:rPr>
              <a:t>query</a:t>
            </a:r>
          </a:p>
          <a:p>
            <a:pPr lvl="1"/>
            <a:r>
              <a:rPr lang="en-US" dirty="0" smtClean="0"/>
              <a:t>Depends a lot on the data distribution even with the same query.</a:t>
            </a:r>
            <a:endParaRPr lang="en-US" dirty="0"/>
          </a:p>
          <a:p>
            <a:r>
              <a:rPr lang="en-US" dirty="0" smtClean="0">
                <a:solidFill>
                  <a:srgbClr val="0000FF"/>
                </a:solidFill>
              </a:rPr>
              <a:t>Compare</a:t>
            </a:r>
            <a:r>
              <a:rPr lang="en-US" dirty="0" smtClean="0"/>
              <a:t> </a:t>
            </a:r>
            <a:r>
              <a:rPr lang="en-US" dirty="0" smtClean="0">
                <a:solidFill>
                  <a:schemeClr val="tx1"/>
                </a:solidFill>
              </a:rPr>
              <a:t>all</a:t>
            </a:r>
            <a:r>
              <a:rPr lang="en-US" dirty="0" smtClean="0"/>
              <a:t> </a:t>
            </a:r>
            <a:r>
              <a:rPr lang="en-US" dirty="0" smtClean="0">
                <a:solidFill>
                  <a:srgbClr val="0000FF"/>
                </a:solidFill>
              </a:rPr>
              <a:t>alternative plans based on the following criteria:</a:t>
            </a:r>
          </a:p>
          <a:p>
            <a:pPr lvl="1"/>
            <a:r>
              <a:rPr lang="en-US" b="1" dirty="0" smtClean="0"/>
              <a:t>operator cardinality model</a:t>
            </a:r>
            <a:r>
              <a:rPr lang="en-US" dirty="0" smtClean="0"/>
              <a:t> </a:t>
            </a:r>
          </a:p>
          <a:p>
            <a:pPr lvl="2"/>
            <a:r>
              <a:rPr lang="en-US" dirty="0" smtClean="0">
                <a:solidFill>
                  <a:srgbClr val="00642D"/>
                </a:solidFill>
              </a:rPr>
              <a:t>estimate the quantity of data processing  at each operator</a:t>
            </a:r>
          </a:p>
          <a:p>
            <a:pPr lvl="2"/>
            <a:r>
              <a:rPr lang="en-US" dirty="0" smtClean="0">
                <a:solidFill>
                  <a:srgbClr val="00642D"/>
                </a:solidFill>
              </a:rPr>
              <a:t>expected to accurately estimate the number of tuples at each operator</a:t>
            </a:r>
          </a:p>
          <a:p>
            <a:pPr lvl="3"/>
            <a:r>
              <a:rPr lang="en-US" dirty="0" smtClean="0"/>
              <a:t>summary statistics through histograms</a:t>
            </a:r>
            <a:endParaRPr lang="en-US" dirty="0" smtClean="0">
              <a:solidFill>
                <a:srgbClr val="00642D"/>
              </a:solidFill>
            </a:endParaRPr>
          </a:p>
          <a:p>
            <a:pPr lvl="1"/>
            <a:r>
              <a:rPr lang="en-US" b="1" dirty="0" smtClean="0"/>
              <a:t>operator cost model</a:t>
            </a:r>
          </a:p>
          <a:p>
            <a:pPr lvl="2"/>
            <a:r>
              <a:rPr lang="en-US" dirty="0" smtClean="0">
                <a:solidFill>
                  <a:srgbClr val="00642D"/>
                </a:solidFill>
              </a:rPr>
              <a:t>estimate the time taken to perform the required data processing</a:t>
            </a:r>
          </a:p>
          <a:p>
            <a:pPr lvl="2"/>
            <a:r>
              <a:rPr lang="en-US" dirty="0" smtClean="0">
                <a:solidFill>
                  <a:srgbClr val="00642D"/>
                </a:solidFill>
              </a:rPr>
              <a:t>expected to accurately estimate the</a:t>
            </a:r>
          </a:p>
          <a:p>
            <a:pPr lvl="3"/>
            <a:r>
              <a:rPr lang="en-US" dirty="0" smtClean="0"/>
              <a:t>time taken to bring a relational page from disk to memory</a:t>
            </a:r>
          </a:p>
          <a:p>
            <a:pPr lvl="3"/>
            <a:r>
              <a:rPr lang="en-US" dirty="0" smtClean="0"/>
              <a:t>time taken to process filter condition on a given </a:t>
            </a:r>
            <a:r>
              <a:rPr lang="en-US" dirty="0" err="1" smtClean="0"/>
              <a:t>tuple</a:t>
            </a:r>
            <a:r>
              <a:rPr lang="en-US" dirty="0" smtClean="0"/>
              <a:t>, etc.</a:t>
            </a:r>
            <a:endParaRPr lang="en-US" dirty="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9" name="Footer Placeholder 8"/>
          <p:cNvSpPr>
            <a:spLocks noGrp="1"/>
          </p:cNvSpPr>
          <p:nvPr>
            <p:ph type="ftr" sz="quarter" idx="11"/>
          </p:nvPr>
        </p:nvSpPr>
        <p:spPr/>
        <p:txBody>
          <a:bodyPr/>
          <a:lstStyle/>
          <a:p>
            <a:pPr>
              <a:defRPr/>
            </a:pPr>
            <a:r>
              <a:rPr lang="en-US" smtClean="0"/>
              <a:t>CMG Keynote</a:t>
            </a:r>
            <a:endParaRPr lang="en-US" dirty="0"/>
          </a:p>
        </p:txBody>
      </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5</a:t>
            </a:fld>
            <a:endParaRPr lang="en-US" dirty="0"/>
          </a:p>
        </p:txBody>
      </p:sp>
    </p:spTree>
    <p:extLst>
      <p:ext uri="{BB962C8B-B14F-4D97-AF65-F5344CB8AC3E}">
        <p14:creationId xmlns:p14="http://schemas.microsoft.com/office/powerpoint/2010/main" val="30766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Selectivity Movement</a:t>
            </a:r>
            <a:endParaRPr lang="en-US" dirty="0"/>
          </a:p>
        </p:txBody>
      </p:sp>
      <p:cxnSp>
        <p:nvCxnSpPr>
          <p:cNvPr id="15" name="Straight Arrow Connector 14"/>
          <p:cNvCxnSpPr/>
          <p:nvPr/>
        </p:nvCxnSpPr>
        <p:spPr>
          <a:xfrm flipV="1">
            <a:off x="1943100" y="1690688"/>
            <a:ext cx="0" cy="4047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43100" y="5737860"/>
            <a:ext cx="5897880" cy="22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943100" y="2811780"/>
            <a:ext cx="2674620" cy="2948940"/>
          </a:xfrm>
          <a:custGeom>
            <a:avLst/>
            <a:gdLst>
              <a:gd name="connsiteX0" fmla="*/ 0 w 2674620"/>
              <a:gd name="connsiteY0" fmla="*/ 0 h 2948940"/>
              <a:gd name="connsiteX1" fmla="*/ 388620 w 2674620"/>
              <a:gd name="connsiteY1" fmla="*/ 1394460 h 2948940"/>
              <a:gd name="connsiteX2" fmla="*/ 845820 w 2674620"/>
              <a:gd name="connsiteY2" fmla="*/ 2034540 h 2948940"/>
              <a:gd name="connsiteX3" fmla="*/ 1600200 w 2674620"/>
              <a:gd name="connsiteY3" fmla="*/ 2491740 h 2948940"/>
              <a:gd name="connsiteX4" fmla="*/ 2674620 w 2674620"/>
              <a:gd name="connsiteY4" fmla="*/ 2948940 h 29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2948940">
                <a:moveTo>
                  <a:pt x="0" y="0"/>
                </a:moveTo>
                <a:cubicBezTo>
                  <a:pt x="123825" y="527685"/>
                  <a:pt x="247650" y="1055370"/>
                  <a:pt x="388620" y="1394460"/>
                </a:cubicBezTo>
                <a:cubicBezTo>
                  <a:pt x="529590" y="1733550"/>
                  <a:pt x="643890" y="1851660"/>
                  <a:pt x="845820" y="2034540"/>
                </a:cubicBezTo>
                <a:cubicBezTo>
                  <a:pt x="1047750" y="2217420"/>
                  <a:pt x="1295400" y="2339340"/>
                  <a:pt x="1600200" y="2491740"/>
                </a:cubicBezTo>
                <a:cubicBezTo>
                  <a:pt x="1905000" y="2644140"/>
                  <a:pt x="2491740" y="2872740"/>
                  <a:pt x="2674620" y="2948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468880" y="1623060"/>
            <a:ext cx="4160520" cy="3429000"/>
          </a:xfrm>
          <a:custGeom>
            <a:avLst/>
            <a:gdLst>
              <a:gd name="connsiteX0" fmla="*/ 0 w 3771900"/>
              <a:gd name="connsiteY0" fmla="*/ 0 h 3086100"/>
              <a:gd name="connsiteX1" fmla="*/ 502920 w 3771900"/>
              <a:gd name="connsiteY1" fmla="*/ 1531620 h 3086100"/>
              <a:gd name="connsiteX2" fmla="*/ 1143000 w 3771900"/>
              <a:gd name="connsiteY2" fmla="*/ 2125980 h 3086100"/>
              <a:gd name="connsiteX3" fmla="*/ 2331720 w 3771900"/>
              <a:gd name="connsiteY3" fmla="*/ 2674620 h 3086100"/>
              <a:gd name="connsiteX4" fmla="*/ 3771900 w 3771900"/>
              <a:gd name="connsiteY4" fmla="*/ 3086100 h 308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00" h="3086100">
                <a:moveTo>
                  <a:pt x="0" y="0"/>
                </a:moveTo>
                <a:cubicBezTo>
                  <a:pt x="156210" y="588645"/>
                  <a:pt x="312420" y="1177290"/>
                  <a:pt x="502920" y="1531620"/>
                </a:cubicBezTo>
                <a:cubicBezTo>
                  <a:pt x="693420" y="1885950"/>
                  <a:pt x="838200" y="1935480"/>
                  <a:pt x="1143000" y="2125980"/>
                </a:cubicBezTo>
                <a:cubicBezTo>
                  <a:pt x="1447800" y="2316480"/>
                  <a:pt x="1893570" y="2514600"/>
                  <a:pt x="2331720" y="2674620"/>
                </a:cubicBezTo>
                <a:cubicBezTo>
                  <a:pt x="2769870" y="2834640"/>
                  <a:pt x="3771900" y="3086100"/>
                  <a:pt x="3771900" y="3086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2217420" y="4069080"/>
            <a:ext cx="251460" cy="217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97480" y="4709160"/>
            <a:ext cx="20574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26144" y="5166360"/>
            <a:ext cx="208596"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857500" y="3166110"/>
            <a:ext cx="42291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768091" y="3919776"/>
            <a:ext cx="251460" cy="194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937760" y="4364474"/>
            <a:ext cx="182880" cy="388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43100" y="5920740"/>
            <a:ext cx="4000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a:off x="2343150" y="5337810"/>
            <a:ext cx="5143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flipV="1">
            <a:off x="2217420" y="5337810"/>
            <a:ext cx="0" cy="4229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endCxn id="22" idx="2"/>
          </p:cNvCxnSpPr>
          <p:nvPr/>
        </p:nvCxnSpPr>
        <p:spPr>
          <a:xfrm flipH="1" flipV="1">
            <a:off x="2788920" y="4846320"/>
            <a:ext cx="11430" cy="4914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1" name="TextBox 60"/>
          <p:cNvSpPr txBox="1"/>
          <p:nvPr/>
        </p:nvSpPr>
        <p:spPr>
          <a:xfrm>
            <a:off x="2143125" y="3166110"/>
            <a:ext cx="554355" cy="369332"/>
          </a:xfrm>
          <a:prstGeom prst="rect">
            <a:avLst/>
          </a:prstGeom>
          <a:noFill/>
        </p:spPr>
        <p:txBody>
          <a:bodyPr wrap="square" rtlCol="0">
            <a:spAutoFit/>
          </a:bodyPr>
          <a:lstStyle/>
          <a:p>
            <a:r>
              <a:rPr lang="en-US" dirty="0" smtClean="0"/>
              <a:t>P1</a:t>
            </a:r>
            <a:endParaRPr lang="en-US" dirty="0"/>
          </a:p>
        </p:txBody>
      </p:sp>
      <p:sp>
        <p:nvSpPr>
          <p:cNvPr id="62" name="TextBox 61"/>
          <p:cNvSpPr txBox="1"/>
          <p:nvPr/>
        </p:nvSpPr>
        <p:spPr>
          <a:xfrm>
            <a:off x="2468880" y="4286250"/>
            <a:ext cx="434341" cy="369332"/>
          </a:xfrm>
          <a:prstGeom prst="rect">
            <a:avLst/>
          </a:prstGeom>
          <a:noFill/>
        </p:spPr>
        <p:txBody>
          <a:bodyPr wrap="square" rtlCol="0">
            <a:spAutoFit/>
          </a:bodyPr>
          <a:lstStyle/>
          <a:p>
            <a:r>
              <a:rPr lang="en-US" dirty="0" smtClean="0"/>
              <a:t>P2</a:t>
            </a:r>
            <a:endParaRPr lang="en-US" dirty="0"/>
          </a:p>
        </p:txBody>
      </p:sp>
      <p:sp>
        <p:nvSpPr>
          <p:cNvPr id="63" name="TextBox 62"/>
          <p:cNvSpPr txBox="1"/>
          <p:nvPr/>
        </p:nvSpPr>
        <p:spPr>
          <a:xfrm>
            <a:off x="3036572" y="4682728"/>
            <a:ext cx="731519" cy="369332"/>
          </a:xfrm>
          <a:prstGeom prst="rect">
            <a:avLst/>
          </a:prstGeom>
          <a:noFill/>
        </p:spPr>
        <p:txBody>
          <a:bodyPr wrap="square" rtlCol="0">
            <a:spAutoFit/>
          </a:bodyPr>
          <a:lstStyle/>
          <a:p>
            <a:r>
              <a:rPr lang="en-US" dirty="0" smtClean="0"/>
              <a:t>P3</a:t>
            </a:r>
            <a:endParaRPr lang="en-US" dirty="0"/>
          </a:p>
        </p:txBody>
      </p:sp>
      <p:sp>
        <p:nvSpPr>
          <p:cNvPr id="64" name="TextBox 63"/>
          <p:cNvSpPr txBox="1"/>
          <p:nvPr/>
        </p:nvSpPr>
        <p:spPr>
          <a:xfrm>
            <a:off x="3768091" y="4937760"/>
            <a:ext cx="849629" cy="369332"/>
          </a:xfrm>
          <a:prstGeom prst="rect">
            <a:avLst/>
          </a:prstGeom>
          <a:noFill/>
        </p:spPr>
        <p:txBody>
          <a:bodyPr wrap="square" rtlCol="0">
            <a:spAutoFit/>
          </a:bodyPr>
          <a:lstStyle/>
          <a:p>
            <a:r>
              <a:rPr lang="en-US" dirty="0" smtClean="0"/>
              <a:t>P4</a:t>
            </a:r>
            <a:endParaRPr lang="en-US" dirty="0"/>
          </a:p>
        </p:txBody>
      </p:sp>
      <p:cxnSp>
        <p:nvCxnSpPr>
          <p:cNvPr id="66" name="Straight Arrow Connector 65"/>
          <p:cNvCxnSpPr>
            <a:stCxn id="22" idx="2"/>
          </p:cNvCxnSpPr>
          <p:nvPr/>
        </p:nvCxnSpPr>
        <p:spPr>
          <a:xfrm flipV="1">
            <a:off x="2788920" y="1988820"/>
            <a:ext cx="0" cy="285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2" idx="2"/>
          </p:cNvCxnSpPr>
          <p:nvPr/>
        </p:nvCxnSpPr>
        <p:spPr>
          <a:xfrm>
            <a:off x="2788920" y="4846320"/>
            <a:ext cx="4686300" cy="2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34440" y="1988820"/>
            <a:ext cx="434340" cy="3970318"/>
          </a:xfrm>
          <a:prstGeom prst="rect">
            <a:avLst/>
          </a:prstGeom>
          <a:noFill/>
        </p:spPr>
        <p:txBody>
          <a:bodyPr wrap="square" rtlCol="0">
            <a:spAutoFit/>
          </a:bodyPr>
          <a:lstStyle/>
          <a:p>
            <a:r>
              <a:rPr lang="en-US" dirty="0" smtClean="0"/>
              <a:t>S</a:t>
            </a:r>
          </a:p>
          <a:p>
            <a:r>
              <a:rPr lang="en-US" dirty="0" smtClean="0"/>
              <a:t>E</a:t>
            </a:r>
          </a:p>
          <a:p>
            <a:r>
              <a:rPr lang="en-US" dirty="0" smtClean="0"/>
              <a:t>L</a:t>
            </a:r>
          </a:p>
          <a:p>
            <a:r>
              <a:rPr lang="en-US" dirty="0" smtClean="0"/>
              <a:t>E</a:t>
            </a:r>
          </a:p>
          <a:p>
            <a:r>
              <a:rPr lang="en-US" dirty="0" smtClean="0"/>
              <a:t>C</a:t>
            </a:r>
          </a:p>
          <a:p>
            <a:r>
              <a:rPr lang="en-US" dirty="0" smtClean="0"/>
              <a:t>T</a:t>
            </a:r>
          </a:p>
          <a:p>
            <a:r>
              <a:rPr lang="en-US" dirty="0" smtClean="0"/>
              <a:t>I</a:t>
            </a:r>
          </a:p>
          <a:p>
            <a:r>
              <a:rPr lang="en-US" dirty="0" smtClean="0"/>
              <a:t>V</a:t>
            </a:r>
          </a:p>
          <a:p>
            <a:r>
              <a:rPr lang="en-US" dirty="0" smtClean="0"/>
              <a:t>I</a:t>
            </a:r>
          </a:p>
          <a:p>
            <a:r>
              <a:rPr lang="en-US" dirty="0" smtClean="0"/>
              <a:t>T</a:t>
            </a:r>
          </a:p>
          <a:p>
            <a:r>
              <a:rPr lang="en-US" dirty="0" smtClean="0"/>
              <a:t>Y</a:t>
            </a:r>
          </a:p>
          <a:p>
            <a:endParaRPr lang="en-US" dirty="0"/>
          </a:p>
          <a:p>
            <a:r>
              <a:rPr lang="en-US" dirty="0" smtClean="0"/>
              <a:t>Y</a:t>
            </a:r>
          </a:p>
          <a:p>
            <a:endParaRPr lang="en-US" dirty="0"/>
          </a:p>
        </p:txBody>
      </p:sp>
      <p:sp>
        <p:nvSpPr>
          <p:cNvPr id="71" name="TextBox 70"/>
          <p:cNvSpPr txBox="1"/>
          <p:nvPr/>
        </p:nvSpPr>
        <p:spPr>
          <a:xfrm>
            <a:off x="1943100" y="6126480"/>
            <a:ext cx="5532120" cy="369332"/>
          </a:xfrm>
          <a:prstGeom prst="rect">
            <a:avLst/>
          </a:prstGeom>
          <a:noFill/>
        </p:spPr>
        <p:txBody>
          <a:bodyPr wrap="square" rtlCol="0">
            <a:spAutoFit/>
          </a:bodyPr>
          <a:lstStyle/>
          <a:p>
            <a:r>
              <a:rPr lang="en-US" dirty="0" smtClean="0"/>
              <a:t>S E L E C T I V I T Y    X</a:t>
            </a:r>
            <a:endParaRPr lang="en-US" dirty="0"/>
          </a:p>
        </p:txBody>
      </p:sp>
      <p:sp>
        <p:nvSpPr>
          <p:cNvPr id="72" name="TextBox 71"/>
          <p:cNvSpPr txBox="1"/>
          <p:nvPr/>
        </p:nvSpPr>
        <p:spPr>
          <a:xfrm>
            <a:off x="1405890" y="5761255"/>
            <a:ext cx="708660" cy="369332"/>
          </a:xfrm>
          <a:prstGeom prst="rect">
            <a:avLst/>
          </a:prstGeom>
          <a:noFill/>
        </p:spPr>
        <p:txBody>
          <a:bodyPr wrap="square" rtlCol="0">
            <a:spAutoFit/>
          </a:bodyPr>
          <a:lstStyle/>
          <a:p>
            <a:r>
              <a:rPr lang="en-US" dirty="0" err="1" smtClean="0"/>
              <a:t>q</a:t>
            </a:r>
            <a:r>
              <a:rPr lang="en-US" sz="1200" dirty="0" err="1" smtClean="0"/>
              <a:t>run</a:t>
            </a:r>
            <a:endParaRPr lang="en-US" dirty="0"/>
          </a:p>
        </p:txBody>
      </p:sp>
      <p:sp>
        <p:nvSpPr>
          <p:cNvPr id="74" name="TextBox 73"/>
          <p:cNvSpPr txBox="1"/>
          <p:nvPr/>
        </p:nvSpPr>
        <p:spPr>
          <a:xfrm>
            <a:off x="2286000" y="4703802"/>
            <a:ext cx="548641" cy="369332"/>
          </a:xfrm>
          <a:prstGeom prst="rect">
            <a:avLst/>
          </a:prstGeom>
          <a:noFill/>
        </p:spPr>
        <p:txBody>
          <a:bodyPr wrap="square" rtlCol="0">
            <a:spAutoFit/>
          </a:bodyPr>
          <a:lstStyle/>
          <a:p>
            <a:r>
              <a:rPr lang="en-US" dirty="0" err="1" smtClean="0"/>
              <a:t>q</a:t>
            </a:r>
            <a:r>
              <a:rPr lang="en-US" sz="1200" dirty="0" err="1" smtClean="0"/>
              <a:t>run</a:t>
            </a:r>
            <a:endParaRPr lang="en-US" dirty="0"/>
          </a:p>
        </p:txBody>
      </p:sp>
    </p:spTree>
    <p:extLst>
      <p:ext uri="{BB962C8B-B14F-4D97-AF65-F5344CB8AC3E}">
        <p14:creationId xmlns:p14="http://schemas.microsoft.com/office/powerpoint/2010/main" val="167261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Bouquet Algorithm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qrun</a:t>
            </a:r>
            <a:r>
              <a:rPr lang="en-US" dirty="0"/>
              <a:t> = (0,0, ...,0); </a:t>
            </a:r>
            <a:r>
              <a:rPr lang="en-US" dirty="0" err="1"/>
              <a:t>cid</a:t>
            </a:r>
            <a:r>
              <a:rPr lang="en-US" dirty="0"/>
              <a:t> = 1  </a:t>
            </a:r>
            <a:r>
              <a:rPr lang="en-US" dirty="0" smtClean="0"/>
              <a:t>				//</a:t>
            </a:r>
            <a:r>
              <a:rPr lang="en-US" i="1" dirty="0" smtClean="0"/>
              <a:t>initialization</a:t>
            </a:r>
            <a:endParaRPr lang="en-US" i="1" dirty="0"/>
          </a:p>
          <a:p>
            <a:pPr marL="0" indent="0">
              <a:buNone/>
            </a:pPr>
            <a:r>
              <a:rPr lang="en-US" b="1" dirty="0"/>
              <a:t>loop</a:t>
            </a:r>
          </a:p>
          <a:p>
            <a:pPr marL="0" indent="0">
              <a:buNone/>
            </a:pPr>
            <a:r>
              <a:rPr lang="en-US" dirty="0" smtClean="0"/>
              <a:t>	</a:t>
            </a:r>
            <a:r>
              <a:rPr lang="en-US" dirty="0" err="1" smtClean="0"/>
              <a:t>Pcur</a:t>
            </a:r>
            <a:r>
              <a:rPr lang="en-US" dirty="0" smtClean="0"/>
              <a:t> </a:t>
            </a:r>
            <a:r>
              <a:rPr lang="en-US" dirty="0"/>
              <a:t>= </a:t>
            </a:r>
            <a:r>
              <a:rPr lang="en-US" dirty="0" err="1"/>
              <a:t>AxisPlanRoutine</a:t>
            </a:r>
            <a:r>
              <a:rPr lang="en-US" dirty="0"/>
              <a:t>(</a:t>
            </a:r>
            <a:r>
              <a:rPr lang="en-US" dirty="0" err="1"/>
              <a:t>qrun</a:t>
            </a:r>
            <a:r>
              <a:rPr lang="en-US" dirty="0"/>
              <a:t>, </a:t>
            </a:r>
            <a:r>
              <a:rPr lang="en-US" dirty="0" err="1"/>
              <a:t>cid</a:t>
            </a:r>
            <a:r>
              <a:rPr lang="en-US" dirty="0"/>
              <a:t>) </a:t>
            </a:r>
            <a:r>
              <a:rPr lang="en-US" dirty="0" smtClean="0"/>
              <a:t>		//</a:t>
            </a:r>
            <a:r>
              <a:rPr lang="en-US" i="1" dirty="0" smtClean="0"/>
              <a:t>next </a:t>
            </a:r>
            <a:r>
              <a:rPr lang="en-US" i="1" dirty="0"/>
              <a:t>plan selection</a:t>
            </a:r>
          </a:p>
          <a:p>
            <a:pPr marL="0" indent="0">
              <a:buNone/>
            </a:pPr>
            <a:r>
              <a:rPr lang="en-US" b="1" dirty="0" smtClean="0"/>
              <a:t>	while </a:t>
            </a:r>
            <a:r>
              <a:rPr lang="en-US" dirty="0"/>
              <a:t>running-cost(</a:t>
            </a:r>
            <a:r>
              <a:rPr lang="en-US" dirty="0" err="1"/>
              <a:t>Pcur</a:t>
            </a:r>
            <a:r>
              <a:rPr lang="en-US" dirty="0"/>
              <a:t> ) ≤ cost-budget(</a:t>
            </a:r>
            <a:r>
              <a:rPr lang="en-US" dirty="0" err="1"/>
              <a:t>ICcid</a:t>
            </a:r>
            <a:r>
              <a:rPr lang="en-US" dirty="0"/>
              <a:t>) </a:t>
            </a:r>
            <a:r>
              <a:rPr lang="en-US" b="1" dirty="0"/>
              <a:t>do</a:t>
            </a:r>
          </a:p>
          <a:p>
            <a:pPr marL="0" indent="0">
              <a:buNone/>
            </a:pPr>
            <a:r>
              <a:rPr lang="en-US" dirty="0" smtClean="0"/>
              <a:t>		execute </a:t>
            </a:r>
            <a:r>
              <a:rPr lang="en-US" dirty="0" err="1"/>
              <a:t>Pcur</a:t>
            </a:r>
            <a:r>
              <a:rPr lang="en-US" dirty="0"/>
              <a:t>  </a:t>
            </a:r>
            <a:r>
              <a:rPr lang="en-US" dirty="0" smtClean="0"/>
              <a:t>			//</a:t>
            </a:r>
            <a:r>
              <a:rPr lang="en-US" i="1" dirty="0" smtClean="0"/>
              <a:t>cost </a:t>
            </a:r>
            <a:r>
              <a:rPr lang="en-US" i="1" dirty="0"/>
              <a:t>limited execution</a:t>
            </a:r>
          </a:p>
          <a:p>
            <a:pPr marL="0" indent="0">
              <a:buNone/>
            </a:pPr>
            <a:r>
              <a:rPr lang="en-US" b="1" dirty="0" smtClean="0"/>
              <a:t>		if </a:t>
            </a:r>
            <a:r>
              <a:rPr lang="en-US" dirty="0" err="1"/>
              <a:t>Pcur</a:t>
            </a:r>
            <a:r>
              <a:rPr lang="en-US" dirty="0"/>
              <a:t> finishes execution </a:t>
            </a:r>
            <a:r>
              <a:rPr lang="en-US" b="1" dirty="0"/>
              <a:t>then</a:t>
            </a:r>
          </a:p>
          <a:p>
            <a:pPr marL="0" indent="0">
              <a:buNone/>
            </a:pPr>
            <a:r>
              <a:rPr lang="en-US" b="1" dirty="0" smtClean="0"/>
              <a:t>			return </a:t>
            </a:r>
            <a:r>
              <a:rPr lang="en-US" dirty="0"/>
              <a:t>query result</a:t>
            </a:r>
          </a:p>
          <a:p>
            <a:pPr marL="0" indent="0">
              <a:buNone/>
            </a:pPr>
            <a:r>
              <a:rPr lang="en-US" dirty="0"/>
              <a:t>update </a:t>
            </a:r>
            <a:r>
              <a:rPr lang="en-US" dirty="0" err="1"/>
              <a:t>qrun</a:t>
            </a:r>
            <a:r>
              <a:rPr lang="en-US" dirty="0"/>
              <a:t>  </a:t>
            </a:r>
            <a:r>
              <a:rPr lang="en-US" dirty="0" smtClean="0"/>
              <a:t>						//</a:t>
            </a:r>
            <a:r>
              <a:rPr lang="en-US" i="1" dirty="0" smtClean="0"/>
              <a:t>selectivity </a:t>
            </a:r>
            <a:r>
              <a:rPr lang="en-US" i="1" dirty="0" err="1"/>
              <a:t>updation</a:t>
            </a:r>
            <a:endParaRPr lang="en-US" i="1" dirty="0"/>
          </a:p>
          <a:p>
            <a:pPr marL="0" indent="0">
              <a:buNone/>
            </a:pPr>
            <a:r>
              <a:rPr lang="en-US" b="1" dirty="0"/>
              <a:t>if </a:t>
            </a:r>
            <a:r>
              <a:rPr lang="en-US" dirty="0"/>
              <a:t>optimal-cost(</a:t>
            </a:r>
            <a:r>
              <a:rPr lang="en-US" dirty="0" err="1"/>
              <a:t>qrun</a:t>
            </a:r>
            <a:r>
              <a:rPr lang="en-US" dirty="0"/>
              <a:t>) ≥ cost-budget(</a:t>
            </a:r>
            <a:r>
              <a:rPr lang="en-US" dirty="0" err="1"/>
              <a:t>ICcid</a:t>
            </a:r>
            <a:r>
              <a:rPr lang="en-US" dirty="0"/>
              <a:t>) </a:t>
            </a:r>
            <a:r>
              <a:rPr lang="en-US" b="1" dirty="0" smtClean="0"/>
              <a:t>then</a:t>
            </a:r>
          </a:p>
          <a:p>
            <a:pPr marL="0" indent="0">
              <a:buNone/>
            </a:pPr>
            <a:r>
              <a:rPr lang="en-US" dirty="0" smtClean="0"/>
              <a:t>		</a:t>
            </a:r>
            <a:r>
              <a:rPr lang="en-US" dirty="0" err="1" smtClean="0"/>
              <a:t>cid</a:t>
            </a:r>
            <a:r>
              <a:rPr lang="en-US" dirty="0" smtClean="0"/>
              <a:t> </a:t>
            </a:r>
            <a:r>
              <a:rPr lang="en-US" dirty="0"/>
              <a:t>++  </a:t>
            </a:r>
            <a:r>
              <a:rPr lang="en-US" dirty="0" smtClean="0"/>
              <a:t>			</a:t>
            </a:r>
            <a:r>
              <a:rPr lang="en-US" dirty="0"/>
              <a:t>	</a:t>
            </a:r>
            <a:r>
              <a:rPr lang="en-US" dirty="0" smtClean="0"/>
              <a:t>//</a:t>
            </a:r>
            <a:r>
              <a:rPr lang="en-US" i="1" dirty="0" smtClean="0"/>
              <a:t>early </a:t>
            </a:r>
            <a:r>
              <a:rPr lang="en-US" i="1" dirty="0"/>
              <a:t>contour change</a:t>
            </a:r>
            <a:endParaRPr lang="en-US" dirty="0"/>
          </a:p>
        </p:txBody>
      </p:sp>
    </p:spTree>
    <p:extLst>
      <p:ext uri="{BB962C8B-B14F-4D97-AF65-F5344CB8AC3E}">
        <p14:creationId xmlns:p14="http://schemas.microsoft.com/office/powerpoint/2010/main" val="2303422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432560" y="1600200"/>
            <a:ext cx="8778240" cy="1470660"/>
          </a:xfrm>
        </p:spPr>
        <p:txBody>
          <a:bodyPr/>
          <a:lstStyle/>
          <a:p>
            <a:r>
              <a:rPr lang="en-US" sz="4320" i="1" dirty="0"/>
              <a:t>Empirical Evaluation</a:t>
            </a:r>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Slide Number Placeholder 3"/>
          <p:cNvSpPr>
            <a:spLocks noGrp="1"/>
          </p:cNvSpPr>
          <p:nvPr>
            <p:ph type="sldNum" sz="quarter" idx="12"/>
          </p:nvPr>
        </p:nvSpPr>
        <p:spPr/>
        <p:txBody>
          <a:bodyPr/>
          <a:lstStyle/>
          <a:p>
            <a:pPr>
              <a:defRPr/>
            </a:pPr>
            <a:fld id="{0695B88C-1411-437D-8BF4-BAC5A9D3F58B}"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3685545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Experimental </a:t>
            </a:r>
            <a:r>
              <a:rPr lang="en-US" dirty="0" err="1" smtClean="0"/>
              <a:t>Testbed</a:t>
            </a:r>
            <a:endParaRPr lang="en-US" dirty="0"/>
          </a:p>
        </p:txBody>
      </p:sp>
      <p:sp>
        <p:nvSpPr>
          <p:cNvPr id="3" name="Content Placeholder 2"/>
          <p:cNvSpPr>
            <a:spLocks noGrp="1"/>
          </p:cNvSpPr>
          <p:nvPr>
            <p:ph idx="1"/>
          </p:nvPr>
        </p:nvSpPr>
        <p:spPr>
          <a:xfrm>
            <a:off x="1128058" y="1009531"/>
            <a:ext cx="10066109" cy="5011757"/>
          </a:xfrm>
        </p:spPr>
        <p:txBody>
          <a:bodyPr/>
          <a:lstStyle/>
          <a:p>
            <a:r>
              <a:rPr lang="en-US" dirty="0" smtClean="0">
                <a:solidFill>
                  <a:srgbClr val="002060"/>
                </a:solidFill>
              </a:rPr>
              <a:t>Database Systems: </a:t>
            </a:r>
            <a:r>
              <a:rPr lang="en-US" dirty="0" err="1" smtClean="0">
                <a:solidFill>
                  <a:srgbClr val="0000FF"/>
                </a:solidFill>
              </a:rPr>
              <a:t>PostgreSQL</a:t>
            </a:r>
            <a:r>
              <a:rPr lang="en-US" dirty="0" smtClean="0">
                <a:solidFill>
                  <a:srgbClr val="0000FF"/>
                </a:solidFill>
              </a:rPr>
              <a:t> and COM (commercial engine)</a:t>
            </a:r>
          </a:p>
          <a:p>
            <a:r>
              <a:rPr lang="en-US" dirty="0" smtClean="0">
                <a:solidFill>
                  <a:srgbClr val="002060"/>
                </a:solidFill>
              </a:rPr>
              <a:t>Databases:</a:t>
            </a:r>
            <a:r>
              <a:rPr lang="en-US" dirty="0" smtClean="0"/>
              <a:t> </a:t>
            </a:r>
            <a:r>
              <a:rPr lang="en-US" dirty="0" smtClean="0">
                <a:solidFill>
                  <a:srgbClr val="0000FF"/>
                </a:solidFill>
              </a:rPr>
              <a:t>TPC-H and TPC-DS</a:t>
            </a:r>
          </a:p>
          <a:p>
            <a:r>
              <a:rPr lang="en-US" dirty="0" smtClean="0">
                <a:solidFill>
                  <a:schemeClr val="tx1"/>
                </a:solidFill>
              </a:rPr>
              <a:t>Physical Schema: </a:t>
            </a:r>
            <a:r>
              <a:rPr lang="en-US" dirty="0" smtClean="0">
                <a:solidFill>
                  <a:srgbClr val="0000FF"/>
                </a:solidFill>
              </a:rPr>
              <a:t>Indexes on all attributes present in</a:t>
            </a:r>
            <a:br>
              <a:rPr lang="en-US" dirty="0" smtClean="0">
                <a:solidFill>
                  <a:srgbClr val="0000FF"/>
                </a:solidFill>
              </a:rPr>
            </a:br>
            <a:r>
              <a:rPr lang="en-US" dirty="0" smtClean="0">
                <a:solidFill>
                  <a:srgbClr val="0000FF"/>
                </a:solidFill>
              </a:rPr>
              <a:t>                             query predicates</a:t>
            </a:r>
            <a:endParaRPr lang="en-US" dirty="0">
              <a:solidFill>
                <a:srgbClr val="0000FF"/>
              </a:solidFill>
            </a:endParaRPr>
          </a:p>
          <a:p>
            <a:endParaRPr lang="en-US" dirty="0"/>
          </a:p>
          <a:p>
            <a:r>
              <a:rPr lang="en-US" dirty="0" smtClean="0">
                <a:solidFill>
                  <a:schemeClr val="tx1"/>
                </a:solidFill>
              </a:rPr>
              <a:t>Workload:</a:t>
            </a:r>
            <a:r>
              <a:rPr lang="en-US" dirty="0" smtClean="0"/>
              <a:t> </a:t>
            </a:r>
            <a:r>
              <a:rPr lang="en-US" dirty="0" smtClean="0">
                <a:solidFill>
                  <a:srgbClr val="0000FF"/>
                </a:solidFill>
              </a:rPr>
              <a:t>10 complex queries from TPC-H and TPC-DS </a:t>
            </a:r>
          </a:p>
          <a:p>
            <a:pPr lvl="1"/>
            <a:r>
              <a:rPr lang="en-US" dirty="0" smtClean="0">
                <a:solidFill>
                  <a:schemeClr val="tx1"/>
                </a:solidFill>
              </a:rPr>
              <a:t>with SS having </a:t>
            </a:r>
            <a:r>
              <a:rPr lang="en-US" dirty="0" err="1" smtClean="0">
                <a:solidFill>
                  <a:schemeClr val="tx1"/>
                </a:solidFill>
              </a:rPr>
              <a:t>upto</a:t>
            </a:r>
            <a:r>
              <a:rPr lang="en-US" dirty="0" smtClean="0">
                <a:solidFill>
                  <a:schemeClr val="tx1"/>
                </a:solidFill>
              </a:rPr>
              <a:t> </a:t>
            </a:r>
            <a:r>
              <a:rPr lang="en-US" b="1" dirty="0" smtClean="0">
                <a:solidFill>
                  <a:srgbClr val="FF0000"/>
                </a:solidFill>
              </a:rPr>
              <a:t>5 error dimensions</a:t>
            </a:r>
          </a:p>
          <a:p>
            <a:pPr lvl="1"/>
            <a:endParaRPr lang="en-US" dirty="0"/>
          </a:p>
          <a:p>
            <a:r>
              <a:rPr lang="en-US" dirty="0" smtClean="0">
                <a:solidFill>
                  <a:schemeClr val="tx1"/>
                </a:solidFill>
              </a:rPr>
              <a:t>Metrics:</a:t>
            </a:r>
            <a:r>
              <a:rPr lang="en-US" dirty="0" smtClean="0"/>
              <a:t> </a:t>
            </a:r>
            <a:r>
              <a:rPr lang="en-US" dirty="0" smtClean="0">
                <a:solidFill>
                  <a:srgbClr val="0000FF"/>
                </a:solidFill>
              </a:rPr>
              <a:t>Computed MSO and ASO using Abstract </a:t>
            </a:r>
            <a:r>
              <a:rPr lang="en-US" smtClean="0">
                <a:solidFill>
                  <a:srgbClr val="0000FF"/>
                </a:solidFill>
              </a:rPr>
              <a:t>Plan Costing</a:t>
            </a:r>
            <a:br>
              <a:rPr lang="en-US" smtClean="0">
                <a:solidFill>
                  <a:srgbClr val="0000FF"/>
                </a:solidFill>
              </a:rPr>
            </a:br>
            <a:r>
              <a:rPr lang="en-US" smtClean="0">
                <a:solidFill>
                  <a:srgbClr val="0000FF"/>
                </a:solidFill>
              </a:rPr>
              <a:t>              </a:t>
            </a:r>
            <a:r>
              <a:rPr lang="en-US" dirty="0" smtClean="0">
                <a:solidFill>
                  <a:srgbClr val="0000FF"/>
                </a:solidFill>
              </a:rPr>
              <a:t>over SS</a:t>
            </a:r>
          </a:p>
          <a:p>
            <a:endParaRPr lang="en-US" dirty="0" smtClean="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6" name="Slide Number Placeholder 5"/>
          <p:cNvSpPr>
            <a:spLocks noGrp="1"/>
          </p:cNvSpPr>
          <p:nvPr>
            <p:ph type="sldNum" sz="quarter" idx="12"/>
          </p:nvPr>
        </p:nvSpPr>
        <p:spPr/>
        <p:txBody>
          <a:bodyPr/>
          <a:lstStyle/>
          <a:p>
            <a:pPr>
              <a:defRPr/>
            </a:pPr>
            <a:fld id="{41E7FBC4-E9C5-46EF-B980-654DA18B9F15}" type="slidenum">
              <a:rPr lang="en-US" smtClean="0"/>
              <a:pPr>
                <a:defRPr/>
              </a:pPr>
              <a:t>53</a:t>
            </a:fld>
            <a:endParaRPr lang="en-US" dirty="0"/>
          </a:p>
        </p:txBody>
      </p:sp>
    </p:spTree>
    <p:extLst>
      <p:ext uri="{BB962C8B-B14F-4D97-AF65-F5344CB8AC3E}">
        <p14:creationId xmlns:p14="http://schemas.microsoft.com/office/powerpoint/2010/main" val="1628217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22751" y="-224106"/>
            <a:ext cx="10515600" cy="1325563"/>
          </a:xfrm>
        </p:spPr>
        <p:txBody>
          <a:bodyPr/>
          <a:lstStyle/>
          <a:p>
            <a:r>
              <a:rPr lang="en-US" dirty="0" smtClean="0"/>
              <a:t>Performance on </a:t>
            </a:r>
            <a:r>
              <a:rPr lang="en-US" dirty="0" err="1" smtClean="0"/>
              <a:t>PostgreSQL</a:t>
            </a:r>
            <a:endParaRPr lang="en-US" dirty="0" smtClean="0"/>
          </a:p>
        </p:txBody>
      </p:sp>
      <p:sp>
        <p:nvSpPr>
          <p:cNvPr id="3" name="Content Placeholder 2"/>
          <p:cNvSpPr>
            <a:spLocks noGrp="1"/>
          </p:cNvSpPr>
          <p:nvPr>
            <p:ph idx="1"/>
          </p:nvPr>
        </p:nvSpPr>
        <p:spPr>
          <a:xfrm>
            <a:off x="1158346" y="3947458"/>
            <a:ext cx="9875309" cy="2316181"/>
          </a:xfrm>
        </p:spPr>
        <p:txBody>
          <a:bodyPr/>
          <a:lstStyle/>
          <a:p>
            <a:pPr>
              <a:defRPr/>
            </a:pPr>
            <a:endParaRPr lang="en-US" dirty="0" smtClean="0"/>
          </a:p>
          <a:p>
            <a:pPr>
              <a:defRPr/>
            </a:pPr>
            <a:r>
              <a:rPr lang="en-US" dirty="0" smtClean="0">
                <a:solidFill>
                  <a:srgbClr val="0000FF"/>
                </a:solidFill>
              </a:rPr>
              <a:t>For many DS queries</a:t>
            </a:r>
          </a:p>
          <a:p>
            <a:pPr lvl="1">
              <a:defRPr/>
            </a:pPr>
            <a:r>
              <a:rPr lang="en-US" dirty="0" smtClean="0">
                <a:solidFill>
                  <a:schemeClr val="tx1"/>
                </a:solidFill>
              </a:rPr>
              <a:t>MSO improves from ≈10</a:t>
            </a:r>
            <a:r>
              <a:rPr lang="en-US" baseline="30000" dirty="0" smtClean="0">
                <a:solidFill>
                  <a:schemeClr val="tx1"/>
                </a:solidFill>
              </a:rPr>
              <a:t>6</a:t>
            </a:r>
            <a:r>
              <a:rPr lang="en-US" dirty="0" smtClean="0">
                <a:solidFill>
                  <a:schemeClr val="tx1"/>
                </a:solidFill>
              </a:rPr>
              <a:t> to ≈10</a:t>
            </a:r>
          </a:p>
          <a:p>
            <a:pPr lvl="1">
              <a:defRPr/>
            </a:pPr>
            <a:r>
              <a:rPr lang="en-US" dirty="0" smtClean="0">
                <a:solidFill>
                  <a:schemeClr val="tx1"/>
                </a:solidFill>
              </a:rPr>
              <a:t>ASO improves from </a:t>
            </a:r>
            <a:r>
              <a:rPr lang="en-US" dirty="0">
                <a:solidFill>
                  <a:schemeClr val="tx1"/>
                </a:solidFill>
              </a:rPr>
              <a:t>≈</a:t>
            </a:r>
            <a:r>
              <a:rPr lang="en-US" dirty="0" smtClean="0">
                <a:solidFill>
                  <a:schemeClr val="tx1"/>
                </a:solidFill>
              </a:rPr>
              <a:t>10</a:t>
            </a:r>
            <a:r>
              <a:rPr lang="en-US" baseline="30000" dirty="0" smtClean="0">
                <a:solidFill>
                  <a:schemeClr val="tx1"/>
                </a:solidFill>
              </a:rPr>
              <a:t>2</a:t>
            </a:r>
            <a:r>
              <a:rPr lang="en-US" dirty="0" smtClean="0">
                <a:solidFill>
                  <a:schemeClr val="tx1"/>
                </a:solidFill>
              </a:rPr>
              <a:t> </a:t>
            </a:r>
            <a:r>
              <a:rPr lang="en-US" dirty="0">
                <a:solidFill>
                  <a:schemeClr val="tx1"/>
                </a:solidFill>
              </a:rPr>
              <a:t>to </a:t>
            </a:r>
            <a:r>
              <a:rPr lang="en-US" dirty="0" smtClean="0">
                <a:solidFill>
                  <a:schemeClr val="tx1"/>
                </a:solidFill>
              </a:rPr>
              <a:t>≈ 5</a:t>
            </a:r>
            <a:endParaRPr lang="en-US" dirty="0">
              <a:solidFill>
                <a:schemeClr val="tx1"/>
              </a:solidFill>
            </a:endParaRPr>
          </a:p>
          <a:p>
            <a:pPr marL="489586" lvl="1" indent="0">
              <a:buNone/>
              <a:defRPr/>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05" y="785325"/>
            <a:ext cx="5403438" cy="3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489" y="839578"/>
            <a:ext cx="5372600" cy="335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60097" y="4465915"/>
            <a:ext cx="4114331" cy="1126462"/>
          </a:xfrm>
          <a:prstGeom prst="rect">
            <a:avLst/>
          </a:prstGeom>
          <a:solidFill>
            <a:srgbClr val="FFFFE1"/>
          </a:solidFill>
        </p:spPr>
        <p:txBody>
          <a:bodyPr wrap="none" rtlCol="0">
            <a:spAutoFit/>
          </a:bodyPr>
          <a:lstStyle/>
          <a:p>
            <a:r>
              <a:rPr lang="en-US" sz="3360" dirty="0" err="1">
                <a:solidFill>
                  <a:srgbClr val="00B050"/>
                </a:solidFill>
              </a:rPr>
              <a:t>ASO</a:t>
            </a:r>
            <a:r>
              <a:rPr lang="en-US" sz="3360" dirty="0">
                <a:solidFill>
                  <a:srgbClr val="00B050"/>
                </a:solidFill>
              </a:rPr>
              <a:t> not compromised</a:t>
            </a:r>
          </a:p>
          <a:p>
            <a:r>
              <a:rPr lang="en-US" sz="3360" dirty="0">
                <a:solidFill>
                  <a:srgbClr val="00B050"/>
                </a:solidFill>
              </a:rPr>
              <a:t>to reduce </a:t>
            </a:r>
            <a:r>
              <a:rPr lang="en-US" sz="3360" dirty="0" err="1">
                <a:solidFill>
                  <a:srgbClr val="00B050"/>
                </a:solidFill>
              </a:rPr>
              <a:t>MSO</a:t>
            </a:r>
            <a:r>
              <a:rPr lang="en-US" sz="3360" dirty="0">
                <a:solidFill>
                  <a:srgbClr val="00B050"/>
                </a:solidFill>
              </a:rPr>
              <a:t>!</a:t>
            </a:r>
          </a:p>
        </p:txBody>
      </p:sp>
      <p:sp>
        <p:nvSpPr>
          <p:cNvPr id="5" name="Oval Callout 4"/>
          <p:cNvSpPr/>
          <p:nvPr/>
        </p:nvSpPr>
        <p:spPr>
          <a:xfrm>
            <a:off x="6009590" y="939452"/>
            <a:ext cx="1681391" cy="462154"/>
          </a:xfrm>
          <a:prstGeom prst="wedgeEllipseCallout">
            <a:avLst>
              <a:gd name="adj1" fmla="val -87579"/>
              <a:gd name="adj2" fmla="val 128851"/>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C00000"/>
                </a:solidFill>
              </a:rPr>
              <a:t>Bouquet</a:t>
            </a:r>
          </a:p>
        </p:txBody>
      </p:sp>
      <p:sp>
        <p:nvSpPr>
          <p:cNvPr id="10" name="Oval Callout 9"/>
          <p:cNvSpPr/>
          <p:nvPr/>
        </p:nvSpPr>
        <p:spPr>
          <a:xfrm>
            <a:off x="2380387" y="826818"/>
            <a:ext cx="1866722" cy="688412"/>
          </a:xfrm>
          <a:prstGeom prst="wedgeEllipseCallout">
            <a:avLst>
              <a:gd name="adj1" fmla="val 53044"/>
              <a:gd name="adj2" fmla="val 59465"/>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C00000"/>
                </a:solidFill>
              </a:rPr>
              <a:t>Native Optimizer</a:t>
            </a:r>
          </a:p>
        </p:txBody>
      </p:sp>
      <p:sp>
        <p:nvSpPr>
          <p:cNvPr id="11" name="Oval Callout 10"/>
          <p:cNvSpPr/>
          <p:nvPr/>
        </p:nvSpPr>
        <p:spPr>
          <a:xfrm>
            <a:off x="629584" y="839577"/>
            <a:ext cx="1751213" cy="688412"/>
          </a:xfrm>
          <a:prstGeom prst="wedgeEllipseCallout">
            <a:avLst>
              <a:gd name="adj1" fmla="val 7871"/>
              <a:gd name="adj2" fmla="val 113214"/>
            </a:avLst>
          </a:prstGeom>
          <a:solidFill>
            <a:srgbClr val="FF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C00000"/>
                </a:solidFill>
              </a:rPr>
              <a:t>Log-scale</a:t>
            </a:r>
          </a:p>
        </p:txBody>
      </p:sp>
      <p:sp>
        <p:nvSpPr>
          <p:cNvPr id="2" name="Date Placeholder 1"/>
          <p:cNvSpPr>
            <a:spLocks noGrp="1"/>
          </p:cNvSpPr>
          <p:nvPr>
            <p:ph type="dt" sz="half" idx="10"/>
          </p:nvPr>
        </p:nvSpPr>
        <p:spPr/>
        <p:txBody>
          <a:bodyPr/>
          <a:lstStyle/>
          <a:p>
            <a:pPr>
              <a:defRPr/>
            </a:pPr>
            <a:r>
              <a:rPr lang="en-US" smtClean="0"/>
              <a:t>Dec 2014</a:t>
            </a:r>
            <a:endParaRPr lang="en-US" dirty="0"/>
          </a:p>
        </p:txBody>
      </p:sp>
      <p:sp>
        <p:nvSpPr>
          <p:cNvPr id="4" name="Footer Placeholder 3"/>
          <p:cNvSpPr>
            <a:spLocks noGrp="1"/>
          </p:cNvSpPr>
          <p:nvPr>
            <p:ph type="ftr" sz="quarter" idx="11"/>
          </p:nvPr>
        </p:nvSpPr>
        <p:spPr/>
        <p:txBody>
          <a:bodyPr/>
          <a:lstStyle/>
          <a:p>
            <a:pPr>
              <a:defRPr/>
            </a:pPr>
            <a:r>
              <a:rPr lang="en-US" smtClean="0"/>
              <a:t>CMG Keynote</a:t>
            </a:r>
            <a:endParaRPr lang="en-US" dirty="0"/>
          </a:p>
        </p:txBody>
      </p:sp>
      <p:grpSp>
        <p:nvGrpSpPr>
          <p:cNvPr id="9" name="Group 8"/>
          <p:cNvGrpSpPr/>
          <p:nvPr/>
        </p:nvGrpSpPr>
        <p:grpSpPr>
          <a:xfrm>
            <a:off x="1914584" y="2971058"/>
            <a:ext cx="3586544" cy="258198"/>
            <a:chOff x="1087486" y="2475881"/>
            <a:chExt cx="2988787" cy="215165"/>
          </a:xfrm>
        </p:grpSpPr>
        <p:sp>
          <p:nvSpPr>
            <p:cNvPr id="8" name="Rectangle 7"/>
            <p:cNvSpPr/>
            <p:nvPr/>
          </p:nvSpPr>
          <p:spPr>
            <a:xfrm>
              <a:off x="1087486" y="2536294"/>
              <a:ext cx="80337" cy="1547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p:cNvSpPr/>
            <p:nvPr/>
          </p:nvSpPr>
          <p:spPr>
            <a:xfrm>
              <a:off x="1735113" y="2485406"/>
              <a:ext cx="80337" cy="2004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16"/>
            <p:cNvSpPr/>
            <p:nvPr/>
          </p:nvSpPr>
          <p:spPr>
            <a:xfrm>
              <a:off x="1423894" y="2535560"/>
              <a:ext cx="80337" cy="1547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Rectangle 17"/>
            <p:cNvSpPr/>
            <p:nvPr/>
          </p:nvSpPr>
          <p:spPr>
            <a:xfrm>
              <a:off x="2058963" y="2475881"/>
              <a:ext cx="80337" cy="2004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Rectangle 18"/>
            <p:cNvSpPr/>
            <p:nvPr/>
          </p:nvSpPr>
          <p:spPr>
            <a:xfrm>
              <a:off x="2377852" y="2532102"/>
              <a:ext cx="80337" cy="1547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0" name="Rectangle 19"/>
            <p:cNvSpPr/>
            <p:nvPr/>
          </p:nvSpPr>
          <p:spPr>
            <a:xfrm>
              <a:off x="2714260" y="2531368"/>
              <a:ext cx="80337" cy="1547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Rectangle 20"/>
            <p:cNvSpPr/>
            <p:nvPr/>
          </p:nvSpPr>
          <p:spPr>
            <a:xfrm>
              <a:off x="3031257" y="2528226"/>
              <a:ext cx="80337" cy="16103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2" name="Rectangle 21"/>
            <p:cNvSpPr/>
            <p:nvPr/>
          </p:nvSpPr>
          <p:spPr>
            <a:xfrm>
              <a:off x="3366914" y="2475881"/>
              <a:ext cx="80337" cy="2004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Rectangle 22"/>
            <p:cNvSpPr/>
            <p:nvPr/>
          </p:nvSpPr>
          <p:spPr>
            <a:xfrm>
              <a:off x="3995936" y="2475881"/>
              <a:ext cx="80337" cy="2004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4" name="Rectangle 23"/>
            <p:cNvSpPr/>
            <p:nvPr/>
          </p:nvSpPr>
          <p:spPr>
            <a:xfrm>
              <a:off x="3683521" y="2508828"/>
              <a:ext cx="80337" cy="1726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2" name="TextBox 11"/>
          <p:cNvSpPr txBox="1"/>
          <p:nvPr/>
        </p:nvSpPr>
        <p:spPr>
          <a:xfrm>
            <a:off x="5556397" y="2651313"/>
            <a:ext cx="848309" cy="609398"/>
          </a:xfrm>
          <a:prstGeom prst="rect">
            <a:avLst/>
          </a:prstGeom>
          <a:noFill/>
        </p:spPr>
        <p:txBody>
          <a:bodyPr wrap="none" rtlCol="0">
            <a:spAutoFit/>
          </a:bodyPr>
          <a:lstStyle/>
          <a:p>
            <a:r>
              <a:rPr lang="en-US" sz="1680" b="1" dirty="0" err="1">
                <a:solidFill>
                  <a:srgbClr val="002060"/>
                </a:solidFill>
              </a:rPr>
              <a:t>MSO</a:t>
            </a:r>
            <a:r>
              <a:rPr lang="en-US" sz="1680" b="1" dirty="0">
                <a:solidFill>
                  <a:srgbClr val="002060"/>
                </a:solidFill>
              </a:rPr>
              <a:t> </a:t>
            </a:r>
          </a:p>
          <a:p>
            <a:r>
              <a:rPr lang="en-US" sz="1680" b="1" dirty="0">
                <a:solidFill>
                  <a:srgbClr val="002060"/>
                </a:solidFill>
              </a:rPr>
              <a:t>bounds</a:t>
            </a:r>
          </a:p>
        </p:txBody>
      </p:sp>
      <p:sp>
        <p:nvSpPr>
          <p:cNvPr id="6" name="Slide Number Placeholder 5"/>
          <p:cNvSpPr>
            <a:spLocks noGrp="1"/>
          </p:cNvSpPr>
          <p:nvPr>
            <p:ph type="sldNum" sz="quarter" idx="12"/>
          </p:nvPr>
        </p:nvSpPr>
        <p:spPr/>
        <p:txBody>
          <a:bodyPr/>
          <a:lstStyle/>
          <a:p>
            <a:pPr>
              <a:defRPr/>
            </a:pPr>
            <a:fld id="{41E7FBC4-E9C5-46EF-B980-654DA18B9F15}" type="slidenum">
              <a:rPr lang="en-US" smtClean="0"/>
              <a:pPr>
                <a:defRPr/>
              </a:pPr>
              <a:t>54</a:t>
            </a:fld>
            <a:endParaRPr lang="en-US" dirty="0"/>
          </a:p>
        </p:txBody>
      </p:sp>
    </p:spTree>
    <p:extLst>
      <p:ext uri="{BB962C8B-B14F-4D97-AF65-F5344CB8AC3E}">
        <p14:creationId xmlns:p14="http://schemas.microsoft.com/office/powerpoint/2010/main" val="239235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11480" indent="-411480"/>
            <a:r>
              <a:rPr lang="en-US" dirty="0"/>
              <a:t>Performance with </a:t>
            </a:r>
            <a:r>
              <a:rPr lang="en-US" dirty="0" smtClean="0"/>
              <a:t>COM</a:t>
            </a:r>
            <a:endParaRPr lang="en-US" dirty="0"/>
          </a:p>
        </p:txBody>
      </p:sp>
      <p:sp>
        <p:nvSpPr>
          <p:cNvPr id="6" name="Content Placeholder 2"/>
          <p:cNvSpPr txBox="1">
            <a:spLocks/>
          </p:cNvSpPr>
          <p:nvPr/>
        </p:nvSpPr>
        <p:spPr bwMode="auto">
          <a:xfrm>
            <a:off x="1689111" y="4984374"/>
            <a:ext cx="9334310" cy="5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963" tIns="48982" rIns="97963" bIns="48982" numCol="1" anchor="t" anchorCtr="0" compatLnSpc="1">
            <a:prstTxWarp prst="textNoShape">
              <a:avLst/>
            </a:prstTxWarp>
          </a:bodyPr>
          <a:lstStyle>
            <a:lvl1pPr marL="304800" indent="-304800" algn="l" defTabSz="815975" rtl="0" eaLnBrk="0" fontAlgn="base" hangingPunct="0">
              <a:spcBef>
                <a:spcPct val="20000"/>
              </a:spcBef>
              <a:spcAft>
                <a:spcPct val="0"/>
              </a:spcAft>
              <a:buFont typeface="Arial" charset="0"/>
              <a:buChar char="•"/>
              <a:defRPr sz="2200" kern="1200">
                <a:solidFill>
                  <a:srgbClr val="002060"/>
                </a:solidFill>
                <a:latin typeface="Arial" pitchFamily="34" charset="0"/>
                <a:ea typeface="+mn-ea"/>
                <a:cs typeface="Arial" pitchFamily="34" charset="0"/>
              </a:defRPr>
            </a:lvl1pPr>
            <a:lvl2pPr marL="661988" indent="-254000" algn="l" defTabSz="815975" rtl="0" eaLnBrk="0" fontAlgn="base" hangingPunct="0">
              <a:spcBef>
                <a:spcPct val="20000"/>
              </a:spcBef>
              <a:spcAft>
                <a:spcPct val="0"/>
              </a:spcAft>
              <a:buFont typeface="Arial" charset="0"/>
              <a:buChar char="–"/>
              <a:defRPr sz="1800" kern="1200">
                <a:solidFill>
                  <a:srgbClr val="C00000"/>
                </a:solidFill>
                <a:latin typeface="Arial" pitchFamily="34" charset="0"/>
                <a:ea typeface="+mn-ea"/>
                <a:cs typeface="Arial" pitchFamily="34" charset="0"/>
              </a:defRPr>
            </a:lvl2pPr>
            <a:lvl3pPr marL="1019175" indent="-203200" algn="l" defTabSz="815975" rtl="0" eaLnBrk="0" fontAlgn="base" hangingPunct="0">
              <a:spcBef>
                <a:spcPct val="20000"/>
              </a:spcBef>
              <a:spcAft>
                <a:spcPct val="0"/>
              </a:spcAft>
              <a:buFont typeface="Arial" charset="0"/>
              <a:buChar char="•"/>
              <a:defRPr sz="1600" kern="1200">
                <a:solidFill>
                  <a:srgbClr val="00B050"/>
                </a:solidFill>
                <a:latin typeface="Arial" pitchFamily="34" charset="0"/>
                <a:ea typeface="+mn-ea"/>
                <a:cs typeface="Arial" pitchFamily="34" charset="0"/>
              </a:defRPr>
            </a:lvl3pPr>
            <a:lvl4pPr marL="1427163"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835150" indent="-203200" algn="l" defTabSz="815975"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24498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6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48"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27" indent="-204090" algn="l" defTabSz="81635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defRPr/>
            </a:pPr>
            <a:r>
              <a:rPr lang="en-US" sz="2640" dirty="0">
                <a:solidFill>
                  <a:srgbClr val="0000FF"/>
                </a:solidFill>
                <a:latin typeface="Lucida Sans Unicode"/>
                <a:cs typeface="Lucida Sans Unicode"/>
              </a:rPr>
              <a:t>⇒</a:t>
            </a:r>
            <a:r>
              <a:rPr lang="en-US" sz="2640" dirty="0">
                <a:solidFill>
                  <a:srgbClr val="0000FF"/>
                </a:solidFill>
              </a:rPr>
              <a:t>Robustness improvements not artifact of a specific engine</a:t>
            </a:r>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Footer Placeholder 3"/>
          <p:cNvSpPr>
            <a:spLocks noGrp="1"/>
          </p:cNvSpPr>
          <p:nvPr>
            <p:ph type="ftr" sz="quarter" idx="11"/>
          </p:nvPr>
        </p:nvSpPr>
        <p:spPr/>
        <p:txBody>
          <a:bodyPr/>
          <a:lstStyle/>
          <a:p>
            <a:pPr>
              <a:defRPr/>
            </a:pPr>
            <a:r>
              <a:rPr lang="en-US" smtClean="0"/>
              <a:t>CMG Keynote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805" y="1182351"/>
            <a:ext cx="6332220" cy="3440430"/>
          </a:xfrm>
          <a:prstGeom prst="rect">
            <a:avLst/>
          </a:prstGeom>
        </p:spPr>
      </p:pic>
      <p:sp>
        <p:nvSpPr>
          <p:cNvPr id="7" name="Slide Number Placeholder 6"/>
          <p:cNvSpPr>
            <a:spLocks noGrp="1"/>
          </p:cNvSpPr>
          <p:nvPr>
            <p:ph type="sldNum" sz="quarter" idx="12"/>
          </p:nvPr>
        </p:nvSpPr>
        <p:spPr/>
        <p:txBody>
          <a:bodyPr/>
          <a:lstStyle/>
          <a:p>
            <a:pPr>
              <a:defRPr/>
            </a:pPr>
            <a:fld id="{41E7FBC4-E9C5-46EF-B980-654DA18B9F15}" type="slidenum">
              <a:rPr lang="en-US" smtClean="0"/>
              <a:pPr>
                <a:defRPr/>
              </a:pPr>
              <a:t>55</a:t>
            </a:fld>
            <a:endParaRPr lang="en-US" dirty="0"/>
          </a:p>
        </p:txBody>
      </p:sp>
    </p:spTree>
    <p:extLst>
      <p:ext uri="{BB962C8B-B14F-4D97-AF65-F5344CB8AC3E}">
        <p14:creationId xmlns:p14="http://schemas.microsoft.com/office/powerpoint/2010/main" val="3406543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0"/>
            <a:ext cx="10515600" cy="1325563"/>
          </a:xfrm>
        </p:spPr>
        <p:txBody>
          <a:bodyPr/>
          <a:lstStyle/>
          <a:p>
            <a:r>
              <a:rPr lang="en-US" dirty="0" smtClean="0"/>
              <a:t>Sample Savings in Wall-clock Time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0170212"/>
              </p:ext>
            </p:extLst>
          </p:nvPr>
        </p:nvGraphicFramePr>
        <p:xfrm>
          <a:off x="4194990" y="2240244"/>
          <a:ext cx="6412050" cy="4266718"/>
        </p:xfrm>
        <a:graphic>
          <a:graphicData uri="http://schemas.openxmlformats.org/drawingml/2006/table">
            <a:tbl>
              <a:tblPr firstRow="1" bandRow="1">
                <a:tableStyleId>{3B4B98B0-60AC-42C2-AFA5-B58CD77FA1E5}</a:tableStyleId>
              </a:tblPr>
              <a:tblGrid>
                <a:gridCol w="1154838"/>
                <a:gridCol w="1776673"/>
                <a:gridCol w="1687839"/>
                <a:gridCol w="1792700"/>
              </a:tblGrid>
              <a:tr h="1151662">
                <a:tc>
                  <a:txBody>
                    <a:bodyPr/>
                    <a:lstStyle/>
                    <a:p>
                      <a:pPr algn="ctr"/>
                      <a:r>
                        <a:rPr lang="en-US" sz="2200" dirty="0" smtClean="0"/>
                        <a:t>Contour</a:t>
                      </a:r>
                      <a:r>
                        <a:rPr lang="en-US" sz="2200" baseline="0" dirty="0" smtClean="0"/>
                        <a:t> ID</a:t>
                      </a:r>
                      <a:endParaRPr lang="en-US" sz="2200" dirty="0"/>
                    </a:p>
                  </a:txBody>
                  <a:tcPr marL="109728" marR="109728" marT="54864" marB="54864"/>
                </a:tc>
                <a:tc>
                  <a:txBody>
                    <a:bodyPr/>
                    <a:lstStyle/>
                    <a:p>
                      <a:pPr algn="ctr"/>
                      <a:r>
                        <a:rPr lang="en-US" sz="2200" dirty="0" smtClean="0"/>
                        <a:t>Avg. Execution Time (in sec)</a:t>
                      </a:r>
                      <a:endParaRPr lang="en-US" sz="2200" dirty="0"/>
                    </a:p>
                  </a:txBody>
                  <a:tcPr marL="109728" marR="109728" marT="54864" marB="54864"/>
                </a:tc>
                <a:tc>
                  <a:txBody>
                    <a:bodyPr/>
                    <a:lstStyle/>
                    <a:p>
                      <a:pPr algn="ctr"/>
                      <a:r>
                        <a:rPr lang="en-US" sz="2200" dirty="0" smtClean="0"/>
                        <a:t># Executions</a:t>
                      </a:r>
                    </a:p>
                    <a:p>
                      <a:pPr algn="ctr"/>
                      <a:r>
                        <a:rPr lang="en-US" sz="2200" dirty="0" smtClean="0"/>
                        <a:t>(Enhanced</a:t>
                      </a:r>
                      <a:r>
                        <a:rPr lang="en-US" sz="2200" baseline="0" dirty="0" smtClean="0"/>
                        <a:t> Bouquet)</a:t>
                      </a:r>
                      <a:endParaRPr lang="en-US" sz="2200" dirty="0"/>
                    </a:p>
                  </a:txBody>
                  <a:tcPr marL="109728" marR="109728" marT="54864" marB="54864"/>
                </a:tc>
                <a:tc>
                  <a:txBody>
                    <a:bodyPr/>
                    <a:lstStyle/>
                    <a:p>
                      <a:pPr algn="ctr"/>
                      <a:r>
                        <a:rPr lang="en-US" sz="2200" dirty="0" smtClean="0"/>
                        <a:t>Time (in sec)</a:t>
                      </a:r>
                    </a:p>
                    <a:p>
                      <a:pPr algn="ctr"/>
                      <a:r>
                        <a:rPr lang="en-US" sz="2200" dirty="0" smtClean="0"/>
                        <a:t>(Enhanced</a:t>
                      </a:r>
                      <a:r>
                        <a:rPr lang="en-US" sz="2200" baseline="0" dirty="0" smtClean="0"/>
                        <a:t> Bouquet)</a:t>
                      </a:r>
                      <a:endParaRPr lang="en-US" sz="2200" dirty="0"/>
                    </a:p>
                  </a:txBody>
                  <a:tcPr marL="109728" marR="109728" marT="54864" marB="54864"/>
                </a:tc>
              </a:tr>
              <a:tr h="353241">
                <a:tc>
                  <a:txBody>
                    <a:bodyPr/>
                    <a:lstStyle/>
                    <a:p>
                      <a:pPr algn="ctr"/>
                      <a:r>
                        <a:rPr lang="en-US" sz="2200" dirty="0" smtClean="0"/>
                        <a:t>1</a:t>
                      </a:r>
                      <a:endParaRPr lang="en-US" sz="2200" dirty="0"/>
                    </a:p>
                  </a:txBody>
                  <a:tcPr marL="109728" marR="109728" marT="54864" marB="54864"/>
                </a:tc>
                <a:tc>
                  <a:txBody>
                    <a:bodyPr/>
                    <a:lstStyle/>
                    <a:p>
                      <a:pPr algn="ctr"/>
                      <a:r>
                        <a:rPr lang="en-US" sz="2200" dirty="0" smtClean="0"/>
                        <a:t>0.6</a:t>
                      </a:r>
                      <a:endParaRPr lang="en-US" sz="2200" dirty="0"/>
                    </a:p>
                  </a:txBody>
                  <a:tcPr marL="109728" marR="109728" marT="54864" marB="54864"/>
                </a:tc>
                <a:tc>
                  <a:txBody>
                    <a:bodyPr/>
                    <a:lstStyle/>
                    <a:p>
                      <a:pPr algn="ctr"/>
                      <a:r>
                        <a:rPr lang="en-US" sz="2200" dirty="0" smtClean="0"/>
                        <a:t>2</a:t>
                      </a:r>
                      <a:endParaRPr lang="en-US" sz="2200" dirty="0"/>
                    </a:p>
                  </a:txBody>
                  <a:tcPr marL="109728" marR="109728" marT="54864" marB="54864"/>
                </a:tc>
                <a:tc>
                  <a:txBody>
                    <a:bodyPr/>
                    <a:lstStyle/>
                    <a:p>
                      <a:pPr algn="ctr"/>
                      <a:r>
                        <a:rPr lang="en-US" sz="2200" dirty="0" smtClean="0"/>
                        <a:t>1.2</a:t>
                      </a:r>
                      <a:endParaRPr lang="en-US" sz="2200" dirty="0"/>
                    </a:p>
                  </a:txBody>
                  <a:tcPr marL="109728" marR="109728" marT="54864" marB="54864"/>
                </a:tc>
              </a:tr>
              <a:tr h="353241">
                <a:tc>
                  <a:txBody>
                    <a:bodyPr/>
                    <a:lstStyle/>
                    <a:p>
                      <a:pPr algn="ctr"/>
                      <a:r>
                        <a:rPr lang="en-US" sz="2200" dirty="0" smtClean="0"/>
                        <a:t>2</a:t>
                      </a:r>
                      <a:endParaRPr lang="en-US" sz="2200" dirty="0"/>
                    </a:p>
                  </a:txBody>
                  <a:tcPr marL="109728" marR="109728" marT="54864" marB="54864"/>
                </a:tc>
                <a:tc>
                  <a:txBody>
                    <a:bodyPr/>
                    <a:lstStyle/>
                    <a:p>
                      <a:pPr algn="ctr"/>
                      <a:r>
                        <a:rPr lang="en-US" sz="2200" dirty="0" smtClean="0"/>
                        <a:t>3.1</a:t>
                      </a:r>
                      <a:endParaRPr lang="en-US" sz="2200" dirty="0"/>
                    </a:p>
                  </a:txBody>
                  <a:tcPr marL="109728" marR="109728" marT="54864" marB="54864"/>
                </a:tc>
                <a:tc>
                  <a:txBody>
                    <a:bodyPr/>
                    <a:lstStyle/>
                    <a:p>
                      <a:pPr algn="ctr"/>
                      <a:r>
                        <a:rPr lang="en-US" sz="2200" dirty="0" smtClean="0"/>
                        <a:t>2</a:t>
                      </a:r>
                      <a:endParaRPr lang="en-US" sz="2200" dirty="0"/>
                    </a:p>
                  </a:txBody>
                  <a:tcPr marL="109728" marR="109728" marT="54864" marB="54864"/>
                </a:tc>
                <a:tc>
                  <a:txBody>
                    <a:bodyPr/>
                    <a:lstStyle/>
                    <a:p>
                      <a:pPr algn="ctr"/>
                      <a:r>
                        <a:rPr lang="en-US" sz="2200" dirty="0" smtClean="0"/>
                        <a:t>6.2</a:t>
                      </a:r>
                      <a:endParaRPr lang="en-US" sz="2200" dirty="0"/>
                    </a:p>
                  </a:txBody>
                  <a:tcPr marL="109728" marR="109728" marT="54864" marB="54864"/>
                </a:tc>
              </a:tr>
              <a:tr h="353241">
                <a:tc>
                  <a:txBody>
                    <a:bodyPr/>
                    <a:lstStyle/>
                    <a:p>
                      <a:pPr algn="ctr"/>
                      <a:r>
                        <a:rPr lang="en-US" sz="2200" dirty="0" smtClean="0"/>
                        <a:t>3</a:t>
                      </a:r>
                      <a:endParaRPr lang="en-US" sz="2200" dirty="0"/>
                    </a:p>
                  </a:txBody>
                  <a:tcPr marL="109728" marR="109728" marT="54864" marB="54864"/>
                </a:tc>
                <a:tc>
                  <a:txBody>
                    <a:bodyPr/>
                    <a:lstStyle/>
                    <a:p>
                      <a:pPr algn="ctr"/>
                      <a:r>
                        <a:rPr lang="en-US" sz="2200" dirty="0" smtClean="0"/>
                        <a:t>4.8</a:t>
                      </a:r>
                      <a:endParaRPr lang="en-US" sz="2200" dirty="0"/>
                    </a:p>
                  </a:txBody>
                  <a:tcPr marL="109728" marR="109728" marT="54864" marB="54864"/>
                </a:tc>
                <a:tc>
                  <a:txBody>
                    <a:bodyPr/>
                    <a:lstStyle/>
                    <a:p>
                      <a:pPr algn="ctr"/>
                      <a:r>
                        <a:rPr lang="en-US" sz="2200" dirty="0" smtClean="0"/>
                        <a:t>3</a:t>
                      </a:r>
                      <a:endParaRPr lang="en-US" sz="2200" dirty="0"/>
                    </a:p>
                  </a:txBody>
                  <a:tcPr marL="109728" marR="109728" marT="54864" marB="54864"/>
                </a:tc>
                <a:tc>
                  <a:txBody>
                    <a:bodyPr/>
                    <a:lstStyle/>
                    <a:p>
                      <a:pPr algn="ctr"/>
                      <a:r>
                        <a:rPr lang="en-US" sz="2200" dirty="0" smtClean="0"/>
                        <a:t>14.4</a:t>
                      </a:r>
                      <a:endParaRPr lang="en-US" sz="2200" dirty="0"/>
                    </a:p>
                  </a:txBody>
                  <a:tcPr marL="109728" marR="109728" marT="54864" marB="54864"/>
                </a:tc>
              </a:tr>
              <a:tr h="353241">
                <a:tc>
                  <a:txBody>
                    <a:bodyPr/>
                    <a:lstStyle/>
                    <a:p>
                      <a:pPr algn="ctr"/>
                      <a:r>
                        <a:rPr lang="en-US" sz="2200" dirty="0" smtClean="0"/>
                        <a:t>4</a:t>
                      </a:r>
                      <a:endParaRPr lang="en-US" sz="2200" dirty="0"/>
                    </a:p>
                  </a:txBody>
                  <a:tcPr marL="109728" marR="109728" marT="54864" marB="54864"/>
                </a:tc>
                <a:tc>
                  <a:txBody>
                    <a:bodyPr/>
                    <a:lstStyle/>
                    <a:p>
                      <a:pPr algn="ctr"/>
                      <a:r>
                        <a:rPr lang="en-US" sz="2200" dirty="0" smtClean="0"/>
                        <a:t>6.2</a:t>
                      </a:r>
                      <a:endParaRPr lang="en-US" sz="2200" dirty="0"/>
                    </a:p>
                  </a:txBody>
                  <a:tcPr marL="109728" marR="109728" marT="54864" marB="54864"/>
                </a:tc>
                <a:tc>
                  <a:txBody>
                    <a:bodyPr/>
                    <a:lstStyle/>
                    <a:p>
                      <a:pPr algn="ctr"/>
                      <a:r>
                        <a:rPr lang="en-US" sz="2200" dirty="0" smtClean="0"/>
                        <a:t>3</a:t>
                      </a:r>
                      <a:endParaRPr lang="en-US" sz="2200" dirty="0"/>
                    </a:p>
                  </a:txBody>
                  <a:tcPr marL="109728" marR="109728" marT="54864" marB="54864"/>
                </a:tc>
                <a:tc>
                  <a:txBody>
                    <a:bodyPr/>
                    <a:lstStyle/>
                    <a:p>
                      <a:pPr algn="ctr"/>
                      <a:r>
                        <a:rPr lang="en-US" sz="2200" dirty="0" smtClean="0"/>
                        <a:t>18.6</a:t>
                      </a:r>
                      <a:endParaRPr lang="en-US" sz="2200" dirty="0"/>
                    </a:p>
                  </a:txBody>
                  <a:tcPr marL="109728" marR="109728" marT="54864" marB="54864"/>
                </a:tc>
              </a:tr>
              <a:tr h="353241">
                <a:tc>
                  <a:txBody>
                    <a:bodyPr/>
                    <a:lstStyle/>
                    <a:p>
                      <a:pPr algn="ctr"/>
                      <a:r>
                        <a:rPr lang="en-US" sz="2200" dirty="0" smtClean="0"/>
                        <a:t>5</a:t>
                      </a:r>
                      <a:endParaRPr lang="en-US" sz="2200" dirty="0"/>
                    </a:p>
                  </a:txBody>
                  <a:tcPr marL="109728" marR="109728" marT="54864" marB="54864"/>
                </a:tc>
                <a:tc>
                  <a:txBody>
                    <a:bodyPr/>
                    <a:lstStyle/>
                    <a:p>
                      <a:pPr algn="ctr"/>
                      <a:r>
                        <a:rPr lang="en-US" sz="2200" dirty="0" smtClean="0"/>
                        <a:t>12.2</a:t>
                      </a:r>
                      <a:endParaRPr lang="en-US" sz="2200" dirty="0"/>
                    </a:p>
                  </a:txBody>
                  <a:tcPr marL="109728" marR="109728" marT="54864" marB="54864"/>
                </a:tc>
                <a:tc>
                  <a:txBody>
                    <a:bodyPr/>
                    <a:lstStyle/>
                    <a:p>
                      <a:pPr algn="ctr"/>
                      <a:r>
                        <a:rPr lang="en-US" sz="2200" dirty="0" smtClean="0"/>
                        <a:t>1</a:t>
                      </a:r>
                      <a:endParaRPr lang="en-US" sz="2200" dirty="0"/>
                    </a:p>
                  </a:txBody>
                  <a:tcPr marL="109728" marR="109728" marT="54864" marB="54864"/>
                </a:tc>
                <a:tc>
                  <a:txBody>
                    <a:bodyPr/>
                    <a:lstStyle/>
                    <a:p>
                      <a:pPr algn="ctr"/>
                      <a:r>
                        <a:rPr lang="en-US" sz="2200" dirty="0" smtClean="0"/>
                        <a:t>12.2</a:t>
                      </a:r>
                      <a:endParaRPr lang="en-US" sz="2200" dirty="0"/>
                    </a:p>
                  </a:txBody>
                  <a:tcPr marL="109728" marR="109728" marT="54864" marB="54864"/>
                </a:tc>
              </a:tr>
              <a:tr h="353241">
                <a:tc>
                  <a:txBody>
                    <a:bodyPr/>
                    <a:lstStyle/>
                    <a:p>
                      <a:pPr algn="ctr"/>
                      <a:r>
                        <a:rPr lang="en-US" sz="2200" dirty="0" smtClean="0"/>
                        <a:t>6</a:t>
                      </a:r>
                      <a:endParaRPr lang="en-US" sz="2200" dirty="0"/>
                    </a:p>
                  </a:txBody>
                  <a:tcPr marL="109728" marR="109728" marT="54864" marB="54864"/>
                </a:tc>
                <a:tc>
                  <a:txBody>
                    <a:bodyPr/>
                    <a:lstStyle/>
                    <a:p>
                      <a:pPr algn="ctr"/>
                      <a:r>
                        <a:rPr lang="en-US" sz="2200" dirty="0" smtClean="0"/>
                        <a:t>16.1</a:t>
                      </a:r>
                      <a:endParaRPr lang="en-US" sz="2200" dirty="0"/>
                    </a:p>
                  </a:txBody>
                  <a:tcPr marL="109728" marR="109728" marT="54864" marB="54864"/>
                </a:tc>
                <a:tc>
                  <a:txBody>
                    <a:bodyPr/>
                    <a:lstStyle/>
                    <a:p>
                      <a:pPr algn="ctr"/>
                      <a:r>
                        <a:rPr lang="en-US" sz="2200" dirty="0" smtClean="0"/>
                        <a:t>1</a:t>
                      </a:r>
                      <a:endParaRPr lang="en-US" sz="2200" dirty="0"/>
                    </a:p>
                  </a:txBody>
                  <a:tcPr marL="109728" marR="109728" marT="54864" marB="54864"/>
                </a:tc>
                <a:tc>
                  <a:txBody>
                    <a:bodyPr/>
                    <a:lstStyle/>
                    <a:p>
                      <a:pPr algn="ctr"/>
                      <a:r>
                        <a:rPr lang="en-US" sz="2200" dirty="0" smtClean="0"/>
                        <a:t>16.1</a:t>
                      </a:r>
                      <a:endParaRPr lang="en-US" sz="2200" dirty="0"/>
                    </a:p>
                  </a:txBody>
                  <a:tcPr marL="109728" marR="109728" marT="54864" marB="54864"/>
                </a:tc>
              </a:tr>
              <a:tr h="353241">
                <a:tc>
                  <a:txBody>
                    <a:bodyPr/>
                    <a:lstStyle/>
                    <a:p>
                      <a:pPr algn="ctr"/>
                      <a:r>
                        <a:rPr lang="en-US" sz="2200" b="1" dirty="0" smtClean="0"/>
                        <a:t>Total</a:t>
                      </a:r>
                      <a:endParaRPr lang="en-US" sz="2200" b="1" dirty="0"/>
                    </a:p>
                  </a:txBody>
                  <a:tcPr marL="109728" marR="109728" marT="54864" marB="54864"/>
                </a:tc>
                <a:tc>
                  <a:txBody>
                    <a:bodyPr/>
                    <a:lstStyle/>
                    <a:p>
                      <a:pPr algn="ctr"/>
                      <a:endParaRPr lang="en-US" sz="2200" b="1" dirty="0"/>
                    </a:p>
                  </a:txBody>
                  <a:tcPr marL="109728" marR="109728" marT="54864" marB="54864"/>
                </a:tc>
                <a:tc>
                  <a:txBody>
                    <a:bodyPr/>
                    <a:lstStyle/>
                    <a:p>
                      <a:pPr algn="ctr"/>
                      <a:r>
                        <a:rPr lang="en-US" sz="2200" b="1" dirty="0" smtClean="0"/>
                        <a:t>12</a:t>
                      </a:r>
                      <a:endParaRPr lang="en-US" sz="2200" b="1" dirty="0"/>
                    </a:p>
                  </a:txBody>
                  <a:tcPr marL="109728" marR="109728" marT="54864" marB="54864"/>
                </a:tc>
                <a:tc>
                  <a:txBody>
                    <a:bodyPr/>
                    <a:lstStyle/>
                    <a:p>
                      <a:pPr algn="ctr"/>
                      <a:r>
                        <a:rPr lang="en-US" sz="2200" b="1" dirty="0" smtClean="0"/>
                        <a:t>68.7</a:t>
                      </a:r>
                      <a:endParaRPr lang="en-US" sz="2200" b="1" dirty="0"/>
                    </a:p>
                  </a:txBody>
                  <a:tcPr marL="109728" marR="109728" marT="54864" marB="54864"/>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522051175"/>
              </p:ext>
            </p:extLst>
          </p:nvPr>
        </p:nvGraphicFramePr>
        <p:xfrm>
          <a:off x="1775520" y="923122"/>
          <a:ext cx="7619941" cy="1225296"/>
        </p:xfrm>
        <a:graphic>
          <a:graphicData uri="http://schemas.openxmlformats.org/drawingml/2006/table">
            <a:tbl>
              <a:tblPr firstRow="1" bandRow="1">
                <a:tableStyleId>{5C22544A-7EE6-4342-B048-85BDC9FD1C3A}</a:tableStyleId>
              </a:tblPr>
              <a:tblGrid>
                <a:gridCol w="2162033"/>
                <a:gridCol w="2185260"/>
                <a:gridCol w="1756173"/>
                <a:gridCol w="1516475"/>
              </a:tblGrid>
              <a:tr h="681155">
                <a:tc>
                  <a:txBody>
                    <a:bodyPr/>
                    <a:lstStyle/>
                    <a:p>
                      <a:pPr algn="ctr"/>
                      <a:r>
                        <a:rPr lang="en-US" sz="2200" dirty="0" smtClean="0">
                          <a:solidFill>
                            <a:srgbClr val="FFFF00"/>
                          </a:solidFill>
                        </a:rPr>
                        <a:t>Performance Summary</a:t>
                      </a:r>
                      <a:endParaRPr lang="en-US" sz="2200" dirty="0">
                        <a:solidFill>
                          <a:srgbClr val="FFFF00"/>
                        </a:solidFill>
                      </a:endParaRPr>
                    </a:p>
                  </a:txBody>
                  <a:tcPr marL="109728" marR="109728" marT="54864" marB="54864"/>
                </a:tc>
                <a:tc>
                  <a:txBody>
                    <a:bodyPr/>
                    <a:lstStyle/>
                    <a:p>
                      <a:pPr algn="ctr"/>
                      <a:r>
                        <a:rPr lang="en-US" sz="2200" dirty="0" smtClean="0">
                          <a:solidFill>
                            <a:srgbClr val="FFFF00"/>
                          </a:solidFill>
                        </a:rPr>
                        <a:t>NAT</a:t>
                      </a:r>
                    </a:p>
                    <a:p>
                      <a:pPr algn="ctr"/>
                      <a:r>
                        <a:rPr lang="en-US" sz="2200" dirty="0" smtClean="0">
                          <a:solidFill>
                            <a:srgbClr val="FFFF00"/>
                          </a:solidFill>
                        </a:rPr>
                        <a:t>(</a:t>
                      </a:r>
                      <a:r>
                        <a:rPr lang="en-US" sz="2200" dirty="0" err="1" smtClean="0">
                          <a:solidFill>
                            <a:srgbClr val="FFFF00"/>
                          </a:solidFill>
                        </a:rPr>
                        <a:t>PostgreSQL</a:t>
                      </a:r>
                      <a:r>
                        <a:rPr lang="en-US" sz="2200" dirty="0" smtClean="0">
                          <a:solidFill>
                            <a:srgbClr val="FFFF00"/>
                          </a:solidFill>
                        </a:rPr>
                        <a:t>)</a:t>
                      </a:r>
                      <a:endParaRPr lang="en-US" sz="2200" dirty="0">
                        <a:solidFill>
                          <a:srgbClr val="FFFF00"/>
                        </a:solidFill>
                      </a:endParaRPr>
                    </a:p>
                  </a:txBody>
                  <a:tcPr marL="109728" marR="109728" marT="54864" marB="54864"/>
                </a:tc>
                <a:tc>
                  <a:txBody>
                    <a:bodyPr/>
                    <a:lstStyle/>
                    <a:p>
                      <a:pPr algn="ctr"/>
                      <a:r>
                        <a:rPr lang="en-US" sz="2200" dirty="0" smtClean="0">
                          <a:solidFill>
                            <a:srgbClr val="FFFF00"/>
                          </a:solidFill>
                        </a:rPr>
                        <a:t>Enhanced</a:t>
                      </a:r>
                    </a:p>
                    <a:p>
                      <a:pPr algn="ctr"/>
                      <a:r>
                        <a:rPr lang="en-US" sz="2200" dirty="0" smtClean="0">
                          <a:solidFill>
                            <a:srgbClr val="FFFF00"/>
                          </a:solidFill>
                        </a:rPr>
                        <a:t> Bouquet</a:t>
                      </a:r>
                      <a:endParaRPr lang="en-US" sz="2200" dirty="0">
                        <a:solidFill>
                          <a:srgbClr val="FFFF00"/>
                        </a:solidFill>
                      </a:endParaRPr>
                    </a:p>
                  </a:txBody>
                  <a:tcPr marL="109728" marR="109728" marT="54864" marB="54864"/>
                </a:tc>
                <a:tc>
                  <a:txBody>
                    <a:bodyPr/>
                    <a:lstStyle/>
                    <a:p>
                      <a:pPr algn="ctr"/>
                      <a:r>
                        <a:rPr lang="en-US" sz="2200" dirty="0" smtClean="0">
                          <a:solidFill>
                            <a:srgbClr val="FFFF00"/>
                          </a:solidFill>
                        </a:rPr>
                        <a:t>Optimal</a:t>
                      </a:r>
                      <a:endParaRPr lang="en-US" sz="2200" dirty="0">
                        <a:solidFill>
                          <a:srgbClr val="FFFF00"/>
                        </a:solidFill>
                      </a:endParaRPr>
                    </a:p>
                  </a:txBody>
                  <a:tcPr marL="109728" marR="109728" marT="54864" marB="54864"/>
                </a:tc>
              </a:tr>
              <a:tr h="366336">
                <a:tc>
                  <a:txBody>
                    <a:bodyPr/>
                    <a:lstStyle/>
                    <a:p>
                      <a:pPr algn="ctr"/>
                      <a:endParaRPr lang="en-US" sz="2200" b="1" dirty="0">
                        <a:solidFill>
                          <a:srgbClr val="C00000"/>
                        </a:solidFill>
                      </a:endParaRPr>
                    </a:p>
                  </a:txBody>
                  <a:tcPr marL="109728" marR="109728" marT="54864" marB="54864"/>
                </a:tc>
                <a:tc>
                  <a:txBody>
                    <a:bodyPr/>
                    <a:lstStyle/>
                    <a:p>
                      <a:pPr algn="ctr"/>
                      <a:r>
                        <a:rPr lang="en-US" sz="2200" b="1" dirty="0" smtClean="0">
                          <a:solidFill>
                            <a:srgbClr val="C00000"/>
                          </a:solidFill>
                        </a:rPr>
                        <a:t>600 sec</a:t>
                      </a:r>
                      <a:endParaRPr lang="en-US" sz="2200" b="1" dirty="0">
                        <a:solidFill>
                          <a:srgbClr val="C00000"/>
                        </a:solidFill>
                      </a:endParaRPr>
                    </a:p>
                  </a:txBody>
                  <a:tcPr marL="109728" marR="109728" marT="54864" marB="54864"/>
                </a:tc>
                <a:tc>
                  <a:txBody>
                    <a:bodyPr/>
                    <a:lstStyle/>
                    <a:p>
                      <a:pPr algn="ctr"/>
                      <a:r>
                        <a:rPr lang="en-US" sz="2200" b="1" dirty="0" smtClean="0">
                          <a:solidFill>
                            <a:srgbClr val="C00000"/>
                          </a:solidFill>
                        </a:rPr>
                        <a:t>69 sec</a:t>
                      </a:r>
                      <a:endParaRPr lang="en-US" sz="2200" b="1" dirty="0">
                        <a:solidFill>
                          <a:srgbClr val="C00000"/>
                        </a:solidFill>
                      </a:endParaRPr>
                    </a:p>
                  </a:txBody>
                  <a:tcPr marL="109728" marR="109728" marT="54864" marB="54864"/>
                </a:tc>
                <a:tc>
                  <a:txBody>
                    <a:bodyPr/>
                    <a:lstStyle/>
                    <a:p>
                      <a:pPr algn="ctr"/>
                      <a:r>
                        <a:rPr lang="en-US" sz="2200" b="1" dirty="0" smtClean="0">
                          <a:solidFill>
                            <a:srgbClr val="C00000"/>
                          </a:solidFill>
                        </a:rPr>
                        <a:t>16.1 sec</a:t>
                      </a:r>
                      <a:endParaRPr lang="en-US" sz="2200" b="1" dirty="0">
                        <a:solidFill>
                          <a:srgbClr val="C00000"/>
                        </a:solidFill>
                      </a:endParaRPr>
                    </a:p>
                  </a:txBody>
                  <a:tcPr marL="109728" marR="109728" marT="54864" marB="54864"/>
                </a:tc>
              </a:tr>
            </a:tbl>
          </a:graphicData>
        </a:graphic>
      </p:graphicFrame>
      <p:sp>
        <p:nvSpPr>
          <p:cNvPr id="4" name="Oval 3"/>
          <p:cNvSpPr/>
          <p:nvPr/>
        </p:nvSpPr>
        <p:spPr>
          <a:xfrm>
            <a:off x="5611832" y="3185895"/>
            <a:ext cx="1123325" cy="2678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5" name="Date Placeholder 4"/>
          <p:cNvSpPr>
            <a:spLocks noGrp="1"/>
          </p:cNvSpPr>
          <p:nvPr>
            <p:ph type="dt" sz="half" idx="10"/>
          </p:nvPr>
        </p:nvSpPr>
        <p:spPr/>
        <p:txBody>
          <a:bodyPr/>
          <a:lstStyle/>
          <a:p>
            <a:pPr>
              <a:defRPr/>
            </a:pPr>
            <a:r>
              <a:rPr lang="en-US" smtClean="0"/>
              <a:t>Dec 2014</a:t>
            </a:r>
            <a:endParaRPr lang="en-US" dirty="0"/>
          </a:p>
        </p:txBody>
      </p:sp>
      <p:sp>
        <p:nvSpPr>
          <p:cNvPr id="9" name="Footer Placeholder 8"/>
          <p:cNvSpPr>
            <a:spLocks noGrp="1"/>
          </p:cNvSpPr>
          <p:nvPr>
            <p:ph type="ftr" sz="quarter" idx="11"/>
          </p:nvPr>
        </p:nvSpPr>
        <p:spPr/>
        <p:txBody>
          <a:bodyPr/>
          <a:lstStyle/>
          <a:p>
            <a:pPr>
              <a:defRPr/>
            </a:pPr>
            <a:r>
              <a:rPr lang="en-US" smtClean="0"/>
              <a:t>CMG Keynote</a:t>
            </a:r>
            <a:endParaRPr lang="en-US" dirty="0"/>
          </a:p>
        </p:txBody>
      </p:sp>
      <p:sp>
        <p:nvSpPr>
          <p:cNvPr id="10" name="TextBox 9"/>
          <p:cNvSpPr txBox="1"/>
          <p:nvPr/>
        </p:nvSpPr>
        <p:spPr>
          <a:xfrm>
            <a:off x="8610600" y="6433268"/>
            <a:ext cx="3188822" cy="424732"/>
          </a:xfrm>
          <a:prstGeom prst="rect">
            <a:avLst/>
          </a:prstGeom>
          <a:noFill/>
        </p:spPr>
        <p:txBody>
          <a:bodyPr wrap="none" rtlCol="0">
            <a:spAutoFit/>
          </a:bodyPr>
          <a:lstStyle/>
          <a:p>
            <a:r>
              <a:rPr lang="en-US" sz="2160" b="1" i="1" dirty="0"/>
              <a:t> Query based on </a:t>
            </a:r>
            <a:r>
              <a:rPr lang="en-US" sz="2160" b="1" i="1" dirty="0" err="1"/>
              <a:t>TPC</a:t>
            </a:r>
            <a:r>
              <a:rPr lang="en-US" sz="2160" b="1" i="1" dirty="0"/>
              <a:t>-H </a:t>
            </a:r>
            <a:r>
              <a:rPr lang="en-US" sz="2160" b="1" i="1" dirty="0" err="1"/>
              <a:t>Q8</a:t>
            </a:r>
            <a:endParaRPr lang="en-US" sz="2160" b="1" i="1" dirty="0"/>
          </a:p>
        </p:txBody>
      </p:sp>
      <p:sp>
        <p:nvSpPr>
          <p:cNvPr id="11" name="Oval Callout 10"/>
          <p:cNvSpPr/>
          <p:nvPr/>
        </p:nvSpPr>
        <p:spPr>
          <a:xfrm>
            <a:off x="1120140" y="3406141"/>
            <a:ext cx="2297162" cy="1319004"/>
          </a:xfrm>
          <a:prstGeom prst="wedgeEllipseCallout">
            <a:avLst>
              <a:gd name="adj1" fmla="val 158181"/>
              <a:gd name="adj2" fmla="val -3721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00642D"/>
                </a:solidFill>
              </a:rPr>
              <a:t>In spite of </a:t>
            </a:r>
            <a:r>
              <a:rPr lang="en-US" sz="2160" b="1" dirty="0" err="1">
                <a:solidFill>
                  <a:srgbClr val="00642D"/>
                </a:solidFill>
              </a:rPr>
              <a:t>uncalibrated</a:t>
            </a:r>
            <a:r>
              <a:rPr lang="en-US" sz="2160" b="1" dirty="0">
                <a:solidFill>
                  <a:srgbClr val="00642D"/>
                </a:solidFill>
              </a:rPr>
              <a:t> cost model</a:t>
            </a:r>
          </a:p>
        </p:txBody>
      </p:sp>
      <p:sp>
        <p:nvSpPr>
          <p:cNvPr id="8" name="Slide Number Placeholder 7"/>
          <p:cNvSpPr>
            <a:spLocks noGrp="1"/>
          </p:cNvSpPr>
          <p:nvPr>
            <p:ph type="sldNum" sz="quarter" idx="12"/>
          </p:nvPr>
        </p:nvSpPr>
        <p:spPr/>
        <p:txBody>
          <a:bodyPr/>
          <a:lstStyle/>
          <a:p>
            <a:pPr>
              <a:defRPr/>
            </a:pPr>
            <a:fld id="{41E7FBC4-E9C5-46EF-B980-654DA18B9F15}" type="slidenum">
              <a:rPr lang="en-US" smtClean="0"/>
              <a:pPr>
                <a:defRPr/>
              </a:pPr>
              <a:t>56</a:t>
            </a:fld>
            <a:endParaRPr lang="en-US" dirty="0"/>
          </a:p>
        </p:txBody>
      </p:sp>
    </p:spTree>
    <p:extLst>
      <p:ext uri="{BB962C8B-B14F-4D97-AF65-F5344CB8AC3E}">
        <p14:creationId xmlns:p14="http://schemas.microsoft.com/office/powerpoint/2010/main" val="545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99160" y="0"/>
            <a:ext cx="10515600" cy="1325563"/>
          </a:xfrm>
        </p:spPr>
        <p:txBody>
          <a:bodyPr/>
          <a:lstStyle/>
          <a:p>
            <a:r>
              <a:rPr lang="en-US" dirty="0" smtClean="0"/>
              <a:t>Summary</a:t>
            </a:r>
          </a:p>
        </p:txBody>
      </p:sp>
      <p:sp>
        <p:nvSpPr>
          <p:cNvPr id="30723" name="Content Placeholder 2"/>
          <p:cNvSpPr>
            <a:spLocks noGrp="1"/>
          </p:cNvSpPr>
          <p:nvPr>
            <p:ph idx="1"/>
          </p:nvPr>
        </p:nvSpPr>
        <p:spPr>
          <a:xfrm>
            <a:off x="1084243" y="854036"/>
            <a:ext cx="9875309" cy="5394959"/>
          </a:xfrm>
        </p:spPr>
        <p:txBody>
          <a:bodyPr/>
          <a:lstStyle/>
          <a:p>
            <a:r>
              <a:rPr lang="en-US" sz="2880" dirty="0">
                <a:latin typeface="Arial" charset="0"/>
                <a:cs typeface="Arial" charset="0"/>
              </a:rPr>
              <a:t>Plan bouquet approach achieves</a:t>
            </a:r>
          </a:p>
          <a:p>
            <a:pPr lvl="1"/>
            <a:r>
              <a:rPr lang="en-US" dirty="0">
                <a:solidFill>
                  <a:srgbClr val="00642D"/>
                </a:solidFill>
                <a:latin typeface="Arial" charset="0"/>
                <a:cs typeface="Arial" charset="0"/>
              </a:rPr>
              <a:t>bounded performance sub-optimality</a:t>
            </a:r>
          </a:p>
          <a:p>
            <a:pPr lvl="2"/>
            <a:r>
              <a:rPr lang="en-US" sz="2160" dirty="0">
                <a:latin typeface="Arial" charset="0"/>
                <a:cs typeface="Arial" charset="0"/>
              </a:rPr>
              <a:t>using a (cost-limited) plan execution sequence guided by </a:t>
            </a:r>
            <a:r>
              <a:rPr lang="en-US" sz="2160" dirty="0" err="1">
                <a:latin typeface="Arial" charset="0"/>
                <a:cs typeface="Arial" charset="0"/>
              </a:rPr>
              <a:t>isocost</a:t>
            </a:r>
            <a:r>
              <a:rPr lang="en-US" sz="2160" dirty="0">
                <a:latin typeface="Arial" charset="0"/>
                <a:cs typeface="Arial" charset="0"/>
              </a:rPr>
              <a:t> contours defined over the optimal performance curve</a:t>
            </a:r>
          </a:p>
          <a:p>
            <a:pPr lvl="1"/>
            <a:r>
              <a:rPr lang="en-US" dirty="0">
                <a:solidFill>
                  <a:srgbClr val="00642D"/>
                </a:solidFill>
                <a:latin typeface="Arial" charset="0"/>
                <a:cs typeface="Arial" charset="0"/>
              </a:rPr>
              <a:t>robust to changes in data distribution</a:t>
            </a:r>
          </a:p>
          <a:p>
            <a:pPr lvl="2"/>
            <a:r>
              <a:rPr lang="en-US" sz="2160" dirty="0">
                <a:latin typeface="Arial" charset="0"/>
                <a:cs typeface="Arial" charset="0"/>
              </a:rPr>
              <a:t>only </a:t>
            </a:r>
            <a:r>
              <a:rPr lang="en-US" sz="2160" dirty="0" err="1">
                <a:latin typeface="Arial" charset="0"/>
                <a:cs typeface="Arial" charset="0"/>
              </a:rPr>
              <a:t>q</a:t>
            </a:r>
            <a:r>
              <a:rPr lang="en-US" sz="2160" baseline="-25000" dirty="0" err="1">
                <a:latin typeface="Arial" charset="0"/>
                <a:cs typeface="Arial" charset="0"/>
              </a:rPr>
              <a:t>a</a:t>
            </a:r>
            <a:r>
              <a:rPr lang="en-US" sz="2160" dirty="0">
                <a:latin typeface="Arial" charset="0"/>
                <a:cs typeface="Arial" charset="0"/>
              </a:rPr>
              <a:t> changes – bouquet remains same</a:t>
            </a:r>
          </a:p>
          <a:p>
            <a:pPr lvl="1"/>
            <a:r>
              <a:rPr lang="en-US" dirty="0">
                <a:solidFill>
                  <a:srgbClr val="00642D"/>
                </a:solidFill>
                <a:latin typeface="Arial" charset="0"/>
                <a:cs typeface="Arial" charset="0"/>
              </a:rPr>
              <a:t>easy to deploy</a:t>
            </a:r>
          </a:p>
          <a:p>
            <a:pPr lvl="2"/>
            <a:r>
              <a:rPr lang="en-US" sz="2160" dirty="0">
                <a:latin typeface="Arial" charset="0"/>
                <a:cs typeface="Arial" charset="0"/>
              </a:rPr>
              <a:t>bouquet layer on top of the database engine</a:t>
            </a:r>
          </a:p>
          <a:p>
            <a:pPr lvl="1"/>
            <a:r>
              <a:rPr lang="en-US" dirty="0">
                <a:solidFill>
                  <a:srgbClr val="00642D"/>
                </a:solidFill>
                <a:latin typeface="Arial" charset="0"/>
                <a:cs typeface="Arial" charset="0"/>
              </a:rPr>
              <a:t>repeatability in execution strategy (important for industry)</a:t>
            </a:r>
          </a:p>
          <a:p>
            <a:pPr lvl="2"/>
            <a:r>
              <a:rPr lang="en-US" sz="2160" dirty="0" err="1">
                <a:latin typeface="Arial" charset="0"/>
                <a:cs typeface="Arial" charset="0"/>
              </a:rPr>
              <a:t>q</a:t>
            </a:r>
            <a:r>
              <a:rPr lang="en-US" sz="2160" baseline="-25000" dirty="0" err="1">
                <a:latin typeface="Arial" charset="0"/>
                <a:cs typeface="Arial" charset="0"/>
              </a:rPr>
              <a:t>e</a:t>
            </a:r>
            <a:r>
              <a:rPr lang="en-US" sz="2160" dirty="0">
                <a:latin typeface="Arial" charset="0"/>
                <a:cs typeface="Arial" charset="0"/>
              </a:rPr>
              <a:t> is always zero, depends only on </a:t>
            </a:r>
            <a:r>
              <a:rPr lang="en-US" sz="2160" dirty="0" err="1">
                <a:latin typeface="Arial" charset="0"/>
                <a:cs typeface="Arial" charset="0"/>
              </a:rPr>
              <a:t>q</a:t>
            </a:r>
            <a:r>
              <a:rPr lang="en-US" sz="2160" baseline="-25000" dirty="0" err="1">
                <a:latin typeface="Arial" charset="0"/>
                <a:cs typeface="Arial" charset="0"/>
              </a:rPr>
              <a:t>a</a:t>
            </a:r>
            <a:endParaRPr lang="en-US" sz="2160" baseline="-25000" dirty="0">
              <a:latin typeface="Arial" charset="0"/>
              <a:cs typeface="Arial" charset="0"/>
            </a:endParaRPr>
          </a:p>
          <a:p>
            <a:pPr lvl="2"/>
            <a:r>
              <a:rPr lang="en-US" sz="2160" dirty="0">
                <a:latin typeface="Arial" charset="0"/>
                <a:cs typeface="Arial" charset="0"/>
              </a:rPr>
              <a:t>independent of metadata contents</a:t>
            </a:r>
          </a:p>
        </p:txBody>
      </p:sp>
      <p:sp>
        <p:nvSpPr>
          <p:cNvPr id="2" name="Rounded Rectangle 1"/>
          <p:cNvSpPr/>
          <p:nvPr/>
        </p:nvSpPr>
        <p:spPr>
          <a:xfrm>
            <a:off x="7910602" y="4343400"/>
            <a:ext cx="3048950" cy="1159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solidFill>
                  <a:srgbClr val="C00000"/>
                </a:solidFill>
              </a:rPr>
              <a:t>Important distinction from re-optimization techniques</a:t>
            </a:r>
            <a:endParaRPr lang="en-IN" sz="2160" b="1"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3" name="Slide Number Placeholder 2"/>
          <p:cNvSpPr>
            <a:spLocks noGrp="1"/>
          </p:cNvSpPr>
          <p:nvPr>
            <p:ph type="sldNum" sz="quarter" idx="12"/>
          </p:nvPr>
        </p:nvSpPr>
        <p:spPr/>
        <p:txBody>
          <a:bodyPr/>
          <a:lstStyle/>
          <a:p>
            <a:pPr>
              <a:defRPr/>
            </a:pPr>
            <a:fld id="{41E7FBC4-E9C5-46EF-B980-654DA18B9F15}" type="slidenum">
              <a:rPr lang="en-US" smtClean="0"/>
              <a:pPr>
                <a:defRPr/>
              </a:pPr>
              <a:t>57</a:t>
            </a:fld>
            <a:endParaRPr lang="en-US" dirty="0"/>
          </a:p>
        </p:txBody>
      </p:sp>
    </p:spTree>
    <p:extLst>
      <p:ext uri="{BB962C8B-B14F-4D97-AF65-F5344CB8AC3E}">
        <p14:creationId xmlns:p14="http://schemas.microsoft.com/office/powerpoint/2010/main" val="168139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5" end="5"/>
                                            </p:txEl>
                                          </p:spTgt>
                                        </p:tgtEl>
                                        <p:attrNameLst>
                                          <p:attrName>style.visibility</p:attrName>
                                        </p:attrNameLst>
                                      </p:cBhvr>
                                      <p:to>
                                        <p:strVal val="visible"/>
                                      </p:to>
                                    </p:set>
                                    <p:animEffect transition="in" filter="fade">
                                      <p:cBhvr>
                                        <p:cTn id="7" dur="500"/>
                                        <p:tgtEl>
                                          <p:spTgt spid="3072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6" end="6"/>
                                            </p:txEl>
                                          </p:spTgt>
                                        </p:tgtEl>
                                        <p:attrNameLst>
                                          <p:attrName>style.visibility</p:attrName>
                                        </p:attrNameLst>
                                      </p:cBhvr>
                                      <p:to>
                                        <p:strVal val="visible"/>
                                      </p:to>
                                    </p:set>
                                    <p:animEffect transition="in" filter="fade">
                                      <p:cBhvr>
                                        <p:cTn id="10" dur="500"/>
                                        <p:tgtEl>
                                          <p:spTgt spid="3072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animEffect transition="in" filter="fade">
                                      <p:cBhvr>
                                        <p:cTn id="13" dur="500"/>
                                        <p:tgtEl>
                                          <p:spTgt spid="3072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3">
                                            <p:txEl>
                                              <p:pRg st="8" end="8"/>
                                            </p:txEl>
                                          </p:spTgt>
                                        </p:tgtEl>
                                        <p:attrNameLst>
                                          <p:attrName>style.visibility</p:attrName>
                                        </p:attrNameLst>
                                      </p:cBhvr>
                                      <p:to>
                                        <p:strVal val="visible"/>
                                      </p:to>
                                    </p:set>
                                    <p:animEffect transition="in" filter="fade">
                                      <p:cBhvr>
                                        <p:cTn id="16" dur="500"/>
                                        <p:tgtEl>
                                          <p:spTgt spid="3072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23">
                                            <p:txEl>
                                              <p:pRg st="9" end="9"/>
                                            </p:txEl>
                                          </p:spTgt>
                                        </p:tgtEl>
                                        <p:attrNameLst>
                                          <p:attrName>style.visibility</p:attrName>
                                        </p:attrNameLst>
                                      </p:cBhvr>
                                      <p:to>
                                        <p:strVal val="visible"/>
                                      </p:to>
                                    </p:set>
                                    <p:animEffect transition="in" filter="fade">
                                      <p:cBhvr>
                                        <p:cTn id="19" dur="500"/>
                                        <p:tgtEl>
                                          <p:spTgt spid="3072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567"/>
            <a:ext cx="10515600" cy="1325563"/>
          </a:xfrm>
        </p:spPr>
        <p:txBody>
          <a:bodyPr/>
          <a:lstStyle/>
          <a:p>
            <a:r>
              <a:rPr lang="en-US" dirty="0" smtClean="0"/>
              <a:t>Limitations</a:t>
            </a:r>
            <a:endParaRPr lang="en-US" dirty="0"/>
          </a:p>
        </p:txBody>
      </p:sp>
      <p:sp>
        <p:nvSpPr>
          <p:cNvPr id="3" name="Content Placeholder 2"/>
          <p:cNvSpPr>
            <a:spLocks noGrp="1"/>
          </p:cNvSpPr>
          <p:nvPr>
            <p:ph idx="1"/>
          </p:nvPr>
        </p:nvSpPr>
        <p:spPr>
          <a:xfrm>
            <a:off x="1158346" y="750303"/>
            <a:ext cx="9875309" cy="5394959"/>
          </a:xfrm>
        </p:spPr>
        <p:txBody>
          <a:bodyPr/>
          <a:lstStyle/>
          <a:p>
            <a:r>
              <a:rPr lang="en-US" sz="2880" dirty="0">
                <a:solidFill>
                  <a:srgbClr val="0000FF"/>
                </a:solidFill>
              </a:rPr>
              <a:t>Bouquet identification overheads are exponential in the ESS dimensionality</a:t>
            </a:r>
          </a:p>
          <a:p>
            <a:pPr lvl="1"/>
            <a:r>
              <a:rPr lang="en-US" dirty="0" smtClean="0">
                <a:solidFill>
                  <a:schemeClr val="tx1"/>
                </a:solidFill>
              </a:rPr>
              <a:t>unsuitable for on-the-fly queries</a:t>
            </a:r>
            <a:endParaRPr lang="en-US" dirty="0" smtClean="0"/>
          </a:p>
          <a:p>
            <a:pPr marL="365760" lvl="1" indent="-365760">
              <a:buFont typeface="Arial" charset="0"/>
              <a:buChar char="•"/>
            </a:pPr>
            <a:r>
              <a:rPr lang="en-US" sz="2880" dirty="0">
                <a:solidFill>
                  <a:srgbClr val="0000FF"/>
                </a:solidFill>
              </a:rPr>
              <a:t>Not suitable for latency sensitive applications</a:t>
            </a:r>
          </a:p>
          <a:p>
            <a:pPr marL="794384" lvl="2" indent="-365760"/>
            <a:r>
              <a:rPr lang="en-US" sz="2640" dirty="0"/>
              <a:t>need to wait for final execution to complete</a:t>
            </a:r>
          </a:p>
          <a:p>
            <a:pPr marL="365760" lvl="1" indent="-365760">
              <a:buFont typeface="Arial" charset="0"/>
              <a:buChar char="•"/>
            </a:pPr>
            <a:r>
              <a:rPr lang="en-US" sz="2880" dirty="0">
                <a:solidFill>
                  <a:srgbClr val="0000FF"/>
                </a:solidFill>
              </a:rPr>
              <a:t>Not suitable for update queries</a:t>
            </a:r>
          </a:p>
          <a:p>
            <a:pPr marL="794384" lvl="2" indent="-365760"/>
            <a:r>
              <a:rPr lang="en-US" sz="2640" dirty="0"/>
              <a:t>each partial execution needs to be “garbage-cleaned” on termination</a:t>
            </a:r>
          </a:p>
          <a:p>
            <a:pPr marL="365760" lvl="1" indent="-365760">
              <a:buFont typeface="Arial" charset="0"/>
              <a:buChar char="•"/>
            </a:pPr>
            <a:r>
              <a:rPr lang="en-US" sz="2880" dirty="0">
                <a:solidFill>
                  <a:srgbClr val="0000FF"/>
                </a:solidFill>
              </a:rPr>
              <a:t>Not suitable for “hinted” queries</a:t>
            </a:r>
          </a:p>
          <a:p>
            <a:pPr marL="794384" lvl="2" indent="-365760"/>
            <a:r>
              <a:rPr lang="en-US" sz="2640" dirty="0"/>
              <a:t>multiple plans used</a:t>
            </a:r>
          </a:p>
          <a:p>
            <a:pPr marL="365760" lvl="1" indent="-365760">
              <a:buFont typeface="Arial" charset="0"/>
              <a:buChar char="•"/>
            </a:pPr>
            <a:r>
              <a:rPr lang="en-US" sz="2880" dirty="0">
                <a:solidFill>
                  <a:srgbClr val="0000FF"/>
                </a:solidFill>
              </a:rPr>
              <a:t>Database scaling requires bouquet re-computation</a:t>
            </a:r>
          </a:p>
          <a:p>
            <a:pPr marL="794384" lvl="2" indent="-365760"/>
            <a:r>
              <a:rPr lang="en-US" sz="2640" dirty="0"/>
              <a:t>but robust to changes in data distribution </a:t>
            </a:r>
          </a:p>
          <a:p>
            <a:pPr marL="794384" lvl="2" indent="-365760"/>
            <a:endParaRPr lang="en-US" sz="2640" dirty="0"/>
          </a:p>
          <a:p>
            <a:pPr marL="365760" lvl="1" indent="-365760"/>
            <a:endParaRPr lang="en-US" dirty="0"/>
          </a:p>
        </p:txBody>
      </p:sp>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Slide Number Placeholder 4"/>
          <p:cNvSpPr>
            <a:spLocks noGrp="1"/>
          </p:cNvSpPr>
          <p:nvPr>
            <p:ph type="sldNum" sz="quarter" idx="12"/>
          </p:nvPr>
        </p:nvSpPr>
        <p:spPr/>
        <p:txBody>
          <a:bodyPr/>
          <a:lstStyle/>
          <a:p>
            <a:pPr>
              <a:defRPr/>
            </a:pPr>
            <a:fld id="{41E7FBC4-E9C5-46EF-B980-654DA18B9F15}" type="slidenum">
              <a:rPr lang="en-US" smtClean="0"/>
              <a:pPr>
                <a:defRPr/>
              </a:pPr>
              <a:t>58</a:t>
            </a:fld>
            <a:endParaRPr lang="en-US" dirty="0"/>
          </a:p>
        </p:txBody>
      </p:sp>
      <p:sp>
        <p:nvSpPr>
          <p:cNvPr id="6" name="Footer Placeholder 5"/>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3247403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02"/>
            <a:ext cx="10515600" cy="1325563"/>
          </a:xfrm>
        </p:spPr>
        <p:txBody>
          <a:bodyPr/>
          <a:lstStyle/>
          <a:p>
            <a:r>
              <a:rPr lang="en-US" dirty="0" smtClean="0"/>
              <a:t>Incorporating Cost Model Error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8346" y="724784"/>
                <a:ext cx="9875309" cy="5394959"/>
              </a:xfrm>
            </p:spPr>
            <p:txBody>
              <a:bodyPr/>
              <a:lstStyle/>
              <a:p>
                <a:endParaRPr lang="en-US" sz="2880" dirty="0">
                  <a:latin typeface="Arial" charset="0"/>
                  <a:cs typeface="Arial" charset="0"/>
                </a:endParaRPr>
              </a:p>
              <a:p>
                <a:r>
                  <a:rPr lang="en-US" sz="3360" dirty="0">
                    <a:solidFill>
                      <a:srgbClr val="0000FF"/>
                    </a:solidFill>
                    <a:latin typeface="Arial" charset="0"/>
                    <a:cs typeface="Arial" charset="0"/>
                  </a:rPr>
                  <a:t>If cost model error is </a:t>
                </a:r>
                <a:r>
                  <a:rPr lang="en-US" sz="3360" dirty="0">
                    <a:latin typeface="Arial" charset="0"/>
                    <a:cs typeface="Arial" charset="0"/>
                  </a:rPr>
                  <a:t>bounded by </a:t>
                </a:r>
                <a14:m>
                  <m:oMath xmlns:m="http://schemas.openxmlformats.org/officeDocument/2006/math">
                    <m:r>
                      <a:rPr lang="en-US" sz="3360" b="1" i="1">
                        <a:solidFill>
                          <a:srgbClr val="00642D"/>
                        </a:solidFill>
                        <a:latin typeface="Cambria Math"/>
                        <a:ea typeface="Cambria Math"/>
                        <a:cs typeface="Arial" charset="0"/>
                      </a:rPr>
                      <m:t>𝜹</m:t>
                    </m:r>
                  </m:oMath>
                </a14:m>
                <a:r>
                  <a:rPr lang="en-US" sz="3360" dirty="0">
                    <a:latin typeface="Arial" charset="0"/>
                    <a:cs typeface="Arial" charset="0"/>
                  </a:rPr>
                  <a:t> , </a:t>
                </a:r>
                <a:r>
                  <a:rPr lang="en-US" sz="3360" dirty="0">
                    <a:solidFill>
                      <a:srgbClr val="0000FF"/>
                    </a:solidFill>
                    <a:latin typeface="Arial" charset="0"/>
                    <a:cs typeface="Arial" charset="0"/>
                  </a:rPr>
                  <a:t>that is</a:t>
                </a:r>
              </a:p>
              <a:p>
                <a:pPr marL="0" indent="0">
                  <a:buNone/>
                </a:pPr>
                <a:r>
                  <a:rPr lang="en-US" sz="2880" dirty="0">
                    <a:latin typeface="Arial" charset="0"/>
                    <a:cs typeface="Arial" charset="0"/>
                  </a:rPr>
                  <a:t>               </a:t>
                </a:r>
                <a14:m>
                  <m:oMath xmlns:m="http://schemas.openxmlformats.org/officeDocument/2006/math">
                    <m:f>
                      <m:fPr>
                        <m:ctrlPr>
                          <a:rPr lang="en-US" sz="3840" b="1" i="1">
                            <a:solidFill>
                              <a:srgbClr val="00642D"/>
                            </a:solidFill>
                            <a:latin typeface="Cambria Math" panose="02040503050406030204" pitchFamily="18" charset="0"/>
                            <a:cs typeface="Arial" charset="0"/>
                          </a:rPr>
                        </m:ctrlPr>
                      </m:fPr>
                      <m:num>
                        <m:r>
                          <a:rPr lang="en-US" sz="3840" b="1" i="1">
                            <a:solidFill>
                              <a:srgbClr val="00642D"/>
                            </a:solidFill>
                            <a:latin typeface="Cambria Math"/>
                            <a:cs typeface="Arial" charset="0"/>
                          </a:rPr>
                          <m:t>𝒄𝒐𝒔</m:t>
                        </m:r>
                        <m:sSub>
                          <m:sSubPr>
                            <m:ctrlPr>
                              <a:rPr lang="en-US" sz="3840" b="1" i="1">
                                <a:solidFill>
                                  <a:srgbClr val="00642D"/>
                                </a:solidFill>
                                <a:latin typeface="Cambria Math" panose="02040503050406030204" pitchFamily="18" charset="0"/>
                                <a:cs typeface="Arial" charset="0"/>
                              </a:rPr>
                            </m:ctrlPr>
                          </m:sSubPr>
                          <m:e>
                            <m:r>
                              <a:rPr lang="en-US" sz="3840" b="1" i="1">
                                <a:solidFill>
                                  <a:srgbClr val="00642D"/>
                                </a:solidFill>
                                <a:latin typeface="Cambria Math"/>
                                <a:cs typeface="Arial" charset="0"/>
                              </a:rPr>
                              <m:t>𝒕</m:t>
                            </m:r>
                          </m:e>
                          <m:sub>
                            <m:r>
                              <a:rPr lang="en-US" sz="3840" b="1" i="1">
                                <a:solidFill>
                                  <a:srgbClr val="00642D"/>
                                </a:solidFill>
                                <a:latin typeface="Cambria Math"/>
                                <a:cs typeface="Arial" charset="0"/>
                              </a:rPr>
                              <m:t>𝒆𝒔𝒕𝒊𝒎𝒂𝒕𝒆𝒅</m:t>
                            </m:r>
                          </m:sub>
                        </m:sSub>
                      </m:num>
                      <m:den>
                        <m:r>
                          <a:rPr lang="en-US" sz="3840" b="1" i="1">
                            <a:solidFill>
                              <a:srgbClr val="00642D"/>
                            </a:solidFill>
                            <a:latin typeface="Cambria Math"/>
                            <a:cs typeface="Arial" charset="0"/>
                          </a:rPr>
                          <m:t>𝒄𝒐𝒔</m:t>
                        </m:r>
                        <m:sSub>
                          <m:sSubPr>
                            <m:ctrlPr>
                              <a:rPr lang="en-US" sz="3840" b="1" i="1">
                                <a:solidFill>
                                  <a:srgbClr val="00642D"/>
                                </a:solidFill>
                                <a:latin typeface="Cambria Math" panose="02040503050406030204" pitchFamily="18" charset="0"/>
                                <a:cs typeface="Arial" charset="0"/>
                              </a:rPr>
                            </m:ctrlPr>
                          </m:sSubPr>
                          <m:e>
                            <m:r>
                              <a:rPr lang="en-US" sz="3840" b="1" i="1">
                                <a:solidFill>
                                  <a:srgbClr val="00642D"/>
                                </a:solidFill>
                                <a:latin typeface="Cambria Math"/>
                                <a:cs typeface="Arial" charset="0"/>
                              </a:rPr>
                              <m:t>𝒕</m:t>
                            </m:r>
                          </m:e>
                          <m:sub>
                            <m:r>
                              <a:rPr lang="en-US" sz="3840" b="1" i="1">
                                <a:solidFill>
                                  <a:srgbClr val="00642D"/>
                                </a:solidFill>
                                <a:latin typeface="Cambria Math"/>
                                <a:cs typeface="Arial" charset="0"/>
                              </a:rPr>
                              <m:t>𝒂𝒄𝒕𝒖𝒂𝒍</m:t>
                            </m:r>
                          </m:sub>
                        </m:sSub>
                      </m:den>
                    </m:f>
                    <m:r>
                      <a:rPr lang="en-US" sz="3840" b="1" i="1">
                        <a:solidFill>
                          <a:srgbClr val="00642D"/>
                        </a:solidFill>
                        <a:latin typeface="Cambria Math"/>
                        <a:cs typeface="Arial" charset="0"/>
                      </a:rPr>
                      <m:t> </m:t>
                    </m:r>
                    <m:r>
                      <a:rPr lang="en-US" sz="3840" b="1" i="1">
                        <a:solidFill>
                          <a:srgbClr val="00642D"/>
                        </a:solidFill>
                        <a:latin typeface="Cambria Math"/>
                        <a:ea typeface="Cambria Math"/>
                        <a:cs typeface="Arial" charset="0"/>
                      </a:rPr>
                      <m:t>∈  </m:t>
                    </m:r>
                    <m:d>
                      <m:dPr>
                        <m:begChr m:val="["/>
                        <m:endChr m:val="]"/>
                        <m:ctrlPr>
                          <a:rPr lang="en-US" sz="3840" b="1" i="1">
                            <a:solidFill>
                              <a:srgbClr val="00642D"/>
                            </a:solidFill>
                            <a:latin typeface="Cambria Math" panose="02040503050406030204" pitchFamily="18" charset="0"/>
                            <a:ea typeface="Cambria Math"/>
                            <a:cs typeface="Arial" charset="0"/>
                          </a:rPr>
                        </m:ctrlPr>
                      </m:dPr>
                      <m:e>
                        <m:f>
                          <m:fPr>
                            <m:ctrlPr>
                              <a:rPr lang="en-US" sz="3840" b="1" i="1">
                                <a:solidFill>
                                  <a:srgbClr val="00642D"/>
                                </a:solidFill>
                                <a:latin typeface="Cambria Math" panose="02040503050406030204" pitchFamily="18" charset="0"/>
                                <a:ea typeface="Cambria Math"/>
                                <a:cs typeface="Arial" charset="0"/>
                              </a:rPr>
                            </m:ctrlPr>
                          </m:fPr>
                          <m:num>
                            <m:r>
                              <a:rPr lang="en-US" sz="3840" b="1" i="1">
                                <a:solidFill>
                                  <a:srgbClr val="00642D"/>
                                </a:solidFill>
                                <a:latin typeface="Cambria Math"/>
                                <a:ea typeface="Cambria Math"/>
                                <a:cs typeface="Arial" charset="0"/>
                              </a:rPr>
                              <m:t>𝟏</m:t>
                            </m:r>
                          </m:num>
                          <m:den>
                            <m:r>
                              <a:rPr lang="en-US" sz="3840" b="1" i="1">
                                <a:solidFill>
                                  <a:srgbClr val="00642D"/>
                                </a:solidFill>
                                <a:latin typeface="Cambria Math"/>
                                <a:ea typeface="Cambria Math"/>
                                <a:cs typeface="Arial" charset="0"/>
                              </a:rPr>
                              <m:t>𝟏</m:t>
                            </m:r>
                            <m:r>
                              <a:rPr lang="en-US" sz="3840" b="1" i="1">
                                <a:solidFill>
                                  <a:srgbClr val="00642D"/>
                                </a:solidFill>
                                <a:latin typeface="Cambria Math"/>
                                <a:ea typeface="Cambria Math"/>
                                <a:cs typeface="Arial" charset="0"/>
                              </a:rPr>
                              <m:t>+</m:t>
                            </m:r>
                            <m:r>
                              <a:rPr lang="en-US" sz="3840" b="1" i="1">
                                <a:solidFill>
                                  <a:srgbClr val="00642D"/>
                                </a:solidFill>
                                <a:latin typeface="Cambria Math"/>
                                <a:ea typeface="Cambria Math"/>
                                <a:cs typeface="Arial" charset="0"/>
                              </a:rPr>
                              <m:t>𝜹</m:t>
                            </m:r>
                          </m:den>
                        </m:f>
                        <m:r>
                          <a:rPr lang="en-US" sz="3840" b="1" i="1">
                            <a:solidFill>
                              <a:srgbClr val="00642D"/>
                            </a:solidFill>
                            <a:latin typeface="Cambria Math"/>
                            <a:ea typeface="Cambria Math"/>
                            <a:cs typeface="Arial" charset="0"/>
                          </a:rPr>
                          <m:t>, </m:t>
                        </m:r>
                        <m:r>
                          <a:rPr lang="en-US" sz="3840" b="1" i="1">
                            <a:solidFill>
                              <a:srgbClr val="00642D"/>
                            </a:solidFill>
                            <a:latin typeface="Cambria Math"/>
                            <a:ea typeface="Cambria Math"/>
                            <a:cs typeface="Arial" charset="0"/>
                          </a:rPr>
                          <m:t>𝟏</m:t>
                        </m:r>
                        <m:r>
                          <a:rPr lang="en-US" sz="3840" b="1" i="1">
                            <a:solidFill>
                              <a:srgbClr val="00642D"/>
                            </a:solidFill>
                            <a:latin typeface="Cambria Math"/>
                            <a:ea typeface="Cambria Math"/>
                            <a:cs typeface="Arial" charset="0"/>
                          </a:rPr>
                          <m:t>+</m:t>
                        </m:r>
                        <m:r>
                          <a:rPr lang="en-US" sz="3840" b="1" i="1">
                            <a:solidFill>
                              <a:srgbClr val="00642D"/>
                            </a:solidFill>
                            <a:latin typeface="Cambria Math"/>
                            <a:ea typeface="Cambria Math"/>
                            <a:cs typeface="Arial" charset="0"/>
                          </a:rPr>
                          <m:t>𝜹</m:t>
                        </m:r>
                      </m:e>
                    </m:d>
                  </m:oMath>
                </a14:m>
                <a:endParaRPr lang="en-US" sz="4320" dirty="0">
                  <a:latin typeface="Arial" charset="0"/>
                  <a:cs typeface="Arial" charset="0"/>
                </a:endParaRPr>
              </a:p>
              <a:p>
                <a:pPr marL="489586" lvl="1" indent="0">
                  <a:buNone/>
                </a:pPr>
                <a:r>
                  <a:rPr lang="en-US" sz="3360" dirty="0">
                    <a:solidFill>
                      <a:srgbClr val="3333CC"/>
                    </a:solidFill>
                    <a:latin typeface="Arial" charset="0"/>
                    <a:cs typeface="Arial" charset="0"/>
                  </a:rPr>
                  <a:t>then</a:t>
                </a:r>
                <a:br>
                  <a:rPr lang="en-US" sz="3360" dirty="0">
                    <a:solidFill>
                      <a:srgbClr val="3333CC"/>
                    </a:solidFill>
                    <a:latin typeface="Arial" charset="0"/>
                    <a:cs typeface="Arial" charset="0"/>
                  </a:rPr>
                </a:br>
                <a:r>
                  <a:rPr lang="en-US" sz="3360" dirty="0">
                    <a:solidFill>
                      <a:srgbClr val="3333CC"/>
                    </a:solidFill>
                    <a:latin typeface="Arial" charset="0"/>
                    <a:cs typeface="Arial" charset="0"/>
                  </a:rPr>
                  <a:t>          </a:t>
                </a:r>
                <a:r>
                  <a:rPr lang="en-US" dirty="0" smtClean="0">
                    <a:latin typeface="Arial" charset="0"/>
                    <a:cs typeface="Arial" charset="0"/>
                  </a:rPr>
                  <a:t> </a:t>
                </a:r>
                <a14:m>
                  <m:oMath xmlns:m="http://schemas.openxmlformats.org/officeDocument/2006/math">
                    <m:r>
                      <a:rPr lang="en-US" sz="3360" b="1" i="1">
                        <a:solidFill>
                          <a:srgbClr val="002060"/>
                        </a:solidFill>
                        <a:latin typeface="Cambria Math"/>
                        <a:cs typeface="Arial" charset="0"/>
                      </a:rPr>
                      <m:t>𝑴𝑺</m:t>
                    </m:r>
                    <m:sSub>
                      <m:sSubPr>
                        <m:ctrlPr>
                          <a:rPr lang="en-US" sz="3360" b="1" i="1">
                            <a:solidFill>
                              <a:srgbClr val="002060"/>
                            </a:solidFill>
                            <a:latin typeface="Cambria Math" panose="02040503050406030204" pitchFamily="18" charset="0"/>
                            <a:cs typeface="Arial" charset="0"/>
                          </a:rPr>
                        </m:ctrlPr>
                      </m:sSubPr>
                      <m:e>
                        <m:r>
                          <a:rPr lang="en-US" sz="3360" b="1" i="1">
                            <a:solidFill>
                              <a:srgbClr val="002060"/>
                            </a:solidFill>
                            <a:latin typeface="Cambria Math"/>
                            <a:cs typeface="Arial" charset="0"/>
                          </a:rPr>
                          <m:t>𝑶</m:t>
                        </m:r>
                      </m:e>
                      <m:sub>
                        <m:r>
                          <a:rPr lang="en-US" sz="3360" b="1" i="1">
                            <a:solidFill>
                              <a:srgbClr val="002060"/>
                            </a:solidFill>
                            <a:latin typeface="Cambria Math"/>
                            <a:cs typeface="Arial" charset="0"/>
                          </a:rPr>
                          <m:t>𝒃𝒐𝒖𝒏𝒅𝒆𝒅</m:t>
                        </m:r>
                      </m:sub>
                    </m:sSub>
                    <m:r>
                      <a:rPr lang="en-US" sz="3360" b="1" i="1">
                        <a:solidFill>
                          <a:srgbClr val="002060"/>
                        </a:solidFill>
                        <a:latin typeface="Cambria Math"/>
                        <a:cs typeface="Arial" charset="0"/>
                      </a:rPr>
                      <m:t> </m:t>
                    </m:r>
                    <m:r>
                      <a:rPr lang="en-US" sz="3360" b="1" i="1">
                        <a:solidFill>
                          <a:srgbClr val="002060"/>
                        </a:solidFill>
                        <a:latin typeface="Cambria Math"/>
                        <a:ea typeface="Cambria Math"/>
                        <a:cs typeface="Arial" charset="0"/>
                      </a:rPr>
                      <m:t>≤</m:t>
                    </m:r>
                    <m:r>
                      <a:rPr lang="en-US" sz="3360" b="1" i="1">
                        <a:solidFill>
                          <a:srgbClr val="002060"/>
                        </a:solidFill>
                        <a:latin typeface="Cambria Math"/>
                        <a:ea typeface="Cambria Math"/>
                        <a:cs typeface="Arial" charset="0"/>
                      </a:rPr>
                      <m:t>𝑴𝑺</m:t>
                    </m:r>
                    <m:sSub>
                      <m:sSubPr>
                        <m:ctrlPr>
                          <a:rPr lang="en-US" sz="3360" b="1" i="1">
                            <a:solidFill>
                              <a:srgbClr val="002060"/>
                            </a:solidFill>
                            <a:latin typeface="Cambria Math" panose="02040503050406030204" pitchFamily="18" charset="0"/>
                            <a:ea typeface="Cambria Math"/>
                            <a:cs typeface="Arial" charset="0"/>
                          </a:rPr>
                        </m:ctrlPr>
                      </m:sSubPr>
                      <m:e>
                        <m:r>
                          <a:rPr lang="en-US" sz="3360" b="1" i="1">
                            <a:solidFill>
                              <a:srgbClr val="002060"/>
                            </a:solidFill>
                            <a:latin typeface="Cambria Math"/>
                            <a:ea typeface="Cambria Math"/>
                            <a:cs typeface="Arial" charset="0"/>
                          </a:rPr>
                          <m:t>𝑶</m:t>
                        </m:r>
                      </m:e>
                      <m:sub>
                        <m:r>
                          <a:rPr lang="en-US" sz="3360" b="1" i="1">
                            <a:solidFill>
                              <a:srgbClr val="002060"/>
                            </a:solidFill>
                            <a:latin typeface="Cambria Math"/>
                            <a:ea typeface="Cambria Math"/>
                            <a:cs typeface="Arial" charset="0"/>
                          </a:rPr>
                          <m:t>𝒑𝒆𝒓𝒇𝒆𝒄𝒕</m:t>
                        </m:r>
                      </m:sub>
                    </m:sSub>
                    <m:r>
                      <a:rPr lang="en-US" sz="3360" b="1" i="1">
                        <a:solidFill>
                          <a:srgbClr val="002060"/>
                        </a:solidFill>
                        <a:latin typeface="Cambria Math"/>
                        <a:ea typeface="Cambria Math"/>
                        <a:cs typeface="Arial" charset="0"/>
                      </a:rPr>
                      <m:t> ∗</m:t>
                    </m:r>
                    <m:sSup>
                      <m:sSupPr>
                        <m:ctrlPr>
                          <a:rPr lang="en-US" sz="3360" b="1" i="1">
                            <a:solidFill>
                              <a:srgbClr val="002060"/>
                            </a:solidFill>
                            <a:latin typeface="Cambria Math" panose="02040503050406030204" pitchFamily="18" charset="0"/>
                            <a:ea typeface="Cambria Math"/>
                            <a:cs typeface="Arial" charset="0"/>
                          </a:rPr>
                        </m:ctrlPr>
                      </m:sSupPr>
                      <m:e>
                        <m:d>
                          <m:dPr>
                            <m:ctrlPr>
                              <a:rPr lang="en-US" sz="3360" b="1" i="1">
                                <a:solidFill>
                                  <a:srgbClr val="002060"/>
                                </a:solidFill>
                                <a:latin typeface="Cambria Math" panose="02040503050406030204" pitchFamily="18" charset="0"/>
                                <a:ea typeface="Cambria Math"/>
                                <a:cs typeface="Arial" charset="0"/>
                              </a:rPr>
                            </m:ctrlPr>
                          </m:dPr>
                          <m:e>
                            <m:r>
                              <a:rPr lang="en-US" sz="3360" b="1" i="1">
                                <a:solidFill>
                                  <a:srgbClr val="002060"/>
                                </a:solidFill>
                                <a:latin typeface="Cambria Math"/>
                                <a:ea typeface="Cambria Math"/>
                                <a:cs typeface="Arial" charset="0"/>
                              </a:rPr>
                              <m:t>𝟏</m:t>
                            </m:r>
                            <m:r>
                              <a:rPr lang="en-US" sz="3360" b="1" i="1">
                                <a:solidFill>
                                  <a:srgbClr val="002060"/>
                                </a:solidFill>
                                <a:latin typeface="Cambria Math"/>
                                <a:ea typeface="Cambria Math"/>
                                <a:cs typeface="Arial" charset="0"/>
                              </a:rPr>
                              <m:t>+</m:t>
                            </m:r>
                            <m:r>
                              <a:rPr lang="en-US" sz="3360" b="1" i="1">
                                <a:solidFill>
                                  <a:srgbClr val="002060"/>
                                </a:solidFill>
                                <a:latin typeface="Cambria Math"/>
                                <a:ea typeface="Cambria Math"/>
                                <a:cs typeface="Arial" charset="0"/>
                              </a:rPr>
                              <m:t>𝜹</m:t>
                            </m:r>
                          </m:e>
                        </m:d>
                      </m:e>
                      <m:sup>
                        <m:r>
                          <a:rPr lang="en-US" sz="3360" b="1" i="1">
                            <a:solidFill>
                              <a:srgbClr val="002060"/>
                            </a:solidFill>
                            <a:latin typeface="Cambria Math"/>
                            <a:ea typeface="Cambria Math"/>
                            <a:cs typeface="Arial" charset="0"/>
                          </a:rPr>
                          <m:t>𝟐</m:t>
                        </m:r>
                      </m:sup>
                    </m:sSup>
                  </m:oMath>
                </a14:m>
                <a:endParaRPr lang="en-US" b="1" dirty="0" smtClean="0">
                  <a:solidFill>
                    <a:srgbClr val="002060"/>
                  </a:solidFill>
                  <a:latin typeface="Arial" charset="0"/>
                  <a:ea typeface="Cambria Math"/>
                  <a:cs typeface="Arial" charset="0"/>
                </a:endParaRPr>
              </a:p>
              <a:p>
                <a:pPr marL="489586" lvl="1" indent="0">
                  <a:buNone/>
                </a:pPr>
                <a:endParaRPr lang="en-US" b="1" dirty="0">
                  <a:solidFill>
                    <a:srgbClr val="002060"/>
                  </a:solidFill>
                  <a:latin typeface="Arial" charset="0"/>
                  <a:ea typeface="Cambria Math"/>
                  <a:cs typeface="Arial" charset="0"/>
                </a:endParaRPr>
              </a:p>
              <a:p>
                <a:pPr lvl="1"/>
                <a:r>
                  <a:rPr lang="en-US" sz="3360" dirty="0">
                    <a:solidFill>
                      <a:srgbClr val="3333CC"/>
                    </a:solidFill>
                    <a:latin typeface="Arial" charset="0"/>
                    <a:cs typeface="Arial" charset="0"/>
                  </a:rPr>
                  <a:t>for </a:t>
                </a:r>
                <a:r>
                  <a:rPr lang="el-GR" sz="3360" dirty="0">
                    <a:solidFill>
                      <a:srgbClr val="3333CC"/>
                    </a:solidFill>
                    <a:latin typeface="Arial" charset="0"/>
                    <a:cs typeface="Arial" charset="0"/>
                  </a:rPr>
                  <a:t>δ</a:t>
                </a:r>
                <a:r>
                  <a:rPr lang="en-US" sz="3360" dirty="0">
                    <a:solidFill>
                      <a:srgbClr val="3333CC"/>
                    </a:solidFill>
                    <a:latin typeface="Arial" charset="0"/>
                    <a:cs typeface="Arial" charset="0"/>
                  </a:rPr>
                  <a:t> = 0.4 </a:t>
                </a:r>
                <a:r>
                  <a:rPr lang="en-US" sz="3360" dirty="0">
                    <a:latin typeface="Arial" charset="0"/>
                    <a:cs typeface="Arial" charset="0"/>
                    <a:sym typeface="Wingdings" pitchFamily="2" charset="2"/>
                  </a:rPr>
                  <a:t>     </a:t>
                </a:r>
                <a:r>
                  <a:rPr lang="en-US" sz="3360" dirty="0" err="1">
                    <a:latin typeface="Arial" charset="0"/>
                    <a:cs typeface="Arial" charset="0"/>
                    <a:sym typeface="Wingdings" pitchFamily="2" charset="2"/>
                  </a:rPr>
                  <a:t>MSO</a:t>
                </a:r>
                <a:r>
                  <a:rPr lang="en-US" sz="3360" baseline="-25000" dirty="0" err="1">
                    <a:latin typeface="Arial" charset="0"/>
                    <a:cs typeface="Arial" charset="0"/>
                    <a:sym typeface="Wingdings" pitchFamily="2" charset="2"/>
                  </a:rPr>
                  <a:t>bounded</a:t>
                </a:r>
                <a:r>
                  <a:rPr lang="en-US" sz="3360" dirty="0">
                    <a:latin typeface="Arial" charset="0"/>
                    <a:cs typeface="Arial" charset="0"/>
                    <a:sym typeface="Wingdings" pitchFamily="2" charset="2"/>
                  </a:rPr>
                  <a:t> ≤ 2 </a:t>
                </a:r>
                <a:r>
                  <a:rPr lang="en-US" sz="3360" dirty="0" err="1">
                    <a:latin typeface="Arial" charset="0"/>
                    <a:cs typeface="Arial" charset="0"/>
                    <a:sym typeface="Wingdings" pitchFamily="2" charset="2"/>
                  </a:rPr>
                  <a:t>MSO</a:t>
                </a:r>
                <a:r>
                  <a:rPr lang="en-US" sz="3360" baseline="-25000" dirty="0" err="1">
                    <a:latin typeface="Arial" charset="0"/>
                    <a:cs typeface="Arial" charset="0"/>
                    <a:sym typeface="Wingdings" pitchFamily="2" charset="2"/>
                  </a:rPr>
                  <a:t>perfect</a:t>
                </a:r>
                <a:endParaRPr lang="en-US" sz="3360" baseline="-25000" dirty="0">
                  <a:latin typeface="Arial" charset="0"/>
                  <a:cs typeface="Arial" charset="0"/>
                  <a:sym typeface="Wingdings" pitchFamily="2" charset="2"/>
                </a:endParaRPr>
              </a:p>
              <a:p>
                <a:pPr marL="365760" lvl="1" indent="-365760">
                  <a:buFont typeface="Arial" charset="0"/>
                  <a:buChar char="•"/>
                </a:pPr>
                <a:endParaRPr lang="en-US" sz="2640" dirty="0">
                  <a:solidFill>
                    <a:srgbClr val="0000CC"/>
                  </a:solidFill>
                </a:endParaRPr>
              </a:p>
              <a:p>
                <a:pPr marL="489586"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8346" y="724784"/>
                <a:ext cx="9875309" cy="5394959"/>
              </a:xfrm>
              <a:blipFill rotWithShape="0">
                <a:blip r:embed="rId3"/>
                <a:stretch>
                  <a:fillRect l="-148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Dec 2014</a:t>
            </a:r>
            <a:endParaRPr lang="en-US" dirty="0"/>
          </a:p>
        </p:txBody>
      </p:sp>
      <p:sp>
        <p:nvSpPr>
          <p:cNvPr id="5" name="Footer Placeholder 4"/>
          <p:cNvSpPr>
            <a:spLocks noGrp="1"/>
          </p:cNvSpPr>
          <p:nvPr>
            <p:ph type="ftr" sz="quarter" idx="11"/>
          </p:nvPr>
        </p:nvSpPr>
        <p:spPr/>
        <p:txBody>
          <a:bodyPr/>
          <a:lstStyle/>
          <a:p>
            <a:pPr>
              <a:defRPr/>
            </a:pPr>
            <a:r>
              <a:rPr lang="en-US" smtClean="0"/>
              <a:t>CMG Keynote</a:t>
            </a:r>
            <a:endParaRPr lang="en-US" dirty="0"/>
          </a:p>
        </p:txBody>
      </p:sp>
      <p:sp>
        <p:nvSpPr>
          <p:cNvPr id="8" name="Slide Number Placeholder 7"/>
          <p:cNvSpPr>
            <a:spLocks noGrp="1"/>
          </p:cNvSpPr>
          <p:nvPr>
            <p:ph type="sldNum" sz="quarter" idx="12"/>
          </p:nvPr>
        </p:nvSpPr>
        <p:spPr/>
        <p:txBody>
          <a:bodyPr/>
          <a:lstStyle/>
          <a:p>
            <a:pPr>
              <a:defRPr/>
            </a:pPr>
            <a:fld id="{41E7FBC4-E9C5-46EF-B980-654DA18B9F15}" type="slidenum">
              <a:rPr lang="en-US" smtClean="0"/>
              <a:pPr>
                <a:defRPr/>
              </a:pPr>
              <a:t>59</a:t>
            </a:fld>
            <a:endParaRPr lang="en-US" dirty="0"/>
          </a:p>
        </p:txBody>
      </p:sp>
    </p:spTree>
    <p:extLst>
      <p:ext uri="{BB962C8B-B14F-4D97-AF65-F5344CB8AC3E}">
        <p14:creationId xmlns:p14="http://schemas.microsoft.com/office/powerpoint/2010/main" val="1037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5145494" y="836712"/>
            <a:ext cx="5755690" cy="3613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5122" name="Title 1"/>
          <p:cNvSpPr>
            <a:spLocks noGrp="1"/>
          </p:cNvSpPr>
          <p:nvPr>
            <p:ph type="title"/>
          </p:nvPr>
        </p:nvSpPr>
        <p:spPr>
          <a:xfrm>
            <a:off x="814802" y="16201"/>
            <a:ext cx="10515600" cy="1325563"/>
          </a:xfrm>
        </p:spPr>
        <p:txBody>
          <a:bodyPr/>
          <a:lstStyle/>
          <a:p>
            <a:r>
              <a:rPr lang="en-US" dirty="0" smtClean="0"/>
              <a:t>Cardinality Estimation</a:t>
            </a:r>
          </a:p>
        </p:txBody>
      </p:sp>
      <p:sp>
        <p:nvSpPr>
          <p:cNvPr id="2" name="Date Placeholder 1"/>
          <p:cNvSpPr>
            <a:spLocks noGrp="1"/>
          </p:cNvSpPr>
          <p:nvPr>
            <p:ph type="dt" sz="half" idx="10"/>
          </p:nvPr>
        </p:nvSpPr>
        <p:spPr/>
        <p:txBody>
          <a:bodyPr/>
          <a:lstStyle/>
          <a:p>
            <a:pPr>
              <a:defRPr/>
            </a:pPr>
            <a:r>
              <a:rPr lang="en-US" smtClean="0"/>
              <a:t>Dec 2014</a:t>
            </a:r>
            <a:endParaRPr lang="en-US" dirty="0"/>
          </a:p>
        </p:txBody>
      </p:sp>
      <p:sp>
        <p:nvSpPr>
          <p:cNvPr id="5123" name="TextBox 4"/>
          <p:cNvSpPr txBox="1">
            <a:spLocks noChangeArrowheads="1"/>
          </p:cNvSpPr>
          <p:nvPr/>
        </p:nvSpPr>
        <p:spPr bwMode="auto">
          <a:xfrm>
            <a:off x="5938578" y="836712"/>
            <a:ext cx="21912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a:solidFill>
                  <a:srgbClr val="FF0000"/>
                </a:solidFill>
                <a:latin typeface="Arial" charset="0"/>
              </a:rPr>
              <a:t> RDBMS</a:t>
            </a:r>
          </a:p>
        </p:txBody>
      </p:sp>
      <p:sp>
        <p:nvSpPr>
          <p:cNvPr id="6" name="Rounded Rectangle 5"/>
          <p:cNvSpPr/>
          <p:nvPr/>
        </p:nvSpPr>
        <p:spPr>
          <a:xfrm>
            <a:off x="6898254" y="1331777"/>
            <a:ext cx="3005164" cy="32224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2160" b="1" dirty="0">
                <a:solidFill>
                  <a:srgbClr val="0000FF"/>
                </a:solidFill>
                <a:latin typeface="Arial" pitchFamily="34" charset="0"/>
                <a:cs typeface="Arial" pitchFamily="34" charset="0"/>
              </a:rPr>
              <a:t>Statistical Metadata</a:t>
            </a:r>
          </a:p>
        </p:txBody>
      </p:sp>
      <p:sp>
        <p:nvSpPr>
          <p:cNvPr id="7" name="Round Diagonal Corner Rectangle 6"/>
          <p:cNvSpPr/>
          <p:nvPr/>
        </p:nvSpPr>
        <p:spPr>
          <a:xfrm>
            <a:off x="5843974" y="1245241"/>
            <a:ext cx="4820783" cy="141464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endParaRPr lang="en-US" sz="2160"/>
          </a:p>
        </p:txBody>
      </p:sp>
      <p:sp>
        <p:nvSpPr>
          <p:cNvPr id="15" name="Oval 14"/>
          <p:cNvSpPr/>
          <p:nvPr/>
        </p:nvSpPr>
        <p:spPr bwMode="auto">
          <a:xfrm>
            <a:off x="8342650" y="5716637"/>
            <a:ext cx="1384936" cy="65029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latin typeface="Arial" pitchFamily="34" charset="0"/>
                <a:cs typeface="Arial" pitchFamily="34" charset="0"/>
              </a:rPr>
              <a:t>2 x 10</a:t>
            </a:r>
            <a:r>
              <a:rPr lang="en-US" sz="1680" b="1" baseline="30000" dirty="0">
                <a:solidFill>
                  <a:srgbClr val="0000FF"/>
                </a:solidFill>
                <a:latin typeface="Arial" pitchFamily="34" charset="0"/>
                <a:cs typeface="Arial" pitchFamily="34" charset="0"/>
              </a:rPr>
              <a:t>4</a:t>
            </a:r>
          </a:p>
          <a:p>
            <a:pPr algn="ctr" defTabSz="979226">
              <a:defRPr/>
            </a:pPr>
            <a:r>
              <a:rPr lang="en-US" sz="1680" b="1" dirty="0">
                <a:solidFill>
                  <a:srgbClr val="C00000"/>
                </a:solidFill>
                <a:latin typeface="Arial" pitchFamily="34" charset="0"/>
                <a:cs typeface="Arial" pitchFamily="34" charset="0"/>
              </a:rPr>
              <a:t>part</a:t>
            </a:r>
            <a:endParaRPr lang="en-US" sz="1680" b="1" baseline="30000" dirty="0">
              <a:solidFill>
                <a:srgbClr val="C00000"/>
              </a:solidFill>
              <a:latin typeface="Arial" pitchFamily="34" charset="0"/>
              <a:cs typeface="Arial" pitchFamily="34" charset="0"/>
            </a:endParaRPr>
          </a:p>
        </p:txBody>
      </p:sp>
      <p:sp>
        <p:nvSpPr>
          <p:cNvPr id="16" name="Oval 15"/>
          <p:cNvSpPr/>
          <p:nvPr/>
        </p:nvSpPr>
        <p:spPr bwMode="auto">
          <a:xfrm>
            <a:off x="6403658" y="5675947"/>
            <a:ext cx="1497330" cy="60457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latin typeface="Arial" pitchFamily="34" charset="0"/>
                <a:cs typeface="Arial" pitchFamily="34" charset="0"/>
              </a:rPr>
              <a:t>6 x 10</a:t>
            </a:r>
            <a:r>
              <a:rPr lang="en-US" sz="1680" b="1" baseline="30000" dirty="0">
                <a:solidFill>
                  <a:srgbClr val="0000FF"/>
                </a:solidFill>
                <a:latin typeface="Arial" pitchFamily="34" charset="0"/>
                <a:cs typeface="Arial" pitchFamily="34" charset="0"/>
              </a:rPr>
              <a:t>6</a:t>
            </a:r>
          </a:p>
          <a:p>
            <a:pPr algn="ctr" defTabSz="979226">
              <a:defRPr/>
            </a:pPr>
            <a:r>
              <a:rPr lang="en-US" sz="1680" b="1" dirty="0" err="1">
                <a:solidFill>
                  <a:srgbClr val="C00000"/>
                </a:solidFill>
                <a:latin typeface="Arial" pitchFamily="34" charset="0"/>
                <a:cs typeface="Arial" pitchFamily="34" charset="0"/>
              </a:rPr>
              <a:t>lineitem</a:t>
            </a:r>
            <a:endParaRPr lang="en-US" sz="1680" b="1" baseline="30000" dirty="0">
              <a:solidFill>
                <a:srgbClr val="C00000"/>
              </a:solidFill>
              <a:latin typeface="Arial" pitchFamily="34" charset="0"/>
              <a:cs typeface="Arial" pitchFamily="34" charset="0"/>
            </a:endParaRPr>
          </a:p>
        </p:txBody>
      </p:sp>
      <p:sp>
        <p:nvSpPr>
          <p:cNvPr id="17" name="Rounded Rectangle 16"/>
          <p:cNvSpPr/>
          <p:nvPr/>
        </p:nvSpPr>
        <p:spPr bwMode="auto">
          <a:xfrm>
            <a:off x="8316502" y="4869465"/>
            <a:ext cx="1149473" cy="5687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rPr>
              <a:t>4 x 10</a:t>
            </a:r>
            <a:r>
              <a:rPr lang="en-US" sz="1680" b="1" baseline="30000" dirty="0">
                <a:solidFill>
                  <a:srgbClr val="0000FF"/>
                </a:solidFill>
              </a:rPr>
              <a:t>3</a:t>
            </a:r>
          </a:p>
          <a:p>
            <a:pPr algn="ctr" defTabSz="979226">
              <a:defRPr/>
            </a:pPr>
            <a:r>
              <a:rPr lang="en-US" sz="1680" b="1" dirty="0" err="1">
                <a:solidFill>
                  <a:srgbClr val="C00000"/>
                </a:solidFill>
              </a:rPr>
              <a:t>RelScan</a:t>
            </a:r>
            <a:endParaRPr lang="en-US" sz="1680" b="1" dirty="0">
              <a:solidFill>
                <a:srgbClr val="C00000"/>
              </a:solidFill>
            </a:endParaRPr>
          </a:p>
        </p:txBody>
      </p:sp>
      <p:sp>
        <p:nvSpPr>
          <p:cNvPr id="18" name="Rounded Rectangle 17"/>
          <p:cNvSpPr/>
          <p:nvPr/>
        </p:nvSpPr>
        <p:spPr bwMode="auto">
          <a:xfrm>
            <a:off x="6385560" y="4834561"/>
            <a:ext cx="1082040" cy="5105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rPr>
              <a:t>6 x 10</a:t>
            </a:r>
            <a:r>
              <a:rPr lang="en-US" sz="1680" b="1" baseline="30000" dirty="0">
                <a:solidFill>
                  <a:srgbClr val="0000FF"/>
                </a:solidFill>
              </a:rPr>
              <a:t>6</a:t>
            </a:r>
          </a:p>
          <a:p>
            <a:pPr algn="ctr" defTabSz="979226">
              <a:defRPr/>
            </a:pPr>
            <a:r>
              <a:rPr lang="en-US" sz="1680" b="1" dirty="0" err="1">
                <a:solidFill>
                  <a:srgbClr val="C00000"/>
                </a:solidFill>
              </a:rPr>
              <a:t>RelScan</a:t>
            </a:r>
            <a:endParaRPr lang="en-US" sz="1680" b="1" dirty="0">
              <a:solidFill>
                <a:srgbClr val="C00000"/>
              </a:solidFill>
            </a:endParaRPr>
          </a:p>
        </p:txBody>
      </p:sp>
      <p:sp>
        <p:nvSpPr>
          <p:cNvPr id="19" name="Rounded Rectangle 18"/>
          <p:cNvSpPr/>
          <p:nvPr/>
        </p:nvSpPr>
        <p:spPr bwMode="auto">
          <a:xfrm>
            <a:off x="6938010" y="3933497"/>
            <a:ext cx="1744980" cy="47815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rPr>
              <a:t>1.2 x 10</a:t>
            </a:r>
            <a:r>
              <a:rPr lang="en-US" sz="1680" b="1" baseline="30000" dirty="0">
                <a:solidFill>
                  <a:srgbClr val="0000FF"/>
                </a:solidFill>
              </a:rPr>
              <a:t>6</a:t>
            </a:r>
            <a:endParaRPr lang="en-US" sz="1680" b="1" dirty="0">
              <a:solidFill>
                <a:srgbClr val="0000FF"/>
              </a:solidFill>
            </a:endParaRPr>
          </a:p>
          <a:p>
            <a:pPr algn="ctr" defTabSz="979226">
              <a:defRPr/>
            </a:pPr>
            <a:r>
              <a:rPr lang="en-US" sz="1680" b="1" dirty="0">
                <a:solidFill>
                  <a:srgbClr val="C00000"/>
                </a:solidFill>
              </a:rPr>
              <a:t>Hash Join</a:t>
            </a:r>
          </a:p>
        </p:txBody>
      </p:sp>
      <p:cxnSp>
        <p:nvCxnSpPr>
          <p:cNvPr id="20" name="Straight Arrow Connector 19"/>
          <p:cNvCxnSpPr/>
          <p:nvPr/>
        </p:nvCxnSpPr>
        <p:spPr bwMode="auto">
          <a:xfrm flipV="1">
            <a:off x="6898257" y="5339389"/>
            <a:ext cx="28324" cy="3012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flipV="1">
            <a:off x="8949899" y="5403235"/>
            <a:ext cx="85219" cy="2726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6962776" y="4411652"/>
            <a:ext cx="291464" cy="4305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flipH="1" flipV="1">
            <a:off x="8254366" y="4411651"/>
            <a:ext cx="348614" cy="4800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88099" y="1002082"/>
            <a:ext cx="4840437" cy="19465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79226">
              <a:defRPr/>
            </a:pPr>
            <a:r>
              <a:rPr lang="en-US" sz="2160" b="1" i="1" dirty="0">
                <a:solidFill>
                  <a:schemeClr val="tx1">
                    <a:lumMod val="75000"/>
                    <a:lumOff val="25000"/>
                  </a:schemeClr>
                </a:solidFill>
              </a:rPr>
              <a:t>(EQ)</a:t>
            </a:r>
          </a:p>
          <a:p>
            <a:pPr defTabSz="979226">
              <a:defRPr/>
            </a:pPr>
            <a:r>
              <a:rPr lang="en-US" sz="2160" b="1" dirty="0">
                <a:solidFill>
                  <a:srgbClr val="C00000"/>
                </a:solidFill>
              </a:rPr>
              <a:t>select</a:t>
            </a:r>
            <a:r>
              <a:rPr lang="en-US" sz="2160" b="1" dirty="0"/>
              <a:t>   </a:t>
            </a:r>
            <a:r>
              <a:rPr lang="en-US" sz="2160" b="1" dirty="0">
                <a:solidFill>
                  <a:srgbClr val="002060"/>
                </a:solidFill>
              </a:rPr>
              <a:t>*</a:t>
            </a:r>
          </a:p>
          <a:p>
            <a:pPr defTabSz="979226">
              <a:defRPr/>
            </a:pPr>
            <a:r>
              <a:rPr lang="en-US" sz="2160" b="1" dirty="0">
                <a:solidFill>
                  <a:srgbClr val="C00000"/>
                </a:solidFill>
              </a:rPr>
              <a:t>from</a:t>
            </a:r>
            <a:r>
              <a:rPr lang="en-US" sz="2160" b="1" dirty="0"/>
              <a:t>     </a:t>
            </a:r>
            <a:r>
              <a:rPr lang="en-US" sz="2160" b="1" dirty="0" err="1">
                <a:solidFill>
                  <a:srgbClr val="002060"/>
                </a:solidFill>
              </a:rPr>
              <a:t>lineitem</a:t>
            </a:r>
            <a:r>
              <a:rPr lang="en-US" sz="2160" b="1" dirty="0">
                <a:solidFill>
                  <a:srgbClr val="002060"/>
                </a:solidFill>
              </a:rPr>
              <a:t>, orders, part</a:t>
            </a:r>
          </a:p>
          <a:p>
            <a:pPr defTabSz="979226">
              <a:defRPr/>
            </a:pPr>
            <a:r>
              <a:rPr lang="en-US" sz="2160" b="1" dirty="0">
                <a:solidFill>
                  <a:srgbClr val="C00000"/>
                </a:solidFill>
              </a:rPr>
              <a:t>where</a:t>
            </a:r>
            <a:r>
              <a:rPr lang="en-US" sz="2160" b="1" dirty="0"/>
              <a:t>  </a:t>
            </a:r>
            <a:r>
              <a:rPr lang="en-US" sz="2160" b="1" dirty="0" err="1">
                <a:solidFill>
                  <a:srgbClr val="002060"/>
                </a:solidFill>
              </a:rPr>
              <a:t>p_partkey</a:t>
            </a:r>
            <a:r>
              <a:rPr lang="en-US" sz="2160" b="1" dirty="0">
                <a:solidFill>
                  <a:srgbClr val="002060"/>
                </a:solidFill>
              </a:rPr>
              <a:t> = </a:t>
            </a:r>
            <a:r>
              <a:rPr lang="en-US" sz="2160" b="1" dirty="0" err="1">
                <a:solidFill>
                  <a:srgbClr val="002060"/>
                </a:solidFill>
              </a:rPr>
              <a:t>l_partkey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l_orderkey</a:t>
            </a:r>
            <a:r>
              <a:rPr lang="en-US" sz="2160" b="1" dirty="0">
                <a:solidFill>
                  <a:srgbClr val="002060"/>
                </a:solidFill>
              </a:rPr>
              <a:t> = </a:t>
            </a:r>
            <a:r>
              <a:rPr lang="en-US" sz="2160" b="1" dirty="0" err="1">
                <a:solidFill>
                  <a:srgbClr val="002060"/>
                </a:solidFill>
              </a:rPr>
              <a:t>o_orderkey</a:t>
            </a:r>
            <a:r>
              <a:rPr lang="en-US" sz="2160" b="1" dirty="0">
                <a:solidFill>
                  <a:srgbClr val="002060"/>
                </a:solidFill>
              </a:rPr>
              <a:t> and</a:t>
            </a:r>
          </a:p>
          <a:p>
            <a:pPr defTabSz="979226">
              <a:defRPr/>
            </a:pPr>
            <a:r>
              <a:rPr lang="en-US" sz="2160" b="1" dirty="0">
                <a:solidFill>
                  <a:srgbClr val="002060"/>
                </a:solidFill>
              </a:rPr>
              <a:t>              </a:t>
            </a:r>
            <a:r>
              <a:rPr lang="en-US" sz="2160" b="1" dirty="0" err="1">
                <a:solidFill>
                  <a:srgbClr val="002060"/>
                </a:solidFill>
              </a:rPr>
              <a:t>p_retailprice</a:t>
            </a:r>
            <a:r>
              <a:rPr lang="en-US" sz="2160" b="1" dirty="0">
                <a:solidFill>
                  <a:srgbClr val="002060"/>
                </a:solidFill>
              </a:rPr>
              <a:t> &lt; 1000</a:t>
            </a:r>
            <a:endParaRPr lang="en-US" sz="2160" dirty="0">
              <a:solidFill>
                <a:srgbClr val="002060"/>
              </a:solidFill>
            </a:endParaRPr>
          </a:p>
        </p:txBody>
      </p:sp>
      <p:cxnSp>
        <p:nvCxnSpPr>
          <p:cNvPr id="31" name="Straight Arrow Connector 30"/>
          <p:cNvCxnSpPr/>
          <p:nvPr/>
        </p:nvCxnSpPr>
        <p:spPr>
          <a:xfrm>
            <a:off x="5647770" y="2056355"/>
            <a:ext cx="1193242" cy="0"/>
          </a:xfrm>
          <a:prstGeom prst="straightConnector1">
            <a:avLst/>
          </a:prstGeom>
          <a:noFill/>
          <a:ln w="25400">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898254" y="1881642"/>
            <a:ext cx="3283565" cy="32224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2160" b="1" dirty="0">
                <a:solidFill>
                  <a:srgbClr val="0000FF"/>
                </a:solidFill>
                <a:latin typeface="Arial" pitchFamily="34" charset="0"/>
                <a:cs typeface="Arial" pitchFamily="34" charset="0"/>
              </a:rPr>
              <a:t>Query Optimizer</a:t>
            </a:r>
          </a:p>
        </p:txBody>
      </p:sp>
      <p:cxnSp>
        <p:nvCxnSpPr>
          <p:cNvPr id="35" name="Straight Arrow Connector 34"/>
          <p:cNvCxnSpPr/>
          <p:nvPr/>
        </p:nvCxnSpPr>
        <p:spPr>
          <a:xfrm>
            <a:off x="8526780" y="2311152"/>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92490" y="1575374"/>
            <a:ext cx="0" cy="285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50" name="TextBox 12"/>
          <p:cNvSpPr txBox="1">
            <a:spLocks noChangeArrowheads="1"/>
          </p:cNvSpPr>
          <p:nvPr/>
        </p:nvSpPr>
        <p:spPr bwMode="auto">
          <a:xfrm>
            <a:off x="3158074" y="5080747"/>
            <a:ext cx="179076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440" b="1" dirty="0"/>
              <a:t>Estimated  Selection Cardinality</a:t>
            </a:r>
          </a:p>
        </p:txBody>
      </p:sp>
      <p:sp>
        <p:nvSpPr>
          <p:cNvPr id="5148" name="TextBox 41"/>
          <p:cNvSpPr txBox="1">
            <a:spLocks noChangeArrowheads="1"/>
          </p:cNvSpPr>
          <p:nvPr/>
        </p:nvSpPr>
        <p:spPr bwMode="auto">
          <a:xfrm>
            <a:off x="3935760" y="3561096"/>
            <a:ext cx="135086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440" b="1" dirty="0"/>
              <a:t>Estimated Join </a:t>
            </a:r>
          </a:p>
          <a:p>
            <a:pPr eaLnBrk="1" hangingPunct="1"/>
            <a:r>
              <a:rPr lang="en-US" sz="1440" b="1" dirty="0"/>
              <a:t>Cardinality </a:t>
            </a:r>
          </a:p>
        </p:txBody>
      </p:sp>
      <p:grpSp>
        <p:nvGrpSpPr>
          <p:cNvPr id="5133" name="Group 31"/>
          <p:cNvGrpSpPr>
            <a:grpSpLocks/>
          </p:cNvGrpSpPr>
          <p:nvPr/>
        </p:nvGrpSpPr>
        <p:grpSpPr bwMode="auto">
          <a:xfrm>
            <a:off x="3375661" y="5762063"/>
            <a:ext cx="3063241" cy="683265"/>
            <a:chOff x="2476423" y="5225025"/>
            <a:chExt cx="2552778" cy="569387"/>
          </a:xfrm>
        </p:grpSpPr>
        <p:cxnSp>
          <p:nvCxnSpPr>
            <p:cNvPr id="37" name="Straight Arrow Connector 36"/>
            <p:cNvCxnSpPr/>
            <p:nvPr/>
          </p:nvCxnSpPr>
          <p:spPr>
            <a:xfrm>
              <a:off x="4038571" y="5382183"/>
              <a:ext cx="99063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47" name="TextBox 27"/>
            <p:cNvSpPr txBox="1">
              <a:spLocks noChangeArrowheads="1"/>
            </p:cNvSpPr>
            <p:nvPr/>
          </p:nvSpPr>
          <p:spPr bwMode="auto">
            <a:xfrm>
              <a:off x="2476423" y="5225025"/>
              <a:ext cx="1638377"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920" b="1" dirty="0"/>
                <a:t>Base Relation</a:t>
              </a:r>
              <a:br>
                <a:rPr lang="en-US" sz="1920" b="1" dirty="0"/>
              </a:br>
              <a:r>
                <a:rPr lang="en-US" sz="1920" b="1" dirty="0"/>
                <a:t>Cardinality</a:t>
              </a:r>
            </a:p>
          </p:txBody>
        </p:sp>
      </p:grpSp>
      <p:cxnSp>
        <p:nvCxnSpPr>
          <p:cNvPr id="39" name="Curved Connector 38"/>
          <p:cNvCxnSpPr/>
          <p:nvPr/>
        </p:nvCxnSpPr>
        <p:spPr>
          <a:xfrm rot="10800000" flipV="1">
            <a:off x="4879835" y="1194471"/>
            <a:ext cx="1992626" cy="4537190"/>
          </a:xfrm>
          <a:prstGeom prst="curvedConnector2">
            <a:avLst/>
          </a:prstGeom>
          <a:ln w="25400" cmpd="dbl">
            <a:prstDash val="dash"/>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760970" y="2948611"/>
            <a:ext cx="1744980" cy="4800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rPr>
              <a:t>1.2 x 10</a:t>
            </a:r>
            <a:r>
              <a:rPr lang="en-US" sz="1680" b="1" baseline="30000" dirty="0">
                <a:solidFill>
                  <a:srgbClr val="0000FF"/>
                </a:solidFill>
              </a:rPr>
              <a:t>6</a:t>
            </a:r>
            <a:endParaRPr lang="en-US" sz="1680" b="1" dirty="0">
              <a:solidFill>
                <a:srgbClr val="0000FF"/>
              </a:solidFill>
            </a:endParaRPr>
          </a:p>
          <a:p>
            <a:pPr algn="ctr" defTabSz="979226">
              <a:defRPr/>
            </a:pPr>
            <a:r>
              <a:rPr lang="en-US" sz="1680" b="1" dirty="0">
                <a:solidFill>
                  <a:srgbClr val="C00000"/>
                </a:solidFill>
              </a:rPr>
              <a:t>Hash Join</a:t>
            </a:r>
          </a:p>
        </p:txBody>
      </p:sp>
      <p:cxnSp>
        <p:nvCxnSpPr>
          <p:cNvPr id="55" name="Straight Arrow Connector 54"/>
          <p:cNvCxnSpPr/>
          <p:nvPr/>
        </p:nvCxnSpPr>
        <p:spPr>
          <a:xfrm flipV="1">
            <a:off x="7738110" y="3428671"/>
            <a:ext cx="325756" cy="5048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9265920" y="3402002"/>
            <a:ext cx="396240" cy="4248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9618346" y="4493567"/>
            <a:ext cx="1598294" cy="51816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latin typeface="Arial" pitchFamily="34" charset="0"/>
                <a:cs typeface="Arial" pitchFamily="34" charset="0"/>
              </a:rPr>
              <a:t>1.5 x 10</a:t>
            </a:r>
            <a:r>
              <a:rPr lang="en-US" sz="1680" b="1" baseline="30000" dirty="0">
                <a:solidFill>
                  <a:srgbClr val="0000FF"/>
                </a:solidFill>
                <a:latin typeface="Arial" pitchFamily="34" charset="0"/>
                <a:cs typeface="Arial" pitchFamily="34" charset="0"/>
              </a:rPr>
              <a:t>5</a:t>
            </a:r>
          </a:p>
          <a:p>
            <a:pPr algn="ctr" defTabSz="979226">
              <a:defRPr/>
            </a:pPr>
            <a:r>
              <a:rPr lang="en-US" sz="1680" b="1" dirty="0">
                <a:solidFill>
                  <a:srgbClr val="C00000"/>
                </a:solidFill>
                <a:latin typeface="Arial" pitchFamily="34" charset="0"/>
                <a:cs typeface="Arial" pitchFamily="34" charset="0"/>
              </a:rPr>
              <a:t>orders</a:t>
            </a:r>
          </a:p>
        </p:txBody>
      </p:sp>
      <p:sp>
        <p:nvSpPr>
          <p:cNvPr id="60" name="Rounded Rectangle 59"/>
          <p:cNvSpPr/>
          <p:nvPr/>
        </p:nvSpPr>
        <p:spPr>
          <a:xfrm>
            <a:off x="9618346" y="3733918"/>
            <a:ext cx="1232534" cy="4986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9226">
              <a:defRPr/>
            </a:pPr>
            <a:r>
              <a:rPr lang="en-US" sz="1680" b="1" dirty="0">
                <a:solidFill>
                  <a:srgbClr val="0000FF"/>
                </a:solidFill>
                <a:latin typeface="+mj-lt"/>
                <a:cs typeface="Arial" pitchFamily="34" charset="0"/>
              </a:rPr>
              <a:t>1.5 x 10</a:t>
            </a:r>
            <a:r>
              <a:rPr lang="en-US" sz="1680" b="1" baseline="30000" dirty="0">
                <a:solidFill>
                  <a:srgbClr val="0000FF"/>
                </a:solidFill>
                <a:latin typeface="+mj-lt"/>
                <a:cs typeface="Arial" pitchFamily="34" charset="0"/>
              </a:rPr>
              <a:t>5</a:t>
            </a:r>
          </a:p>
          <a:p>
            <a:pPr algn="ctr" defTabSz="979226">
              <a:defRPr/>
            </a:pPr>
            <a:r>
              <a:rPr lang="en-US" sz="1680" b="1" dirty="0" err="1">
                <a:solidFill>
                  <a:srgbClr val="C00000"/>
                </a:solidFill>
                <a:latin typeface="+mj-lt"/>
              </a:rPr>
              <a:t>RelScan</a:t>
            </a:r>
            <a:endParaRPr lang="en-US" sz="1680" b="1" dirty="0">
              <a:solidFill>
                <a:srgbClr val="C00000"/>
              </a:solidFill>
              <a:latin typeface="+mj-lt"/>
            </a:endParaRPr>
          </a:p>
        </p:txBody>
      </p:sp>
      <p:cxnSp>
        <p:nvCxnSpPr>
          <p:cNvPr id="62" name="Straight Arrow Connector 61"/>
          <p:cNvCxnSpPr>
            <a:stCxn id="59" idx="0"/>
          </p:cNvCxnSpPr>
          <p:nvPr/>
        </p:nvCxnSpPr>
        <p:spPr>
          <a:xfrm flipH="1" flipV="1">
            <a:off x="10342246" y="4230677"/>
            <a:ext cx="74294" cy="2628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a:off x="5631538" y="3102918"/>
            <a:ext cx="2106572" cy="85724"/>
          </a:xfrm>
          <a:prstGeom prst="curvedConnector3">
            <a:avLst>
              <a:gd name="adj1" fmla="val 50000"/>
            </a:avLst>
          </a:prstGeom>
          <a:ln w="25400" cmpd="db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a:off x="5358767" y="3779194"/>
            <a:ext cx="1539490" cy="247648"/>
          </a:xfrm>
          <a:prstGeom prst="curvedConnector3">
            <a:avLst>
              <a:gd name="adj1" fmla="val 50000"/>
            </a:avLst>
          </a:prstGeom>
          <a:ln w="25400" cmpd="dbl">
            <a:prstDash val="dash"/>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1E7FBC4-E9C5-46EF-B980-654DA18B9F15}" type="slidenum">
              <a:rPr lang="en-US" smtClean="0"/>
              <a:pPr>
                <a:defRPr/>
              </a:pPr>
              <a:t>6</a:t>
            </a:fld>
            <a:endParaRPr lang="en-US" dirty="0"/>
          </a:p>
        </p:txBody>
      </p:sp>
      <p:sp>
        <p:nvSpPr>
          <p:cNvPr id="51" name="Footer Placeholder 50"/>
          <p:cNvSpPr>
            <a:spLocks noGrp="1"/>
          </p:cNvSpPr>
          <p:nvPr>
            <p:ph type="ftr" sz="quarter" idx="11"/>
          </p:nvPr>
        </p:nvSpPr>
        <p:spPr/>
        <p:txBody>
          <a:bodyPr/>
          <a:lstStyle/>
          <a:p>
            <a:pPr>
              <a:defRPr/>
            </a:pPr>
            <a:r>
              <a:rPr lang="en-US" smtClean="0"/>
              <a:t>CMG Keynote</a:t>
            </a:r>
            <a:endParaRPr lang="en-US" dirty="0"/>
          </a:p>
        </p:txBody>
      </p:sp>
      <p:cxnSp>
        <p:nvCxnSpPr>
          <p:cNvPr id="45" name="Curved Connector 44"/>
          <p:cNvCxnSpPr/>
          <p:nvPr/>
        </p:nvCxnSpPr>
        <p:spPr>
          <a:xfrm>
            <a:off x="5145495" y="5330011"/>
            <a:ext cx="3197155" cy="172819"/>
          </a:xfrm>
          <a:prstGeom prst="curvedConnector3">
            <a:avLst>
              <a:gd name="adj1" fmla="val 50000"/>
            </a:avLst>
          </a:prstGeom>
          <a:ln w="25400" cmpd="db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1"/>
          <p:cNvSpPr txBox="1">
            <a:spLocks noChangeArrowheads="1"/>
          </p:cNvSpPr>
          <p:nvPr/>
        </p:nvSpPr>
        <p:spPr bwMode="auto">
          <a:xfrm>
            <a:off x="4221659" y="2868779"/>
            <a:ext cx="135086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cs typeface="Arial" charset="0"/>
              </a:defRPr>
            </a:lvl1pPr>
            <a:lvl2pPr marL="742950" indent="-285750" eaLnBrk="0" hangingPunct="0">
              <a:defRPr sz="1600">
                <a:solidFill>
                  <a:schemeClr val="tx1"/>
                </a:solidFill>
                <a:latin typeface="Calibri" pitchFamily="34" charset="0"/>
                <a:cs typeface="Arial" charset="0"/>
              </a:defRPr>
            </a:lvl2pPr>
            <a:lvl3pPr marL="1143000" indent="-228600" eaLnBrk="0" hangingPunct="0">
              <a:defRPr sz="1600">
                <a:solidFill>
                  <a:schemeClr val="tx1"/>
                </a:solidFill>
                <a:latin typeface="Calibri" pitchFamily="34" charset="0"/>
                <a:cs typeface="Arial" charset="0"/>
              </a:defRPr>
            </a:lvl3pPr>
            <a:lvl4pPr marL="1600200" indent="-228600" eaLnBrk="0" hangingPunct="0">
              <a:defRPr sz="1600">
                <a:solidFill>
                  <a:schemeClr val="tx1"/>
                </a:solidFill>
                <a:latin typeface="Calibri" pitchFamily="34" charset="0"/>
                <a:cs typeface="Arial" charset="0"/>
              </a:defRPr>
            </a:lvl4pPr>
            <a:lvl5pPr marL="2057400" indent="-228600" eaLnBrk="0" hangingPunct="0">
              <a:defRPr sz="1600">
                <a:solidFill>
                  <a:schemeClr val="tx1"/>
                </a:solidFill>
                <a:latin typeface="Calibri" pitchFamily="34" charset="0"/>
                <a:cs typeface="Arial" charset="0"/>
              </a:defRPr>
            </a:lvl5pPr>
            <a:lvl6pPr marL="2514600" indent="-228600" defTabSz="815975" eaLnBrk="0" fontAlgn="base" hangingPunct="0">
              <a:spcBef>
                <a:spcPct val="0"/>
              </a:spcBef>
              <a:spcAft>
                <a:spcPct val="0"/>
              </a:spcAft>
              <a:defRPr sz="1600">
                <a:solidFill>
                  <a:schemeClr val="tx1"/>
                </a:solidFill>
                <a:latin typeface="Calibri" pitchFamily="34" charset="0"/>
                <a:cs typeface="Arial" charset="0"/>
              </a:defRPr>
            </a:lvl6pPr>
            <a:lvl7pPr marL="2971800" indent="-228600" defTabSz="815975" eaLnBrk="0" fontAlgn="base" hangingPunct="0">
              <a:spcBef>
                <a:spcPct val="0"/>
              </a:spcBef>
              <a:spcAft>
                <a:spcPct val="0"/>
              </a:spcAft>
              <a:defRPr sz="1600">
                <a:solidFill>
                  <a:schemeClr val="tx1"/>
                </a:solidFill>
                <a:latin typeface="Calibri" pitchFamily="34" charset="0"/>
                <a:cs typeface="Arial" charset="0"/>
              </a:defRPr>
            </a:lvl7pPr>
            <a:lvl8pPr marL="3429000" indent="-228600" defTabSz="815975" eaLnBrk="0" fontAlgn="base" hangingPunct="0">
              <a:spcBef>
                <a:spcPct val="0"/>
              </a:spcBef>
              <a:spcAft>
                <a:spcPct val="0"/>
              </a:spcAft>
              <a:defRPr sz="1600">
                <a:solidFill>
                  <a:schemeClr val="tx1"/>
                </a:solidFill>
                <a:latin typeface="Calibri" pitchFamily="34" charset="0"/>
                <a:cs typeface="Arial" charset="0"/>
              </a:defRPr>
            </a:lvl8pPr>
            <a:lvl9pPr marL="3886200" indent="-228600" defTabSz="815975" eaLnBrk="0" fontAlgn="base" hangingPunct="0">
              <a:spcBef>
                <a:spcPct val="0"/>
              </a:spcBef>
              <a:spcAft>
                <a:spcPct val="0"/>
              </a:spcAft>
              <a:defRPr sz="1600">
                <a:solidFill>
                  <a:schemeClr val="tx1"/>
                </a:solidFill>
                <a:latin typeface="Calibri" pitchFamily="34" charset="0"/>
                <a:cs typeface="Arial" charset="0"/>
              </a:defRPr>
            </a:lvl9pPr>
          </a:lstStyle>
          <a:p>
            <a:pPr eaLnBrk="1" hangingPunct="1"/>
            <a:r>
              <a:rPr lang="en-US" sz="1440" b="1" dirty="0"/>
              <a:t>Estimated Join </a:t>
            </a:r>
          </a:p>
          <a:p>
            <a:pPr eaLnBrk="1" hangingPunct="1"/>
            <a:r>
              <a:rPr lang="en-US" sz="1440" b="1" dirty="0"/>
              <a:t>Cardinality </a:t>
            </a:r>
          </a:p>
        </p:txBody>
      </p:sp>
    </p:spTree>
    <p:extLst>
      <p:ext uri="{BB962C8B-B14F-4D97-AF65-F5344CB8AC3E}">
        <p14:creationId xmlns:p14="http://schemas.microsoft.com/office/powerpoint/2010/main" val="3422390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70653" y="1355170"/>
            <a:ext cx="8938646" cy="3955866"/>
          </a:xfrm>
        </p:spPr>
        <p:txBody>
          <a:bodyPr>
            <a:normAutofit fontScale="85000" lnSpcReduction="20000"/>
          </a:bodyPr>
          <a:lstStyle/>
          <a:p>
            <a:r>
              <a:rPr lang="en-US" dirty="0" smtClean="0"/>
              <a:t>For more details, visit project website:</a:t>
            </a:r>
          </a:p>
          <a:p>
            <a:r>
              <a:rPr lang="en-US" b="1" dirty="0" smtClean="0">
                <a:solidFill>
                  <a:srgbClr val="00642D"/>
                </a:solidFill>
              </a:rPr>
              <a:t>dsl.serc.iisc.ernet.in/projects/QUEST</a:t>
            </a:r>
          </a:p>
          <a:p>
            <a:endParaRPr lang="en-US" b="1" dirty="0" smtClean="0">
              <a:solidFill>
                <a:srgbClr val="00642D"/>
              </a:solidFill>
            </a:endParaRPr>
          </a:p>
          <a:p>
            <a:pPr>
              <a:buFont typeface="Arial" pitchFamily="34" charset="0"/>
              <a:buChar char="•"/>
            </a:pPr>
            <a:r>
              <a:rPr lang="en-US" sz="2880" b="1" dirty="0"/>
              <a:t> Concepts paper: ACM </a:t>
            </a:r>
            <a:r>
              <a:rPr lang="en-US" sz="2880" b="1" dirty="0" err="1"/>
              <a:t>Sigmod</a:t>
            </a:r>
            <a:r>
              <a:rPr lang="en-US" sz="2880" b="1" dirty="0"/>
              <a:t> 2014</a:t>
            </a:r>
          </a:p>
          <a:p>
            <a:pPr>
              <a:buFont typeface="Arial" pitchFamily="34" charset="0"/>
              <a:buChar char="•"/>
            </a:pPr>
            <a:r>
              <a:rPr lang="en-US" sz="2880" b="1" dirty="0"/>
              <a:t> Demo paper: VLDB </a:t>
            </a:r>
            <a:r>
              <a:rPr lang="en-US" sz="2880" b="1" dirty="0" smtClean="0"/>
              <a:t>2014</a:t>
            </a:r>
          </a:p>
          <a:p>
            <a:pPr>
              <a:buFont typeface="Arial" pitchFamily="34" charset="0"/>
              <a:buChar char="•"/>
            </a:pPr>
            <a:r>
              <a:rPr lang="en-US" sz="2880" b="1" dirty="0" smtClean="0"/>
              <a:t>VLDB 2017</a:t>
            </a:r>
          </a:p>
          <a:p>
            <a:pPr>
              <a:buFont typeface="Arial" pitchFamily="34" charset="0"/>
              <a:buChar char="•"/>
            </a:pPr>
            <a:r>
              <a:rPr lang="en-US" sz="2880" b="1" dirty="0" smtClean="0"/>
              <a:t>ANIPQO</a:t>
            </a:r>
          </a:p>
          <a:p>
            <a:pPr>
              <a:buFont typeface="Arial" pitchFamily="34" charset="0"/>
              <a:buChar char="•"/>
            </a:pPr>
            <a:r>
              <a:rPr lang="en-US" sz="2880" b="1" dirty="0" smtClean="0"/>
              <a:t>Parametric Query Optimization for Linear and Piecewise Linear Cost Functions</a:t>
            </a:r>
          </a:p>
          <a:p>
            <a:pPr>
              <a:buFont typeface="Arial" pitchFamily="34" charset="0"/>
              <a:buChar char="•"/>
            </a:pPr>
            <a:r>
              <a:rPr lang="en-US" sz="2880" b="1" dirty="0" err="1" smtClean="0"/>
              <a:t>Analysing</a:t>
            </a:r>
            <a:r>
              <a:rPr lang="en-US" sz="2880" b="1" dirty="0" smtClean="0"/>
              <a:t> Plan Diagrams Of Database Query Optimizations</a:t>
            </a:r>
          </a:p>
          <a:p>
            <a:pPr>
              <a:buFont typeface="Arial" pitchFamily="34" charset="0"/>
              <a:buChar char="•"/>
            </a:pPr>
            <a:r>
              <a:rPr lang="en-US" sz="2880" b="1" dirty="0" smtClean="0"/>
              <a:t>VLDB 2007(anorexic reductions)</a:t>
            </a:r>
            <a:endParaRPr lang="en-US" sz="2880" b="1" dirty="0" smtClean="0"/>
          </a:p>
          <a:p>
            <a:pPr>
              <a:buFont typeface="Arial" pitchFamily="34" charset="0"/>
              <a:buChar char="•"/>
            </a:pPr>
            <a:endParaRPr lang="en-US" sz="2880" b="1" dirty="0"/>
          </a:p>
          <a:p>
            <a:endParaRPr lang="en-US" b="1" dirty="0">
              <a:solidFill>
                <a:srgbClr val="00642D"/>
              </a:solidFill>
            </a:endParaRPr>
          </a:p>
        </p:txBody>
      </p:sp>
      <p:sp>
        <p:nvSpPr>
          <p:cNvPr id="10" name="Date Placeholder 9"/>
          <p:cNvSpPr>
            <a:spLocks noGrp="1"/>
          </p:cNvSpPr>
          <p:nvPr>
            <p:ph type="dt" sz="half" idx="10"/>
          </p:nvPr>
        </p:nvSpPr>
        <p:spPr/>
        <p:txBody>
          <a:bodyPr/>
          <a:lstStyle/>
          <a:p>
            <a:pPr>
              <a:defRPr/>
            </a:pPr>
            <a:r>
              <a:rPr lang="en-US" smtClean="0"/>
              <a:t>Dec 2014</a:t>
            </a:r>
            <a:endParaRPr lang="en-US" dirty="0"/>
          </a:p>
        </p:txBody>
      </p:sp>
      <p:sp>
        <p:nvSpPr>
          <p:cNvPr id="11" name="Slide Number Placeholder 10"/>
          <p:cNvSpPr>
            <a:spLocks noGrp="1"/>
          </p:cNvSpPr>
          <p:nvPr>
            <p:ph type="sldNum" sz="quarter" idx="12"/>
          </p:nvPr>
        </p:nvSpPr>
        <p:spPr/>
        <p:txBody>
          <a:bodyPr/>
          <a:lstStyle/>
          <a:p>
            <a:pPr>
              <a:defRPr/>
            </a:pPr>
            <a:fld id="{0695B88C-1411-437D-8BF4-BAC5A9D3F58B}" type="slidenum">
              <a:rPr lang="en-US" smtClean="0"/>
              <a:pPr>
                <a:defRPr/>
              </a:pPr>
              <a:t>60</a:t>
            </a:fld>
            <a:endParaRPr lang="en-US" dirty="0"/>
          </a:p>
        </p:txBody>
      </p:sp>
      <p:sp>
        <p:nvSpPr>
          <p:cNvPr id="12" name="Footer Placeholder 11"/>
          <p:cNvSpPr>
            <a:spLocks noGrp="1"/>
          </p:cNvSpPr>
          <p:nvPr>
            <p:ph type="ftr" sz="quarter" idx="11"/>
          </p:nvPr>
        </p:nvSpPr>
        <p:spPr/>
        <p:txBody>
          <a:bodyPr/>
          <a:lstStyle/>
          <a:p>
            <a:pPr>
              <a:defRPr/>
            </a:pPr>
            <a:r>
              <a:rPr lang="en-US" smtClean="0"/>
              <a:t>CMG Keynote</a:t>
            </a:r>
            <a:endParaRPr lang="en-US" dirty="0"/>
          </a:p>
        </p:txBody>
      </p:sp>
    </p:spTree>
    <p:extLst>
      <p:ext uri="{BB962C8B-B14F-4D97-AF65-F5344CB8AC3E}">
        <p14:creationId xmlns:p14="http://schemas.microsoft.com/office/powerpoint/2010/main" val="103785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014" y="137160"/>
            <a:ext cx="10757386" cy="548640"/>
          </a:xfrm>
        </p:spPr>
        <p:txBody>
          <a:bodyPr>
            <a:normAutofit fontScale="90000"/>
          </a:bodyPr>
          <a:lstStyle/>
          <a:p>
            <a:r>
              <a:rPr lang="en-US" dirty="0" smtClean="0"/>
              <a:t>Canonical Query Optimization Framework</a:t>
            </a:r>
            <a:endParaRPr lang="en-IN" dirty="0"/>
          </a:p>
        </p:txBody>
      </p:sp>
      <p:sp>
        <p:nvSpPr>
          <p:cNvPr id="5" name="Line 5"/>
          <p:cNvSpPr>
            <a:spLocks noChangeShapeType="1"/>
          </p:cNvSpPr>
          <p:nvPr/>
        </p:nvSpPr>
        <p:spPr bwMode="auto">
          <a:xfrm>
            <a:off x="2496979" y="1770311"/>
            <a:ext cx="1188720" cy="0"/>
          </a:xfrm>
          <a:prstGeom prst="line">
            <a:avLst/>
          </a:prstGeom>
          <a:noFill/>
          <a:ln w="25400">
            <a:solidFill>
              <a:srgbClr val="7030A0"/>
            </a:solidFill>
            <a:round/>
            <a:headEnd/>
            <a:tailEnd type="triangle" w="lg" len="med"/>
          </a:ln>
        </p:spPr>
        <p:txBody>
          <a:bodyPr wrap="none" anchor="ctr"/>
          <a:lstStyle/>
          <a:p>
            <a:endParaRPr lang="en-IN" sz="2160"/>
          </a:p>
        </p:txBody>
      </p:sp>
      <p:sp>
        <p:nvSpPr>
          <p:cNvPr id="6" name="Text Box 6"/>
          <p:cNvSpPr txBox="1">
            <a:spLocks noChangeArrowheads="1"/>
          </p:cNvSpPr>
          <p:nvPr/>
        </p:nvSpPr>
        <p:spPr bwMode="auto">
          <a:xfrm>
            <a:off x="1602702" y="1268314"/>
            <a:ext cx="1882247" cy="978729"/>
          </a:xfrm>
          <a:prstGeom prst="rect">
            <a:avLst/>
          </a:prstGeom>
          <a:noFill/>
          <a:ln w="25400">
            <a:noFill/>
            <a:miter lim="800000"/>
            <a:headEnd/>
            <a:tailEnd/>
          </a:ln>
        </p:spPr>
        <p:txBody>
          <a:bodyPr wrap="none">
            <a:spAutoFit/>
          </a:bodyPr>
          <a:lstStyle/>
          <a:p>
            <a:pPr eaLnBrk="0" hangingPunct="0"/>
            <a:r>
              <a:rPr lang="en-US" sz="2880" i="1" dirty="0">
                <a:solidFill>
                  <a:srgbClr val="0000FF"/>
                </a:solidFill>
              </a:rPr>
              <a:t>Declarative</a:t>
            </a:r>
            <a:br>
              <a:rPr lang="en-US" sz="2880" i="1" dirty="0">
                <a:solidFill>
                  <a:srgbClr val="0000FF"/>
                </a:solidFill>
              </a:rPr>
            </a:br>
            <a:r>
              <a:rPr lang="en-US" sz="2880" i="1" dirty="0">
                <a:solidFill>
                  <a:srgbClr val="0000FF"/>
                </a:solidFill>
              </a:rPr>
              <a:t>Query (Q)</a:t>
            </a:r>
          </a:p>
        </p:txBody>
      </p:sp>
      <p:sp>
        <p:nvSpPr>
          <p:cNvPr id="7" name="Rectangle 7"/>
          <p:cNvSpPr>
            <a:spLocks noChangeArrowheads="1"/>
          </p:cNvSpPr>
          <p:nvPr/>
        </p:nvSpPr>
        <p:spPr bwMode="auto">
          <a:xfrm>
            <a:off x="3762941" y="1095941"/>
            <a:ext cx="3369974" cy="1371600"/>
          </a:xfrm>
          <a:prstGeom prst="rect">
            <a:avLst/>
          </a:prstGeom>
          <a:solidFill>
            <a:srgbClr val="FFFF99"/>
          </a:solidFill>
          <a:ln w="25400">
            <a:solidFill>
              <a:schemeClr val="tx2"/>
            </a:solidFill>
            <a:miter lim="800000"/>
            <a:headEnd/>
            <a:tailEnd/>
          </a:ln>
        </p:spPr>
        <p:txBody>
          <a:bodyPr wrap="none" anchor="ctr"/>
          <a:lstStyle/>
          <a:p>
            <a:pPr algn="ctr" eaLnBrk="0" hangingPunct="0"/>
            <a:r>
              <a:rPr lang="en-US" sz="3360" b="1" dirty="0">
                <a:solidFill>
                  <a:srgbClr val="006666"/>
                </a:solidFill>
              </a:rPr>
              <a:t>Query Optimizer</a:t>
            </a:r>
          </a:p>
        </p:txBody>
      </p:sp>
      <p:sp>
        <p:nvSpPr>
          <p:cNvPr id="8" name="Line 8"/>
          <p:cNvSpPr>
            <a:spLocks noChangeShapeType="1"/>
          </p:cNvSpPr>
          <p:nvPr/>
        </p:nvSpPr>
        <p:spPr bwMode="auto">
          <a:xfrm>
            <a:off x="7235309" y="1770311"/>
            <a:ext cx="1280160" cy="0"/>
          </a:xfrm>
          <a:prstGeom prst="line">
            <a:avLst/>
          </a:prstGeom>
          <a:noFill/>
          <a:ln w="25400">
            <a:solidFill>
              <a:srgbClr val="7030A0"/>
            </a:solidFill>
            <a:round/>
            <a:headEnd/>
            <a:tailEnd type="triangle" w="lg" len="med"/>
          </a:ln>
        </p:spPr>
        <p:txBody>
          <a:bodyPr wrap="none" anchor="ctr"/>
          <a:lstStyle/>
          <a:p>
            <a:endParaRPr lang="en-IN" sz="2160"/>
          </a:p>
        </p:txBody>
      </p:sp>
      <p:sp>
        <p:nvSpPr>
          <p:cNvPr id="9" name="Text Box 9"/>
          <p:cNvSpPr txBox="1">
            <a:spLocks noChangeArrowheads="1"/>
          </p:cNvSpPr>
          <p:nvPr/>
        </p:nvSpPr>
        <p:spPr bwMode="auto">
          <a:xfrm>
            <a:off x="7501027" y="1181905"/>
            <a:ext cx="3865958" cy="1155957"/>
          </a:xfrm>
          <a:prstGeom prst="rect">
            <a:avLst/>
          </a:prstGeom>
          <a:noFill/>
          <a:ln w="25400">
            <a:noFill/>
            <a:miter lim="800000"/>
            <a:headEnd/>
            <a:tailEnd/>
          </a:ln>
        </p:spPr>
        <p:txBody>
          <a:bodyPr wrap="square">
            <a:spAutoFit/>
          </a:bodyPr>
          <a:lstStyle/>
          <a:p>
            <a:pPr eaLnBrk="0" hangingPunct="0">
              <a:lnSpc>
                <a:spcPct val="120000"/>
              </a:lnSpc>
            </a:pPr>
            <a:r>
              <a:rPr lang="en-US" sz="2880" i="1">
                <a:solidFill>
                  <a:srgbClr val="0000FF"/>
                </a:solidFill>
              </a:rPr>
              <a:t>Optimal     </a:t>
            </a:r>
            <a:r>
              <a:rPr lang="en-US" sz="2400"/>
              <a:t>[Min Cost]</a:t>
            </a:r>
            <a:r>
              <a:rPr lang="en-US" sz="2880" i="1" dirty="0"/>
              <a:t/>
            </a:r>
            <a:br>
              <a:rPr lang="en-US" sz="2880" i="1" dirty="0"/>
            </a:br>
            <a:r>
              <a:rPr lang="en-US" sz="2880" i="1" dirty="0">
                <a:solidFill>
                  <a:srgbClr val="0000FF"/>
                </a:solidFill>
              </a:rPr>
              <a:t>Plan P(Q)</a:t>
            </a:r>
          </a:p>
        </p:txBody>
      </p:sp>
      <p:sp>
        <p:nvSpPr>
          <p:cNvPr id="10" name="Line 10"/>
          <p:cNvSpPr>
            <a:spLocks noChangeShapeType="1"/>
          </p:cNvSpPr>
          <p:nvPr/>
        </p:nvSpPr>
        <p:spPr bwMode="auto">
          <a:xfrm flipV="1">
            <a:off x="4281398" y="2467541"/>
            <a:ext cx="0" cy="1296000"/>
          </a:xfrm>
          <a:prstGeom prst="line">
            <a:avLst/>
          </a:prstGeom>
          <a:noFill/>
          <a:ln w="50800">
            <a:solidFill>
              <a:srgbClr val="7030A0"/>
            </a:solidFill>
            <a:round/>
            <a:headEnd/>
            <a:tailEnd type="triangle" w="med" len="med"/>
          </a:ln>
        </p:spPr>
        <p:txBody>
          <a:bodyPr/>
          <a:lstStyle/>
          <a:p>
            <a:endParaRPr lang="en-IN" sz="2160"/>
          </a:p>
        </p:txBody>
      </p:sp>
      <p:sp>
        <p:nvSpPr>
          <p:cNvPr id="11" name="Line 11"/>
          <p:cNvSpPr>
            <a:spLocks noChangeShapeType="1"/>
          </p:cNvSpPr>
          <p:nvPr/>
        </p:nvSpPr>
        <p:spPr bwMode="auto">
          <a:xfrm>
            <a:off x="6428899" y="3381464"/>
            <a:ext cx="0" cy="0"/>
          </a:xfrm>
          <a:prstGeom prst="line">
            <a:avLst/>
          </a:prstGeom>
          <a:noFill/>
          <a:ln w="25400">
            <a:solidFill>
              <a:schemeClr val="tx1"/>
            </a:solidFill>
            <a:round/>
            <a:headEnd/>
            <a:tailEnd type="triangle" w="med" len="med"/>
          </a:ln>
        </p:spPr>
        <p:txBody>
          <a:bodyPr/>
          <a:lstStyle/>
          <a:p>
            <a:endParaRPr lang="en-IN" sz="2160"/>
          </a:p>
        </p:txBody>
      </p:sp>
      <p:sp>
        <p:nvSpPr>
          <p:cNvPr id="14" name="Text Box 14"/>
          <p:cNvSpPr txBox="1">
            <a:spLocks noChangeArrowheads="1"/>
          </p:cNvSpPr>
          <p:nvPr/>
        </p:nvSpPr>
        <p:spPr bwMode="auto">
          <a:xfrm>
            <a:off x="997833" y="3740348"/>
            <a:ext cx="4406890" cy="2677656"/>
          </a:xfrm>
          <a:prstGeom prst="rect">
            <a:avLst/>
          </a:prstGeom>
          <a:noFill/>
          <a:ln w="3175">
            <a:solidFill>
              <a:schemeClr val="tx1"/>
            </a:solidFill>
            <a:miter lim="800000"/>
            <a:headEnd/>
            <a:tailEnd/>
          </a:ln>
        </p:spPr>
        <p:txBody>
          <a:bodyPr wrap="square">
            <a:spAutoFit/>
          </a:bodyPr>
          <a:lstStyle/>
          <a:p>
            <a:pPr algn="r" eaLnBrk="0" hangingPunct="0"/>
            <a:r>
              <a:rPr lang="en-US" sz="2400" dirty="0">
                <a:latin typeface="Arial" pitchFamily="34" charset="0"/>
                <a:cs typeface="Arial" pitchFamily="34" charset="0"/>
              </a:rPr>
              <a:t>Operator </a:t>
            </a:r>
            <a:r>
              <a:rPr lang="en-US" sz="2400" dirty="0">
                <a:solidFill>
                  <a:srgbClr val="C00000"/>
                </a:solidFill>
                <a:latin typeface="Arial" pitchFamily="34" charset="0"/>
                <a:cs typeface="Arial" pitchFamily="34" charset="0"/>
              </a:rPr>
              <a:t>Execution Cost</a:t>
            </a:r>
          </a:p>
          <a:p>
            <a:pPr algn="r" eaLnBrk="0" hangingPunct="0"/>
            <a:r>
              <a:rPr lang="en-US" sz="2400" dirty="0">
                <a:latin typeface="Arial" pitchFamily="34" charset="0"/>
                <a:cs typeface="Arial" pitchFamily="34" charset="0"/>
              </a:rPr>
              <a:t>Estimation Model</a:t>
            </a:r>
            <a:br>
              <a:rPr lang="en-US" sz="2400" dirty="0">
                <a:latin typeface="Arial" pitchFamily="34" charset="0"/>
                <a:cs typeface="Arial" pitchFamily="34" charset="0"/>
              </a:rPr>
            </a:br>
            <a:endParaRPr lang="en-US" sz="2400" dirty="0">
              <a:latin typeface="Arial" pitchFamily="34" charset="0"/>
              <a:cs typeface="Arial" pitchFamily="34" charset="0"/>
            </a:endParaRPr>
          </a:p>
          <a:p>
            <a:pPr eaLnBrk="0" hangingPunct="0"/>
            <a:r>
              <a:rPr lang="en-US" sz="2400" dirty="0">
                <a:latin typeface="Arial" pitchFamily="34" charset="0"/>
                <a:cs typeface="Arial" pitchFamily="34" charset="0"/>
              </a:rPr>
              <a:t>function of </a:t>
            </a:r>
            <a:br>
              <a:rPr lang="en-US" sz="2400" dirty="0">
                <a:latin typeface="Arial" pitchFamily="34" charset="0"/>
                <a:cs typeface="Arial" pitchFamily="34" charset="0"/>
              </a:rPr>
            </a:br>
            <a:r>
              <a:rPr lang="en-US" sz="2400" dirty="0">
                <a:latin typeface="Arial" pitchFamily="34" charset="0"/>
                <a:cs typeface="Arial" pitchFamily="34" charset="0"/>
              </a:rPr>
              <a:t>(Hardware, DB  Engine)</a:t>
            </a:r>
          </a:p>
          <a:p>
            <a:pPr eaLnBrk="0" hangingPunct="0"/>
            <a:r>
              <a:rPr lang="en-US" sz="2400" dirty="0">
                <a:latin typeface="Arial" pitchFamily="34" charset="0"/>
                <a:cs typeface="Arial" pitchFamily="34" charset="0"/>
              </a:rPr>
              <a:t>e.g.  </a:t>
            </a:r>
            <a:r>
              <a:rPr lang="en-US" sz="2400" dirty="0">
                <a:solidFill>
                  <a:srgbClr val="00642D"/>
                </a:solidFill>
                <a:latin typeface="Arial" pitchFamily="34" charset="0"/>
                <a:cs typeface="Arial" pitchFamily="34" charset="0"/>
              </a:rPr>
              <a:t>NL Join </a:t>
            </a:r>
          </a:p>
          <a:p>
            <a:pPr eaLnBrk="0" hangingPunct="0"/>
            <a:r>
              <a:rPr lang="en-US" sz="2400" dirty="0">
                <a:solidFill>
                  <a:srgbClr val="00642D"/>
                </a:solidFill>
                <a:latin typeface="Arial" pitchFamily="34" charset="0"/>
                <a:cs typeface="Arial" pitchFamily="34" charset="0"/>
              </a:rPr>
              <a:t>        = |R</a:t>
            </a:r>
            <a:r>
              <a:rPr lang="en-US" sz="2400" baseline="-25000" dirty="0">
                <a:solidFill>
                  <a:srgbClr val="00642D"/>
                </a:solidFill>
                <a:latin typeface="Arial" pitchFamily="34" charset="0"/>
                <a:cs typeface="Arial" pitchFamily="34" charset="0"/>
              </a:rPr>
              <a:t>outer</a:t>
            </a:r>
            <a:r>
              <a:rPr lang="en-US" sz="2400" dirty="0">
                <a:solidFill>
                  <a:srgbClr val="00642D"/>
                </a:solidFill>
                <a:latin typeface="Arial" pitchFamily="34" charset="0"/>
                <a:cs typeface="Arial" pitchFamily="34" charset="0"/>
              </a:rPr>
              <a:t>| + |R</a:t>
            </a:r>
            <a:r>
              <a:rPr lang="en-US" sz="2400" baseline="-25000" dirty="0">
                <a:solidFill>
                  <a:srgbClr val="00642D"/>
                </a:solidFill>
                <a:latin typeface="Arial" pitchFamily="34" charset="0"/>
                <a:cs typeface="Arial" pitchFamily="34" charset="0"/>
              </a:rPr>
              <a:t>outer</a:t>
            </a:r>
            <a:r>
              <a:rPr lang="en-US" sz="2400" dirty="0">
                <a:solidFill>
                  <a:srgbClr val="00642D"/>
                </a:solidFill>
                <a:latin typeface="Arial" pitchFamily="34" charset="0"/>
                <a:cs typeface="Arial" pitchFamily="34" charset="0"/>
              </a:rPr>
              <a:t>| x |</a:t>
            </a:r>
            <a:r>
              <a:rPr lang="en-US" sz="2400" dirty="0" err="1">
                <a:solidFill>
                  <a:srgbClr val="00642D"/>
                </a:solidFill>
                <a:latin typeface="Arial" pitchFamily="34" charset="0"/>
                <a:cs typeface="Arial" pitchFamily="34" charset="0"/>
              </a:rPr>
              <a:t>R</a:t>
            </a:r>
            <a:r>
              <a:rPr lang="en-US" sz="2400" baseline="-25000" dirty="0" err="1">
                <a:solidFill>
                  <a:srgbClr val="00642D"/>
                </a:solidFill>
                <a:latin typeface="Arial" pitchFamily="34" charset="0"/>
                <a:cs typeface="Arial" pitchFamily="34" charset="0"/>
              </a:rPr>
              <a:t>inner</a:t>
            </a:r>
            <a:r>
              <a:rPr lang="en-US" sz="2400" dirty="0">
                <a:solidFill>
                  <a:srgbClr val="00642D"/>
                </a:solidFill>
                <a:latin typeface="Arial" pitchFamily="34" charset="0"/>
                <a:cs typeface="Arial" pitchFamily="34" charset="0"/>
              </a:rPr>
              <a:t>|</a:t>
            </a:r>
          </a:p>
        </p:txBody>
      </p:sp>
      <mc:AlternateContent xmlns:mc="http://schemas.openxmlformats.org/markup-compatibility/2006" xmlns:a14="http://schemas.microsoft.com/office/drawing/2010/main">
        <mc:Choice Requires="a14">
          <p:sp>
            <p:nvSpPr>
              <p:cNvPr id="15" name="Text Box 14"/>
              <p:cNvSpPr txBox="1">
                <a:spLocks noChangeArrowheads="1"/>
              </p:cNvSpPr>
              <p:nvPr/>
            </p:nvSpPr>
            <p:spPr bwMode="auto">
              <a:xfrm>
                <a:off x="5577542" y="3774639"/>
                <a:ext cx="5918448" cy="2529923"/>
              </a:xfrm>
              <a:prstGeom prst="rect">
                <a:avLst/>
              </a:prstGeom>
              <a:noFill/>
              <a:ln w="3175">
                <a:solidFill>
                  <a:schemeClr val="tx1"/>
                </a:solidFill>
                <a:miter lim="800000"/>
                <a:headEnd/>
                <a:tailEnd/>
              </a:ln>
            </p:spPr>
            <p:txBody>
              <a:bodyPr wrap="square">
                <a:spAutoFit/>
              </a:bodyPr>
              <a:lstStyle/>
              <a:p>
                <a:pPr eaLnBrk="0" hangingPunct="0"/>
                <a:r>
                  <a:rPr lang="en-US" sz="2400" dirty="0">
                    <a:latin typeface="Arial" pitchFamily="34" charset="0"/>
                    <a:cs typeface="Arial" pitchFamily="34" charset="0"/>
                  </a:rPr>
                  <a:t>Operator  </a:t>
                </a:r>
                <a:r>
                  <a:rPr lang="en-US" sz="2400" dirty="0">
                    <a:solidFill>
                      <a:srgbClr val="C00000"/>
                    </a:solidFill>
                    <a:latin typeface="Arial" pitchFamily="34" charset="0"/>
                    <a:cs typeface="Arial" pitchFamily="34" charset="0"/>
                  </a:rPr>
                  <a:t>Result Cardinality</a:t>
                </a:r>
                <a:br>
                  <a:rPr lang="en-US" sz="2400" dirty="0">
                    <a:solidFill>
                      <a:srgbClr val="C00000"/>
                    </a:solidFill>
                    <a:latin typeface="Arial" pitchFamily="34" charset="0"/>
                    <a:cs typeface="Arial" pitchFamily="34" charset="0"/>
                  </a:rPr>
                </a:br>
                <a:r>
                  <a:rPr lang="en-US" sz="2400" dirty="0">
                    <a:latin typeface="Arial" pitchFamily="34" charset="0"/>
                    <a:cs typeface="Arial" pitchFamily="34" charset="0"/>
                  </a:rPr>
                  <a:t>Estimation Model</a:t>
                </a:r>
                <a:br>
                  <a:rPr lang="en-US" sz="2400" dirty="0">
                    <a:latin typeface="Arial" pitchFamily="34" charset="0"/>
                    <a:cs typeface="Arial" pitchFamily="34" charset="0"/>
                  </a:rPr>
                </a:br>
                <a:r>
                  <a:rPr lang="en-US" sz="1440" dirty="0">
                    <a:latin typeface="Arial" pitchFamily="34" charset="0"/>
                    <a:cs typeface="Arial" pitchFamily="34" charset="0"/>
                  </a:rPr>
                  <a:t/>
                </a:r>
                <a:br>
                  <a:rPr lang="en-US" sz="1440" dirty="0">
                    <a:latin typeface="Arial" pitchFamily="34" charset="0"/>
                    <a:cs typeface="Arial" pitchFamily="34" charset="0"/>
                  </a:rPr>
                </a:br>
                <a:r>
                  <a:rPr lang="en-US" sz="2400" dirty="0">
                    <a:latin typeface="Arial" pitchFamily="34" charset="0"/>
                    <a:cs typeface="Arial" pitchFamily="34" charset="0"/>
                  </a:rPr>
                  <a:t>function of</a:t>
                </a:r>
                <a:br>
                  <a:rPr lang="en-US" sz="2400" dirty="0">
                    <a:latin typeface="Arial" pitchFamily="34" charset="0"/>
                    <a:cs typeface="Arial" pitchFamily="34" charset="0"/>
                  </a:rPr>
                </a:br>
                <a:r>
                  <a:rPr lang="en-US" sz="2400" dirty="0">
                    <a:latin typeface="Arial" pitchFamily="34" charset="0"/>
                    <a:cs typeface="Arial" pitchFamily="34" charset="0"/>
                  </a:rPr>
                  <a:t>(Data Distributions, Data Correlations)</a:t>
                </a:r>
              </a:p>
              <a:p>
                <a:pPr eaLnBrk="0" hangingPunct="0"/>
                <a:r>
                  <a:rPr lang="en-US" sz="2400" dirty="0">
                    <a:latin typeface="Arial" pitchFamily="34" charset="0"/>
                    <a:cs typeface="Arial" pitchFamily="34" charset="0"/>
                  </a:rPr>
                  <a:t>e.g. </a:t>
                </a:r>
                <a:r>
                  <a:rPr lang="en-US" sz="2400" dirty="0">
                    <a:solidFill>
                      <a:srgbClr val="00642D"/>
                    </a:solidFill>
                    <a:latin typeface="Arial" pitchFamily="34" charset="0"/>
                    <a:cs typeface="Arial" pitchFamily="34" charset="0"/>
                  </a:rPr>
                  <a:t> Output Cardinality of Join = </a:t>
                </a:r>
                <a14:m>
                  <m:oMath xmlns:m="http://schemas.openxmlformats.org/officeDocument/2006/math">
                    <m:r>
                      <a:rPr lang="en-US" sz="2400">
                        <a:solidFill>
                          <a:srgbClr val="00642D"/>
                        </a:solidFill>
                        <a:latin typeface="Cambria Math"/>
                        <a:cs typeface="Arial" pitchFamily="34" charset="0"/>
                      </a:rPr>
                      <m:t>             </m:t>
                    </m:r>
                    <m:d>
                      <m:dPr>
                        <m:begChr m:val="|"/>
                        <m:endChr m:val="|"/>
                        <m:ctrlPr>
                          <a:rPr lang="en-US" sz="2400" b="1" i="1">
                            <a:solidFill>
                              <a:srgbClr val="00642D"/>
                            </a:solidFill>
                            <a:latin typeface="Cambria Math" panose="02040503050406030204" pitchFamily="18" charset="0"/>
                            <a:cs typeface="Arial" pitchFamily="34" charset="0"/>
                          </a:rPr>
                        </m:ctrlPr>
                      </m:dPr>
                      <m:e>
                        <m:sSub>
                          <m:sSubPr>
                            <m:ctrlPr>
                              <a:rPr lang="en-US" sz="2400" b="1" i="1">
                                <a:solidFill>
                                  <a:srgbClr val="00642D"/>
                                </a:solidFill>
                                <a:latin typeface="Cambria Math" panose="02040503050406030204" pitchFamily="18" charset="0"/>
                                <a:cs typeface="Arial" pitchFamily="34" charset="0"/>
                              </a:rPr>
                            </m:ctrlPr>
                          </m:sSubPr>
                          <m:e>
                            <m:r>
                              <a:rPr lang="en-US" sz="2400" b="1" i="1">
                                <a:solidFill>
                                  <a:srgbClr val="00642D"/>
                                </a:solidFill>
                                <a:latin typeface="Cambria Math"/>
                                <a:cs typeface="Arial" pitchFamily="34" charset="0"/>
                              </a:rPr>
                              <m:t>𝒕</m:t>
                            </m:r>
                          </m:e>
                          <m:sub>
                            <m:r>
                              <a:rPr lang="en-US" sz="2400" b="1" i="1">
                                <a:solidFill>
                                  <a:srgbClr val="00642D"/>
                                </a:solidFill>
                                <a:latin typeface="Cambria Math"/>
                                <a:cs typeface="Arial" pitchFamily="34" charset="0"/>
                              </a:rPr>
                              <m:t>𝒐𝒖𝒕𝒆𝒓</m:t>
                            </m:r>
                          </m:sub>
                        </m:sSub>
                      </m:e>
                    </m:d>
                    <m:r>
                      <a:rPr lang="en-US" sz="2400" b="1" i="1">
                        <a:solidFill>
                          <a:srgbClr val="00642D"/>
                        </a:solidFill>
                        <a:latin typeface="Cambria Math"/>
                        <a:ea typeface="Cambria Math"/>
                        <a:cs typeface="Arial" pitchFamily="34" charset="0"/>
                      </a:rPr>
                      <m:t>×</m:t>
                    </m:r>
                    <m:d>
                      <m:dPr>
                        <m:begChr m:val="|"/>
                        <m:endChr m:val="|"/>
                        <m:ctrlPr>
                          <a:rPr lang="en-US" sz="2400" b="1" i="1">
                            <a:solidFill>
                              <a:srgbClr val="00642D"/>
                            </a:solidFill>
                            <a:latin typeface="Cambria Math" panose="02040503050406030204" pitchFamily="18" charset="0"/>
                            <a:ea typeface="Cambria Math"/>
                            <a:cs typeface="Arial" pitchFamily="34" charset="0"/>
                          </a:rPr>
                        </m:ctrlPr>
                      </m:dPr>
                      <m:e>
                        <m:sSub>
                          <m:sSubPr>
                            <m:ctrlPr>
                              <a:rPr lang="en-US" sz="2400" b="1" i="1">
                                <a:solidFill>
                                  <a:srgbClr val="00642D"/>
                                </a:solidFill>
                                <a:latin typeface="Cambria Math" panose="02040503050406030204" pitchFamily="18" charset="0"/>
                                <a:ea typeface="Cambria Math"/>
                                <a:cs typeface="Arial" pitchFamily="34" charset="0"/>
                              </a:rPr>
                            </m:ctrlPr>
                          </m:sSubPr>
                          <m:e>
                            <m:r>
                              <a:rPr lang="en-US" sz="2400" b="1" i="1">
                                <a:solidFill>
                                  <a:srgbClr val="00642D"/>
                                </a:solidFill>
                                <a:latin typeface="Cambria Math"/>
                                <a:ea typeface="Cambria Math"/>
                                <a:cs typeface="Arial" pitchFamily="34" charset="0"/>
                              </a:rPr>
                              <m:t>𝒕</m:t>
                            </m:r>
                          </m:e>
                          <m:sub>
                            <m:r>
                              <a:rPr lang="en-US" sz="2400" b="1" i="1">
                                <a:solidFill>
                                  <a:srgbClr val="00642D"/>
                                </a:solidFill>
                                <a:latin typeface="Cambria Math"/>
                                <a:ea typeface="Cambria Math"/>
                                <a:cs typeface="Arial" pitchFamily="34" charset="0"/>
                              </a:rPr>
                              <m:t>𝒊𝒏𝒏𝒆𝒓</m:t>
                            </m:r>
                          </m:sub>
                        </m:sSub>
                      </m:e>
                    </m:d>
                    <m:r>
                      <a:rPr lang="en-US" sz="2400" b="1" i="1">
                        <a:solidFill>
                          <a:srgbClr val="00642D"/>
                        </a:solidFill>
                        <a:latin typeface="Cambria Math"/>
                        <a:ea typeface="Cambria Math"/>
                        <a:cs typeface="Arial" pitchFamily="34" charset="0"/>
                      </a:rPr>
                      <m:t> ×</m:t>
                    </m:r>
                  </m:oMath>
                </a14:m>
                <a:r>
                  <a:rPr lang="en-US" sz="2400" dirty="0">
                    <a:solidFill>
                      <a:srgbClr val="00642D"/>
                    </a:solidFill>
                    <a:latin typeface="Arial" pitchFamily="34" charset="0"/>
                    <a:cs typeface="Arial" pitchFamily="34" charset="0"/>
                  </a:rPr>
                  <a:t> join filter factor</a:t>
                </a:r>
              </a:p>
            </p:txBody>
          </p:sp>
        </mc:Choice>
        <mc:Fallback xmlns="">
          <p:sp>
            <p:nvSpPr>
              <p:cNvPr id="15" name="Text Box 14"/>
              <p:cNvSpPr txBox="1">
                <a:spLocks noRot="1" noChangeAspect="1" noMove="1" noResize="1" noEditPoints="1" noAdjustHandles="1" noChangeArrowheads="1" noChangeShapeType="1" noTextEdit="1"/>
              </p:cNvSpPr>
              <p:nvPr/>
            </p:nvSpPr>
            <p:spPr bwMode="auto">
              <a:xfrm>
                <a:off x="5577542" y="3774639"/>
                <a:ext cx="5918448" cy="2529923"/>
              </a:xfrm>
              <a:prstGeom prst="rect">
                <a:avLst/>
              </a:prstGeom>
              <a:blipFill rotWithShape="0">
                <a:blip r:embed="rId3"/>
                <a:stretch>
                  <a:fillRect l="-1646" t="-1683" b="-4567"/>
                </a:stretch>
              </a:blipFill>
              <a:ln w="3175">
                <a:solidFill>
                  <a:schemeClr val="tx1"/>
                </a:solidFill>
                <a:miter lim="800000"/>
                <a:headEnd/>
                <a:tailEnd/>
              </a:ln>
            </p:spPr>
            <p:txBody>
              <a:bodyPr/>
              <a:lstStyle/>
              <a:p>
                <a:r>
                  <a:rPr lang="en-US">
                    <a:noFill/>
                  </a:rPr>
                  <a:t> </a:t>
                </a:r>
              </a:p>
            </p:txBody>
          </p:sp>
        </mc:Fallback>
      </mc:AlternateContent>
      <p:sp>
        <p:nvSpPr>
          <p:cNvPr id="16" name="Line 10"/>
          <p:cNvSpPr>
            <a:spLocks noChangeShapeType="1"/>
          </p:cNvSpPr>
          <p:nvPr/>
        </p:nvSpPr>
        <p:spPr bwMode="auto">
          <a:xfrm flipV="1">
            <a:off x="6528048" y="2467541"/>
            <a:ext cx="0" cy="1307098"/>
          </a:xfrm>
          <a:prstGeom prst="line">
            <a:avLst/>
          </a:prstGeom>
          <a:noFill/>
          <a:ln w="50800">
            <a:solidFill>
              <a:srgbClr val="7030A0"/>
            </a:solidFill>
            <a:round/>
            <a:headEnd/>
            <a:tailEnd type="triangle" w="med" len="med"/>
          </a:ln>
        </p:spPr>
        <p:txBody>
          <a:bodyPr/>
          <a:lstStyle/>
          <a:p>
            <a:endParaRPr lang="en-IN" sz="2160"/>
          </a:p>
        </p:txBody>
      </p:sp>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12" name="Footer Placeholder 11"/>
          <p:cNvSpPr>
            <a:spLocks noGrp="1"/>
          </p:cNvSpPr>
          <p:nvPr>
            <p:ph type="ftr" sz="quarter" idx="11"/>
          </p:nvPr>
        </p:nvSpPr>
        <p:spPr/>
        <p:txBody>
          <a:bodyPr/>
          <a:lstStyle/>
          <a:p>
            <a:pPr>
              <a:defRPr/>
            </a:pPr>
            <a:r>
              <a:rPr lang="en-US" smtClean="0"/>
              <a:t>CMG Keynote</a:t>
            </a:r>
            <a:endParaRPr lang="en-US" dirty="0"/>
          </a:p>
        </p:txBody>
      </p:sp>
      <p:sp>
        <p:nvSpPr>
          <p:cNvPr id="4" name="Slide Number Placeholder 3"/>
          <p:cNvSpPr>
            <a:spLocks noGrp="1"/>
          </p:cNvSpPr>
          <p:nvPr>
            <p:ph type="sldNum" sz="quarter" idx="12"/>
          </p:nvPr>
        </p:nvSpPr>
        <p:spPr/>
        <p:txBody>
          <a:bodyPr/>
          <a:lstStyle/>
          <a:p>
            <a:pPr>
              <a:defRPr/>
            </a:pPr>
            <a:fld id="{41E7FBC4-E9C5-46EF-B980-654DA18B9F15}" type="slidenum">
              <a:rPr lang="en-US" smtClean="0"/>
              <a:pPr>
                <a:defRPr/>
              </a:pPr>
              <a:t>7</a:t>
            </a:fld>
            <a:endParaRPr lang="en-US" dirty="0"/>
          </a:p>
        </p:txBody>
      </p:sp>
    </p:spTree>
    <p:extLst>
      <p:ext uri="{BB962C8B-B14F-4D97-AF65-F5344CB8AC3E}">
        <p14:creationId xmlns:p14="http://schemas.microsoft.com/office/powerpoint/2010/main" val="14167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sub-optimality</a:t>
            </a:r>
            <a:endParaRPr lang="en-US" dirty="0"/>
          </a:p>
        </p:txBody>
      </p:sp>
      <p:sp>
        <p:nvSpPr>
          <p:cNvPr id="3" name="Content Placeholder 2"/>
          <p:cNvSpPr>
            <a:spLocks noGrp="1"/>
          </p:cNvSpPr>
          <p:nvPr>
            <p:ph idx="1"/>
          </p:nvPr>
        </p:nvSpPr>
        <p:spPr/>
        <p:txBody>
          <a:bodyPr>
            <a:normAutofit lnSpcReduction="10000"/>
          </a:bodyPr>
          <a:lstStyle/>
          <a:p>
            <a:r>
              <a:rPr lang="en-US" dirty="0" smtClean="0"/>
              <a:t>In practice there are errors in estimations which are executed during query execution.</a:t>
            </a:r>
          </a:p>
          <a:p>
            <a:r>
              <a:rPr lang="en-US" dirty="0" smtClean="0"/>
              <a:t>A supposedly optimal plan may actually turn out to be sub-optimal, in some cases very significantly when used on the actual data.</a:t>
            </a:r>
          </a:p>
          <a:p>
            <a:pPr marL="457200" indent="-457200"/>
            <a:r>
              <a:rPr lang="en-US" dirty="0" smtClean="0"/>
              <a:t>This is mainly due to:</a:t>
            </a:r>
          </a:p>
          <a:p>
            <a:pPr marL="0" indent="0">
              <a:buNone/>
            </a:pPr>
            <a:r>
              <a:rPr lang="en-US" dirty="0">
                <a:solidFill>
                  <a:srgbClr val="0000FF"/>
                </a:solidFill>
                <a:latin typeface="Comic Sans MS" pitchFamily="66" charset="0"/>
              </a:rPr>
              <a:t> </a:t>
            </a:r>
            <a:r>
              <a:rPr lang="en-US" dirty="0" smtClean="0">
                <a:solidFill>
                  <a:srgbClr val="0000FF"/>
                </a:solidFill>
                <a:latin typeface="Comic Sans MS" pitchFamily="66" charset="0"/>
              </a:rPr>
              <a:t>      </a:t>
            </a:r>
            <a:r>
              <a:rPr lang="en-IN" dirty="0" smtClean="0">
                <a:solidFill>
                  <a:srgbClr val="0000FF"/>
                </a:solidFill>
                <a:latin typeface="Comic Sans MS" pitchFamily="66" charset="0"/>
              </a:rPr>
              <a:t>(a) cost model  </a:t>
            </a:r>
            <a:r>
              <a:rPr lang="en-IN" dirty="0" smtClean="0">
                <a:solidFill>
                  <a:schemeClr val="tx1"/>
                </a:solidFill>
                <a:latin typeface="Arial"/>
                <a:cs typeface="Arial"/>
              </a:rPr>
              <a:t>→</a:t>
            </a:r>
            <a:r>
              <a:rPr lang="en-IN" dirty="0" smtClean="0">
                <a:solidFill>
                  <a:schemeClr val="tx1"/>
                </a:solidFill>
                <a:latin typeface="Comic Sans MS" pitchFamily="66" charset="0"/>
              </a:rPr>
              <a:t> limited impact, &lt; 30 %</a:t>
            </a:r>
          </a:p>
          <a:p>
            <a:pPr marL="0" indent="0">
              <a:buNone/>
            </a:pPr>
            <a:r>
              <a:rPr lang="en-IN" dirty="0" smtClean="0">
                <a:latin typeface="Comic Sans MS" pitchFamily="66" charset="0"/>
              </a:rPr>
              <a:t>       </a:t>
            </a:r>
            <a:r>
              <a:rPr lang="en-IN" dirty="0" smtClean="0">
                <a:solidFill>
                  <a:srgbClr val="0000FF"/>
                </a:solidFill>
                <a:latin typeface="Comic Sans MS" pitchFamily="66" charset="0"/>
              </a:rPr>
              <a:t>(b) cardinality model</a:t>
            </a:r>
            <a:r>
              <a:rPr lang="en-US" dirty="0" smtClean="0">
                <a:solidFill>
                  <a:srgbClr val="0000FF"/>
                </a:solidFill>
                <a:latin typeface="Comic Sans MS" pitchFamily="66" charset="0"/>
              </a:rPr>
              <a:t> </a:t>
            </a:r>
            <a:r>
              <a:rPr lang="en-IN" dirty="0" smtClean="0">
                <a:solidFill>
                  <a:schemeClr val="tx1"/>
                </a:solidFill>
                <a:latin typeface="Arial"/>
                <a:cs typeface="Arial"/>
              </a:rPr>
              <a:t>→ </a:t>
            </a:r>
            <a:r>
              <a:rPr lang="en-US" dirty="0" smtClean="0">
                <a:solidFill>
                  <a:schemeClr val="tx1"/>
                </a:solidFill>
                <a:latin typeface="Comic Sans MS" pitchFamily="66" charset="0"/>
              </a:rPr>
              <a:t>huge impact, orders of magnitude</a:t>
            </a:r>
          </a:p>
          <a:p>
            <a:r>
              <a:rPr lang="en-US" dirty="0" smtClean="0"/>
              <a:t>These are due to coarse statistics, attribute value independence assumption, multiplicative error propagation, outdated statistics, query construction, etc.</a:t>
            </a:r>
          </a:p>
        </p:txBody>
      </p:sp>
    </p:spTree>
    <p:extLst>
      <p:ext uri="{BB962C8B-B14F-4D97-AF65-F5344CB8AC3E}">
        <p14:creationId xmlns:p14="http://schemas.microsoft.com/office/powerpoint/2010/main" val="159116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a:t>
            </a:r>
            <a:r>
              <a:rPr lang="en-US" smtClean="0"/>
              <a:t>by Authority </a:t>
            </a:r>
            <a:r>
              <a:rPr lang="en-US" smtClean="0">
                <a:solidFill>
                  <a:srgbClr val="0000FF"/>
                </a:solidFill>
              </a:rPr>
              <a:t>[Guy Lohman, IBM Almaden]</a:t>
            </a:r>
            <a:endParaRPr lang="en-US" dirty="0">
              <a:solidFill>
                <a:srgbClr val="0000FF"/>
              </a:solidFill>
            </a:endParaRPr>
          </a:p>
        </p:txBody>
      </p:sp>
      <p:sp>
        <p:nvSpPr>
          <p:cNvPr id="17" name="Rectangle 16"/>
          <p:cNvSpPr/>
          <p:nvPr/>
        </p:nvSpPr>
        <p:spPr>
          <a:xfrm>
            <a:off x="8132544" y="2641692"/>
            <a:ext cx="3234442" cy="114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nvGrpSpPr>
          <p:cNvPr id="5" name="Group 4"/>
          <p:cNvGrpSpPr/>
          <p:nvPr/>
        </p:nvGrpSpPr>
        <p:grpSpPr>
          <a:xfrm>
            <a:off x="976955" y="2953968"/>
            <a:ext cx="10541970" cy="3240140"/>
            <a:chOff x="76200" y="515329"/>
            <a:chExt cx="9067800" cy="1914265"/>
          </a:xfrm>
        </p:grpSpPr>
        <p:grpSp>
          <p:nvGrpSpPr>
            <p:cNvPr id="6" name="Group 13"/>
            <p:cNvGrpSpPr/>
            <p:nvPr/>
          </p:nvGrpSpPr>
          <p:grpSpPr>
            <a:xfrm>
              <a:off x="76200" y="515329"/>
              <a:ext cx="9067800" cy="1914265"/>
              <a:chOff x="0" y="514919"/>
              <a:chExt cx="9144000" cy="187503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4919"/>
                <a:ext cx="9144000" cy="1875034"/>
              </a:xfrm>
              <a:prstGeom prst="rect">
                <a:avLst/>
              </a:prstGeom>
            </p:spPr>
          </p:pic>
          <p:sp>
            <p:nvSpPr>
              <p:cNvPr id="13" name="Rectangle 12"/>
              <p:cNvSpPr/>
              <p:nvPr/>
            </p:nvSpPr>
            <p:spPr>
              <a:xfrm>
                <a:off x="76200" y="639355"/>
                <a:ext cx="8618095" cy="216091"/>
              </a:xfrm>
              <a:prstGeom prst="rect">
                <a:avLst/>
              </a:prstGeom>
              <a:solidFill>
                <a:schemeClr val="accent6">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6" name="Rectangle 15"/>
            <p:cNvSpPr/>
            <p:nvPr/>
          </p:nvSpPr>
          <p:spPr>
            <a:xfrm>
              <a:off x="4139952" y="1226182"/>
              <a:ext cx="4608512" cy="22625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Rectangle 20"/>
            <p:cNvSpPr/>
            <p:nvPr/>
          </p:nvSpPr>
          <p:spPr>
            <a:xfrm>
              <a:off x="151764" y="1487123"/>
              <a:ext cx="8387715" cy="22625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2" name="Rectangle 21"/>
            <p:cNvSpPr/>
            <p:nvPr/>
          </p:nvSpPr>
          <p:spPr>
            <a:xfrm>
              <a:off x="151765" y="1774613"/>
              <a:ext cx="891843" cy="22625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9" name="Content Placeholder 18"/>
          <p:cNvSpPr>
            <a:spLocks noGrp="1"/>
          </p:cNvSpPr>
          <p:nvPr>
            <p:ph idx="1"/>
          </p:nvPr>
        </p:nvSpPr>
        <p:spPr>
          <a:xfrm>
            <a:off x="3440189" y="1009532"/>
            <a:ext cx="7840387" cy="1555373"/>
          </a:xfrm>
        </p:spPr>
        <p:txBody>
          <a:bodyPr/>
          <a:lstStyle/>
          <a:p>
            <a:pPr>
              <a:buNone/>
            </a:pPr>
            <a:r>
              <a:rPr lang="en-US" dirty="0" smtClean="0"/>
              <a:t>    </a:t>
            </a:r>
            <a:r>
              <a:rPr lang="en-US" dirty="0" smtClean="0">
                <a:solidFill>
                  <a:schemeClr val="tx1"/>
                </a:solidFill>
              </a:rPr>
              <a:t>Snippet </a:t>
            </a:r>
            <a:r>
              <a:rPr lang="en-US" smtClean="0">
                <a:solidFill>
                  <a:schemeClr val="tx1"/>
                </a:solidFill>
              </a:rPr>
              <a:t>from his recent </a:t>
            </a:r>
            <a:r>
              <a:rPr lang="en-US" dirty="0" err="1" smtClean="0">
                <a:solidFill>
                  <a:schemeClr val="tx1"/>
                </a:solidFill>
              </a:rPr>
              <a:t>Sigmod</a:t>
            </a:r>
            <a:r>
              <a:rPr lang="en-US" dirty="0" smtClean="0">
                <a:solidFill>
                  <a:schemeClr val="tx1"/>
                </a:solidFill>
              </a:rPr>
              <a:t> blog post on</a:t>
            </a:r>
          </a:p>
          <a:p>
            <a:pPr>
              <a:buNone/>
            </a:pPr>
            <a:r>
              <a:rPr lang="en-US" b="1" dirty="0" smtClean="0">
                <a:solidFill>
                  <a:schemeClr val="tx1"/>
                </a:solidFill>
              </a:rPr>
              <a:t>    “Is Query Optimization a “Solved” Problem?”</a:t>
            </a:r>
            <a:endParaRPr lang="en-IN" b="1" dirty="0">
              <a:solidFill>
                <a:schemeClr val="tx1"/>
              </a:solidFill>
            </a:endParaRPr>
          </a:p>
        </p:txBody>
      </p:sp>
      <p:pic>
        <p:nvPicPr>
          <p:cNvPr id="58370" name="Picture 2" descr="http://wp.sigmod.org/wp-content/uploads/2014/04/lohman2.jpg"/>
          <p:cNvPicPr>
            <a:picLocks noChangeAspect="1" noChangeArrowheads="1"/>
          </p:cNvPicPr>
          <p:nvPr/>
        </p:nvPicPr>
        <p:blipFill>
          <a:blip r:embed="rId4" cstate="print"/>
          <a:srcRect b="32183"/>
          <a:stretch>
            <a:fillRect/>
          </a:stretch>
        </p:blipFill>
        <p:spPr bwMode="auto">
          <a:xfrm>
            <a:off x="1429881" y="1009531"/>
            <a:ext cx="1923898" cy="1820669"/>
          </a:xfrm>
          <a:prstGeom prst="rect">
            <a:avLst/>
          </a:prstGeom>
          <a:noFill/>
        </p:spPr>
      </p:pic>
      <p:sp>
        <p:nvSpPr>
          <p:cNvPr id="3" name="Date Placeholder 2"/>
          <p:cNvSpPr>
            <a:spLocks noGrp="1"/>
          </p:cNvSpPr>
          <p:nvPr>
            <p:ph type="dt" sz="half" idx="10"/>
          </p:nvPr>
        </p:nvSpPr>
        <p:spPr/>
        <p:txBody>
          <a:bodyPr/>
          <a:lstStyle/>
          <a:p>
            <a:pPr>
              <a:defRPr/>
            </a:pPr>
            <a:r>
              <a:rPr lang="en-US" smtClean="0"/>
              <a:t>Dec 2014</a:t>
            </a:r>
            <a:endParaRPr lang="en-US" dirty="0"/>
          </a:p>
        </p:txBody>
      </p:sp>
      <p:sp>
        <p:nvSpPr>
          <p:cNvPr id="4" name="Footer Placeholder 3"/>
          <p:cNvSpPr>
            <a:spLocks noGrp="1"/>
          </p:cNvSpPr>
          <p:nvPr>
            <p:ph type="ftr" sz="quarter" idx="11"/>
          </p:nvPr>
        </p:nvSpPr>
        <p:spPr/>
        <p:txBody>
          <a:bodyPr/>
          <a:lstStyle/>
          <a:p>
            <a:pPr>
              <a:defRPr/>
            </a:pPr>
            <a:r>
              <a:rPr lang="en-US" smtClean="0"/>
              <a:t>CMG Keynote</a:t>
            </a:r>
            <a:endParaRPr lang="en-US" dirty="0"/>
          </a:p>
        </p:txBody>
      </p:sp>
      <p:sp>
        <p:nvSpPr>
          <p:cNvPr id="7" name="Slide Number Placeholder 6"/>
          <p:cNvSpPr>
            <a:spLocks noGrp="1"/>
          </p:cNvSpPr>
          <p:nvPr>
            <p:ph type="sldNum" sz="quarter" idx="12"/>
          </p:nvPr>
        </p:nvSpPr>
        <p:spPr/>
        <p:txBody>
          <a:bodyPr/>
          <a:lstStyle/>
          <a:p>
            <a:pPr>
              <a:defRPr/>
            </a:pPr>
            <a:fld id="{41E7FBC4-E9C5-46EF-B980-654DA18B9F15}" type="slidenum">
              <a:rPr lang="en-US" smtClean="0"/>
              <a:pPr>
                <a:defRPr/>
              </a:pPr>
              <a:t>9</a:t>
            </a:fld>
            <a:endParaRPr lang="en-US" dirty="0"/>
          </a:p>
        </p:txBody>
      </p:sp>
      <p:sp>
        <p:nvSpPr>
          <p:cNvPr id="18" name="Rectangle 17"/>
          <p:cNvSpPr/>
          <p:nvPr/>
        </p:nvSpPr>
        <p:spPr>
          <a:xfrm>
            <a:off x="2161850" y="5095010"/>
            <a:ext cx="9245826" cy="37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0" name="Rectangle 19"/>
          <p:cNvSpPr/>
          <p:nvPr/>
        </p:nvSpPr>
        <p:spPr>
          <a:xfrm>
            <a:off x="911425" y="5621260"/>
            <a:ext cx="9245826" cy="38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06552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4519</TotalTime>
  <Words>3573</Words>
  <Application>Microsoft Office PowerPoint</Application>
  <PresentationFormat>Widescreen</PresentationFormat>
  <Paragraphs>845</Paragraphs>
  <Slides>60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Antique Olive</vt:lpstr>
      <vt:lpstr>Arial</vt:lpstr>
      <vt:lpstr>Calibri</vt:lpstr>
      <vt:lpstr>Calibri Light</vt:lpstr>
      <vt:lpstr>Cambria Math</vt:lpstr>
      <vt:lpstr>Code2000</vt:lpstr>
      <vt:lpstr>Comic Sans MS</vt:lpstr>
      <vt:lpstr>Georgia</vt:lpstr>
      <vt:lpstr>Lucida Sans Unicode</vt:lpstr>
      <vt:lpstr>Symbol</vt:lpstr>
      <vt:lpstr>Wingdings</vt:lpstr>
      <vt:lpstr>Office Theme</vt:lpstr>
      <vt:lpstr>Plan Bouquets</vt:lpstr>
      <vt:lpstr>Motivation</vt:lpstr>
      <vt:lpstr>Sample Relational Database:  Manufacturing </vt:lpstr>
      <vt:lpstr>Query Execution Plan</vt:lpstr>
      <vt:lpstr>Cost-based Query Optimization</vt:lpstr>
      <vt:lpstr>Cardinality Estimation</vt:lpstr>
      <vt:lpstr>Canonical Query Optimization Framework</vt:lpstr>
      <vt:lpstr>Run-time sub-optimality</vt:lpstr>
      <vt:lpstr>Proof by Authority [Guy Lohman, IBM Almaden]</vt:lpstr>
      <vt:lpstr>Selectivity Estimation Error (EQ)</vt:lpstr>
      <vt:lpstr>Prior Research (lots!)</vt:lpstr>
      <vt:lpstr>Introduction to Plan Bouquets</vt:lpstr>
      <vt:lpstr>Parametric Query Optimization(PQO)</vt:lpstr>
      <vt:lpstr>PQO diagrams in Picasso</vt:lpstr>
      <vt:lpstr>Problem Framework</vt:lpstr>
      <vt:lpstr>Selectivity Dimensions</vt:lpstr>
      <vt:lpstr>Performance Metrics</vt:lpstr>
      <vt:lpstr>Main Assumptions</vt:lpstr>
      <vt:lpstr>Current Optimizer Behavior on  One-dimensional SS </vt:lpstr>
      <vt:lpstr>POSP (Parametric Optimal Set of Plans)</vt:lpstr>
      <vt:lpstr>POSP Infimum Curve (PIC)</vt:lpstr>
      <vt:lpstr>Parametric Optimal Set of Plans (POSP)</vt:lpstr>
      <vt:lpstr>How It Works</vt:lpstr>
      <vt:lpstr>Bouquet Execution</vt:lpstr>
      <vt:lpstr>Performance Characteristics</vt:lpstr>
      <vt:lpstr>Bouquet Performance (EQ)</vt:lpstr>
      <vt:lpstr>Performance Characteristics</vt:lpstr>
      <vt:lpstr>Theorem:</vt:lpstr>
      <vt:lpstr>  Worst Case Cost Analysis </vt:lpstr>
      <vt:lpstr>MSO Bound</vt:lpstr>
      <vt:lpstr>1D Performance Bound</vt:lpstr>
      <vt:lpstr>Bouquet Architecture</vt:lpstr>
      <vt:lpstr>Bouquet Approach in Multidimensional SS </vt:lpstr>
      <vt:lpstr>Multi-dimensional Selectivity Space</vt:lpstr>
      <vt:lpstr>2D Bouquet Identification</vt:lpstr>
      <vt:lpstr>Characteristics of 2D Contours</vt:lpstr>
      <vt:lpstr>Crossing 2D Contours</vt:lpstr>
      <vt:lpstr>Algorithm for multi-dimensional SS</vt:lpstr>
      <vt:lpstr>Performance Analysis</vt:lpstr>
      <vt:lpstr>2D Performance Analysis</vt:lpstr>
      <vt:lpstr>Dependency on ρ</vt:lpstr>
      <vt:lpstr>Anorexic Reduction</vt:lpstr>
      <vt:lpstr>MSO guarantees (compile time)</vt:lpstr>
      <vt:lpstr>Anorexic reduction</vt:lpstr>
      <vt:lpstr>Run time Optimizations</vt:lpstr>
      <vt:lpstr>Reducing Contour Crossing Executions</vt:lpstr>
      <vt:lpstr>2) Reducing ρ with Selectivity Monitoring</vt:lpstr>
      <vt:lpstr>Maximizing Selectivity Movement</vt:lpstr>
      <vt:lpstr>Maximizing Selectivity Movement (Spilling)</vt:lpstr>
      <vt:lpstr>Maximizing Selectivity Movement</vt:lpstr>
      <vt:lpstr>Optimized Bouquet Algorithm</vt:lpstr>
      <vt:lpstr>Empirical Evaluation</vt:lpstr>
      <vt:lpstr>Experimental Testbed</vt:lpstr>
      <vt:lpstr>Performance on PostgreSQL</vt:lpstr>
      <vt:lpstr>Performance with COM</vt:lpstr>
      <vt:lpstr>Sample Savings in Wall-clock Time</vt:lpstr>
      <vt:lpstr>Summary</vt:lpstr>
      <vt:lpstr>Limitations</vt:lpstr>
      <vt:lpstr>Incorporating Cost Model Error</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Bouquets</dc:title>
  <dc:creator>amar sekhar</dc:creator>
  <cp:lastModifiedBy>amar sekhar</cp:lastModifiedBy>
  <cp:revision>44</cp:revision>
  <dcterms:created xsi:type="dcterms:W3CDTF">2017-03-19T21:49:43Z</dcterms:created>
  <dcterms:modified xsi:type="dcterms:W3CDTF">2017-03-23T01:21:02Z</dcterms:modified>
</cp:coreProperties>
</file>