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9144000" cy="5143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576012" y="139428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0" marR="0" rtl="0" algn="ctr">
              <a:lnSpc>
                <a:spcPct val="1160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Generating Test Data for Killing SQL Mutants</a:t>
            </a:r>
            <a:endParaRPr/>
          </a:p>
          <a:p>
            <a:pPr indent="0" lvl="0" marL="13334" marR="0" rtl="0" algn="ctr">
              <a:lnSpc>
                <a:spcPct val="1160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Constraint based Approach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481975" y="2462524"/>
            <a:ext cx="815213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Shetal Shah, S. Sudarshan, Suhas Kajbaje, Sandeep Patidar, Bhanu Pratap Gupta, Devang Vira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2895707" y="3629376"/>
            <a:ext cx="3157053" cy="805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noAutofit/>
          </a:bodyPr>
          <a:lstStyle/>
          <a:p>
            <a:pPr indent="0" lvl="0" marL="12700" marR="5080" rtl="0" algn="l">
              <a:lnSpc>
                <a:spcPct val="1188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Slides Updated and Presented by Sai Prasad Kousika</a:t>
            </a:r>
            <a:endParaRPr/>
          </a:p>
          <a:p>
            <a:pPr indent="0" lvl="0" marL="12700" marR="5080" rtl="0" algn="l">
              <a:lnSpc>
                <a:spcPct val="11764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Guided by Prof. S. Sudarshan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98125" y="2954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SAT Solvers and Constraints​</a:t>
            </a:r>
            <a:endParaRPr sz="2800"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38800" y="100486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Boolean formula satisfiability (SAT) problem​</a:t>
            </a:r>
            <a:endParaRPr/>
          </a:p>
          <a:p>
            <a:pPr indent="-320675" lvl="0" marL="977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●"/>
            </a:pPr>
            <a:r>
              <a:rPr lang="en-US" sz="1800"/>
              <a:t>E.g.  ( (A and B) or (not B and C))  and (B and not A) ..​</a:t>
            </a:r>
            <a:endParaRPr sz="1800"/>
          </a:p>
          <a:p>
            <a:pPr indent="-336550" lvl="0" marL="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Quintessential NP hard problem​</a:t>
            </a:r>
            <a:endParaRPr/>
          </a:p>
          <a:p>
            <a:pPr indent="-336550" lvl="0" marL="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In theory, totally impractical beyond say 30 or so variables/constraints​</a:t>
            </a:r>
            <a:endParaRPr/>
          </a:p>
          <a:p>
            <a:pPr indent="-336550" lvl="0" marL="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In practice:  most important cases are not really that hard once you throw in techniques to handle common special cases​</a:t>
            </a:r>
            <a:endParaRPr/>
          </a:p>
          <a:p>
            <a:pPr indent="-336550" lvl="0" marL="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SAT solvers:  developed over the last few decades, can handle formulas with even hundreds of thousands of variables/constraints​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22964" y="24726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Satisfiability Modulo Theory (SMT) Solvers</a:t>
            </a:r>
            <a:endParaRPr sz="2800"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22964" y="1083963"/>
            <a:ext cx="7886700" cy="348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Boolean variables to variables of other types</a:t>
            </a:r>
            <a:endParaRPr/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Integers, rationals, ..</a:t>
            </a:r>
            <a:endParaRPr/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"Theory":  arithmetic, comparison (&lt;, &lt;=, ..), etc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satisfiability taking theory into account</a:t>
            </a:r>
            <a:endParaRPr/>
          </a:p>
          <a:p>
            <a:pPr indent="-171450" lvl="0" marL="17145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general undecidable!</a:t>
            </a:r>
            <a:endParaRPr/>
          </a:p>
          <a:p>
            <a:pPr indent="-171450" lvl="0" marL="17145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practice, techniques to exploit common special cases work very well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handle tens of thousands of variables/constraints in matter of seconds</a:t>
            </a:r>
            <a:endParaRPr/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assignments of values to variables such that given constraints are satisfied</a:t>
            </a:r>
            <a:endParaRPr/>
          </a:p>
          <a:p>
            <a:pPr indent="-171450" lvl="2" marL="8572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unsatisfiable, or system times out/fails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96063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SMT Solvers (Cont.)</a:t>
            </a:r>
            <a:endParaRPr sz="2800"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96063" y="105845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SMT solvers </a:t>
            </a:r>
            <a:endParaRPr/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Z3, CVC3/CVC4, Alloy, …</a:t>
            </a:r>
            <a:endParaRPr/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language to express constraints</a:t>
            </a:r>
            <a:endParaRPr/>
          </a:p>
          <a:p>
            <a:pPr indent="-171450" lvl="2" marL="8572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Types, tuples of variables, arrays of variables/tuples, ..</a:t>
            </a:r>
            <a:endParaRPr/>
          </a:p>
          <a:p>
            <a:pPr indent="-171450" lvl="0" marL="17145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endParaRPr/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verification</a:t>
            </a:r>
            <a:endParaRPr/>
          </a:p>
          <a:p>
            <a:pPr indent="-171450" lvl="2" marL="8572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 if program satisfies specifications</a:t>
            </a:r>
            <a:endParaRPr/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synthesis</a:t>
            </a:r>
            <a:endParaRPr/>
          </a:p>
          <a:p>
            <a:pPr indent="-171450" lvl="2" marL="8572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specifications, synthesize (create) programs that satisfy specifications</a:t>
            </a:r>
            <a:endParaRPr/>
          </a:p>
          <a:p>
            <a:pPr indent="-171450" lvl="2" marL="8572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flashfill feature of Microsoft Excel creates Excel macros from given examples</a:t>
            </a:r>
            <a:endParaRPr/>
          </a:p>
          <a:p>
            <a:pPr indent="-171450" lvl="1" marL="514350" marR="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data generation</a:t>
            </a:r>
            <a:r>
              <a:rPr b="1" i="0" lang="en-US" sz="18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84724" y="503825"/>
            <a:ext cx="505396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Join Mutants : Example 1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384724" y="1216356"/>
            <a:ext cx="4348480" cy="814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1: Without foreign key constraints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Schema: r(A), s(B)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475248" y="2719397"/>
            <a:ext cx="797687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kill this mutant: ensure that for some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tuple there is no matching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tuple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Generated test case: r(A)={(1)}; s(B)={}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9894" lvl="0" marL="442594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Basic idea, version 1 [ICDE 2010]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run query on given database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from result extract matching tuples for r and 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delete s tuple to ensure no matching tuple for 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9894" lvl="0" marL="442594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Limitation: foreign keys, repeated relations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931167" y="1557996"/>
            <a:ext cx="3764492" cy="11811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84724" y="503825"/>
            <a:ext cx="505396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Join Mutants : Example 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384724" y="1216356"/>
            <a:ext cx="4325620" cy="814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2: Extra join above mutated node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Schema: r(A,B), s(C,D), t(E)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475248" y="3233746"/>
            <a:ext cx="7965440" cy="96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kill this mutant we must ensure that for an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tuple there is no matching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tuple, but there is a matching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tuple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Generated test case: r(A,B)={(1,2)}; s(C,D)={}; t(E)={(2)}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3460293" y="1582121"/>
            <a:ext cx="4887065" cy="15362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84724" y="503825"/>
            <a:ext cx="505396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Join Mutants : Example 3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384724" y="1216356"/>
            <a:ext cx="4411980" cy="814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3: Equivalent mutation due to join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Schema: r(A,B), s(C,D), t(E)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475248" y="3233746"/>
            <a:ext cx="6478270" cy="96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Note: right outer join this time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Any result with a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r.B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being </a:t>
            </a:r>
            <a:r>
              <a:rPr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null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will be removed by join with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Similarly equivalence can result due to selections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457318" y="1620646"/>
            <a:ext cx="4934515" cy="15041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84724" y="503825"/>
            <a:ext cx="505396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Join Mutants : Example 4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75248" y="1216356"/>
            <a:ext cx="52584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1" i="1" lang="en-US" sz="18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teaches   </a:t>
            </a:r>
            <a:r>
              <a:rPr b="1" i="1" lang="en-US" sz="1800">
                <a:solidFill>
                  <a:srgbClr val="424242"/>
                </a:solidFill>
              </a:rPr>
              <a:t>    </a:t>
            </a:r>
            <a:r>
              <a:rPr b="1" i="1" lang="en-US" sz="18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instructor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equivalent to </a:t>
            </a: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6152843" y="1216356"/>
            <a:ext cx="22713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if there is 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75248" y="1490675"/>
            <a:ext cx="7951470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foreign key from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teaches.ID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instructor.ID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two expressions are no longer equivalent if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instructor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replaced with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475248" y="2833697"/>
            <a:ext cx="6768465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Key idea: have a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teaches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tuple with an </a:t>
            </a:r>
            <a:r>
              <a:rPr b="1"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instructor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not from CS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Selections and joins can be used to kill mutations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623446" y="1229172"/>
            <a:ext cx="554998" cy="3460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5654413" y="1212760"/>
            <a:ext cx="554998" cy="3788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024235" y="2170270"/>
            <a:ext cx="3797179" cy="33760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84724" y="503825"/>
            <a:ext cx="594042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Join Mutants: Equivalent Trees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75248" y="3233746"/>
            <a:ext cx="8024495" cy="96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6395" lvl="0" marL="379095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Space of join-type mutants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 includes mutations of join operator of a single  node for all trees equivalent to given query tree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Datasets should kill mutants across all such trees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399249" y="1152472"/>
            <a:ext cx="7617384" cy="18179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84724" y="503825"/>
            <a:ext cx="594042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Join Mutants: Equivalent Trees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384724" y="1176351"/>
            <a:ext cx="7882255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Whether a query is written in the form </a:t>
            </a: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A.x = B.x AND B.x = C.x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or	</a:t>
            </a: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A.x = B.x  AND A.x = C.x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should not affect set of mutants generated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Solution: Equivalence classes of attributes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718964" y="2859184"/>
            <a:ext cx="7419820" cy="16538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84724" y="503825"/>
            <a:ext cx="205740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Assumptions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475248" y="1176351"/>
            <a:ext cx="7825740" cy="347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6395" lvl="0" marL="379095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A1, A2: Only primary and foreign key constraints; foreign key columns not  nullable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A3: Single block SQL queries; no nested subqueries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A4: Expr/functions: Only arithmetic expressions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A5: Join/selection predicates : conjunctions of </a:t>
            </a:r>
            <a:r>
              <a:rPr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{expr relop expr}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A6: Queries do not explicitly check for null values using IS NULL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2857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A7: In the presence of full outer join, at least one attribute from each of its  inputs present in the select clause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2857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A8: In the presence of full outer join, at least one attribute other than common attributes from each of its  inputs present in the select clause</a:t>
            </a:r>
            <a:endParaRPr/>
          </a:p>
          <a:p>
            <a:pPr indent="-252095" lvl="0" marL="379095" marR="28575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84724" y="503825"/>
            <a:ext cx="115062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459976" y="1167725"/>
            <a:ext cx="36534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noAutofit/>
          </a:bodyPr>
          <a:lstStyle/>
          <a:p>
            <a:pPr indent="-381635" lvl="0" marL="3943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Motivation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Mutation Testing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Related Work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Contributions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Implementation[XDa-TA]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Experiments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Extensions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Future Work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84724" y="503825"/>
            <a:ext cx="6972934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Generating Constraints to kill Join Mutations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946747" y="1635771"/>
            <a:ext cx="1002068" cy="6012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4970218" y="1635771"/>
            <a:ext cx="1002068" cy="6012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112189" y="1663974"/>
            <a:ext cx="141605" cy="0"/>
          </a:xfrm>
          <a:custGeom>
            <a:pathLst>
              <a:path extrusionOk="0" h="120000" w="141604">
                <a:moveTo>
                  <a:pt x="0" y="0"/>
                </a:moveTo>
                <a:lnTo>
                  <a:pt x="140999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5112189" y="1827826"/>
            <a:ext cx="141605" cy="0"/>
          </a:xfrm>
          <a:custGeom>
            <a:pathLst>
              <a:path extrusionOk="0" h="120000" w="141604">
                <a:moveTo>
                  <a:pt x="0" y="0"/>
                </a:moveTo>
                <a:lnTo>
                  <a:pt x="140999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5628838" y="3691317"/>
            <a:ext cx="141605" cy="0"/>
          </a:xfrm>
          <a:custGeom>
            <a:pathLst>
              <a:path extrusionOk="0" h="120000" w="141604">
                <a:moveTo>
                  <a:pt x="0" y="0"/>
                </a:moveTo>
                <a:lnTo>
                  <a:pt x="140999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5511413" y="3765667"/>
            <a:ext cx="141605" cy="0"/>
          </a:xfrm>
          <a:custGeom>
            <a:pathLst>
              <a:path extrusionOk="0" h="120000" w="141604">
                <a:moveTo>
                  <a:pt x="0" y="0"/>
                </a:moveTo>
                <a:lnTo>
                  <a:pt x="140999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4199891" y="3982542"/>
            <a:ext cx="415290" cy="180340"/>
          </a:xfrm>
          <a:custGeom>
            <a:pathLst>
              <a:path extrusionOk="0" h="180339" w="415289">
                <a:moveTo>
                  <a:pt x="89974" y="179974"/>
                </a:moveTo>
                <a:lnTo>
                  <a:pt x="0" y="89999"/>
                </a:lnTo>
                <a:lnTo>
                  <a:pt x="89974" y="0"/>
                </a:lnTo>
                <a:lnTo>
                  <a:pt x="89974" y="44999"/>
                </a:lnTo>
                <a:lnTo>
                  <a:pt x="369874" y="44999"/>
                </a:lnTo>
                <a:lnTo>
                  <a:pt x="414874" y="89999"/>
                </a:lnTo>
                <a:lnTo>
                  <a:pt x="369886" y="134974"/>
                </a:lnTo>
                <a:lnTo>
                  <a:pt x="89974" y="134974"/>
                </a:lnTo>
                <a:lnTo>
                  <a:pt x="89974" y="179974"/>
                </a:lnTo>
                <a:close/>
              </a:path>
              <a:path extrusionOk="0" h="180339" w="415289">
                <a:moveTo>
                  <a:pt x="369874" y="44999"/>
                </a:moveTo>
                <a:lnTo>
                  <a:pt x="324874" y="44999"/>
                </a:lnTo>
                <a:lnTo>
                  <a:pt x="324874" y="0"/>
                </a:lnTo>
                <a:lnTo>
                  <a:pt x="369874" y="44999"/>
                </a:lnTo>
                <a:close/>
              </a:path>
              <a:path extrusionOk="0" h="180339" w="415289">
                <a:moveTo>
                  <a:pt x="324874" y="179974"/>
                </a:moveTo>
                <a:lnTo>
                  <a:pt x="324874" y="134974"/>
                </a:lnTo>
                <a:lnTo>
                  <a:pt x="369886" y="134974"/>
                </a:lnTo>
                <a:lnTo>
                  <a:pt x="324874" y="17997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199891" y="3982541"/>
            <a:ext cx="415290" cy="180340"/>
          </a:xfrm>
          <a:custGeom>
            <a:pathLst>
              <a:path extrusionOk="0" h="180339" w="415289">
                <a:moveTo>
                  <a:pt x="0" y="89999"/>
                </a:moveTo>
                <a:lnTo>
                  <a:pt x="89974" y="0"/>
                </a:lnTo>
                <a:lnTo>
                  <a:pt x="89974" y="44999"/>
                </a:lnTo>
                <a:lnTo>
                  <a:pt x="324874" y="44999"/>
                </a:lnTo>
                <a:lnTo>
                  <a:pt x="324874" y="0"/>
                </a:lnTo>
                <a:lnTo>
                  <a:pt x="414874" y="89999"/>
                </a:lnTo>
                <a:lnTo>
                  <a:pt x="324874" y="179974"/>
                </a:lnTo>
                <a:lnTo>
                  <a:pt x="324874" y="134974"/>
                </a:lnTo>
                <a:lnTo>
                  <a:pt x="89974" y="134974"/>
                </a:lnTo>
                <a:lnTo>
                  <a:pt x="89974" y="179974"/>
                </a:lnTo>
                <a:lnTo>
                  <a:pt x="0" y="89999"/>
                </a:lnTo>
                <a:close/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946747" y="3765667"/>
            <a:ext cx="1002068" cy="6012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5049565" y="3675667"/>
            <a:ext cx="1064697" cy="6137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199891" y="1852658"/>
            <a:ext cx="415290" cy="180340"/>
          </a:xfrm>
          <a:custGeom>
            <a:pathLst>
              <a:path extrusionOk="0" h="180339" w="415289">
                <a:moveTo>
                  <a:pt x="89974" y="179999"/>
                </a:moveTo>
                <a:lnTo>
                  <a:pt x="0" y="89999"/>
                </a:lnTo>
                <a:lnTo>
                  <a:pt x="89974" y="0"/>
                </a:lnTo>
                <a:lnTo>
                  <a:pt x="89974" y="44999"/>
                </a:lnTo>
                <a:lnTo>
                  <a:pt x="369874" y="44999"/>
                </a:lnTo>
                <a:lnTo>
                  <a:pt x="414874" y="89999"/>
                </a:lnTo>
                <a:lnTo>
                  <a:pt x="369874" y="134999"/>
                </a:lnTo>
                <a:lnTo>
                  <a:pt x="89974" y="134999"/>
                </a:lnTo>
                <a:lnTo>
                  <a:pt x="89974" y="179999"/>
                </a:lnTo>
                <a:close/>
              </a:path>
              <a:path extrusionOk="0" h="180339" w="415289">
                <a:moveTo>
                  <a:pt x="369874" y="44999"/>
                </a:moveTo>
                <a:lnTo>
                  <a:pt x="324874" y="44999"/>
                </a:lnTo>
                <a:lnTo>
                  <a:pt x="324874" y="0"/>
                </a:lnTo>
                <a:lnTo>
                  <a:pt x="369874" y="44999"/>
                </a:lnTo>
                <a:close/>
              </a:path>
              <a:path extrusionOk="0" h="180339" w="415289">
                <a:moveTo>
                  <a:pt x="324874" y="179999"/>
                </a:moveTo>
                <a:lnTo>
                  <a:pt x="324874" y="134999"/>
                </a:lnTo>
                <a:lnTo>
                  <a:pt x="369874" y="134999"/>
                </a:lnTo>
                <a:lnTo>
                  <a:pt x="324874" y="179999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4199891" y="1852658"/>
            <a:ext cx="415290" cy="180340"/>
          </a:xfrm>
          <a:custGeom>
            <a:pathLst>
              <a:path extrusionOk="0" h="180339" w="415289">
                <a:moveTo>
                  <a:pt x="0" y="89999"/>
                </a:moveTo>
                <a:lnTo>
                  <a:pt x="89974" y="0"/>
                </a:lnTo>
                <a:lnTo>
                  <a:pt x="89974" y="44999"/>
                </a:lnTo>
                <a:lnTo>
                  <a:pt x="324874" y="44999"/>
                </a:lnTo>
                <a:lnTo>
                  <a:pt x="324874" y="0"/>
                </a:lnTo>
                <a:lnTo>
                  <a:pt x="414874" y="89999"/>
                </a:lnTo>
                <a:lnTo>
                  <a:pt x="324874" y="179999"/>
                </a:lnTo>
                <a:lnTo>
                  <a:pt x="324874" y="134999"/>
                </a:lnTo>
                <a:lnTo>
                  <a:pt x="89974" y="134999"/>
                </a:lnTo>
                <a:lnTo>
                  <a:pt x="89974" y="179999"/>
                </a:lnTo>
                <a:lnTo>
                  <a:pt x="0" y="89999"/>
                </a:lnTo>
                <a:close/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5628938" y="3699142"/>
            <a:ext cx="141605" cy="0"/>
          </a:xfrm>
          <a:custGeom>
            <a:pathLst>
              <a:path extrusionOk="0" h="120000" w="141604">
                <a:moveTo>
                  <a:pt x="0" y="0"/>
                </a:moveTo>
                <a:lnTo>
                  <a:pt x="140999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5628938" y="3851542"/>
            <a:ext cx="141605" cy="0"/>
          </a:xfrm>
          <a:custGeom>
            <a:pathLst>
              <a:path extrusionOk="0" h="120000" w="141604">
                <a:moveTo>
                  <a:pt x="0" y="0"/>
                </a:moveTo>
                <a:lnTo>
                  <a:pt x="140999" y="0"/>
                </a:ln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1552644" y="2398961"/>
            <a:ext cx="623887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exists a tuple in </a:t>
            </a: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which there does not exist any matching tuple in </a:t>
            </a: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1523422" y="4524203"/>
            <a:ext cx="623887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exists a tuple in </a:t>
            </a: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which there does not exist any matching tuple in </a:t>
            </a: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84724" y="503825"/>
            <a:ext cx="152463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75248" y="1176351"/>
            <a:ext cx="7600950" cy="1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Translate high level requirements into constraints on individual tuples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Ensure the difference exposed at an internal node is propagated to root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Exponential number of join trees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Repeated relation </a:t>
            </a:r>
            <a:r>
              <a:rPr lang="en-US" sz="1800">
                <a:solidFill>
                  <a:srgbClr val="595959"/>
                </a:solidFill>
              </a:rPr>
              <a:t>occurrences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84724" y="503825"/>
            <a:ext cx="430530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Generation in 2 Steps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467607" y="1157775"/>
            <a:ext cx="8168005" cy="1506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475">
            <a:noAutofit/>
          </a:bodyPr>
          <a:lstStyle/>
          <a:p>
            <a:pPr indent="-374015" lvl="0" marL="3867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Step 1: Generation of constraints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Constraints due to the schema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Constraints due to the query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Constraints to kill a specific mutant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015" lvl="0" marL="386715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Step 2: Generation of data from constraints Using solver, currently CVC3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47700" y="389098"/>
            <a:ext cx="7886700" cy="6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Example of Constraints</a:t>
            </a:r>
            <a:endParaRPr sz="2800"/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174825" y="108106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292934"/>
                </a:solidFill>
              </a:rPr>
              <a:t>Tuple types</a:t>
            </a:r>
            <a:r>
              <a:rPr lang="en-US" sz="1800"/>
              <a:t>​</a:t>
            </a:r>
            <a:endParaRPr sz="1800"/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solidFill>
                  <a:srgbClr val="292934"/>
                </a:solidFill>
              </a:rPr>
              <a:t>STUDENT_TupleType: TYPE = [ID, NAME, DEPT_NAME, TOT_CRED];</a:t>
            </a:r>
            <a:r>
              <a:rPr lang="en-US" sz="1800"/>
              <a:t>​ </a:t>
            </a:r>
            <a:endParaRPr sz="1800"/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solidFill>
                  <a:srgbClr val="292934"/>
                </a:solidFill>
              </a:rPr>
              <a:t>O_STUDENT: ARRAY INT OF STUDENT_TupleType;</a:t>
            </a:r>
            <a:r>
              <a:rPr lang="en-US" sz="1800"/>
              <a:t>​</a:t>
            </a:r>
            <a:endParaRPr sz="1800"/>
          </a:p>
          <a:p>
            <a:pPr indent="-342900" lvl="0" marL="635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292934"/>
                </a:solidFill>
              </a:rPr>
              <a:t>Foreign Key constraints</a:t>
            </a:r>
            <a:r>
              <a:rPr lang="en-US" sz="1800">
                <a:solidFill>
                  <a:srgbClr val="292934"/>
                </a:solidFill>
              </a:rPr>
              <a:t> (unfolded)</a:t>
            </a:r>
            <a:r>
              <a:rPr lang="en-US" sz="1800"/>
              <a:t>​</a:t>
            </a:r>
            <a:endParaRPr sz="1800"/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>
                <a:solidFill>
                  <a:srgbClr val="000090"/>
                </a:solidFill>
              </a:rPr>
              <a:t>ASSERT ((O_STUDENT[1].2 = O_DEPARTMENT[1].0)) OR (ISNULL_DEPT_NAME(O_STUDENT[1].2));</a:t>
            </a:r>
            <a:r>
              <a:rPr lang="en-US" sz="1800"/>
              <a:t>​</a:t>
            </a:r>
            <a:endParaRPr sz="1800"/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solidFill>
                  <a:srgbClr val="292934"/>
                </a:solidFill>
              </a:rPr>
              <a:t>ASSERT ((O_STUDENT[2].2 = O_DEPARTMENT[2].0)) OR (ISNULL_DEPT_NAME(O_STUDENT[2].2));</a:t>
            </a:r>
            <a:r>
              <a:rPr lang="en-US" sz="1800"/>
              <a:t>​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225250" y="367498"/>
            <a:ext cx="7886700" cy="6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Example of Constraints (Cont.)</a:t>
            </a:r>
            <a:endParaRPr sz="2800"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117175" y="1001394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>
                <a:solidFill>
                  <a:srgbClr val="292934"/>
                </a:solidFill>
              </a:rPr>
              <a:t>Primary key constraints</a:t>
            </a:r>
            <a:r>
              <a:rPr lang="en-US" sz="1800"/>
              <a:t>​</a:t>
            </a:r>
            <a:endParaRPr sz="1800"/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</a:rPr>
              <a:t>ASSERT (O_STUDENT[1].0 = O_STUDENT[2].0 ) =&gt; (O_STUDENT[1].1 = O_STUDENT[2].1) AND (O_STUDENT[1].2 = O_STUDENT[2].2) AND (O_STUDENT[1].3 = O_STUDENT[2].3) ;​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>
                <a:solidFill>
                  <a:srgbClr val="292934"/>
                </a:solidFill>
              </a:rPr>
              <a:t>Query constraints</a:t>
            </a:r>
            <a:endParaRPr sz="1800"/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934"/>
                </a:solidFill>
              </a:rPr>
              <a:t>For non empty result</a:t>
            </a:r>
            <a:r>
              <a:rPr lang="en-US" sz="1800"/>
              <a:t>​</a:t>
            </a:r>
            <a:endParaRPr sz="1800"/>
          </a:p>
          <a:p>
            <a:pPr indent="457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90"/>
                </a:solidFill>
              </a:rPr>
              <a:t>ASSERT (O_TAKES[1].0=O_STUDENT[1].0);</a:t>
            </a:r>
            <a:r>
              <a:rPr lang="en-US" sz="1800"/>
              <a:t>​</a:t>
            </a:r>
            <a:endParaRPr sz="1800"/>
          </a:p>
          <a:p>
            <a:pPr indent="4572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92934"/>
                </a:solidFill>
              </a:rPr>
              <a:t>For killing mutants (STUDENT[1] has no matching tuple in TAKES)</a:t>
            </a:r>
            <a:endParaRPr sz="1800">
              <a:solidFill>
                <a:srgbClr val="292934"/>
              </a:solidFill>
            </a:endParaRPr>
          </a:p>
          <a:p>
            <a:pPr indent="457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​</a:t>
            </a:r>
            <a:r>
              <a:rPr b="1" lang="en-US" sz="1800">
                <a:solidFill>
                  <a:srgbClr val="000090"/>
                </a:solidFill>
              </a:rPr>
              <a:t>ASSERT (O_TAKES[1].0 /= O_STUDENT[1].0    AND </a:t>
            </a:r>
            <a:r>
              <a:rPr lang="en-US" sz="1800"/>
              <a:t>​</a:t>
            </a:r>
            <a:endParaRPr sz="1800"/>
          </a:p>
          <a:p>
            <a:pPr indent="457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90"/>
                </a:solidFill>
              </a:rPr>
              <a:t>O_TAKES[2].0 /= O_STUDENT[1].0) ;</a:t>
            </a:r>
            <a:r>
              <a:rPr lang="en-US" sz="1800"/>
              <a:t>​</a:t>
            </a:r>
            <a:endParaRPr sz="1800"/>
          </a:p>
          <a:p>
            <a:pPr indent="0" lvl="0" marL="0" rtl="0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84724" y="503825"/>
            <a:ext cx="599694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Generation Algorithm : Overview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381139" y="1266040"/>
            <a:ext cx="5052600" cy="351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84724" y="503825"/>
            <a:ext cx="370967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Preprocess Query Tree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475248" y="1162309"/>
            <a:ext cx="6904990" cy="1725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Build Equivalence Classes from join conditions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A.x = B.y and B.y = C.z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Equivalence class: A.x, B.y and C.z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9894" lvl="0" marL="442594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Foreign Key Closure –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A.x -&gt; B.y and B.y -&gt; C.z then A.x -&gt; C.z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Retain all join/selection predicates other than equijoin predicates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84724" y="503825"/>
            <a:ext cx="271018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Helper Functions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475248" y="1162309"/>
            <a:ext cx="7040245" cy="19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CvcMap(</a:t>
            </a:r>
            <a:r>
              <a:rPr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rel.attr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Takes a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attr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 returns r[i].pos where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4" lvl="2" marL="129349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</a:pPr>
            <a:r>
              <a:rPr b="0" i="1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base relation of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4" lvl="2" marL="129349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</a:pPr>
            <a:r>
              <a:rPr b="0" i="1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pos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the position of attribute </a:t>
            </a:r>
            <a:r>
              <a:rPr b="0" i="1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attr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4" lvl="2" marL="129349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</a:pPr>
            <a:r>
              <a:rPr b="0" i="1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an index in the tuple array *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9894" lvl="0" marL="442594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GenerateEqConds(P)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Generates equality constraints amongst all elements of an equivalence class P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84724" y="503825"/>
            <a:ext cx="576770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Equi Join Condition Mutations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798360" y="1151387"/>
            <a:ext cx="5261995" cy="37664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84724" y="503825"/>
            <a:ext cx="707199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Equi Join Condition Mutations (contd.)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1761471" y="1230672"/>
            <a:ext cx="5700059" cy="35170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84724" y="503825"/>
            <a:ext cx="556641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SQL Queries : A Challenge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52236" y="1163396"/>
            <a:ext cx="8056245" cy="2353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125">
            <a:noAutofit/>
          </a:bodyPr>
          <a:lstStyle/>
          <a:p>
            <a:pPr indent="-389255" lvl="0" marL="4019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latin typeface="Arial"/>
                <a:ea typeface="Arial"/>
                <a:cs typeface="Arial"/>
                <a:sym typeface="Arial"/>
              </a:rPr>
              <a:t>Complex SQL queries hard to get right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9255" lvl="0" marL="401955" marR="0" rtl="0" algn="l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2100" u="none" cap="none" strike="noStrike">
                <a:latin typeface="Arial"/>
                <a:ea typeface="Arial"/>
                <a:cs typeface="Arial"/>
                <a:sym typeface="Arial"/>
              </a:rPr>
              <a:t>: How to check if an SQL query is correct?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6395" lvl="1" marL="859155" marR="269240" rtl="0" algn="l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Formal verification is not applicable since we do not have a separate  specification and an implementation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6395" lvl="1" marL="859155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State of the art solution: manually generate test databases and check if  the query gives the intended result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6394" lvl="2" marL="131635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Often misses errors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40500" y="267199"/>
            <a:ext cx="78867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</a:t>
            </a:r>
            <a:r>
              <a:rPr b="1" i="0" lang="en-US" sz="2800" u="none" cap="none" strike="noStrike">
                <a:solidFill>
                  <a:schemeClr val="dk1"/>
                </a:solidFill>
              </a:rPr>
              <a:t>killEquivalence</a:t>
            </a:r>
            <a:r>
              <a:rPr b="1" lang="en-US" sz="2800"/>
              <a:t>Classes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40500" y="11170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</a:t>
            </a:r>
            <a:r>
              <a:rPr lang="en-US"/>
              <a:t>ivalence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 containing </a:t>
            </a:r>
            <a:r>
              <a:rPr lang="en-US"/>
              <a:t>A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/>
              <a:t>B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/>
              <a:t>C.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Key relationship from </a:t>
            </a:r>
            <a:r>
              <a:rPr lang="en-US"/>
              <a:t>A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.x to </a:t>
            </a:r>
            <a:r>
              <a:rPr lang="en-US"/>
              <a:t>B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.x</a:t>
            </a:r>
            <a:endParaRPr/>
          </a:p>
          <a:p>
            <a:pPr indent="-190500" lvl="1" marL="5143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/>
              <a:t>It is not possible create a dataset where A.x has no matching B.x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So, whenever we need to nullify B.x we will also nullify referencing foreign keys (here A.x)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Now split equivalence class into two parts</a:t>
            </a:r>
            <a:endParaRPr/>
          </a:p>
          <a:p>
            <a:pPr indent="-171450" lvl="2" marL="8572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Q.x and and all its referencing foreign keys in one part (S)  ---&gt; A.x and B.x</a:t>
            </a:r>
            <a:endParaRPr/>
          </a:p>
          <a:p>
            <a:pPr indent="-171450" lvl="2" marL="8572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Remaining keys in another part (P:= es - S)  ---&gt; C.x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84724" y="503825"/>
            <a:ext cx="3729354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Other Predicates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459966" y="1167715"/>
            <a:ext cx="6487795" cy="2366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noAutofit/>
          </a:bodyPr>
          <a:lstStyle/>
          <a:p>
            <a:pPr indent="-381635" lvl="0" marL="3943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Create separate dataset for each attribute in predicate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genNotExist(predicate p, relation r)</a:t>
            </a:r>
            <a:endParaRPr/>
          </a:p>
          <a:p>
            <a:pPr indent="-381635" lvl="0" marL="394335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Join condition B.x = C.x + 10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Dataset 1 (nullifying B:x):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5153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51F0B"/>
                </a:solidFill>
                <a:latin typeface="Arial"/>
                <a:ea typeface="Arial"/>
                <a:cs typeface="Arial"/>
                <a:sym typeface="Arial"/>
              </a:rPr>
              <a:t>ASSERT NOT EXISTS (i : B_INT) : (B[i].x = C[1].x + 10);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0" rtl="0" algn="l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Dataset 2 (nullifying C:x):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5153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51F0B"/>
                </a:solidFill>
                <a:latin typeface="Arial"/>
                <a:ea typeface="Arial"/>
                <a:cs typeface="Arial"/>
                <a:sym typeface="Arial"/>
              </a:rPr>
              <a:t>ASSERT NOT EXISTS (i : C_INT) : (B[1].x = C[i].x + 10);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84724" y="503825"/>
            <a:ext cx="612140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Comparison Operator Mutations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475248" y="1162309"/>
            <a:ext cx="7398384" cy="2287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of comparison operation mutations: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&lt; 5 vs. A &lt;= 5 vs. A &gt; 5 vs A &gt;= 5 vs. A=5, vs A &lt;&gt; 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5080" rtl="0" algn="l">
              <a:lnSpc>
                <a:spcPct val="137222"/>
              </a:lnSpc>
              <a:spcBef>
                <a:spcPts val="8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Idea: generate separate dataset for three cases (leaving rest of query  unchanged):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&lt; 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= 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5444" lvl="1" marL="88582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&gt; 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This set will kill all above mutations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84724" y="503825"/>
            <a:ext cx="7007859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Killing Unconstrained Aggregation Mutations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5056863" y="2851874"/>
            <a:ext cx="1411597" cy="1991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6534045" y="2853960"/>
            <a:ext cx="1634133" cy="1970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475248" y="1162309"/>
            <a:ext cx="7733030" cy="2849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Aggregation operations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count(A) vs. count(distinct A)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sum(A) vs sum(distinct A)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avg(A) vs avg(distinct A)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min(A) vs max(A)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 mutations amongst all above operations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9894" lvl="0" marL="442594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Idea: given relation </a:t>
            </a:r>
            <a:r>
              <a:rPr i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r(G, O, A)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and query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79095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Tuples </a:t>
            </a:r>
            <a:r>
              <a:rPr lang="en-US" sz="1800">
                <a:solidFill>
                  <a:srgbClr val="851F0B"/>
                </a:solidFill>
                <a:latin typeface="Arial"/>
                <a:ea typeface="Arial"/>
                <a:cs typeface="Arial"/>
                <a:sym typeface="Arial"/>
              </a:rPr>
              <a:t>(g1, o1, a1), (g1, o2, a1), (g1, o3, a2)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with a1 &lt;&gt; 0 will kill above  pairs of mutations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Additional constraints to ensure killing mutations across pairs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84724" y="503825"/>
            <a:ext cx="505269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Aggregation Operation Mutation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467607" y="1157775"/>
            <a:ext cx="7705090" cy="1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475">
            <a:noAutofit/>
          </a:bodyPr>
          <a:lstStyle/>
          <a:p>
            <a:pPr indent="-374015" lvl="0" marL="3867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Issues: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Database/query constraints forcing A to be unique for a given G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Database/query constraints forcing A to be a key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Database/query constraints forcing G to be a key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015" lvl="0" marL="386715" marR="5080" rtl="0" algn="l">
              <a:lnSpc>
                <a:spcPct val="137894"/>
              </a:lnSpc>
              <a:spcBef>
                <a:spcPts val="9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Carefully crafted set of constraints, which are relaxed to handle such  cases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84724" y="503825"/>
            <a:ext cx="358140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Completeness Results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384724" y="1176351"/>
            <a:ext cx="8289925" cy="125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Theorem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 For the class of queries, with the space of join-type and selection  mutations defined as per paper, the suite of datasets generated by our algorithm is  complete. That is, the datasets kill all non-equivalent mutations of a given query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84724" y="503825"/>
            <a:ext cx="337629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Results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475248" y="1176351"/>
            <a:ext cx="7684770" cy="1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x86 machines, 1.86 GHz processor, 2 GB main memory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Schema: University database from Database System COncepts (6</a:t>
            </a:r>
            <a:r>
              <a:rPr baseline="30000"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ed.)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Queries with joins with varying number of foreign keys imposed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Queries with comparison, aggregation and inner joins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84724" y="503825"/>
            <a:ext cx="292544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Inner Join Queries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279440" y="1351067"/>
            <a:ext cx="4584374" cy="37087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384724" y="503825"/>
            <a:ext cx="483171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Selection/Aggregation Queries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1438808" y="1462320"/>
            <a:ext cx="6183255" cy="28589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1234872" y="713860"/>
            <a:ext cx="235775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8823463" y="4827324"/>
            <a:ext cx="209550" cy="22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3340616" y="2482014"/>
            <a:ext cx="2142490" cy="528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67605" y="434694"/>
            <a:ext cx="52875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Generating Test Data: Prior Work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467607" y="1157775"/>
            <a:ext cx="7992745" cy="3240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475">
            <a:noAutofit/>
          </a:bodyPr>
          <a:lstStyle/>
          <a:p>
            <a:pPr indent="-374015" lvl="0" marL="3867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Automated Test Data generation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Based on database constraints, and SQL query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96239" lvl="2" marL="135382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</a:pP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Agenda [Chays et al., STVR04]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Reverse Query Processing [Binning et al., ICDE07]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3534" lvl="2" marL="130111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</a:pP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takes desired query output and generates relation instances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3534" lvl="2" marL="130111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</a:pP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Handle a subset of Select/Project/Join/GroupBy queries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96240" lvl="1" marL="896619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Extensions of RQP for performance testing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3534" lvl="2" marL="130111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</a:pP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guarantees cardinality requirements on relations and intermediate query results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74015" lvl="0" marL="386715" marR="281305" rtl="0" algn="l">
              <a:lnSpc>
                <a:spcPct val="137894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None of the above guarantee anything about detecting errors in SQL  queries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74015" lvl="0" marL="386715" marR="0" rtl="0" algn="l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1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b="0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: How do you model SQL errors?	</a:t>
            </a:r>
            <a:r>
              <a:rPr b="1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b="0" i="0" lang="en-US" sz="1900" u="none" cap="none" strike="noStrike">
                <a:latin typeface="Arial"/>
                <a:ea typeface="Arial"/>
                <a:cs typeface="Arial"/>
                <a:sym typeface="Arial"/>
              </a:rPr>
              <a:t>: Query Mutation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84724" y="503825"/>
            <a:ext cx="1761489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475248" y="1176351"/>
            <a:ext cx="2917825" cy="968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Handling Nulls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String Constraints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Constrained Aggregation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384724" y="3348046"/>
            <a:ext cx="5426710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Source 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Extending XData to kill SQL query mutants in the wild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384724" y="503825"/>
            <a:ext cx="231711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Nulls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482979" y="1180668"/>
            <a:ext cx="8214995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58775" lvl="0" marL="371475" marR="513080" rtl="0" algn="l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text attributes, enumerate a few more values in the enumerated type and  designate them NULLs.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8294" lvl="1" marL="828675" marR="107950" rtl="0" algn="l">
              <a:lnSpc>
                <a:spcPct val="115399"/>
              </a:lnSpc>
              <a:spcBef>
                <a:spcPts val="6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○"/>
            </a:pPr>
            <a:r>
              <a:rPr b="0" i="0" lang="en-US" sz="13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 : for an attribute course_id, we enumerate values NULL_course_id_1, NULL_course_id_2,  etc.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71475" marR="5080" rtl="0" algn="l">
              <a:lnSpc>
                <a:spcPct val="136470"/>
              </a:lnSpc>
              <a:spcBef>
                <a:spcPts val="65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numeric values, we model NULLs as any integer in a range of negative values  that we define to be not part of the allowable domain of that numeric value.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71475" marR="862330" rtl="0" algn="l">
              <a:lnSpc>
                <a:spcPct val="136470"/>
              </a:lnSpc>
              <a:spcBef>
                <a:spcPts val="1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Add constraints forcing those attribute values to take on one of the above  mentioned special values representing NULL.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71475" marR="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Add constraints to force all other values to be non null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71475" marR="0" rtl="0" algn="l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Enables handling of nullable foreign keys, and explicit IS NULL checks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84724" y="503825"/>
            <a:ext cx="284670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Constraints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475248" y="1162309"/>
            <a:ext cx="7988300" cy="274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String Constraints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S1 likeop pattern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S1 relop constant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strlen(S) relop constant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5444" lvl="1" marL="88582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S1 relop S2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8425" lvl="1" marL="45720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595959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7909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S1 and S2 are string variables,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79095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i="1"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likeop </a:t>
            </a: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one of LIKE, ILIKE (case insensitive like),NOT LIKE and NOT ILIKE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79095" marR="0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i="1"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relop </a:t>
            </a:r>
            <a:r>
              <a:rPr lang="en-US"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operators are =, &lt;, ≤, &gt;, ≥, &lt;&gt;, and case-insensitive equality denoted by =.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384724" y="503825"/>
            <a:ext cx="284670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Constraints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475248" y="1176351"/>
            <a:ext cx="6683375" cy="2462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String solver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String constraint mutation: {=, &lt;&gt;, &lt;, &gt;, ≤, ≥}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S1 = S2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S1 &gt; S2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S1 &lt; S2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LIKE predicate mutation: {LIKE, ILIKE,NOT LIKE, NOT ILIKE }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Dataset 1 satisfying the condition S1 LIKE pattern.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Dataset 2 satisfying condition S1 ILIKE pattern, but not S1 LIKE pattern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Dataset 3 failing both the LIKE and ILIKE conditions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384724" y="503825"/>
            <a:ext cx="56076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Constrained Aggregation Operation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Aggregation Constraints: Example : SUM (r.a) &gt; 20</a:t>
            </a:r>
            <a:endParaRPr/>
          </a:p>
          <a:p>
            <a:pPr indent="-429894" lvl="0" marL="442594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CVC3 requires us to specify how many tuples r has.</a:t>
            </a:r>
            <a:endParaRPr/>
          </a:p>
          <a:p>
            <a:pPr indent="-429894" lvl="0" marL="442594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Hence, before generating CVC3 constraints we must</a:t>
            </a:r>
            <a:endParaRPr/>
          </a:p>
          <a:p>
            <a:pPr indent="-171450" lvl="1" marL="836294" marR="291465" rtl="0" algn="l">
              <a:lnSpc>
                <a:spcPct val="114599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lphaLcParenBoth"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estimate the number of tuples n, required to satisfy an aggregation  constraint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836294" marR="5080" rtl="0" algn="l">
              <a:lnSpc>
                <a:spcPct val="114599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lphaLcParenBoth"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translate this number n to appropriate number of tuples for each base  relation so that the input of the aggregation contains exactly n tuples.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384724" y="503825"/>
            <a:ext cx="256794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XDa-TA System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475248" y="1176351"/>
            <a:ext cx="7852409" cy="2281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6395" lvl="0" marL="379095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 each query in an assignment, a correct SQL query is given to the tool,  which generates datasets for killing mutants of that query.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Modes: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admin mode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mode.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9894" lvl="0" marL="442594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Assignment can be marked as 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learning assignment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graded assignment.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384724" y="4138620"/>
            <a:ext cx="5878195" cy="65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XDa-TA : Automating Grading of SQL Query Assignments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84724" y="503825"/>
            <a:ext cx="292227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Query Set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2191455" y="1152472"/>
            <a:ext cx="4722982" cy="3764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384724" y="503825"/>
            <a:ext cx="121094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857680" y="1149272"/>
            <a:ext cx="5370234" cy="36263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384724" y="503825"/>
            <a:ext cx="197675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475248" y="1176351"/>
            <a:ext cx="8119745" cy="2033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6395" lvl="0" marL="379095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Integration with course management systems such as Moodle or Blackboard  using the Learning Tools Interoperability (LTI) standard (complete)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Partial Marking Scheme implementation (ongoing)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Future work: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Handling SQL features not supported currently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Multiple queries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Form parameters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84724" y="503825"/>
            <a:ext cx="265176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 Testing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475248" y="1176351"/>
            <a:ext cx="5547995" cy="195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6395" lvl="0" marL="3790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Mutant: Variation of the given query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Mutations model common programming errors, like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Join used instead of outerjoin (or vice versa)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Join/selection condition errors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5914" lvl="2" marL="129349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&lt; vs. &lt;=, missing or extra condition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Wrong aggregate (min vs. max)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Mutant may be the intended query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683171" y="3273468"/>
            <a:ext cx="5105861" cy="13870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84724" y="503825"/>
            <a:ext cx="5194300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 Testing of SQL Queries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59966" y="1167715"/>
            <a:ext cx="8242934" cy="3510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81635" lvl="0" marL="394335" marR="509905" rtl="0" algn="l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Traditional use of mutation testing has been to check coverage of  dataset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5080" rtl="0" algn="l">
              <a:lnSpc>
                <a:spcPct val="1133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Generate mutants of the original program by modifying the program in a controlled  manner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601345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A dataset </a:t>
            </a: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kills </a:t>
            </a: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a mutant if query and the mutant give different results on the  dataset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339725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A dataset is considered </a:t>
            </a: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complete </a:t>
            </a: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if it can kill all non-equivalent mutants of the  given query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1155" lvl="0" marL="39433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Our goal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: generating dataset for testing query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330835" rtl="0" algn="l">
              <a:lnSpc>
                <a:spcPct val="113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Test dataset and query result on the dataset are shown to human, who verifies  that the query result is what is expected given this dataset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Note that we do not need to actually generate and execute mutants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84724" y="503825"/>
            <a:ext cx="217741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Work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459975" y="1167727"/>
            <a:ext cx="8443800" cy="29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81635" lvl="0" marL="394335" marR="5080" rtl="0" algn="l">
              <a:lnSpc>
                <a:spcPct val="115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Tuya and Suarez-Cabal [IST07], Chan et al. [QSIC05] defined a class  of SQL query mutations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Shortcoming: do not address test data generation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635" lvl="0" marL="394335" marR="79375" rtl="0" algn="l">
              <a:lnSpc>
                <a:spcPct val="1385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More recently (and independent of our work) de la Riva et al [AST10]  address data generation using constraints, with the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Alloy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solver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Do not consider alternative join orders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No completeness results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1155" lvl="1" marL="851535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Limitations on constraints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84724" y="503825"/>
            <a:ext cx="2120265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67607" y="1172033"/>
            <a:ext cx="8032115" cy="2967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6500">
            <a:noAutofit/>
          </a:bodyPr>
          <a:lstStyle/>
          <a:p>
            <a:pPr indent="-374015" lvl="0" marL="3867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Principled approach to test data generation for given query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015" lvl="0" marL="386715" marR="0" rtl="0" algn="l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Define class of mutations: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Join/outerjoin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Selection condition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Aggregate function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015" lvl="0" marL="386715" marR="5080" rtl="0" algn="l">
              <a:lnSpc>
                <a:spcPct val="137894"/>
              </a:lnSpc>
              <a:spcBef>
                <a:spcPts val="85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●"/>
            </a:pPr>
            <a:r>
              <a:rPr lang="en-US" sz="1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Algorithm for test data generation that kills all non-equivalent mutants in  above class for a (fairly large) subset of SQL.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Under some simplifying assumptions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3534" lvl="1" marL="843914" marR="220345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○"/>
            </a:pPr>
            <a:r>
              <a:rPr b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With the guarantee that generated datasets are small and realistic, to aid in human  verification of results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84724" y="503825"/>
            <a:ext cx="6652259" cy="45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 Hardness of Data Generation Problem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475248" y="1176351"/>
            <a:ext cx="8274684" cy="2414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-366395" lvl="0" marL="379095" marR="508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Data Generation Problem : 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Is there an assignment of tuples to each relation in  query , Q such that the result of Q and its mutation Q’ differ?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861060" rtl="0" algn="l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Query Containment Problem: Given two SQL queries Q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and Q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is Q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contained in Q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? (Already known to be NP-complete)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66395" lvl="0" marL="37909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Reduction: Consider Q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2 	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1  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and Q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2	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93980" rtl="0" algn="l">
              <a:lnSpc>
                <a:spcPct val="1245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If Data Generation Problem assigns tuples to the relation in Q</a:t>
            </a: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and Q</a:t>
            </a: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such that the results of  above two trees differ than Q</a:t>
            </a: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is not contained in Q</a:t>
            </a: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1.</a:t>
            </a:r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5915" lvl="1" marL="836294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If there is no such assignment</a:t>
            </a: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is contained in Q</a:t>
            </a:r>
            <a:r>
              <a:rPr b="0" i="0" lang="en-US" sz="900" u="none" cap="none" strike="noStrike">
                <a:latin typeface="Arial"/>
                <a:ea typeface="Arial"/>
                <a:cs typeface="Arial"/>
                <a:sym typeface="Arial"/>
              </a:rPr>
              <a:t>1.</a:t>
            </a:r>
            <a:endParaRPr b="0" i="0" sz="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3172693" y="2465357"/>
            <a:ext cx="554998" cy="3788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606190" y="2481770"/>
            <a:ext cx="554998" cy="3460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