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72" r:id="rId1"/>
  </p:sldMasterIdLst>
  <p:notesMasterIdLst>
    <p:notesMasterId r:id="rId35"/>
  </p:notesMasterIdLst>
  <p:sldIdLst>
    <p:sldId id="282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83" r:id="rId12"/>
    <p:sldId id="279" r:id="rId13"/>
    <p:sldId id="265" r:id="rId14"/>
    <p:sldId id="266" r:id="rId15"/>
    <p:sldId id="281" r:id="rId16"/>
    <p:sldId id="284" r:id="rId17"/>
    <p:sldId id="267" r:id="rId18"/>
    <p:sldId id="286" r:id="rId19"/>
    <p:sldId id="289" r:id="rId20"/>
    <p:sldId id="290" r:id="rId21"/>
    <p:sldId id="269" r:id="rId22"/>
    <p:sldId id="288" r:id="rId23"/>
    <p:sldId id="270" r:id="rId24"/>
    <p:sldId id="285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91" r:id="rId34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73" indent="-285721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81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34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87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00FF00"/>
    <a:srgbClr val="766800"/>
    <a:srgbClr val="B09B00"/>
    <a:srgbClr val="FE8637"/>
    <a:srgbClr val="BB6126"/>
    <a:srgbClr val="65F93D"/>
    <a:srgbClr val="FF0000"/>
    <a:srgbClr val="008000"/>
    <a:srgbClr val="2F0567"/>
    <a:srgbClr val="60F2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416" y="-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8A21C-476D-4873-8B08-53F83A5D41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DE8A8-A599-4654-A39C-8F84D9146E13}">
      <dgm:prSet custT="1"/>
      <dgm:spPr/>
      <dgm:t>
        <a:bodyPr/>
        <a:lstStyle/>
        <a:p>
          <a:pPr rtl="0"/>
          <a:r>
            <a:rPr lang="fi-FI" sz="2800" dirty="0" smtClean="0"/>
            <a:t>The problem is </a:t>
          </a:r>
          <a:r>
            <a:rPr lang="fi-FI" sz="2800" b="1" dirty="0" smtClean="0"/>
            <a:t>not</a:t>
          </a:r>
          <a:r>
            <a:rPr lang="fi-FI" sz="2800" dirty="0" smtClean="0"/>
            <a:t> within the database engine!</a:t>
          </a:r>
          <a:endParaRPr lang="fi-FI" sz="2800" dirty="0"/>
        </a:p>
      </dgm:t>
    </dgm:pt>
    <dgm:pt modelId="{D797068F-64AE-497F-BC9D-459C10BBE785}" type="parTrans" cxnId="{3DC037BC-BE1C-43E2-8E94-07D478B53ABF}">
      <dgm:prSet/>
      <dgm:spPr/>
      <dgm:t>
        <a:bodyPr/>
        <a:lstStyle/>
        <a:p>
          <a:endParaRPr lang="en-US"/>
        </a:p>
      </dgm:t>
    </dgm:pt>
    <dgm:pt modelId="{7450C4B9-EDC1-4F9E-A964-8D48FF527A6D}" type="sibTrans" cxnId="{3DC037BC-BE1C-43E2-8E94-07D478B53ABF}">
      <dgm:prSet/>
      <dgm:spPr/>
      <dgm:t>
        <a:bodyPr/>
        <a:lstStyle/>
        <a:p>
          <a:endParaRPr lang="en-US"/>
        </a:p>
      </dgm:t>
    </dgm:pt>
    <dgm:pt modelId="{804D5B82-E9C8-4C5D-AE7F-1B22A6F1F2E8}" type="pres">
      <dgm:prSet presAssocID="{E7D8A21C-476D-4873-8B08-53F83A5D41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EA644-B17B-4A8E-9B2E-168DAEEBAF65}" type="pres">
      <dgm:prSet presAssocID="{961DE8A8-A599-4654-A39C-8F84D9146E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4E70F-6129-4173-9B6D-BBF1B26BE116}" type="presOf" srcId="{961DE8A8-A599-4654-A39C-8F84D9146E13}" destId="{018EA644-B17B-4A8E-9B2E-168DAEEBAF65}" srcOrd="0" destOrd="0" presId="urn:microsoft.com/office/officeart/2005/8/layout/vList2"/>
    <dgm:cxn modelId="{B0095CE2-4E3B-436B-9C28-F9A0D45C0BAA}" type="presOf" srcId="{E7D8A21C-476D-4873-8B08-53F83A5D41CC}" destId="{804D5B82-E9C8-4C5D-AE7F-1B22A6F1F2E8}" srcOrd="0" destOrd="0" presId="urn:microsoft.com/office/officeart/2005/8/layout/vList2"/>
    <dgm:cxn modelId="{3DC037BC-BE1C-43E2-8E94-07D478B53ABF}" srcId="{E7D8A21C-476D-4873-8B08-53F83A5D41CC}" destId="{961DE8A8-A599-4654-A39C-8F84D9146E13}" srcOrd="0" destOrd="0" parTransId="{D797068F-64AE-497F-BC9D-459C10BBE785}" sibTransId="{7450C4B9-EDC1-4F9E-A964-8D48FF527A6D}"/>
    <dgm:cxn modelId="{0812565B-E6E4-411C-B28C-5743BDE9EAE0}" type="presParOf" srcId="{804D5B82-E9C8-4C5D-AE7F-1B22A6F1F2E8}" destId="{018EA644-B17B-4A8E-9B2E-168DAEEBAF65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D8066-F522-43CA-97B6-03E21063BC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BD7A32-4EAE-47CA-ADE1-3306EBD14B1A}">
      <dgm:prSet custT="1"/>
      <dgm:spPr/>
      <dgm:t>
        <a:bodyPr/>
        <a:lstStyle/>
        <a:p>
          <a:pPr algn="ctr" rtl="0"/>
          <a:r>
            <a:rPr lang="fi-FI" sz="2800" dirty="0" smtClean="0"/>
            <a:t>The problem is </a:t>
          </a:r>
          <a:r>
            <a:rPr lang="fi-FI" sz="2800" b="1" dirty="0" smtClean="0"/>
            <a:t>the way queries are invoked</a:t>
          </a:r>
          <a:r>
            <a:rPr lang="fi-FI" sz="2800" dirty="0" smtClean="0"/>
            <a:t> from the application!!</a:t>
          </a:r>
          <a:endParaRPr lang="fi-FI" sz="2800" dirty="0"/>
        </a:p>
      </dgm:t>
    </dgm:pt>
    <dgm:pt modelId="{9E7130C1-4AE7-4DA1-BA05-CF46D43D9169}" type="parTrans" cxnId="{B11B3BAA-F9CD-456D-BE06-506B6F871AE5}">
      <dgm:prSet/>
      <dgm:spPr/>
      <dgm:t>
        <a:bodyPr/>
        <a:lstStyle/>
        <a:p>
          <a:endParaRPr lang="en-US"/>
        </a:p>
      </dgm:t>
    </dgm:pt>
    <dgm:pt modelId="{23748DD3-957F-4110-9003-EDE81F68A8B0}" type="sibTrans" cxnId="{B11B3BAA-F9CD-456D-BE06-506B6F871AE5}">
      <dgm:prSet/>
      <dgm:spPr/>
      <dgm:t>
        <a:bodyPr/>
        <a:lstStyle/>
        <a:p>
          <a:endParaRPr lang="en-US"/>
        </a:p>
      </dgm:t>
    </dgm:pt>
    <dgm:pt modelId="{6C319033-2AAD-4BBA-A438-212D32AF54F4}" type="pres">
      <dgm:prSet presAssocID="{17CD8066-F522-43CA-97B6-03E2106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EF5FF9-8C9F-4D10-8A78-496BC4F251C0}" type="pres">
      <dgm:prSet presAssocID="{A2BD7A32-4EAE-47CA-ADE1-3306EBD14B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B3BAA-F9CD-456D-BE06-506B6F871AE5}" srcId="{17CD8066-F522-43CA-97B6-03E21063BCA0}" destId="{A2BD7A32-4EAE-47CA-ADE1-3306EBD14B1A}" srcOrd="0" destOrd="0" parTransId="{9E7130C1-4AE7-4DA1-BA05-CF46D43D9169}" sibTransId="{23748DD3-957F-4110-9003-EDE81F68A8B0}"/>
    <dgm:cxn modelId="{6FE6445B-01B5-47AF-BE5F-5B1840F777F8}" type="presOf" srcId="{A2BD7A32-4EAE-47CA-ADE1-3306EBD14B1A}" destId="{6BEF5FF9-8C9F-4D10-8A78-496BC4F251C0}" srcOrd="0" destOrd="0" presId="urn:microsoft.com/office/officeart/2005/8/layout/vList2"/>
    <dgm:cxn modelId="{09A51C16-B5AA-4AE8-8598-F5F0748ED575}" type="presOf" srcId="{17CD8066-F522-43CA-97B6-03E21063BCA0}" destId="{6C319033-2AAD-4BBA-A438-212D32AF54F4}" srcOrd="0" destOrd="0" presId="urn:microsoft.com/office/officeart/2005/8/layout/vList2"/>
    <dgm:cxn modelId="{3DBA87FD-2006-49EC-9A97-DE818111BA40}" type="presParOf" srcId="{6C319033-2AAD-4BBA-A438-212D32AF54F4}" destId="{6BEF5FF9-8C9F-4D10-8A78-496BC4F251C0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B2F72-D45E-43EF-B6CB-B57D6B713A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B3A27-A3C4-4C23-8BB5-FF3215CDB3B2}">
      <dgm:prSet custT="1"/>
      <dgm:spPr/>
      <dgm:t>
        <a:bodyPr/>
        <a:lstStyle/>
        <a:p>
          <a:pPr algn="l" rtl="0"/>
          <a:r>
            <a:rPr lang="fi-FI" sz="2800" dirty="0" smtClean="0"/>
            <a:t>Fact 1: Performance of applications can be significantly  improved by asynchronous submission of queries.</a:t>
          </a:r>
          <a:endParaRPr lang="fi-FI" sz="2800" dirty="0"/>
        </a:p>
      </dgm:t>
    </dgm:pt>
    <dgm:pt modelId="{E9904901-1B7B-4FBD-A282-EE8DA1B98962}" type="parTrans" cxnId="{938DDF97-ADF4-4ED9-8D05-00DF628974F5}">
      <dgm:prSet/>
      <dgm:spPr/>
      <dgm:t>
        <a:bodyPr/>
        <a:lstStyle/>
        <a:p>
          <a:endParaRPr lang="en-US"/>
        </a:p>
      </dgm:t>
    </dgm:pt>
    <dgm:pt modelId="{1CD5BEE0-7FC8-4058-864A-00327DA5BD2E}" type="sibTrans" cxnId="{938DDF97-ADF4-4ED9-8D05-00DF628974F5}">
      <dgm:prSet/>
      <dgm:spPr/>
      <dgm:t>
        <a:bodyPr/>
        <a:lstStyle/>
        <a:p>
          <a:endParaRPr lang="en-US"/>
        </a:p>
      </dgm:t>
    </dgm:pt>
    <dgm:pt modelId="{5370B431-4BB3-4043-8397-46A3DA7E1CA6}" type="pres">
      <dgm:prSet presAssocID="{BA9B2F72-D45E-43EF-B6CB-B57D6B713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17FE2-0CCB-460A-A02B-EC2F707C1259}" type="pres">
      <dgm:prSet presAssocID="{B67B3A27-A3C4-4C23-8BB5-FF3215CDB3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DDF97-ADF4-4ED9-8D05-00DF628974F5}" srcId="{BA9B2F72-D45E-43EF-B6CB-B57D6B713A32}" destId="{B67B3A27-A3C4-4C23-8BB5-FF3215CDB3B2}" srcOrd="0" destOrd="0" parTransId="{E9904901-1B7B-4FBD-A282-EE8DA1B98962}" sibTransId="{1CD5BEE0-7FC8-4058-864A-00327DA5BD2E}"/>
    <dgm:cxn modelId="{874567AB-6517-462E-B857-4B91385E4AF2}" type="presOf" srcId="{BA9B2F72-D45E-43EF-B6CB-B57D6B713A32}" destId="{5370B431-4BB3-4043-8397-46A3DA7E1CA6}" srcOrd="0" destOrd="0" presId="urn:microsoft.com/office/officeart/2005/8/layout/vList2"/>
    <dgm:cxn modelId="{E4AF37F2-681E-4232-ADD0-FB002D8E46C6}" type="presOf" srcId="{B67B3A27-A3C4-4C23-8BB5-FF3215CDB3B2}" destId="{92817FE2-0CCB-460A-A02B-EC2F707C1259}" srcOrd="0" destOrd="0" presId="urn:microsoft.com/office/officeart/2005/8/layout/vList2"/>
    <dgm:cxn modelId="{D7DB3296-476A-46C6-B667-44605AE88497}" type="presParOf" srcId="{5370B431-4BB3-4043-8397-46A3DA7E1CA6}" destId="{92817FE2-0CCB-460A-A02B-EC2F707C1259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B0927-85FE-4C6D-835C-F807532602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D15914-157D-4C10-8C36-8AB1BF6B282F}">
      <dgm:prSet custT="1"/>
      <dgm:spPr/>
      <dgm:t>
        <a:bodyPr/>
        <a:lstStyle/>
        <a:p>
          <a:pPr rtl="0"/>
          <a:r>
            <a:rPr lang="fi-FI" sz="2800" dirty="0" smtClean="0"/>
            <a:t>Fact 2: Manually writing applications to exploit asynchronous query submission is </a:t>
          </a:r>
          <a:r>
            <a:rPr lang="fi-FI" sz="2800" b="1" dirty="0" smtClean="0"/>
            <a:t>HARD!!</a:t>
          </a:r>
          <a:endParaRPr lang="fi-FI" sz="2800" b="1" dirty="0"/>
        </a:p>
      </dgm:t>
    </dgm:pt>
    <dgm:pt modelId="{8CF5608A-3824-480F-BED0-561470150AF5}" type="parTrans" cxnId="{B65245B4-95F0-4AF3-A981-C8FE43929885}">
      <dgm:prSet/>
      <dgm:spPr/>
      <dgm:t>
        <a:bodyPr/>
        <a:lstStyle/>
        <a:p>
          <a:endParaRPr lang="en-US"/>
        </a:p>
      </dgm:t>
    </dgm:pt>
    <dgm:pt modelId="{94BF0677-62C4-4E05-AB5A-B812CB154405}" type="sibTrans" cxnId="{B65245B4-95F0-4AF3-A981-C8FE43929885}">
      <dgm:prSet/>
      <dgm:spPr/>
      <dgm:t>
        <a:bodyPr/>
        <a:lstStyle/>
        <a:p>
          <a:endParaRPr lang="en-US"/>
        </a:p>
      </dgm:t>
    </dgm:pt>
    <dgm:pt modelId="{9441BA62-3285-4AFC-BDA1-B52CE0494CE2}" type="pres">
      <dgm:prSet presAssocID="{65AB0927-85FE-4C6D-835C-F807532602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2A3F3-AFD0-40BD-9E41-95FBFF8E7315}" type="pres">
      <dgm:prSet presAssocID="{B1D15914-157D-4C10-8C36-8AB1BF6B2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5245B4-95F0-4AF3-A981-C8FE43929885}" srcId="{65AB0927-85FE-4C6D-835C-F80753260268}" destId="{B1D15914-157D-4C10-8C36-8AB1BF6B282F}" srcOrd="0" destOrd="0" parTransId="{8CF5608A-3824-480F-BED0-561470150AF5}" sibTransId="{94BF0677-62C4-4E05-AB5A-B812CB154405}"/>
    <dgm:cxn modelId="{60E15179-5C7E-4911-A959-041A3A63B64B}" type="presOf" srcId="{65AB0927-85FE-4C6D-835C-F80753260268}" destId="{9441BA62-3285-4AFC-BDA1-B52CE0494CE2}" srcOrd="0" destOrd="0" presId="urn:microsoft.com/office/officeart/2005/8/layout/vList2"/>
    <dgm:cxn modelId="{2601C91D-3C6E-422F-90D3-203A75BE83E9}" type="presOf" srcId="{B1D15914-157D-4C10-8C36-8AB1BF6B282F}" destId="{BFC2A3F3-AFD0-40BD-9E41-95FBFF8E7315}" srcOrd="0" destOrd="0" presId="urn:microsoft.com/office/officeart/2005/8/layout/vList2"/>
    <dgm:cxn modelId="{859952A1-056A-458E-A6CF-D3508A505CDC}" type="presParOf" srcId="{9441BA62-3285-4AFC-BDA1-B52CE0494CE2}" destId="{BFC2A3F3-AFD0-40BD-9E41-95FBFF8E7315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8A5731E3-C1A5-49E0-893D-FE71BEEEC9EC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1E7FFB-9E83-482F-A713-1FD0C92A3603}" type="slidenum">
              <a:rPr lang="fi-FI"/>
              <a:pPr/>
              <a:t>2</a:t>
            </a:fld>
            <a:endParaRPr lang="fi-FI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6B409B-43BB-42A7-9166-64BD51818168}" type="slidenum">
              <a:rPr lang="fi-FI"/>
              <a:pPr/>
              <a:t>14</a:t>
            </a:fld>
            <a:endParaRPr lang="fi-FI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Remove image, expand why it is tedious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4E6C0-938C-444C-B474-438D7485C840}" type="slidenum">
              <a:rPr lang="fi-FI"/>
              <a:pPr/>
              <a:t>17</a:t>
            </a:fld>
            <a:endParaRPr lang="fi-FI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Balloon for </a:t>
            </a:r>
            <a:r>
              <a:rPr lang="en-US" dirty="0" err="1" smtClean="0"/>
              <a:t>lcfd</a:t>
            </a:r>
            <a:r>
              <a:rPr lang="en-US" dirty="0" smtClean="0"/>
              <a:t> – problematic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A5731E3-C1A5-49E0-893D-FE71BEEEC9EC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BFD48C-5DDF-4FEC-9927-59809132C569}" type="slidenum">
              <a:rPr lang="fi-FI"/>
              <a:pPr/>
              <a:t>21</a:t>
            </a:fld>
            <a:endParaRPr lang="fi-FI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515EB5-603D-4E30-8034-F114F51C26B4}" type="slidenum">
              <a:rPr lang="fi-FI"/>
              <a:pPr/>
              <a:t>23</a:t>
            </a:fld>
            <a:endParaRPr lang="fi-FI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Applicability</a:t>
            </a:r>
            <a:r>
              <a:rPr lang="en-US" baseline="0" dirty="0" smtClean="0"/>
              <a:t> without reordering – </a:t>
            </a:r>
          </a:p>
          <a:p>
            <a:pPr marL="0" marR="0" lvl="0" indent="0" algn="l" defTabSz="44921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Applicability: 75-100% of loops on 2 benchmarks after reordering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3A9F8D-BF24-4E46-8D93-31804BC59A0B}" type="slidenum">
              <a:rPr lang="fi-FI"/>
              <a:pPr/>
              <a:t>25</a:t>
            </a:fld>
            <a:endParaRPr lang="fi-FI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E936D9-04F2-4079-BDB8-6CA74EB3C843}" type="slidenum">
              <a:rPr lang="fi-FI"/>
              <a:pPr/>
              <a:t>26</a:t>
            </a:fld>
            <a:endParaRPr lang="fi-FI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746484-5568-4D32-9784-BD1537303B27}" type="slidenum">
              <a:rPr lang="fi-FI"/>
              <a:pPr/>
              <a:t>27</a:t>
            </a:fld>
            <a:endParaRPr lang="fi-FI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3A19DC-C3CB-4A6B-A28B-9D430133082F}" type="slidenum">
              <a:rPr lang="fi-FI"/>
              <a:pPr/>
              <a:t>28</a:t>
            </a:fld>
            <a:endParaRPr lang="fi-FI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4B56BB-63A5-4747-A941-37166ECA7F51}" type="slidenum">
              <a:rPr lang="fi-FI"/>
              <a:pPr/>
              <a:t>29</a:t>
            </a:fld>
            <a:endParaRPr lang="fi-FI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Highlight log scale and factor of 8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F6A6FC-F505-4400-8350-31BA247D3A71}" type="slidenum">
              <a:rPr lang="fi-FI"/>
              <a:pPr/>
              <a:t>3</a:t>
            </a:fld>
            <a:endParaRPr lang="fi-FI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4AAD7E-92CA-4A46-A049-B36A0E64F82F}" type="slidenum">
              <a:rPr lang="fi-FI"/>
              <a:pPr/>
              <a:t>30</a:t>
            </a:fld>
            <a:endParaRPr lang="fi-FI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A51C0D-1726-43D1-B4E8-7DAF17B13B5A}" type="slidenum">
              <a:rPr lang="fi-FI"/>
              <a:pPr/>
              <a:t>31</a:t>
            </a:fld>
            <a:endParaRPr lang="fi-FI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Slide on batch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async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747B6C-4718-47C6-B63E-53233D5D4424}" type="slidenum">
              <a:rPr lang="fi-FI"/>
              <a:pPr/>
              <a:t>32</a:t>
            </a:fld>
            <a:endParaRPr lang="fi-FI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before</a:t>
            </a:r>
            <a:r>
              <a:rPr lang="en-US" baseline="0" dirty="0" smtClean="0"/>
              <a:t> and after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A5731E3-C1A5-49E0-893D-FE71BEEEC9EC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6AD5D4-F62A-4DE0-8F9A-9D22C3842264}" type="slidenum">
              <a:rPr lang="fi-FI"/>
              <a:pPr/>
              <a:t>4</a:t>
            </a:fld>
            <a:endParaRPr lang="fi-FI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FDD07-E75F-4F94-9E5C-F2A713FC5F86}" type="slidenum">
              <a:rPr lang="fi-FI"/>
              <a:pPr/>
              <a:t>5</a:t>
            </a:fld>
            <a:endParaRPr lang="fi-FI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2BBC92-7F13-4CBC-BBF1-99AF77C0CBE3}" type="slidenum">
              <a:rPr lang="fi-FI"/>
              <a:pPr/>
              <a:t>7</a:t>
            </a:fld>
            <a:endParaRPr lang="fi-FI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517E91-CBB6-4A38-B2FA-9016664F9163}" type="slidenum">
              <a:rPr lang="fi-FI"/>
              <a:pPr/>
              <a:t>8</a:t>
            </a:fld>
            <a:endParaRPr lang="fi-FI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82F3D5-2AF0-4BDC-A3A4-C0ACF0B2EEE3}" type="slidenum">
              <a:rPr lang="fi-FI"/>
              <a:pPr/>
              <a:t>9</a:t>
            </a:fld>
            <a:endParaRPr lang="fi-FI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51EBD7-A9FB-4642-97EB-499A988AAB3D}" type="slidenum">
              <a:rPr lang="fi-FI"/>
              <a:pPr/>
              <a:t>10</a:t>
            </a:fld>
            <a:endParaRPr lang="fi-FI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31D4AF-1A27-415E-AB6D-CD87B236C85F}" type="slidenum">
              <a:rPr lang="fi-FI"/>
              <a:pPr/>
              <a:t>13</a:t>
            </a:fld>
            <a:endParaRPr lang="fi-FI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20156" y="3443852"/>
            <a:ext cx="6804422" cy="208818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20156" y="5515236"/>
            <a:ext cx="6804422" cy="151193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60088" y="1294202"/>
            <a:ext cx="2519892" cy="420026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409" y="4609494"/>
            <a:ext cx="4031827" cy="423386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 bwMode="auto">
          <a:xfrm>
            <a:off x="420026" y="0"/>
            <a:ext cx="672042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04641" y="0"/>
            <a:ext cx="115385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92068" y="0"/>
            <a:ext cx="200501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58226" y="0"/>
            <a:ext cx="253868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7237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41599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903501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76073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0047393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44083" y="0"/>
            <a:ext cx="84005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72041" y="3779837"/>
            <a:ext cx="1428089" cy="14279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43779" y="5364693"/>
            <a:ext cx="707125" cy="7070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202840" y="6063428"/>
            <a:ext cx="151209" cy="1511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34674" y="6380366"/>
            <a:ext cx="302419" cy="3023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100130" y="4955787"/>
            <a:ext cx="403225" cy="40318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61320" y="5432981"/>
            <a:ext cx="672042" cy="570474"/>
          </a:xfrm>
        </p:spPr>
        <p:txBody>
          <a:bodyPr/>
          <a:lstStyle/>
          <a:p>
            <a:fld id="{CA0A06C4-EFDB-438B-BBBC-0EE3C77E2E3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C77A-F714-4E58-8397-28723343167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1848115" cy="64502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7DF0-ED1C-42BD-A10C-FC83B98BBA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9069388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4338638"/>
            <a:ext cx="9069388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9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6EA6AE3-B6AA-40D7-9552-6612EFAA49A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1768476"/>
            <a:ext cx="44577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768476"/>
            <a:ext cx="4459288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238" y="4338638"/>
            <a:ext cx="9069388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503239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14C30E6-23B0-47DD-8065-B0A18F49562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6"/>
            <a:ext cx="9069388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4338638"/>
            <a:ext cx="9069388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9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0D19CF0E-E4CA-43CC-B978-C515A34A8678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8232510" cy="53724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D2F035-E64F-4020-A626-3E8066834E5E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56" y="3191863"/>
            <a:ext cx="6804422" cy="2263703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156" y="5522763"/>
            <a:ext cx="6804422" cy="151193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58583" y="1290163"/>
            <a:ext cx="2519892" cy="420026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615" y="4606340"/>
            <a:ext cx="4031827" cy="423386"/>
          </a:xfrm>
        </p:spPr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 bwMode="auto">
          <a:xfrm>
            <a:off x="420026" y="0"/>
            <a:ext cx="672042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4641" y="0"/>
            <a:ext cx="115385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92068" y="0"/>
            <a:ext cx="200501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58226" y="0"/>
            <a:ext cx="253868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7237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41599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903501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76073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44083" y="0"/>
            <a:ext cx="84005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72041" y="3779837"/>
            <a:ext cx="1428089" cy="14279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60394" y="5364693"/>
            <a:ext cx="707125" cy="7070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202840" y="6063428"/>
            <a:ext cx="151209" cy="1511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34674" y="6383726"/>
            <a:ext cx="302419" cy="3023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71511" y="4938247"/>
            <a:ext cx="403225" cy="40318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029851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77936" y="5432981"/>
            <a:ext cx="672042" cy="570474"/>
          </a:xfrm>
        </p:spPr>
        <p:txBody>
          <a:bodyPr/>
          <a:lstStyle/>
          <a:p>
            <a:fld id="{3BDA0DBF-16CD-4E99-91A7-B93569BF5B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A191-353C-4B1C-8EF0-CB2062984A4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4032250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07652" y="1763924"/>
            <a:ext cx="4032250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8316516" cy="1259946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7E10-6258-4B58-87A4-4D55C23F79F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603888"/>
            <a:ext cx="4032250" cy="4283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19799" y="2603888"/>
            <a:ext cx="4032250" cy="4283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04031" y="1730326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88297" y="1730326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238A07-4EF4-4953-87CD-B345A8EE2E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9A49-2912-4F57-9E4E-37DD4B4DC2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717596" y="3527822"/>
            <a:ext cx="6954901" cy="504031"/>
          </a:xfrm>
        </p:spPr>
        <p:txBody>
          <a:bodyPr anchor="b"/>
          <a:lstStyle>
            <a:lvl1pPr algn="l">
              <a:buNone/>
              <a:defRPr sz="22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10066" y="302387"/>
            <a:ext cx="1683464" cy="5493364"/>
          </a:xfrm>
        </p:spPr>
        <p:txBody>
          <a:bodyPr/>
          <a:lstStyle>
            <a:lvl1pPr marL="0" indent="0">
              <a:spcBef>
                <a:spcPts val="441"/>
              </a:spcBef>
              <a:spcAft>
                <a:spcPts val="1102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88427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26576" y="0"/>
            <a:ext cx="0" cy="75596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6021" y="302387"/>
            <a:ext cx="6216385" cy="69750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F58CF7-BD5F-4611-9E99-A7D04C9840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693654" y="3527822"/>
            <a:ext cx="6954901" cy="504031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804422" cy="7559675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5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8823" y="291888"/>
            <a:ext cx="1680104" cy="5463125"/>
          </a:xfrm>
        </p:spPr>
        <p:txBody>
          <a:bodyPr rot="0" spcFirstLastPara="0" vertOverflow="overflow" horzOverflow="overflow" vert="horz" wrap="square" lIns="100794" tIns="50397" rIns="100794" bIns="50397" numCol="1" spcCol="302383" rtlCol="0" fromWordArt="0" anchor="t" anchorCtr="0" forceAA="0" compatLnSpc="1">
            <a:normAutofit/>
          </a:bodyPr>
          <a:lstStyle>
            <a:lvl1pPr marL="0" indent="0">
              <a:spcBef>
                <a:spcPts val="110"/>
              </a:spcBef>
              <a:spcAft>
                <a:spcPts val="441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888427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826576" y="0"/>
            <a:ext cx="0" cy="75596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B75B0E-5830-4F9A-8F1E-9BB541C44CF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259946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8232510" cy="537240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67035" y="1192518"/>
            <a:ext cx="2217505" cy="423386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706380" y="4119594"/>
            <a:ext cx="3527848" cy="403225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4005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61675" y="6320728"/>
            <a:ext cx="672042" cy="574535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4CF77458-1927-4284-A537-1FE081A647E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7" r:id="rId14"/>
  </p:sldLayoutIdLst>
  <p:transition spd="med"/>
  <p:hf hdr="0" ftr="0" dt="0"/>
  <p:txStyles>
    <p:titleStyle>
      <a:lvl1pPr algn="l" rtl="0" eaLnBrk="1" latinLnBrk="0" hangingPunct="1">
        <a:spcBef>
          <a:spcPct val="0"/>
        </a:spcBef>
        <a:buNone/>
        <a:defRPr kumimoji="0" sz="3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1"/>
        </a:buClr>
        <a:buSzPct val="7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0158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0158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0158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0158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17475" indent="-20158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22241" indent="-20158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156" y="1570037"/>
            <a:ext cx="6804422" cy="2088183"/>
          </a:xfrm>
        </p:spPr>
        <p:txBody>
          <a:bodyPr/>
          <a:lstStyle/>
          <a:p>
            <a:r>
              <a:rPr lang="en-US" dirty="0" smtClean="0"/>
              <a:t>Program Transformation for Asynchronous Query 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156" y="4237037"/>
            <a:ext cx="6804422" cy="2743200"/>
          </a:xfrm>
        </p:spPr>
        <p:txBody>
          <a:bodyPr/>
          <a:lstStyle/>
          <a:p>
            <a:r>
              <a:rPr lang="en-US" dirty="0" err="1" smtClean="0"/>
              <a:t>Mahendra</a:t>
            </a:r>
            <a:r>
              <a:rPr lang="en-US" dirty="0" smtClean="0"/>
              <a:t> </a:t>
            </a:r>
            <a:r>
              <a:rPr lang="en-US" dirty="0" err="1" smtClean="0"/>
              <a:t>Chavan</a:t>
            </a:r>
            <a:r>
              <a:rPr lang="en-US" dirty="0" smtClean="0">
                <a:solidFill>
                  <a:srgbClr val="2F0567"/>
                </a:solidFill>
              </a:rPr>
              <a:t>*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Ravindra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Guravannavar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Ramachandra</a:t>
            </a:r>
            <a:r>
              <a:rPr lang="en-US" dirty="0" smtClean="0"/>
              <a:t>, S </a:t>
            </a:r>
            <a:r>
              <a:rPr lang="en-US" dirty="0" err="1" smtClean="0"/>
              <a:t>Sudarshan</a:t>
            </a:r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Indian Institute of Technology Bombay,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Indian Institute of Technology Hyderabad</a:t>
            </a:r>
          </a:p>
          <a:p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2F0567"/>
                </a:solidFill>
              </a:rPr>
              <a:t>*Current Affiliation: Sybase Inc.</a:t>
            </a:r>
            <a:endParaRPr lang="en-US" sz="1800" dirty="0">
              <a:solidFill>
                <a:srgbClr val="2F056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44450"/>
            <a:ext cx="9070975" cy="1171575"/>
          </a:xfrm>
          <a:ln/>
        </p:spPr>
        <p:txBody>
          <a:bodyPr tIns="38803">
            <a:normAutofit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Our Contributions in this paper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FF6309"/>
              </a:buClr>
              <a:buFont typeface="Times New Roman" pitchFamily="16" charset="0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Automatically </a:t>
            </a:r>
            <a:r>
              <a:rPr lang="fi-FI" dirty="0"/>
              <a:t>transform a program to exploit Asynchronous Query Submission</a:t>
            </a:r>
          </a:p>
          <a:p>
            <a:pPr marL="431755" indent="-323816">
              <a:buClr>
                <a:srgbClr val="FF6309"/>
              </a:buClr>
              <a:buFont typeface="Times New Roman" pitchFamily="16" charset="0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A </a:t>
            </a:r>
            <a:r>
              <a:rPr lang="fi-FI" dirty="0"/>
              <a:t>novel Statement Reordering Algorithm that greatly increases the applicability of our transformations</a:t>
            </a:r>
          </a:p>
          <a:p>
            <a:pPr marL="431755" indent="-323816">
              <a:buClr>
                <a:srgbClr val="FF6309"/>
              </a:buClr>
              <a:buFont typeface="Times New Roman" pitchFamily="16" charset="0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An </a:t>
            </a:r>
            <a:r>
              <a:rPr lang="fi-FI" dirty="0"/>
              <a:t>API that wraps any JDBC driver and performs these optimizations (DBridge)</a:t>
            </a:r>
          </a:p>
          <a:p>
            <a:pPr marL="431755" indent="-323816">
              <a:buClr>
                <a:srgbClr val="FF6309"/>
              </a:buClr>
              <a:buFont typeface="Times New Roman" pitchFamily="16" charset="0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System </a:t>
            </a:r>
            <a:r>
              <a:rPr lang="fi-FI" dirty="0"/>
              <a:t>design challenges and a detailed experimental study on real world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9290" y="808037"/>
            <a:ext cx="6804422" cy="2263703"/>
          </a:xfrm>
        </p:spPr>
        <p:txBody>
          <a:bodyPr/>
          <a:lstStyle/>
          <a:p>
            <a:r>
              <a:rPr lang="en-US" dirty="0" smtClean="0"/>
              <a:t>Automatic Program Transformation for asynchronous submission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0DBF-16CD-4E99-91A7-B93569BF5B0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01912" y="4160837"/>
            <a:ext cx="6804422" cy="236220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Increasing the applicability of transformations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small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System design and experimental 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112" y="1189037"/>
            <a:ext cx="38862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5112" y="1112837"/>
            <a:ext cx="41910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657700"/>
          </a:xfrm>
        </p:spPr>
        <p:txBody>
          <a:bodyPr/>
          <a:lstStyle/>
          <a:p>
            <a:r>
              <a:rPr lang="fi-FI" dirty="0" smtClean="0"/>
              <a:t>Program Transformation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313" y="1798637"/>
            <a:ext cx="3733799" cy="292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qt = con.prepare(</a:t>
            </a:r>
          </a:p>
          <a:p>
            <a:r>
              <a:rPr lang="en-US" dirty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"SELECT count(partkey)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"FROM part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"WHERE p_category=?"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);</a:t>
            </a:r>
          </a:p>
          <a:p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(!categoryList.isEmpty())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{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category = categoryList.next();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qt.bind(1, category);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count = 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(qt);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sum += count;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dirty="0">
              <a:latin typeface="Monospace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45112" y="1265237"/>
            <a:ext cx="42672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51798" rIns="89991" bIns="44996"/>
          <a:lstStyle/>
          <a:p>
            <a:pPr>
              <a:lnSpc>
                <a:spcPct val="98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 = con.Prepare(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"SELECT count(partkey) "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+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"FROM part " +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"WHERE p_category=?"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handle[SIZE], n = 0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;</a:t>
            </a:r>
            <a:endParaRPr lang="fi-FI" b="1" dirty="0" smtClean="0">
              <a:solidFill>
                <a:srgbClr val="7F0055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 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= categoryList.next();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qt.bind(1, category);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handle[n++] = </a:t>
            </a: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submitQuery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(qt);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 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 = 0; i &lt; n; i++) 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count = </a:t>
            </a: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fetchResult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(handle[i]);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+= count;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430712" y="3322637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5912" y="5837237"/>
            <a:ext cx="9070975" cy="1524000"/>
          </a:xfrm>
          <a:prstGeom prst="rect">
            <a:avLst/>
          </a:prstGeom>
          <a:ln/>
        </p:spPr>
        <p:txBody>
          <a:bodyPr tIns="21165">
            <a:normAutofit fontScale="92500" lnSpcReduction="20000"/>
          </a:bodyPr>
          <a:lstStyle/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Conceptual API for asynchronous execution</a:t>
            </a:r>
          </a:p>
          <a:p>
            <a:pPr marL="1174628" lvl="1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executeQuery()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blocking call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628" lvl="1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submitQuery() – initiates query and returns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immediately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4628" lvl="1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fetchResult() – blocking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i-FI" sz="2400" dirty="0" smtClean="0">
                <a:latin typeface="+mn-lt"/>
              </a:rPr>
              <a:t>wait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2112" y="4159249"/>
            <a:ext cx="3886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45112" y="4084637"/>
            <a:ext cx="4191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44450"/>
            <a:ext cx="9070975" cy="839787"/>
          </a:xfrm>
          <a:ln/>
        </p:spPr>
        <p:txBody>
          <a:bodyPr tIns="38803">
            <a:normAutofit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Asynchronous query submission model</a:t>
            </a:r>
            <a:endParaRPr lang="fi-FI" dirty="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2413" y="1439863"/>
            <a:ext cx="4967288" cy="407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51798" rIns="89991" bIns="44996"/>
          <a:lstStyle/>
          <a:p>
            <a:pPr>
              <a:lnSpc>
                <a:spcPct val="98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 = con.prepare(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"SELECT count(partkey) 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+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"FROM part " +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"WHERE p_category=?"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handle[SIZE], n = 0;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category = categoryList.next();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qt.bind(1, category);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handle[n++] = </a:t>
            </a: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submitQuery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(qt);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 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 = 0; i &lt; n; i++) 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count = </a:t>
            </a: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fetchResult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(handle[i]);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+= count;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8545512" y="3094037"/>
            <a:ext cx="900113" cy="900112"/>
          </a:xfrm>
          <a:prstGeom prst="can">
            <a:avLst>
              <a:gd name="adj" fmla="val 25000"/>
            </a:avLst>
          </a:prstGeom>
          <a:solidFill>
            <a:srgbClr val="FE863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6945312" y="1570037"/>
            <a:ext cx="685800" cy="69215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30" tIns="45716" rIns="91430" bIns="45716" anchor="ctr"/>
          <a:lstStyle/>
          <a:p>
            <a:endParaRPr lang="en-US" dirty="0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945312" y="3170237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945312" y="4800599"/>
            <a:ext cx="685800" cy="655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659312" y="2636837"/>
            <a:ext cx="1219200" cy="304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sz="1600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Submit Q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659312" y="4195762"/>
            <a:ext cx="14478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sz="1600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Result array</a:t>
            </a:r>
            <a:endParaRPr lang="fi-FI" sz="1600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449512" y="3627437"/>
            <a:ext cx="1905000" cy="289560"/>
          </a:xfrm>
          <a:prstGeom prst="rect">
            <a:avLst/>
          </a:prstGeom>
          <a:solidFill>
            <a:srgbClr val="FE8637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836739" y="4678679"/>
            <a:ext cx="2365373" cy="274638"/>
          </a:xfrm>
          <a:prstGeom prst="rect">
            <a:avLst/>
          </a:prstGeom>
          <a:solidFill>
            <a:schemeClr val="bg2">
              <a:lumMod val="50000"/>
              <a:alpha val="29999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cxnSp>
        <p:nvCxnSpPr>
          <p:cNvPr id="42" name="Curved Connector 41"/>
          <p:cNvCxnSpPr>
            <a:stCxn id="12304" idx="3"/>
            <a:endCxn id="84" idx="1"/>
          </p:cNvCxnSpPr>
          <p:nvPr/>
        </p:nvCxnSpPr>
        <p:spPr>
          <a:xfrm flipV="1">
            <a:off x="4354512" y="3078955"/>
            <a:ext cx="533400" cy="693262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88" idx="1"/>
            <a:endCxn id="12306" idx="3"/>
          </p:cNvCxnSpPr>
          <p:nvPr/>
        </p:nvCxnSpPr>
        <p:spPr>
          <a:xfrm rot="10800000" flipV="1">
            <a:off x="4202112" y="4104480"/>
            <a:ext cx="685800" cy="71151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12292" idx="6"/>
            <a:endCxn id="12291" idx="1"/>
          </p:cNvCxnSpPr>
          <p:nvPr/>
        </p:nvCxnSpPr>
        <p:spPr>
          <a:xfrm>
            <a:off x="7631112" y="1916112"/>
            <a:ext cx="1364457" cy="1177925"/>
          </a:xfrm>
          <a:prstGeom prst="curved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2293" idx="6"/>
            <a:endCxn id="12291" idx="2"/>
          </p:cNvCxnSpPr>
          <p:nvPr/>
        </p:nvCxnSpPr>
        <p:spPr>
          <a:xfrm>
            <a:off x="7631112" y="3513137"/>
            <a:ext cx="914400" cy="30956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>
            <a:stCxn id="12294" idx="6"/>
            <a:endCxn id="12291" idx="3"/>
          </p:cNvCxnSpPr>
          <p:nvPr/>
        </p:nvCxnSpPr>
        <p:spPr>
          <a:xfrm flipV="1">
            <a:off x="7631112" y="3994149"/>
            <a:ext cx="1364457" cy="1134269"/>
          </a:xfrm>
          <a:prstGeom prst="curved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4887912" y="2987674"/>
            <a:ext cx="914400" cy="182562"/>
            <a:chOff x="5268912" y="1692275"/>
            <a:chExt cx="914400" cy="258762"/>
          </a:xfrm>
        </p:grpSpPr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5268912" y="1692275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5573712" y="1692276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5878512" y="1692276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887912" y="4013200"/>
            <a:ext cx="914400" cy="182562"/>
            <a:chOff x="5268912" y="1692275"/>
            <a:chExt cx="914400" cy="258762"/>
          </a:xfrm>
        </p:grpSpPr>
        <p:sp>
          <p:nvSpPr>
            <p:cNvPr id="88" name="Rectangle 7"/>
            <p:cNvSpPr>
              <a:spLocks noChangeArrowheads="1"/>
            </p:cNvSpPr>
            <p:nvPr/>
          </p:nvSpPr>
          <p:spPr bwMode="auto">
            <a:xfrm>
              <a:off x="5268912" y="1692275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5573712" y="1692276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90" name="Rectangle 7"/>
            <p:cNvSpPr>
              <a:spLocks noChangeArrowheads="1"/>
            </p:cNvSpPr>
            <p:nvPr/>
          </p:nvSpPr>
          <p:spPr bwMode="auto">
            <a:xfrm>
              <a:off x="5878512" y="1692276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</p:grpSp>
      <p:sp>
        <p:nvSpPr>
          <p:cNvPr id="105" name="Text Box 12"/>
          <p:cNvSpPr txBox="1">
            <a:spLocks noChangeArrowheads="1"/>
          </p:cNvSpPr>
          <p:nvPr/>
        </p:nvSpPr>
        <p:spPr bwMode="auto">
          <a:xfrm>
            <a:off x="6932612" y="1265237"/>
            <a:ext cx="107950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Thread</a:t>
            </a:r>
            <a:endParaRPr lang="fi-FI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106" name="Text Box 12"/>
          <p:cNvSpPr txBox="1">
            <a:spLocks noChangeArrowheads="1"/>
          </p:cNvSpPr>
          <p:nvPr/>
        </p:nvSpPr>
        <p:spPr bwMode="auto">
          <a:xfrm>
            <a:off x="8697912" y="3398837"/>
            <a:ext cx="6985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DB</a:t>
            </a:r>
            <a:endParaRPr lang="fi-FI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15912" y="5989637"/>
            <a:ext cx="9070975" cy="1219200"/>
          </a:xfrm>
          <a:prstGeom prst="rect">
            <a:avLst/>
          </a:prstGeom>
          <a:ln/>
        </p:spPr>
        <p:txBody>
          <a:bodyPr tIns="21165">
            <a:normAutofit/>
          </a:bodyPr>
          <a:lstStyle/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submitQuery() – returns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immediately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fetchResult() – blocking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call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Curved Connector 50"/>
          <p:cNvCxnSpPr>
            <a:stCxn id="86" idx="3"/>
            <a:endCxn id="12292" idx="2"/>
          </p:cNvCxnSpPr>
          <p:nvPr/>
        </p:nvCxnSpPr>
        <p:spPr>
          <a:xfrm flipV="1">
            <a:off x="5802312" y="1916112"/>
            <a:ext cx="1143000" cy="1162844"/>
          </a:xfrm>
          <a:prstGeom prst="curvedConnector3">
            <a:avLst>
              <a:gd name="adj1" fmla="val 50000"/>
            </a:avLst>
          </a:prstGeom>
          <a:ln w="254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86" idx="3"/>
            <a:endCxn id="12293" idx="2"/>
          </p:cNvCxnSpPr>
          <p:nvPr/>
        </p:nvCxnSpPr>
        <p:spPr>
          <a:xfrm>
            <a:off x="5802312" y="3078956"/>
            <a:ext cx="1143000" cy="434181"/>
          </a:xfrm>
          <a:prstGeom prst="curvedConnector3">
            <a:avLst>
              <a:gd name="adj1" fmla="val 50000"/>
            </a:avLst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86" idx="3"/>
            <a:endCxn id="12294" idx="2"/>
          </p:cNvCxnSpPr>
          <p:nvPr/>
        </p:nvCxnSpPr>
        <p:spPr>
          <a:xfrm>
            <a:off x="5802312" y="3078956"/>
            <a:ext cx="1143000" cy="2049462"/>
          </a:xfrm>
          <a:prstGeom prst="curvedConnector3">
            <a:avLst>
              <a:gd name="adj1" fmla="val 63333"/>
            </a:avLst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2293" idx="3"/>
            <a:endCxn id="90" idx="3"/>
          </p:cNvCxnSpPr>
          <p:nvPr/>
        </p:nvCxnSpPr>
        <p:spPr>
          <a:xfrm rot="5400000">
            <a:off x="6249590" y="3308327"/>
            <a:ext cx="348878" cy="1243433"/>
          </a:xfrm>
          <a:prstGeom prst="curved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endCxn id="90" idx="3"/>
          </p:cNvCxnSpPr>
          <p:nvPr/>
        </p:nvCxnSpPr>
        <p:spPr>
          <a:xfrm rot="10800000">
            <a:off x="5802312" y="4104483"/>
            <a:ext cx="1143000" cy="1123155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0"/>
          <p:cNvCxnSpPr>
            <a:stCxn id="12292" idx="3"/>
            <a:endCxn id="90" idx="3"/>
          </p:cNvCxnSpPr>
          <p:nvPr/>
        </p:nvCxnSpPr>
        <p:spPr>
          <a:xfrm rot="5400000">
            <a:off x="5452200" y="2510937"/>
            <a:ext cx="1943658" cy="1243433"/>
          </a:xfrm>
          <a:prstGeom prst="curvedConnector2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13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2"/>
            <a:ext cx="9070975" cy="884236"/>
          </a:xfrm>
          <a:ln/>
        </p:spPr>
        <p:txBody>
          <a:bodyPr tIns="38803">
            <a:normAutofit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Program </a:t>
            </a:r>
            <a:r>
              <a:rPr lang="fi-FI" dirty="0" smtClean="0"/>
              <a:t>Transformation</a:t>
            </a:r>
            <a:endParaRPr lang="fi-FI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392112" y="1189037"/>
            <a:ext cx="9070975" cy="2895600"/>
          </a:xfrm>
          <a:ln/>
        </p:spPr>
        <p:txBody>
          <a:bodyPr tIns="21165"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Possible to rewrite manually, but tedious</a:t>
            </a:r>
            <a:r>
              <a:rPr lang="fi-FI" sz="2400" dirty="0" smtClean="0"/>
              <a:t>.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Challenge: 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100" dirty="0" smtClean="0"/>
              <a:t>Complex programs with arbitrary control flow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100" dirty="0" smtClean="0"/>
              <a:t>Arbitrary inter-statement data </a:t>
            </a:r>
            <a:r>
              <a:rPr lang="fi-FI" sz="2100" dirty="0" smtClean="0"/>
              <a:t>dependencies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100" dirty="0" smtClean="0"/>
              <a:t>Loop splitting requires variable values to be stored and restored</a:t>
            </a:r>
            <a:endParaRPr lang="fi-FI" sz="2100" dirty="0"/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b="1" dirty="0"/>
              <a:t>Our contribution 1: Automatically rewrite to enable asynchrony</a:t>
            </a:r>
            <a:r>
              <a:rPr lang="fi-FI" sz="2400" b="1" dirty="0" smtClean="0"/>
              <a:t>.</a:t>
            </a:r>
            <a:endParaRPr lang="fi-FI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219791" y="4321258"/>
            <a:ext cx="3554321" cy="22098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52196" y="4313237"/>
            <a:ext cx="3498116" cy="2217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51798" rIns="89991" bIns="44996"/>
          <a:lstStyle/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sz="14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handle[SIZE], n = 0;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category = categoryList.next();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qt.bind(1, category);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handle[n++] = </a:t>
            </a:r>
            <a:r>
              <a:rPr lang="fi-FI" sz="1400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submitQuery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(qt);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      </a:t>
            </a:r>
            <a:endParaRPr lang="fi-FI" sz="14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sz="14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14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sz="14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 = 0; i &lt; n; i++) 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count = </a:t>
            </a:r>
            <a:r>
              <a:rPr lang="fi-FI" sz="1400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fetchResult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(handle[i]);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+= count;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112" y="4465637"/>
            <a:ext cx="3048000" cy="18288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3112" y="4670174"/>
            <a:ext cx="3048000" cy="149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sz="1400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sz="1400" dirty="0" smtClean="0">
                <a:solidFill>
                  <a:srgbClr val="000000"/>
                </a:solidFill>
                <a:latin typeface="Monospace"/>
              </a:rPr>
              <a:t>(!categoryList.isEmpty())</a:t>
            </a:r>
            <a:r>
              <a:rPr lang="en-US" sz="1400" b="1" dirty="0" smtClean="0">
                <a:solidFill>
                  <a:srgbClr val="000000"/>
                </a:solidFill>
                <a:latin typeface="Monospace"/>
              </a:rPr>
              <a:t>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ospace"/>
              </a:rPr>
              <a:t>	category = categoryList.next();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ospace"/>
              </a:rPr>
              <a:t>	qt.bind(1, category);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ospace"/>
              </a:rPr>
              <a:t>	count = </a:t>
            </a:r>
            <a:r>
              <a:rPr lang="en-US" sz="1400" b="1" dirty="0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sz="1400" dirty="0" smtClean="0">
                <a:solidFill>
                  <a:srgbClr val="000000"/>
                </a:solidFill>
                <a:latin typeface="Monospace"/>
              </a:rPr>
              <a:t>(qt);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ospace"/>
              </a:rPr>
              <a:t>	sum += count;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sz="1400" dirty="0">
              <a:latin typeface="Monospace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66976" y="5227637"/>
            <a:ext cx="544736" cy="348916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19791" y="5586178"/>
            <a:ext cx="3554321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3112" y="5683416"/>
            <a:ext cx="3048001" cy="142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12-Point Star 14"/>
          <p:cNvSpPr/>
          <p:nvPr/>
        </p:nvSpPr>
        <p:spPr>
          <a:xfrm>
            <a:off x="3973512" y="4816157"/>
            <a:ext cx="1127760" cy="1203960"/>
          </a:xfrm>
          <a:prstGeom prst="star12">
            <a:avLst/>
          </a:prstGeom>
          <a:noFill/>
          <a:ln>
            <a:solidFill>
              <a:srgbClr val="BB6126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34"/>
          <p:cNvSpPr>
            <a:spLocks noGrp="1"/>
          </p:cNvSpPr>
          <p:nvPr>
            <p:ph type="sldNum" sz="quarter" idx="4294967295"/>
          </p:nvPr>
        </p:nvSpPr>
        <p:spPr>
          <a:xfrm>
            <a:off x="9053115" y="6396928"/>
            <a:ext cx="672042" cy="574535"/>
          </a:xfrm>
          <a:prstGeom prst="rect">
            <a:avLst/>
          </a:prstGeom>
        </p:spPr>
        <p:txBody>
          <a:bodyPr/>
          <a:lstStyle/>
          <a:p>
            <a:fld id="{35D2F035-E64F-4020-A626-3E8066834E5E}" type="slidenum">
              <a:rPr lang="fi-FI" b="1" smtClean="0">
                <a:solidFill>
                  <a:schemeClr val="bg1"/>
                </a:solidFill>
              </a:rPr>
              <a:pPr/>
              <a:t>14</a:t>
            </a:fld>
            <a:endParaRPr lang="fi-F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037"/>
            <a:ext cx="8232510" cy="955146"/>
          </a:xfrm>
        </p:spPr>
        <p:txBody>
          <a:bodyPr/>
          <a:lstStyle/>
          <a:p>
            <a:r>
              <a:rPr lang="en-US" dirty="0" smtClean="0"/>
              <a:t>Program transformation rules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417637"/>
            <a:ext cx="9070975" cy="5486400"/>
          </a:xfrm>
          <a:ln/>
        </p:spPr>
        <p:txBody>
          <a:bodyPr>
            <a:normAutofit fontScale="92500"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Rule A: Equivalence rule for Loop fission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Minimal pre-conditions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Simplified handling of nested loops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Rule B: Converting control dependencies to flow dependencies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Enables handling conditional branching(if-then-else) structures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Rule C1, C2, C3: Rules to facilitate reordering of statements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Used by our statement reordering algorithm (coming up next)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fi-FI" dirty="0" smtClean="0"/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All the above simplify and generalize the transformation rules  of  our VLDB08 </a:t>
            </a:r>
            <a:r>
              <a:rPr lang="en-US" dirty="0" smtClean="0"/>
              <a:t>paper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For details, refer to our paper</a:t>
            </a:r>
            <a:endParaRPr lang="fi-F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0DBF-16CD-4E99-91A7-B93569BF5B0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655490" y="3322637"/>
            <a:ext cx="6804422" cy="1370929"/>
          </a:xfrm>
        </p:spPr>
        <p:txBody>
          <a:bodyPr/>
          <a:lstStyle/>
          <a:p>
            <a:r>
              <a:rPr lang="en-US" dirty="0" smtClean="0"/>
              <a:t>Increasing the applicability of transformations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601912" y="5303837"/>
            <a:ext cx="6804422" cy="129540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System design and experimental evaluation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754312" y="1265237"/>
            <a:ext cx="6804422" cy="167640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 smtClean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Automatic Program Transformation for asynchronous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small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112" y="4160837"/>
            <a:ext cx="3886200" cy="2514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0312" y="4160837"/>
            <a:ext cx="3886200" cy="2514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2"/>
            <a:ext cx="9070975" cy="960436"/>
          </a:xfrm>
          <a:ln/>
        </p:spPr>
        <p:txBody>
          <a:bodyPr tIns="38803">
            <a:normAutofit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Applicability of transformations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503239" y="1189037"/>
            <a:ext cx="9070975" cy="2919414"/>
          </a:xfrm>
          <a:ln/>
        </p:spPr>
        <p:txBody>
          <a:bodyPr tIns="21165"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Pre-conditions due to inter statement dependencies restrict </a:t>
            </a:r>
            <a:r>
              <a:rPr lang="fi-FI" sz="2400" dirty="0"/>
              <a:t>applicability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b="1" dirty="0" smtClean="0"/>
              <a:t>Our </a:t>
            </a:r>
            <a:r>
              <a:rPr lang="fi-FI" sz="2400" b="1" dirty="0"/>
              <a:t>Contribution 2: A Statement Reordering algorithm that </a:t>
            </a:r>
            <a:endParaRPr lang="fi-FI" sz="2400" b="1" dirty="0" smtClean="0"/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100" b="1" dirty="0" smtClean="0"/>
              <a:t>Removes dependencies that prevent transformation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100" b="1" dirty="0" smtClean="0"/>
              <a:t>Enables </a:t>
            </a:r>
            <a:r>
              <a:rPr lang="fi-FI" sz="2100" b="1" dirty="0"/>
              <a:t>loop fission at the boundaries of the query execution statement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312" y="4541837"/>
            <a:ext cx="3886200" cy="16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(category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!=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null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Monospace"/>
              </a:rPr>
              <a:t>qt.bind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(1, category);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count = </a:t>
            </a:r>
            <a:r>
              <a:rPr lang="en-US" b="1" dirty="0" err="1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(qt);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  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sum = sum + count;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category = </a:t>
            </a:r>
            <a:r>
              <a:rPr lang="en-US" dirty="0" err="1" smtClean="0">
                <a:solidFill>
                  <a:srgbClr val="000000"/>
                </a:solidFill>
                <a:latin typeface="Monospace"/>
              </a:rPr>
              <a:t>getParent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(category);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dirty="0">
              <a:latin typeface="Monospac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0312" y="4465637"/>
            <a:ext cx="3886200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(category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!=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null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temp = category;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category = </a:t>
            </a:r>
            <a:r>
              <a:rPr lang="en-US" dirty="0" err="1" smtClean="0">
                <a:solidFill>
                  <a:srgbClr val="000000"/>
                </a:solidFill>
                <a:latin typeface="Monospace"/>
              </a:rPr>
              <a:t>getParent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(category);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Monospace"/>
              </a:rPr>
              <a:t>qt.bind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(1, temp);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count = </a:t>
            </a:r>
            <a:r>
              <a:rPr lang="en-US" b="1" dirty="0" err="1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(qt);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  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sum = sum + count;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dirty="0">
              <a:latin typeface="Monospace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06912" y="5151437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112" y="6677435"/>
            <a:ext cx="3886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Loop fission not possible due to dependency (            ) 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0312" y="6677435"/>
            <a:ext cx="3886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Loop fission enabled by safe reordering</a:t>
            </a:r>
            <a:endParaRPr lang="en-US" dirty="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040312" y="5789929"/>
            <a:ext cx="3886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112" y="5380037"/>
            <a:ext cx="3886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&quot;No&quot; Symbol 17"/>
          <p:cNvSpPr/>
          <p:nvPr/>
        </p:nvSpPr>
        <p:spPr>
          <a:xfrm>
            <a:off x="1992312" y="6142037"/>
            <a:ext cx="457200" cy="457200"/>
          </a:xfrm>
          <a:prstGeom prst="noSmoking">
            <a:avLst>
              <a:gd name="adj" fmla="val 119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76580" y="4800917"/>
            <a:ext cx="612140" cy="975043"/>
          </a:xfrm>
          <a:custGeom>
            <a:avLst/>
            <a:gdLst>
              <a:gd name="connsiteX0" fmla="*/ 383540 w 612140"/>
              <a:gd name="connsiteY0" fmla="*/ 990600 h 990600"/>
              <a:gd name="connsiteX1" fmla="*/ 93980 w 612140"/>
              <a:gd name="connsiteY1" fmla="*/ 868680 h 990600"/>
              <a:gd name="connsiteX2" fmla="*/ 2540 w 612140"/>
              <a:gd name="connsiteY2" fmla="*/ 518160 h 990600"/>
              <a:gd name="connsiteX3" fmla="*/ 109220 w 612140"/>
              <a:gd name="connsiteY3" fmla="*/ 167640 h 990600"/>
              <a:gd name="connsiteX4" fmla="*/ 612140 w 61214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140" h="990600">
                <a:moveTo>
                  <a:pt x="383540" y="990600"/>
                </a:moveTo>
                <a:cubicBezTo>
                  <a:pt x="270510" y="969010"/>
                  <a:pt x="157480" y="947420"/>
                  <a:pt x="93980" y="868680"/>
                </a:cubicBezTo>
                <a:cubicBezTo>
                  <a:pt x="30480" y="789940"/>
                  <a:pt x="0" y="635000"/>
                  <a:pt x="2540" y="518160"/>
                </a:cubicBezTo>
                <a:cubicBezTo>
                  <a:pt x="5080" y="401320"/>
                  <a:pt x="7620" y="254000"/>
                  <a:pt x="109220" y="167640"/>
                </a:cubicBezTo>
                <a:cubicBezTo>
                  <a:pt x="210820" y="81280"/>
                  <a:pt x="551180" y="5080"/>
                  <a:pt x="612140" y="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912" y="6137938"/>
            <a:ext cx="533400" cy="50470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2723832" y="7115809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idx="12"/>
          </p:nvPr>
        </p:nvSpPr>
        <p:spPr>
          <a:xfrm>
            <a:off x="8917940" y="6340157"/>
            <a:ext cx="709612" cy="519113"/>
          </a:xfrm>
        </p:spPr>
        <p:txBody>
          <a:bodyPr/>
          <a:lstStyle/>
          <a:p>
            <a:fld id="{A14C30E6-23B0-47DD-8065-B0A18F49562B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15912" y="1570037"/>
            <a:ext cx="5105400" cy="2743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031" y="-30163"/>
            <a:ext cx="8232510" cy="1038700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2835273" y="5489575"/>
            <a:ext cx="3576639" cy="1490662"/>
            <a:chOff x="1632" y="2889"/>
            <a:chExt cx="2253" cy="939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632" y="2976"/>
              <a:ext cx="2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064" y="2889"/>
              <a:ext cx="163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Flow </a:t>
              </a:r>
              <a:r>
                <a:rPr lang="en-US" dirty="0" smtClean="0">
                  <a:latin typeface="+mn-lt"/>
                </a:rPr>
                <a:t>Dependence (W-R)</a:t>
              </a:r>
              <a:endParaRPr lang="en-US" dirty="0">
                <a:latin typeface="+mn-lt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632" y="3168"/>
              <a:ext cx="288" cy="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064" y="3072"/>
              <a:ext cx="158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Anti </a:t>
              </a:r>
              <a:r>
                <a:rPr lang="en-US" dirty="0" smtClean="0">
                  <a:latin typeface="+mn-lt"/>
                </a:rPr>
                <a:t>Dependence (R-W)</a:t>
              </a:r>
              <a:endParaRPr lang="en-US" dirty="0">
                <a:latin typeface="+mn-lt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1632" y="3360"/>
              <a:ext cx="288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072" y="3264"/>
              <a:ext cx="181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Output </a:t>
              </a:r>
              <a:r>
                <a:rPr lang="en-US" dirty="0" smtClean="0">
                  <a:latin typeface="+mn-lt"/>
                </a:rPr>
                <a:t>Dependence (W-W)</a:t>
              </a:r>
              <a:endParaRPr lang="en-US" dirty="0">
                <a:latin typeface="+mn-lt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1632" y="3744"/>
              <a:ext cx="2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064" y="3666"/>
              <a:ext cx="89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Loop-Carried</a:t>
              </a: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1632" y="3552"/>
              <a:ext cx="288" cy="1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2064" y="3456"/>
              <a:ext cx="139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Control Dependence</a:t>
              </a:r>
            </a:p>
          </p:txBody>
        </p:sp>
      </p:grp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726112" y="993775"/>
            <a:ext cx="357187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Data </a:t>
            </a:r>
            <a:r>
              <a:rPr lang="en-US" dirty="0" smtClean="0">
                <a:latin typeface="+mn-lt"/>
              </a:rPr>
              <a:t>Dependence Graph (DDG)</a:t>
            </a:r>
            <a:endParaRPr lang="en-US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3112" y="1570037"/>
            <a:ext cx="4648200" cy="2743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312" y="1951037"/>
            <a:ext cx="4648200" cy="1981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(category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!= </a:t>
            </a:r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null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)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  <a:latin typeface="Monospace"/>
              </a:rPr>
              <a:t>qt.bind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(1, category);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count = </a:t>
            </a:r>
            <a:r>
              <a:rPr lang="en-US" sz="2200" b="1" dirty="0" err="1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(qt);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sum = sum + count;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category = </a:t>
            </a:r>
            <a:r>
              <a:rPr lang="en-US" sz="2200" dirty="0" err="1" smtClean="0">
                <a:solidFill>
                  <a:srgbClr val="000000"/>
                </a:solidFill>
                <a:latin typeface="Monospace"/>
              </a:rPr>
              <a:t>getParent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(category);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sz="2200" dirty="0">
              <a:latin typeface="Monospace"/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6107112" y="3779837"/>
            <a:ext cx="2971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6107112" y="2560637"/>
            <a:ext cx="2971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315912" y="2316797"/>
            <a:ext cx="5105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5" idx="3"/>
          </p:cNvCxnSpPr>
          <p:nvPr/>
        </p:nvCxnSpPr>
        <p:spPr>
          <a:xfrm>
            <a:off x="315912" y="2941637"/>
            <a:ext cx="5105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5912" y="1951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S1: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5912" y="25916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S2: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5912" y="28964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S3:</a:t>
            </a:r>
            <a:endParaRPr lang="en-US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5912" y="32012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S4:</a:t>
            </a:r>
            <a:endParaRPr lang="en-US" dirty="0"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50112" y="15700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50112" y="28654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250112" y="52276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50112" y="40846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40" idx="4"/>
            <a:endCxn id="42" idx="0"/>
          </p:cNvCxnSpPr>
          <p:nvPr/>
        </p:nvCxnSpPr>
        <p:spPr>
          <a:xfrm rot="5400000">
            <a:off x="7288212" y="2560637"/>
            <a:ext cx="609600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0" idx="2"/>
            <a:endCxn id="43" idx="2"/>
          </p:cNvCxnSpPr>
          <p:nvPr/>
        </p:nvCxnSpPr>
        <p:spPr>
          <a:xfrm rot="10800000" flipV="1">
            <a:off x="7250112" y="1912937"/>
            <a:ext cx="1588" cy="3657600"/>
          </a:xfrm>
          <a:prstGeom prst="curvedConnector3">
            <a:avLst>
              <a:gd name="adj1" fmla="val 41267015"/>
            </a:avLst>
          </a:prstGeom>
          <a:ln w="28575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0800000" flipV="1">
            <a:off x="7250113" y="1951037"/>
            <a:ext cx="1588" cy="3657600"/>
          </a:xfrm>
          <a:prstGeom prst="curvedConnector3">
            <a:avLst>
              <a:gd name="adj1" fmla="val 62380372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2" idx="2"/>
            <a:endCxn id="43" idx="2"/>
          </p:cNvCxnSpPr>
          <p:nvPr/>
        </p:nvCxnSpPr>
        <p:spPr>
          <a:xfrm rot="10800000" flipV="1">
            <a:off x="7250112" y="3208337"/>
            <a:ext cx="1588" cy="2362200"/>
          </a:xfrm>
          <a:prstGeom prst="curvedConnector3">
            <a:avLst>
              <a:gd name="adj1" fmla="val 22073055"/>
            </a:avLst>
          </a:prstGeom>
          <a:ln w="28575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2" idx="4"/>
            <a:endCxn id="49" idx="0"/>
          </p:cNvCxnSpPr>
          <p:nvPr/>
        </p:nvCxnSpPr>
        <p:spPr>
          <a:xfrm rot="5400000">
            <a:off x="7326312" y="3817937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49" idx="6"/>
            <a:endCxn id="42" idx="6"/>
          </p:cNvCxnSpPr>
          <p:nvPr/>
        </p:nvCxnSpPr>
        <p:spPr>
          <a:xfrm flipV="1">
            <a:off x="7935912" y="3208337"/>
            <a:ext cx="1588" cy="1219200"/>
          </a:xfrm>
          <a:prstGeom prst="curvedConnector3">
            <a:avLst>
              <a:gd name="adj1" fmla="val 23992451"/>
            </a:avLst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43" idx="6"/>
            <a:endCxn id="40" idx="6"/>
          </p:cNvCxnSpPr>
          <p:nvPr/>
        </p:nvCxnSpPr>
        <p:spPr>
          <a:xfrm flipV="1">
            <a:off x="7935912" y="1912937"/>
            <a:ext cx="1588" cy="3657600"/>
          </a:xfrm>
          <a:prstGeom prst="curvedConnector3">
            <a:avLst>
              <a:gd name="adj1" fmla="val 60460976"/>
            </a:avLst>
          </a:prstGeom>
          <a:ln w="28575">
            <a:solidFill>
              <a:schemeClr val="tx1"/>
            </a:solidFill>
            <a:prstDash val="dash"/>
            <a:tailEnd type="triangle" w="lg" len="lg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43" idx="3"/>
            <a:endCxn id="43" idx="5"/>
          </p:cNvCxnSpPr>
          <p:nvPr/>
        </p:nvCxnSpPr>
        <p:spPr>
          <a:xfrm rot="16200000" flipH="1">
            <a:off x="7593012" y="5570537"/>
            <a:ext cx="1588" cy="484934"/>
          </a:xfrm>
          <a:prstGeom prst="curvedConnector3">
            <a:avLst>
              <a:gd name="adj1" fmla="val 54309400"/>
            </a:avLst>
          </a:prstGeom>
          <a:ln w="2857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>
            <a:stCxn id="43" idx="3"/>
            <a:endCxn id="43" idx="5"/>
          </p:cNvCxnSpPr>
          <p:nvPr/>
        </p:nvCxnSpPr>
        <p:spPr>
          <a:xfrm rot="16200000" flipH="1">
            <a:off x="7593012" y="5570537"/>
            <a:ext cx="1588" cy="484934"/>
          </a:xfrm>
          <a:prstGeom prst="curvedConnector3">
            <a:avLst>
              <a:gd name="adj1" fmla="val 30316949"/>
            </a:avLst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lide Number Placeholder 10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38A07-4EF4-4953-87CD-B345A8EE2E1A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220912" y="884237"/>
            <a:ext cx="5105400" cy="2743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7831" y="-30163"/>
            <a:ext cx="1869281" cy="733900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78112" y="884237"/>
            <a:ext cx="4648200" cy="2743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54312" y="1265237"/>
            <a:ext cx="4648200" cy="1981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(category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!= </a:t>
            </a:r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null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)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  <a:latin typeface="Monospace"/>
              </a:rPr>
              <a:t>qt.bind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(1, category);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count = </a:t>
            </a:r>
            <a:r>
              <a:rPr lang="en-US" sz="2200" b="1" dirty="0" err="1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(qt);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sum = sum + count;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category = </a:t>
            </a:r>
            <a:r>
              <a:rPr lang="en-US" sz="2200" dirty="0" err="1" smtClean="0">
                <a:solidFill>
                  <a:srgbClr val="000000"/>
                </a:solidFill>
                <a:latin typeface="Monospace"/>
              </a:rPr>
              <a:t>getParent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(category);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sz="2200" dirty="0">
              <a:latin typeface="Monospace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20912" y="1630997"/>
            <a:ext cx="5105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5" idx="3"/>
          </p:cNvCxnSpPr>
          <p:nvPr/>
        </p:nvCxnSpPr>
        <p:spPr>
          <a:xfrm>
            <a:off x="2220912" y="2255837"/>
            <a:ext cx="5105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20912" y="12652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S1: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20912" y="178339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S2: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20912" y="22106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S3:</a:t>
            </a:r>
            <a:endParaRPr lang="en-US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20912" y="25154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S4:</a:t>
            </a:r>
            <a:endParaRPr lang="en-US" dirty="0"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78112" y="4618037"/>
            <a:ext cx="4648200" cy="229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(category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!= </a:t>
            </a:r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null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)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 </a:t>
            </a:r>
            <a:r>
              <a:rPr lang="en-US" sz="2200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temp = category;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category = </a:t>
            </a:r>
            <a:r>
              <a:rPr lang="en-US" sz="2200" dirty="0" err="1" smtClean="0">
                <a:solidFill>
                  <a:srgbClr val="000000"/>
                </a:solidFill>
                <a:latin typeface="Monospace"/>
              </a:rPr>
              <a:t>getParent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(category);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  <a:latin typeface="Monospace"/>
              </a:rPr>
              <a:t>qt.bind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(1, temp);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count = </a:t>
            </a:r>
            <a:r>
              <a:rPr lang="en-US" sz="2200" b="1" dirty="0" err="1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(qt);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sum = sum + count;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sz="2200" dirty="0">
              <a:latin typeface="Monospace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20912" y="4389437"/>
            <a:ext cx="5105400" cy="2743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678112" y="4389437"/>
            <a:ext cx="4648200" cy="2743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2220912" y="6218237"/>
            <a:ext cx="5105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20912" y="5608637"/>
            <a:ext cx="5105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20912" y="46490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S1:</a:t>
            </a:r>
            <a:endParaRPr lang="en-US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20912" y="5761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S2:</a:t>
            </a:r>
            <a:endParaRPr lang="en-US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20912" y="62182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S3:</a:t>
            </a:r>
            <a:endParaRPr lang="en-US" dirty="0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20912" y="52586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S4:</a:t>
            </a:r>
            <a:endParaRPr lang="en-US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20912" y="49538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+mn-lt"/>
              </a:rPr>
              <a:t>S5: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6" name="Right Arrow 65"/>
          <p:cNvSpPr/>
          <p:nvPr/>
        </p:nvSpPr>
        <p:spPr>
          <a:xfrm rot="5400000">
            <a:off x="4719554" y="3795795"/>
            <a:ext cx="443267" cy="411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1"/>
          </p:nvPr>
        </p:nvSpPr>
        <p:spPr>
          <a:xfrm>
            <a:off x="8961675" y="6320728"/>
            <a:ext cx="672042" cy="574535"/>
          </a:xfrm>
        </p:spPr>
        <p:txBody>
          <a:bodyPr/>
          <a:lstStyle/>
          <a:p>
            <a:fld id="{CE238A07-4EF4-4953-87CD-B345A8EE2E1A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620712" y="4237037"/>
            <a:ext cx="1945481" cy="68580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After</a:t>
            </a:r>
            <a:endParaRPr kumimoji="0" lang="en-US" sz="33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11512" y="4999037"/>
            <a:ext cx="2590800" cy="304800"/>
          </a:xfrm>
          <a:prstGeom prst="rect">
            <a:avLst/>
          </a:prstGeom>
          <a:solidFill>
            <a:srgbClr val="00FF00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" y="3017837"/>
            <a:ext cx="2068512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Intuition: Move </a:t>
            </a:r>
            <a:r>
              <a:rPr lang="en-US" sz="2000" dirty="0" smtClean="0">
                <a:latin typeface="+mn-lt"/>
              </a:rPr>
              <a:t>S4 before S2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5472" y="5608637"/>
            <a:ext cx="685800" cy="304800"/>
          </a:xfrm>
          <a:prstGeom prst="rect">
            <a:avLst/>
          </a:prstGeom>
          <a:solidFill>
            <a:srgbClr val="00FF00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Left Arrow 29"/>
          <p:cNvSpPr/>
          <p:nvPr/>
        </p:nvSpPr>
        <p:spPr>
          <a:xfrm rot="10800000">
            <a:off x="1535112" y="1722437"/>
            <a:ext cx="5334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xiQ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12383" y="1768475"/>
            <a:ext cx="6652684" cy="4989513"/>
          </a:xfrm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68314" y="2"/>
            <a:ext cx="9070975" cy="960436"/>
          </a:xfrm>
          <a:prstGeom prst="rect">
            <a:avLst/>
          </a:prstGeom>
          <a:ln/>
        </p:spPr>
        <p:txBody>
          <a:bodyPr vert="horz" lIns="100794" tIns="38803" rIns="100794" bIns="50397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33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Problem</a:t>
            </a:r>
            <a:endParaRPr kumimoji="0" lang="fi-FI" sz="33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031" y="46037"/>
            <a:ext cx="2478881" cy="657700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 rot="5400000">
            <a:off x="5025136" y="3459861"/>
            <a:ext cx="381000" cy="411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38A07-4EF4-4953-87CD-B345A8EE2E1A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239712" y="6599237"/>
            <a:ext cx="1945481" cy="68580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After</a:t>
            </a:r>
            <a:endParaRPr kumimoji="0" lang="en-US" sz="33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7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731837"/>
            <a:ext cx="4770020" cy="2514600"/>
          </a:xfrm>
          <a:prstGeom prst="rect">
            <a:avLst/>
          </a:prstGeom>
        </p:spPr>
      </p:pic>
      <p:pic>
        <p:nvPicPr>
          <p:cNvPr id="29" name="Picture 28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1" y="4052665"/>
            <a:ext cx="4934953" cy="2622772"/>
          </a:xfrm>
          <a:prstGeom prst="rect">
            <a:avLst/>
          </a:prstGeom>
        </p:spPr>
      </p:pic>
      <p:pic>
        <p:nvPicPr>
          <p:cNvPr id="58" name="Picture 57" descr="Pic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757" y="198437"/>
            <a:ext cx="1836755" cy="3048000"/>
          </a:xfrm>
          <a:prstGeom prst="rect">
            <a:avLst/>
          </a:prstGeom>
        </p:spPr>
      </p:pic>
      <p:pic>
        <p:nvPicPr>
          <p:cNvPr id="10" name="Picture 9" descr="Pictur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712" y="3612418"/>
            <a:ext cx="2076114" cy="3596419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5268912" y="1646237"/>
            <a:ext cx="609600" cy="3048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5268912" y="5151437"/>
            <a:ext cx="609600" cy="3048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-30163"/>
            <a:ext cx="9070975" cy="987427"/>
          </a:xfrm>
          <a:ln/>
        </p:spPr>
        <p:txBody>
          <a:bodyPr tIns="35276">
            <a:normAutofit fontScale="90000"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4000" dirty="0"/>
              <a:t>The Statement Reordering Algorithm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493838"/>
            <a:ext cx="9070975" cy="3733799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b="1" dirty="0"/>
              <a:t>Goal:</a:t>
            </a:r>
            <a:r>
              <a:rPr lang="fi-FI" dirty="0"/>
              <a:t> Reorder statements such that no loop-carried flow dependencies cross the desired split boundary.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b="1" dirty="0"/>
              <a:t>Input: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The blocking query execution </a:t>
            </a:r>
            <a:r>
              <a:rPr lang="fi-FI" dirty="0" smtClean="0"/>
              <a:t>statement Sq</a:t>
            </a:r>
            <a:endParaRPr lang="fi-FI" dirty="0"/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The basic block b representing the loop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b="1" dirty="0"/>
              <a:t>Output:</a:t>
            </a:r>
            <a:r>
              <a:rPr lang="fi-FI" dirty="0"/>
              <a:t> </a:t>
            </a:r>
            <a:r>
              <a:rPr lang="fi-FI" dirty="0" smtClean="0"/>
              <a:t>Where possible, a </a:t>
            </a:r>
            <a:r>
              <a:rPr lang="fi-FI" dirty="0"/>
              <a:t>reordering of b such that: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No LCFD edges cross the split </a:t>
            </a:r>
            <a:r>
              <a:rPr lang="fi-FI" dirty="0" smtClean="0"/>
              <a:t>boundary Sq</a:t>
            </a:r>
            <a:endParaRPr lang="fi-FI" dirty="0"/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Program equivalence is preserved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thik Ramachandra\DBridge\async\async\fig\reorder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713" y="2308350"/>
            <a:ext cx="4876800" cy="2995487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2112" y="1722437"/>
            <a:ext cx="9070975" cy="914400"/>
          </a:xfrm>
          <a:prstGeom prst="rect">
            <a:avLst/>
          </a:prstGeom>
          <a:ln/>
        </p:spPr>
        <p:txBody>
          <a:bodyPr tIns="21165">
            <a:normAutofit/>
          </a:bodyPr>
          <a:lstStyle/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 Identify which statement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move(</a:t>
            </a:r>
            <a:r>
              <a:rPr kumimoji="0" lang="fi-FI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stm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past which one (</a:t>
            </a:r>
            <a:r>
              <a:rPr kumimoji="0" lang="fi-FI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74628" lvl="1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9712" y="5456237"/>
            <a:ext cx="9372600" cy="1524000"/>
          </a:xfrm>
          <a:prstGeom prst="rect">
            <a:avLst/>
          </a:prstGeom>
          <a:ln/>
        </p:spPr>
        <p:txBody>
          <a:bodyPr tIns="21165">
            <a:normAutofit/>
          </a:bodyPr>
          <a:lstStyle/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fi-FI" sz="2400" dirty="0" smtClean="0">
                <a:latin typeface="+mn-lt"/>
              </a:rPr>
              <a:t>Step 2: Compute statements dependent on the </a:t>
            </a:r>
            <a:r>
              <a:rPr lang="fi-FI" sz="2400" b="1" i="1" dirty="0" smtClean="0">
                <a:latin typeface="+mn-lt"/>
              </a:rPr>
              <a:t>stm </a:t>
            </a:r>
            <a:r>
              <a:rPr lang="fi-FI" sz="2400" dirty="0" smtClean="0">
                <a:latin typeface="+mn-lt"/>
              </a:rPr>
              <a:t>(</a:t>
            </a:r>
            <a:r>
              <a:rPr lang="fi-FI" sz="2400" b="1" i="1" dirty="0" smtClean="0">
                <a:latin typeface="+mn-lt"/>
              </a:rPr>
              <a:t>stmdeps</a:t>
            </a:r>
            <a:r>
              <a:rPr lang="fi-FI" sz="2400" dirty="0" smtClean="0">
                <a:latin typeface="+mn-lt"/>
              </a:rPr>
              <a:t>)</a:t>
            </a: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fi-FI" sz="2400" dirty="0" smtClean="0">
                <a:latin typeface="+mn-lt"/>
              </a:rPr>
              <a:t>Step 3: Move each of </a:t>
            </a:r>
            <a:r>
              <a:rPr lang="fi-FI" sz="2400" b="1" i="1" dirty="0" smtClean="0">
                <a:latin typeface="+mn-lt"/>
              </a:rPr>
              <a:t>stmdeps </a:t>
            </a:r>
            <a:r>
              <a:rPr lang="fi-FI" sz="2400" dirty="0" smtClean="0">
                <a:latin typeface="+mn-lt"/>
              </a:rPr>
              <a:t>past </a:t>
            </a:r>
            <a:r>
              <a:rPr lang="fi-FI" sz="2400" b="1" i="1" dirty="0" smtClean="0">
                <a:latin typeface="+mn-lt"/>
              </a:rPr>
              <a:t>target</a:t>
            </a: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fi-FI" sz="2400" dirty="0" smtClean="0">
                <a:latin typeface="+mn-lt"/>
              </a:rPr>
              <a:t>Step 4: Move </a:t>
            </a:r>
            <a:r>
              <a:rPr lang="fi-FI" sz="2400" b="1" i="1" dirty="0" smtClean="0">
                <a:latin typeface="+mn-lt"/>
              </a:rPr>
              <a:t>stm</a:t>
            </a:r>
            <a:r>
              <a:rPr lang="fi-FI" sz="2400" dirty="0" smtClean="0">
                <a:latin typeface="+mn-lt"/>
              </a:rPr>
              <a:t> past </a:t>
            </a:r>
            <a:r>
              <a:rPr lang="fi-FI" sz="2400" b="1" i="1" dirty="0" smtClean="0">
                <a:latin typeface="+mn-lt"/>
              </a:rPr>
              <a:t>target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46037"/>
            <a:ext cx="9070975" cy="758827"/>
          </a:xfrm>
          <a:ln/>
        </p:spPr>
        <p:txBody>
          <a:bodyPr tIns="35276">
            <a:normAutofit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3400" dirty="0"/>
              <a:t>The Statement Reordering </a:t>
            </a:r>
            <a:r>
              <a:rPr lang="fi-FI" sz="3400" dirty="0" smtClean="0"/>
              <a:t>Algorithm*</a:t>
            </a:r>
            <a:endParaRPr lang="fi-FI" sz="3400" dirty="0"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315912" y="6754810"/>
            <a:ext cx="9070975" cy="682627"/>
          </a:xfrm>
          <a:prstGeom prst="rect">
            <a:avLst/>
          </a:prstGeom>
          <a:ln/>
        </p:spPr>
        <p:txBody>
          <a:bodyPr vert="horz" lIns="100794" tIns="35276" rIns="100794" bIns="50397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3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</a:t>
            </a:r>
            <a:r>
              <a:rPr kumimoji="0" lang="fi-FI" sz="2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heavily simplified; refer to paper for details</a:t>
            </a:r>
            <a:endParaRPr kumimoji="0" lang="fi-FI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112" y="1036637"/>
            <a:ext cx="86868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For every loop carried dependency that crosses the query execution statement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8312" y="2713037"/>
            <a:ext cx="8991600" cy="1466299"/>
          </a:xfrm>
          <a:prstGeom prst="rect">
            <a:avLst/>
          </a:prstGeom>
          <a:ln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If a query execution statement doesn’t lie on a </a:t>
            </a:r>
            <a:r>
              <a:rPr lang="fi-FI" sz="2400" b="1" dirty="0" smtClean="0"/>
              <a:t>true-dependence </a:t>
            </a:r>
            <a:r>
              <a:rPr lang="fi-FI" sz="2400" b="1" dirty="0" smtClean="0"/>
              <a:t>cycle</a:t>
            </a:r>
            <a:r>
              <a:rPr lang="fi-FI" sz="2400" dirty="0" smtClean="0"/>
              <a:t> </a:t>
            </a:r>
            <a:r>
              <a:rPr lang="fi-FI" sz="2400" dirty="0" smtClean="0"/>
              <a:t>in the DDG, then algorithm reorder always reorders the statements such that the loop can be split.</a:t>
            </a:r>
            <a:endParaRPr lang="fi-FI" sz="2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15912" y="4465637"/>
            <a:ext cx="9070975" cy="2133600"/>
          </a:xfrm>
          <a:prstGeom prst="rect">
            <a:avLst/>
          </a:prstGeom>
          <a:ln/>
        </p:spPr>
        <p:txBody>
          <a:bodyPr vert="horz" lIns="100794" tIns="50397" rIns="100794" bIns="50397">
            <a:normAutofit/>
          </a:bodyPr>
          <a:lstStyle/>
          <a:p>
            <a:pPr marL="460334" lvl="0" indent="-287308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600" dirty="0" smtClean="0">
                <a:latin typeface="+mn-lt"/>
              </a:rPr>
              <a:t>Proof in [</a:t>
            </a:r>
            <a:r>
              <a:rPr lang="en-US" sz="2600" dirty="0" err="1" smtClean="0">
                <a:latin typeface="+mn-lt"/>
              </a:rPr>
              <a:t>Guravannavar</a:t>
            </a:r>
            <a:r>
              <a:rPr lang="en-US" sz="2600" dirty="0" smtClean="0">
                <a:latin typeface="+mn-lt"/>
              </a:rPr>
              <a:t> 09]</a:t>
            </a:r>
          </a:p>
          <a:p>
            <a:pPr marL="460334" lvl="0" indent="-287308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600" dirty="0" smtClean="0">
                <a:latin typeface="+mn-lt"/>
              </a:rPr>
              <a:t>Theorem and Algorithm applicable for both Batching and Asynchronous submission transformations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388937" y="2179637"/>
            <a:ext cx="9070975" cy="533400"/>
          </a:xfrm>
          <a:prstGeom prst="rect">
            <a:avLst/>
          </a:prstGeom>
          <a:ln/>
        </p:spPr>
        <p:txBody>
          <a:bodyPr vert="horz" lIns="100794" tIns="38803" rIns="100794" bIns="50397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Theorem:</a:t>
            </a:r>
            <a:endParaRPr kumimoji="0" lang="fi-FI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112" y="1189037"/>
            <a:ext cx="8839200" cy="779316"/>
          </a:xfrm>
          <a:prstGeom prst="rect">
            <a:avLst/>
          </a:prstGeom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Definition: </a:t>
            </a:r>
            <a:r>
              <a:rPr lang="fi-FI" sz="24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 </a:t>
            </a:r>
            <a:r>
              <a:rPr lang="fi-FI" sz="24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True-dependence </a:t>
            </a:r>
            <a:r>
              <a:rPr lang="fi-FI" sz="2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cycle</a:t>
            </a:r>
            <a:r>
              <a:rPr lang="fi-FI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in a DDG is a directed cycle </a:t>
            </a:r>
            <a:r>
              <a:rPr lang="fi-FI" sz="2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made up of only FD and LFD</a:t>
            </a:r>
            <a:r>
              <a:rPr lang="fi-FI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i-FI" sz="2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edges.</a:t>
            </a:r>
            <a:endParaRPr lang="fi-FI" sz="2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46037"/>
            <a:ext cx="9070975" cy="758827"/>
          </a:xfrm>
          <a:ln/>
        </p:spPr>
        <p:txBody>
          <a:bodyPr tIns="35276">
            <a:normAutofit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3400" dirty="0"/>
              <a:t>The Statement Reordering </a:t>
            </a:r>
            <a:r>
              <a:rPr lang="fi-FI" sz="3400" dirty="0" smtClean="0"/>
              <a:t>Algorithm</a:t>
            </a:r>
            <a:endParaRPr lang="fi-FI" sz="3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12" y="5227637"/>
            <a:ext cx="6804422" cy="1371600"/>
          </a:xfrm>
        </p:spPr>
        <p:txBody>
          <a:bodyPr/>
          <a:lstStyle/>
          <a:p>
            <a:r>
              <a:rPr lang="en-US" dirty="0" smtClean="0"/>
              <a:t>System design and Experimental evaluation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0DBF-16CD-4E99-91A7-B93569BF5B0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754312" y="1265237"/>
            <a:ext cx="6804422" cy="167640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 smtClean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Automatic Program Transformation for asynchronous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small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754312" y="2713037"/>
            <a:ext cx="6804422" cy="167640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 smtClean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Increasing the applicability of transformations</a:t>
            </a:r>
            <a:endParaRPr kumimoji="0" lang="en-US" sz="2800" b="1" i="0" u="none" strike="noStrike" kern="1200" cap="small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2"/>
            <a:ext cx="9070975" cy="1112836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System </a:t>
            </a:r>
            <a:r>
              <a:rPr lang="fi-FI" dirty="0" smtClean="0"/>
              <a:t>Design: DBridge</a:t>
            </a:r>
            <a:endParaRPr lang="fi-FI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3239" y="1768476"/>
            <a:ext cx="9070975" cy="1471613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For Java applications using JDBC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SOOT framework for analysis and transformation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3040063"/>
            <a:ext cx="7907338" cy="380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421312" y="5456237"/>
            <a:ext cx="2057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917940" y="6323964"/>
            <a:ext cx="709612" cy="519113"/>
          </a:xfrm>
        </p:spPr>
        <p:txBody>
          <a:bodyPr/>
          <a:lstStyle/>
          <a:p>
            <a:fld id="{0D19CF0E-E4CA-43CC-B978-C515A34A8678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155574"/>
            <a:ext cx="9070975" cy="804863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DBridge API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2112" y="1036637"/>
            <a:ext cx="9070975" cy="4989513"/>
          </a:xfrm>
          <a:ln/>
        </p:spPr>
        <p:txBody>
          <a:bodyPr/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Java API that </a:t>
            </a:r>
            <a:r>
              <a:rPr lang="fi-FI" dirty="0" smtClean="0"/>
              <a:t>extends </a:t>
            </a:r>
            <a:r>
              <a:rPr lang="fi-FI" dirty="0"/>
              <a:t>the JDBC </a:t>
            </a:r>
            <a:r>
              <a:rPr lang="fi-FI" dirty="0" smtClean="0"/>
              <a:t>interface, </a:t>
            </a:r>
            <a:r>
              <a:rPr lang="fi-FI" dirty="0"/>
              <a:t>and can wrap any JDBC driver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Can be used with: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Manual rewriting (LoopContext structure helps deal with loop local variables)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Automat ic rewriting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Hides details </a:t>
            </a:r>
            <a:r>
              <a:rPr lang="fi-FI" dirty="0" smtClean="0"/>
              <a:t>of thread scheduling and management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Same API </a:t>
            </a:r>
            <a:r>
              <a:rPr lang="fi-FI" dirty="0" smtClean="0"/>
              <a:t>for </a:t>
            </a:r>
            <a:r>
              <a:rPr lang="fi-FI" dirty="0" smtClean="0"/>
              <a:t>both </a:t>
            </a:r>
            <a:r>
              <a:rPr lang="fi-FI" dirty="0"/>
              <a:t>batching and asynchronous </a:t>
            </a:r>
            <a:r>
              <a:rPr lang="fi-FI" dirty="0" smtClean="0"/>
              <a:t>submission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392112" y="5215731"/>
            <a:ext cx="8763000" cy="1231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23816">
              <a:lnSpc>
                <a:spcPct val="100000"/>
              </a:lnSpc>
              <a:spcAft>
                <a:spcPts val="0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600" b="1" dirty="0" smtClean="0">
                <a:solidFill>
                  <a:srgbClr val="000000"/>
                </a:solidFill>
                <a:latin typeface="+mj-lt"/>
              </a:rPr>
              <a:t>DBridge: A Program Rewrite tool for Set-oriented Query Execution</a:t>
            </a:r>
          </a:p>
          <a:p>
            <a:pPr marL="431755" indent="-323816">
              <a:lnSpc>
                <a:spcPct val="100000"/>
              </a:lnSpc>
              <a:spcAft>
                <a:spcPts val="0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+mj-lt"/>
              </a:rPr>
              <a:t>Demonstrations Track 1, ICDE 2011</a:t>
            </a:r>
            <a:endParaRPr lang="fi-FI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44450"/>
            <a:ext cx="9070975" cy="1171575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Experiments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Conducted on 5 applications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Two public benchmark applications (Java/JDBC) 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Two real world applications (Java/JDBC)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Freebase web service client (Java/JSON)</a:t>
            </a:r>
            <a:br>
              <a:rPr lang="fi-FI" dirty="0"/>
            </a:br>
            <a:endParaRPr lang="fi-FI" dirty="0"/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Environments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A widely used commercial database system – SYS1</a:t>
            </a:r>
          </a:p>
          <a:p>
            <a:pPr marL="2590532" lvl="2" indent="-43016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64 bit dual-core machine with 4 GB of RAM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PostgreSQL</a:t>
            </a:r>
          </a:p>
          <a:p>
            <a:pPr marL="2590532" lvl="2" indent="-43016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Dual Xeon 3 GHz processors and 4 GB of 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44450"/>
            <a:ext cx="9070975" cy="1171575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Experiment scenarios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Impact of iteration count 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Impact of number of threads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Impact of Warm cache vs. Cold cache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Since Disk IO on the database is an important parameter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198437"/>
            <a:ext cx="9070975" cy="960436"/>
          </a:xfrm>
          <a:ln/>
        </p:spPr>
        <p:txBody>
          <a:bodyPr tIns="35276">
            <a:normAutofit fontScale="90000"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3400" dirty="0" smtClean="0"/>
              <a:t>Auction Application: Impact </a:t>
            </a:r>
            <a:r>
              <a:rPr lang="fi-FI" sz="3400" dirty="0"/>
              <a:t>of Iteration </a:t>
            </a:r>
            <a:r>
              <a:rPr lang="fi-FI" sz="3400" dirty="0" smtClean="0"/>
              <a:t>count, with 10 threads</a:t>
            </a:r>
            <a:endParaRPr lang="fi-FI" sz="34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3239" y="5599114"/>
            <a:ext cx="9070975" cy="1528762"/>
          </a:xfrm>
          <a:ln/>
        </p:spPr>
        <p:txBody>
          <a:bodyPr tIns="21165"/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For </a:t>
            </a:r>
            <a:r>
              <a:rPr lang="fi-FI" sz="2400" dirty="0" smtClean="0"/>
              <a:t>small no. (4-40) iterations, </a:t>
            </a:r>
            <a:r>
              <a:rPr lang="fi-FI" sz="2400" dirty="0"/>
              <a:t>transformed program slower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At </a:t>
            </a:r>
            <a:r>
              <a:rPr lang="fi-FI" sz="2400" dirty="0" smtClean="0"/>
              <a:t>400-40000 </a:t>
            </a:r>
            <a:r>
              <a:rPr lang="fi-FI" sz="2400" dirty="0"/>
              <a:t>iterations, </a:t>
            </a:r>
            <a:r>
              <a:rPr lang="fi-FI" sz="2400" b="1" dirty="0"/>
              <a:t>factor of </a:t>
            </a:r>
            <a:r>
              <a:rPr lang="fi-FI" sz="2400" b="1" dirty="0" smtClean="0"/>
              <a:t>4-8 </a:t>
            </a:r>
            <a:r>
              <a:rPr lang="fi-FI" sz="2400" b="1" dirty="0"/>
              <a:t>improvement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Similar for warm and cold cache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189037"/>
            <a:ext cx="774065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935912" y="2027237"/>
            <a:ext cx="914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856980" y="6354444"/>
            <a:ext cx="862012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1382712" y="2027237"/>
            <a:ext cx="3048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7312" y="2255837"/>
            <a:ext cx="2057400" cy="1528762"/>
          </a:xfrm>
          <a:prstGeom prst="rect">
            <a:avLst/>
          </a:prstGeom>
          <a:ln/>
        </p:spPr>
        <p:txBody>
          <a:bodyPr vert="horz" lIns="100794" tIns="21165" rIns="100794" bIns="50397">
            <a:normAutofit/>
          </a:bodyPr>
          <a:lstStyle/>
          <a:p>
            <a:pPr marL="431755" marR="0" lvl="0" indent="-323816" algn="ctr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</a:p>
          <a:p>
            <a:pPr marL="431755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fi-F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seconds</a:t>
            </a:r>
          </a:p>
          <a:p>
            <a:pPr marL="431755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 Scale!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2"/>
            <a:ext cx="9070975" cy="960436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The Problem</a:t>
            </a:r>
            <a:endParaRPr lang="fi-FI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493837"/>
            <a:ext cx="9070975" cy="3581400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Applications often invoke Database queries/Web Service requests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repeatedly (with different parameters)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synchronously (</a:t>
            </a:r>
            <a:r>
              <a:rPr lang="fi-FI" dirty="0" smtClean="0"/>
              <a:t>blocking </a:t>
            </a:r>
            <a:r>
              <a:rPr lang="fi-FI" dirty="0"/>
              <a:t>on every request)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At the Database end: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Naive iterative execution of such queries is </a:t>
            </a:r>
            <a:r>
              <a:rPr lang="fi-FI" b="1" dirty="0"/>
              <a:t>inefficient</a:t>
            </a:r>
          </a:p>
          <a:p>
            <a:pPr marL="2590532" lvl="2" indent="-43016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No sharing of work (eg. Disk IO)</a:t>
            </a:r>
          </a:p>
          <a:p>
            <a:pPr marL="2590532" lvl="2" indent="-43016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Network round-trip </a:t>
            </a:r>
            <a:r>
              <a:rPr lang="fi-FI" dirty="0" smtClean="0"/>
              <a:t>delays</a:t>
            </a:r>
            <a:endParaRPr lang="fi-FI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44512" y="5161617"/>
          <a:ext cx="84582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68312" y="6065837"/>
          <a:ext cx="861060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44450"/>
            <a:ext cx="9070975" cy="1171575"/>
          </a:xfrm>
          <a:ln/>
        </p:spPr>
        <p:txBody>
          <a:bodyPr tIns="35276">
            <a:normAutofit fontScale="90000"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4000" dirty="0" smtClean="0"/>
              <a:t>Auction Application: </a:t>
            </a:r>
            <a:r>
              <a:rPr lang="fi-FI" sz="4000" dirty="0"/>
              <a:t>Impact of thread </a:t>
            </a:r>
            <a:r>
              <a:rPr lang="fi-FI" sz="4000" dirty="0" smtClean="0"/>
              <a:t>count, with 40K iterations</a:t>
            </a:r>
            <a:endParaRPr lang="fi-FI" sz="4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3239" y="5688014"/>
            <a:ext cx="9070975" cy="1368425"/>
          </a:xfrm>
          <a:ln/>
        </p:spPr>
        <p:txBody>
          <a:bodyPr tIns="21165"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Time taken reduces drastically as thread count increases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No improvement after some point (30 in this example)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1276351"/>
            <a:ext cx="7810500" cy="412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911272" y="6355397"/>
            <a:ext cx="785812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44450"/>
            <a:ext cx="9070975" cy="1171575"/>
          </a:xfrm>
          <a:ln/>
        </p:spPr>
        <p:txBody>
          <a:bodyPr tIns="35276">
            <a:normAutofit fontScale="90000"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4000" dirty="0"/>
              <a:t>WebService: Impact of thread count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2" y="1189037"/>
            <a:ext cx="7989888" cy="415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902700" y="6354444"/>
            <a:ext cx="785812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3239" y="5383212"/>
            <a:ext cx="8651873" cy="1825625"/>
          </a:xfrm>
          <a:prstGeom prst="rect">
            <a:avLst/>
          </a:prstGeom>
          <a:ln/>
        </p:spPr>
        <p:txBody>
          <a:bodyPr vert="horz" lIns="100794" tIns="21165" rIns="100794" bIns="50397">
            <a:normAutofit fontScale="92500" lnSpcReduction="10000"/>
          </a:bodyPr>
          <a:lstStyle/>
          <a:p>
            <a:pPr marL="431755" lvl="0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>
                <a:latin typeface="+mn-lt"/>
              </a:rPr>
              <a:t>HTTP requests with JSON content</a:t>
            </a:r>
          </a:p>
          <a:p>
            <a:pPr marL="431755" lvl="0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>
                <a:latin typeface="+mn-lt"/>
              </a:rPr>
              <a:t>Impact similar to earlier SQL example</a:t>
            </a:r>
          </a:p>
          <a:p>
            <a:pPr marL="431755" lvl="0" indent="-323816" defTabSz="914400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>
                <a:latin typeface="+mn-lt"/>
              </a:rPr>
              <a:t>Note: Our system does not automatically rewrite web service programs, this example manually rewritten using our transformation rules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1"/>
            <a:ext cx="9070975" cy="1262063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Future Directions?</a:t>
            </a:r>
            <a:endParaRPr lang="fi-FI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2112" y="1570037"/>
            <a:ext cx="9070975" cy="1981200"/>
          </a:xfrm>
          <a:prstGeom prst="rect">
            <a:avLst/>
          </a:prstGeom>
          <a:ln/>
        </p:spPr>
        <p:txBody>
          <a:bodyPr tIns="21165">
            <a:normAutofit/>
          </a:bodyPr>
          <a:lstStyle/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calls to be transformed?</a:t>
            </a: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fi-FI" sz="2400" dirty="0" smtClean="0">
                <a:latin typeface="+mn-lt"/>
              </a:rPr>
              <a:t>Minimizing memory overheads</a:t>
            </a: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many threads to use?</a:t>
            </a: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fi-FI" sz="2400" baseline="0" dirty="0" smtClean="0">
                <a:latin typeface="+mn-lt"/>
              </a:rPr>
              <a:t>Updates</a:t>
            </a:r>
            <a:r>
              <a:rPr lang="fi-FI" sz="2400" dirty="0" smtClean="0">
                <a:latin typeface="+mn-lt"/>
              </a:rPr>
              <a:t> and transactions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68312" y="4541837"/>
            <a:ext cx="9070975" cy="762000"/>
          </a:xfrm>
          <a:prstGeom prst="rect">
            <a:avLst/>
          </a:prstGeom>
          <a:ln/>
        </p:spPr>
        <p:txBody>
          <a:bodyPr vert="horz" lIns="100794" tIns="38803" rIns="100794" bIns="50397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endParaRPr kumimoji="0" lang="fi-FI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2" y="5303837"/>
            <a:ext cx="9070975" cy="1447800"/>
          </a:xfrm>
          <a:prstGeom prst="rect">
            <a:avLst/>
          </a:prstGeom>
          <a:ln/>
        </p:spPr>
        <p:txBody>
          <a:bodyPr tIns="21165">
            <a:normAutofit/>
          </a:bodyPr>
          <a:lstStyle/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MSR India – travel support</a:t>
            </a:r>
          </a:p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fi-FI" sz="2400" dirty="0" smtClean="0">
                <a:latin typeface="+mn-lt"/>
              </a:rPr>
              <a:t>Prabhas Samanta (IIT Bombay) – DBridge API implementation</a:t>
            </a:r>
          </a:p>
        </p:txBody>
      </p:sp>
      <p:pic>
        <p:nvPicPr>
          <p:cNvPr id="7" name="Picture 6" descr="j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12" y="1636712"/>
            <a:ext cx="4114800" cy="30575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73112" y="1493837"/>
            <a:ext cx="4648200" cy="229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(category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!= </a:t>
            </a:r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null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)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b="1" dirty="0" smtClean="0">
                <a:solidFill>
                  <a:srgbClr val="7F0055"/>
                </a:solidFill>
                <a:latin typeface="Monospace"/>
              </a:rPr>
              <a:t> </a:t>
            </a:r>
            <a:r>
              <a:rPr lang="en-US" sz="2200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temp = category;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category = </a:t>
            </a:r>
            <a:r>
              <a:rPr lang="en-US" sz="2200" dirty="0" err="1" smtClean="0">
                <a:solidFill>
                  <a:srgbClr val="000000"/>
                </a:solidFill>
                <a:latin typeface="Monospace"/>
              </a:rPr>
              <a:t>getParent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(category);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dirty="0" err="1" smtClean="0">
                <a:solidFill>
                  <a:srgbClr val="000000"/>
                </a:solidFill>
                <a:latin typeface="Monospace"/>
              </a:rPr>
              <a:t>qt.bind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(1, temp);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sz="2200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count = </a:t>
            </a:r>
            <a:r>
              <a:rPr lang="en-US" sz="2200" b="1" dirty="0" err="1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(qt);</a:t>
            </a:r>
            <a:r>
              <a:rPr lang="en-US" sz="2200" b="1" dirty="0" smtClean="0">
                <a:solidFill>
                  <a:srgbClr val="000000"/>
                </a:solidFill>
                <a:latin typeface="Monospace"/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sum = sum + count;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sz="2200" dirty="0">
              <a:latin typeface="Monospac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5912" y="1265237"/>
            <a:ext cx="5105400" cy="2743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031" y="-1"/>
            <a:ext cx="8232510" cy="703737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49512" y="5227637"/>
            <a:ext cx="3576639" cy="1490662"/>
            <a:chOff x="1632" y="2889"/>
            <a:chExt cx="2253" cy="939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632" y="2976"/>
              <a:ext cx="2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064" y="2889"/>
              <a:ext cx="163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Flow </a:t>
              </a:r>
              <a:r>
                <a:rPr lang="en-US" dirty="0" smtClean="0">
                  <a:latin typeface="+mn-lt"/>
                </a:rPr>
                <a:t>Dependence (W-R)</a:t>
              </a:r>
              <a:endParaRPr lang="en-US" dirty="0">
                <a:latin typeface="+mn-lt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632" y="3168"/>
              <a:ext cx="288" cy="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064" y="3072"/>
              <a:ext cx="158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Anti </a:t>
              </a:r>
              <a:r>
                <a:rPr lang="en-US" dirty="0" smtClean="0">
                  <a:latin typeface="+mn-lt"/>
                </a:rPr>
                <a:t>Dependence (R-W)</a:t>
              </a:r>
              <a:endParaRPr lang="en-US" dirty="0">
                <a:latin typeface="+mn-lt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1632" y="3360"/>
              <a:ext cx="288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072" y="3264"/>
              <a:ext cx="181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Output </a:t>
              </a:r>
              <a:r>
                <a:rPr lang="en-US" dirty="0" smtClean="0">
                  <a:latin typeface="+mn-lt"/>
                </a:rPr>
                <a:t>Dependence (W-W)</a:t>
              </a:r>
              <a:endParaRPr lang="en-US" dirty="0">
                <a:latin typeface="+mn-lt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1632" y="3744"/>
              <a:ext cx="2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064" y="3666"/>
              <a:ext cx="89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Loop-Carried</a:t>
              </a: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1632" y="3552"/>
              <a:ext cx="288" cy="1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2064" y="3456"/>
              <a:ext cx="139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dirty="0">
                  <a:latin typeface="+mn-lt"/>
                </a:rPr>
                <a:t>Control Dependence</a:t>
              </a:r>
            </a:p>
          </p:txBody>
        </p:sp>
      </p:grp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878513" y="579437"/>
            <a:ext cx="357187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Data </a:t>
            </a:r>
            <a:r>
              <a:rPr lang="en-US" dirty="0" smtClean="0">
                <a:latin typeface="+mn-lt"/>
              </a:rPr>
              <a:t>Dependence Graph (DDG)</a:t>
            </a:r>
            <a:endParaRPr lang="en-US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3112" y="1265237"/>
            <a:ext cx="4648200" cy="2743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6259512" y="5456237"/>
            <a:ext cx="2971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6259512" y="4389437"/>
            <a:ext cx="2971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315912" y="3094037"/>
            <a:ext cx="5105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5912" y="2484437"/>
            <a:ext cx="5105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5912" y="15248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S1: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5912" y="27892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S2: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5912" y="3094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S3:</a:t>
            </a:r>
            <a:endParaRPr lang="en-US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5912" y="21344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S4:</a:t>
            </a:r>
            <a:endParaRPr lang="en-US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5912" y="1829669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+mn-lt"/>
              </a:rPr>
              <a:t>S5: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5912" y="4084637"/>
            <a:ext cx="3657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Intuition: S2 moved past S4</a:t>
            </a:r>
            <a:endParaRPr lang="en-US" sz="2000" dirty="0"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400924" y="11128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00924" y="46180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00924" y="32464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400924" y="57610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stCxn id="40" idx="4"/>
            <a:endCxn id="65" idx="0"/>
          </p:cNvCxnSpPr>
          <p:nvPr/>
        </p:nvCxnSpPr>
        <p:spPr>
          <a:xfrm rot="16200000" flipH="1">
            <a:off x="7554118" y="1988343"/>
            <a:ext cx="381000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0" idx="2"/>
            <a:endCxn id="49" idx="2"/>
          </p:cNvCxnSpPr>
          <p:nvPr/>
        </p:nvCxnSpPr>
        <p:spPr>
          <a:xfrm rot="10800000" flipV="1">
            <a:off x="7400924" y="1455737"/>
            <a:ext cx="1588" cy="2133600"/>
          </a:xfrm>
          <a:prstGeom prst="curvedConnector3">
            <a:avLst>
              <a:gd name="adj1" fmla="val 14395466"/>
            </a:avLst>
          </a:prstGeom>
          <a:ln w="28575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0" idx="2"/>
            <a:endCxn id="52" idx="2"/>
          </p:cNvCxnSpPr>
          <p:nvPr/>
        </p:nvCxnSpPr>
        <p:spPr>
          <a:xfrm rot="10800000" flipV="1">
            <a:off x="7400924" y="1455737"/>
            <a:ext cx="1588" cy="4648200"/>
          </a:xfrm>
          <a:prstGeom prst="curvedConnector3">
            <a:avLst>
              <a:gd name="adj1" fmla="val 62380372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4"/>
            <a:endCxn id="52" idx="0"/>
          </p:cNvCxnSpPr>
          <p:nvPr/>
        </p:nvCxnSpPr>
        <p:spPr>
          <a:xfrm rot="5400000">
            <a:off x="7515224" y="5532437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52" idx="6"/>
            <a:endCxn id="43" idx="6"/>
          </p:cNvCxnSpPr>
          <p:nvPr/>
        </p:nvCxnSpPr>
        <p:spPr>
          <a:xfrm flipV="1">
            <a:off x="8086724" y="4960937"/>
            <a:ext cx="1588" cy="1143000"/>
          </a:xfrm>
          <a:prstGeom prst="curvedConnector3">
            <a:avLst>
              <a:gd name="adj1" fmla="val 14395466"/>
            </a:avLst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49" idx="6"/>
            <a:endCxn id="40" idx="6"/>
          </p:cNvCxnSpPr>
          <p:nvPr/>
        </p:nvCxnSpPr>
        <p:spPr>
          <a:xfrm flipV="1">
            <a:off x="8086724" y="1455737"/>
            <a:ext cx="1588" cy="2133600"/>
          </a:xfrm>
          <a:prstGeom prst="curvedConnector3">
            <a:avLst>
              <a:gd name="adj1" fmla="val 25911847"/>
            </a:avLst>
          </a:prstGeom>
          <a:ln w="28575">
            <a:solidFill>
              <a:schemeClr val="tx1"/>
            </a:solidFill>
            <a:prstDash val="dash"/>
            <a:tailEnd type="triangle" w="lg" len="lg"/>
          </a:ln>
          <a:effectLst>
            <a:glow rad="63500">
              <a:srgbClr val="65F93D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49" idx="3"/>
            <a:endCxn id="49" idx="5"/>
          </p:cNvCxnSpPr>
          <p:nvPr/>
        </p:nvCxnSpPr>
        <p:spPr>
          <a:xfrm rot="16200000" flipH="1">
            <a:off x="7743824" y="3589337"/>
            <a:ext cx="1588" cy="484934"/>
          </a:xfrm>
          <a:prstGeom prst="curvedConnector3">
            <a:avLst>
              <a:gd name="adj1" fmla="val 20719962"/>
            </a:avLst>
          </a:prstGeom>
          <a:ln w="2857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49" idx="3"/>
            <a:endCxn id="49" idx="5"/>
          </p:cNvCxnSpPr>
          <p:nvPr/>
        </p:nvCxnSpPr>
        <p:spPr>
          <a:xfrm rot="16200000" flipH="1">
            <a:off x="7743824" y="3589337"/>
            <a:ext cx="1588" cy="484934"/>
          </a:xfrm>
          <a:prstGeom prst="curvedConnector3">
            <a:avLst>
              <a:gd name="adj1" fmla="val 20719962"/>
            </a:avLst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02512" y="2179637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Curved Connector 82"/>
          <p:cNvCxnSpPr>
            <a:stCxn id="65" idx="2"/>
            <a:endCxn id="43" idx="2"/>
          </p:cNvCxnSpPr>
          <p:nvPr/>
        </p:nvCxnSpPr>
        <p:spPr>
          <a:xfrm rot="10800000" flipV="1">
            <a:off x="7400924" y="2522537"/>
            <a:ext cx="1588" cy="2438400"/>
          </a:xfrm>
          <a:prstGeom prst="curvedConnector3">
            <a:avLst>
              <a:gd name="adj1" fmla="val 25052149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lide Number Placeholder 8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38A07-4EF4-4953-87CD-B345A8EE2E1A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1"/>
            <a:ext cx="9070975" cy="1262063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Solution 1: Use a BUS!</a:t>
            </a:r>
          </a:p>
        </p:txBody>
      </p:sp>
      <p:pic>
        <p:nvPicPr>
          <p:cNvPr id="6" name="Content Placeholder 5" descr="bus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33459" y="2119807"/>
            <a:ext cx="3810532" cy="428684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68312" y="2484437"/>
            <a:ext cx="9070975" cy="4724400"/>
          </a:xfrm>
          <a:ln/>
        </p:spPr>
        <p:txBody>
          <a:bodyPr tIns="24693" anchor="t">
            <a:normAutofit fontScale="92500"/>
          </a:bodyPr>
          <a:lstStyle/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Repeated invocation of a query </a:t>
            </a:r>
            <a:r>
              <a:rPr lang="fi-FI" b="1" dirty="0" smtClean="0">
                <a:solidFill>
                  <a:srgbClr val="000000"/>
                </a:solidFill>
              </a:rPr>
              <a:t>automatically</a:t>
            </a:r>
            <a:r>
              <a:rPr lang="fi-FI" dirty="0" smtClean="0">
                <a:solidFill>
                  <a:srgbClr val="000000"/>
                </a:solidFill>
              </a:rPr>
              <a:t> replaced by a single invocation of its batched form.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Enables use of efficient set-oriented query execution plans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Sharing of work (eg. Disk IO) etc.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Avoids network round-trip delays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800" b="1" dirty="0" smtClean="0">
                <a:solidFill>
                  <a:srgbClr val="000000"/>
                </a:solidFill>
              </a:rPr>
              <a:t>Approach</a:t>
            </a:r>
            <a:endParaRPr lang="fi-FI" sz="2800" b="1" dirty="0">
              <a:solidFill>
                <a:srgbClr val="000000"/>
              </a:solidFill>
            </a:endParaRP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600" dirty="0" smtClean="0">
                <a:solidFill>
                  <a:srgbClr val="000000"/>
                </a:solidFill>
              </a:rPr>
              <a:t>Transform imperative programs using equivalence rules</a:t>
            </a:r>
            <a:endParaRPr lang="fi-FI" sz="2600" dirty="0">
              <a:solidFill>
                <a:srgbClr val="000000"/>
              </a:solidFill>
            </a:endParaRP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600" dirty="0" smtClean="0">
                <a:solidFill>
                  <a:srgbClr val="000000"/>
                </a:solidFill>
              </a:rPr>
              <a:t>Rewrite queries using decorrelation, APPLY operator etc.</a:t>
            </a:r>
            <a:endParaRPr lang="fi-FI" sz="2600" dirty="0">
              <a:solidFill>
                <a:srgbClr val="000000"/>
              </a:solidFill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468312" y="46038"/>
            <a:ext cx="9070975" cy="838199"/>
          </a:xfrm>
          <a:prstGeom prst="rect">
            <a:avLst/>
          </a:prstGeom>
          <a:ln/>
        </p:spPr>
        <p:txBody>
          <a:bodyPr vert="horz" lIns="100794" tIns="38803" rIns="100794" bIns="50397" anchor="b">
            <a:normAutofit/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33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(Our) Earlier Work: </a:t>
            </a:r>
            <a:r>
              <a:rPr lang="fi-FI" sz="3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Batching</a:t>
            </a:r>
            <a:endParaRPr kumimoji="0" lang="fi-FI" sz="33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2" y="1287085"/>
            <a:ext cx="8763000" cy="89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31755" indent="-323816">
              <a:lnSpc>
                <a:spcPct val="100000"/>
              </a:lnSpc>
              <a:spcAft>
                <a:spcPts val="0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800" b="1" dirty="0" smtClean="0">
                <a:solidFill>
                  <a:srgbClr val="000000"/>
                </a:solidFill>
                <a:latin typeface="+mj-lt"/>
              </a:rPr>
              <a:t>Rewriting Procedures for Batched Bindings</a:t>
            </a:r>
          </a:p>
          <a:p>
            <a:pPr marL="431755" indent="-323816">
              <a:lnSpc>
                <a:spcPct val="100000"/>
              </a:lnSpc>
              <a:spcAft>
                <a:spcPts val="0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+mj-lt"/>
              </a:rPr>
              <a:t>Guravannavar et. al. VLDB 2008</a:t>
            </a:r>
            <a:endParaRPr lang="fi-FI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112" y="1417637"/>
            <a:ext cx="38862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5112" y="1417637"/>
            <a:ext cx="41910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6200"/>
            <a:ext cx="8232510" cy="96043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Program Transformation for Batched Bindings (VLDB08 paper)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313" y="2027237"/>
            <a:ext cx="3733799" cy="292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qt = con.prepare(</a:t>
            </a:r>
          </a:p>
          <a:p>
            <a:r>
              <a:rPr lang="en-US" dirty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"SELECT count(partkey)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"FROM part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"WHERE p_category=?"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);</a:t>
            </a:r>
          </a:p>
          <a:p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(!categoryList.isEmpty())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category = categoryList.next();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qt.bind(1, category);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count = </a:t>
            </a:r>
            <a:r>
              <a:rPr lang="en-US" b="1" dirty="0" err="1" smtClean="0">
                <a:solidFill>
                  <a:srgbClr val="000000"/>
                </a:solidFill>
                <a:latin typeface="Monospace"/>
              </a:rPr>
              <a:t>qt.executeQuery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sum += count;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dirty="0">
              <a:latin typeface="Monospace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407024" y="1417637"/>
            <a:ext cx="4205288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51798" rIns="89991" bIns="44996"/>
          <a:lstStyle/>
          <a:p>
            <a:pPr>
              <a:lnSpc>
                <a:spcPct val="98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 = 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con.Prepare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"SELECT count(partkey) 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+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"FROM part " +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"WHERE p_category=?"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 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= categoryList.next();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qt.bind(1, category);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qt.addBatch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();</a:t>
            </a:r>
            <a:endParaRPr lang="fi-FI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/>
            </a:r>
            <a:b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</a:br>
            <a:r>
              <a:rPr lang="fi-FI" b="1" dirty="0" smtClean="0">
                <a:latin typeface="Monospace" pitchFamily="1" charset="0"/>
                <a:ea typeface="Monospace" pitchFamily="1" charset="0"/>
                <a:cs typeface="Monospace" pitchFamily="1" charset="0"/>
              </a:rPr>
              <a:t>qt.executeBatch();</a:t>
            </a:r>
          </a:p>
          <a:p>
            <a:pPr>
              <a:lnSpc>
                <a:spcPct val="150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b="1" dirty="0" smtClean="0">
                <a:latin typeface="Monospace" pitchFamily="1" charset="0"/>
                <a:ea typeface="Monospace" pitchFamily="1" charset="0"/>
                <a:cs typeface="Monospace" pitchFamily="1" charset="0"/>
              </a:rPr>
              <a:t>qt.hasMoreResults()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 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count = 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qt.getNextResult()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;</a:t>
            </a:r>
            <a:endParaRPr lang="fi-FI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+= count;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430712" y="3551237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5912" y="6142037"/>
            <a:ext cx="9070975" cy="1219200"/>
          </a:xfrm>
          <a:prstGeom prst="rect">
            <a:avLst/>
          </a:prstGeom>
          <a:ln/>
        </p:spPr>
        <p:txBody>
          <a:bodyPr tIns="21165">
            <a:normAutofit/>
          </a:bodyPr>
          <a:lstStyle/>
          <a:p>
            <a:pPr marL="431755" marR="0" lvl="0" indent="-323816" algn="l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3" y="5868269"/>
            <a:ext cx="1847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2112" y="4387849"/>
            <a:ext cx="3886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45112" y="4084637"/>
            <a:ext cx="4191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60352" y="4450397"/>
            <a:ext cx="4175760" cy="152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912" y="6370637"/>
            <a:ext cx="756008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** Conditions apply.  See </a:t>
            </a:r>
            <a:r>
              <a:rPr lang="en-US" dirty="0" err="1" smtClean="0">
                <a:latin typeface="+mn-lt"/>
              </a:rPr>
              <a:t>Guravannavar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err="1" smtClean="0">
                <a:latin typeface="+mn-lt"/>
              </a:rPr>
              <a:t>Sudarshan</a:t>
            </a:r>
            <a:r>
              <a:rPr lang="en-US" dirty="0" smtClean="0">
                <a:latin typeface="+mn-lt"/>
              </a:rPr>
              <a:t>, VLDB 2008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6912" y="3322637"/>
            <a:ext cx="441146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**</a:t>
            </a:r>
            <a:endParaRPr lang="en-US" sz="2000" dirty="0">
              <a:latin typeface="+mn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9562" y="1465262"/>
            <a:ext cx="9070975" cy="5438775"/>
          </a:xfrm>
          <a:ln/>
        </p:spPr>
        <p:txBody>
          <a:bodyPr tIns="21165"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Limitations (Opportunities?)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Some data sources e.g. Web Services may not provide a set oriented interface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Arbitrary inter-statement data dependencies may severely limit applicability of transformation rules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Multicore processing power on the client can be exploited better by using multiple threads of </a:t>
            </a:r>
            <a:r>
              <a:rPr lang="fi-FI" dirty="0" smtClean="0"/>
              <a:t>execution</a:t>
            </a:r>
          </a:p>
          <a:p>
            <a:pPr marL="460334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Our Approach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Exploit asynchronous query execution, through</a:t>
            </a:r>
          </a:p>
          <a:p>
            <a:pPr marL="1165894" lvl="2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New API</a:t>
            </a:r>
          </a:p>
          <a:p>
            <a:pPr marL="1165894" lvl="2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Automatic Program rewriting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Improved set of transformation rules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Increase applicability by reordering</a:t>
            </a:r>
            <a:endParaRPr lang="fi-FI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12737" y="46038"/>
            <a:ext cx="9070975" cy="838199"/>
          </a:xfrm>
          <a:prstGeom prst="rect">
            <a:avLst/>
          </a:prstGeom>
          <a:ln/>
        </p:spPr>
        <p:txBody>
          <a:bodyPr vert="horz" lIns="100794" tIns="38803" rIns="100794" bIns="50397" anchor="b">
            <a:normAutofit/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33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Limitations of Earlier Work on Batching</a:t>
            </a:r>
            <a:endParaRPr kumimoji="0" lang="fi-FI" sz="33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39872" y="6451422"/>
            <a:ext cx="457200" cy="498335"/>
          </a:xfrm>
          <a:prstGeom prst="rect">
            <a:avLst/>
          </a:prstGeom>
        </p:spPr>
        <p:txBody>
          <a:bodyPr/>
          <a:lstStyle/>
          <a:p>
            <a:fld id="{35D2F035-E64F-4020-A626-3E8066834E5E}" type="slidenum">
              <a:rPr lang="fi-FI" b="1" smtClean="0">
                <a:solidFill>
                  <a:schemeClr val="bg1"/>
                </a:solidFill>
              </a:rPr>
              <a:pPr/>
              <a:t>7</a:t>
            </a:fld>
            <a:endParaRPr lang="fi-F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1"/>
            <a:ext cx="9070975" cy="1262063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Asynchronous Execution: More </a:t>
            </a:r>
            <a:r>
              <a:rPr lang="fi-FI" dirty="0"/>
              <a:t>Taxis!!</a:t>
            </a:r>
          </a:p>
        </p:txBody>
      </p:sp>
      <p:pic>
        <p:nvPicPr>
          <p:cNvPr id="6" name="Content Placeholder 5" descr="taxi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863725" y="2142331"/>
            <a:ext cx="6350000" cy="4241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2"/>
            <a:ext cx="9070975" cy="960436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Motivation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3094037"/>
            <a:ext cx="9070975" cy="2209800"/>
          </a:xfrm>
          <a:ln/>
        </p:spPr>
        <p:txBody>
          <a:bodyPr>
            <a:normAutofit fontScale="92500" lnSpcReduction="20000"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Multiple </a:t>
            </a:r>
            <a:r>
              <a:rPr lang="fi-FI" dirty="0"/>
              <a:t>queries could be issued concurrently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Application can perform other </a:t>
            </a:r>
            <a:r>
              <a:rPr lang="fi-FI" dirty="0" smtClean="0"/>
              <a:t>processing while query is executing</a:t>
            </a:r>
            <a:endParaRPr lang="fi-FI" dirty="0"/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Allows the query execution engine to share </a:t>
            </a:r>
            <a:r>
              <a:rPr lang="fi-FI" dirty="0" smtClean="0"/>
              <a:t>work across multiple queries</a:t>
            </a:r>
            <a:endParaRPr lang="fi-FI" dirty="0"/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Reduces the impact of network round-trip </a:t>
            </a:r>
            <a:r>
              <a:rPr lang="fi-FI" dirty="0" smtClean="0"/>
              <a:t>latency</a:t>
            </a:r>
            <a:endParaRPr lang="fi-FI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68312" y="1265237"/>
          <a:ext cx="883920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44512" y="5608637"/>
          <a:ext cx="876300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 animBg="1"/>
      <p:bldGraphic spid="8" grpId="0">
        <p:bldAsOne/>
      </p:bldGraphic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1649</TotalTime>
  <Words>1445</Words>
  <PresentationFormat>Custom</PresentationFormat>
  <Paragraphs>405</Paragraphs>
  <Slides>33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Program Transformation for Asynchronous Query Submission</vt:lpstr>
      <vt:lpstr>Slide 2</vt:lpstr>
      <vt:lpstr>The Problem</vt:lpstr>
      <vt:lpstr>Solution 1: Use a BUS!</vt:lpstr>
      <vt:lpstr>Slide 5</vt:lpstr>
      <vt:lpstr>Program Transformation for Batched Bindings (VLDB08 paper)</vt:lpstr>
      <vt:lpstr>Slide 7</vt:lpstr>
      <vt:lpstr>Asynchronous Execution: More Taxis!!</vt:lpstr>
      <vt:lpstr>Motivation</vt:lpstr>
      <vt:lpstr>Our Contributions in this paper</vt:lpstr>
      <vt:lpstr>Automatic Program Transformation for asynchronous submission</vt:lpstr>
      <vt:lpstr>Program Transformation Example</vt:lpstr>
      <vt:lpstr>Asynchronous query submission model</vt:lpstr>
      <vt:lpstr>Program Transformation</vt:lpstr>
      <vt:lpstr>Program transformation rules</vt:lpstr>
      <vt:lpstr>Increasing the applicability of transformations</vt:lpstr>
      <vt:lpstr>Applicability of transformations</vt:lpstr>
      <vt:lpstr>Before</vt:lpstr>
      <vt:lpstr>Before</vt:lpstr>
      <vt:lpstr>Before</vt:lpstr>
      <vt:lpstr>The Statement Reordering Algorithm</vt:lpstr>
      <vt:lpstr>The Statement Reordering Algorithm*</vt:lpstr>
      <vt:lpstr>The Statement Reordering Algorithm</vt:lpstr>
      <vt:lpstr>System design and Experimental evaluation</vt:lpstr>
      <vt:lpstr>System Design: DBridge</vt:lpstr>
      <vt:lpstr>DBridge API</vt:lpstr>
      <vt:lpstr>Experiments</vt:lpstr>
      <vt:lpstr>Experiment scenarios</vt:lpstr>
      <vt:lpstr>Auction Application: Impact of Iteration count, with 10 threads</vt:lpstr>
      <vt:lpstr>Auction Application: Impact of thread count, with 40K iterations</vt:lpstr>
      <vt:lpstr>WebService: Impact of thread count </vt:lpstr>
      <vt:lpstr>Future Directions?</vt:lpstr>
      <vt:lpstr>After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Karthik Ramachandra</dc:creator>
  <cp:lastModifiedBy>Karthik Ramachandra</cp:lastModifiedBy>
  <cp:revision>624</cp:revision>
  <cp:lastPrinted>1601-01-01T00:00:00Z</cp:lastPrinted>
  <dcterms:created xsi:type="dcterms:W3CDTF">2011-03-31T10:07:38Z</dcterms:created>
  <dcterms:modified xsi:type="dcterms:W3CDTF">2011-04-06T11:19:03Z</dcterms:modified>
</cp:coreProperties>
</file>