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65" r:id="rId3"/>
    <p:sldId id="283" r:id="rId4"/>
    <p:sldId id="285" r:id="rId5"/>
    <p:sldId id="281" r:id="rId6"/>
    <p:sldId id="292" r:id="rId7"/>
    <p:sldId id="282" r:id="rId8"/>
    <p:sldId id="284" r:id="rId9"/>
    <p:sldId id="267" r:id="rId10"/>
    <p:sldId id="268" r:id="rId11"/>
    <p:sldId id="269" r:id="rId12"/>
    <p:sldId id="270" r:id="rId13"/>
    <p:sldId id="286" r:id="rId14"/>
    <p:sldId id="287" r:id="rId15"/>
    <p:sldId id="272" r:id="rId16"/>
    <p:sldId id="258" r:id="rId17"/>
    <p:sldId id="271" r:id="rId18"/>
    <p:sldId id="259" r:id="rId19"/>
    <p:sldId id="260" r:id="rId20"/>
    <p:sldId id="261" r:id="rId21"/>
    <p:sldId id="262" r:id="rId22"/>
    <p:sldId id="291" r:id="rId23"/>
    <p:sldId id="274" r:id="rId24"/>
    <p:sldId id="276" r:id="rId25"/>
    <p:sldId id="278" r:id="rId26"/>
    <p:sldId id="279" r:id="rId27"/>
    <p:sldId id="280" r:id="rId28"/>
    <p:sldId id="289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291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54D0A-425A-4A1E-BA78-72299A2D873B}" type="datetimeFigureOut">
              <a:rPr lang="en-IN" smtClean="0"/>
              <a:t>14-11-2012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52AD8-CE5A-47E5-B47C-9E40353AAA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430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D3C-5482-408C-A938-D55CA12AD00B}" type="datetime1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720-DADD-48A7-A299-D042FB7853BE}" type="datetime1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99B8-7AAA-4ADF-9FFE-020CDFA0269C}" type="datetime1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60E0-78CA-4036-BA5A-7DF7A7C2B90F}" type="datetime1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6769-250A-4943-AFB0-DD6EB767953B}" type="datetime1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23C-E049-410B-BB97-B151F425AE61}" type="datetime1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7651-F525-4285-B986-5C510590D8E1}" type="datetime1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741-8CF4-41F0-8A08-52361DEA6CE1}" type="datetime1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FA5A-E60B-42DE-83D1-AF279BEFC5C6}" type="datetime1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EBF5-60A8-4987-B3A5-0EC6032DCA7D}" type="datetime1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C442-1E21-4CE4-ADDC-888C791439E2}" type="datetime1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ED9D-269D-4A18-895B-C2C3AE55D29C}" type="datetime1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A652-C8A7-43B7-8D4F-5FF7D1505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Final Assignment Demo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800" dirty="0" smtClean="0"/>
              <a:t>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Nov, 2012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Deepak </a:t>
            </a:r>
            <a:r>
              <a:rPr lang="en-US" sz="2600" dirty="0" err="1" smtClean="0">
                <a:solidFill>
                  <a:srgbClr val="C00000"/>
                </a:solidFill>
              </a:rPr>
              <a:t>Suyel</a:t>
            </a:r>
            <a:endParaRPr lang="en-US" sz="2600" dirty="0" smtClean="0">
              <a:solidFill>
                <a:srgbClr val="C00000"/>
              </a:solidFill>
            </a:endParaRPr>
          </a:p>
          <a:p>
            <a:r>
              <a:rPr lang="en-US" sz="2600" dirty="0" err="1" smtClean="0">
                <a:solidFill>
                  <a:srgbClr val="C00000"/>
                </a:solidFill>
              </a:rPr>
              <a:t>Geetanjali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Rakshit</a:t>
            </a:r>
            <a:endParaRPr lang="en-US" sz="2600" dirty="0" smtClean="0">
              <a:solidFill>
                <a:srgbClr val="C00000"/>
              </a:solidFill>
            </a:endParaRPr>
          </a:p>
          <a:p>
            <a:r>
              <a:rPr lang="en-US" sz="2600" dirty="0" err="1" smtClean="0">
                <a:solidFill>
                  <a:srgbClr val="C00000"/>
                </a:solidFill>
              </a:rPr>
              <a:t>Sachin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Pawar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6019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 626 – </a:t>
            </a:r>
            <a:r>
              <a:rPr lang="en-US" dirty="0" err="1" smtClean="0"/>
              <a:t>Sppech</a:t>
            </a:r>
            <a:r>
              <a:rPr lang="en-US" dirty="0" smtClean="0"/>
              <a:t>, NLP and the Web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Next word prediction : Trigram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Model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language model on raw text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language model on POS tagged text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138359"/>
            <a:ext cx="5943600" cy="790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6052" y="3857628"/>
            <a:ext cx="5943600" cy="15430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Metrics: Comparing Language Models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We have used “Perplexity” for comparing two language models.</a:t>
            </a:r>
          </a:p>
          <a:p>
            <a:pPr lvl="1" algn="just"/>
            <a:r>
              <a:rPr lang="en-US" dirty="0" smtClean="0"/>
              <a:t>Language model using only previous word</a:t>
            </a:r>
          </a:p>
          <a:p>
            <a:pPr lvl="1" algn="just"/>
            <a:r>
              <a:rPr lang="en-US" dirty="0" smtClean="0"/>
              <a:t>Language model using previous word as well as POS tag of previous word</a:t>
            </a:r>
          </a:p>
          <a:p>
            <a:pPr algn="just"/>
            <a:r>
              <a:rPr lang="en-US" dirty="0" smtClean="0"/>
              <a:t>Perplexity is weighted average branching factor which is calculated as,</a:t>
            </a:r>
          </a:p>
          <a:p>
            <a:pPr algn="just"/>
            <a:endParaRPr lang="en-IN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013176"/>
            <a:ext cx="5248275" cy="13239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Results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Raw </a:t>
            </a:r>
            <a:r>
              <a:rPr lang="en-IN" dirty="0"/>
              <a:t>text LM :</a:t>
            </a:r>
          </a:p>
          <a:p>
            <a:pPr lvl="1"/>
            <a:r>
              <a:rPr lang="en-IN" dirty="0"/>
              <a:t>Word Prediction </a:t>
            </a:r>
            <a:r>
              <a:rPr lang="en-IN" dirty="0" smtClean="0"/>
              <a:t>Accuracy: </a:t>
            </a:r>
            <a:r>
              <a:rPr lang="en-IN" dirty="0"/>
              <a:t>12.97%</a:t>
            </a:r>
          </a:p>
          <a:p>
            <a:pPr lvl="1"/>
            <a:r>
              <a:rPr lang="en-IN" dirty="0"/>
              <a:t>Perplexity : 5451</a:t>
            </a:r>
          </a:p>
          <a:p>
            <a:r>
              <a:rPr lang="en-IN" dirty="0"/>
              <a:t>POS tagged text LM :</a:t>
            </a:r>
          </a:p>
          <a:p>
            <a:pPr lvl="1"/>
            <a:r>
              <a:rPr lang="en-IN" dirty="0"/>
              <a:t>Word </a:t>
            </a:r>
            <a:r>
              <a:rPr lang="en-IN" dirty="0" smtClean="0"/>
              <a:t>Prediction Accuracy </a:t>
            </a:r>
            <a:r>
              <a:rPr lang="en-IN" dirty="0"/>
              <a:t>: 13.24%</a:t>
            </a:r>
          </a:p>
          <a:p>
            <a:pPr lvl="1"/>
            <a:r>
              <a:rPr lang="en-IN" dirty="0"/>
              <a:t>Perplexity : </a:t>
            </a:r>
            <a:r>
              <a:rPr lang="en-IN" dirty="0" smtClean="0"/>
              <a:t>5002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4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Examples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Raw Text - Incorrect    </a:t>
            </a:r>
          </a:p>
          <a:p>
            <a:pPr marL="0" indent="0" algn="just">
              <a:buNone/>
            </a:pPr>
            <a:r>
              <a:rPr lang="en-US" sz="2800" dirty="0" smtClean="0"/>
              <a:t>POS tagged Text - Correct</a:t>
            </a:r>
          </a:p>
          <a:p>
            <a:pPr marL="0" indent="0" algn="just">
              <a:buNone/>
            </a:pPr>
            <a:endParaRPr lang="en-IN" sz="2800" dirty="0" smtClean="0"/>
          </a:p>
          <a:p>
            <a:pPr algn="just"/>
            <a:r>
              <a:rPr lang="en-IN" sz="2800" dirty="0" err="1" smtClean="0">
                <a:solidFill>
                  <a:srgbClr val="C00000"/>
                </a:solidFill>
              </a:rPr>
              <a:t>porridgy</a:t>
            </a:r>
            <a:r>
              <a:rPr lang="en-IN" sz="2800" dirty="0" smtClean="0">
                <a:solidFill>
                  <a:srgbClr val="C00000"/>
                </a:solidFill>
              </a:rPr>
              <a:t> liquid </a:t>
            </a:r>
            <a:r>
              <a:rPr lang="en-IN" sz="2800" dirty="0">
                <a:solidFill>
                  <a:srgbClr val="C00000"/>
                </a:solidFill>
              </a:rPr>
              <a:t>is : </a:t>
            </a:r>
            <a:r>
              <a:rPr lang="en-IN" sz="2800" dirty="0" smtClean="0">
                <a:solidFill>
                  <a:srgbClr val="C00000"/>
                </a:solidFill>
              </a:rPr>
              <a:t>fertiliser</a:t>
            </a:r>
          </a:p>
          <a:p>
            <a:pPr algn="just"/>
            <a:r>
              <a:rPr lang="en-IN" sz="2800" dirty="0" smtClean="0"/>
              <a:t>AJ0_porridgy </a:t>
            </a:r>
            <a:r>
              <a:rPr lang="en-IN" sz="2800" dirty="0"/>
              <a:t>NN1_liquid is : is</a:t>
            </a:r>
          </a:p>
          <a:p>
            <a:pPr algn="just"/>
            <a:endParaRPr lang="en-IN" sz="2800" dirty="0"/>
          </a:p>
          <a:p>
            <a:pPr algn="just"/>
            <a:r>
              <a:rPr lang="en-IN" sz="2800" dirty="0" smtClean="0">
                <a:solidFill>
                  <a:srgbClr val="C00000"/>
                </a:solidFill>
              </a:rPr>
              <a:t>malt dissolve </a:t>
            </a:r>
            <a:r>
              <a:rPr lang="en-IN" sz="2800" dirty="0">
                <a:solidFill>
                  <a:srgbClr val="C00000"/>
                </a:solidFill>
              </a:rPr>
              <a:t>into : terms</a:t>
            </a:r>
          </a:p>
          <a:p>
            <a:pPr algn="just"/>
            <a:r>
              <a:rPr lang="en-IN" sz="2800" dirty="0"/>
              <a:t>NN1_malt </a:t>
            </a:r>
            <a:r>
              <a:rPr lang="en-IN" sz="2800" dirty="0" err="1"/>
              <a:t>VVB_dissolve</a:t>
            </a:r>
            <a:r>
              <a:rPr lang="en-IN" sz="2800" dirty="0"/>
              <a:t> into : into</a:t>
            </a:r>
          </a:p>
          <a:p>
            <a:pPr algn="just"/>
            <a:endParaRPr lang="en-IN" sz="2800" dirty="0"/>
          </a:p>
          <a:p>
            <a:pPr algn="just"/>
            <a:r>
              <a:rPr lang="en-IN" sz="2800" dirty="0" smtClean="0">
                <a:solidFill>
                  <a:srgbClr val="C00000"/>
                </a:solidFill>
              </a:rPr>
              <a:t>also act </a:t>
            </a:r>
            <a:r>
              <a:rPr lang="en-IN" sz="2800" dirty="0">
                <a:solidFill>
                  <a:srgbClr val="C00000"/>
                </a:solidFill>
              </a:rPr>
              <a:t>as : of</a:t>
            </a:r>
          </a:p>
          <a:p>
            <a:pPr algn="just"/>
            <a:r>
              <a:rPr lang="en-IN" sz="2800" dirty="0"/>
              <a:t>AV0_also </a:t>
            </a:r>
            <a:r>
              <a:rPr lang="en-IN" sz="2800" dirty="0" err="1"/>
              <a:t>VVB_act</a:t>
            </a:r>
            <a:r>
              <a:rPr lang="en-IN" sz="2800" dirty="0"/>
              <a:t> as : as</a:t>
            </a:r>
          </a:p>
          <a:p>
            <a:pPr algn="just"/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68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Examples(Contd.)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IN" dirty="0"/>
          </a:p>
          <a:p>
            <a:pPr algn="just"/>
            <a:r>
              <a:rPr lang="en-IN" dirty="0" smtClean="0">
                <a:solidFill>
                  <a:srgbClr val="C00000"/>
                </a:solidFill>
              </a:rPr>
              <a:t>about </a:t>
            </a:r>
            <a:r>
              <a:rPr lang="en-IN" dirty="0" err="1" smtClean="0">
                <a:solidFill>
                  <a:srgbClr val="C00000"/>
                </a:solidFill>
              </a:rPr>
              <a:t>english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>
                <a:solidFill>
                  <a:srgbClr val="C00000"/>
                </a:solidFill>
              </a:rPr>
              <a:t>literature : and</a:t>
            </a:r>
          </a:p>
          <a:p>
            <a:pPr algn="just"/>
            <a:r>
              <a:rPr lang="en-IN" dirty="0" err="1" smtClean="0"/>
              <a:t>PRP_about</a:t>
            </a:r>
            <a:r>
              <a:rPr lang="en-IN" dirty="0" smtClean="0"/>
              <a:t> </a:t>
            </a:r>
            <a:r>
              <a:rPr lang="en-IN" dirty="0"/>
              <a:t>AJ0_english literature : literature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>
                <a:solidFill>
                  <a:srgbClr val="C00000"/>
                </a:solidFill>
              </a:rPr>
              <a:t>spoken </a:t>
            </a:r>
            <a:r>
              <a:rPr lang="en-IN" dirty="0" err="1" smtClean="0">
                <a:solidFill>
                  <a:srgbClr val="C00000"/>
                </a:solidFill>
              </a:rPr>
              <a:t>english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>
                <a:solidFill>
                  <a:srgbClr val="C00000"/>
                </a:solidFill>
              </a:rPr>
              <a:t>was : literature</a:t>
            </a:r>
          </a:p>
          <a:p>
            <a:pPr algn="just"/>
            <a:r>
              <a:rPr lang="en-IN" dirty="0"/>
              <a:t>AJ0_spoken NN1_english was : was</a:t>
            </a:r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Yago</a:t>
            </a:r>
            <a:r>
              <a:rPr lang="en-US" dirty="0" smtClean="0">
                <a:solidFill>
                  <a:srgbClr val="C00000"/>
                </a:solidFill>
              </a:rPr>
              <a:t> Explorer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1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Yago</a:t>
            </a:r>
            <a:r>
              <a:rPr lang="en-US" dirty="0" smtClean="0">
                <a:solidFill>
                  <a:schemeClr val="tx2"/>
                </a:solidFill>
              </a:rPr>
              <a:t> Explorer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Made use of:</a:t>
            </a:r>
          </a:p>
          <a:p>
            <a:pPr lvl="1" algn="just"/>
            <a:r>
              <a:rPr lang="en-US" dirty="0" err="1" smtClean="0"/>
              <a:t>WikipediaCategories</a:t>
            </a:r>
            <a:endParaRPr lang="en-US" dirty="0" smtClean="0"/>
          </a:p>
          <a:p>
            <a:pPr lvl="1" algn="just"/>
            <a:r>
              <a:rPr lang="en-US" dirty="0" err="1" smtClean="0"/>
              <a:t>WordnetCategores</a:t>
            </a:r>
            <a:r>
              <a:rPr lang="en-US" dirty="0" smtClean="0"/>
              <a:t>, and </a:t>
            </a:r>
          </a:p>
          <a:p>
            <a:pPr lvl="1" algn="just"/>
            <a:r>
              <a:rPr lang="en-US" dirty="0" err="1" smtClean="0"/>
              <a:t>YagoFacts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Modified Breadth First Search (BFS).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46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Algorithm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Input: </a:t>
            </a:r>
            <a:r>
              <a:rPr lang="en-US" dirty="0" smtClean="0"/>
              <a:t>Entities E1, E2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Output:</a:t>
            </a:r>
            <a:r>
              <a:rPr lang="en-US" dirty="0" smtClean="0"/>
              <a:t> Paths between E1 and E2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Procedure: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err="1" smtClean="0"/>
              <a:t>WikipediaCategories</a:t>
            </a:r>
            <a:r>
              <a:rPr lang="en-US" dirty="0" smtClean="0"/>
              <a:t> for E1 and E2. If any category matches, return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err="1" smtClean="0"/>
              <a:t>WordNetCategories</a:t>
            </a:r>
            <a:r>
              <a:rPr lang="en-US" dirty="0" smtClean="0"/>
              <a:t> for E1 and E2. If any match found, return.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err="1" smtClean="0"/>
              <a:t>YagoFacts</a:t>
            </a:r>
            <a:r>
              <a:rPr lang="en-US" dirty="0" smtClean="0"/>
              <a:t> for E1 and E2. If any match found, return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smtClean="0"/>
              <a:t>Expand </a:t>
            </a:r>
            <a:r>
              <a:rPr lang="en-US" dirty="0" err="1" smtClean="0"/>
              <a:t>YagoFacts</a:t>
            </a:r>
            <a:r>
              <a:rPr lang="en-US" dirty="0" smtClean="0"/>
              <a:t> for E1 and E2. For each pair of entities from E1 and E2, repeat steps 1-4. </a:t>
            </a:r>
          </a:p>
          <a:p>
            <a:pPr marL="514350" indent="-514350" algn="just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70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Ex:1 </a:t>
            </a:r>
            <a:r>
              <a:rPr lang="en-US" dirty="0" err="1" smtClean="0">
                <a:solidFill>
                  <a:schemeClr val="tx2"/>
                </a:solidFill>
              </a:rPr>
              <a:t>Narendra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Modi</a:t>
            </a:r>
            <a:r>
              <a:rPr lang="en-US" dirty="0">
                <a:solidFill>
                  <a:schemeClr val="tx2"/>
                </a:solidFill>
              </a:rPr>
              <a:t> and Indian National Congress</a:t>
            </a:r>
            <a:br>
              <a:rPr lang="en-US" dirty="0">
                <a:solidFill>
                  <a:schemeClr val="tx2"/>
                </a:solidFill>
              </a:rPr>
            </a:b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Path from E1 </a:t>
            </a:r>
            <a:r>
              <a:rPr lang="en-IN" sz="2400" dirty="0">
                <a:solidFill>
                  <a:srgbClr val="C00000"/>
                </a:solidFill>
              </a:rPr>
              <a:t>: </a:t>
            </a:r>
            <a:endParaRPr lang="en-IN" sz="24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IN" sz="2200" dirty="0">
                <a:solidFill>
                  <a:srgbClr val="C00000"/>
                </a:solidFill>
              </a:rPr>
              <a:t> </a:t>
            </a:r>
            <a:r>
              <a:rPr lang="en-IN" sz="2200" dirty="0" smtClean="0">
                <a:solidFill>
                  <a:srgbClr val="C00000"/>
                </a:solidFill>
              </a:rPr>
              <a:t>    </a:t>
            </a:r>
            <a:r>
              <a:rPr lang="en-IN" sz="2200" dirty="0" err="1" smtClean="0">
                <a:solidFill>
                  <a:srgbClr val="C00000"/>
                </a:solidFill>
              </a:rPr>
              <a:t>Narendra_Modi</a:t>
            </a:r>
            <a:r>
              <a:rPr lang="en-IN" sz="2200" dirty="0" smtClean="0">
                <a:solidFill>
                  <a:srgbClr val="C00000"/>
                </a:solidFill>
              </a:rPr>
              <a:t>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livesIn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</a:t>
            </a:r>
            <a:r>
              <a:rPr lang="en-IN" sz="2200" dirty="0" err="1" smtClean="0">
                <a:solidFill>
                  <a:srgbClr val="C00000"/>
                </a:solidFill>
              </a:rPr>
              <a:t>Gandhinagar</a:t>
            </a:r>
            <a:r>
              <a:rPr lang="en-IN" sz="2200" dirty="0" smtClean="0">
                <a:solidFill>
                  <a:srgbClr val="C00000"/>
                </a:solidFill>
              </a:rPr>
              <a:t>; </a:t>
            </a:r>
          </a:p>
          <a:p>
            <a:pPr marL="0" indent="0" algn="just">
              <a:buNone/>
            </a:pPr>
            <a:r>
              <a:rPr lang="en-IN" sz="2200" dirty="0">
                <a:solidFill>
                  <a:srgbClr val="C00000"/>
                </a:solidFill>
              </a:rPr>
              <a:t> </a:t>
            </a:r>
            <a:r>
              <a:rPr lang="en-IN" sz="2200" dirty="0" smtClean="0">
                <a:solidFill>
                  <a:srgbClr val="C00000"/>
                </a:solidFill>
              </a:rPr>
              <a:t>    </a:t>
            </a:r>
            <a:r>
              <a:rPr lang="en-IN" sz="2200" dirty="0" err="1" smtClean="0">
                <a:solidFill>
                  <a:srgbClr val="C00000"/>
                </a:solidFill>
              </a:rPr>
              <a:t>Gandhinagar</a:t>
            </a:r>
            <a:r>
              <a:rPr lang="en-IN" sz="2200" dirty="0" smtClean="0">
                <a:solidFill>
                  <a:srgbClr val="C00000"/>
                </a:solidFill>
              </a:rPr>
              <a:t>-</a:t>
            </a:r>
            <a:r>
              <a:rPr lang="en-IN" sz="2200" dirty="0">
                <a:solidFill>
                  <a:srgbClr val="C00000"/>
                </a:solidFill>
              </a:rPr>
              <a:t>-category-</a:t>
            </a:r>
            <a:r>
              <a:rPr lang="en-IN" sz="2200" dirty="0" smtClean="0">
                <a:solidFill>
                  <a:srgbClr val="C00000"/>
                </a:solidFill>
              </a:rPr>
              <a:t>-&gt; </a:t>
            </a:r>
            <a:r>
              <a:rPr lang="en-IN" sz="2200" dirty="0" err="1" smtClean="0">
                <a:solidFill>
                  <a:srgbClr val="C00000"/>
                </a:solidFill>
              </a:rPr>
              <a:t>Indian_capital_cities</a:t>
            </a:r>
            <a:r>
              <a:rPr lang="en-IN" sz="2200" dirty="0" smtClean="0">
                <a:solidFill>
                  <a:srgbClr val="C00000"/>
                </a:solidFill>
              </a:rPr>
              <a:t>; </a:t>
            </a:r>
            <a:endParaRPr lang="en-IN" sz="2200" dirty="0">
              <a:solidFill>
                <a:srgbClr val="C00000"/>
              </a:solidFill>
            </a:endParaRPr>
          </a:p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Path from E2 </a:t>
            </a:r>
            <a:r>
              <a:rPr lang="en-IN" sz="2400" dirty="0">
                <a:solidFill>
                  <a:srgbClr val="C00000"/>
                </a:solidFill>
              </a:rPr>
              <a:t>: </a:t>
            </a:r>
          </a:p>
          <a:p>
            <a:pPr marL="0" indent="0" algn="just">
              <a:buNone/>
            </a:pPr>
            <a:r>
              <a:rPr lang="en-IN" sz="2200" dirty="0">
                <a:solidFill>
                  <a:srgbClr val="C00000"/>
                </a:solidFill>
              </a:rPr>
              <a:t> </a:t>
            </a:r>
            <a:r>
              <a:rPr lang="en-IN" sz="2200" dirty="0" smtClean="0">
                <a:solidFill>
                  <a:srgbClr val="C00000"/>
                </a:solidFill>
              </a:rPr>
              <a:t>    </a:t>
            </a:r>
            <a:r>
              <a:rPr lang="en-IN" sz="2200" dirty="0" err="1" smtClean="0">
                <a:solidFill>
                  <a:srgbClr val="C00000"/>
                </a:solidFill>
              </a:rPr>
              <a:t>Indian_National_Congress</a:t>
            </a:r>
            <a:r>
              <a:rPr lang="en-IN" sz="2200" dirty="0" smtClean="0">
                <a:solidFill>
                  <a:srgbClr val="C00000"/>
                </a:solidFill>
              </a:rPr>
              <a:t>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isLocatedIn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</a:t>
            </a:r>
            <a:r>
              <a:rPr lang="en-IN" sz="2200" dirty="0" err="1" smtClean="0">
                <a:solidFill>
                  <a:srgbClr val="C00000"/>
                </a:solidFill>
              </a:rPr>
              <a:t>New_Delhi</a:t>
            </a:r>
            <a:r>
              <a:rPr lang="en-IN" sz="2200" dirty="0" smtClean="0">
                <a:solidFill>
                  <a:srgbClr val="C0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IN" sz="2200" dirty="0">
                <a:solidFill>
                  <a:srgbClr val="C00000"/>
                </a:solidFill>
              </a:rPr>
              <a:t> </a:t>
            </a:r>
            <a:r>
              <a:rPr lang="en-IN" sz="2200" dirty="0" smtClean="0">
                <a:solidFill>
                  <a:srgbClr val="C00000"/>
                </a:solidFill>
              </a:rPr>
              <a:t>    </a:t>
            </a:r>
            <a:r>
              <a:rPr lang="en-IN" sz="2200" dirty="0" err="1">
                <a:solidFill>
                  <a:srgbClr val="C00000"/>
                </a:solidFill>
              </a:rPr>
              <a:t>New_Delhi</a:t>
            </a:r>
            <a:r>
              <a:rPr lang="en-IN" sz="2200" dirty="0">
                <a:solidFill>
                  <a:srgbClr val="C00000"/>
                </a:solidFill>
              </a:rPr>
              <a:t>--category-</a:t>
            </a:r>
            <a:r>
              <a:rPr lang="en-IN" sz="2200" dirty="0" smtClean="0">
                <a:solidFill>
                  <a:srgbClr val="C00000"/>
                </a:solidFill>
              </a:rPr>
              <a:t>-&gt; </a:t>
            </a:r>
            <a:r>
              <a:rPr lang="en-IN" sz="2200" dirty="0" err="1" smtClean="0">
                <a:solidFill>
                  <a:srgbClr val="C00000"/>
                </a:solidFill>
              </a:rPr>
              <a:t>Indian_capital_cities</a:t>
            </a:r>
            <a:r>
              <a:rPr lang="en-IN" sz="2200" dirty="0" smtClean="0">
                <a:solidFill>
                  <a:srgbClr val="C00000"/>
                </a:solidFill>
              </a:rPr>
              <a:t>; </a:t>
            </a:r>
            <a:endParaRPr lang="en-IN" sz="2200" dirty="0">
              <a:solidFill>
                <a:srgbClr val="C00000"/>
              </a:solidFill>
            </a:endParaRPr>
          </a:p>
          <a:p>
            <a:pPr algn="just"/>
            <a:r>
              <a:rPr lang="en-IN" sz="2400" dirty="0" smtClean="0">
                <a:solidFill>
                  <a:schemeClr val="tx2"/>
                </a:solidFill>
              </a:rPr>
              <a:t>Path from E1: </a:t>
            </a:r>
          </a:p>
          <a:p>
            <a:pPr marL="0" indent="0" algn="just">
              <a:buNone/>
            </a:pPr>
            <a:r>
              <a:rPr lang="en-IN" sz="2200" dirty="0">
                <a:solidFill>
                  <a:schemeClr val="tx2"/>
                </a:solidFill>
              </a:rPr>
              <a:t> </a:t>
            </a:r>
            <a:r>
              <a:rPr lang="en-IN" sz="2200" dirty="0" smtClean="0">
                <a:solidFill>
                  <a:schemeClr val="tx2"/>
                </a:solidFill>
              </a:rPr>
              <a:t>    </a:t>
            </a:r>
            <a:r>
              <a:rPr lang="en-IN" sz="2200" dirty="0" err="1" smtClean="0">
                <a:solidFill>
                  <a:schemeClr val="tx2"/>
                </a:solidFill>
              </a:rPr>
              <a:t>Narendra_Modi</a:t>
            </a:r>
            <a:r>
              <a:rPr lang="en-IN" sz="2200" dirty="0" smtClean="0">
                <a:solidFill>
                  <a:schemeClr val="tx2"/>
                </a:solidFill>
              </a:rPr>
              <a:t>-</a:t>
            </a:r>
            <a:r>
              <a:rPr lang="en-IN" sz="2200" dirty="0">
                <a:solidFill>
                  <a:schemeClr val="tx2"/>
                </a:solidFill>
              </a:rPr>
              <a:t>-</a:t>
            </a:r>
            <a:r>
              <a:rPr lang="en-IN" sz="2200" dirty="0" err="1">
                <a:solidFill>
                  <a:schemeClr val="tx2"/>
                </a:solidFill>
              </a:rPr>
              <a:t>isAffiliatedTo</a:t>
            </a:r>
            <a:r>
              <a:rPr lang="en-IN" sz="2200" dirty="0">
                <a:solidFill>
                  <a:schemeClr val="tx2"/>
                </a:solidFill>
              </a:rPr>
              <a:t>-</a:t>
            </a:r>
            <a:r>
              <a:rPr lang="en-IN" sz="2200" dirty="0" smtClean="0">
                <a:solidFill>
                  <a:schemeClr val="tx2"/>
                </a:solidFill>
              </a:rPr>
              <a:t>-&gt; </a:t>
            </a:r>
            <a:r>
              <a:rPr lang="en-IN" sz="2200" dirty="0" err="1" smtClean="0">
                <a:solidFill>
                  <a:schemeClr val="tx2"/>
                </a:solidFill>
              </a:rPr>
              <a:t>Bharatiya_Janata_Party</a:t>
            </a:r>
            <a:r>
              <a:rPr lang="en-IN" sz="2200" dirty="0" smtClean="0">
                <a:solidFill>
                  <a:schemeClr val="tx2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IN" sz="2200" dirty="0">
                <a:solidFill>
                  <a:schemeClr val="tx2"/>
                </a:solidFill>
              </a:rPr>
              <a:t> </a:t>
            </a:r>
            <a:r>
              <a:rPr lang="en-IN" sz="2200" dirty="0" smtClean="0">
                <a:solidFill>
                  <a:schemeClr val="tx2"/>
                </a:solidFill>
              </a:rPr>
              <a:t>    </a:t>
            </a:r>
            <a:r>
              <a:rPr lang="en-IN" sz="2200" dirty="0" err="1" smtClean="0">
                <a:solidFill>
                  <a:schemeClr val="tx2"/>
                </a:solidFill>
              </a:rPr>
              <a:t>Bharatiya_Janata_Party</a:t>
            </a:r>
            <a:r>
              <a:rPr lang="en-IN" sz="2200" dirty="0" smtClean="0">
                <a:solidFill>
                  <a:schemeClr val="tx2"/>
                </a:solidFill>
              </a:rPr>
              <a:t>-</a:t>
            </a:r>
            <a:r>
              <a:rPr lang="en-IN" sz="2200" dirty="0">
                <a:solidFill>
                  <a:schemeClr val="tx2"/>
                </a:solidFill>
              </a:rPr>
              <a:t>-category-</a:t>
            </a:r>
            <a:r>
              <a:rPr lang="en-IN" sz="2200" dirty="0" smtClean="0">
                <a:solidFill>
                  <a:schemeClr val="tx2"/>
                </a:solidFill>
              </a:rPr>
              <a:t>-&gt; </a:t>
            </a:r>
            <a:r>
              <a:rPr lang="en-IN" sz="2200" dirty="0" err="1" smtClean="0">
                <a:solidFill>
                  <a:schemeClr val="tx2"/>
                </a:solidFill>
              </a:rPr>
              <a:t>Political_parties_in_India</a:t>
            </a:r>
            <a:r>
              <a:rPr lang="en-IN" sz="2200" dirty="0" smtClean="0">
                <a:solidFill>
                  <a:schemeClr val="tx2"/>
                </a:solidFill>
              </a:rPr>
              <a:t>; </a:t>
            </a:r>
            <a:endParaRPr lang="en-IN" sz="2200" dirty="0">
              <a:solidFill>
                <a:schemeClr val="tx2"/>
              </a:solidFill>
            </a:endParaRPr>
          </a:p>
          <a:p>
            <a:pPr algn="just"/>
            <a:r>
              <a:rPr lang="en-IN" sz="2400" dirty="0" smtClean="0">
                <a:solidFill>
                  <a:schemeClr val="tx2"/>
                </a:solidFill>
              </a:rPr>
              <a:t>Path from E2 </a:t>
            </a:r>
            <a:r>
              <a:rPr lang="en-IN" sz="2400" dirty="0">
                <a:solidFill>
                  <a:schemeClr val="tx2"/>
                </a:solidFill>
              </a:rPr>
              <a:t>: </a:t>
            </a:r>
            <a:endParaRPr lang="en-IN" sz="24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IN" sz="2200" dirty="0">
                <a:solidFill>
                  <a:schemeClr val="tx2"/>
                </a:solidFill>
              </a:rPr>
              <a:t> </a:t>
            </a:r>
            <a:r>
              <a:rPr lang="en-IN" sz="2200" dirty="0" smtClean="0">
                <a:solidFill>
                  <a:schemeClr val="tx2"/>
                </a:solidFill>
              </a:rPr>
              <a:t>    </a:t>
            </a:r>
            <a:r>
              <a:rPr lang="en-IN" sz="2200" dirty="0" err="1" smtClean="0">
                <a:solidFill>
                  <a:schemeClr val="tx2"/>
                </a:solidFill>
              </a:rPr>
              <a:t>Indian_National_Congress</a:t>
            </a:r>
            <a:r>
              <a:rPr lang="en-IN" sz="2200" dirty="0" smtClean="0">
                <a:solidFill>
                  <a:schemeClr val="tx2"/>
                </a:solidFill>
              </a:rPr>
              <a:t>-</a:t>
            </a:r>
            <a:r>
              <a:rPr lang="en-IN" sz="2200" dirty="0">
                <a:solidFill>
                  <a:schemeClr val="tx2"/>
                </a:solidFill>
              </a:rPr>
              <a:t>-category-</a:t>
            </a:r>
            <a:r>
              <a:rPr lang="en-IN" sz="2200" dirty="0" smtClean="0">
                <a:solidFill>
                  <a:schemeClr val="tx2"/>
                </a:solidFill>
              </a:rPr>
              <a:t>-&gt; </a:t>
            </a:r>
            <a:r>
              <a:rPr lang="en-IN" sz="2200" dirty="0" err="1" smtClean="0">
                <a:solidFill>
                  <a:schemeClr val="tx2"/>
                </a:solidFill>
              </a:rPr>
              <a:t>Political_parties_in_India</a:t>
            </a:r>
            <a:r>
              <a:rPr lang="en-IN" sz="2200" dirty="0" smtClean="0">
                <a:solidFill>
                  <a:schemeClr val="tx2"/>
                </a:solidFill>
              </a:rPr>
              <a:t>;</a:t>
            </a:r>
            <a:endParaRPr lang="en-IN" sz="2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46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Ex:2 Mahesh </a:t>
            </a:r>
            <a:r>
              <a:rPr lang="en-US" dirty="0" err="1" smtClean="0">
                <a:solidFill>
                  <a:schemeClr val="tx2"/>
                </a:solidFill>
              </a:rPr>
              <a:t>Bhupathi</a:t>
            </a:r>
            <a:r>
              <a:rPr lang="en-US" dirty="0" smtClean="0">
                <a:solidFill>
                  <a:schemeClr val="tx2"/>
                </a:solidFill>
              </a:rPr>
              <a:t> and Mother Teresa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sz="2600" dirty="0" smtClean="0">
                <a:solidFill>
                  <a:srgbClr val="C00000"/>
                </a:solidFill>
              </a:rPr>
              <a:t>Path from E1 : </a:t>
            </a:r>
          </a:p>
          <a:p>
            <a:pPr marL="0" indent="0" algn="just">
              <a:buNone/>
            </a:pPr>
            <a:r>
              <a:rPr lang="en-IN" sz="2400" dirty="0" smtClean="0">
                <a:solidFill>
                  <a:srgbClr val="C00000"/>
                </a:solidFill>
              </a:rPr>
              <a:t>      </a:t>
            </a:r>
            <a:r>
              <a:rPr lang="en-IN" sz="2400" dirty="0" err="1" smtClean="0">
                <a:solidFill>
                  <a:srgbClr val="C00000"/>
                </a:solidFill>
              </a:rPr>
              <a:t>Mahesh_Bhupathi</a:t>
            </a:r>
            <a:r>
              <a:rPr lang="en-IN" sz="2400" dirty="0" smtClean="0">
                <a:solidFill>
                  <a:srgbClr val="C00000"/>
                </a:solidFill>
              </a:rPr>
              <a:t>--</a:t>
            </a:r>
            <a:r>
              <a:rPr lang="en-IN" sz="2400" dirty="0" err="1" smtClean="0">
                <a:solidFill>
                  <a:srgbClr val="C00000"/>
                </a:solidFill>
              </a:rPr>
              <a:t>livesIn</a:t>
            </a:r>
            <a:r>
              <a:rPr lang="en-IN" sz="2400" dirty="0" smtClean="0">
                <a:solidFill>
                  <a:srgbClr val="C00000"/>
                </a:solidFill>
              </a:rPr>
              <a:t>--&gt; Bangalore; </a:t>
            </a:r>
          </a:p>
          <a:p>
            <a:pPr marL="0" indent="0" algn="just">
              <a:buNone/>
            </a:pPr>
            <a:r>
              <a:rPr lang="en-IN" sz="2400" dirty="0" smtClean="0">
                <a:solidFill>
                  <a:srgbClr val="C00000"/>
                </a:solidFill>
              </a:rPr>
              <a:t>      Bangalore--category--&gt; </a:t>
            </a:r>
            <a:r>
              <a:rPr lang="en-IN" sz="2400" dirty="0" err="1" smtClean="0">
                <a:solidFill>
                  <a:srgbClr val="C00000"/>
                </a:solidFill>
              </a:rPr>
              <a:t>Metropolitan_cities_in_India</a:t>
            </a:r>
            <a:r>
              <a:rPr lang="en-IN" sz="2400" dirty="0" smtClean="0">
                <a:solidFill>
                  <a:srgbClr val="C00000"/>
                </a:solidFill>
              </a:rPr>
              <a:t>; </a:t>
            </a:r>
          </a:p>
          <a:p>
            <a:pPr algn="just"/>
            <a:r>
              <a:rPr lang="en-IN" sz="2600" dirty="0" smtClean="0">
                <a:solidFill>
                  <a:srgbClr val="C00000"/>
                </a:solidFill>
              </a:rPr>
              <a:t>Path from E2: </a:t>
            </a:r>
          </a:p>
          <a:p>
            <a:pPr marL="0" indent="0" algn="just">
              <a:buNone/>
            </a:pP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smtClean="0">
                <a:solidFill>
                  <a:srgbClr val="C00000"/>
                </a:solidFill>
              </a:rPr>
              <a:t>     </a:t>
            </a:r>
            <a:r>
              <a:rPr lang="en-IN" sz="2400" dirty="0" err="1" smtClean="0">
                <a:solidFill>
                  <a:srgbClr val="C00000"/>
                </a:solidFill>
              </a:rPr>
              <a:t>Mother_Teresa</a:t>
            </a:r>
            <a:r>
              <a:rPr lang="en-IN" sz="2400" dirty="0" smtClean="0">
                <a:solidFill>
                  <a:srgbClr val="C00000"/>
                </a:solidFill>
              </a:rPr>
              <a:t>-</a:t>
            </a:r>
            <a:r>
              <a:rPr lang="en-IN" sz="2400" dirty="0">
                <a:solidFill>
                  <a:srgbClr val="C00000"/>
                </a:solidFill>
              </a:rPr>
              <a:t>-</a:t>
            </a:r>
            <a:r>
              <a:rPr lang="en-IN" sz="2400" dirty="0" err="1">
                <a:solidFill>
                  <a:srgbClr val="C00000"/>
                </a:solidFill>
              </a:rPr>
              <a:t>diedIn</a:t>
            </a:r>
            <a:r>
              <a:rPr lang="en-IN" sz="2400" dirty="0">
                <a:solidFill>
                  <a:srgbClr val="C00000"/>
                </a:solidFill>
              </a:rPr>
              <a:t>-</a:t>
            </a:r>
            <a:r>
              <a:rPr lang="en-IN" sz="2400" dirty="0" smtClean="0">
                <a:solidFill>
                  <a:srgbClr val="C00000"/>
                </a:solidFill>
              </a:rPr>
              <a:t>-&gt; Kolkata; </a:t>
            </a:r>
          </a:p>
          <a:p>
            <a:pPr marL="0" indent="0" algn="just">
              <a:buNone/>
            </a:pP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smtClean="0">
                <a:solidFill>
                  <a:srgbClr val="C00000"/>
                </a:solidFill>
              </a:rPr>
              <a:t>     Kolkata-</a:t>
            </a:r>
            <a:r>
              <a:rPr lang="en-IN" sz="2400" dirty="0">
                <a:solidFill>
                  <a:srgbClr val="C00000"/>
                </a:solidFill>
              </a:rPr>
              <a:t>-category-</a:t>
            </a:r>
            <a:r>
              <a:rPr lang="en-IN" sz="2400" dirty="0" smtClean="0">
                <a:solidFill>
                  <a:srgbClr val="C00000"/>
                </a:solidFill>
              </a:rPr>
              <a:t>-&gt; </a:t>
            </a:r>
            <a:r>
              <a:rPr lang="en-IN" sz="2400" dirty="0" err="1" smtClean="0">
                <a:solidFill>
                  <a:srgbClr val="C00000"/>
                </a:solidFill>
              </a:rPr>
              <a:t>Metropolitan_cities_in_India</a:t>
            </a:r>
            <a:r>
              <a:rPr lang="en-IN" sz="2400" dirty="0" smtClean="0">
                <a:solidFill>
                  <a:srgbClr val="C00000"/>
                </a:solidFill>
              </a:rPr>
              <a:t>; </a:t>
            </a:r>
            <a:endParaRPr lang="en-IN" sz="2400" dirty="0">
              <a:solidFill>
                <a:srgbClr val="C00000"/>
              </a:solidFill>
            </a:endParaRPr>
          </a:p>
          <a:p>
            <a:pPr algn="just"/>
            <a:r>
              <a:rPr lang="en-IN" sz="2600" dirty="0" smtClean="0">
                <a:solidFill>
                  <a:schemeClr val="tx2"/>
                </a:solidFill>
              </a:rPr>
              <a:t>Path from E1 </a:t>
            </a:r>
            <a:r>
              <a:rPr lang="en-IN" sz="2200" dirty="0">
                <a:solidFill>
                  <a:schemeClr val="tx2"/>
                </a:solidFill>
              </a:rPr>
              <a:t>: </a:t>
            </a:r>
            <a:endParaRPr lang="en-IN" sz="22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IN" sz="2200" dirty="0" smtClean="0">
                <a:solidFill>
                  <a:schemeClr val="tx2"/>
                </a:solidFill>
              </a:rPr>
              <a:t>      </a:t>
            </a:r>
            <a:r>
              <a:rPr lang="en-IN" sz="2400" dirty="0" err="1" smtClean="0">
                <a:solidFill>
                  <a:schemeClr val="tx2"/>
                </a:solidFill>
              </a:rPr>
              <a:t>Mahesh_Bhupathi</a:t>
            </a:r>
            <a:r>
              <a:rPr lang="en-IN" sz="2400" dirty="0" smtClean="0">
                <a:solidFill>
                  <a:schemeClr val="tx2"/>
                </a:solidFill>
              </a:rPr>
              <a:t>-</a:t>
            </a:r>
            <a:r>
              <a:rPr lang="en-IN" sz="2400" dirty="0">
                <a:solidFill>
                  <a:schemeClr val="tx2"/>
                </a:solidFill>
              </a:rPr>
              <a:t>-</a:t>
            </a:r>
            <a:r>
              <a:rPr lang="en-IN" sz="2400" dirty="0" err="1">
                <a:solidFill>
                  <a:schemeClr val="tx2"/>
                </a:solidFill>
              </a:rPr>
              <a:t>hasWonPrize</a:t>
            </a:r>
            <a:r>
              <a:rPr lang="en-IN" sz="2400" dirty="0">
                <a:solidFill>
                  <a:schemeClr val="tx2"/>
                </a:solidFill>
              </a:rPr>
              <a:t>-</a:t>
            </a:r>
            <a:r>
              <a:rPr lang="en-IN" sz="2400" dirty="0" smtClean="0">
                <a:solidFill>
                  <a:schemeClr val="tx2"/>
                </a:solidFill>
              </a:rPr>
              <a:t>-&gt; </a:t>
            </a:r>
            <a:r>
              <a:rPr lang="en-IN" sz="2400" dirty="0" err="1" smtClean="0">
                <a:solidFill>
                  <a:schemeClr val="tx2"/>
                </a:solidFill>
              </a:rPr>
              <a:t>Padma_Shri</a:t>
            </a:r>
            <a:r>
              <a:rPr lang="en-IN" sz="2400" dirty="0" smtClean="0">
                <a:solidFill>
                  <a:schemeClr val="tx2"/>
                </a:solidFill>
              </a:rPr>
              <a:t>; </a:t>
            </a:r>
          </a:p>
          <a:p>
            <a:pPr marL="0" indent="0" algn="just">
              <a:buNone/>
            </a:pPr>
            <a:r>
              <a:rPr lang="en-IN" sz="2400" dirty="0" smtClean="0">
                <a:solidFill>
                  <a:schemeClr val="tx2"/>
                </a:solidFill>
              </a:rPr>
              <a:t>     </a:t>
            </a:r>
            <a:r>
              <a:rPr lang="en-IN" sz="2400" dirty="0" err="1" smtClean="0">
                <a:solidFill>
                  <a:schemeClr val="tx2"/>
                </a:solidFill>
              </a:rPr>
              <a:t>Padma_Shri</a:t>
            </a:r>
            <a:r>
              <a:rPr lang="en-IN" sz="2400" dirty="0" smtClean="0">
                <a:solidFill>
                  <a:schemeClr val="tx2"/>
                </a:solidFill>
              </a:rPr>
              <a:t>-</a:t>
            </a:r>
            <a:r>
              <a:rPr lang="en-IN" sz="2400" dirty="0">
                <a:solidFill>
                  <a:schemeClr val="tx2"/>
                </a:solidFill>
              </a:rPr>
              <a:t>-</a:t>
            </a:r>
            <a:r>
              <a:rPr lang="en-IN" sz="2400" dirty="0" smtClean="0">
                <a:solidFill>
                  <a:schemeClr val="tx2"/>
                </a:solidFill>
              </a:rPr>
              <a:t>category--&gt; </a:t>
            </a:r>
            <a:r>
              <a:rPr lang="en-IN" sz="2400" dirty="0" err="1" smtClean="0">
                <a:solidFill>
                  <a:schemeClr val="tx2"/>
                </a:solidFill>
              </a:rPr>
              <a:t>Civil_awards_and_decorations_of_India</a:t>
            </a:r>
            <a:r>
              <a:rPr lang="en-IN" sz="2400" dirty="0" smtClean="0">
                <a:solidFill>
                  <a:schemeClr val="tx2"/>
                </a:solidFill>
              </a:rPr>
              <a:t>; </a:t>
            </a:r>
          </a:p>
          <a:p>
            <a:pPr algn="just"/>
            <a:r>
              <a:rPr lang="en-IN" sz="2600" dirty="0" smtClean="0">
                <a:solidFill>
                  <a:schemeClr val="tx2"/>
                </a:solidFill>
              </a:rPr>
              <a:t>Path from E2 :</a:t>
            </a:r>
          </a:p>
          <a:p>
            <a:pPr marL="0" indent="0" algn="just">
              <a:buNone/>
            </a:pPr>
            <a:r>
              <a:rPr lang="en-IN" sz="2800" dirty="0">
                <a:solidFill>
                  <a:schemeClr val="tx2"/>
                </a:solidFill>
              </a:rPr>
              <a:t> </a:t>
            </a:r>
            <a:r>
              <a:rPr lang="en-IN" sz="2800" dirty="0" smtClean="0">
                <a:solidFill>
                  <a:schemeClr val="tx2"/>
                </a:solidFill>
              </a:rPr>
              <a:t>    </a:t>
            </a:r>
            <a:r>
              <a:rPr lang="en-IN" sz="2200" dirty="0" err="1">
                <a:solidFill>
                  <a:schemeClr val="tx2"/>
                </a:solidFill>
              </a:rPr>
              <a:t>Mother_Teresa</a:t>
            </a:r>
            <a:r>
              <a:rPr lang="en-IN" sz="2200" dirty="0">
                <a:solidFill>
                  <a:schemeClr val="tx2"/>
                </a:solidFill>
              </a:rPr>
              <a:t>--</a:t>
            </a:r>
            <a:r>
              <a:rPr lang="en-IN" sz="2200" dirty="0" err="1">
                <a:solidFill>
                  <a:schemeClr val="tx2"/>
                </a:solidFill>
              </a:rPr>
              <a:t>hasWonPrize</a:t>
            </a:r>
            <a:r>
              <a:rPr lang="en-IN" sz="2200" dirty="0">
                <a:solidFill>
                  <a:schemeClr val="tx2"/>
                </a:solidFill>
              </a:rPr>
              <a:t>-</a:t>
            </a:r>
            <a:r>
              <a:rPr lang="en-IN" sz="2200" dirty="0" smtClean="0">
                <a:solidFill>
                  <a:schemeClr val="tx2"/>
                </a:solidFill>
              </a:rPr>
              <a:t>-&gt; </a:t>
            </a:r>
            <a:r>
              <a:rPr lang="en-IN" sz="2200" dirty="0" err="1" smtClean="0">
                <a:solidFill>
                  <a:schemeClr val="tx2"/>
                </a:solidFill>
              </a:rPr>
              <a:t>Bharat_Ratna</a:t>
            </a:r>
            <a:r>
              <a:rPr lang="en-IN" sz="2200" dirty="0" smtClean="0">
                <a:solidFill>
                  <a:schemeClr val="tx2"/>
                </a:solidFill>
              </a:rPr>
              <a:t>; </a:t>
            </a:r>
          </a:p>
          <a:p>
            <a:pPr marL="0" indent="0" algn="just">
              <a:buNone/>
            </a:pPr>
            <a:r>
              <a:rPr lang="en-IN" sz="2200" dirty="0">
                <a:solidFill>
                  <a:schemeClr val="tx2"/>
                </a:solidFill>
              </a:rPr>
              <a:t> </a:t>
            </a:r>
            <a:r>
              <a:rPr lang="en-IN" sz="2200" dirty="0" smtClean="0">
                <a:solidFill>
                  <a:schemeClr val="tx2"/>
                </a:solidFill>
              </a:rPr>
              <a:t>     </a:t>
            </a:r>
            <a:r>
              <a:rPr lang="en-IN" sz="2200" dirty="0" err="1" smtClean="0">
                <a:solidFill>
                  <a:schemeClr val="tx2"/>
                </a:solidFill>
              </a:rPr>
              <a:t>Bharat_Ratna</a:t>
            </a:r>
            <a:r>
              <a:rPr lang="en-IN" sz="2200" dirty="0" smtClean="0">
                <a:solidFill>
                  <a:schemeClr val="tx2"/>
                </a:solidFill>
              </a:rPr>
              <a:t>-</a:t>
            </a:r>
            <a:r>
              <a:rPr lang="en-IN" sz="2200" dirty="0">
                <a:solidFill>
                  <a:schemeClr val="tx2"/>
                </a:solidFill>
              </a:rPr>
              <a:t>-category-</a:t>
            </a:r>
            <a:r>
              <a:rPr lang="en-IN" sz="2200" dirty="0" smtClean="0">
                <a:solidFill>
                  <a:schemeClr val="tx2"/>
                </a:solidFill>
              </a:rPr>
              <a:t>-&gt; </a:t>
            </a:r>
            <a:r>
              <a:rPr lang="en-IN" sz="2200" dirty="0" err="1" smtClean="0">
                <a:solidFill>
                  <a:schemeClr val="tx2"/>
                </a:solidFill>
              </a:rPr>
              <a:t>Civil_awards_and_decorations_of_India</a:t>
            </a:r>
            <a:r>
              <a:rPr lang="en-IN" sz="2200" dirty="0" smtClean="0">
                <a:solidFill>
                  <a:schemeClr val="tx2"/>
                </a:solidFill>
              </a:rPr>
              <a:t>; </a:t>
            </a:r>
            <a:endParaRPr lang="en-IN" sz="2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6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Assignments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POS Tagger</a:t>
            </a:r>
          </a:p>
          <a:p>
            <a:pPr lvl="1"/>
            <a:r>
              <a:rPr lang="en-US" dirty="0" smtClean="0"/>
              <a:t>Bigram Viterbi </a:t>
            </a:r>
          </a:p>
          <a:p>
            <a:pPr lvl="1"/>
            <a:r>
              <a:rPr lang="en-US" dirty="0" smtClean="0"/>
              <a:t>Trigram Viterbi</a:t>
            </a:r>
          </a:p>
          <a:p>
            <a:pPr lvl="1"/>
            <a:r>
              <a:rPr lang="en-US" dirty="0" smtClean="0"/>
              <a:t>A-Star</a:t>
            </a:r>
          </a:p>
          <a:p>
            <a:pPr lvl="1"/>
            <a:r>
              <a:rPr lang="en-US" dirty="0" smtClean="0"/>
              <a:t>Bigram Discriminative Viterbi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Language Model (Word Prediction)</a:t>
            </a:r>
          </a:p>
          <a:p>
            <a:pPr lvl="1"/>
            <a:r>
              <a:rPr lang="en-US" dirty="0" smtClean="0"/>
              <a:t>Bigram</a:t>
            </a:r>
          </a:p>
          <a:p>
            <a:pPr lvl="1"/>
            <a:r>
              <a:rPr lang="en-US" dirty="0" smtClean="0"/>
              <a:t>Trigram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Yago</a:t>
            </a:r>
            <a:r>
              <a:rPr lang="en-US" dirty="0" smtClean="0">
                <a:solidFill>
                  <a:srgbClr val="C00000"/>
                </a:solidFill>
              </a:rPr>
              <a:t> Explorer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Parser Projection and NLTK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32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Ex:3 Michelle Obama and Frederick </a:t>
            </a:r>
            <a:r>
              <a:rPr lang="en-US" dirty="0" err="1" smtClean="0">
                <a:solidFill>
                  <a:schemeClr val="tx2"/>
                </a:solidFill>
              </a:rPr>
              <a:t>Jelinek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Path from E1 : </a:t>
            </a: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</a:t>
            </a:r>
            <a:r>
              <a:rPr lang="en-IN" sz="2200" dirty="0" err="1" smtClean="0">
                <a:solidFill>
                  <a:srgbClr val="C00000"/>
                </a:solidFill>
              </a:rPr>
              <a:t>Michelle_Obama</a:t>
            </a:r>
            <a:r>
              <a:rPr lang="en-IN" sz="2200" dirty="0" smtClean="0">
                <a:solidFill>
                  <a:srgbClr val="C00000"/>
                </a:solidFill>
              </a:rPr>
              <a:t>--</a:t>
            </a:r>
            <a:r>
              <a:rPr lang="en-IN" sz="2200" dirty="0" err="1" smtClean="0">
                <a:solidFill>
                  <a:srgbClr val="C00000"/>
                </a:solidFill>
              </a:rPr>
              <a:t>graduatedFrom</a:t>
            </a:r>
            <a:r>
              <a:rPr lang="en-IN" sz="2200" dirty="0" smtClean="0">
                <a:solidFill>
                  <a:srgbClr val="C00000"/>
                </a:solidFill>
              </a:rPr>
              <a:t>--&gt; </a:t>
            </a:r>
            <a:r>
              <a:rPr lang="en-IN" sz="2200" dirty="0" err="1" smtClean="0">
                <a:solidFill>
                  <a:srgbClr val="C00000"/>
                </a:solidFill>
              </a:rPr>
              <a:t>Princeton_University</a:t>
            </a:r>
            <a:r>
              <a:rPr lang="en-IN" sz="2200" dirty="0" smtClean="0">
                <a:solidFill>
                  <a:srgbClr val="C0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</a:t>
            </a:r>
            <a:r>
              <a:rPr lang="en-IN" sz="2200" dirty="0" err="1" smtClean="0">
                <a:solidFill>
                  <a:srgbClr val="C00000"/>
                </a:solidFill>
              </a:rPr>
              <a:t>Princeton_University</a:t>
            </a:r>
            <a:r>
              <a:rPr lang="en-IN" sz="2200" dirty="0" smtClean="0">
                <a:solidFill>
                  <a:srgbClr val="C00000"/>
                </a:solidFill>
              </a:rPr>
              <a:t>--category--&gt; university_108286569; </a:t>
            </a:r>
          </a:p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Path from E2 :</a:t>
            </a:r>
            <a:r>
              <a:rPr lang="en-IN" sz="22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</a:t>
            </a:r>
            <a:r>
              <a:rPr lang="en-IN" sz="2200" dirty="0" err="1" smtClean="0">
                <a:solidFill>
                  <a:srgbClr val="C00000"/>
                </a:solidFill>
              </a:rPr>
              <a:t>Frederick_Jelinek</a:t>
            </a:r>
            <a:r>
              <a:rPr lang="en-IN" sz="2200" dirty="0" smtClean="0">
                <a:solidFill>
                  <a:srgbClr val="C00000"/>
                </a:solidFill>
              </a:rPr>
              <a:t>--</a:t>
            </a:r>
            <a:r>
              <a:rPr lang="en-IN" sz="2200" dirty="0" err="1" smtClean="0">
                <a:solidFill>
                  <a:srgbClr val="C00000"/>
                </a:solidFill>
              </a:rPr>
              <a:t>graduatedFrom</a:t>
            </a:r>
            <a:r>
              <a:rPr lang="en-IN" sz="2200" dirty="0" smtClean="0">
                <a:solidFill>
                  <a:srgbClr val="C00000"/>
                </a:solidFill>
              </a:rPr>
              <a:t>--&gt; </a:t>
            </a:r>
            <a:r>
              <a:rPr lang="en-IN" sz="2200" dirty="0" err="1" smtClean="0">
                <a:solidFill>
                  <a:srgbClr val="C00000"/>
                </a:solidFill>
              </a:rPr>
              <a:t>Massachusetts_Institute_of_Technology</a:t>
            </a:r>
            <a:r>
              <a:rPr lang="en-IN" sz="2200" dirty="0" smtClean="0">
                <a:solidFill>
                  <a:srgbClr val="C0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</a:t>
            </a:r>
            <a:r>
              <a:rPr lang="en-IN" sz="2200" dirty="0" err="1" smtClean="0">
                <a:solidFill>
                  <a:srgbClr val="C00000"/>
                </a:solidFill>
              </a:rPr>
              <a:t>Massachusetts_Institute_of_Technology</a:t>
            </a:r>
            <a:r>
              <a:rPr lang="en-IN" sz="2200" dirty="0" smtClean="0">
                <a:solidFill>
                  <a:srgbClr val="C00000"/>
                </a:solidFill>
              </a:rPr>
              <a:t>--category--&gt; university_108286569; </a:t>
            </a:r>
            <a:endParaRPr lang="en-IN" sz="2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Ex:4 Sonia Gandhi and Benito Mussolini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Path from E1 </a:t>
            </a:r>
            <a:r>
              <a:rPr lang="en-IN" sz="2400" dirty="0">
                <a:solidFill>
                  <a:srgbClr val="C00000"/>
                </a:solidFill>
              </a:rPr>
              <a:t>: </a:t>
            </a:r>
            <a:endParaRPr lang="en-IN" sz="24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IN" sz="2200" dirty="0">
                <a:solidFill>
                  <a:srgbClr val="C00000"/>
                </a:solidFill>
              </a:rPr>
              <a:t> </a:t>
            </a:r>
            <a:r>
              <a:rPr lang="en-IN" sz="2200" dirty="0" smtClean="0">
                <a:solidFill>
                  <a:srgbClr val="C00000"/>
                </a:solidFill>
              </a:rPr>
              <a:t>     </a:t>
            </a:r>
            <a:r>
              <a:rPr lang="en-IN" sz="2200" dirty="0" err="1" smtClean="0">
                <a:solidFill>
                  <a:srgbClr val="C00000"/>
                </a:solidFill>
              </a:rPr>
              <a:t>Sonia_Gandhi</a:t>
            </a:r>
            <a:r>
              <a:rPr lang="en-IN" sz="2200" dirty="0" smtClean="0">
                <a:solidFill>
                  <a:srgbClr val="C00000"/>
                </a:solidFill>
              </a:rPr>
              <a:t>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isCitizenOf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Italy </a:t>
            </a:r>
            <a:r>
              <a:rPr lang="en-IN" sz="2200" dirty="0">
                <a:solidFill>
                  <a:srgbClr val="C00000"/>
                </a:solidFill>
              </a:rPr>
              <a:t>; </a:t>
            </a:r>
            <a:endParaRPr lang="en-IN" sz="2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IN" sz="2200" dirty="0">
                <a:solidFill>
                  <a:srgbClr val="C00000"/>
                </a:solidFill>
              </a:rPr>
              <a:t> </a:t>
            </a:r>
            <a:r>
              <a:rPr lang="en-IN" sz="2200" dirty="0" smtClean="0">
                <a:solidFill>
                  <a:srgbClr val="C00000"/>
                </a:solidFill>
              </a:rPr>
              <a:t>     Italy-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dealsWith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Germany </a:t>
            </a:r>
            <a:r>
              <a:rPr lang="en-IN" sz="2200" dirty="0">
                <a:solidFill>
                  <a:srgbClr val="C00000"/>
                </a:solidFill>
              </a:rPr>
              <a:t>; </a:t>
            </a:r>
            <a:endParaRPr lang="en-IN" sz="2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 Germany-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isLocatedIn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Europe </a:t>
            </a:r>
            <a:r>
              <a:rPr lang="en-IN" sz="2200" dirty="0">
                <a:solidFill>
                  <a:srgbClr val="C00000"/>
                </a:solidFill>
              </a:rPr>
              <a:t>; </a:t>
            </a:r>
          </a:p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Path from E2 </a:t>
            </a:r>
            <a:r>
              <a:rPr lang="en-IN" sz="2400" dirty="0">
                <a:solidFill>
                  <a:srgbClr val="C00000"/>
                </a:solidFill>
              </a:rPr>
              <a:t>: </a:t>
            </a:r>
            <a:endParaRPr lang="en-IN" sz="24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</a:t>
            </a:r>
            <a:r>
              <a:rPr lang="en-IN" sz="2200" dirty="0" err="1" smtClean="0">
                <a:solidFill>
                  <a:srgbClr val="C00000"/>
                </a:solidFill>
              </a:rPr>
              <a:t>Benito_Mussolini</a:t>
            </a:r>
            <a:r>
              <a:rPr lang="en-IN" sz="2200" dirty="0" smtClean="0">
                <a:solidFill>
                  <a:srgbClr val="C00000"/>
                </a:solidFill>
              </a:rPr>
              <a:t>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isAffiliatedTo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</a:t>
            </a:r>
            <a:r>
              <a:rPr lang="en-IN" sz="2200" dirty="0" err="1" smtClean="0">
                <a:solidFill>
                  <a:srgbClr val="C00000"/>
                </a:solidFill>
              </a:rPr>
              <a:t>National_Fascist_Party</a:t>
            </a:r>
            <a:r>
              <a:rPr lang="en-IN" sz="2200" dirty="0" smtClean="0">
                <a:solidFill>
                  <a:srgbClr val="C0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</a:t>
            </a:r>
            <a:r>
              <a:rPr lang="en-IN" sz="2200" dirty="0" err="1" smtClean="0">
                <a:solidFill>
                  <a:srgbClr val="C00000"/>
                </a:solidFill>
              </a:rPr>
              <a:t>National_Fascist_Party</a:t>
            </a:r>
            <a:r>
              <a:rPr lang="en-IN" sz="2200" dirty="0" smtClean="0">
                <a:solidFill>
                  <a:srgbClr val="C00000"/>
                </a:solidFill>
              </a:rPr>
              <a:t>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isLocatedIn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Rome; </a:t>
            </a:r>
          </a:p>
          <a:p>
            <a:pPr marL="0" indent="0" algn="just">
              <a:buNone/>
            </a:pPr>
            <a:r>
              <a:rPr lang="en-IN" sz="2200" dirty="0" smtClean="0">
                <a:solidFill>
                  <a:srgbClr val="C00000"/>
                </a:solidFill>
              </a:rPr>
              <a:t>     Rome-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err="1">
                <a:solidFill>
                  <a:srgbClr val="C00000"/>
                </a:solidFill>
              </a:rPr>
              <a:t>isLocatedIn</a:t>
            </a:r>
            <a:r>
              <a:rPr lang="en-IN" sz="2200" dirty="0">
                <a:solidFill>
                  <a:srgbClr val="C00000"/>
                </a:solidFill>
              </a:rPr>
              <a:t>-</a:t>
            </a:r>
            <a:r>
              <a:rPr lang="en-IN" sz="2200" dirty="0" smtClean="0">
                <a:solidFill>
                  <a:srgbClr val="C00000"/>
                </a:solidFill>
              </a:rPr>
              <a:t>-&gt; Europe; </a:t>
            </a:r>
            <a:endParaRPr lang="en-IN" sz="2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9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Ex5 : </a:t>
            </a:r>
            <a:r>
              <a:rPr lang="en-US" dirty="0" err="1" smtClean="0">
                <a:solidFill>
                  <a:schemeClr val="tx2"/>
                </a:solidFill>
              </a:rPr>
              <a:t>Narendra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Modi</a:t>
            </a:r>
            <a:r>
              <a:rPr lang="en-US" dirty="0" smtClean="0">
                <a:solidFill>
                  <a:schemeClr val="tx2"/>
                </a:solidFill>
              </a:rPr>
              <a:t> and Mohan </a:t>
            </a:r>
            <a:r>
              <a:rPr lang="en-US" dirty="0" err="1" smtClean="0">
                <a:solidFill>
                  <a:schemeClr val="tx2"/>
                </a:solidFill>
              </a:rPr>
              <a:t>Bhagwat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from E1 :</a:t>
            </a:r>
          </a:p>
          <a:p>
            <a:pPr lvl="1"/>
            <a:r>
              <a:rPr lang="en-US" dirty="0" err="1" smtClean="0"/>
              <a:t>Narendra_Modi</a:t>
            </a:r>
            <a:r>
              <a:rPr lang="en-US" dirty="0" smtClean="0"/>
              <a:t>--</a:t>
            </a:r>
            <a:r>
              <a:rPr lang="en-US" dirty="0" err="1" smtClean="0"/>
              <a:t>isAffiliatedTo</a:t>
            </a:r>
            <a:r>
              <a:rPr lang="en-US" dirty="0" smtClean="0"/>
              <a:t>--&gt;</a:t>
            </a:r>
            <a:r>
              <a:rPr lang="en-US" dirty="0" err="1" smtClean="0"/>
              <a:t>Bharatiya_Janata_Party</a:t>
            </a:r>
            <a:r>
              <a:rPr lang="en-US" dirty="0" smtClean="0"/>
              <a:t> ; </a:t>
            </a:r>
            <a:r>
              <a:rPr lang="en-US" dirty="0" err="1" smtClean="0"/>
              <a:t>Bharatiya_Janata_Party</a:t>
            </a:r>
            <a:r>
              <a:rPr lang="en-US" dirty="0" smtClean="0"/>
              <a:t>&lt;--</a:t>
            </a:r>
            <a:r>
              <a:rPr lang="en-US" dirty="0" err="1" smtClean="0"/>
              <a:t>isAffiliatedTo</a:t>
            </a:r>
            <a:r>
              <a:rPr lang="en-US" dirty="0" smtClean="0"/>
              <a:t>--</a:t>
            </a:r>
            <a:r>
              <a:rPr lang="en-US" dirty="0" err="1" smtClean="0"/>
              <a:t>Hansraj_Gangaram_Ahir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Path from E2 : </a:t>
            </a:r>
          </a:p>
          <a:p>
            <a:pPr lvl="1"/>
            <a:r>
              <a:rPr lang="en-US" dirty="0" err="1" smtClean="0"/>
              <a:t>Mohan_Bhagwat</a:t>
            </a:r>
            <a:r>
              <a:rPr lang="en-US" dirty="0" smtClean="0"/>
              <a:t>--</a:t>
            </a:r>
            <a:r>
              <a:rPr lang="en-US" dirty="0" err="1" smtClean="0"/>
              <a:t>wasBornIn</a:t>
            </a:r>
            <a:r>
              <a:rPr lang="en-US" dirty="0" smtClean="0"/>
              <a:t>--&gt;</a:t>
            </a:r>
            <a:r>
              <a:rPr lang="en-US" dirty="0" err="1" smtClean="0"/>
              <a:t>Chandrapur</a:t>
            </a:r>
            <a:r>
              <a:rPr lang="en-US" dirty="0" smtClean="0"/>
              <a:t> ; </a:t>
            </a:r>
            <a:r>
              <a:rPr lang="en-US" dirty="0" err="1" smtClean="0"/>
              <a:t>Chandrapur</a:t>
            </a:r>
            <a:r>
              <a:rPr lang="en-US" dirty="0" smtClean="0"/>
              <a:t>&lt;--</a:t>
            </a:r>
            <a:r>
              <a:rPr lang="en-US" dirty="0" err="1" smtClean="0"/>
              <a:t>livesIn</a:t>
            </a:r>
            <a:r>
              <a:rPr lang="en-US" dirty="0" smtClean="0"/>
              <a:t>--</a:t>
            </a:r>
            <a:r>
              <a:rPr lang="en-US" dirty="0" err="1" smtClean="0"/>
              <a:t>Hansraj_Gangaram_Ahir</a:t>
            </a:r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Parser Projection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0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Example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E: Delhi is the capital of India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</a:rPr>
              <a:t>H</a:t>
            </a:r>
            <a:r>
              <a:rPr lang="en-IN" dirty="0">
                <a:solidFill>
                  <a:srgbClr val="C00000"/>
                </a:solidFill>
              </a:rPr>
              <a:t>: </a:t>
            </a:r>
            <a:r>
              <a:rPr lang="en-IN" dirty="0" err="1">
                <a:solidFill>
                  <a:srgbClr val="C00000"/>
                </a:solidFill>
              </a:rPr>
              <a:t>dillii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err="1">
                <a:solidFill>
                  <a:srgbClr val="C00000"/>
                </a:solidFill>
              </a:rPr>
              <a:t>bhaarat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err="1">
                <a:solidFill>
                  <a:srgbClr val="C00000"/>
                </a:solidFill>
              </a:rPr>
              <a:t>kii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err="1">
                <a:solidFill>
                  <a:srgbClr val="C00000"/>
                </a:solidFill>
              </a:rPr>
              <a:t>raajdhaani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err="1">
                <a:solidFill>
                  <a:srgbClr val="C00000"/>
                </a:solidFill>
              </a:rPr>
              <a:t>hai</a:t>
            </a:r>
            <a:endParaRPr lang="en-IN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chemeClr val="tx2"/>
                </a:solidFill>
              </a:rPr>
              <a:t>E-parse</a:t>
            </a:r>
            <a:r>
              <a:rPr lang="en-IN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IN" dirty="0"/>
              <a:t>     [</a:t>
            </a:r>
          </a:p>
          <a:p>
            <a:pPr marL="0" indent="0">
              <a:buNone/>
            </a:pPr>
            <a:r>
              <a:rPr lang="en-IN" dirty="0"/>
              <a:t>            </a:t>
            </a:r>
            <a:r>
              <a:rPr lang="en-IN" dirty="0" smtClean="0"/>
              <a:t>[ [</a:t>
            </a:r>
            <a:r>
              <a:rPr lang="en-IN" dirty="0"/>
              <a:t>Delhi]</a:t>
            </a:r>
            <a:r>
              <a:rPr lang="en-IN" baseline="-25000" dirty="0"/>
              <a:t>NN</a:t>
            </a:r>
            <a:r>
              <a:rPr lang="en-IN" dirty="0"/>
              <a:t>]</a:t>
            </a:r>
            <a:r>
              <a:rPr lang="en-IN" baseline="-25000" dirty="0"/>
              <a:t>NP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            </a:t>
            </a:r>
            <a:r>
              <a:rPr lang="en-IN" dirty="0" smtClean="0"/>
              <a:t>[ [</a:t>
            </a:r>
            <a:r>
              <a:rPr lang="en-IN" dirty="0"/>
              <a:t>is]</a:t>
            </a:r>
            <a:r>
              <a:rPr lang="en-IN" baseline="-25000" dirty="0"/>
              <a:t>VBZ</a:t>
            </a:r>
            <a:r>
              <a:rPr lang="en-IN" dirty="0"/>
              <a:t> [[the]</a:t>
            </a:r>
            <a:r>
              <a:rPr lang="en-IN" baseline="-25000" dirty="0"/>
              <a:t>ART</a:t>
            </a:r>
            <a:r>
              <a:rPr lang="en-IN" dirty="0"/>
              <a:t> [capital]</a:t>
            </a:r>
            <a:r>
              <a:rPr lang="en-IN" baseline="-25000" dirty="0"/>
              <a:t>NN</a:t>
            </a:r>
            <a:r>
              <a:rPr lang="en-IN" dirty="0"/>
              <a:t>]</a:t>
            </a:r>
            <a:r>
              <a:rPr lang="en-IN" baseline="-25000" dirty="0"/>
              <a:t>NP</a:t>
            </a:r>
            <a:r>
              <a:rPr lang="en-IN" dirty="0"/>
              <a:t> [[of]</a:t>
            </a:r>
            <a:r>
              <a:rPr lang="en-IN" baseline="-25000" dirty="0"/>
              <a:t>P</a:t>
            </a:r>
            <a:r>
              <a:rPr lang="en-IN" dirty="0"/>
              <a:t> [[India]</a:t>
            </a:r>
            <a:r>
              <a:rPr lang="en-IN" baseline="-25000" dirty="0"/>
              <a:t>NNP</a:t>
            </a:r>
            <a:r>
              <a:rPr lang="en-IN" dirty="0"/>
              <a:t>]</a:t>
            </a:r>
            <a:r>
              <a:rPr lang="en-IN" baseline="-25000" dirty="0"/>
              <a:t>NP</a:t>
            </a:r>
            <a:r>
              <a:rPr lang="en-IN" dirty="0"/>
              <a:t>]</a:t>
            </a:r>
            <a:r>
              <a:rPr lang="en-IN" baseline="-25000" dirty="0"/>
              <a:t>PP</a:t>
            </a:r>
            <a:r>
              <a:rPr lang="en-IN" dirty="0"/>
              <a:t>]</a:t>
            </a:r>
            <a:r>
              <a:rPr lang="en-IN" baseline="-25000" dirty="0"/>
              <a:t>VP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  </a:t>
            </a:r>
            <a:r>
              <a:rPr lang="en-IN" dirty="0" smtClean="0"/>
              <a:t>   ]</a:t>
            </a:r>
            <a:r>
              <a:rPr lang="en-IN" baseline="-25000" dirty="0" smtClean="0"/>
              <a:t>S</a:t>
            </a:r>
            <a:r>
              <a:rPr lang="en-IN" baseline="-25000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IN" dirty="0" smtClean="0">
                <a:solidFill>
                  <a:schemeClr val="tx2"/>
                </a:solidFill>
              </a:rPr>
              <a:t>H-parse:</a:t>
            </a:r>
          </a:p>
          <a:p>
            <a:pPr marL="0" indent="0">
              <a:buNone/>
            </a:pPr>
            <a:r>
              <a:rPr lang="en-IN" dirty="0" smtClean="0"/>
              <a:t>     [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            </a:t>
            </a:r>
            <a:r>
              <a:rPr lang="en-IN" dirty="0" smtClean="0"/>
              <a:t>[ [</a:t>
            </a:r>
            <a:r>
              <a:rPr lang="en-IN" dirty="0" err="1"/>
              <a:t>dillii</a:t>
            </a:r>
            <a:r>
              <a:rPr lang="en-IN" dirty="0"/>
              <a:t>]</a:t>
            </a:r>
            <a:r>
              <a:rPr lang="en-IN" baseline="-25000" dirty="0"/>
              <a:t>NN</a:t>
            </a:r>
            <a:r>
              <a:rPr lang="en-IN" dirty="0"/>
              <a:t>]</a:t>
            </a:r>
            <a:r>
              <a:rPr lang="en-IN" baseline="-25000" dirty="0"/>
              <a:t>NP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            [  [[[</a:t>
            </a:r>
            <a:r>
              <a:rPr lang="en-IN" dirty="0" err="1"/>
              <a:t>bhaarat</a:t>
            </a:r>
            <a:r>
              <a:rPr lang="en-IN" dirty="0"/>
              <a:t>]</a:t>
            </a:r>
            <a:r>
              <a:rPr lang="en-IN" baseline="-25000" dirty="0"/>
              <a:t>NNP</a:t>
            </a:r>
            <a:r>
              <a:rPr lang="en-IN" dirty="0"/>
              <a:t>]</a:t>
            </a:r>
            <a:r>
              <a:rPr lang="en-IN" baseline="-25000" dirty="0"/>
              <a:t>NP</a:t>
            </a:r>
            <a:r>
              <a:rPr lang="en-IN" dirty="0"/>
              <a:t> [</a:t>
            </a:r>
            <a:r>
              <a:rPr lang="en-IN" dirty="0" err="1"/>
              <a:t>kii</a:t>
            </a:r>
            <a:r>
              <a:rPr lang="en-IN" dirty="0"/>
              <a:t>]</a:t>
            </a:r>
            <a:r>
              <a:rPr lang="en-IN" baseline="-25000" dirty="0"/>
              <a:t>P</a:t>
            </a:r>
            <a:r>
              <a:rPr lang="en-IN" dirty="0"/>
              <a:t> ]</a:t>
            </a:r>
            <a:r>
              <a:rPr lang="en-IN" baseline="-25000" dirty="0"/>
              <a:t>PP</a:t>
            </a:r>
            <a:r>
              <a:rPr lang="en-IN" dirty="0"/>
              <a:t> [</a:t>
            </a:r>
            <a:r>
              <a:rPr lang="en-IN" dirty="0" err="1"/>
              <a:t>raaajdhaanii</a:t>
            </a:r>
            <a:r>
              <a:rPr lang="en-IN" dirty="0"/>
              <a:t>]</a:t>
            </a:r>
            <a:r>
              <a:rPr lang="en-IN" baseline="-25000" dirty="0"/>
              <a:t>NN</a:t>
            </a:r>
            <a:r>
              <a:rPr lang="en-IN" dirty="0"/>
              <a:t>]</a:t>
            </a:r>
            <a:r>
              <a:rPr lang="en-IN" baseline="-25000" dirty="0"/>
              <a:t>NP</a:t>
            </a:r>
            <a:r>
              <a:rPr lang="en-IN" dirty="0"/>
              <a:t> [</a:t>
            </a:r>
            <a:r>
              <a:rPr lang="en-IN" dirty="0" err="1"/>
              <a:t>hai</a:t>
            </a:r>
            <a:r>
              <a:rPr lang="en-IN" dirty="0"/>
              <a:t>]</a:t>
            </a:r>
            <a:r>
              <a:rPr lang="en-IN" baseline="-25000" dirty="0"/>
              <a:t>VBZ</a:t>
            </a:r>
            <a:r>
              <a:rPr lang="en-IN" dirty="0"/>
              <a:t> ]</a:t>
            </a:r>
            <a:r>
              <a:rPr lang="en-IN" baseline="-25000" dirty="0"/>
              <a:t>VP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 </a:t>
            </a:r>
            <a:r>
              <a:rPr lang="en-IN" dirty="0" smtClean="0"/>
              <a:t>   </a:t>
            </a:r>
            <a:r>
              <a:rPr lang="en-IN" dirty="0"/>
              <a:t> ]</a:t>
            </a:r>
            <a:r>
              <a:rPr lang="en-IN" baseline="-25000" dirty="0"/>
              <a:t>S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1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Resource and Tools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Parallel corpora in two languages L</a:t>
            </a:r>
            <a:r>
              <a:rPr lang="en-US" baseline="-25000" dirty="0" smtClean="0"/>
              <a:t>1</a:t>
            </a:r>
            <a:r>
              <a:rPr lang="en-US" dirty="0" smtClean="0"/>
              <a:t> and L</a:t>
            </a:r>
            <a:r>
              <a:rPr lang="en-US" baseline="-25000" dirty="0" smtClean="0"/>
              <a:t>2</a:t>
            </a:r>
          </a:p>
          <a:p>
            <a:pPr algn="just"/>
            <a:r>
              <a:rPr lang="en-US" dirty="0" smtClean="0"/>
              <a:t>Parser for </a:t>
            </a:r>
            <a:r>
              <a:rPr lang="en-US" dirty="0" err="1" smtClean="0"/>
              <a:t>langauge</a:t>
            </a:r>
            <a:r>
              <a:rPr lang="en-US" dirty="0" smtClean="0"/>
              <a:t> </a:t>
            </a:r>
            <a:r>
              <a:rPr lang="en-IN" dirty="0" smtClean="0"/>
              <a:t>L</a:t>
            </a:r>
            <a:r>
              <a:rPr lang="en-IN" baseline="-25000" dirty="0" smtClean="0"/>
              <a:t>1</a:t>
            </a:r>
            <a:endParaRPr lang="en-IN" dirty="0"/>
          </a:p>
          <a:p>
            <a:pPr algn="just"/>
            <a:r>
              <a:rPr lang="en-US" dirty="0" smtClean="0"/>
              <a:t>Word translation model</a:t>
            </a:r>
            <a:endParaRPr lang="en-IN" baseline="-25000" dirty="0" smtClean="0"/>
          </a:p>
          <a:p>
            <a:pPr algn="just"/>
            <a:r>
              <a:rPr lang="en-IN" dirty="0" smtClean="0"/>
              <a:t>A </a:t>
            </a:r>
            <a:r>
              <a:rPr lang="en-IN" dirty="0"/>
              <a:t>statistical model of the relationship between the syntactic structures </a:t>
            </a:r>
            <a:r>
              <a:rPr lang="en-IN" dirty="0" smtClean="0"/>
              <a:t>of two </a:t>
            </a:r>
            <a:r>
              <a:rPr lang="en-IN" dirty="0"/>
              <a:t>different </a:t>
            </a:r>
            <a:r>
              <a:rPr lang="en-IN" dirty="0" smtClean="0"/>
              <a:t>languages (can be effectively learned from a bilingual corpus by an unsupervised learning technique)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2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Challenges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Conflation across languages</a:t>
            </a:r>
          </a:p>
          <a:p>
            <a:pPr lvl="1"/>
            <a:r>
              <a:rPr lang="en-US" dirty="0" smtClean="0"/>
              <a:t>“goes” </a:t>
            </a:r>
            <a:r>
              <a:rPr lang="en-US" dirty="0" smtClean="0">
                <a:sym typeface="Wingdings" pitchFamily="2" charset="2"/>
              </a:rPr>
              <a:t> “</a:t>
            </a:r>
            <a:r>
              <a:rPr lang="mr-IN" dirty="0" smtClean="0"/>
              <a:t>जाता है</a:t>
            </a:r>
            <a:r>
              <a:rPr lang="en-US" dirty="0" smtClean="0">
                <a:sym typeface="Wingdings" pitchFamily="2" charset="2"/>
              </a:rPr>
              <a:t>”</a:t>
            </a:r>
            <a:endParaRPr lang="en-US" dirty="0" smtClean="0"/>
          </a:p>
          <a:p>
            <a:r>
              <a:rPr lang="en-US" dirty="0" smtClean="0"/>
              <a:t>Phrase to phrase translation required; some phrases are opaque to translation</a:t>
            </a:r>
          </a:p>
          <a:p>
            <a:pPr lvl="1"/>
            <a:r>
              <a:rPr lang="en-US" dirty="0" smtClean="0"/>
              <a:t>E.g. Phrases like “piece of cake”</a:t>
            </a:r>
          </a:p>
          <a:p>
            <a:r>
              <a:rPr lang="en-US" dirty="0" smtClean="0"/>
              <a:t>Noise introduced by misalignments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86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Natural </a:t>
            </a:r>
            <a:r>
              <a:rPr lang="en-US" dirty="0" err="1" smtClean="0">
                <a:solidFill>
                  <a:schemeClr val="tx2"/>
                </a:solidFill>
              </a:rPr>
              <a:t>LanguageTool</a:t>
            </a:r>
            <a:r>
              <a:rPr lang="en-US" dirty="0" smtClean="0">
                <a:solidFill>
                  <a:schemeClr val="tx2"/>
                </a:solidFill>
              </a:rPr>
              <a:t> Kit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It is a platform </a:t>
            </a:r>
            <a:r>
              <a:rPr lang="en-IN" dirty="0"/>
              <a:t>for building Python programs to work with human language data.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provides easy-to-use interfaces to over 50 corpora and lexical resources such as </a:t>
            </a:r>
            <a:r>
              <a:rPr lang="en-IN" dirty="0" err="1" smtClean="0"/>
              <a:t>WordNet</a:t>
            </a:r>
            <a:endParaRPr lang="en-IN" dirty="0" smtClean="0"/>
          </a:p>
          <a:p>
            <a:pPr algn="just"/>
            <a:r>
              <a:rPr lang="en-IN" dirty="0" smtClean="0"/>
              <a:t>It has a </a:t>
            </a:r>
            <a:r>
              <a:rPr lang="en-IN" dirty="0"/>
              <a:t>suite of text processing libraries for classification, tokenization, stemming, tagging, parsing, and semantic reasoning.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16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NLTK Modules</a:t>
            </a:r>
            <a:endParaRPr lang="en-IN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001110"/>
              </p:ext>
            </p:extLst>
          </p:nvPr>
        </p:nvGraphicFramePr>
        <p:xfrm>
          <a:off x="838200" y="1600200"/>
          <a:ext cx="7848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743200"/>
                <a:gridCol w="2743200"/>
              </a:tblGrid>
              <a:tr h="535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Language processing task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NLTK modules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Functionality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Collocation discovery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nltk.collocations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t-test, chi-squared, point-wise mutual information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5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Part-of-speech tagging</a:t>
                      </a:r>
                      <a:endParaRPr lang="en-IN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nltk.tag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n-gram, </a:t>
                      </a:r>
                      <a:r>
                        <a:rPr lang="en-IN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backoff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Brill, HMM, </a:t>
                      </a:r>
                      <a:r>
                        <a:rPr lang="en-IN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TnT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Classification</a:t>
                      </a:r>
                      <a:endParaRPr lang="en-IN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nltk.classify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IN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nltk.cluster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decision tree, maximum entropy, naive Bayes, EM, k-means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5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Chunking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nltk.chunk</a:t>
                      </a:r>
                      <a:endParaRPr lang="en-IN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regular expression, n-gram, named-entity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Parsing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nltk.parse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chart, feature-based, unification, probabilistic, dependency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23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NLTK Modules (</a:t>
            </a:r>
            <a:r>
              <a:rPr lang="en-US" dirty="0" err="1" smtClean="0">
                <a:solidFill>
                  <a:schemeClr val="tx2"/>
                </a:solidFill>
              </a:rPr>
              <a:t>Contd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IN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51471"/>
              </p:ext>
            </p:extLst>
          </p:nvPr>
        </p:nvGraphicFramePr>
        <p:xfrm>
          <a:off x="609600" y="1752600"/>
          <a:ext cx="8229600" cy="447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8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Language processing task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NLTK modules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Functionality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Semantic interpretation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nltk.sem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nltk.inference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lambda calculus, first-order logic, model checking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Evaluation metrics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nltk.metrics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precision, recall, agreement coefficients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Probability and estimation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nltk.probability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frequency distributions, smoothed probability distributions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Applications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nltk.app, nltk.chat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graphical </a:t>
                      </a: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concordancer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parsers, </a:t>
                      </a: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WordNet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browser, </a:t>
                      </a: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chatbots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Linguistic fieldwork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nltk.toolbox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manipulate data in SIL Toolbox format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POS Tagger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5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Viterbi: Generative Model</a:t>
            </a:r>
            <a:endParaRPr lang="en-IN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Most probable tag sequence given word sequence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400" i="1"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n-IN" sz="24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IN" sz="24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I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/>
                          </a:rPr>
                          <m:t>𝑎𝑟𝑔𝑚𝑎𝑥</m:t>
                        </m:r>
                      </m:e>
                      <m:sub>
                        <m:r>
                          <a:rPr lang="en-IN" sz="2400" i="1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IN" sz="2400" i="1">
                        <a:latin typeface="Cambria Math"/>
                      </a:rPr>
                      <m:t> </m:t>
                    </m:r>
                    <m:nary>
                      <m:naryPr>
                        <m:chr m:val="∏"/>
                        <m:limLoc m:val="undOvr"/>
                        <m:ctrlPr>
                          <a:rPr lang="en-IN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/>
                          </a:rPr>
                          <m:t>𝑖</m:t>
                        </m:r>
                        <m:r>
                          <a:rPr lang="en-IN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IN" sz="24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IN" sz="240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sz="2400" dirty="0" smtClean="0"/>
              </a:p>
              <a:p>
                <a:r>
                  <a:rPr lang="en-US" dirty="0" smtClean="0"/>
                  <a:t>Bigram 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N" sz="2400" i="1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IN" sz="24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IN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400" i="1">
                              <a:latin typeface="Cambria Math"/>
                            </a:rPr>
                            <m:t>𝑎𝑟𝑔𝑚𝑎𝑥</m:t>
                          </m:r>
                        </m:e>
                        <m:sub>
                          <m:r>
                            <a:rPr lang="en-IN" sz="24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IN" sz="2400" i="1">
                          <a:latin typeface="Cambria Math"/>
                        </a:rPr>
                        <m:t> 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en-IN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IN" sz="2400" i="1">
                              <a:latin typeface="Cambria Math"/>
                            </a:rPr>
                            <m:t>𝑖</m:t>
                          </m:r>
                          <m:r>
                            <a:rPr lang="en-IN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IN" sz="2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IN" sz="24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endChr m:val="|"/>
                              <m:ctrlPr>
                                <a:rPr lang="en-IN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IN" sz="2400" i="1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IN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sz="2400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IN" sz="2400" i="1">
                          <a:latin typeface="Cambria Math"/>
                        </a:rPr>
                        <m:t> </m:t>
                      </m:r>
                      <m:r>
                        <a:rPr lang="en-IN" sz="2400" i="1">
                          <a:latin typeface="Cambria Math"/>
                        </a:rPr>
                        <m:t>𝑃</m:t>
                      </m:r>
                      <m:r>
                        <a:rPr lang="en-IN" sz="24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IN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4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N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IN" sz="2400" i="1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IN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4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N" sz="2400" i="1">
                              <a:latin typeface="Cambria Math"/>
                            </a:rPr>
                            <m:t>𝑖</m:t>
                          </m:r>
                          <m:r>
                            <a:rPr lang="en-IN" sz="2400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IN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  <a:p>
                <a:r>
                  <a:rPr lang="en-US" dirty="0" smtClean="0"/>
                  <a:t>Trigram 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N" sz="2600" i="1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IN" sz="26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IN" sz="2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600" i="1">
                              <a:latin typeface="Cambria Math"/>
                            </a:rPr>
                            <m:t>𝑎𝑟𝑔𝑚𝑎𝑥</m:t>
                          </m:r>
                        </m:e>
                        <m:sub>
                          <m:r>
                            <a:rPr lang="en-IN" sz="26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IN" sz="2600" i="1">
                          <a:latin typeface="Cambria Math"/>
                        </a:rPr>
                        <m:t> 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en-IN" sz="2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IN" sz="2600" i="1">
                              <a:latin typeface="Cambria Math"/>
                            </a:rPr>
                            <m:t>𝑖</m:t>
                          </m:r>
                          <m:r>
                            <a:rPr lang="en-IN" sz="2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IN" sz="26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IN" sz="26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endChr m:val="|"/>
                              <m:ctrlPr>
                                <a:rPr lang="en-IN" sz="26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600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IN" sz="26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IN" sz="2600" i="1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IN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6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sz="2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sz="2600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IN" sz="2600" i="1">
                          <a:latin typeface="Cambria Math"/>
                        </a:rPr>
                        <m:t> </m:t>
                      </m:r>
                      <m:r>
                        <a:rPr lang="en-IN" sz="2600" i="1">
                          <a:latin typeface="Cambria Math"/>
                        </a:rPr>
                        <m:t>𝑃</m:t>
                      </m:r>
                      <m:r>
                        <a:rPr lang="en-IN" sz="26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IN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6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N" sz="2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IN" sz="2600" i="1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IN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6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N" sz="2600" i="1">
                              <a:latin typeface="Cambria Math"/>
                            </a:rPr>
                            <m:t>𝑖</m:t>
                          </m:r>
                          <m:r>
                            <a:rPr lang="en-IN" sz="2600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IN" sz="2600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IN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6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N" sz="2600" i="1">
                              <a:latin typeface="Cambria Math"/>
                            </a:rPr>
                            <m:t>𝑖</m:t>
                          </m:r>
                          <m:r>
                            <a:rPr lang="en-IN" sz="2600" i="1">
                              <a:latin typeface="Cambria Math"/>
                            </a:rPr>
                            <m:t>−2</m:t>
                          </m:r>
                        </m:sub>
                      </m:sSub>
                      <m:r>
                        <a:rPr lang="en-IN" sz="26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IN" sz="2600" dirty="0"/>
              </a:p>
              <a:p>
                <a:endParaRPr lang="en-US" dirty="0" smtClean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b="-219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4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Discriminative Bigram Model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Most probable tag sequence given word sequence:</a:t>
            </a:r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819400"/>
            <a:ext cx="4267200" cy="105727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333875"/>
            <a:ext cx="5943600" cy="12287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4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A-star Heuristic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: Highest transition probability</a:t>
            </a:r>
          </a:p>
          <a:p>
            <a:pPr lvl="1"/>
            <a:r>
              <a:rPr lang="en-US" dirty="0" smtClean="0"/>
              <a:t>Static score which can be found directly from the learned model</a:t>
            </a:r>
          </a:p>
          <a:p>
            <a:r>
              <a:rPr lang="en-US" dirty="0" smtClean="0"/>
              <a:t>B : Highest lexical probability in the given sentence</a:t>
            </a:r>
          </a:p>
          <a:p>
            <a:pPr lvl="1"/>
            <a:r>
              <a:rPr lang="en-US" dirty="0" smtClean="0"/>
              <a:t>Dynamic score</a:t>
            </a:r>
          </a:p>
          <a:p>
            <a:r>
              <a:rPr lang="en-US" dirty="0" err="1" smtClean="0"/>
              <a:t>Min_cost</a:t>
            </a:r>
            <a:r>
              <a:rPr lang="en-US" dirty="0" smtClean="0"/>
              <a:t> = -log(A)-log(B)</a:t>
            </a:r>
          </a:p>
          <a:p>
            <a:r>
              <a:rPr lang="en-US" dirty="0" smtClean="0"/>
              <a:t>h(n) = </a:t>
            </a:r>
            <a:r>
              <a:rPr lang="en-US" dirty="0" err="1" smtClean="0"/>
              <a:t>Min_cost</a:t>
            </a:r>
            <a:r>
              <a:rPr lang="en-US" dirty="0" smtClean="0"/>
              <a:t> * (no. of hops till goal state)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Comparison of different </a:t>
            </a:r>
            <a:r>
              <a:rPr lang="en-US" dirty="0" err="1">
                <a:solidFill>
                  <a:schemeClr val="tx2"/>
                </a:solidFill>
              </a:rPr>
              <a:t>flavours</a:t>
            </a:r>
            <a:r>
              <a:rPr lang="en-US" dirty="0">
                <a:solidFill>
                  <a:schemeClr val="tx2"/>
                </a:solidFill>
              </a:rPr>
              <a:t> of POS Taggers</a:t>
            </a:r>
            <a:endParaRPr lang="en-IN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772389"/>
              </p:ext>
            </p:extLst>
          </p:nvPr>
        </p:nvGraphicFramePr>
        <p:xfrm>
          <a:off x="609600" y="1828800"/>
          <a:ext cx="8229600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POS Tagger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Correct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Accuracy (%)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Bigram Generative Viterbi 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812188.0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862785.0</a:t>
                      </a: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94.14</a:t>
                      </a: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Trigram Generative Viterbi 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814505.0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862785.0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94.4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A-Star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793441.0</a:t>
                      </a: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862785.0</a:t>
                      </a: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91.96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Bigram Discriminative Viterbi 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796890.0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862785.0</a:t>
                      </a: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92.36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4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Language Model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5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Next word prediction : Bigram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Model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language model on raw text</a:t>
            </a:r>
          </a:p>
          <a:p>
            <a:endParaRPr lang="en-US" dirty="0" smtClean="0"/>
          </a:p>
          <a:p>
            <a:r>
              <a:rPr lang="en-US" dirty="0" smtClean="0"/>
              <a:t>Using language model on POS tagged text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132856"/>
            <a:ext cx="3009900" cy="4191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429000"/>
            <a:ext cx="5772150" cy="4191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652-C8A7-43B7-8D4F-5FF7D15052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8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1149</Words>
  <Application>Microsoft Office PowerPoint</Application>
  <PresentationFormat>On-screen Show (4:3)</PresentationFormat>
  <Paragraphs>252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Final Assignment Demo 11th Nov, 2012</vt:lpstr>
      <vt:lpstr>Assignments</vt:lpstr>
      <vt:lpstr>POS Tagger</vt:lpstr>
      <vt:lpstr>Viterbi: Generative Model</vt:lpstr>
      <vt:lpstr>Discriminative Bigram Model</vt:lpstr>
      <vt:lpstr>A-star Heuristic</vt:lpstr>
      <vt:lpstr>Comparison of different flavours of POS Taggers</vt:lpstr>
      <vt:lpstr>Language Model</vt:lpstr>
      <vt:lpstr>Next word prediction : Bigram Model</vt:lpstr>
      <vt:lpstr>Next word prediction : Trigram Model</vt:lpstr>
      <vt:lpstr>Metrics: Comparing Language Models</vt:lpstr>
      <vt:lpstr>Results</vt:lpstr>
      <vt:lpstr>Examples</vt:lpstr>
      <vt:lpstr>Examples(Contd.)</vt:lpstr>
      <vt:lpstr>Yago Explorer</vt:lpstr>
      <vt:lpstr>Yago Explorer</vt:lpstr>
      <vt:lpstr>Algorithm</vt:lpstr>
      <vt:lpstr>Ex:1 Narendra Modi and Indian National Congress </vt:lpstr>
      <vt:lpstr>Ex:2 Mahesh Bhupathi and Mother Teresa</vt:lpstr>
      <vt:lpstr>Ex:3 Michelle Obama and Frederick Jelinek</vt:lpstr>
      <vt:lpstr>Ex:4 Sonia Gandhi and Benito Mussolini</vt:lpstr>
      <vt:lpstr>Ex5 : Narendra Modi and Mohan Bhagwat</vt:lpstr>
      <vt:lpstr>Parser Projection</vt:lpstr>
      <vt:lpstr>Example</vt:lpstr>
      <vt:lpstr>Resource and Tools</vt:lpstr>
      <vt:lpstr>Challenges</vt:lpstr>
      <vt:lpstr>Natural LanguageTool Kit</vt:lpstr>
      <vt:lpstr>NLTK Modules</vt:lpstr>
      <vt:lpstr>NLTK Modules (Contd)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Pawar</dc:creator>
  <cp:lastModifiedBy>Sayantan Chakraborty</cp:lastModifiedBy>
  <cp:revision>47</cp:revision>
  <dcterms:created xsi:type="dcterms:W3CDTF">2012-11-10T12:03:54Z</dcterms:created>
  <dcterms:modified xsi:type="dcterms:W3CDTF">2012-11-14T07:36:52Z</dcterms:modified>
</cp:coreProperties>
</file>